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7"/>
  </p:notesMasterIdLst>
  <p:handoutMasterIdLst>
    <p:handoutMasterId r:id="rId28"/>
  </p:handoutMasterIdLst>
  <p:sldIdLst>
    <p:sldId id="269" r:id="rId3"/>
    <p:sldId id="370" r:id="rId4"/>
    <p:sldId id="419" r:id="rId5"/>
    <p:sldId id="423" r:id="rId6"/>
    <p:sldId id="427" r:id="rId7"/>
    <p:sldId id="409" r:id="rId8"/>
    <p:sldId id="371" r:id="rId9"/>
    <p:sldId id="407" r:id="rId10"/>
    <p:sldId id="372" r:id="rId11"/>
    <p:sldId id="373" r:id="rId12"/>
    <p:sldId id="378" r:id="rId13"/>
    <p:sldId id="374" r:id="rId14"/>
    <p:sldId id="422" r:id="rId15"/>
    <p:sldId id="428" r:id="rId16"/>
    <p:sldId id="397" r:id="rId17"/>
    <p:sldId id="398" r:id="rId18"/>
    <p:sldId id="379" r:id="rId19"/>
    <p:sldId id="383" r:id="rId20"/>
    <p:sldId id="381" r:id="rId21"/>
    <p:sldId id="395" r:id="rId22"/>
    <p:sldId id="393" r:id="rId23"/>
    <p:sldId id="420" r:id="rId24"/>
    <p:sldId id="403" r:id="rId25"/>
    <p:sldId id="394" r:id="rId26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33CC"/>
    <a:srgbClr val="00CC99"/>
    <a:srgbClr val="FFFFCC"/>
    <a:srgbClr val="FF97DA"/>
    <a:srgbClr val="99FF66"/>
    <a:srgbClr val="99CCFF"/>
    <a:srgbClr val="85FFE0"/>
    <a:srgbClr val="FFCC00"/>
    <a:srgbClr val="86AF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137" autoAdjust="0"/>
    <p:restoredTop sz="86393" autoAdjust="0"/>
  </p:normalViewPr>
  <p:slideViewPr>
    <p:cSldViewPr>
      <p:cViewPr varScale="1">
        <p:scale>
          <a:sx n="63" d="100"/>
          <a:sy n="63" d="100"/>
        </p:scale>
        <p:origin x="72" y="20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802.11-16/1066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802.11-16/1066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701675"/>
            <a:ext cx="617855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133829E-1379-4F30-BA93-BFA527872E12}" type="slidenum">
              <a:rPr lang="en-US" sz="1200" b="0" smtClean="0"/>
              <a:pPr/>
              <a:t>19</a:t>
            </a:fld>
            <a:endParaRPr lang="en-US" sz="1200" b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48054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802.11-16/1066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07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10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56424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135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14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1578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15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16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802.11-16/1066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18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914400" y="609600"/>
            <a:ext cx="1047538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4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4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4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</a:t>
            </a:r>
            <a:r>
              <a:rPr lang="en-US" sz="1800" dirty="0" smtClean="0"/>
              <a:t>802.11-17/1804r1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Excel_Binary_Worksheet1.xlsb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Excel_Worksheet2.xls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1853-00-0000-liaison-statement-from-wfa-on-coexistence-tests.do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P802.11ax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1-17-1805" TargetMode="External"/><Relationship Id="rId3" Type="http://schemas.openxmlformats.org/officeDocument/2006/relationships/hyperlink" Target="https://mentor.ieee.org/802.11/dcn/11-17-1804" TargetMode="External"/><Relationship Id="rId7" Type="http://schemas.openxmlformats.org/officeDocument/2006/relationships/hyperlink" Target="https://mentor.ieee.org/802.11/dcn/11-18-0001" TargetMode="External"/><Relationship Id="rId2" Type="http://schemas.openxmlformats.org/officeDocument/2006/relationships/hyperlink" Target="https://mentor.ieee.org/802.11/dcn/11-17-180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8-0017" TargetMode="External"/><Relationship Id="rId11" Type="http://schemas.openxmlformats.org/officeDocument/2006/relationships/hyperlink" Target="https://mentor.ieee.org/802.11/dcn/11-17-1573" TargetMode="External"/><Relationship Id="rId5" Type="http://schemas.openxmlformats.org/officeDocument/2006/relationships/hyperlink" Target="https://mentor.ieee.org/802.11/dcn/11-18-0002" TargetMode="External"/><Relationship Id="rId10" Type="http://schemas.openxmlformats.org/officeDocument/2006/relationships/hyperlink" Target="https://mentor.ieee.org/802.11/dcn/11-18-0019" TargetMode="External"/><Relationship Id="rId4" Type="http://schemas.openxmlformats.org/officeDocument/2006/relationships/hyperlink" Target="https://mentor.ieee.org/802.11/dcn/11-18-0016" TargetMode="External"/><Relationship Id="rId9" Type="http://schemas.openxmlformats.org/officeDocument/2006/relationships/hyperlink" Target="https://mentor.ieee.org/802.11/dcn/11-18-0018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January 2018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2018-01-15</a:t>
            </a:r>
            <a:endParaRPr lang="en-US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392178"/>
              </p:ext>
            </p:extLst>
          </p:nvPr>
        </p:nvGraphicFramePr>
        <p:xfrm>
          <a:off x="2057400" y="232092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49" name="Document" r:id="rId5" imgW="8268548" imgH="2779627" progId="Word.Document.8">
                  <p:embed/>
                </p:oleObj>
              </mc:Choice>
              <mc:Fallback>
                <p:oleObj name="Document" r:id="rId5" imgW="8268548" imgH="277962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32092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7086600" cy="457200"/>
          </a:xfrm>
        </p:spPr>
        <p:txBody>
          <a:bodyPr/>
          <a:lstStyle/>
          <a:p>
            <a:r>
              <a:rPr lang="en-GB" dirty="0" smtClean="0"/>
              <a:t>M4.1.1 Groups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3989165"/>
              </p:ext>
            </p:extLst>
          </p:nvPr>
        </p:nvGraphicFramePr>
        <p:xfrm>
          <a:off x="2095500" y="810240"/>
          <a:ext cx="8077200" cy="5133870"/>
        </p:xfrm>
        <a:graphic>
          <a:graphicData uri="http://schemas.openxmlformats.org/drawingml/2006/table">
            <a:tbl>
              <a:tblPr/>
              <a:tblGrid>
                <a:gridCol w="949991"/>
                <a:gridCol w="2179924"/>
                <a:gridCol w="4947285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AANI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Advanced Access Networking Interface (AANI)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Milli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-Meter Wave (CMMW)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 (PAD)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(GLK)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Wake-up Radio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(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Light Communication SG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3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5334119"/>
              </p:ext>
            </p:extLst>
          </p:nvPr>
        </p:nvGraphicFramePr>
        <p:xfrm>
          <a:off x="2954528" y="1524000"/>
          <a:ext cx="6045200" cy="4125289"/>
        </p:xfrm>
        <a:graphic>
          <a:graphicData uri="http://schemas.openxmlformats.org/drawingml/2006/table">
            <a:tbl>
              <a:tblPr/>
              <a:tblGrid>
                <a:gridCol w="2870200"/>
                <a:gridCol w="3175000"/>
              </a:tblGrid>
              <a:tr h="4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(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2021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2343150" y="5943600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hlinkClick r:id="rId2"/>
              </a:rPr>
              <a:t>http://www.ieee802.org/11/PARs/index.html</a:t>
            </a:r>
            <a:endParaRPr lang="en-US" sz="180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930278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3228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WG Secretary – Stephen McCann</a:t>
            </a:r>
          </a:p>
          <a:p>
            <a:pPr>
              <a:defRPr/>
            </a:pPr>
            <a:r>
              <a:rPr lang="en-US" sz="2600" dirty="0"/>
              <a:t>Treasurer – Jon Rosdahl</a:t>
            </a:r>
          </a:p>
          <a:p>
            <a:pPr>
              <a:defRPr/>
            </a:pPr>
            <a:r>
              <a:rPr lang="en-US" sz="2600" dirty="0"/>
              <a:t>ANA Authority – Robert Stacey</a:t>
            </a:r>
          </a:p>
          <a:p>
            <a:pPr>
              <a:defRPr/>
            </a:pPr>
            <a:r>
              <a:rPr lang="en-US" sz="2600" dirty="0"/>
              <a:t>WG Technical Editors – Robert Stacey, Peter Ecclesine</a:t>
            </a:r>
          </a:p>
          <a:p>
            <a:pPr marL="0" indent="0">
              <a:buNone/>
              <a:defRPr/>
            </a:pPr>
            <a:endParaRPr lang="en-US" sz="2600" dirty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US" sz="2800" dirty="0"/>
              <a:t>M4.1.3 Officers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1385127"/>
              </p:ext>
            </p:extLst>
          </p:nvPr>
        </p:nvGraphicFramePr>
        <p:xfrm>
          <a:off x="736602" y="733482"/>
          <a:ext cx="10820401" cy="5396091"/>
        </p:xfrm>
        <a:graphic>
          <a:graphicData uri="http://schemas.openxmlformats.org/drawingml/2006/table">
            <a:tbl>
              <a:tblPr/>
              <a:tblGrid>
                <a:gridCol w="739039"/>
                <a:gridCol w="933460"/>
                <a:gridCol w="2520340"/>
                <a:gridCol w="2707032"/>
                <a:gridCol w="2117127"/>
                <a:gridCol w="1803403"/>
              </a:tblGrid>
              <a:tr h="3764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Roger Marks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 (subeditor)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2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Shiwen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HE (subeditor)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7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2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ALDANA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CC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Roy WANT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  <a:b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Eunsung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Qiang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(John) LI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96200" y="6136859"/>
            <a:ext cx="19050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New last meeting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5579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US" sz="2800" dirty="0"/>
              <a:t>M4.1.3 </a:t>
            </a:r>
            <a:r>
              <a:rPr lang="en-US" sz="2800" dirty="0" smtClean="0"/>
              <a:t>Officers - January</a:t>
            </a:r>
            <a:endParaRPr lang="en-US" sz="28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0996890"/>
              </p:ext>
            </p:extLst>
          </p:nvPr>
        </p:nvGraphicFramePr>
        <p:xfrm>
          <a:off x="736602" y="733482"/>
          <a:ext cx="10820401" cy="5392998"/>
        </p:xfrm>
        <a:graphic>
          <a:graphicData uri="http://schemas.openxmlformats.org/drawingml/2006/table">
            <a:tbl>
              <a:tblPr/>
              <a:tblGrid>
                <a:gridCol w="739039"/>
                <a:gridCol w="933460"/>
                <a:gridCol w="2520340"/>
                <a:gridCol w="2707032"/>
                <a:gridCol w="2117127"/>
                <a:gridCol w="1803403"/>
              </a:tblGrid>
              <a:tr h="3764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Roger Marks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 (subeditor)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2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Shiwen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HE (subeditor)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7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2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9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ALDANA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CC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Roy WANT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  <a:b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Eunsung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Qiang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(John) LI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6475413"/>
            <a:ext cx="3200400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Grey = absent this meeting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89614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5202" y="139980"/>
            <a:ext cx="4712887" cy="457200"/>
          </a:xfrm>
        </p:spPr>
        <p:txBody>
          <a:bodyPr/>
          <a:lstStyle/>
          <a:p>
            <a:pPr algn="ctr"/>
            <a:r>
              <a:rPr lang="en-US" sz="2400" dirty="0"/>
              <a:t>IEEE 802.11 Revisions</a:t>
            </a: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 rot="16200000">
            <a:off x="1384300" y="1388929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96474" y="700528"/>
            <a:ext cx="1676400" cy="5218420"/>
            <a:chOff x="7391400" y="706218"/>
            <a:chExt cx="1676400" cy="5218420"/>
          </a:xfrm>
        </p:grpSpPr>
        <p:sp>
          <p:nvSpPr>
            <p:cNvPr id="32788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-2016</a:t>
              </a:r>
            </a:p>
          </p:txBody>
        </p:sp>
        <p:sp>
          <p:nvSpPr>
            <p:cNvPr id="32792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11aa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Video Transport</a:t>
              </a:r>
            </a:p>
          </p:txBody>
        </p:sp>
        <p:sp>
          <p:nvSpPr>
            <p:cNvPr id="32793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11ae</a:t>
              </a:r>
            </a:p>
            <a:p>
              <a:pPr algn="ctr"/>
              <a:r>
                <a:rPr lang="en-US" sz="11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Mgt Frames</a:t>
              </a:r>
            </a:p>
          </p:txBody>
        </p:sp>
        <p:sp>
          <p:nvSpPr>
            <p:cNvPr id="32795" name="AutoShape 41"/>
            <p:cNvSpPr>
              <a:spLocks noChangeArrowheads="1"/>
            </p:cNvSpPr>
            <p:nvPr/>
          </p:nvSpPr>
          <p:spPr bwMode="auto">
            <a:xfrm>
              <a:off x="7517720" y="452379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11ac -VHT</a:t>
              </a:r>
            </a:p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5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5GHz</a:t>
              </a:r>
            </a:p>
          </p:txBody>
        </p:sp>
        <p:sp>
          <p:nvSpPr>
            <p:cNvPr id="32797" name="AutoShape 41"/>
            <p:cNvSpPr>
              <a:spLocks noChangeArrowheads="1"/>
            </p:cNvSpPr>
            <p:nvPr/>
          </p:nvSpPr>
          <p:spPr bwMode="auto">
            <a:xfrm>
              <a:off x="7524070" y="5098509"/>
              <a:ext cx="1295400" cy="436602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11ad - VHT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60GHz</a:t>
              </a:r>
            </a:p>
          </p:txBody>
        </p:sp>
        <p:sp>
          <p:nvSpPr>
            <p:cNvPr id="32798" name="AutoShape 9"/>
            <p:cNvSpPr>
              <a:spLocks noChangeArrowheads="1"/>
            </p:cNvSpPr>
            <p:nvPr/>
          </p:nvSpPr>
          <p:spPr bwMode="auto">
            <a:xfrm>
              <a:off x="7510463" y="3960005"/>
              <a:ext cx="12954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11af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TV Whitespace</a:t>
              </a:r>
            </a:p>
          </p:txBody>
        </p:sp>
      </p:grpSp>
      <p:sp>
        <p:nvSpPr>
          <p:cNvPr id="54" name="Right Arrow 53"/>
          <p:cNvSpPr/>
          <p:nvPr/>
        </p:nvSpPr>
        <p:spPr bwMode="auto">
          <a:xfrm rot="10800000">
            <a:off x="3427066" y="314728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 rot="16200000">
            <a:off x="1071795" y="4593854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PHY &amp; 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828800" y="686094"/>
            <a:ext cx="0" cy="2605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1828800" y="3490862"/>
            <a:ext cx="0" cy="2463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-224873" y="336031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1600200" y="337544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3775213" y="686091"/>
            <a:ext cx="2797854" cy="5211982"/>
            <a:chOff x="4419600" y="706218"/>
            <a:chExt cx="2797854" cy="5211982"/>
          </a:xfrm>
        </p:grpSpPr>
        <p:sp>
          <p:nvSpPr>
            <p:cNvPr id="32791" name="AutoShape 11"/>
            <p:cNvSpPr>
              <a:spLocks noChangeArrowheads="1"/>
            </p:cNvSpPr>
            <p:nvPr/>
          </p:nvSpPr>
          <p:spPr bwMode="auto">
            <a:xfrm>
              <a:off x="4419600" y="706218"/>
              <a:ext cx="2797854" cy="5211982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-2012</a:t>
              </a:r>
            </a:p>
          </p:txBody>
        </p:sp>
        <p:sp>
          <p:nvSpPr>
            <p:cNvPr id="32782" name="AutoShape 42"/>
            <p:cNvSpPr>
              <a:spLocks noChangeArrowheads="1"/>
            </p:cNvSpPr>
            <p:nvPr/>
          </p:nvSpPr>
          <p:spPr bwMode="auto">
            <a:xfrm>
              <a:off x="5933769" y="2362200"/>
              <a:ext cx="990600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11w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Frame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771" name="AutoShape 9"/>
            <p:cNvSpPr>
              <a:spLocks noChangeArrowheads="1"/>
            </p:cNvSpPr>
            <p:nvPr/>
          </p:nvSpPr>
          <p:spPr bwMode="auto">
            <a:xfrm>
              <a:off x="4490845" y="971550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RRM</a:t>
              </a:r>
            </a:p>
          </p:txBody>
        </p:sp>
        <p:sp>
          <p:nvSpPr>
            <p:cNvPr id="32772" name="AutoShape 10"/>
            <p:cNvSpPr>
              <a:spLocks noChangeArrowheads="1"/>
            </p:cNvSpPr>
            <p:nvPr/>
          </p:nvSpPr>
          <p:spPr bwMode="auto">
            <a:xfrm>
              <a:off x="4490845" y="2758931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11r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Roam</a:t>
              </a:r>
            </a:p>
          </p:txBody>
        </p:sp>
        <p:sp>
          <p:nvSpPr>
            <p:cNvPr id="32776" name="AutoShape 21"/>
            <p:cNvSpPr>
              <a:spLocks noChangeArrowheads="1"/>
            </p:cNvSpPr>
            <p:nvPr/>
          </p:nvSpPr>
          <p:spPr bwMode="auto">
            <a:xfrm>
              <a:off x="5951231" y="1526951"/>
              <a:ext cx="973138" cy="687388"/>
            </a:xfrm>
            <a:prstGeom prst="cube">
              <a:avLst>
                <a:gd name="adj" fmla="val 4486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11v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Network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777" name="AutoShape 22"/>
            <p:cNvSpPr>
              <a:spLocks noChangeArrowheads="1"/>
            </p:cNvSpPr>
            <p:nvPr/>
          </p:nvSpPr>
          <p:spPr bwMode="auto">
            <a:xfrm>
              <a:off x="5942500" y="971056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Mesh</a:t>
              </a:r>
            </a:p>
          </p:txBody>
        </p:sp>
        <p:sp>
          <p:nvSpPr>
            <p:cNvPr id="32778" name="AutoShape 23"/>
            <p:cNvSpPr>
              <a:spLocks noChangeArrowheads="1"/>
            </p:cNvSpPr>
            <p:nvPr/>
          </p:nvSpPr>
          <p:spPr bwMode="auto">
            <a:xfrm>
              <a:off x="4490845" y="1521618"/>
              <a:ext cx="975544" cy="5286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11u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WIEN </a:t>
              </a:r>
            </a:p>
          </p:txBody>
        </p:sp>
        <p:sp>
          <p:nvSpPr>
            <p:cNvPr id="32779" name="AutoShape 24"/>
            <p:cNvSpPr>
              <a:spLocks noChangeArrowheads="1"/>
            </p:cNvSpPr>
            <p:nvPr/>
          </p:nvSpPr>
          <p:spPr bwMode="auto">
            <a:xfrm>
              <a:off x="5933769" y="4881563"/>
              <a:ext cx="999331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11y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Contention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Based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Protocol</a:t>
              </a:r>
            </a:p>
          </p:txBody>
        </p:sp>
        <p:sp>
          <p:nvSpPr>
            <p:cNvPr id="32781" name="AutoShape 41"/>
            <p:cNvSpPr>
              <a:spLocks noChangeArrowheads="1"/>
            </p:cNvSpPr>
            <p:nvPr/>
          </p:nvSpPr>
          <p:spPr bwMode="auto">
            <a:xfrm>
              <a:off x="5264551" y="3843133"/>
              <a:ext cx="990600" cy="757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11n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High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Throughput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(&gt;100 Mbps)</a:t>
              </a:r>
            </a:p>
          </p:txBody>
        </p:sp>
        <p:sp>
          <p:nvSpPr>
            <p:cNvPr id="32783" name="AutoShape 43"/>
            <p:cNvSpPr>
              <a:spLocks noChangeArrowheads="1"/>
            </p:cNvSpPr>
            <p:nvPr/>
          </p:nvSpPr>
          <p:spPr bwMode="auto">
            <a:xfrm>
              <a:off x="4508865" y="2160984"/>
              <a:ext cx="952500" cy="47307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11z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TDLS</a:t>
              </a:r>
            </a:p>
          </p:txBody>
        </p:sp>
        <p:sp>
          <p:nvSpPr>
            <p:cNvPr id="32784" name="AutoShape 44"/>
            <p:cNvSpPr>
              <a:spLocks noChangeArrowheads="1"/>
            </p:cNvSpPr>
            <p:nvPr/>
          </p:nvSpPr>
          <p:spPr bwMode="auto">
            <a:xfrm>
              <a:off x="4490839" y="4890112"/>
              <a:ext cx="962025" cy="7239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11p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</a:p>
          </p:txBody>
        </p:sp>
      </p:grpSp>
      <p:sp>
        <p:nvSpPr>
          <p:cNvPr id="50" name="Right Arrow 49"/>
          <p:cNvSpPr/>
          <p:nvPr/>
        </p:nvSpPr>
        <p:spPr bwMode="auto">
          <a:xfrm rot="10800000">
            <a:off x="6421753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6784563" y="733396"/>
            <a:ext cx="1463004" cy="5185555"/>
            <a:chOff x="2717240" y="739083"/>
            <a:chExt cx="1463004" cy="5185555"/>
          </a:xfrm>
        </p:grpSpPr>
        <p:sp>
          <p:nvSpPr>
            <p:cNvPr id="32799" name="AutoShape 11"/>
            <p:cNvSpPr>
              <a:spLocks noChangeArrowheads="1"/>
            </p:cNvSpPr>
            <p:nvPr/>
          </p:nvSpPr>
          <p:spPr bwMode="auto">
            <a:xfrm>
              <a:off x="2717240" y="739083"/>
              <a:ext cx="1463004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-2007</a:t>
              </a:r>
            </a:p>
          </p:txBody>
        </p:sp>
        <p:sp>
          <p:nvSpPr>
            <p:cNvPr id="32800" name="AutoShape 15"/>
            <p:cNvSpPr>
              <a:spLocks noChangeArrowheads="1"/>
            </p:cNvSpPr>
            <p:nvPr/>
          </p:nvSpPr>
          <p:spPr bwMode="auto">
            <a:xfrm>
              <a:off x="2896746" y="4954486"/>
              <a:ext cx="990897" cy="457200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11g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801" name="AutoShape 16"/>
            <p:cNvSpPr>
              <a:spLocks noChangeArrowheads="1"/>
            </p:cNvSpPr>
            <p:nvPr/>
          </p:nvSpPr>
          <p:spPr bwMode="auto">
            <a:xfrm>
              <a:off x="2936107" y="1066800"/>
              <a:ext cx="990896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11e</a:t>
              </a:r>
            </a:p>
            <a:p>
              <a:pPr algn="ctr"/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802" name="AutoShape 17"/>
            <p:cNvSpPr>
              <a:spLocks noChangeArrowheads="1"/>
            </p:cNvSpPr>
            <p:nvPr/>
          </p:nvSpPr>
          <p:spPr bwMode="auto">
            <a:xfrm>
              <a:off x="2920265" y="2116931"/>
              <a:ext cx="969802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11i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803" name="AutoShape 19"/>
            <p:cNvSpPr>
              <a:spLocks noChangeArrowheads="1"/>
            </p:cNvSpPr>
            <p:nvPr/>
          </p:nvSpPr>
          <p:spPr bwMode="auto">
            <a:xfrm>
              <a:off x="2937449" y="1515293"/>
              <a:ext cx="989554" cy="522783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11h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DFS &amp; TPC</a:t>
              </a:r>
            </a:p>
          </p:txBody>
        </p:sp>
        <p:sp>
          <p:nvSpPr>
            <p:cNvPr id="32804" name="AutoShape 18"/>
            <p:cNvSpPr>
              <a:spLocks noChangeArrowheads="1"/>
            </p:cNvSpPr>
            <p:nvPr/>
          </p:nvSpPr>
          <p:spPr bwMode="auto">
            <a:xfrm>
              <a:off x="2917522" y="4092342"/>
              <a:ext cx="990896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11j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JP bands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  <p:sp>
          <p:nvSpPr>
            <p:cNvPr id="40" name="AutoShape 18"/>
            <p:cNvSpPr>
              <a:spLocks noChangeArrowheads="1"/>
            </p:cNvSpPr>
            <p:nvPr/>
          </p:nvSpPr>
          <p:spPr bwMode="auto">
            <a:xfrm>
              <a:off x="2922200" y="2699543"/>
              <a:ext cx="998408" cy="376238"/>
            </a:xfrm>
            <a:prstGeom prst="cube">
              <a:avLst>
                <a:gd name="adj" fmla="val 659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11f 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Inter AP </a:t>
              </a:r>
            </a:p>
          </p:txBody>
        </p:sp>
      </p:grpSp>
      <p:sp>
        <p:nvSpPr>
          <p:cNvPr id="5" name="Right Arrow 4"/>
          <p:cNvSpPr/>
          <p:nvPr/>
        </p:nvSpPr>
        <p:spPr bwMode="auto">
          <a:xfrm rot="10800000">
            <a:off x="8134209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459066" y="733396"/>
            <a:ext cx="1164003" cy="5185555"/>
            <a:chOff x="1180690" y="739083"/>
            <a:chExt cx="1164003" cy="5185555"/>
          </a:xfrm>
        </p:grpSpPr>
        <p:sp>
          <p:nvSpPr>
            <p:cNvPr id="48" name="AutoShape 11"/>
            <p:cNvSpPr>
              <a:spLocks noChangeArrowheads="1"/>
            </p:cNvSpPr>
            <p:nvPr/>
          </p:nvSpPr>
          <p:spPr bwMode="auto">
            <a:xfrm>
              <a:off x="1180690" y="739083"/>
              <a:ext cx="1164003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-2003</a:t>
              </a:r>
            </a:p>
          </p:txBody>
        </p:sp>
        <p:sp>
          <p:nvSpPr>
            <p:cNvPr id="32773" name="AutoShape 14"/>
            <p:cNvSpPr>
              <a:spLocks noChangeArrowheads="1"/>
            </p:cNvSpPr>
            <p:nvPr/>
          </p:nvSpPr>
          <p:spPr bwMode="auto">
            <a:xfrm>
              <a:off x="1335530" y="4015172"/>
              <a:ext cx="833438" cy="536575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5GHz</a:t>
              </a:r>
            </a:p>
          </p:txBody>
        </p:sp>
        <p:sp>
          <p:nvSpPr>
            <p:cNvPr id="32774" name="AutoShape 15"/>
            <p:cNvSpPr>
              <a:spLocks noChangeArrowheads="1"/>
            </p:cNvSpPr>
            <p:nvPr/>
          </p:nvSpPr>
          <p:spPr bwMode="auto">
            <a:xfrm>
              <a:off x="1316503" y="4905622"/>
              <a:ext cx="838200" cy="606426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11b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775" name="AutoShape 18"/>
            <p:cNvSpPr>
              <a:spLocks noChangeArrowheads="1"/>
            </p:cNvSpPr>
            <p:nvPr/>
          </p:nvSpPr>
          <p:spPr bwMode="auto">
            <a:xfrm>
              <a:off x="1334038" y="2118109"/>
              <a:ext cx="838200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11d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Intl roaming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55" name="Right Arrow 54"/>
          <p:cNvSpPr/>
          <p:nvPr/>
        </p:nvSpPr>
        <p:spPr bwMode="auto">
          <a:xfrm rot="10800000">
            <a:off x="9401547" y="30790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9834562" y="142117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-1997</a:t>
            </a:r>
          </a:p>
          <a:p>
            <a:pPr algn="ctr"/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3"/>
            <a:ext cx="7772400" cy="649287"/>
          </a:xfrm>
        </p:spPr>
        <p:txBody>
          <a:bodyPr/>
          <a:lstStyle/>
          <a:p>
            <a:r>
              <a:rPr lang="en-US" dirty="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25263" y="5182748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669491" y="5965584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5721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990727" y="1526033"/>
            <a:ext cx="5886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871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3411540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9294619" y="5939138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5332138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6927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2798766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4541841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4008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708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2169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7759303" y="595752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7832632" y="2990055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536700" y="2184403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1802606" y="3332164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6479273" y="2226582"/>
            <a:ext cx="981141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6529407" y="4978401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6470575" y="2914423"/>
            <a:ext cx="992464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4204912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4204912" y="4370389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9294616" y="1436917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-2016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9982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DB06DC2-A86B-4567-B1B6-4A779827CDB5}" type="slidenum">
              <a:rPr lang="en-US" sz="800">
                <a:latin typeface="+mj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en-US" sz="8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4195470" y="2458281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4181475" y="3097211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802.11ba</a:t>
            </a:r>
          </a:p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WUR</a:t>
            </a:r>
          </a:p>
        </p:txBody>
      </p:sp>
      <p:sp>
        <p:nvSpPr>
          <p:cNvPr id="47" name="AutoShape 49"/>
          <p:cNvSpPr>
            <a:spLocks noChangeArrowheads="1"/>
          </p:cNvSpPr>
          <p:nvPr/>
        </p:nvSpPr>
        <p:spPr bwMode="auto">
          <a:xfrm>
            <a:off x="7823561" y="3749664"/>
            <a:ext cx="970304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3078049" y="3353592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Light </a:t>
            </a:r>
            <a:r>
              <a:rPr lang="en-US" sz="1100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Comms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 (LC) SG</a:t>
            </a:r>
          </a:p>
        </p:txBody>
      </p:sp>
      <p:sp>
        <p:nvSpPr>
          <p:cNvPr id="53" name="AutoShape 27"/>
          <p:cNvSpPr>
            <a:spLocks/>
          </p:cNvSpPr>
          <p:nvPr/>
        </p:nvSpPr>
        <p:spPr bwMode="auto">
          <a:xfrm rot="-5400000">
            <a:off x="8230301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6" name="AutoShape 46"/>
          <p:cNvSpPr>
            <a:spLocks noChangeArrowheads="1"/>
          </p:cNvSpPr>
          <p:nvPr/>
        </p:nvSpPr>
        <p:spPr bwMode="auto">
          <a:xfrm>
            <a:off x="4204912" y="1708168"/>
            <a:ext cx="990600" cy="531774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REVmd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160849"/>
              </p:ext>
            </p:extLst>
          </p:nvPr>
        </p:nvGraphicFramePr>
        <p:xfrm>
          <a:off x="750357" y="1676400"/>
          <a:ext cx="10462685" cy="40226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44483"/>
                <a:gridCol w="1055060"/>
                <a:gridCol w="1142982"/>
                <a:gridCol w="951836"/>
                <a:gridCol w="613044"/>
                <a:gridCol w="744410"/>
                <a:gridCol w="744410"/>
                <a:gridCol w="744410"/>
                <a:gridCol w="942881"/>
                <a:gridCol w="700621"/>
                <a:gridCol w="589728"/>
                <a:gridCol w="744410"/>
                <a:gridCol w="744410"/>
              </a:tblGrid>
              <a:tr h="14627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Opened</a:t>
                      </a:r>
                    </a:p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(mm-</a:t>
                      </a:r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dd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Dur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Ballot</a:t>
                      </a:r>
                      <a:r>
                        <a:rPr lang="en-GB" sz="2000" b="1" baseline="0" dirty="0" smtClean="0">
                          <a:latin typeface="Arial Narrow" panose="020B0606020202030204" pitchFamily="34" charset="0"/>
                        </a:rPr>
                        <a:t> 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Disapprove + invalid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CC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LC SG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11-09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smtClean="0">
                          <a:latin typeface="Arial Narrow" panose="020B0606020202030204" pitchFamily="34" charset="0"/>
                        </a:rPr>
                        <a:t>72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SR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TGaj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12-07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140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123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100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SR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TGak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12-22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108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SR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TGaq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12-12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125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111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WI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231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TGay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11-14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44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1343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288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147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51+1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74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345121" y="1613712"/>
            <a:ext cx="24339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2018-01-09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1076325" y="3890867"/>
            <a:ext cx="102108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 smtClean="0"/>
              <a:t>** LB231 result not applied.  This will result in the loss of 20 voters after this session (TBC).</a:t>
            </a:r>
          </a:p>
          <a:p>
            <a:endParaRPr lang="en-GB" sz="1800" b="0" dirty="0" smtClean="0"/>
          </a:p>
          <a:p>
            <a:r>
              <a:rPr lang="en-GB" sz="1800" b="0" dirty="0" smtClean="0"/>
              <a:t>Definitions</a:t>
            </a:r>
            <a:r>
              <a:rPr lang="en-GB" sz="1800" b="0" dirty="0"/>
              <a:t>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802.11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186460"/>
              </p:ext>
            </p:extLst>
          </p:nvPr>
        </p:nvGraphicFramePr>
        <p:xfrm>
          <a:off x="2209800" y="1483416"/>
          <a:ext cx="7772400" cy="22860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Number</a:t>
                      </a:r>
                      <a:endParaRPr lang="en-GB" sz="4000" dirty="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Aspirant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130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Potential Voter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smtClean="0">
                          <a:effectLst/>
                        </a:rPr>
                        <a:t>28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275 **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2062163" y="631825"/>
            <a:ext cx="7772400" cy="533400"/>
          </a:xfrm>
        </p:spPr>
        <p:txBody>
          <a:bodyPr/>
          <a:lstStyle/>
          <a:p>
            <a:r>
              <a:rPr lang="en-GB" sz="2400" dirty="0"/>
              <a:t>M4.1.6 Recent voting member history</a:t>
            </a:r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2185991"/>
              </p:ext>
            </p:extLst>
          </p:nvPr>
        </p:nvGraphicFramePr>
        <p:xfrm>
          <a:off x="1874044" y="1400969"/>
          <a:ext cx="8148637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8" name="Binary Worksheet" r:id="rId5" imgW="8134518" imgH="4809940" progId="Excel.SheetBinaryMacroEnabled.12">
                  <p:embed/>
                </p:oleObj>
              </mc:Choice>
              <mc:Fallback>
                <p:oleObj name="Binary Worksheet" r:id="rId5" imgW="8134518" imgH="4809940" progId="Excel.SheetBinaryMacroEnabled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4044" y="1400969"/>
                        <a:ext cx="8148637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/>
              <a:t>This presentation, together with the reports cited on the next slide, forms the opening report of the IEEE 802.11 Working Group for </a:t>
            </a:r>
            <a:r>
              <a:rPr lang="en-GB" sz="2800" b="0" dirty="0" smtClean="0"/>
              <a:t>January 2018.</a:t>
            </a:r>
            <a:endParaRPr lang="en-GB" sz="2800" b="0" dirty="0"/>
          </a:p>
          <a:p>
            <a:r>
              <a:rPr lang="en-GB" sz="2800" b="0" dirty="0"/>
              <a:t>Subgroup status is reported in the “Snapshots” submission (see documents slide for link).  This is incorporated by reference into this opening report.</a:t>
            </a:r>
          </a:p>
          <a:p>
            <a:r>
              <a:rPr lang="en-GB" sz="2800" b="0" dirty="0"/>
              <a:t>“</a:t>
            </a:r>
            <a:r>
              <a:rPr lang="en-GB" sz="2800" b="0" i="1" dirty="0" err="1"/>
              <a:t>Mx.y.z</a:t>
            </a:r>
            <a:r>
              <a:rPr lang="en-GB" sz="2800" b="0" dirty="0"/>
              <a:t>” terminology indicates that the item was on the tentative agenda for the </a:t>
            </a:r>
            <a:r>
              <a:rPr lang="en-GB" sz="2800" b="0" i="1" dirty="0"/>
              <a:t>M</a:t>
            </a:r>
            <a:r>
              <a:rPr lang="en-GB" sz="2800" b="0" dirty="0"/>
              <a:t>onday 802.11 plenary, and was agenda item </a:t>
            </a:r>
            <a:r>
              <a:rPr lang="en-GB" sz="2800" b="0" i="1" dirty="0" err="1"/>
              <a:t>x.y.z</a:t>
            </a:r>
            <a:r>
              <a:rPr lang="en-GB" sz="2800" b="0" dirty="0"/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2209800" y="685800"/>
            <a:ext cx="7772400" cy="471488"/>
          </a:xfrm>
        </p:spPr>
        <p:txBody>
          <a:bodyPr/>
          <a:lstStyle/>
          <a:p>
            <a:r>
              <a:rPr lang="en-GB" dirty="0" smtClean="0"/>
              <a:t>Membership by Country and Region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218" y="1157288"/>
            <a:ext cx="4007866" cy="52031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1681" y="1184590"/>
            <a:ext cx="4953000" cy="52370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Members by Affiliation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4787" y="1524000"/>
            <a:ext cx="7837443" cy="495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46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dirty="0" smtClean="0"/>
              <a:t>Meeting Attendance – Historic Data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8055" y="1192775"/>
            <a:ext cx="8735890" cy="5309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54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1828800" y="498179"/>
            <a:ext cx="7772400" cy="685800"/>
          </a:xfrm>
        </p:spPr>
        <p:txBody>
          <a:bodyPr/>
          <a:lstStyle/>
          <a:p>
            <a:r>
              <a:rPr lang="en-GB" dirty="0" smtClean="0"/>
              <a:t>Membership – Historic Data</a:t>
            </a:r>
            <a:endParaRPr lang="en-US" dirty="0" smtClean="0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graphicFrame>
        <p:nvGraphicFramePr>
          <p:cNvPr id="307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882598"/>
              </p:ext>
            </p:extLst>
          </p:nvPr>
        </p:nvGraphicFramePr>
        <p:xfrm>
          <a:off x="1676400" y="1250950"/>
          <a:ext cx="8578850" cy="515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0" name="Worksheet" r:id="rId4" imgW="7934385" imgH="4771940" progId="Excel.Sheet.12">
                  <p:embed/>
                </p:oleObj>
              </mc:Choice>
              <mc:Fallback>
                <p:oleObj name="Worksheet" r:id="rId4" imgW="7934385" imgH="4771940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250950"/>
                        <a:ext cx="8578850" cy="5157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2"/>
            <a:ext cx="10363200" cy="379911"/>
          </a:xfrm>
        </p:spPr>
        <p:txBody>
          <a:bodyPr/>
          <a:lstStyle/>
          <a:p>
            <a:r>
              <a:rPr lang="en-GB" dirty="0" smtClean="0"/>
              <a:t>M1.3 Meeting 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29712"/>
            <a:ext cx="10515600" cy="3566288"/>
          </a:xfrm>
        </p:spPr>
        <p:txBody>
          <a:bodyPr/>
          <a:lstStyle/>
          <a:p>
            <a:pPr lvl="0"/>
            <a:r>
              <a:rPr lang="en-GB" dirty="0"/>
              <a:t>Photography or recording </a:t>
            </a:r>
            <a:r>
              <a:rPr lang="en-GB" dirty="0" smtClean="0"/>
              <a:t>is not allowed</a:t>
            </a:r>
          </a:p>
          <a:p>
            <a:pPr lvl="0"/>
            <a:r>
              <a:rPr lang="en-GB" dirty="0" smtClean="0"/>
              <a:t>Press </a:t>
            </a:r>
            <a:r>
              <a:rPr lang="en-GB" dirty="0"/>
              <a:t>(i.e., anyone reporting publicly on this meeting) are to announce their presence (December 2015 IEEE-SA Standards Board Ops Manual 5.3.3.3)</a:t>
            </a:r>
            <a:endParaRPr lang="en-GB" sz="1400" dirty="0"/>
          </a:p>
          <a:p>
            <a:pPr lvl="0"/>
            <a:r>
              <a:rPr lang="en-GB" dirty="0"/>
              <a:t>Laptop speakers, cell phone / tablet ringers off</a:t>
            </a:r>
            <a:endParaRPr lang="en-GB" sz="1400" dirty="0"/>
          </a:p>
          <a:p>
            <a:pPr lvl="0"/>
            <a:r>
              <a:rPr lang="en-GB" dirty="0"/>
              <a:t>Wear your badges at all times in meeting areas</a:t>
            </a:r>
            <a:endParaRPr lang="en-GB" sz="1400" dirty="0"/>
          </a:p>
          <a:p>
            <a:pPr lvl="1"/>
            <a:r>
              <a:rPr lang="en-GB" dirty="0"/>
              <a:t>Help the hotel security staff improve the general security of the meeting rooms</a:t>
            </a:r>
            <a:endParaRPr lang="en-GB" sz="1400" dirty="0"/>
          </a:p>
          <a:p>
            <a:pPr lvl="1"/>
            <a:r>
              <a:rPr lang="en-GB" b="1" dirty="0"/>
              <a:t>Laptops HAVE BEEN STOLEN </a:t>
            </a:r>
            <a:r>
              <a:rPr lang="en-GB" dirty="0"/>
              <a:t>at previous meetings </a:t>
            </a:r>
          </a:p>
          <a:p>
            <a:pPr lvl="1"/>
            <a:r>
              <a:rPr lang="en-GB" b="1" dirty="0"/>
              <a:t>DO NOT </a:t>
            </a:r>
            <a:r>
              <a:rPr lang="en-GB" dirty="0"/>
              <a:t>assume that meeting areas are secure</a:t>
            </a:r>
            <a:endParaRPr lang="en-GB" sz="1400" dirty="0"/>
          </a:p>
          <a:p>
            <a:pPr lvl="0"/>
            <a:r>
              <a:rPr lang="en-GB" dirty="0"/>
              <a:t>Please observe proper decorum in meetings</a:t>
            </a:r>
            <a:endParaRPr lang="en-GB" sz="140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1143003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907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8133199" y="1064594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759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M2.3.1 Summary of Liaisons - Incoming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From WFA to 3GPP on Coexistence Testing</a:t>
            </a:r>
          </a:p>
          <a:p>
            <a:pPr lvl="1"/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mentor.ieee.org/802.11/dcn/17/11-17-1853-00-0000-liaison-statement-from-wfa-on-coexistence-tests.doc</a:t>
            </a:r>
            <a:endParaRPr lang="en-GB" dirty="0" smtClean="0"/>
          </a:p>
          <a:p>
            <a:pPr lvl="1"/>
            <a:r>
              <a:rPr lang="en-GB" dirty="0" smtClean="0"/>
              <a:t>For information to </a:t>
            </a:r>
            <a:r>
              <a:rPr lang="en-GB" dirty="0" err="1" smtClean="0"/>
              <a:t>Coex</a:t>
            </a:r>
            <a:r>
              <a:rPr lang="en-GB" smtClean="0"/>
              <a:t> SC</a:t>
            </a:r>
            <a:endParaRPr lang="en-GB" dirty="0"/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2018</a:t>
            </a:r>
            <a:endParaRPr lang="en-US" altLang="en-US" sz="180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Adrian Stephens,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419598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M2.5 802 EC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dirty="0" smtClean="0"/>
              <a:t>On 2017-11-10 the EC approved:</a:t>
            </a:r>
          </a:p>
          <a:p>
            <a:r>
              <a:rPr lang="en-GB" altLang="en-US" dirty="0"/>
              <a:t>802.11ax </a:t>
            </a:r>
            <a:r>
              <a:rPr lang="en-GB" altLang="en-US" dirty="0" smtClean="0"/>
              <a:t>&amp; 802.11az PAR modifications</a:t>
            </a:r>
            <a:endParaRPr lang="en-GB" altLang="en-US" dirty="0"/>
          </a:p>
          <a:p>
            <a:r>
              <a:rPr lang="en-GB" altLang="en-US" dirty="0" smtClean="0"/>
              <a:t>802.11aj </a:t>
            </a:r>
            <a:r>
              <a:rPr lang="en-GB" altLang="en-US" dirty="0"/>
              <a:t>to </a:t>
            </a:r>
            <a:r>
              <a:rPr lang="en-GB" altLang="en-US" dirty="0" err="1"/>
              <a:t>RevCom</a:t>
            </a:r>
            <a:r>
              <a:rPr lang="en-GB" altLang="en-US" dirty="0"/>
              <a:t> (conditional</a:t>
            </a:r>
            <a:r>
              <a:rPr lang="en-GB" altLang="en-US" dirty="0" smtClean="0"/>
              <a:t>)</a:t>
            </a:r>
            <a:endParaRPr lang="en-GB" altLang="en-US" dirty="0"/>
          </a:p>
          <a:p>
            <a:r>
              <a:rPr lang="en-GB" altLang="en-US" dirty="0" smtClean="0"/>
              <a:t>LC </a:t>
            </a:r>
            <a:r>
              <a:rPr lang="en-GB" altLang="en-US" dirty="0"/>
              <a:t>SG </a:t>
            </a:r>
            <a:r>
              <a:rPr lang="en-GB" altLang="en-US" dirty="0" smtClean="0"/>
              <a:t>“</a:t>
            </a:r>
            <a:r>
              <a:rPr lang="en-GB" altLang="en-US" dirty="0" err="1" smtClean="0"/>
              <a:t>recharter</a:t>
            </a:r>
            <a:r>
              <a:rPr lang="en-GB" altLang="en-US" dirty="0" smtClean="0"/>
              <a:t>” </a:t>
            </a:r>
            <a:r>
              <a:rPr lang="en-GB" altLang="en-US" dirty="0"/>
              <a:t>(proper term is now "</a:t>
            </a:r>
            <a:r>
              <a:rPr lang="en-GB" altLang="en-US" dirty="0" err="1"/>
              <a:t>recharter</a:t>
            </a:r>
            <a:r>
              <a:rPr lang="en-GB" altLang="en-US" dirty="0" smtClean="0"/>
              <a:t>")</a:t>
            </a:r>
            <a:endParaRPr lang="en-GB" altLang="en-US" dirty="0"/>
          </a:p>
          <a:p>
            <a:r>
              <a:rPr lang="en-GB" altLang="en-US" dirty="0"/>
              <a:t>LC SG press </a:t>
            </a:r>
            <a:r>
              <a:rPr lang="en-GB" altLang="en-US" dirty="0" smtClean="0"/>
              <a:t>release</a:t>
            </a:r>
          </a:p>
          <a:p>
            <a:r>
              <a:rPr lang="en-GB" altLang="en-US" dirty="0" smtClean="0"/>
              <a:t>WBA </a:t>
            </a:r>
            <a:r>
              <a:rPr lang="en-GB" altLang="en-US" dirty="0"/>
              <a:t>liaison - the same content as approved by 802.11 was approved by an 802.1 motion,  so the 802.11 motion was not made</a:t>
            </a:r>
            <a:r>
              <a:rPr lang="en-GB" altLang="en-US" dirty="0" smtClean="0"/>
              <a:t>.</a:t>
            </a:r>
          </a:p>
          <a:p>
            <a:endParaRPr lang="en-GB" altLang="en-US" dirty="0" smtClean="0"/>
          </a:p>
          <a:p>
            <a:pPr marL="0" indent="0">
              <a:buNone/>
            </a:pPr>
            <a:r>
              <a:rPr lang="en-GB" altLang="en-US" i="1" dirty="0" smtClean="0"/>
              <a:t>The EC did not approve </a:t>
            </a:r>
            <a:r>
              <a:rPr lang="en-GB" altLang="en-US" i="1" dirty="0" err="1" smtClean="0"/>
              <a:t>TGaq</a:t>
            </a:r>
            <a:r>
              <a:rPr lang="en-GB" altLang="en-US" i="1" dirty="0" smtClean="0"/>
              <a:t> conditional approval to go to </a:t>
            </a:r>
            <a:r>
              <a:rPr lang="en-GB" altLang="en-US" i="1" dirty="0" err="1" smtClean="0"/>
              <a:t>RevCom</a:t>
            </a:r>
            <a:r>
              <a:rPr lang="en-GB" altLang="en-US" i="1" dirty="0" smtClean="0"/>
              <a:t>, and did not discuss the mandatory coordination waiver.</a:t>
            </a:r>
            <a:endParaRPr lang="en-GB" altLang="en-US" i="1" dirty="0"/>
          </a:p>
          <a:p>
            <a:pPr marL="0" indent="0">
              <a:buNone/>
            </a:pPr>
            <a:endParaRPr lang="en-GB" altLang="en-US" sz="28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2018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Adrian Stephens,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308611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M2.5 IEEE-SA Standards Board (SASB)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dirty="0" smtClean="0"/>
              <a:t>In December the IEEE-SA Standards Board approved:</a:t>
            </a:r>
          </a:p>
          <a:p>
            <a:r>
              <a:rPr lang="en-GB" altLang="en-US" i="1" dirty="0" smtClean="0"/>
              <a:t>P802.11ax </a:t>
            </a:r>
            <a:r>
              <a:rPr lang="en-GB" altLang="en-US" i="1" dirty="0"/>
              <a:t>PAR modification – see: </a:t>
            </a:r>
            <a:r>
              <a:rPr lang="en-GB" altLang="en-US" i="1" dirty="0">
                <a:hlinkClick r:id="rId2"/>
              </a:rPr>
              <a:t>http://</a:t>
            </a:r>
            <a:r>
              <a:rPr lang="en-GB" altLang="en-US" i="1" dirty="0" smtClean="0">
                <a:hlinkClick r:id="rId2"/>
              </a:rPr>
              <a:t>www.ieee802.org/11/PARs/P802.11ax.pdf</a:t>
            </a:r>
            <a:endParaRPr lang="en-GB" altLang="en-US" i="1" dirty="0" smtClean="0"/>
          </a:p>
          <a:p>
            <a:endParaRPr lang="en-GB" altLang="en-US" i="1" dirty="0"/>
          </a:p>
          <a:p>
            <a:r>
              <a:rPr lang="en-GB" altLang="en-US" i="1" dirty="0" smtClean="0"/>
              <a:t>To maintain SASB oversight of  </a:t>
            </a:r>
            <a:r>
              <a:rPr lang="en-GB" altLang="en-US" i="1" dirty="0" err="1" smtClean="0"/>
              <a:t>TGax</a:t>
            </a:r>
            <a:r>
              <a:rPr lang="en-GB" altLang="en-US" i="1" dirty="0" smtClean="0"/>
              <a:t> until the end of the project.</a:t>
            </a:r>
          </a:p>
          <a:p>
            <a:endParaRPr lang="en-GB" altLang="en-US" i="1" dirty="0"/>
          </a:p>
          <a:p>
            <a:pPr marL="0" indent="0">
              <a:buNone/>
            </a:pPr>
            <a:r>
              <a:rPr lang="en-GB" altLang="en-US" i="1" dirty="0" smtClean="0"/>
              <a:t>Note the P802.11az PAR modification is on the January </a:t>
            </a:r>
            <a:r>
              <a:rPr lang="en-GB" altLang="en-US" i="1" dirty="0" err="1" smtClean="0"/>
              <a:t>NesCom</a:t>
            </a:r>
            <a:r>
              <a:rPr lang="en-GB" altLang="en-US" i="1" dirty="0" smtClean="0"/>
              <a:t> agenda.</a:t>
            </a:r>
            <a:endParaRPr lang="en-GB" altLang="en-US" i="1" dirty="0"/>
          </a:p>
          <a:p>
            <a:pPr marL="0" indent="0">
              <a:buNone/>
            </a:pPr>
            <a:endParaRPr lang="en-GB" altLang="en-US" sz="28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2018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Adrian Stephens,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501730"/>
              </p:ext>
            </p:extLst>
          </p:nvPr>
        </p:nvGraphicFramePr>
        <p:xfrm>
          <a:off x="533402" y="1752600"/>
          <a:ext cx="11201400" cy="4114803"/>
        </p:xfrm>
        <a:graphic>
          <a:graphicData uri="http://schemas.openxmlformats.org/drawingml/2006/table">
            <a:tbl>
              <a:tblPr/>
              <a:tblGrid>
                <a:gridCol w="4480560"/>
                <a:gridCol w="6720840"/>
              </a:tblGrid>
              <a:tr h="366239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i="1" u="none" strike="noStrike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1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66239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https://mentor.ieee.org/802.11/dcn/11-17-1803</a:t>
                      </a:r>
                      <a:endParaRPr lang="en-GB" sz="24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66239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https://mentor.ieee.org/802.11/dcn/11-17-1804</a:t>
                      </a:r>
                      <a:endParaRPr lang="en-GB" sz="24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66239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https://mentor.ieee.org/802.11/dcn/11-18-0016</a:t>
                      </a:r>
                      <a:endParaRPr lang="en-GB" sz="24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409326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4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https://mentor.ieee.org/802.11/dcn/11-18-0002</a:t>
                      </a:r>
                      <a:endParaRPr lang="en-GB" sz="24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409326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4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https://mentor.ieee.org/802.11/dcn/11-18-0017</a:t>
                      </a:r>
                      <a:endParaRPr lang="en-GB" sz="24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66239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https://mentor.ieee.org/802.11/dcn/11-18-0001</a:t>
                      </a:r>
                      <a:endParaRPr lang="en-GB" sz="24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66239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Chair's 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https://mentor.ieee.org/802.11/dcn/11-17-1805</a:t>
                      </a:r>
                      <a:endParaRPr lang="en-GB" sz="24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66239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https://mentor.ieee.org/802.11/dcn/11-18-0018</a:t>
                      </a:r>
                      <a:endParaRPr lang="en-GB" sz="24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66239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https://mentor.ieee.org/802.11/dcn/11-18-0019</a:t>
                      </a:r>
                      <a:endParaRPr lang="en-GB" sz="24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66239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Previous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https://mentor.ieee.org/802.11/dcn/11-17-1573</a:t>
                      </a:r>
                      <a:endParaRPr lang="en-GB" sz="24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Reciprocal credit is provided to 802.11 voters for attendance at:  802.18, 802.19, 802.24, 802.1**</a:t>
            </a:r>
          </a:p>
          <a:p>
            <a:pPr lvl="1"/>
            <a:r>
              <a:rPr lang="en-GB" altLang="en-US" dirty="0" smtClean="0"/>
              <a:t>Reciprocal credit for 802.1 is for 801.1Qbz, 802.1CF, 802E</a:t>
            </a:r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r>
              <a:rPr lang="en-GB" altLang="en-US" sz="1800" b="0" dirty="0"/>
              <a:t>** When meeting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2018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Adrian Stephens,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953999"/>
              </p:ext>
            </p:extLst>
          </p:nvPr>
        </p:nvGraphicFramePr>
        <p:xfrm>
          <a:off x="2590800" y="1828800"/>
          <a:ext cx="7391400" cy="3973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Working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SC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Task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Study Group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TIG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Topic Interest Group</a:t>
                      </a:r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96232</TotalTime>
  <Words>1644</Words>
  <Application>Microsoft Office PowerPoint</Application>
  <PresentationFormat>Widescreen</PresentationFormat>
  <Paragraphs>641</Paragraphs>
  <Slides>24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36" baseType="lpstr">
      <vt:lpstr>ＭＳ Ｐゴシック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Binary Worksheet</vt:lpstr>
      <vt:lpstr>Worksheet</vt:lpstr>
      <vt:lpstr>802.11 Working Group Opening Report January 2018</vt:lpstr>
      <vt:lpstr>Introduction</vt:lpstr>
      <vt:lpstr>M1.3 Meeting Decorum</vt:lpstr>
      <vt:lpstr>M2.3.1 Summary of Liaisons - Incoming</vt:lpstr>
      <vt:lpstr>M2.5 802 EC decisions</vt:lpstr>
      <vt:lpstr>M2.5 IEEE-SA Standards Board (SASB) decisions</vt:lpstr>
      <vt:lpstr>M3.1 802.11 Working Group Session Documents</vt:lpstr>
      <vt:lpstr>M3.2 Joint meetings and Reciprocal Credit</vt:lpstr>
      <vt:lpstr>M4.1.1 Type of Groups</vt:lpstr>
      <vt:lpstr>M4.1.1 Groups</vt:lpstr>
      <vt:lpstr>M4.1.2 PAR Expiration/Renewal Schedule</vt:lpstr>
      <vt:lpstr>M4.1.3 802.11 WG Appointed positions</vt:lpstr>
      <vt:lpstr>M4.1.3 Officers</vt:lpstr>
      <vt:lpstr>M4.1.3 Officers - January</vt:lpstr>
      <vt:lpstr>IEEE 802.11 Revisions</vt:lpstr>
      <vt:lpstr>IEEE 802.11 Standards Pipeline</vt:lpstr>
      <vt:lpstr>M4.1.5 Summary of ballots and comment collections</vt:lpstr>
      <vt:lpstr>M4.1.6 Current Membership Status</vt:lpstr>
      <vt:lpstr>M4.1.6 Recent voting member history</vt:lpstr>
      <vt:lpstr>background data</vt:lpstr>
      <vt:lpstr>Membership by Country and Region</vt:lpstr>
      <vt:lpstr>Members by Affiliation</vt:lpstr>
      <vt:lpstr>Meeting Attendance – Historic Data</vt:lpstr>
      <vt:lpstr>Membership – Historic Data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Adrian Stephens</dc:creator>
  <cp:lastModifiedBy>Stephens, AdrianX</cp:lastModifiedBy>
  <cp:revision>1890</cp:revision>
  <cp:lastPrinted>1998-02-10T13:28:06Z</cp:lastPrinted>
  <dcterms:created xsi:type="dcterms:W3CDTF">1998-02-10T13:07:52Z</dcterms:created>
  <dcterms:modified xsi:type="dcterms:W3CDTF">2018-01-15T13:00:05Z</dcterms:modified>
  <cp:category>Adrian Stephens, Intel Corporation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2e11dcb0-d7ed-4597-914e-60a3142555f5</vt:lpwstr>
  </property>
</Properties>
</file>