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7"/>
  </p:notesMasterIdLst>
  <p:handoutMasterIdLst>
    <p:handoutMasterId r:id="rId28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372" r:id="rId11"/>
    <p:sldId id="373" r:id="rId12"/>
    <p:sldId id="378" r:id="rId13"/>
    <p:sldId id="374" r:id="rId14"/>
    <p:sldId id="422" r:id="rId15"/>
    <p:sldId id="428" r:id="rId16"/>
    <p:sldId id="397" r:id="rId17"/>
    <p:sldId id="398" r:id="rId18"/>
    <p:sldId id="379" r:id="rId19"/>
    <p:sldId id="383" r:id="rId20"/>
    <p:sldId id="381" r:id="rId21"/>
    <p:sldId id="395" r:id="rId22"/>
    <p:sldId id="393" r:id="rId23"/>
    <p:sldId id="420" r:id="rId24"/>
    <p:sldId id="403" r:id="rId25"/>
    <p:sldId id="394" r:id="rId26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37" autoAdjust="0"/>
    <p:restoredTop sz="86393" autoAdjust="0"/>
  </p:normalViewPr>
  <p:slideViewPr>
    <p:cSldViewPr>
      <p:cViewPr varScale="1">
        <p:scale>
          <a:sx n="63" d="100"/>
          <a:sy n="63" d="100"/>
        </p:scale>
        <p:origin x="72" y="2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1578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802.11-17/1804r1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853-00-0000-liaison-statement-from-wfa-on-coexistence-tests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P802.11ax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7-1805" TargetMode="External"/><Relationship Id="rId3" Type="http://schemas.openxmlformats.org/officeDocument/2006/relationships/hyperlink" Target="https://mentor.ieee.org/802.11/dcn/11-17-1804" TargetMode="External"/><Relationship Id="rId7" Type="http://schemas.openxmlformats.org/officeDocument/2006/relationships/hyperlink" Target="https://mentor.ieee.org/802.11/dcn/11-18-0001" TargetMode="External"/><Relationship Id="rId2" Type="http://schemas.openxmlformats.org/officeDocument/2006/relationships/hyperlink" Target="https://mentor.ieee.org/802.11/dcn/11-17-180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0017" TargetMode="External"/><Relationship Id="rId11" Type="http://schemas.openxmlformats.org/officeDocument/2006/relationships/hyperlink" Target="https://mentor.ieee.org/802.11/dcn/11-17-1573" TargetMode="External"/><Relationship Id="rId5" Type="http://schemas.openxmlformats.org/officeDocument/2006/relationships/hyperlink" Target="https://mentor.ieee.org/802.11/dcn/11-18-0002" TargetMode="External"/><Relationship Id="rId10" Type="http://schemas.openxmlformats.org/officeDocument/2006/relationships/hyperlink" Target="https://mentor.ieee.org/802.11/dcn/11-18-0019" TargetMode="External"/><Relationship Id="rId4" Type="http://schemas.openxmlformats.org/officeDocument/2006/relationships/hyperlink" Target="https://mentor.ieee.org/802.11/dcn/11-18-0016" TargetMode="External"/><Relationship Id="rId9" Type="http://schemas.openxmlformats.org/officeDocument/2006/relationships/hyperlink" Target="https://mentor.ieee.org/802.11/dcn/11-18-001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2018-01-15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2057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49" name="Document" r:id="rId5" imgW="8268548" imgH="2779627" progId="Word.Document.8">
                  <p:embed/>
                </p:oleObj>
              </mc:Choice>
              <mc:Fallback>
                <p:oleObj name="Document" r:id="rId5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989165"/>
              </p:ext>
            </p:extLst>
          </p:nvPr>
        </p:nvGraphicFramePr>
        <p:xfrm>
          <a:off x="2095500" y="810240"/>
          <a:ext cx="8077200" cy="513387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SG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34119"/>
              </p:ext>
            </p:extLst>
          </p:nvPr>
        </p:nvGraphicFramePr>
        <p:xfrm>
          <a:off x="2954528" y="1524000"/>
          <a:ext cx="6045200" cy="4125289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1385127"/>
              </p:ext>
            </p:extLst>
          </p:nvPr>
        </p:nvGraphicFramePr>
        <p:xfrm>
          <a:off x="736602" y="733482"/>
          <a:ext cx="10820401" cy="5396091"/>
        </p:xfrm>
        <a:graphic>
          <a:graphicData uri="http://schemas.openxmlformats.org/drawingml/2006/table">
            <a:tbl>
              <a:tblPr/>
              <a:tblGrid>
                <a:gridCol w="739039"/>
                <a:gridCol w="933460"/>
                <a:gridCol w="2520340"/>
                <a:gridCol w="2707032"/>
                <a:gridCol w="2117127"/>
                <a:gridCol w="1803403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6136859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</a:t>
            </a:r>
            <a:r>
              <a:rPr lang="en-US" sz="2800" dirty="0" smtClean="0"/>
              <a:t>Officers - January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996890"/>
              </p:ext>
            </p:extLst>
          </p:nvPr>
        </p:nvGraphicFramePr>
        <p:xfrm>
          <a:off x="736602" y="733482"/>
          <a:ext cx="10820401" cy="5392998"/>
        </p:xfrm>
        <a:graphic>
          <a:graphicData uri="http://schemas.openxmlformats.org/drawingml/2006/table">
            <a:tbl>
              <a:tblPr/>
              <a:tblGrid>
                <a:gridCol w="739039"/>
                <a:gridCol w="933460"/>
                <a:gridCol w="2520340"/>
                <a:gridCol w="2707032"/>
                <a:gridCol w="2117127"/>
                <a:gridCol w="1803403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9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6475413"/>
            <a:ext cx="3200400" cy="36933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Grey = absent this meeting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961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3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6529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SG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60849"/>
              </p:ext>
            </p:extLst>
          </p:nvPr>
        </p:nvGraphicFramePr>
        <p:xfrm>
          <a:off x="750357" y="1676400"/>
          <a:ext cx="10462685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483"/>
                <a:gridCol w="1055060"/>
                <a:gridCol w="1142982"/>
                <a:gridCol w="951836"/>
                <a:gridCol w="613044"/>
                <a:gridCol w="744410"/>
                <a:gridCol w="744410"/>
                <a:gridCol w="744410"/>
                <a:gridCol w="942881"/>
                <a:gridCol w="700621"/>
                <a:gridCol w="589728"/>
                <a:gridCol w="744410"/>
                <a:gridCol w="74441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LC SG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11-09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72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TGay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11-14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1343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51+1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F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2018-01-09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76325" y="3890867"/>
            <a:ext cx="10210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** LB231 result not applied.  This will result in the loss of 20 voters after this session (TBC).</a:t>
            </a:r>
          </a:p>
          <a:p>
            <a:endParaRPr lang="en-GB" sz="1800" b="0" dirty="0" smtClean="0"/>
          </a:p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8646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28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275 **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185991"/>
              </p:ext>
            </p:extLst>
          </p:nvPr>
        </p:nvGraphicFramePr>
        <p:xfrm>
          <a:off x="1874044" y="1400969"/>
          <a:ext cx="8148637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8" name="Binary Worksheet" r:id="rId5" imgW="8134518" imgH="4809940" progId="Excel.SheetBinaryMacroEnabled.12">
                  <p:embed/>
                </p:oleObj>
              </mc:Choice>
              <mc:Fallback>
                <p:oleObj name="Binary Worksheet" r:id="rId5" imgW="8134518" imgH="480994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044" y="1400969"/>
                        <a:ext cx="8148637" cy="483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January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8" y="1157288"/>
            <a:ext cx="4007866" cy="5203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681" y="1184590"/>
            <a:ext cx="4953000" cy="5237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787" y="1524000"/>
            <a:ext cx="7837443" cy="495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055" y="1192775"/>
            <a:ext cx="8735890" cy="530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882598"/>
              </p:ext>
            </p:extLst>
          </p:nvPr>
        </p:nvGraphicFramePr>
        <p:xfrm>
          <a:off x="1676400" y="1250950"/>
          <a:ext cx="8578850" cy="515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0" name="Worksheet" r:id="rId4" imgW="7934385" imgH="4771940" progId="Excel.Sheet.12">
                  <p:embed/>
                </p:oleObj>
              </mc:Choice>
              <mc:Fallback>
                <p:oleObj name="Worksheet" r:id="rId4" imgW="7934385" imgH="47719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250950"/>
                        <a:ext cx="8578850" cy="515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/>
              <a:t>Photography 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pPr lvl="0"/>
            <a:r>
              <a:rPr lang="en-GB" dirty="0"/>
              <a:t>Please observe proper decorum in meetings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From WFA to 3GPP on Coexistence Testing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mentor.ieee.org/802.11/dcn/17/11-17-1853-00-0000-liaison-statement-from-wfa-on-coexistence-tests.doc</a:t>
            </a:r>
            <a:endParaRPr lang="en-GB" dirty="0" smtClean="0"/>
          </a:p>
          <a:p>
            <a:pPr lvl="1"/>
            <a:r>
              <a:rPr lang="en-GB" dirty="0" smtClean="0"/>
              <a:t>For information to </a:t>
            </a:r>
            <a:r>
              <a:rPr lang="en-GB" dirty="0" err="1" smtClean="0"/>
              <a:t>Coex</a:t>
            </a:r>
            <a:r>
              <a:rPr lang="en-GB" smtClean="0"/>
              <a:t> SC</a:t>
            </a:r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On 2017-11-10 the EC approved:</a:t>
            </a:r>
          </a:p>
          <a:p>
            <a:r>
              <a:rPr lang="en-GB" altLang="en-US" dirty="0"/>
              <a:t>802.11ax </a:t>
            </a:r>
            <a:r>
              <a:rPr lang="en-GB" altLang="en-US" dirty="0" smtClean="0"/>
              <a:t>&amp; 802.11az PAR modifications</a:t>
            </a:r>
            <a:endParaRPr lang="en-GB" altLang="en-US" dirty="0"/>
          </a:p>
          <a:p>
            <a:r>
              <a:rPr lang="en-GB" altLang="en-US" dirty="0" smtClean="0"/>
              <a:t>802.11aj </a:t>
            </a:r>
            <a:r>
              <a:rPr lang="en-GB" altLang="en-US" dirty="0"/>
              <a:t>to </a:t>
            </a:r>
            <a:r>
              <a:rPr lang="en-GB" altLang="en-US" dirty="0" err="1"/>
              <a:t>RevCom</a:t>
            </a:r>
            <a:r>
              <a:rPr lang="en-GB" altLang="en-US" dirty="0"/>
              <a:t> (conditional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r>
              <a:rPr lang="en-GB" altLang="en-US" dirty="0" smtClean="0"/>
              <a:t>LC </a:t>
            </a:r>
            <a:r>
              <a:rPr lang="en-GB" altLang="en-US" dirty="0"/>
              <a:t>SG </a:t>
            </a:r>
            <a:r>
              <a:rPr lang="en-GB" altLang="en-US" dirty="0" smtClean="0"/>
              <a:t>“</a:t>
            </a:r>
            <a:r>
              <a:rPr lang="en-GB" altLang="en-US" dirty="0" err="1" smtClean="0"/>
              <a:t>recharter</a:t>
            </a:r>
            <a:r>
              <a:rPr lang="en-GB" altLang="en-US" dirty="0" smtClean="0"/>
              <a:t>” </a:t>
            </a:r>
            <a:r>
              <a:rPr lang="en-GB" altLang="en-US" dirty="0"/>
              <a:t>(proper term is now "</a:t>
            </a:r>
            <a:r>
              <a:rPr lang="en-GB" altLang="en-US" dirty="0" err="1"/>
              <a:t>recharter</a:t>
            </a:r>
            <a:r>
              <a:rPr lang="en-GB" altLang="en-US" dirty="0" smtClean="0"/>
              <a:t>")</a:t>
            </a:r>
            <a:endParaRPr lang="en-GB" altLang="en-US" dirty="0"/>
          </a:p>
          <a:p>
            <a:r>
              <a:rPr lang="en-GB" altLang="en-US" dirty="0"/>
              <a:t>LC SG press </a:t>
            </a:r>
            <a:r>
              <a:rPr lang="en-GB" altLang="en-US" dirty="0" smtClean="0"/>
              <a:t>release</a:t>
            </a:r>
          </a:p>
          <a:p>
            <a:r>
              <a:rPr lang="en-GB" altLang="en-US" dirty="0" smtClean="0"/>
              <a:t>WBA </a:t>
            </a:r>
            <a:r>
              <a:rPr lang="en-GB" altLang="en-US" dirty="0"/>
              <a:t>liaison - the same content as approved by 802.11 was approved by an 802.1 motion,  so the 802.11 motion was not made</a:t>
            </a:r>
            <a:r>
              <a:rPr lang="en-GB" altLang="en-US" dirty="0" smtClean="0"/>
              <a:t>.</a:t>
            </a:r>
          </a:p>
          <a:p>
            <a:endParaRPr lang="en-GB" altLang="en-US" dirty="0" smtClean="0"/>
          </a:p>
          <a:p>
            <a:pPr marL="0" indent="0">
              <a:buNone/>
            </a:pPr>
            <a:r>
              <a:rPr lang="en-GB" altLang="en-US" i="1" dirty="0" smtClean="0"/>
              <a:t>The EC did not approve </a:t>
            </a:r>
            <a:r>
              <a:rPr lang="en-GB" altLang="en-US" i="1" dirty="0" err="1" smtClean="0"/>
              <a:t>TGaq</a:t>
            </a:r>
            <a:r>
              <a:rPr lang="en-GB" altLang="en-US" i="1" dirty="0" smtClean="0"/>
              <a:t> conditional approval to go to </a:t>
            </a:r>
            <a:r>
              <a:rPr lang="en-GB" altLang="en-US" i="1" dirty="0" err="1" smtClean="0"/>
              <a:t>RevCom</a:t>
            </a:r>
            <a:r>
              <a:rPr lang="en-GB" altLang="en-US" i="1" dirty="0" smtClean="0"/>
              <a:t>, and did not discuss the mandatory coordination waiver.</a:t>
            </a:r>
            <a:endParaRPr lang="en-GB" altLang="en-US" i="1" dirty="0"/>
          </a:p>
          <a:p>
            <a:pPr marL="0" indent="0">
              <a:buNone/>
            </a:pP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In December the IEEE-SA Standards Board approved:</a:t>
            </a:r>
          </a:p>
          <a:p>
            <a:r>
              <a:rPr lang="en-GB" altLang="en-US" i="1" dirty="0" smtClean="0"/>
              <a:t>P802.11ax </a:t>
            </a:r>
            <a:r>
              <a:rPr lang="en-GB" altLang="en-US" i="1" dirty="0"/>
              <a:t>PAR modification – see: </a:t>
            </a:r>
            <a:r>
              <a:rPr lang="en-GB" altLang="en-US" i="1" dirty="0">
                <a:hlinkClick r:id="rId2"/>
              </a:rPr>
              <a:t>http://</a:t>
            </a:r>
            <a:r>
              <a:rPr lang="en-GB" altLang="en-US" i="1" dirty="0" smtClean="0">
                <a:hlinkClick r:id="rId2"/>
              </a:rPr>
              <a:t>www.ieee802.org/11/PARs/P802.11ax.pdf</a:t>
            </a:r>
            <a:endParaRPr lang="en-GB" altLang="en-US" i="1" dirty="0" smtClean="0"/>
          </a:p>
          <a:p>
            <a:endParaRPr lang="en-GB" altLang="en-US" i="1" dirty="0"/>
          </a:p>
          <a:p>
            <a:r>
              <a:rPr lang="en-GB" altLang="en-US" i="1" dirty="0" smtClean="0"/>
              <a:t>To maintain SASB oversight of  </a:t>
            </a:r>
            <a:r>
              <a:rPr lang="en-GB" altLang="en-US" i="1" dirty="0" err="1" smtClean="0"/>
              <a:t>TGax</a:t>
            </a:r>
            <a:r>
              <a:rPr lang="en-GB" altLang="en-US" i="1" dirty="0" smtClean="0"/>
              <a:t> until the end of the project.</a:t>
            </a:r>
          </a:p>
          <a:p>
            <a:endParaRPr lang="en-GB" altLang="en-US" i="1" dirty="0"/>
          </a:p>
          <a:p>
            <a:pPr marL="0" indent="0">
              <a:buNone/>
            </a:pPr>
            <a:r>
              <a:rPr lang="en-GB" altLang="en-US" i="1" dirty="0" smtClean="0"/>
              <a:t>Note the P802.11az PAR modification is on the January </a:t>
            </a:r>
            <a:r>
              <a:rPr lang="en-GB" altLang="en-US" i="1" dirty="0" err="1" smtClean="0"/>
              <a:t>NesCom</a:t>
            </a:r>
            <a:r>
              <a:rPr lang="en-GB" altLang="en-US" i="1" dirty="0" smtClean="0"/>
              <a:t> agenda.</a:t>
            </a:r>
            <a:endParaRPr lang="en-GB" altLang="en-US" i="1" dirty="0"/>
          </a:p>
          <a:p>
            <a:pPr marL="0" indent="0">
              <a:buNone/>
            </a:pP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01730"/>
              </p:ext>
            </p:extLst>
          </p:nvPr>
        </p:nvGraphicFramePr>
        <p:xfrm>
          <a:off x="533402" y="1752600"/>
          <a:ext cx="11201400" cy="4114803"/>
        </p:xfrm>
        <a:graphic>
          <a:graphicData uri="http://schemas.openxmlformats.org/drawingml/2006/table">
            <a:tbl>
              <a:tblPr/>
              <a:tblGrid>
                <a:gridCol w="4480560"/>
                <a:gridCol w="6720840"/>
              </a:tblGrid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https://mentor.ieee.org/802.11/dcn/11-17-1803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https://mentor.ieee.org/802.11/dcn/11-17-1804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https://mentor.ieee.org/802.11/dcn/11-18-0016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093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https://mentor.ieee.org/802.11/dcn/11-18-0002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4093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https://mentor.ieee.org/802.11/dcn/11-18-0017</a:t>
                      </a:r>
                      <a:endParaRPr lang="en-GB" sz="24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https://mentor.ieee.org/802.11/dcn/11-18-0001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https://mentor.ieee.org/802.11/dcn/11-17-1805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https://mentor.ieee.org/802.11/dcn/11-18-0018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https://mentor.ieee.org/802.11/dcn/11-18-0019</a:t>
                      </a:r>
                      <a:endParaRPr lang="en-GB" sz="2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66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https://mentor.ieee.org/802.11/dcn/11-17-1573</a:t>
                      </a:r>
                      <a:endParaRPr lang="en-GB" sz="24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96232</TotalTime>
  <Words>1644</Words>
  <Application>Microsoft Office PowerPoint</Application>
  <PresentationFormat>Widescreen</PresentationFormat>
  <Paragraphs>641</Paragraphs>
  <Slides>24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January 2018</vt:lpstr>
      <vt:lpstr>Introduction</vt:lpstr>
      <vt:lpstr>M1.3 Meeting Decorum</vt:lpstr>
      <vt:lpstr>M2.3.1 Summary of Liaisons - Incoming</vt:lpstr>
      <vt:lpstr>M2.5 802 EC decisions</vt:lpstr>
      <vt:lpstr>M2.5 IEEE-SA Standards Board (SASB) decisions</vt:lpstr>
      <vt:lpstr>M3.1 802.11 Working Group Session Documents</vt:lpstr>
      <vt:lpstr>M3.2 Joint meetings and Reciprocal Credit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- January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1890</cp:revision>
  <cp:lastPrinted>1998-02-10T13:28:06Z</cp:lastPrinted>
  <dcterms:created xsi:type="dcterms:W3CDTF">1998-02-10T13:07:52Z</dcterms:created>
  <dcterms:modified xsi:type="dcterms:W3CDTF">2018-01-15T13:00:05Z</dcterms:modified>
  <cp:category>Adrian Stephens, Intel Corporation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