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8" r:id="rId2"/>
    <p:sldId id="261" r:id="rId3"/>
    <p:sldId id="262" r:id="rId4"/>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100" d="100"/>
          <a:sy n="100" d="100"/>
        </p:scale>
        <p:origin x="2502" y="7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11/9/2017</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9449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2017</a:t>
            </a:r>
            <a:endParaRPr lang="en-GB" dirty="0"/>
          </a:p>
        </p:txBody>
      </p:sp>
      <p:sp>
        <p:nvSpPr>
          <p:cNvPr id="7" name="Date Placeholder 3">
            <a:extLst>
              <a:ext uri="{FF2B5EF4-FFF2-40B4-BE49-F238E27FC236}">
                <a16:creationId xmlns:a16="http://schemas.microsoft.com/office/drawing/2014/main" id="{32944A14-3BBD-44A3-B3F7-C178CCA6B6D7}"/>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802.11-17/1781r0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90880"/>
            <a:ext cx="9072563" cy="9347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Sync Structure Motions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2017-11-07</a:t>
            </a:r>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11696239"/>
              </p:ext>
            </p:extLst>
          </p:nvPr>
        </p:nvGraphicFramePr>
        <p:xfrm>
          <a:off x="549275" y="2428875"/>
          <a:ext cx="8675688" cy="2579688"/>
        </p:xfrm>
        <a:graphic>
          <a:graphicData uri="http://schemas.openxmlformats.org/presentationml/2006/ole">
            <mc:AlternateContent xmlns:mc="http://schemas.openxmlformats.org/markup-compatibility/2006">
              <mc:Choice xmlns:v="urn:schemas-microsoft-com:vml" Requires="v">
                <p:oleObj spid="_x0000_s1051" name="Document" r:id="rId4" imgW="8486910" imgH="2530191" progId="Word.Document.8">
                  <p:embed/>
                </p:oleObj>
              </mc:Choice>
              <mc:Fallback>
                <p:oleObj name="Document" r:id="rId4" imgW="8486910" imgH="2530191" progId="Word.Document.8">
                  <p:embed/>
                  <p:pic>
                    <p:nvPicPr>
                      <p:cNvPr id="9" name="Object 3"/>
                      <p:cNvPicPr>
                        <a:picLocks noChangeAspect="1" noChangeArrowheads="1"/>
                      </p:cNvPicPr>
                      <p:nvPr/>
                    </p:nvPicPr>
                    <p:blipFill>
                      <a:blip r:embed="rId5"/>
                      <a:srcRect/>
                      <a:stretch>
                        <a:fillRect/>
                      </a:stretch>
                    </p:blipFill>
                    <p:spPr bwMode="auto">
                      <a:xfrm>
                        <a:off x="549275" y="2428875"/>
                        <a:ext cx="8675688" cy="25796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13317142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EDF96-3F57-4F2D-8419-4E8D837C8442}"/>
              </a:ext>
            </a:extLst>
          </p:cNvPr>
          <p:cNvSpPr>
            <a:spLocks noGrp="1"/>
          </p:cNvSpPr>
          <p:nvPr>
            <p:ph type="title"/>
          </p:nvPr>
        </p:nvSpPr>
        <p:spPr/>
        <p:txBody>
          <a:bodyPr/>
          <a:lstStyle/>
          <a:p>
            <a:r>
              <a:rPr lang="en-US" sz="3600" dirty="0"/>
              <a:t>Motion #1</a:t>
            </a:r>
          </a:p>
        </p:txBody>
      </p:sp>
      <p:sp>
        <p:nvSpPr>
          <p:cNvPr id="3" name="Content Placeholder 2">
            <a:extLst>
              <a:ext uri="{FF2B5EF4-FFF2-40B4-BE49-F238E27FC236}">
                <a16:creationId xmlns:a16="http://schemas.microsoft.com/office/drawing/2014/main" id="{6C633C33-5846-457E-B5E1-D69986D6703B}"/>
              </a:ext>
            </a:extLst>
          </p:cNvPr>
          <p:cNvSpPr>
            <a:spLocks noGrp="1"/>
          </p:cNvSpPr>
          <p:nvPr>
            <p:ph idx="1"/>
          </p:nvPr>
        </p:nvSpPr>
        <p:spPr>
          <a:xfrm>
            <a:off x="731520" y="2113282"/>
            <a:ext cx="8488680" cy="4387427"/>
          </a:xfrm>
        </p:spPr>
        <p:txBody>
          <a:bodyPr/>
          <a:lstStyle/>
          <a:p>
            <a:pPr marL="0" indent="0">
              <a:buNone/>
            </a:pPr>
            <a:r>
              <a:rPr lang="en-US" dirty="0">
                <a:cs typeface="Calibri" panose="020F0502020204030204" pitchFamily="34" charset="0"/>
              </a:rPr>
              <a:t>Move to add the following text to the SFD:</a:t>
            </a:r>
          </a:p>
          <a:p>
            <a:r>
              <a:rPr lang="en-US" dirty="0">
                <a:cs typeface="Calibri" panose="020F0502020204030204" pitchFamily="34" charset="0"/>
              </a:rPr>
              <a:t>“The Sync field duration depends on the data rate of the Data Field.  When the Data Field uses the low data rate the duration of the Sync field is 128 µs. When the Data Field uses the high data rate the duration of the Sync field is 64 µs.”</a:t>
            </a:r>
          </a:p>
          <a:p>
            <a:endParaRPr lang="en-US" dirty="0">
              <a:cs typeface="Calibri" panose="020F0502020204030204" pitchFamily="34" charset="0"/>
            </a:endParaRPr>
          </a:p>
          <a:p>
            <a:r>
              <a:rPr lang="en-US" dirty="0">
                <a:cs typeface="Calibri" panose="020F0502020204030204" pitchFamily="34" charset="0"/>
              </a:rPr>
              <a:t>Move:	Steve Shellhammer</a:t>
            </a:r>
          </a:p>
          <a:p>
            <a:r>
              <a:rPr lang="en-US" dirty="0">
                <a:cs typeface="Calibri" panose="020F0502020204030204" pitchFamily="34" charset="0"/>
              </a:rPr>
              <a:t>Second:	</a:t>
            </a:r>
          </a:p>
        </p:txBody>
      </p:sp>
      <p:sp>
        <p:nvSpPr>
          <p:cNvPr id="4" name="Slide Number Placeholder 3">
            <a:extLst>
              <a:ext uri="{FF2B5EF4-FFF2-40B4-BE49-F238E27FC236}">
                <a16:creationId xmlns:a16="http://schemas.microsoft.com/office/drawing/2014/main" id="{3EABF455-A74A-4F27-979B-733808CAE1EC}"/>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1511BE5-3790-40D0-AE44-0C800D330C3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D31478A-B7EA-42B4-A902-C12EA524A939}"/>
              </a:ext>
            </a:extLst>
          </p:cNvPr>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105218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2CAFB-360B-498E-AE1C-42F0F25D337E}"/>
              </a:ext>
            </a:extLst>
          </p:cNvPr>
          <p:cNvSpPr>
            <a:spLocks noGrp="1"/>
          </p:cNvSpPr>
          <p:nvPr>
            <p:ph type="title"/>
          </p:nvPr>
        </p:nvSpPr>
        <p:spPr/>
        <p:txBody>
          <a:bodyPr/>
          <a:lstStyle/>
          <a:p>
            <a:r>
              <a:rPr lang="en-US" sz="3600" dirty="0"/>
              <a:t>Motion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0389EBA-DF28-4C23-A9A2-AB58222A7265}"/>
                  </a:ext>
                </a:extLst>
              </p:cNvPr>
              <p:cNvSpPr>
                <a:spLocks noGrp="1"/>
              </p:cNvSpPr>
              <p:nvPr>
                <p:ph idx="1"/>
              </p:nvPr>
            </p:nvSpPr>
            <p:spPr>
              <a:xfrm>
                <a:off x="593514" y="1980992"/>
                <a:ext cx="8564880" cy="4387427"/>
              </a:xfrm>
            </p:spPr>
            <p:txBody>
              <a:bodyPr/>
              <a:lstStyle/>
              <a:p>
                <a:r>
                  <a:rPr lang="en-US" dirty="0">
                    <a:cs typeface="Calibri" panose="020F0502020204030204" pitchFamily="34" charset="0"/>
                  </a:rPr>
                  <a:t>Move to add the following text to the SFD:</a:t>
                </a:r>
              </a:p>
              <a:p>
                <a:r>
                  <a:rPr lang="en-US" dirty="0">
                    <a:cs typeface="Calibri" panose="020F0502020204030204" pitchFamily="34" charset="0"/>
                  </a:rPr>
                  <a:t>“The PHY Sync field structure depends on the data rate of the Data Field. When the Data Field uses the high data rate the structure of the Sync field is </a:t>
                </a:r>
                <a14:m>
                  <m:oMath xmlns:m="http://schemas.openxmlformats.org/officeDocument/2006/math">
                    <m:acc>
                      <m:accPr>
                        <m:chr m:val="̅"/>
                        <m:ctrlPr>
                          <a:rPr lang="en-US" b="0" i="1" dirty="0" smtClean="0">
                            <a:latin typeface="Cambria Math" panose="02040503050406030204" pitchFamily="18" charset="0"/>
                            <a:cs typeface="Calibri" panose="020F0502020204030204" pitchFamily="34" charset="0"/>
                          </a:rPr>
                        </m:ctrlPr>
                      </m:accPr>
                      <m:e>
                        <m:r>
                          <a:rPr lang="en-US" b="0" i="1" dirty="0" smtClean="0">
                            <a:latin typeface="Cambria Math" panose="02040503050406030204" pitchFamily="18" charset="0"/>
                            <a:cs typeface="Calibri" panose="020F0502020204030204" pitchFamily="34" charset="0"/>
                          </a:rPr>
                          <m:t>𝑆</m:t>
                        </m:r>
                      </m:e>
                    </m:acc>
                  </m:oMath>
                </a14:m>
                <a:r>
                  <a:rPr lang="en-US" dirty="0">
                    <a:cs typeface="Calibri" panose="020F0502020204030204" pitchFamily="34" charset="0"/>
                  </a:rPr>
                  <a:t>, where </a:t>
                </a:r>
                <a14:m>
                  <m:oMath xmlns:m="http://schemas.openxmlformats.org/officeDocument/2006/math">
                    <m:r>
                      <a:rPr lang="en-US" i="1" dirty="0">
                        <a:latin typeface="Cambria Math" panose="02040503050406030204" pitchFamily="18" charset="0"/>
                        <a:cs typeface="Calibri" panose="020F0502020204030204" pitchFamily="34" charset="0"/>
                      </a:rPr>
                      <m:t>𝑆</m:t>
                    </m:r>
                  </m:oMath>
                </a14:m>
                <a:r>
                  <a:rPr lang="en-US" dirty="0">
                    <a:cs typeface="Calibri" panose="020F0502020204030204" pitchFamily="34" charset="0"/>
                  </a:rPr>
                  <a:t> is a sequence of bits, and </a:t>
                </a:r>
                <a14:m>
                  <m:oMath xmlns:m="http://schemas.openxmlformats.org/officeDocument/2006/math">
                    <m:acc>
                      <m:accPr>
                        <m:chr m:val="̅"/>
                        <m:ctrlPr>
                          <a:rPr lang="en-US" b="0" i="1" dirty="0">
                            <a:latin typeface="Cambria Math" panose="02040503050406030204" pitchFamily="18" charset="0"/>
                            <a:cs typeface="Calibri" panose="020F0502020204030204" pitchFamily="34" charset="0"/>
                          </a:rPr>
                        </m:ctrlPr>
                      </m:accPr>
                      <m:e>
                        <m:r>
                          <a:rPr lang="en-US" b="0" i="1" dirty="0">
                            <a:latin typeface="Cambria Math" panose="02040503050406030204" pitchFamily="18" charset="0"/>
                            <a:cs typeface="Calibri" panose="020F0502020204030204" pitchFamily="34" charset="0"/>
                          </a:rPr>
                          <m:t>𝑆</m:t>
                        </m:r>
                      </m:e>
                    </m:acc>
                  </m:oMath>
                </a14:m>
                <a:r>
                  <a:rPr lang="en-US" b="0" dirty="0">
                    <a:cs typeface="Calibri" panose="020F0502020204030204" pitchFamily="34" charset="0"/>
                  </a:rPr>
                  <a:t> </a:t>
                </a:r>
                <a:r>
                  <a:rPr lang="en-US" dirty="0">
                    <a:cs typeface="Calibri" panose="020F0502020204030204" pitchFamily="34" charset="0"/>
                  </a:rPr>
                  <a:t>is the complementary sequence of </a:t>
                </a:r>
                <a14:m>
                  <m:oMath xmlns:m="http://schemas.openxmlformats.org/officeDocument/2006/math">
                    <m:r>
                      <a:rPr lang="en-US" i="1" dirty="0">
                        <a:latin typeface="Cambria Math" panose="02040503050406030204" pitchFamily="18" charset="0"/>
                        <a:cs typeface="Calibri" panose="020F0502020204030204" pitchFamily="34" charset="0"/>
                      </a:rPr>
                      <m:t>𝑆</m:t>
                    </m:r>
                  </m:oMath>
                </a14:m>
                <a:r>
                  <a:rPr lang="en-US" dirty="0">
                    <a:cs typeface="Calibri" panose="020F0502020204030204" pitchFamily="34" charset="0"/>
                  </a:rPr>
                  <a:t>. When the Data Field uses the low data rate the structure of the Sync field is </a:t>
                </a:r>
                <a14:m>
                  <m:oMath xmlns:m="http://schemas.openxmlformats.org/officeDocument/2006/math">
                    <m:r>
                      <a:rPr lang="en-US" i="1" dirty="0" smtClean="0">
                        <a:latin typeface="Cambria Math" panose="02040503050406030204" pitchFamily="18" charset="0"/>
                        <a:cs typeface="Calibri" panose="020F0502020204030204" pitchFamily="34" charset="0"/>
                      </a:rPr>
                      <m:t>[</m:t>
                    </m:r>
                    <m:r>
                      <a:rPr lang="en-US" b="0" i="1" dirty="0" smtClean="0">
                        <a:latin typeface="Cambria Math" panose="02040503050406030204" pitchFamily="18" charset="0"/>
                        <a:cs typeface="Calibri" panose="020F0502020204030204" pitchFamily="34" charset="0"/>
                      </a:rPr>
                      <m:t>𝑆</m:t>
                    </m:r>
                    <m:r>
                      <a:rPr lang="en-US" b="0" i="1" dirty="0" smtClean="0">
                        <a:latin typeface="Cambria Math" panose="02040503050406030204" pitchFamily="18" charset="0"/>
                        <a:cs typeface="Calibri" panose="020F0502020204030204" pitchFamily="34" charset="0"/>
                      </a:rPr>
                      <m:t>,</m:t>
                    </m:r>
                    <m:r>
                      <a:rPr lang="en-US" b="0" i="1" dirty="0" smtClean="0">
                        <a:latin typeface="Cambria Math" panose="02040503050406030204" pitchFamily="18" charset="0"/>
                        <a:cs typeface="Calibri" panose="020F0502020204030204" pitchFamily="34" charset="0"/>
                      </a:rPr>
                      <m:t>𝑆</m:t>
                    </m:r>
                    <m:r>
                      <a:rPr lang="en-US" i="1" dirty="0" smtClean="0">
                        <a:latin typeface="Cambria Math" panose="02040503050406030204" pitchFamily="18" charset="0"/>
                        <a:cs typeface="Calibri" panose="020F0502020204030204" pitchFamily="34" charset="0"/>
                      </a:rPr>
                      <m:t>]</m:t>
                    </m:r>
                  </m:oMath>
                </a14:m>
                <a:r>
                  <a:rPr lang="en-US" dirty="0">
                    <a:cs typeface="Calibri" panose="020F0502020204030204" pitchFamily="34" charset="0"/>
                  </a:rPr>
                  <a:t>. The duration of each bit in the Sync field is TBD µs.  The specific bit sequence of </a:t>
                </a:r>
                <a14:m>
                  <m:oMath xmlns:m="http://schemas.openxmlformats.org/officeDocument/2006/math">
                    <m:r>
                      <a:rPr lang="en-US" i="1" dirty="0" smtClean="0">
                        <a:latin typeface="Cambria Math" panose="02040503050406030204" pitchFamily="18" charset="0"/>
                        <a:cs typeface="Calibri" panose="020F0502020204030204" pitchFamily="34" charset="0"/>
                      </a:rPr>
                      <m:t>𝑆</m:t>
                    </m:r>
                  </m:oMath>
                </a14:m>
                <a:r>
                  <a:rPr lang="en-US" dirty="0">
                    <a:cs typeface="Calibri" panose="020F0502020204030204" pitchFamily="34" charset="0"/>
                  </a:rPr>
                  <a:t> is TBD.”</a:t>
                </a:r>
              </a:p>
              <a:p>
                <a:endParaRPr lang="en-US" dirty="0">
                  <a:cs typeface="Calibri" panose="020F0502020204030204" pitchFamily="34" charset="0"/>
                </a:endParaRPr>
              </a:p>
              <a:p>
                <a:r>
                  <a:rPr lang="en-US" dirty="0">
                    <a:cs typeface="Calibri" panose="020F0502020204030204" pitchFamily="34" charset="0"/>
                  </a:rPr>
                  <a:t>Move:	Steve Shellhammer</a:t>
                </a:r>
              </a:p>
              <a:p>
                <a:r>
                  <a:rPr lang="en-US" dirty="0">
                    <a:cs typeface="Calibri" panose="020F0502020204030204" pitchFamily="34" charset="0"/>
                  </a:rPr>
                  <a:t>Second:	</a:t>
                </a:r>
              </a:p>
            </p:txBody>
          </p:sp>
        </mc:Choice>
        <mc:Fallback xmlns="">
          <p:sp>
            <p:nvSpPr>
              <p:cNvPr id="3" name="Content Placeholder 2">
                <a:extLst>
                  <a:ext uri="{FF2B5EF4-FFF2-40B4-BE49-F238E27FC236}">
                    <a16:creationId xmlns:a16="http://schemas.microsoft.com/office/drawing/2014/main" id="{10389EBA-DF28-4C23-A9A2-AB58222A7265}"/>
                  </a:ext>
                </a:extLst>
              </p:cNvPr>
              <p:cNvSpPr>
                <a:spLocks noGrp="1" noRot="1" noChangeAspect="1" noMove="1" noResize="1" noEditPoints="1" noAdjustHandles="1" noChangeArrowheads="1" noChangeShapeType="1" noTextEdit="1"/>
              </p:cNvSpPr>
              <p:nvPr>
                <p:ph idx="1"/>
              </p:nvPr>
            </p:nvSpPr>
            <p:spPr>
              <a:xfrm>
                <a:off x="593514" y="1980992"/>
                <a:ext cx="8564880" cy="4387427"/>
              </a:xfrm>
              <a:blipFill>
                <a:blip r:embed="rId2"/>
                <a:stretch>
                  <a:fillRect l="-925" t="-1111" b="-388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4B1CB7D-D13C-4260-BB23-7FA8E503D6DD}"/>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351BCF7-70FB-43CF-A7CE-647C851044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D8FC922-8F08-493E-B02F-19625BD8F281}"/>
              </a:ext>
            </a:extLst>
          </p:cNvPr>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666591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1363</TotalTime>
  <Words>224</Words>
  <Application>Microsoft Office PowerPoint</Application>
  <PresentationFormat>Custom</PresentationFormat>
  <Paragraphs>28</Paragraphs>
  <Slides>3</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2" baseType="lpstr">
      <vt:lpstr>Arial Unicode MS</vt:lpstr>
      <vt:lpstr>MS Gothic</vt:lpstr>
      <vt:lpstr>Arial</vt:lpstr>
      <vt:lpstr>Calibri</vt:lpstr>
      <vt:lpstr>Cambria Math</vt:lpstr>
      <vt:lpstr>Courier New</vt:lpstr>
      <vt:lpstr>Times New Roman</vt:lpstr>
      <vt:lpstr>Office Theme</vt:lpstr>
      <vt:lpstr>Document</vt:lpstr>
      <vt:lpstr>Sync Structure Motions</vt:lpstr>
      <vt:lpstr>Motion #1</vt:lpstr>
      <vt:lpstr>Motion #2</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323</cp:revision>
  <cp:lastPrinted>2017-10-09T23:17:11Z</cp:lastPrinted>
  <dcterms:created xsi:type="dcterms:W3CDTF">2014-10-30T17:06:39Z</dcterms:created>
  <dcterms:modified xsi:type="dcterms:W3CDTF">2017-11-09T12:44:55Z</dcterms:modified>
</cp:coreProperties>
</file>