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4" r:id="rId2"/>
    <p:sldId id="288" r:id="rId3"/>
    <p:sldId id="295" r:id="rId4"/>
    <p:sldId id="297" r:id="rId5"/>
    <p:sldId id="289" r:id="rId6"/>
    <p:sldId id="291" r:id="rId7"/>
    <p:sldId id="293" r:id="rId8"/>
    <p:sldId id="29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21" autoAdjust="0"/>
    <p:restoredTop sz="87187"/>
  </p:normalViewPr>
  <p:slideViewPr>
    <p:cSldViewPr>
      <p:cViewPr>
        <p:scale>
          <a:sx n="61" d="100"/>
          <a:sy n="61" d="100"/>
        </p:scale>
        <p:origin x="1696" y="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0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557A443C-E71B-0C44-B9E4-7A29A06F8191}" type="slidenum">
              <a:rPr lang="en-GB" altLang="x-none"/>
              <a:pPr>
                <a:spcBef>
                  <a:spcPct val="0"/>
                </a:spcBef>
              </a:pPr>
              <a:t>1</a:t>
            </a:fld>
            <a:endParaRPr lang="en-GB" altLang="x-none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99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3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4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1045759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x-none"/>
              <a:t>Page </a:t>
            </a:r>
            <a:fld id="{14D23A41-BDD6-4045-9A58-C5D531F6ECBE}" type="slidenum">
              <a:rPr lang="en-GB" altLang="x-none"/>
              <a:pPr>
                <a:spcBef>
                  <a:spcPct val="0"/>
                </a:spcBef>
              </a:pPr>
              <a:t>5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231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Brogle, Ringer, Yong, Wang - Apple  Want - Google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Yong and </a:t>
            </a:r>
            <a:r>
              <a:rPr lang="en-GB" dirty="0" err="1" smtClean="0"/>
              <a:t>Mingguang</a:t>
            </a:r>
            <a:r>
              <a:rPr lang="en-GB" dirty="0" smtClean="0"/>
              <a:t> Xu -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11960" y="6475413"/>
            <a:ext cx="78866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802.11-17/1767r0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E48AFDC-5450-BA4E-81C3-FE34421A4F18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x-none" sz="1200" b="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PHY Security SRD Text Update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06463" y="1639888"/>
            <a:ext cx="7772400" cy="381000"/>
          </a:xfrm>
          <a:extLst/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2017-11-07</a:t>
            </a:r>
            <a:endParaRPr lang="en-GB" altLang="en-US" sz="2000" b="0" dirty="0">
              <a:ea typeface="+mn-ea"/>
              <a:cs typeface="+mn-cs"/>
            </a:endParaRP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/>
        </p:nvGraphicFramePr>
        <p:xfrm>
          <a:off x="528638" y="3543300"/>
          <a:ext cx="81502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543300"/>
                        <a:ext cx="81502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179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x-none" sz="2000"/>
              <a:t>Authors:</a:t>
            </a:r>
            <a:endParaRPr lang="en-GB" altLang="x-none" sz="2000" b="0"/>
          </a:p>
        </p:txBody>
      </p:sp>
      <p:sp>
        <p:nvSpPr>
          <p:cNvPr id="15366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372225" y="6475413"/>
            <a:ext cx="2520950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81299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50625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 smtClean="0"/>
              <a:t>(1) </a:t>
            </a:r>
            <a:r>
              <a:rPr lang="en-GB" dirty="0" smtClean="0"/>
              <a:t>The </a:t>
            </a:r>
            <a:r>
              <a:rPr lang="en-GB" dirty="0"/>
              <a:t>security setup to be negotiated in a separate optional step prior to the 802.11az protocol parameter negotiation</a:t>
            </a:r>
            <a:endParaRPr lang="en-US" sz="2000" dirty="0"/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en-GB" dirty="0"/>
              <a:t>Note that in lieu of security negotiation, keys derived using an out-of-band mechanism may be used to secure the exchange between the initiator and the responder [May </a:t>
            </a:r>
            <a:r>
              <a:rPr lang="en-GB" dirty="0" smtClean="0"/>
              <a:t>2017]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GB" dirty="0" smtClean="0"/>
              <a:t>(2) The </a:t>
            </a:r>
            <a:r>
              <a:rPr lang="en-GB" dirty="0" err="1" smtClean="0"/>
              <a:t>REVmc</a:t>
            </a:r>
            <a:r>
              <a:rPr lang="en-GB" dirty="0" smtClean="0"/>
              <a:t>, </a:t>
            </a:r>
            <a:r>
              <a:rPr lang="en-GB" dirty="0" err="1" smtClean="0"/>
              <a:t>HEz</a:t>
            </a:r>
            <a:r>
              <a:rPr lang="en-GB" dirty="0" smtClean="0"/>
              <a:t>, and </a:t>
            </a:r>
            <a:r>
              <a:rPr lang="en-GB" dirty="0" err="1" smtClean="0"/>
              <a:t>VHTz</a:t>
            </a:r>
            <a:r>
              <a:rPr lang="en-GB" dirty="0" smtClean="0"/>
              <a:t> FTM modes, the fields over which range measurements are performed shall be protected against a Type B adversary attack [May 2017]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104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SFD (0462r5) Recap (cont’d)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80400" cy="50625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6. Security </a:t>
            </a:r>
            <a:r>
              <a:rPr lang="en-GB" dirty="0"/>
              <a:t>[May </a:t>
            </a:r>
            <a:r>
              <a:rPr lang="en-GB" dirty="0" smtClean="0"/>
              <a:t>2017]</a:t>
            </a:r>
            <a:endParaRPr lang="en-US" dirty="0"/>
          </a:p>
          <a:p>
            <a:pPr marL="0" lvl="0" indent="0">
              <a:defRPr/>
            </a:pPr>
            <a:r>
              <a:rPr lang="en-GB" dirty="0" smtClean="0"/>
              <a:t>(3) </a:t>
            </a:r>
            <a:r>
              <a:rPr lang="en-GB" kern="1200" dirty="0">
                <a:latin typeface="Times New Roman" pitchFamily="16" charset="0"/>
              </a:rPr>
              <a:t>The </a:t>
            </a:r>
            <a:r>
              <a:rPr lang="en-GB" kern="1200" dirty="0" err="1">
                <a:latin typeface="Times New Roman" pitchFamily="16" charset="0"/>
              </a:rPr>
              <a:t>DMGz</a:t>
            </a:r>
            <a:r>
              <a:rPr lang="en-GB" kern="1200" dirty="0">
                <a:latin typeface="Times New Roman" pitchFamily="16" charset="0"/>
              </a:rPr>
              <a:t> and </a:t>
            </a:r>
            <a:r>
              <a:rPr lang="en-GB" kern="1200" dirty="0" err="1">
                <a:latin typeface="Times New Roman" pitchFamily="16" charset="0"/>
              </a:rPr>
              <a:t>EDMGz</a:t>
            </a:r>
            <a:r>
              <a:rPr lang="en-GB" kern="1200" dirty="0">
                <a:latin typeface="Times New Roman" pitchFamily="16" charset="0"/>
              </a:rPr>
              <a:t> FTM modes, the fields over which range measurements are performed shall be protected against a </a:t>
            </a:r>
            <a:r>
              <a:rPr lang="en-US" kern="1200" dirty="0">
                <a:latin typeface="Times New Roman" pitchFamily="16" charset="0"/>
              </a:rPr>
              <a:t>DMG/EDMG </a:t>
            </a:r>
            <a:r>
              <a:rPr lang="en-GB" kern="1200" dirty="0">
                <a:latin typeface="Times New Roman" pitchFamily="16" charset="0"/>
              </a:rPr>
              <a:t>Type B adversary attack (</a:t>
            </a:r>
            <a:r>
              <a:rPr lang="en-US" kern="1200" dirty="0" err="1">
                <a:latin typeface="Times New Roman" pitchFamily="16" charset="0"/>
              </a:rPr>
              <a:t>TGaz</a:t>
            </a:r>
            <a:r>
              <a:rPr lang="en-US" kern="1200" dirty="0">
                <a:latin typeface="Times New Roman" pitchFamily="16" charset="0"/>
              </a:rPr>
              <a:t> R37</a:t>
            </a:r>
            <a:r>
              <a:rPr lang="en-GB" kern="1200" dirty="0" smtClean="0">
                <a:latin typeface="Times New Roman" pitchFamily="16" charset="0"/>
              </a:rPr>
              <a:t>)</a:t>
            </a:r>
          </a:p>
          <a:p>
            <a:pPr marL="0" lvl="0" indent="0">
              <a:defRPr/>
            </a:pPr>
            <a:endParaRPr lang="en-GB" kern="1200" dirty="0">
              <a:latin typeface="Times New Roman" pitchFamily="16" charset="0"/>
            </a:endParaRPr>
          </a:p>
          <a:p>
            <a:pPr marL="0" indent="0">
              <a:defRPr/>
            </a:pPr>
            <a:r>
              <a:rPr lang="en-US" kern="1200" dirty="0" smtClean="0">
                <a:latin typeface="Times New Roman" pitchFamily="16" charset="0"/>
              </a:rPr>
              <a:t>(4) In </a:t>
            </a:r>
            <a:r>
              <a:rPr lang="en-US" kern="1200" dirty="0">
                <a:latin typeface="Times New Roman" pitchFamily="16" charset="0"/>
              </a:rPr>
              <a:t>the PHY Security mode (</a:t>
            </a:r>
            <a:r>
              <a:rPr lang="en-US" kern="1200" dirty="0" err="1">
                <a:latin typeface="Times New Roman" pitchFamily="16" charset="0"/>
              </a:rPr>
              <a:t>VHTz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HEz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DMGz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err="1">
                <a:latin typeface="Times New Roman" pitchFamily="16" charset="0"/>
              </a:rPr>
              <a:t>EDMGz</a:t>
            </a:r>
            <a:r>
              <a:rPr lang="en-US" kern="1200" dirty="0">
                <a:latin typeface="Times New Roman" pitchFamily="16" charset="0"/>
              </a:rPr>
              <a:t>), the field used for channel/</a:t>
            </a:r>
            <a:r>
              <a:rPr lang="en-US" kern="1200" dirty="0" err="1">
                <a:latin typeface="Times New Roman" pitchFamily="16" charset="0"/>
              </a:rPr>
              <a:t>ToA</a:t>
            </a:r>
            <a:r>
              <a:rPr lang="en-US" kern="1200" dirty="0">
                <a:latin typeface="Times New Roman" pitchFamily="16" charset="0"/>
              </a:rPr>
              <a:t> measurement shall not include any form of repetition in time domain or structure that is predictable  [September 2017, 1373r1]</a:t>
            </a:r>
            <a:endParaRPr lang="en-US" sz="2000" kern="1200" dirty="0">
              <a:latin typeface="Times New Roman" pitchFamily="16" charset="0"/>
            </a:endParaRPr>
          </a:p>
          <a:p>
            <a:pPr marL="0" lvl="0" indent="0">
              <a:defRPr/>
            </a:pPr>
            <a:r>
              <a:rPr lang="en-GB" kern="1200" dirty="0" smtClean="0">
                <a:latin typeface="Times New Roman" pitchFamily="16" charset="0"/>
              </a:rPr>
              <a:t> </a:t>
            </a:r>
            <a:endParaRPr lang="en-US" sz="2000" kern="1200" dirty="0">
              <a:latin typeface="Times New Roman" pitchFamily="16" charset="0"/>
            </a:endParaRP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>
              <a:defRPr/>
            </a:pPr>
            <a:endParaRPr lang="en-US" altLang="x-none" dirty="0">
              <a:ea typeface="ＭＳ Ｐゴシック" charset="-128"/>
            </a:endParaRP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618137E2-A19C-614F-9FC1-F75B26E4132D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x-none" sz="1200" b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7647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Proposed </a:t>
            </a:r>
            <a:r>
              <a:rPr lang="en-US" altLang="x-none" dirty="0" smtClean="0">
                <a:ea typeface="ＭＳ Ｐゴシック" charset="-128"/>
              </a:rPr>
              <a:t>additional SFD </a:t>
            </a:r>
            <a:r>
              <a:rPr lang="en-US" altLang="x-none" dirty="0">
                <a:ea typeface="ＭＳ Ｐゴシック" charset="-128"/>
              </a:rPr>
              <a:t>Text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12700" lvl="1" indent="-12700">
              <a:buFontTx/>
              <a:buNone/>
              <a:defRPr/>
            </a:pPr>
            <a:endParaRPr lang="en-US" altLang="ja-JP" sz="1800" b="1" dirty="0">
              <a:solidFill>
                <a:srgbClr val="C00000"/>
              </a:solidFill>
              <a:ea typeface="ＭＳ Ｐゴシック" charset="-128"/>
            </a:endParaRPr>
          </a:p>
          <a:p>
            <a:pPr marL="12700" lvl="1" indent="-12700">
              <a:defRPr/>
            </a:pPr>
            <a:r>
              <a:rPr lang="en-US" sz="1800" b="1" dirty="0">
                <a:solidFill>
                  <a:srgbClr val="C00000"/>
                </a:solidFill>
              </a:rPr>
              <a:t>(5) In the PHY Security mode (</a:t>
            </a:r>
            <a:r>
              <a:rPr lang="en-US" sz="1800" b="1" dirty="0" err="1">
                <a:solidFill>
                  <a:srgbClr val="C00000"/>
                </a:solidFill>
              </a:rPr>
              <a:t>VHTz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HEz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DMGz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EDMGz</a:t>
            </a:r>
            <a:r>
              <a:rPr lang="en-US" sz="1800" b="1" dirty="0">
                <a:solidFill>
                  <a:srgbClr val="C00000"/>
                </a:solidFill>
              </a:rPr>
              <a:t>), the training waveform shall be transmitted with zero power (no signal) guard intervals preceding and following the field(s) used for channel/</a:t>
            </a:r>
            <a:r>
              <a:rPr lang="en-US" sz="1800" b="1" dirty="0" err="1">
                <a:solidFill>
                  <a:srgbClr val="C00000"/>
                </a:solidFill>
              </a:rPr>
              <a:t>ToA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measurement. </a:t>
            </a:r>
            <a:r>
              <a:rPr lang="en-US" sz="1800" b="1" dirty="0">
                <a:solidFill>
                  <a:srgbClr val="C00000"/>
                </a:solidFill>
              </a:rPr>
              <a:t>(Note that zero power guard interval shall be inserted following the last sounding symbol </a:t>
            </a:r>
            <a:r>
              <a:rPr lang="en-US" sz="1800" b="1" dirty="0" smtClean="0">
                <a:solidFill>
                  <a:srgbClr val="C00000"/>
                </a:solidFill>
              </a:rPr>
              <a:t>if</a:t>
            </a:r>
            <a:r>
              <a:rPr lang="en-US" sz="1800" b="1" dirty="0">
                <a:solidFill>
                  <a:srgbClr val="C00000"/>
                </a:solidFill>
              </a:rPr>
              <a:t> the last sounding symbol </a:t>
            </a:r>
            <a:r>
              <a:rPr lang="en-US" sz="1800" b="1" dirty="0" smtClean="0">
                <a:solidFill>
                  <a:srgbClr val="C00000"/>
                </a:solidFill>
              </a:rPr>
              <a:t>is</a:t>
            </a:r>
            <a:r>
              <a:rPr lang="en-US" sz="1800" b="1" dirty="0">
                <a:solidFill>
                  <a:srgbClr val="C00000"/>
                </a:solidFill>
              </a:rPr>
              <a:t> followed by non-zero power signal)</a:t>
            </a:r>
          </a:p>
          <a:p>
            <a:pPr marL="12700" lvl="1" indent="-12700">
              <a:buFontTx/>
              <a:buNone/>
              <a:defRPr/>
            </a:pPr>
            <a:endParaRPr lang="en-US" altLang="ja-JP" sz="1500" dirty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5977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Proposed </a:t>
            </a:r>
            <a:r>
              <a:rPr lang="en-US" altLang="x-none" dirty="0" smtClean="0">
                <a:ea typeface="ＭＳ Ｐゴシック" charset="-128"/>
              </a:rPr>
              <a:t>additional SFD Text (Cont’d)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918075"/>
          </a:xfrm>
          <a:extLst/>
        </p:spPr>
        <p:txBody>
          <a:bodyPr/>
          <a:lstStyle/>
          <a:p>
            <a:pPr marL="12700" indent="-12700"/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6) In the PHY Security mode (</a:t>
            </a:r>
            <a:r>
              <a:rPr lang="en-US" dirty="0" err="1">
                <a:solidFill>
                  <a:srgbClr val="C00000"/>
                </a:solidFill>
              </a:rPr>
              <a:t>VHTz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HEz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DMGz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EDMGz</a:t>
            </a:r>
            <a:r>
              <a:rPr lang="en-US" dirty="0">
                <a:solidFill>
                  <a:srgbClr val="C00000"/>
                </a:solidFill>
              </a:rPr>
              <a:t>), the field used for channel/</a:t>
            </a:r>
            <a:r>
              <a:rPr lang="en-US" dirty="0" err="1">
                <a:solidFill>
                  <a:srgbClr val="C00000"/>
                </a:solidFill>
              </a:rPr>
              <a:t>ToA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measurement shall </a:t>
            </a:r>
            <a:r>
              <a:rPr lang="en-US" dirty="0">
                <a:solidFill>
                  <a:srgbClr val="C00000"/>
                </a:solidFill>
              </a:rPr>
              <a:t>be derived from (a) random sequence(s) known by the authorized I-STA and R-STA </a:t>
            </a:r>
            <a:r>
              <a:rPr lang="en-US" dirty="0" smtClean="0">
                <a:solidFill>
                  <a:srgbClr val="C00000"/>
                </a:solidFill>
              </a:rPr>
              <a:t>only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FA2E610D-FC13-F544-8EBC-8ACA67D72B8F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x-none" sz="1200" b="0"/>
          </a:p>
        </p:txBody>
      </p:sp>
      <p:sp>
        <p:nvSpPr>
          <p:cNvPr id="2150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1770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 </a:t>
            </a:r>
            <a:r>
              <a:rPr lang="en-US" dirty="0"/>
              <a:t>1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Do you support to add the proposed text as shown in slide </a:t>
            </a:r>
            <a:r>
              <a:rPr lang="en-US" altLang="x-none" dirty="0" smtClean="0">
                <a:ea typeface="ＭＳ Ｐゴシック" charset="-128"/>
              </a:rPr>
              <a:t>4 &amp; 5  </a:t>
            </a:r>
            <a:r>
              <a:rPr lang="en-US" altLang="x-none" dirty="0">
                <a:ea typeface="ＭＳ Ｐゴシック" charset="-128"/>
              </a:rPr>
              <a:t>to the SFD? </a:t>
            </a:r>
          </a:p>
          <a:p>
            <a:r>
              <a:rPr lang="en-US" altLang="x-none" dirty="0">
                <a:ea typeface="ＭＳ Ｐゴシック" charset="-128"/>
              </a:rPr>
              <a:t>Result:  Y: </a:t>
            </a:r>
            <a:r>
              <a:rPr lang="en-US" altLang="x-none" dirty="0" smtClean="0">
                <a:ea typeface="ＭＳ Ｐゴシック" charset="-128"/>
              </a:rPr>
              <a:t> N:     A:   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A261CF9E-9895-C54B-B1A6-FBCD1334B342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x-none" sz="1200" b="0"/>
          </a:p>
        </p:txBody>
      </p:sp>
      <p:sp>
        <p:nvSpPr>
          <p:cNvPr id="24580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12731677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Motion 1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x-none" dirty="0">
                <a:ea typeface="ＭＳ Ｐゴシック" charset="-128"/>
              </a:rPr>
              <a:t>Move to incorporate text as shown in slide </a:t>
            </a:r>
            <a:r>
              <a:rPr lang="en-US" altLang="x-none" dirty="0" smtClean="0">
                <a:ea typeface="ＭＳ Ｐゴシック" charset="-128"/>
              </a:rPr>
              <a:t>4 &amp; 5 </a:t>
            </a:r>
            <a:r>
              <a:rPr lang="en-US" altLang="x-none" dirty="0">
                <a:ea typeface="ＭＳ Ｐゴシック" charset="-128"/>
              </a:rPr>
              <a:t>to the SFD</a:t>
            </a:r>
          </a:p>
          <a:p>
            <a:r>
              <a:rPr lang="en-US" altLang="x-none" dirty="0">
                <a:ea typeface="ＭＳ Ｐゴシック" charset="-128"/>
              </a:rPr>
              <a:t>Result:  Y:      N:      A:   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803076" cy="12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Slide </a:t>
            </a:r>
            <a:fld id="{B0231A99-DAA6-CD46-B87A-3DDB0EF32CBA}" type="slidenum">
              <a:rPr lang="en-GB" altLang="x-none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x-none" sz="1200" b="0" dirty="0"/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6011863" y="6475413"/>
            <a:ext cx="2446337" cy="36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x-none" sz="1200" b="0"/>
              <a:t>SK Yong and Mingguang Xu, Apple</a:t>
            </a:r>
          </a:p>
        </p:txBody>
      </p:sp>
    </p:spTree>
    <p:extLst>
      <p:ext uri="{BB962C8B-B14F-4D97-AF65-F5344CB8AC3E}">
        <p14:creationId xmlns:p14="http://schemas.microsoft.com/office/powerpoint/2010/main" val="697631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5062637"/>
          </a:xfrm>
        </p:spPr>
        <p:txBody>
          <a:bodyPr/>
          <a:lstStyle/>
          <a:p>
            <a:r>
              <a:rPr lang="en-US" sz="2000" dirty="0" smtClean="0"/>
              <a:t>Move to adopt the text, instruct the editor to include it in the </a:t>
            </a:r>
            <a:r>
              <a:rPr lang="en-US" sz="2000" dirty="0" err="1" smtClean="0"/>
              <a:t>TGaz</a:t>
            </a:r>
            <a:r>
              <a:rPr lang="en-US" sz="2000" dirty="0" smtClean="0"/>
              <a:t> SFD under section 6 (security) and grant the SFD Editor editorial license:</a:t>
            </a:r>
          </a:p>
          <a:p>
            <a:endParaRPr lang="en-US" sz="2000" dirty="0"/>
          </a:p>
          <a:p>
            <a:pPr marL="342900" lvl="1" indent="-342900">
              <a:spcBef>
                <a:spcPts val="600"/>
              </a:spcBef>
            </a:pPr>
            <a:r>
              <a:rPr lang="en-US" sz="1800" dirty="0" smtClean="0"/>
              <a:t>(5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  <a:r>
              <a:rPr lang="en-US" sz="1600" dirty="0" smtClean="0">
                <a:solidFill>
                  <a:schemeClr val="tx1"/>
                </a:solidFill>
              </a:rPr>
              <a:t>In </a:t>
            </a:r>
            <a:r>
              <a:rPr lang="en-US" sz="1600" dirty="0">
                <a:solidFill>
                  <a:schemeClr val="tx1"/>
                </a:solidFill>
              </a:rPr>
              <a:t>the PHY Security mode (</a:t>
            </a:r>
            <a:r>
              <a:rPr lang="en-US" sz="1600" dirty="0" err="1">
                <a:solidFill>
                  <a:schemeClr val="tx1"/>
                </a:solidFill>
              </a:rPr>
              <a:t>VHTz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HEz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DMGz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EDMGz</a:t>
            </a:r>
            <a:r>
              <a:rPr lang="en-US" sz="1600" dirty="0">
                <a:solidFill>
                  <a:schemeClr val="tx1"/>
                </a:solidFill>
              </a:rPr>
              <a:t>), the training waveform shall be transmitted with zero power (no signal) guard intervals preceding and following the field(s) used for channel/</a:t>
            </a:r>
            <a:r>
              <a:rPr lang="en-US" sz="1600" dirty="0" err="1">
                <a:solidFill>
                  <a:schemeClr val="tx1"/>
                </a:solidFill>
              </a:rPr>
              <a:t>ToA</a:t>
            </a:r>
            <a:r>
              <a:rPr lang="en-US" sz="1600" dirty="0">
                <a:solidFill>
                  <a:schemeClr val="tx1"/>
                </a:solidFill>
              </a:rPr>
              <a:t> measurement. (Note that zero power guard interval shall be inserted following the last sounding symbol if the last sounding symbol is followed by non-zero power signal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342900" lvl="1" indent="-342900">
              <a:spcBef>
                <a:spcPts val="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</a:rPr>
              <a:t>(6) In the PHY Security mode (</a:t>
            </a:r>
            <a:r>
              <a:rPr lang="en-US" sz="1600" dirty="0" err="1">
                <a:solidFill>
                  <a:schemeClr val="tx1"/>
                </a:solidFill>
              </a:rPr>
              <a:t>VHTz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HEz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DMGz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EDMGz</a:t>
            </a:r>
            <a:r>
              <a:rPr lang="en-US" sz="1600" dirty="0">
                <a:solidFill>
                  <a:schemeClr val="tx1"/>
                </a:solidFill>
              </a:rPr>
              <a:t>), the field used for channel/</a:t>
            </a:r>
            <a:r>
              <a:rPr lang="en-US" sz="1600" dirty="0" err="1">
                <a:solidFill>
                  <a:schemeClr val="tx1"/>
                </a:solidFill>
              </a:rPr>
              <a:t>ToA</a:t>
            </a:r>
            <a:r>
              <a:rPr lang="en-US" sz="1600" dirty="0">
                <a:solidFill>
                  <a:schemeClr val="tx1"/>
                </a:solidFill>
              </a:rPr>
              <a:t> measurement shall be derived from (a) random sequence(s) known by the authorized I-STA and R-STA </a:t>
            </a:r>
            <a:r>
              <a:rPr lang="en-US" sz="1600" dirty="0" smtClean="0">
                <a:solidFill>
                  <a:schemeClr val="tx1"/>
                </a:solidFill>
              </a:rPr>
              <a:t>only</a:t>
            </a:r>
          </a:p>
          <a:p>
            <a:pPr marL="342900" lvl="1" indent="-342900">
              <a:spcBef>
                <a:spcPts val="600"/>
              </a:spcBef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Moved by SK Yong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Seconded by </a:t>
            </a:r>
            <a:r>
              <a:rPr lang="en-US" sz="1600" b="1" dirty="0" err="1" smtClean="0">
                <a:solidFill>
                  <a:schemeClr val="tx1"/>
                </a:solidFill>
              </a:rPr>
              <a:t>Yongho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Seok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Y: 11 N:0  A:7</a:t>
            </a:r>
            <a:endParaRPr lang="en-US" sz="1800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SK Yong and Mingguang Xu -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</TotalTime>
  <Words>600</Words>
  <Application>Microsoft Macintosh PowerPoint</Application>
  <PresentationFormat>On-screen Show (4:3)</PresentationFormat>
  <Paragraphs>80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ＭＳ Ｐゴシック</vt:lpstr>
      <vt:lpstr>Times New Roman</vt:lpstr>
      <vt:lpstr>Office Theme</vt:lpstr>
      <vt:lpstr>Document</vt:lpstr>
      <vt:lpstr>PHY Security SRD Text Update</vt:lpstr>
      <vt:lpstr>SFD (0462r5) Recap </vt:lpstr>
      <vt:lpstr>SFD (0462r5) Recap (cont’d) </vt:lpstr>
      <vt:lpstr>Proposed additional SFD Text </vt:lpstr>
      <vt:lpstr>Proposed additional SFD Text (Cont’d) </vt:lpstr>
      <vt:lpstr>Straw Poll 1</vt:lpstr>
      <vt:lpstr>Motion 1</vt:lpstr>
      <vt:lpstr>Motion 1</vt:lpstr>
    </vt:vector>
  </TitlesOfParts>
  <Company>Intel Corporation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SK Yong</cp:lastModifiedBy>
  <cp:revision>99</cp:revision>
  <cp:lastPrinted>1601-01-01T00:00:00Z</cp:lastPrinted>
  <dcterms:created xsi:type="dcterms:W3CDTF">2014-04-14T10:59:07Z</dcterms:created>
  <dcterms:modified xsi:type="dcterms:W3CDTF">2017-11-08T13:42:01Z</dcterms:modified>
</cp:coreProperties>
</file>