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7"/>
  </p:notesMasterIdLst>
  <p:handoutMasterIdLst>
    <p:handoutMasterId r:id="rId8"/>
  </p:handoutMasterIdLst>
  <p:sldIdLst>
    <p:sldId id="269" r:id="rId2"/>
    <p:sldId id="316" r:id="rId3"/>
    <p:sldId id="309" r:id="rId4"/>
    <p:sldId id="311" r:id="rId5"/>
    <p:sldId id="308"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18" autoAdjust="0"/>
    <p:restoredTop sz="99614" autoAdjust="0"/>
  </p:normalViewPr>
  <p:slideViewPr>
    <p:cSldViewPr>
      <p:cViewPr varScale="1">
        <p:scale>
          <a:sx n="90" d="100"/>
          <a:sy n="90" d="100"/>
        </p:scale>
        <p:origin x="1718"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453578" y="177284"/>
            <a:ext cx="178529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802.11-17/xxx</a:t>
            </a:r>
            <a:endParaRPr lang="en-US" dirty="0"/>
          </a:p>
        </p:txBody>
      </p:sp>
      <p:sp>
        <p:nvSpPr>
          <p:cNvPr id="3075" name="Rectangle 3"/>
          <p:cNvSpPr>
            <a:spLocks noGrp="1" noChangeArrowheads="1"/>
          </p:cNvSpPr>
          <p:nvPr>
            <p:ph type="dt" sz="quarter" idx="1"/>
          </p:nvPr>
        </p:nvSpPr>
        <p:spPr bwMode="auto">
          <a:xfrm>
            <a:off x="695325" y="177284"/>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2017</a:t>
            </a:r>
            <a:endParaRPr lang="en-US" dirty="0"/>
          </a:p>
        </p:txBody>
      </p:sp>
      <p:sp>
        <p:nvSpPr>
          <p:cNvPr id="3076" name="Rectangle 4"/>
          <p:cNvSpPr>
            <a:spLocks noGrp="1" noChangeArrowheads="1"/>
          </p:cNvSpPr>
          <p:nvPr>
            <p:ph type="ftr" sz="quarter" idx="2"/>
          </p:nvPr>
        </p:nvSpPr>
        <p:spPr bwMode="auto">
          <a:xfrm>
            <a:off x="4823867" y="8982075"/>
            <a:ext cx="14943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smtClean="0"/>
              <a:t>Vinko Erceg, Broadcom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96441" y="97909"/>
            <a:ext cx="178529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802.11-17/xxx</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5690" y="8985250"/>
            <a:ext cx="1956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smtClean="0"/>
              <a:t>Vinko Erceg, Broadcom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xfrm>
            <a:off x="4496441" y="97909"/>
            <a:ext cx="178529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a:t>
            </a:r>
            <a:r>
              <a:rPr lang="en-US" dirty="0" smtClean="0">
                <a:latin typeface="Arial" pitchFamily="34" charset="0"/>
              </a:rPr>
              <a:t>802.11-10/xxx</a:t>
            </a:r>
            <a:endParaRPr lang="en-US" dirty="0">
              <a:latin typeface="Arial" pitchFamily="34" charset="0"/>
            </a:endParaRPr>
          </a:p>
        </p:txBody>
      </p:sp>
      <p:sp>
        <p:nvSpPr>
          <p:cNvPr id="68611" name="Rectangle 3"/>
          <p:cNvSpPr>
            <a:spLocks noGrp="1" noChangeArrowheads="1"/>
          </p:cNvSpPr>
          <p:nvPr>
            <p:ph type="dt" sz="quarter" idx="1"/>
          </p:nvPr>
        </p:nvSpPr>
        <p:spPr>
          <a:xfrm>
            <a:off x="654050" y="97909"/>
            <a:ext cx="69089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2017</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extLst>
      <p:ext uri="{BB962C8B-B14F-4D97-AF65-F5344CB8AC3E}">
        <p14:creationId xmlns:p14="http://schemas.microsoft.com/office/powerpoint/2010/main" val="439462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802.11-17/xxx</a:t>
            </a:r>
            <a:endParaRPr lang="en-US" dirty="0"/>
          </a:p>
        </p:txBody>
      </p:sp>
      <p:sp>
        <p:nvSpPr>
          <p:cNvPr id="5" name="Date Placeholder 4"/>
          <p:cNvSpPr>
            <a:spLocks noGrp="1"/>
          </p:cNvSpPr>
          <p:nvPr>
            <p:ph type="dt" idx="11"/>
          </p:nvPr>
        </p:nvSpPr>
        <p:spPr/>
        <p:txBody>
          <a:bodyPr/>
          <a:lstStyle/>
          <a:p>
            <a:pPr>
              <a:defRPr/>
            </a:pPr>
            <a:r>
              <a:rPr lang="en-US" smtClean="0"/>
              <a:t>Mar 2017</a:t>
            </a:r>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2</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802.11-17/xxx</a:t>
            </a:r>
            <a:endParaRPr lang="en-US" dirty="0"/>
          </a:p>
        </p:txBody>
      </p:sp>
      <p:sp>
        <p:nvSpPr>
          <p:cNvPr id="5" name="Date Placeholder 4"/>
          <p:cNvSpPr>
            <a:spLocks noGrp="1"/>
          </p:cNvSpPr>
          <p:nvPr>
            <p:ph type="dt" idx="11"/>
          </p:nvPr>
        </p:nvSpPr>
        <p:spPr/>
        <p:txBody>
          <a:bodyPr/>
          <a:lstStyle/>
          <a:p>
            <a:pPr>
              <a:defRPr/>
            </a:pPr>
            <a:r>
              <a:rPr lang="en-US" smtClean="0"/>
              <a:t>Mar 2017</a:t>
            </a:r>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3</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802.11-17/xxx</a:t>
            </a:r>
            <a:endParaRPr lang="en-US" dirty="0"/>
          </a:p>
        </p:txBody>
      </p:sp>
      <p:sp>
        <p:nvSpPr>
          <p:cNvPr id="5" name="Date Placeholder 4"/>
          <p:cNvSpPr>
            <a:spLocks noGrp="1"/>
          </p:cNvSpPr>
          <p:nvPr>
            <p:ph type="dt" idx="11"/>
          </p:nvPr>
        </p:nvSpPr>
        <p:spPr/>
        <p:txBody>
          <a:bodyPr/>
          <a:lstStyle/>
          <a:p>
            <a:pPr>
              <a:defRPr/>
            </a:pPr>
            <a:r>
              <a:rPr lang="en-US" smtClean="0"/>
              <a:t>Mar 2017</a:t>
            </a:r>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4</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802.11-17/xxx</a:t>
            </a:r>
            <a:endParaRPr lang="en-US" dirty="0"/>
          </a:p>
        </p:txBody>
      </p:sp>
      <p:sp>
        <p:nvSpPr>
          <p:cNvPr id="5" name="Date Placeholder 4"/>
          <p:cNvSpPr>
            <a:spLocks noGrp="1"/>
          </p:cNvSpPr>
          <p:nvPr>
            <p:ph type="dt" idx="11"/>
          </p:nvPr>
        </p:nvSpPr>
        <p:spPr/>
        <p:txBody>
          <a:bodyPr/>
          <a:lstStyle/>
          <a:p>
            <a:pPr>
              <a:defRPr/>
            </a:pPr>
            <a:r>
              <a:rPr lang="en-US" smtClean="0"/>
              <a:t>Mar 2017</a:t>
            </a:r>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5</a:t>
            </a:fld>
            <a:endParaRPr lang="en-US"/>
          </a:p>
        </p:txBody>
      </p:sp>
    </p:spTree>
    <p:extLst>
      <p:ext uri="{BB962C8B-B14F-4D97-AF65-F5344CB8AC3E}">
        <p14:creationId xmlns:p14="http://schemas.microsoft.com/office/powerpoint/2010/main" val="3623935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xfrm>
            <a:off x="5495013" y="6475413"/>
            <a:ext cx="3048912" cy="184666"/>
          </a:xfrm>
          <a:ln/>
        </p:spPr>
        <p:txBody>
          <a:bodyPr/>
          <a:lstStyle>
            <a:lvl1pPr>
              <a:defRPr/>
            </a:lvl1pPr>
          </a:lstStyle>
          <a:p>
            <a:pPr>
              <a:defRPr/>
            </a:pPr>
            <a:r>
              <a:rPr lang="en-US" dirty="0" err="1" smtClean="0"/>
              <a:t>Vinko</a:t>
            </a:r>
            <a:r>
              <a:rPr lang="en-US" dirty="0" smtClean="0"/>
              <a:t> </a:t>
            </a:r>
            <a:r>
              <a:rPr lang="en-US" dirty="0" err="1" smtClean="0"/>
              <a:t>Erceg</a:t>
            </a:r>
            <a:r>
              <a:rPr lang="en-US" dirty="0" smtClean="0"/>
              <a:t>, Broadcom </a:t>
            </a:r>
            <a:r>
              <a:rPr lang="en-US" b="1" dirty="0" smtClean="0"/>
              <a:t>11-17-1760-00-coex</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6934061" y="6475413"/>
            <a:ext cx="16098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Vinko Erceg, Broadcom</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283045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November </a:t>
            </a:r>
            <a:r>
              <a:rPr lang="en-US" sz="1600" b="1" dirty="0" smtClean="0">
                <a:latin typeface="Arial" pitchFamily="34" charset="0"/>
              </a:rPr>
              <a:t>2017 </a:t>
            </a:r>
            <a:r>
              <a:rPr lang="en-US" sz="1200" b="1" i="0" kern="1200" dirty="0" smtClean="0">
                <a:solidFill>
                  <a:schemeClr val="tx1"/>
                </a:solidFill>
                <a:effectLst/>
                <a:latin typeface="Times New Roman" pitchFamily="18" charset="0"/>
                <a:ea typeface="+mn-ea"/>
                <a:cs typeface="Arial" pitchFamily="34" charset="0"/>
              </a:rPr>
              <a:t>11-17-1760-00-coex</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a:xfrm>
            <a:off x="6934061" y="6475413"/>
            <a:ext cx="1609864" cy="184666"/>
          </a:xfrm>
        </p:spPr>
        <p:txBody>
          <a:bodyPr/>
          <a:lstStyle/>
          <a:p>
            <a:pPr>
              <a:defRPr/>
            </a:pPr>
            <a:r>
              <a:rPr lang="en-US" dirty="0" smtClean="0"/>
              <a:t>Vinko Erceg, Broadcom</a:t>
            </a:r>
            <a:endParaRPr lang="en-US" dirty="0"/>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a:xfrm>
            <a:off x="381000" y="685800"/>
            <a:ext cx="8458200" cy="1066800"/>
          </a:xfrm>
        </p:spPr>
        <p:txBody>
          <a:bodyPr anchor="ctr"/>
          <a:lstStyle/>
          <a:p>
            <a:pPr algn="ctr">
              <a:defRPr/>
            </a:pPr>
            <a:r>
              <a:rPr lang="en-US" dirty="0">
                <a:solidFill>
                  <a:schemeClr val="accent6"/>
                </a:solidFill>
              </a:rPr>
              <a:t>D</a:t>
            </a:r>
            <a:r>
              <a:rPr lang="en-US" dirty="0" smtClean="0">
                <a:solidFill>
                  <a:schemeClr val="accent6"/>
                </a:solidFill>
              </a:rPr>
              <a:t>iscussion on detection schemes and thresholds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November,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smtClean="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908295635"/>
              </p:ext>
            </p:extLst>
          </p:nvPr>
        </p:nvGraphicFramePr>
        <p:xfrm>
          <a:off x="685800" y="3429000"/>
          <a:ext cx="8001000" cy="1482728"/>
        </p:xfrm>
        <a:graphic>
          <a:graphicData uri="http://schemas.openxmlformats.org/drawingml/2006/table">
            <a:tbl>
              <a:tblPr firstRow="1" bandRow="1">
                <a:tableStyleId>{21E4AEA4-8DFA-4A89-87EB-49C32662AFE0}</a:tableStyleId>
              </a:tblPr>
              <a:tblGrid>
                <a:gridCol w="2000250"/>
                <a:gridCol w="1485334"/>
                <a:gridCol w="1543616"/>
                <a:gridCol w="297180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AU" sz="1200" dirty="0" smtClean="0">
                          <a:effectLst/>
                          <a:latin typeface="+mn-lt"/>
                          <a:ea typeface="Times New Roman"/>
                        </a:rPr>
                        <a:t>Shubhodeep</a:t>
                      </a:r>
                      <a:r>
                        <a:rPr lang="en-AU" sz="1200" baseline="0" dirty="0" smtClean="0">
                          <a:effectLst/>
                          <a:latin typeface="+mn-lt"/>
                          <a:ea typeface="Times New Roman"/>
                        </a:rPr>
                        <a:t> Adhikari</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Broadcom</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shubhodeep.adhikari@broadcom.com</a:t>
                      </a:r>
                      <a:endParaRPr lang="en-AU" sz="1200" dirty="0">
                        <a:effectLst/>
                        <a:latin typeface="+mn-lt"/>
                        <a:ea typeface="Times New Roman"/>
                      </a:endParaRPr>
                    </a:p>
                  </a:txBody>
                  <a:tcPr marL="68580" marR="68580" marT="0" marB="0" anchor="ctr">
                    <a:solidFill>
                      <a:schemeClr val="accent2">
                        <a:lumMod val="20000"/>
                        <a:lumOff val="80000"/>
                      </a:schemeClr>
                    </a:solidFill>
                  </a:tcPr>
                </a:tc>
              </a:tr>
              <a:tr h="370682">
                <a:tc>
                  <a:txBody>
                    <a:bodyPr/>
                    <a:lstStyle/>
                    <a:p>
                      <a:pPr>
                        <a:spcAft>
                          <a:spcPts val="0"/>
                        </a:spcAft>
                      </a:pPr>
                      <a:r>
                        <a:rPr lang="en-AU" sz="1200" dirty="0" smtClean="0">
                          <a:effectLst/>
                          <a:latin typeface="+mn-lt"/>
                          <a:ea typeface="Times New Roman"/>
                        </a:rPr>
                        <a:t>Sindhu Verma</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Broadcom</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sindhu.verma@broadcom.com</a:t>
                      </a:r>
                      <a:endParaRPr lang="en-AU" sz="1200" dirty="0">
                        <a:effectLst/>
                        <a:latin typeface="+mn-lt"/>
                        <a:ea typeface="Times New Roman"/>
                      </a:endParaRPr>
                    </a:p>
                  </a:txBody>
                  <a:tcPr marL="68580" marR="68580" marT="0" marB="0" anchor="ctr">
                    <a:solidFill>
                      <a:schemeClr val="accent2">
                        <a:lumMod val="20000"/>
                        <a:lumOff val="80000"/>
                      </a:schemeClr>
                    </a:solidFill>
                  </a:tcPr>
                </a:tc>
              </a:tr>
              <a:tr h="370682">
                <a:tc>
                  <a:txBody>
                    <a:bodyPr/>
                    <a:lstStyle/>
                    <a:p>
                      <a:pPr>
                        <a:spcAft>
                          <a:spcPts val="0"/>
                        </a:spcAft>
                      </a:pPr>
                      <a:r>
                        <a:rPr lang="en-US" sz="1200" dirty="0" smtClean="0">
                          <a:effectLst/>
                          <a:latin typeface="+mn-lt"/>
                          <a:ea typeface="+mn-ea"/>
                        </a:rPr>
                        <a:t>Vinko</a:t>
                      </a:r>
                      <a:r>
                        <a:rPr lang="en-US" sz="1200" baseline="0" dirty="0" smtClean="0">
                          <a:effectLst/>
                          <a:latin typeface="+mn-lt"/>
                          <a:ea typeface="+mn-ea"/>
                        </a:rPr>
                        <a:t> Erceg</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smtClean="0">
                          <a:effectLst/>
                          <a:latin typeface="+mn-lt"/>
                          <a:ea typeface="+mn-ea"/>
                        </a:rPr>
                        <a:t>Broadcom</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latin typeface="+mn-lt"/>
                          <a:ea typeface="+mn-ea"/>
                        </a:rPr>
                        <a:t>+1</a:t>
                      </a:r>
                      <a:r>
                        <a:rPr lang="en-US" sz="1200" baseline="0" dirty="0" smtClean="0">
                          <a:effectLst/>
                          <a:latin typeface="+mn-lt"/>
                          <a:ea typeface="+mn-ea"/>
                        </a:rPr>
                        <a:t> 858 208 6982</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smtClean="0">
                          <a:effectLst/>
                          <a:latin typeface="+mn-lt"/>
                        </a:rPr>
                        <a:t>vinko.erceg@broadcom.com</a:t>
                      </a:r>
                      <a:endParaRPr lang="en-AU" sz="1200" dirty="0">
                        <a:effectLst/>
                        <a:latin typeface="+mn-lt"/>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77200" cy="381000"/>
          </a:xfrm>
        </p:spPr>
        <p:txBody>
          <a:bodyPr/>
          <a:lstStyle/>
          <a:p>
            <a:r>
              <a:rPr lang="en-AU" sz="2000" dirty="0"/>
              <a:t>Concerns </a:t>
            </a:r>
            <a:r>
              <a:rPr lang="en-AU" sz="2000" dirty="0" smtClean="0"/>
              <a:t>on 802.11ax using an ED threshold </a:t>
            </a:r>
            <a:r>
              <a:rPr lang="en-AU" sz="2000" dirty="0"/>
              <a:t>at  -72dBm</a:t>
            </a:r>
          </a:p>
        </p:txBody>
      </p:sp>
      <p:sp>
        <p:nvSpPr>
          <p:cNvPr id="3" name="Content Placeholder 2"/>
          <p:cNvSpPr>
            <a:spLocks noGrp="1"/>
          </p:cNvSpPr>
          <p:nvPr>
            <p:ph idx="1"/>
          </p:nvPr>
        </p:nvSpPr>
        <p:spPr>
          <a:xfrm>
            <a:off x="685800" y="1066800"/>
            <a:ext cx="8229600" cy="5334000"/>
          </a:xfrm>
        </p:spPr>
        <p:txBody>
          <a:bodyPr/>
          <a:lstStyle/>
          <a:p>
            <a:pPr>
              <a:buFont typeface="+mj-lt"/>
              <a:buAutoNum type="arabicPeriod"/>
            </a:pPr>
            <a:r>
              <a:rPr lang="en-US" sz="1600" b="0" dirty="0" smtClean="0"/>
              <a:t>EN 301 893 has the following options for the CCA threshold:</a:t>
            </a:r>
          </a:p>
          <a:p>
            <a:pPr lvl="3">
              <a:buFont typeface="Wingdings" panose="05000000000000000000" pitchFamily="2" charset="2"/>
              <a:buChar char="§"/>
            </a:pPr>
            <a:r>
              <a:rPr lang="en-US" sz="1600" b="0" dirty="0" smtClean="0"/>
              <a:t>Option 1: ED = -62dBm for 802.11ac and earlier 802.11 devices</a:t>
            </a:r>
            <a:endParaRPr lang="en-US" sz="1600" b="0" dirty="0"/>
          </a:p>
          <a:p>
            <a:pPr lvl="3">
              <a:buFont typeface="Wingdings" panose="05000000000000000000" pitchFamily="2" charset="2"/>
              <a:buChar char="§"/>
            </a:pPr>
            <a:r>
              <a:rPr lang="en-US" sz="1600" b="0" dirty="0"/>
              <a:t>Option </a:t>
            </a:r>
            <a:r>
              <a:rPr lang="en-US" sz="1600" b="0" dirty="0" smtClean="0"/>
              <a:t>2: ED = -72dBm </a:t>
            </a:r>
            <a:r>
              <a:rPr lang="en-US" sz="1600" dirty="0"/>
              <a:t>(at 23dBm </a:t>
            </a:r>
            <a:r>
              <a:rPr lang="en-US" sz="1600" dirty="0" err="1"/>
              <a:t>tx</a:t>
            </a:r>
            <a:r>
              <a:rPr lang="en-US" sz="1600" dirty="0"/>
              <a:t> power) </a:t>
            </a:r>
            <a:r>
              <a:rPr lang="en-US" sz="1600" b="0" dirty="0" smtClean="0"/>
              <a:t>for all others</a:t>
            </a:r>
          </a:p>
          <a:p>
            <a:pPr>
              <a:buFont typeface="+mj-lt"/>
              <a:buAutoNum type="arabicPeriod"/>
            </a:pPr>
            <a:r>
              <a:rPr lang="en-US" sz="1600" b="0" dirty="0" smtClean="0"/>
              <a:t>So, 802.11ax is forced to use Option 2. </a:t>
            </a:r>
          </a:p>
          <a:p>
            <a:pPr>
              <a:buFont typeface="+mj-lt"/>
              <a:buAutoNum type="arabicPeriod"/>
            </a:pPr>
            <a:r>
              <a:rPr lang="en-US" sz="1600" b="0" dirty="0" smtClean="0"/>
              <a:t>However, if 802.11ax uses Option 2, it will get lower channel access in presence of legacy 802.11 and also in presence of other unlicensed technologies (such as LAA), for the following reasons: </a:t>
            </a:r>
          </a:p>
          <a:p>
            <a:pPr lvl="3">
              <a:buFont typeface="Wingdings" panose="05000000000000000000" pitchFamily="2" charset="2"/>
              <a:buChar char="§"/>
            </a:pPr>
            <a:r>
              <a:rPr lang="en-US" sz="1600" dirty="0"/>
              <a:t>In order to ensure backward compatibility, </a:t>
            </a:r>
            <a:r>
              <a:rPr lang="en-US" sz="1600" dirty="0" smtClean="0"/>
              <a:t>802.11ax must </a:t>
            </a:r>
            <a:r>
              <a:rPr lang="en-US" sz="1600" dirty="0"/>
              <a:t>defer to </a:t>
            </a:r>
            <a:r>
              <a:rPr lang="en-US" sz="1600" dirty="0" smtClean="0"/>
              <a:t>own-BSS  nodes at </a:t>
            </a:r>
            <a:r>
              <a:rPr lang="en-US" sz="1600" dirty="0"/>
              <a:t>-82dBm or lower. Additionally, it </a:t>
            </a:r>
            <a:r>
              <a:rPr lang="en-US" sz="1600" dirty="0" smtClean="0"/>
              <a:t>must use an ED </a:t>
            </a:r>
            <a:r>
              <a:rPr lang="en-US" sz="1600" dirty="0"/>
              <a:t>threshold at -72dBm. This </a:t>
            </a:r>
            <a:r>
              <a:rPr lang="en-US" sz="1600" dirty="0" smtClean="0"/>
              <a:t>means, 802.11ax </a:t>
            </a:r>
            <a:r>
              <a:rPr lang="en-US" sz="1600" dirty="0"/>
              <a:t>will use the same PD threshold as legacy </a:t>
            </a:r>
            <a:r>
              <a:rPr lang="en-US" sz="1600" dirty="0" smtClean="0"/>
              <a:t>802.11 </a:t>
            </a:r>
            <a:r>
              <a:rPr lang="en-US" sz="1600" dirty="0"/>
              <a:t>but use </a:t>
            </a:r>
            <a:r>
              <a:rPr lang="en-US" sz="1600" dirty="0" smtClean="0"/>
              <a:t>an ED </a:t>
            </a:r>
            <a:r>
              <a:rPr lang="en-US" sz="1600" dirty="0"/>
              <a:t>threshold </a:t>
            </a:r>
            <a:r>
              <a:rPr lang="en-US" sz="1600" dirty="0" smtClean="0"/>
              <a:t>10dB lower than legacy 802.11. Due to this “imbalance” in CCA thresholds, 802.11ax will get a lower proportion of channel access in presence of legacy 802.11.</a:t>
            </a:r>
            <a:endParaRPr lang="en-US" sz="1600" dirty="0"/>
          </a:p>
          <a:p>
            <a:pPr lvl="3">
              <a:buFont typeface="Wingdings" panose="05000000000000000000" pitchFamily="2" charset="2"/>
              <a:buChar char="§"/>
            </a:pPr>
            <a:r>
              <a:rPr lang="en-US" sz="1600" dirty="0" smtClean="0"/>
              <a:t>802.11ax </a:t>
            </a:r>
            <a:r>
              <a:rPr lang="en-US" sz="1600" dirty="0"/>
              <a:t>will use the same ED threshold </a:t>
            </a:r>
            <a:r>
              <a:rPr lang="en-US" sz="1600" dirty="0" smtClean="0"/>
              <a:t>at -72dBm as </a:t>
            </a:r>
            <a:r>
              <a:rPr lang="en-US" sz="1600" dirty="0"/>
              <a:t>LAA, but additionally use a lower PD threshold </a:t>
            </a:r>
            <a:r>
              <a:rPr lang="en-US" sz="1600" dirty="0" smtClean="0"/>
              <a:t>at -82dBm to </a:t>
            </a:r>
            <a:r>
              <a:rPr lang="en-US" sz="1600" dirty="0"/>
              <a:t>defer to at least own-BSS </a:t>
            </a:r>
            <a:r>
              <a:rPr lang="en-US" sz="1600" dirty="0" smtClean="0"/>
              <a:t>nodes. </a:t>
            </a:r>
            <a:r>
              <a:rPr lang="en-US" sz="1600" dirty="0"/>
              <a:t>However, LAA will use the same higher ED threshold for all other nodes. Hence, in the presence of LAA, </a:t>
            </a:r>
            <a:r>
              <a:rPr lang="en-US" sz="1600" dirty="0" smtClean="0"/>
              <a:t>802.11ax </a:t>
            </a:r>
            <a:r>
              <a:rPr lang="en-US" sz="1600" dirty="0"/>
              <a:t>will get a lower proportion of channel access.</a:t>
            </a:r>
          </a:p>
          <a:p>
            <a:pPr>
              <a:buFont typeface="+mj-lt"/>
              <a:buAutoNum type="arabicPeriod"/>
            </a:pPr>
            <a:endParaRPr lang="en-US" b="0" dirty="0" smtClean="0"/>
          </a:p>
          <a:p>
            <a:pPr marL="0" indent="0"/>
            <a:endParaRPr lang="en-US" b="0" dirty="0"/>
          </a:p>
        </p:txBody>
      </p:sp>
      <p:sp>
        <p:nvSpPr>
          <p:cNvPr id="4" name="Footer Placeholder 3"/>
          <p:cNvSpPr>
            <a:spLocks noGrp="1"/>
          </p:cNvSpPr>
          <p:nvPr>
            <p:ph type="ftr" sz="quarter" idx="10"/>
          </p:nvPr>
        </p:nvSpPr>
        <p:spPr/>
        <p:txBody>
          <a:bodyPr/>
          <a:lstStyle/>
          <a:p>
            <a:pPr>
              <a:defRPr/>
            </a:pPr>
            <a:r>
              <a:rPr lang="en-US" dirty="0"/>
              <a:t>Vinko Erceg, Broadcom</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3310792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458200" cy="381000"/>
          </a:xfrm>
        </p:spPr>
        <p:txBody>
          <a:bodyPr/>
          <a:lstStyle/>
          <a:p>
            <a:r>
              <a:rPr lang="en-AU" sz="2000" dirty="0"/>
              <a:t>C</a:t>
            </a:r>
            <a:r>
              <a:rPr lang="en-AU" sz="2000" dirty="0" smtClean="0"/>
              <a:t>oncerns regarding an ED-only threshold at  -72dBm</a:t>
            </a:r>
            <a:endParaRPr lang="en-AU" sz="2000" dirty="0"/>
          </a:p>
        </p:txBody>
      </p:sp>
      <p:sp>
        <p:nvSpPr>
          <p:cNvPr id="3" name="Content Placeholder 2"/>
          <p:cNvSpPr>
            <a:spLocks noGrp="1"/>
          </p:cNvSpPr>
          <p:nvPr>
            <p:ph idx="1"/>
          </p:nvPr>
        </p:nvSpPr>
        <p:spPr>
          <a:xfrm>
            <a:off x="228600" y="762000"/>
            <a:ext cx="8839200" cy="5486400"/>
          </a:xfrm>
        </p:spPr>
        <p:txBody>
          <a:bodyPr/>
          <a:lstStyle/>
          <a:p>
            <a:pPr marL="0" indent="0"/>
            <a:endParaRPr lang="en-US" sz="1400" b="0" dirty="0" smtClean="0"/>
          </a:p>
          <a:p>
            <a:pPr lvl="2">
              <a:buFont typeface="Wingdings" panose="05000000000000000000" pitchFamily="2" charset="2"/>
              <a:buChar char="§"/>
            </a:pPr>
            <a:r>
              <a:rPr lang="en-US" b="0" dirty="0" smtClean="0"/>
              <a:t>An ED-only detection threshold at -72dBm exists only because </a:t>
            </a:r>
            <a:r>
              <a:rPr lang="en-US" b="0" dirty="0"/>
              <a:t>it was shown by </a:t>
            </a:r>
            <a:r>
              <a:rPr lang="en-US" b="0" dirty="0" smtClean="0"/>
              <a:t>simulations, primarily </a:t>
            </a:r>
            <a:r>
              <a:rPr lang="en-US" b="0" dirty="0"/>
              <a:t>in </a:t>
            </a:r>
            <a:r>
              <a:rPr lang="en-US" b="0" dirty="0" smtClean="0"/>
              <a:t>3GPP, </a:t>
            </a:r>
            <a:r>
              <a:rPr lang="en-US" b="0" dirty="0"/>
              <a:t>that </a:t>
            </a:r>
            <a:r>
              <a:rPr lang="en-US" b="0" dirty="0" smtClean="0"/>
              <a:t>by </a:t>
            </a:r>
            <a:r>
              <a:rPr lang="en-US" b="0" dirty="0"/>
              <a:t>using </a:t>
            </a:r>
            <a:r>
              <a:rPr lang="en-US" b="0" dirty="0" smtClean="0"/>
              <a:t>ED = -72dBm </a:t>
            </a:r>
            <a:r>
              <a:rPr lang="en-US" b="0" dirty="0"/>
              <a:t>LAA </a:t>
            </a:r>
            <a:r>
              <a:rPr lang="en-US" b="0" dirty="0" smtClean="0"/>
              <a:t>can be fair </a:t>
            </a:r>
            <a:r>
              <a:rPr lang="en-US" b="0" dirty="0"/>
              <a:t>to </a:t>
            </a:r>
            <a:r>
              <a:rPr lang="en-US" dirty="0" smtClean="0"/>
              <a:t>802.11</a:t>
            </a:r>
            <a:r>
              <a:rPr lang="en-US" b="0" dirty="0" smtClean="0"/>
              <a:t> </a:t>
            </a:r>
            <a:r>
              <a:rPr lang="en-US" b="0" dirty="0"/>
              <a:t>which uses ED =</a:t>
            </a:r>
            <a:r>
              <a:rPr lang="en-US" b="0" dirty="0" smtClean="0"/>
              <a:t> </a:t>
            </a:r>
            <a:r>
              <a:rPr lang="en-US" b="0" dirty="0"/>
              <a:t>-62 dBm and PD =</a:t>
            </a:r>
            <a:r>
              <a:rPr lang="en-US" b="0" dirty="0" smtClean="0"/>
              <a:t> </a:t>
            </a:r>
            <a:r>
              <a:rPr lang="en-US" b="0" dirty="0"/>
              <a:t>-82dBm</a:t>
            </a:r>
            <a:r>
              <a:rPr lang="en-US" b="0" dirty="0" smtClean="0"/>
              <a:t>. </a:t>
            </a:r>
          </a:p>
          <a:p>
            <a:pPr lvl="2">
              <a:buFont typeface="Wingdings" panose="05000000000000000000" pitchFamily="2" charset="2"/>
              <a:buChar char="§"/>
            </a:pPr>
            <a:r>
              <a:rPr lang="en-US" dirty="0" smtClean="0"/>
              <a:t>Hence, determination of ED = -72dBm involved the following factors:</a:t>
            </a:r>
          </a:p>
          <a:p>
            <a:pPr lvl="3">
              <a:buFont typeface="Wingdings" panose="05000000000000000000" pitchFamily="2" charset="2"/>
              <a:buChar char="§"/>
            </a:pPr>
            <a:r>
              <a:rPr lang="en-US" sz="1600" dirty="0" smtClean="0"/>
              <a:t>Co-channel 802.11 using </a:t>
            </a:r>
            <a:r>
              <a:rPr lang="en-US" sz="1600" dirty="0"/>
              <a:t>ED = -</a:t>
            </a:r>
            <a:r>
              <a:rPr lang="en-US" sz="1600" dirty="0" smtClean="0"/>
              <a:t>62dBm </a:t>
            </a:r>
            <a:r>
              <a:rPr lang="en-US" sz="1600" dirty="0"/>
              <a:t>and PD = -</a:t>
            </a:r>
            <a:r>
              <a:rPr lang="en-US" sz="1600" dirty="0" smtClean="0"/>
              <a:t>82dBm</a:t>
            </a:r>
          </a:p>
          <a:p>
            <a:pPr lvl="3">
              <a:buFont typeface="Wingdings" panose="05000000000000000000" pitchFamily="2" charset="2"/>
              <a:buChar char="§"/>
            </a:pPr>
            <a:r>
              <a:rPr lang="en-US" sz="1600" dirty="0" smtClean="0"/>
              <a:t>Fairness criterion defined by 3GPP for LAA</a:t>
            </a:r>
          </a:p>
          <a:p>
            <a:pPr lvl="3">
              <a:buFont typeface="Wingdings" panose="05000000000000000000" pitchFamily="2" charset="2"/>
              <a:buChar char="§"/>
            </a:pPr>
            <a:r>
              <a:rPr lang="en-US" sz="1600" dirty="0" smtClean="0"/>
              <a:t>The 3GPP simulation configuration (which has been argued by many entities including IEEE, to not being reflective of the reality of 802.11 deployments, due to miniscule % of links below -72dBm)</a:t>
            </a:r>
          </a:p>
          <a:p>
            <a:pPr lvl="3">
              <a:buFont typeface="Wingdings" panose="05000000000000000000" pitchFamily="2" charset="2"/>
              <a:buChar char="§"/>
            </a:pPr>
            <a:r>
              <a:rPr lang="en-US" sz="1600" dirty="0" smtClean="0"/>
              <a:t>Compromises among companies whose simulation results showed a wide difference in the value of LAA ED threshold which would be fair to co-channel 802.11</a:t>
            </a:r>
          </a:p>
          <a:p>
            <a:pPr lvl="2">
              <a:buFont typeface="Wingdings" panose="05000000000000000000" pitchFamily="2" charset="2"/>
              <a:buChar char="§"/>
            </a:pPr>
            <a:r>
              <a:rPr lang="en-US" dirty="0" smtClean="0"/>
              <a:t>There have been no evaluations regarding the fairness if 802.11 were to use an ED of -72dBm along with a PD of -82dBm</a:t>
            </a:r>
          </a:p>
          <a:p>
            <a:pPr lvl="2">
              <a:buFont typeface="Wingdings" panose="05000000000000000000" pitchFamily="2" charset="2"/>
              <a:buChar char="§"/>
            </a:pPr>
            <a:r>
              <a:rPr lang="en-US" dirty="0" smtClean="0"/>
              <a:t>Hence, ED = -72 dBm cannot be technically justified except when it is used by only LAA</a:t>
            </a:r>
            <a:endParaRPr lang="en-US" dirty="0"/>
          </a:p>
        </p:txBody>
      </p:sp>
      <p:sp>
        <p:nvSpPr>
          <p:cNvPr id="4" name="Footer Placeholder 3"/>
          <p:cNvSpPr>
            <a:spLocks noGrp="1"/>
          </p:cNvSpPr>
          <p:nvPr>
            <p:ph type="ftr" sz="quarter" idx="10"/>
          </p:nvPr>
        </p:nvSpPr>
        <p:spPr/>
        <p:txBody>
          <a:bodyPr/>
          <a:lstStyle/>
          <a:p>
            <a:pPr>
              <a:defRPr/>
            </a:pPr>
            <a:r>
              <a:rPr lang="en-US" dirty="0"/>
              <a:t>Vinko Erceg, Broadcom</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2331122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610600" cy="381000"/>
          </a:xfrm>
        </p:spPr>
        <p:txBody>
          <a:bodyPr/>
          <a:lstStyle/>
          <a:p>
            <a:r>
              <a:rPr lang="en-AU" sz="2000" dirty="0" smtClean="0"/>
              <a:t>Advantages of the 802.11 scheme with a higher ED and a dynamically adjustable PD</a:t>
            </a:r>
            <a:endParaRPr lang="en-AU" sz="2000" dirty="0"/>
          </a:p>
        </p:txBody>
      </p:sp>
      <p:sp>
        <p:nvSpPr>
          <p:cNvPr id="3" name="Content Placeholder 2"/>
          <p:cNvSpPr>
            <a:spLocks noGrp="1"/>
          </p:cNvSpPr>
          <p:nvPr>
            <p:ph idx="1"/>
          </p:nvPr>
        </p:nvSpPr>
        <p:spPr>
          <a:xfrm>
            <a:off x="609600" y="1447800"/>
            <a:ext cx="8382000" cy="4953000"/>
          </a:xfrm>
        </p:spPr>
        <p:txBody>
          <a:bodyPr/>
          <a:lstStyle/>
          <a:p>
            <a:pPr>
              <a:buFont typeface="+mj-lt"/>
              <a:buAutoNum type="arabicPeriod"/>
            </a:pPr>
            <a:r>
              <a:rPr lang="en-US" sz="1600" b="0" dirty="0" smtClean="0"/>
              <a:t>The ED threshold = -62dBm is a much higher value that is used as a fallback if a device is not able to detect preambles from another 802.11 device.</a:t>
            </a:r>
          </a:p>
          <a:p>
            <a:pPr>
              <a:buFont typeface="+mj-lt"/>
              <a:buAutoNum type="arabicPeriod"/>
            </a:pPr>
            <a:r>
              <a:rPr lang="en-US" sz="1600" b="0" dirty="0" smtClean="0"/>
              <a:t>The PD threshold is varied dynamically based on policy: </a:t>
            </a:r>
          </a:p>
          <a:p>
            <a:pPr lvl="3">
              <a:buFont typeface="Wingdings" panose="05000000000000000000" pitchFamily="2" charset="2"/>
              <a:buChar char="§"/>
            </a:pPr>
            <a:r>
              <a:rPr lang="en-US" sz="1600" dirty="0"/>
              <a:t>Lower than -82dBm in order to protect weaker links, often below -92dBm till the point a device can decode another devices’ preamble.</a:t>
            </a:r>
          </a:p>
          <a:p>
            <a:pPr lvl="3">
              <a:buFont typeface="Wingdings" panose="05000000000000000000" pitchFamily="2" charset="2"/>
              <a:buChar char="§"/>
            </a:pPr>
            <a:r>
              <a:rPr lang="en-US" sz="1600" dirty="0"/>
              <a:t>Higher than -82dBm to enable spatial reuse if the corresponding increase in parallel transmission is estimated not to harm the network.</a:t>
            </a:r>
          </a:p>
          <a:p>
            <a:pPr marL="342900" lvl="3" indent="-342900">
              <a:spcBef>
                <a:spcPct val="50000"/>
              </a:spcBef>
              <a:buFont typeface="+mj-lt"/>
              <a:buAutoNum type="arabicPeriod" startAt="3"/>
            </a:pPr>
            <a:r>
              <a:rPr lang="en-US" sz="1600" dirty="0" smtClean="0">
                <a:ea typeface="+mn-ea"/>
                <a:cs typeface="+mn-cs"/>
              </a:rPr>
              <a:t>This </a:t>
            </a:r>
            <a:r>
              <a:rPr lang="en-US" sz="1600" dirty="0">
                <a:ea typeface="+mn-ea"/>
                <a:cs typeface="+mn-cs"/>
              </a:rPr>
              <a:t>dual threshold mechanism has been found to be efficient and fair in the numerous </a:t>
            </a:r>
            <a:r>
              <a:rPr lang="en-US" sz="1600" dirty="0" smtClean="0">
                <a:ea typeface="+mn-ea"/>
                <a:cs typeface="+mn-cs"/>
              </a:rPr>
              <a:t>802.11 </a:t>
            </a:r>
            <a:r>
              <a:rPr lang="en-US" sz="1600" dirty="0">
                <a:ea typeface="+mn-ea"/>
                <a:cs typeface="+mn-cs"/>
              </a:rPr>
              <a:t>deployments over many years. </a:t>
            </a:r>
          </a:p>
          <a:p>
            <a:pPr>
              <a:buFont typeface="+mj-lt"/>
              <a:buAutoNum type="arabicPeriod" startAt="4"/>
            </a:pPr>
            <a:r>
              <a:rPr lang="en-US" sz="1600" b="0" dirty="0" smtClean="0"/>
              <a:t>On the contrary, the above dynamic behavior cannot be achieved by ED, since it is not feasible to set the ED threshold very low. This is also acknowledged by </a:t>
            </a:r>
            <a:r>
              <a:rPr lang="en-US" sz="1600" b="0" dirty="0"/>
              <a:t>3GPP in their LS to IEEE “</a:t>
            </a:r>
            <a:r>
              <a:rPr lang="en-US" sz="1600" b="0" i="1" dirty="0"/>
              <a:t>RAN1 recognized the technical difficulties in operating at a very low energy </a:t>
            </a:r>
            <a:r>
              <a:rPr lang="en-US" sz="1600" b="0" i="1" dirty="0" smtClean="0"/>
              <a:t>threshold</a:t>
            </a:r>
            <a:r>
              <a:rPr lang="en-US" sz="1600" b="0" dirty="0" smtClean="0"/>
              <a:t>”.</a:t>
            </a:r>
          </a:p>
          <a:p>
            <a:pPr>
              <a:buFont typeface="+mj-lt"/>
              <a:buAutoNum type="arabicPeriod" startAt="4"/>
            </a:pPr>
            <a:r>
              <a:rPr lang="en-US" sz="1600" b="0" dirty="0" smtClean="0"/>
              <a:t>Even simulations in 3GPP RAN1 had shown that if both 802.11 and LAA use the dual threshold option it provides the best and most balanced performance for both 802.11 and LAA</a:t>
            </a:r>
          </a:p>
        </p:txBody>
      </p:sp>
      <p:sp>
        <p:nvSpPr>
          <p:cNvPr id="4" name="Footer Placeholder 3"/>
          <p:cNvSpPr>
            <a:spLocks noGrp="1"/>
          </p:cNvSpPr>
          <p:nvPr>
            <p:ph type="ftr" sz="quarter" idx="10"/>
          </p:nvPr>
        </p:nvSpPr>
        <p:spPr/>
        <p:txBody>
          <a:bodyPr/>
          <a:lstStyle/>
          <a:p>
            <a:pPr>
              <a:defRPr/>
            </a:pPr>
            <a:r>
              <a:rPr lang="en-US" dirty="0"/>
              <a:t>Vinko Erceg, Broadcom</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4294420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381000"/>
          </a:xfrm>
        </p:spPr>
        <p:txBody>
          <a:bodyPr/>
          <a:lstStyle/>
          <a:p>
            <a:r>
              <a:rPr lang="en-AU" sz="2000" dirty="0" smtClean="0"/>
              <a:t>Proposal </a:t>
            </a:r>
            <a:endParaRPr lang="en-AU" sz="2000" dirty="0"/>
          </a:p>
        </p:txBody>
      </p:sp>
      <p:sp>
        <p:nvSpPr>
          <p:cNvPr id="3" name="Content Placeholder 2"/>
          <p:cNvSpPr>
            <a:spLocks noGrp="1"/>
          </p:cNvSpPr>
          <p:nvPr>
            <p:ph idx="1"/>
          </p:nvPr>
        </p:nvSpPr>
        <p:spPr>
          <a:xfrm>
            <a:off x="304800" y="1219200"/>
            <a:ext cx="8610600" cy="5334000"/>
          </a:xfrm>
        </p:spPr>
        <p:txBody>
          <a:bodyPr/>
          <a:lstStyle/>
          <a:p>
            <a:pPr marL="0" indent="0"/>
            <a:r>
              <a:rPr lang="en-US" sz="1600" b="0" dirty="0" smtClean="0"/>
              <a:t>802.11ax be allowed to use Option 1 in EN 301 893 i.e. a dual threshold mechanism (PD = -82dBm and ED = -62dBm). This should be done by either: </a:t>
            </a:r>
          </a:p>
          <a:p>
            <a:pPr>
              <a:buFont typeface="+mj-lt"/>
              <a:buAutoNum type="arabicPeriod"/>
            </a:pPr>
            <a:r>
              <a:rPr lang="en-US" sz="1600" b="0" dirty="0"/>
              <a:t>Preferred option: Add a reference to 802.11ax in EN 301 893</a:t>
            </a:r>
          </a:p>
          <a:p>
            <a:pPr lvl="3">
              <a:buFont typeface="Wingdings" panose="05000000000000000000" pitchFamily="2" charset="2"/>
              <a:buChar char="§"/>
            </a:pPr>
            <a:r>
              <a:rPr lang="en-US" sz="1600" dirty="0"/>
              <a:t>Adding such a reference previously had opposition in ETSI</a:t>
            </a:r>
          </a:p>
          <a:p>
            <a:pPr lvl="3">
              <a:buFont typeface="Wingdings" panose="05000000000000000000" pitchFamily="2" charset="2"/>
              <a:buChar char="§"/>
            </a:pPr>
            <a:r>
              <a:rPr lang="en-US" sz="1600" dirty="0"/>
              <a:t>However, it is believed that this position may be softening as a) there is a realization that there is no other clear way to fairly accommodate 802.11 and b) other options may be significantly more complicated and controversial. </a:t>
            </a:r>
          </a:p>
          <a:p>
            <a:pPr>
              <a:buFont typeface="+mj-lt"/>
              <a:buAutoNum type="arabicPeriod"/>
            </a:pPr>
            <a:r>
              <a:rPr lang="en-US" sz="1600" b="0" dirty="0"/>
              <a:t>Other option: Use a common detection-only preamble for all technologies</a:t>
            </a:r>
          </a:p>
          <a:p>
            <a:pPr lvl="3">
              <a:buFont typeface="Wingdings" panose="05000000000000000000" pitchFamily="2" charset="2"/>
              <a:buChar char="§"/>
            </a:pPr>
            <a:r>
              <a:rPr lang="en-US" sz="1600" dirty="0"/>
              <a:t>The least disruptive option is to use 802.11 preamble</a:t>
            </a:r>
          </a:p>
        </p:txBody>
      </p:sp>
      <p:sp>
        <p:nvSpPr>
          <p:cNvPr id="4" name="Footer Placeholder 3"/>
          <p:cNvSpPr>
            <a:spLocks noGrp="1"/>
          </p:cNvSpPr>
          <p:nvPr>
            <p:ph type="ftr" sz="quarter" idx="10"/>
          </p:nvPr>
        </p:nvSpPr>
        <p:spPr/>
        <p:txBody>
          <a:bodyPr/>
          <a:lstStyle/>
          <a:p>
            <a:pPr>
              <a:defRPr/>
            </a:pPr>
            <a:r>
              <a:rPr lang="en-US" dirty="0"/>
              <a:t>Vinko Erceg, Broadcom</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1062069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883</Words>
  <Application>Microsoft Office PowerPoint</Application>
  <PresentationFormat>On-screen Show (4:3)</PresentationFormat>
  <Paragraphs>80</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Times New Roman</vt:lpstr>
      <vt:lpstr>Wingdings</vt:lpstr>
      <vt:lpstr>802-11-Submission</vt:lpstr>
      <vt:lpstr>Discussion on detection schemes and thresholds</vt:lpstr>
      <vt:lpstr>Concerns on 802.11ax using an ED threshold at  -72dBm</vt:lpstr>
      <vt:lpstr>Concerns regarding an ED-only threshold at  -72dBm</vt:lpstr>
      <vt:lpstr>Advantages of the 802.11 scheme with a higher ED and a dynamically adjustable PD</vt:lpstr>
      <vt:lpstr>Proposal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2017-11-08T18:23:49Z</dcterms:modified>
</cp:coreProperties>
</file>