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85" r:id="rId2"/>
    <p:sldId id="386" r:id="rId3"/>
    <p:sldId id="388" r:id="rId4"/>
    <p:sldId id="391" r:id="rId5"/>
    <p:sldId id="392" r:id="rId6"/>
    <p:sldId id="393" r:id="rId7"/>
    <p:sldId id="394" r:id="rId8"/>
    <p:sldId id="389" r:id="rId9"/>
  </p:sldIdLst>
  <p:sldSz cx="9144000" cy="6858000" type="screen4x3"/>
  <p:notesSz cx="7023100" cy="93091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Hart (brianh)2" initials="BDH2" lastIdx="1" clrIdx="0"/>
  <p:cmAuthor id="1" name="Segev, Jonathan" initials="SJ" lastIdx="16"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9999"/>
    <a:srgbClr val="0000FF"/>
    <a:srgbClr val="FF9966"/>
    <a:srgbClr val="CCFF99"/>
    <a:srgbClr val="FF00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07" autoAdjust="0"/>
    <p:restoredTop sz="84983" autoAdjust="0"/>
  </p:normalViewPr>
  <p:slideViewPr>
    <p:cSldViewPr>
      <p:cViewPr varScale="1">
        <p:scale>
          <a:sx n="96" d="100"/>
          <a:sy n="96" d="100"/>
        </p:scale>
        <p:origin x="1565" y="7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77" d="100"/>
          <a:sy n="77" d="100"/>
        </p:scale>
        <p:origin x="-2442" y="-90"/>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23002" y="176284"/>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04239" y="176284"/>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a:t>Month Year</a:t>
            </a:r>
          </a:p>
        </p:txBody>
      </p:sp>
      <p:sp>
        <p:nvSpPr>
          <p:cNvPr id="3076" name="Rectangle 4"/>
          <p:cNvSpPr>
            <a:spLocks noGrp="1" noChangeArrowheads="1"/>
          </p:cNvSpPr>
          <p:nvPr>
            <p:ph type="ftr" sz="quarter" idx="2"/>
          </p:nvPr>
        </p:nvSpPr>
        <p:spPr bwMode="auto">
          <a:xfrm>
            <a:off x="5067951" y="9009731"/>
            <a:ext cx="1331302"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smtClean="0"/>
              <a:t>Santosh Pandey, Cisco</a:t>
            </a:r>
            <a:endParaRPr lang="en-GB"/>
          </a:p>
        </p:txBody>
      </p:sp>
      <p:sp>
        <p:nvSpPr>
          <p:cNvPr id="3077" name="Rectangle 5"/>
          <p:cNvSpPr>
            <a:spLocks noGrp="1" noChangeArrowheads="1"/>
          </p:cNvSpPr>
          <p:nvPr>
            <p:ph type="sldNum" sz="quarter" idx="3"/>
          </p:nvPr>
        </p:nvSpPr>
        <p:spPr bwMode="auto">
          <a:xfrm>
            <a:off x="3173901" y="9009732"/>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40171">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02633" y="388543"/>
            <a:ext cx="56178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
        <p:nvSpPr>
          <p:cNvPr id="15367" name="Rectangle 7"/>
          <p:cNvSpPr>
            <a:spLocks noChangeArrowheads="1"/>
          </p:cNvSpPr>
          <p:nvPr/>
        </p:nvSpPr>
        <p:spPr bwMode="auto">
          <a:xfrm>
            <a:off x="702632" y="9009732"/>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40171"/>
            <a:r>
              <a:rPr lang="en-GB"/>
              <a:t>Submission</a:t>
            </a:r>
          </a:p>
        </p:txBody>
      </p:sp>
      <p:sp>
        <p:nvSpPr>
          <p:cNvPr id="15368" name="Line 8"/>
          <p:cNvSpPr>
            <a:spLocks noChangeShapeType="1"/>
          </p:cNvSpPr>
          <p:nvPr/>
        </p:nvSpPr>
        <p:spPr bwMode="auto">
          <a:xfrm>
            <a:off x="702632" y="8998585"/>
            <a:ext cx="577379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6415" y="96665"/>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a:t>doc.: IEEE 802.11-yy/xxxxr0</a:t>
            </a:r>
          </a:p>
        </p:txBody>
      </p:sp>
      <p:sp>
        <p:nvSpPr>
          <p:cNvPr id="2051" name="Rectangle 3"/>
          <p:cNvSpPr>
            <a:spLocks noGrp="1" noChangeArrowheads="1"/>
          </p:cNvSpPr>
          <p:nvPr>
            <p:ph type="dt" idx="1"/>
          </p:nvPr>
        </p:nvSpPr>
        <p:spPr bwMode="auto">
          <a:xfrm>
            <a:off x="662435" y="96665"/>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192213" y="703263"/>
            <a:ext cx="4638675" cy="3479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5770" y="4422062"/>
            <a:ext cx="5151560" cy="418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36" tIns="46369" rIns="94336" bIns="4636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4563086" y="9012916"/>
            <a:ext cx="1799188"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60492" lvl="4" algn="r" defTabSz="940171">
              <a:defRPr/>
            </a:lvl5pPr>
          </a:lstStyle>
          <a:p>
            <a:pPr lvl="4">
              <a:defRPr/>
            </a:pPr>
            <a:r>
              <a:rPr lang="en-GB" smtClean="0"/>
              <a:t>Santosh Pandey, Cisco</a:t>
            </a:r>
            <a:endParaRPr lang="en-GB"/>
          </a:p>
        </p:txBody>
      </p:sp>
      <p:sp>
        <p:nvSpPr>
          <p:cNvPr id="2055" name="Rectangle 7"/>
          <p:cNvSpPr>
            <a:spLocks noGrp="1" noChangeArrowheads="1"/>
          </p:cNvSpPr>
          <p:nvPr>
            <p:ph type="sldNum" sz="quarter" idx="5"/>
          </p:nvPr>
        </p:nvSpPr>
        <p:spPr bwMode="auto">
          <a:xfrm>
            <a:off x="3263941" y="9012916"/>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33181" y="9012916"/>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33181" y="9011324"/>
            <a:ext cx="55567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
        <p:nvSpPr>
          <p:cNvPr id="13322" name="Line 10"/>
          <p:cNvSpPr>
            <a:spLocks noChangeShapeType="1"/>
          </p:cNvSpPr>
          <p:nvPr/>
        </p:nvSpPr>
        <p:spPr bwMode="auto">
          <a:xfrm>
            <a:off x="656004" y="297777"/>
            <a:ext cx="57110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GB" sz="1400" smtClean="0"/>
              <a:t>doc.: IEEE 802.11-yy/xxxxr0</a:t>
            </a:r>
          </a:p>
        </p:txBody>
      </p:sp>
      <p:sp>
        <p:nvSpPr>
          <p:cNvPr id="1433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GB" sz="1400" smtClean="0"/>
              <a:t>Month Year</a:t>
            </a:r>
          </a:p>
        </p:txBody>
      </p:sp>
      <p:sp>
        <p:nvSpPr>
          <p:cNvPr id="1434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GB" dirty="0" smtClean="0"/>
              <a:t>Jonathan Segev, Intel</a:t>
            </a:r>
          </a:p>
        </p:txBody>
      </p:sp>
      <p:sp>
        <p:nvSpPr>
          <p:cNvPr id="1434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GB" smtClean="0"/>
              <a:t>Page </a:t>
            </a:r>
            <a:fld id="{84EAE0F3-2EDE-462F-B412-67CDAA37783B}" type="slidenum">
              <a:rPr lang="en-GB" smtClean="0"/>
              <a:pPr/>
              <a:t>1</a:t>
            </a:fld>
            <a:endParaRPr lang="en-GB" smtClean="0"/>
          </a:p>
        </p:txBody>
      </p:sp>
      <p:sp>
        <p:nvSpPr>
          <p:cNvPr id="14342" name="Rectangle 2"/>
          <p:cNvSpPr>
            <a:spLocks noGrp="1" noRot="1" noChangeAspect="1" noChangeArrowheads="1" noTextEdit="1"/>
          </p:cNvSpPr>
          <p:nvPr>
            <p:ph type="sldImg"/>
          </p:nvPr>
        </p:nvSpPr>
        <p:spPr>
          <a:xfrm>
            <a:off x="1154113" y="701675"/>
            <a:ext cx="4625975" cy="3468688"/>
          </a:xfrm>
          <a:ln/>
        </p:spPr>
      </p:sp>
      <p:sp>
        <p:nvSpPr>
          <p:cNvPr id="14343" name="Rectangle 3"/>
          <p:cNvSpPr>
            <a:spLocks noGrp="1" noChangeArrowheads="1"/>
          </p:cNvSpPr>
          <p:nvPr>
            <p:ph type="body" idx="1"/>
          </p:nvPr>
        </p:nvSpPr>
        <p:spPr>
          <a:noFill/>
        </p:spPr>
        <p:txBody>
          <a:bodyPr/>
          <a:lstStyle/>
          <a:p>
            <a:endParaRPr lang="en-US" smtClean="0"/>
          </a:p>
        </p:txBody>
      </p:sp>
    </p:spTree>
    <p:extLst>
      <p:ext uri="{BB962C8B-B14F-4D97-AF65-F5344CB8AC3E}">
        <p14:creationId xmlns:p14="http://schemas.microsoft.com/office/powerpoint/2010/main" val="162526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Santosh Pandey, Cisco</a:t>
            </a:r>
            <a:endParaRPr lang="en-GB"/>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4</a:t>
            </a:fld>
            <a:endParaRPr lang="en-GB"/>
          </a:p>
        </p:txBody>
      </p:sp>
    </p:spTree>
    <p:extLst>
      <p:ext uri="{BB962C8B-B14F-4D97-AF65-F5344CB8AC3E}">
        <p14:creationId xmlns:p14="http://schemas.microsoft.com/office/powerpoint/2010/main" val="4221893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Santosh Pandey, Cisco</a:t>
            </a:r>
            <a:endParaRPr lang="en-GB"/>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5</a:t>
            </a:fld>
            <a:endParaRPr lang="en-GB"/>
          </a:p>
        </p:txBody>
      </p:sp>
    </p:spTree>
    <p:extLst>
      <p:ext uri="{BB962C8B-B14F-4D97-AF65-F5344CB8AC3E}">
        <p14:creationId xmlns:p14="http://schemas.microsoft.com/office/powerpoint/2010/main" val="1271483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4BB4356B-64A4-49A3-9180-D4060259403F}" type="slidenum">
              <a:rPr lang="en-GB"/>
              <a:pPr>
                <a:defRPr/>
              </a:pPr>
              <a:t>‹#›</a:t>
            </a:fld>
            <a:endParaRPr lang="en-GB"/>
          </a:p>
        </p:txBody>
      </p:sp>
    </p:spTree>
    <p:extLst>
      <p:ext uri="{BB962C8B-B14F-4D97-AF65-F5344CB8AC3E}">
        <p14:creationId xmlns:p14="http://schemas.microsoft.com/office/powerpoint/2010/main" val="306135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xfrm>
            <a:off x="8260193" y="6475413"/>
            <a:ext cx="283732" cy="184666"/>
          </a:xfrm>
          <a:ln/>
        </p:spPr>
        <p:txBody>
          <a:bodyPr/>
          <a:lstStyle>
            <a:lvl1pPr>
              <a:defRPr/>
            </a:lvl1pPr>
          </a:lstStyle>
          <a:p>
            <a:pPr>
              <a:defRPr/>
            </a:pPr>
            <a:r>
              <a:rPr lang="en-GB" dirty="0" smtClean="0"/>
              <a:t>Intel</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291230A6-1ED8-40C7-B3D0-82B1B9814FDB}" type="slidenum">
              <a:rPr lang="en-GB"/>
              <a:pPr>
                <a:defRPr/>
              </a:pPr>
              <a:t>‹#›</a:t>
            </a:fld>
            <a:endParaRPr lang="en-GB"/>
          </a:p>
        </p:txBody>
      </p:sp>
      <p:sp>
        <p:nvSpPr>
          <p:cNvPr id="7" name="Date Placeholder 3"/>
          <p:cNvSpPr txBox="1">
            <a:spLocks/>
          </p:cNvSpPr>
          <p:nvPr userDrawn="1"/>
        </p:nvSpPr>
        <p:spPr bwMode="auto">
          <a:xfrm>
            <a:off x="696913" y="332601"/>
            <a:ext cx="91691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Nov 2017</a:t>
            </a: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8" name="Rectangle 7"/>
          <p:cNvSpPr>
            <a:spLocks noChangeArrowheads="1"/>
          </p:cNvSpPr>
          <p:nvPr userDrawn="1"/>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802.11-17/1739r0</a:t>
            </a:r>
            <a:endParaRPr lang="en-US" sz="1800" b="1" dirty="0"/>
          </a:p>
        </p:txBody>
      </p:sp>
    </p:spTree>
    <p:extLst>
      <p:ext uri="{BB962C8B-B14F-4D97-AF65-F5344CB8AC3E}">
        <p14:creationId xmlns:p14="http://schemas.microsoft.com/office/powerpoint/2010/main" val="3557852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xfrm>
            <a:off x="6204758" y="6475413"/>
            <a:ext cx="2339167" cy="184666"/>
          </a:xfrm>
          <a:ln/>
        </p:spPr>
        <p:txBody>
          <a:bodyPr/>
          <a:lstStyle>
            <a:lvl1pPr>
              <a:defRPr/>
            </a:lvl1pPr>
          </a:lstStyle>
          <a:p>
            <a:pPr>
              <a:defRPr/>
            </a:pPr>
            <a:endParaRPr lang="en-GB" dirty="0" smtClean="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F117D05D-D0C9-4B34-B1ED-C9E95193EB2E}" type="slidenum">
              <a:rPr lang="en-GB"/>
              <a:pPr>
                <a:defRPr/>
              </a:pPr>
              <a:t>‹#›</a:t>
            </a:fld>
            <a:endParaRPr lang="en-GB"/>
          </a:p>
        </p:txBody>
      </p:sp>
    </p:spTree>
    <p:extLst>
      <p:ext uri="{BB962C8B-B14F-4D97-AF65-F5344CB8AC3E}">
        <p14:creationId xmlns:p14="http://schemas.microsoft.com/office/powerpoint/2010/main" val="12445402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29" name="Rectangle 5"/>
          <p:cNvSpPr>
            <a:spLocks noGrp="1" noChangeArrowheads="1"/>
          </p:cNvSpPr>
          <p:nvPr>
            <p:ph type="ftr" sz="quarter" idx="3"/>
          </p:nvPr>
        </p:nvSpPr>
        <p:spPr bwMode="auto">
          <a:xfrm>
            <a:off x="7262869" y="6475413"/>
            <a:ext cx="128105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Assaf Kasher, (Intel)</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C229C781-9868-4EAE-9E92-FD9A8F450C8C}" type="slidenum">
              <a:rPr lang="en-GB"/>
              <a:pPr>
                <a:defRPr/>
              </a:pPr>
              <a:t>‹#›</a:t>
            </a:fld>
            <a:endParaRPr lang="en-GB"/>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2" name="Rectangle 9"/>
          <p:cNvSpPr>
            <a:spLocks noChangeArrowheads="1"/>
          </p:cNvSpPr>
          <p:nvPr/>
        </p:nvSpPr>
        <p:spPr bwMode="auto">
          <a:xfrm>
            <a:off x="685800" y="6475413"/>
            <a:ext cx="87203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baseline="0" dirty="0" smtClean="0"/>
              <a:t> Submission   </a:t>
            </a:r>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dirty="0" smtClean="0"/>
              <a:t>Slide </a:t>
            </a:r>
            <a:fld id="{09260846-F612-4166-AE8A-DF99C3DBA102}" type="slidenum">
              <a:rPr lang="en-GB" smtClean="0"/>
              <a:pPr/>
              <a:t>1</a:t>
            </a:fld>
            <a:endParaRPr lang="en-GB" dirty="0" smtClean="0"/>
          </a:p>
        </p:txBody>
      </p:sp>
      <p:sp>
        <p:nvSpPr>
          <p:cNvPr id="3076" name="Rectangle 2"/>
          <p:cNvSpPr>
            <a:spLocks noGrp="1" noChangeArrowheads="1"/>
          </p:cNvSpPr>
          <p:nvPr>
            <p:ph type="title"/>
          </p:nvPr>
        </p:nvSpPr>
        <p:spPr>
          <a:xfrm>
            <a:off x="107504" y="764704"/>
            <a:ext cx="8856984" cy="1066800"/>
          </a:xfrm>
          <a:noFill/>
        </p:spPr>
        <p:txBody>
          <a:bodyPr/>
          <a:lstStyle/>
          <a:p>
            <a:r>
              <a:rPr lang="en-GB" dirty="0" smtClean="0">
                <a:latin typeface="Intel Clear" panose="020B0604020203020204" pitchFamily="34" charset="0"/>
                <a:ea typeface="Intel Clear" panose="020B0604020203020204" pitchFamily="34" charset="0"/>
                <a:cs typeface="Intel Clear" panose="020B0604020203020204" pitchFamily="34" charset="0"/>
              </a:rPr>
              <a:t>Power Save Operation for Ranging Measurements</a:t>
            </a:r>
            <a:endParaRPr lang="en-GB" dirty="0" smtClean="0"/>
          </a:p>
        </p:txBody>
      </p:sp>
      <p:sp>
        <p:nvSpPr>
          <p:cNvPr id="3077" name="Rectangle 6"/>
          <p:cNvSpPr>
            <a:spLocks noGrp="1" noChangeArrowheads="1"/>
          </p:cNvSpPr>
          <p:nvPr>
            <p:ph type="body" idx="1"/>
          </p:nvPr>
        </p:nvSpPr>
        <p:spPr>
          <a:xfrm>
            <a:off x="685800" y="1844824"/>
            <a:ext cx="7772400" cy="381000"/>
          </a:xfrm>
          <a:noFill/>
        </p:spPr>
        <p:txBody>
          <a:bodyPr/>
          <a:lstStyle/>
          <a:p>
            <a:pPr algn="ctr">
              <a:buFontTx/>
              <a:buNone/>
            </a:pPr>
            <a:r>
              <a:rPr lang="en-GB" sz="2000" dirty="0" smtClean="0"/>
              <a:t>Date:</a:t>
            </a:r>
            <a:r>
              <a:rPr lang="en-GB" sz="2000" b="0" dirty="0" smtClean="0"/>
              <a:t> </a:t>
            </a:r>
            <a:r>
              <a:rPr lang="en-GB" sz="2000" b="0" dirty="0" smtClean="0"/>
              <a:t>2017-11-08</a:t>
            </a:r>
            <a:endParaRPr lang="en-GB" sz="2000" b="0" dirty="0" smtClean="0"/>
          </a:p>
        </p:txBody>
      </p:sp>
      <p:graphicFrame>
        <p:nvGraphicFramePr>
          <p:cNvPr id="3078" name="Object 11"/>
          <p:cNvGraphicFramePr>
            <a:graphicFrameLocks noChangeAspect="1"/>
          </p:cNvGraphicFramePr>
          <p:nvPr>
            <p:extLst/>
          </p:nvPr>
        </p:nvGraphicFramePr>
        <p:xfrm>
          <a:off x="979488" y="2947988"/>
          <a:ext cx="6840537" cy="1376362"/>
        </p:xfrm>
        <a:graphic>
          <a:graphicData uri="http://schemas.openxmlformats.org/presentationml/2006/ole">
            <mc:AlternateContent xmlns:mc="http://schemas.openxmlformats.org/markup-compatibility/2006">
              <mc:Choice xmlns:v="urn:schemas-microsoft-com:vml" Requires="v">
                <p:oleObj spid="_x0000_s9269" name="Document" r:id="rId4" imgW="9172161" imgH="1989590" progId="Word.Document.8">
                  <p:embed/>
                </p:oleObj>
              </mc:Choice>
              <mc:Fallback>
                <p:oleObj name="Document" r:id="rId4" imgW="9172161" imgH="1989590" progId="Word.Document.8">
                  <p:embed/>
                  <p:pic>
                    <p:nvPicPr>
                      <p:cNvPr id="0" name=""/>
                      <p:cNvPicPr>
                        <a:picLocks noChangeAspect="1" noChangeArrowheads="1"/>
                      </p:cNvPicPr>
                      <p:nvPr/>
                    </p:nvPicPr>
                    <p:blipFill>
                      <a:blip r:embed="rId5"/>
                      <a:srcRect/>
                      <a:stretch>
                        <a:fillRect/>
                      </a:stretch>
                    </p:blipFill>
                    <p:spPr bwMode="auto">
                      <a:xfrm>
                        <a:off x="979488" y="2947988"/>
                        <a:ext cx="6840537" cy="1376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9" name="Rectangle 12"/>
          <p:cNvSpPr>
            <a:spLocks noChangeArrowheads="1"/>
          </p:cNvSpPr>
          <p:nvPr/>
        </p:nvSpPr>
        <p:spPr bwMode="auto">
          <a:xfrm>
            <a:off x="533400" y="230028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dirty="0"/>
              <a:t>Authors:</a:t>
            </a:r>
            <a:endParaRPr lang="en-GB" sz="2000" dirty="0"/>
          </a:p>
        </p:txBody>
      </p:sp>
      <p:sp>
        <p:nvSpPr>
          <p:cNvPr id="7" name="Slide Number Placeholder 4"/>
          <p:cNvSpPr txBox="1">
            <a:spLocks/>
          </p:cNvSpPr>
          <p:nvPr/>
        </p:nvSpPr>
        <p:spPr bwMode="auto">
          <a:xfrm>
            <a:off x="7334997" y="6513927"/>
            <a:ext cx="148758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 Intel</a:t>
            </a:r>
          </a:p>
        </p:txBody>
      </p:sp>
    </p:spTree>
    <p:extLst>
      <p:ext uri="{BB962C8B-B14F-4D97-AF65-F5344CB8AC3E}">
        <p14:creationId xmlns:p14="http://schemas.microsoft.com/office/powerpoint/2010/main" val="37833256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sz="half" idx="1"/>
          </p:nvPr>
        </p:nvSpPr>
        <p:spPr>
          <a:xfrm>
            <a:off x="685800" y="1981200"/>
            <a:ext cx="7918648" cy="4114800"/>
          </a:xfrm>
        </p:spPr>
        <p:txBody>
          <a:bodyPr/>
          <a:lstStyle/>
          <a:p>
            <a:r>
              <a:rPr lang="en-US" dirty="0"/>
              <a:t>In this presentation, we propose a power efficient scheduling mechanism for power save STAs that intend to perform 11az-based measurement</a:t>
            </a:r>
          </a:p>
          <a:p>
            <a:pPr marL="457200" lvl="1" indent="0">
              <a:buNone/>
            </a:pPr>
            <a:r>
              <a:rPr lang="en-US" dirty="0" smtClean="0"/>
              <a:t> </a:t>
            </a:r>
            <a:endParaRPr lang="en-US" dirty="0"/>
          </a:p>
        </p:txBody>
      </p:sp>
      <p:sp>
        <p:nvSpPr>
          <p:cNvPr id="5" name="Slide Number Placeholder 4"/>
          <p:cNvSpPr>
            <a:spLocks noGrp="1"/>
          </p:cNvSpPr>
          <p:nvPr>
            <p:ph type="sldNum" sz="quarter" idx="11"/>
          </p:nvPr>
        </p:nvSpPr>
        <p:spPr/>
        <p:txBody>
          <a:bodyPr/>
          <a:lstStyle/>
          <a:p>
            <a:pPr>
              <a:defRPr/>
            </a:pPr>
            <a:r>
              <a:rPr lang="en-GB" smtClean="0"/>
              <a:t>Slide </a:t>
            </a:r>
            <a:fld id="{F117D05D-D0C9-4B34-B1ED-C9E95193EB2E}" type="slidenum">
              <a:rPr lang="en-GB" smtClean="0"/>
              <a:pPr>
                <a:defRPr/>
              </a:pPr>
              <a:t>2</a:t>
            </a:fld>
            <a:endParaRPr lang="en-GB"/>
          </a:p>
        </p:txBody>
      </p:sp>
      <p:sp>
        <p:nvSpPr>
          <p:cNvPr id="6" name="Slide Number Placeholder 4"/>
          <p:cNvSpPr txBox="1">
            <a:spLocks/>
          </p:cNvSpPr>
          <p:nvPr/>
        </p:nvSpPr>
        <p:spPr bwMode="auto">
          <a:xfrm>
            <a:off x="7334997" y="6513927"/>
            <a:ext cx="148758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 Intel</a:t>
            </a:r>
          </a:p>
        </p:txBody>
      </p:sp>
      <p:sp>
        <p:nvSpPr>
          <p:cNvPr id="9"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solidFill>
                  <a:srgbClr val="000000"/>
                </a:solidFill>
              </a:rPr>
              <a:t>Nov</a:t>
            </a: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 2017</a:t>
            </a: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8"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802.11-17/1739r0</a:t>
            </a:r>
            <a:endParaRPr lang="en-US" sz="1800" b="1" dirty="0"/>
          </a:p>
        </p:txBody>
      </p:sp>
    </p:spTree>
    <p:extLst>
      <p:ext uri="{BB962C8B-B14F-4D97-AF65-F5344CB8AC3E}">
        <p14:creationId xmlns:p14="http://schemas.microsoft.com/office/powerpoint/2010/main" val="14293424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497" y="660851"/>
            <a:ext cx="7772400" cy="1066800"/>
          </a:xfrm>
        </p:spPr>
        <p:txBody>
          <a:bodyPr/>
          <a:lstStyle/>
          <a:p>
            <a:r>
              <a:rPr lang="en-US" dirty="0" smtClean="0"/>
              <a:t>Introduction</a:t>
            </a:r>
            <a:endParaRPr lang="en-US" dirty="0"/>
          </a:p>
        </p:txBody>
      </p:sp>
      <p:sp>
        <p:nvSpPr>
          <p:cNvPr id="3" name="Content Placeholder 2"/>
          <p:cNvSpPr>
            <a:spLocks noGrp="1"/>
          </p:cNvSpPr>
          <p:nvPr>
            <p:ph sz="half" idx="1"/>
          </p:nvPr>
        </p:nvSpPr>
        <p:spPr>
          <a:xfrm>
            <a:off x="-108520" y="1412776"/>
            <a:ext cx="8712968" cy="1879184"/>
          </a:xfrm>
        </p:spPr>
        <p:txBody>
          <a:bodyPr/>
          <a:lstStyle/>
          <a:p>
            <a:pPr lvl="2"/>
            <a:r>
              <a:rPr lang="en-US" sz="1600" dirty="0" smtClean="0"/>
              <a:t>The 11az amendment has agreed </a:t>
            </a:r>
            <a:r>
              <a:rPr lang="en-US" sz="1600" dirty="0"/>
              <a:t>on using </a:t>
            </a:r>
            <a:r>
              <a:rPr lang="en-US" sz="1600" dirty="0" smtClean="0"/>
              <a:t>NDP-based sounding mechanism for measurement in the measurement phase</a:t>
            </a:r>
            <a:endParaRPr lang="en-US" sz="1600" dirty="0"/>
          </a:p>
          <a:p>
            <a:pPr lvl="3"/>
            <a:r>
              <a:rPr lang="en-US" sz="1600" dirty="0" smtClean="0"/>
              <a:t>Within a single TXOP, the UL sounding is followed by the DL sounding</a:t>
            </a:r>
          </a:p>
          <a:p>
            <a:pPr lvl="3"/>
            <a:r>
              <a:rPr lang="en-US" sz="1600" dirty="0" smtClean="0"/>
              <a:t>In UL sounding, UL NDPs are solicited from STAs assigned resources identified in the Trigger frame </a:t>
            </a:r>
            <a:endParaRPr lang="en-US" sz="1600" dirty="0"/>
          </a:p>
          <a:p>
            <a:pPr lvl="2"/>
            <a:r>
              <a:rPr lang="en-US" sz="1600" dirty="0" smtClean="0"/>
              <a:t>However, for efficient resource allocation, the AP needs to identify the STAs that intend to perform measurements</a:t>
            </a:r>
          </a:p>
          <a:p>
            <a:pPr lvl="2"/>
            <a:r>
              <a:rPr lang="en-US" sz="1600" dirty="0" smtClean="0"/>
              <a:t>We have agreed to have a polling phase prior to the MU measurement phase</a:t>
            </a:r>
            <a:endParaRPr lang="en-US" sz="1600" dirty="0"/>
          </a:p>
          <a:p>
            <a:pPr lvl="2"/>
            <a:endParaRPr lang="en-US" sz="1600" dirty="0"/>
          </a:p>
        </p:txBody>
      </p:sp>
      <p:sp>
        <p:nvSpPr>
          <p:cNvPr id="5" name="Slide Number Placeholder 4"/>
          <p:cNvSpPr>
            <a:spLocks noGrp="1"/>
          </p:cNvSpPr>
          <p:nvPr>
            <p:ph type="sldNum" sz="quarter" idx="4294967295"/>
          </p:nvPr>
        </p:nvSpPr>
        <p:spPr>
          <a:xfrm>
            <a:off x="4283968" y="6453336"/>
            <a:ext cx="2133600" cy="273844"/>
          </a:xfrm>
          <a:prstGeom prst="rect">
            <a:avLst/>
          </a:prstGeom>
        </p:spPr>
        <p:txBody>
          <a:bodyPr/>
          <a:lstStyle/>
          <a:p>
            <a:r>
              <a:rPr lang="en-US" dirty="0" smtClean="0"/>
              <a:t>Slide </a:t>
            </a:r>
            <a:fld id="{EE2556C5-CE8C-6547-B838-EA80C61A4AF7}" type="slidenum">
              <a:rPr lang="en-US" smtClean="0"/>
              <a:pPr/>
              <a:t>3</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3553618"/>
            <a:ext cx="4392488" cy="2677970"/>
          </a:xfrm>
          <a:prstGeom prst="rect">
            <a:avLst/>
          </a:prstGeom>
        </p:spPr>
      </p:pic>
      <p:sp>
        <p:nvSpPr>
          <p:cNvPr id="10" name="Slide Number Placeholder 4"/>
          <p:cNvSpPr txBox="1">
            <a:spLocks/>
          </p:cNvSpPr>
          <p:nvPr/>
        </p:nvSpPr>
        <p:spPr bwMode="auto">
          <a:xfrm>
            <a:off x="7334997" y="6513927"/>
            <a:ext cx="148758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 Intel</a:t>
            </a:r>
          </a:p>
        </p:txBody>
      </p:sp>
      <p:sp>
        <p:nvSpPr>
          <p:cNvPr id="11"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solidFill>
                  <a:srgbClr val="000000"/>
                </a:solidFill>
              </a:rPr>
              <a:t>Nov</a:t>
            </a: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 2017</a:t>
            </a: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2" name="Rectangle 11"/>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802.11-17/1739r0</a:t>
            </a:r>
            <a:endParaRPr lang="en-US" sz="1800" b="1" dirty="0"/>
          </a:p>
        </p:txBody>
      </p:sp>
    </p:spTree>
    <p:extLst>
      <p:ext uri="{BB962C8B-B14F-4D97-AF65-F5344CB8AC3E}">
        <p14:creationId xmlns:p14="http://schemas.microsoft.com/office/powerpoint/2010/main" val="20030405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on Single Availability Window</a:t>
            </a:r>
            <a:endParaRPr lang="en-US" dirty="0"/>
          </a:p>
        </p:txBody>
      </p:sp>
      <p:sp>
        <p:nvSpPr>
          <p:cNvPr id="6" name="Slide Number Placeholder 5"/>
          <p:cNvSpPr>
            <a:spLocks noGrp="1"/>
          </p:cNvSpPr>
          <p:nvPr>
            <p:ph type="sldNum" sz="quarter" idx="11"/>
          </p:nvPr>
        </p:nvSpPr>
        <p:spPr/>
        <p:txBody>
          <a:bodyPr/>
          <a:lstStyle/>
          <a:p>
            <a:pPr>
              <a:defRPr/>
            </a:pPr>
            <a:r>
              <a:rPr lang="en-GB" smtClean="0"/>
              <a:t>Slide </a:t>
            </a:r>
            <a:fld id="{F117D05D-D0C9-4B34-B1ED-C9E95193EB2E}" type="slidenum">
              <a:rPr lang="en-GB" smtClean="0"/>
              <a:pPr>
                <a:defRPr/>
              </a:pPr>
              <a:t>4</a:t>
            </a:fld>
            <a:endParaRPr lang="en-GB"/>
          </a:p>
        </p:txBody>
      </p:sp>
      <p:grpSp>
        <p:nvGrpSpPr>
          <p:cNvPr id="7" name="Group 6"/>
          <p:cNvGrpSpPr/>
          <p:nvPr/>
        </p:nvGrpSpPr>
        <p:grpSpPr>
          <a:xfrm>
            <a:off x="1115616" y="3284984"/>
            <a:ext cx="6778244" cy="2736304"/>
            <a:chOff x="197712" y="420968"/>
            <a:chExt cx="7440000" cy="3198695"/>
          </a:xfrm>
        </p:grpSpPr>
        <p:sp>
          <p:nvSpPr>
            <p:cNvPr id="8" name="TextBox 7"/>
            <p:cNvSpPr txBox="1"/>
            <p:nvPr/>
          </p:nvSpPr>
          <p:spPr>
            <a:xfrm>
              <a:off x="518312" y="420968"/>
              <a:ext cx="940691" cy="2904313"/>
            </a:xfrm>
            <a:prstGeom prst="rect">
              <a:avLst/>
            </a:prstGeom>
            <a:noFill/>
            <a:ln>
              <a:solidFill>
                <a:srgbClr val="FF0000"/>
              </a:solidFill>
              <a:prstDash val="dash"/>
            </a:ln>
          </p:spPr>
          <p:txBody>
            <a:bodyPr wrap="square" lIns="0" tIns="0" rIns="0" bIns="0" rtlCol="0">
              <a:noAutofit/>
            </a:bodyPr>
            <a:lstStyle/>
            <a:p>
              <a:pPr marL="120648"/>
              <a:r>
                <a:rPr lang="en-US" sz="933" b="1" dirty="0" smtClean="0">
                  <a:cs typeface="Neo Sans Intel"/>
                </a:rPr>
                <a:t>Polling </a:t>
              </a:r>
              <a:endParaRPr lang="en-US" sz="933" b="1" dirty="0">
                <a:cs typeface="Neo Sans Intel"/>
              </a:endParaRPr>
            </a:p>
          </p:txBody>
        </p:sp>
        <p:sp>
          <p:nvSpPr>
            <p:cNvPr id="9" name="TextBox 8"/>
            <p:cNvSpPr txBox="1"/>
            <p:nvPr/>
          </p:nvSpPr>
          <p:spPr>
            <a:xfrm>
              <a:off x="1671349" y="437250"/>
              <a:ext cx="5724187" cy="2888032"/>
            </a:xfrm>
            <a:prstGeom prst="rect">
              <a:avLst/>
            </a:prstGeom>
            <a:noFill/>
            <a:ln w="34925">
              <a:solidFill>
                <a:srgbClr val="FF0000"/>
              </a:solidFill>
              <a:prstDash val="dash"/>
            </a:ln>
          </p:spPr>
          <p:txBody>
            <a:bodyPr wrap="square" lIns="0" tIns="0" rIns="0" bIns="0" rtlCol="0">
              <a:noAutofit/>
            </a:bodyPr>
            <a:lstStyle>
              <a:defPPr>
                <a:defRPr lang="en-US"/>
              </a:defPPr>
              <a:lvl1pPr marL="120648" algn="ctr">
                <a:defRPr sz="1200" b="1">
                  <a:cs typeface="Neo Sans Intel"/>
                </a:defRPr>
              </a:lvl1pPr>
            </a:lstStyle>
            <a:p>
              <a:r>
                <a:rPr lang="en-US" dirty="0"/>
                <a:t>Position (FTM) Sounding part</a:t>
              </a:r>
            </a:p>
          </p:txBody>
        </p:sp>
        <p:cxnSp>
          <p:nvCxnSpPr>
            <p:cNvPr id="10" name="Straight Arrow Connector 9"/>
            <p:cNvCxnSpPr/>
            <p:nvPr/>
          </p:nvCxnSpPr>
          <p:spPr>
            <a:xfrm flipV="1">
              <a:off x="1320187" y="2877873"/>
              <a:ext cx="480000" cy="1080"/>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1296409" y="2902538"/>
              <a:ext cx="472537" cy="136384"/>
            </a:xfrm>
            <a:prstGeom prst="rect">
              <a:avLst/>
            </a:prstGeom>
            <a:noFill/>
            <a:ln>
              <a:noFill/>
              <a:prstDash val="dash"/>
            </a:ln>
          </p:spPr>
          <p:txBody>
            <a:bodyPr wrap="square" lIns="0" tIns="0" rIns="0" bIns="0" rtlCol="0">
              <a:noAutofit/>
            </a:bodyPr>
            <a:lstStyle/>
            <a:p>
              <a:pPr marL="120648"/>
              <a:r>
                <a:rPr lang="en-US" sz="933" dirty="0">
                  <a:cs typeface="Neo Sans Intel"/>
                </a:rPr>
                <a:t>SIFS</a:t>
              </a:r>
            </a:p>
          </p:txBody>
        </p:sp>
        <p:cxnSp>
          <p:nvCxnSpPr>
            <p:cNvPr id="12" name="Straight Connector 11"/>
            <p:cNvCxnSpPr/>
            <p:nvPr/>
          </p:nvCxnSpPr>
          <p:spPr>
            <a:xfrm flipV="1">
              <a:off x="1320187" y="2659085"/>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1803532" y="2674929"/>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V="1">
              <a:off x="2462852" y="2885503"/>
              <a:ext cx="480000" cy="1080"/>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439074" y="2910169"/>
              <a:ext cx="472537" cy="136384"/>
            </a:xfrm>
            <a:prstGeom prst="rect">
              <a:avLst/>
            </a:prstGeom>
            <a:noFill/>
            <a:ln>
              <a:noFill/>
              <a:prstDash val="dash"/>
            </a:ln>
          </p:spPr>
          <p:txBody>
            <a:bodyPr wrap="square" lIns="0" tIns="0" rIns="0" bIns="0" rtlCol="0">
              <a:noAutofit/>
            </a:bodyPr>
            <a:lstStyle/>
            <a:p>
              <a:pPr marL="120648"/>
              <a:r>
                <a:rPr lang="en-US" sz="933" dirty="0">
                  <a:cs typeface="Neo Sans Intel"/>
                </a:rPr>
                <a:t>SIFS</a:t>
              </a:r>
            </a:p>
          </p:txBody>
        </p:sp>
        <p:cxnSp>
          <p:nvCxnSpPr>
            <p:cNvPr id="16" name="Straight Connector 15"/>
            <p:cNvCxnSpPr/>
            <p:nvPr/>
          </p:nvCxnSpPr>
          <p:spPr>
            <a:xfrm flipV="1">
              <a:off x="2471499" y="2666715"/>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V="1">
              <a:off x="2946197" y="2682559"/>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3618033" y="2890898"/>
              <a:ext cx="480000" cy="1080"/>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594256" y="2915563"/>
              <a:ext cx="472537" cy="136384"/>
            </a:xfrm>
            <a:prstGeom prst="rect">
              <a:avLst/>
            </a:prstGeom>
            <a:noFill/>
            <a:ln>
              <a:noFill/>
              <a:prstDash val="dash"/>
            </a:ln>
          </p:spPr>
          <p:txBody>
            <a:bodyPr wrap="square" lIns="0" tIns="0" rIns="0" bIns="0" rtlCol="0">
              <a:noAutofit/>
            </a:bodyPr>
            <a:lstStyle/>
            <a:p>
              <a:pPr marL="120648"/>
              <a:r>
                <a:rPr lang="en-US" sz="933" dirty="0">
                  <a:cs typeface="Neo Sans Intel"/>
                </a:rPr>
                <a:t>SIFS</a:t>
              </a:r>
            </a:p>
          </p:txBody>
        </p:sp>
        <p:cxnSp>
          <p:nvCxnSpPr>
            <p:cNvPr id="20" name="Straight Connector 19"/>
            <p:cNvCxnSpPr/>
            <p:nvPr/>
          </p:nvCxnSpPr>
          <p:spPr>
            <a:xfrm flipV="1">
              <a:off x="3618033" y="2672110"/>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V="1">
              <a:off x="4101379" y="2687954"/>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V="1">
              <a:off x="4802293" y="2926506"/>
              <a:ext cx="480000" cy="1080"/>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4778516" y="2951171"/>
              <a:ext cx="472537" cy="136384"/>
            </a:xfrm>
            <a:prstGeom prst="rect">
              <a:avLst/>
            </a:prstGeom>
            <a:noFill/>
            <a:ln>
              <a:noFill/>
              <a:prstDash val="dash"/>
            </a:ln>
          </p:spPr>
          <p:txBody>
            <a:bodyPr wrap="square" lIns="0" tIns="0" rIns="0" bIns="0" rtlCol="0">
              <a:noAutofit/>
            </a:bodyPr>
            <a:lstStyle/>
            <a:p>
              <a:pPr marL="120648"/>
              <a:r>
                <a:rPr lang="en-US" sz="933" dirty="0">
                  <a:cs typeface="Neo Sans Intel"/>
                </a:rPr>
                <a:t>SIFS</a:t>
              </a:r>
            </a:p>
          </p:txBody>
        </p:sp>
        <p:cxnSp>
          <p:nvCxnSpPr>
            <p:cNvPr id="24" name="Straight Connector 23"/>
            <p:cNvCxnSpPr/>
            <p:nvPr/>
          </p:nvCxnSpPr>
          <p:spPr>
            <a:xfrm flipV="1">
              <a:off x="4810940" y="2707718"/>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flipV="1">
              <a:off x="5285639" y="2723562"/>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grpSp>
          <p:nvGrpSpPr>
            <p:cNvPr id="26" name="Group 25"/>
            <p:cNvGrpSpPr/>
            <p:nvPr/>
          </p:nvGrpSpPr>
          <p:grpSpPr>
            <a:xfrm>
              <a:off x="666143" y="671825"/>
              <a:ext cx="6515780" cy="2055400"/>
              <a:chOff x="3182555" y="2406808"/>
              <a:chExt cx="4886835" cy="1541550"/>
            </a:xfrm>
            <a:gradFill>
              <a:gsLst>
                <a:gs pos="0">
                  <a:schemeClr val="bg2"/>
                </a:gs>
                <a:gs pos="74000">
                  <a:schemeClr val="bg2">
                    <a:lumMod val="20000"/>
                    <a:lumOff val="80000"/>
                  </a:schemeClr>
                </a:gs>
                <a:gs pos="83000">
                  <a:schemeClr val="accent1">
                    <a:lumMod val="45000"/>
                    <a:lumOff val="55000"/>
                  </a:schemeClr>
                </a:gs>
                <a:gs pos="100000">
                  <a:schemeClr val="accent1">
                    <a:lumMod val="30000"/>
                    <a:lumOff val="70000"/>
                  </a:schemeClr>
                </a:gs>
              </a:gsLst>
              <a:lin ang="5400000" scaled="1"/>
            </a:gradFill>
          </p:grpSpPr>
          <p:sp>
            <p:nvSpPr>
              <p:cNvPr id="34" name="TextBox 33"/>
              <p:cNvSpPr txBox="1"/>
              <p:nvPr/>
            </p:nvSpPr>
            <p:spPr>
              <a:xfrm>
                <a:off x="3182555" y="2664306"/>
                <a:ext cx="502596" cy="1284052"/>
              </a:xfrm>
              <a:prstGeom prst="rect">
                <a:avLst/>
              </a:prstGeom>
              <a:solidFill>
                <a:schemeClr val="bg2">
                  <a:lumMod val="40000"/>
                  <a:lumOff val="60000"/>
                </a:schemeClr>
              </a:solidFill>
              <a:ln w="12700">
                <a:solidFill>
                  <a:srgbClr val="FF0000"/>
                </a:solidFill>
                <a:prstDash val="solid"/>
              </a:ln>
            </p:spPr>
            <p:txBody>
              <a:bodyPr wrap="square" lIns="0" tIns="0" rIns="0" bIns="0" rtlCol="0">
                <a:noAutofit/>
              </a:bodyPr>
              <a:lstStyle/>
              <a:p>
                <a:pPr marL="120648"/>
                <a:r>
                  <a:rPr lang="en-US" sz="933" dirty="0">
                    <a:cs typeface="Neo Sans Intel"/>
                  </a:rPr>
                  <a:t>Polling </a:t>
                </a:r>
                <a:r>
                  <a:rPr lang="en-US" sz="933" dirty="0" smtClean="0">
                    <a:cs typeface="Neo Sans Intel"/>
                  </a:rPr>
                  <a:t>subset of STAs due to BW constraint</a:t>
                </a:r>
                <a:endParaRPr lang="en-US" sz="933" dirty="0">
                  <a:cs typeface="Neo Sans Intel"/>
                </a:endParaRPr>
              </a:p>
              <a:p>
                <a:pPr marL="120648"/>
                <a:endParaRPr lang="en-US" sz="933" dirty="0">
                  <a:cs typeface="Neo Sans Intel"/>
                </a:endParaRPr>
              </a:p>
            </p:txBody>
          </p:sp>
          <p:sp>
            <p:nvSpPr>
              <p:cNvPr id="35" name="TextBox 34"/>
              <p:cNvSpPr txBox="1"/>
              <p:nvPr/>
            </p:nvSpPr>
            <p:spPr>
              <a:xfrm>
                <a:off x="4036321" y="2651025"/>
                <a:ext cx="502596" cy="1284052"/>
              </a:xfrm>
              <a:prstGeom prst="rect">
                <a:avLst/>
              </a:prstGeom>
              <a:grpFill/>
              <a:ln w="12700">
                <a:solidFill>
                  <a:srgbClr val="FF0000"/>
                </a:solidFill>
                <a:prstDash val="solid"/>
              </a:ln>
            </p:spPr>
            <p:txBody>
              <a:bodyPr wrap="square" lIns="0" tIns="0" rIns="0" bIns="0" rtlCol="0">
                <a:noAutofit/>
              </a:bodyPr>
              <a:lstStyle/>
              <a:p>
                <a:pPr marL="120648"/>
                <a:endParaRPr lang="en-US" sz="1600" dirty="0">
                  <a:cs typeface="Neo Sans Intel"/>
                </a:endParaRPr>
              </a:p>
              <a:p>
                <a:pPr marL="120648"/>
                <a:endParaRPr lang="en-US" sz="1600" dirty="0">
                  <a:cs typeface="Neo Sans Intel"/>
                </a:endParaRPr>
              </a:p>
              <a:p>
                <a:pPr algn="ctr"/>
                <a:r>
                  <a:rPr lang="en-US" sz="1600" dirty="0" smtClean="0">
                    <a:cs typeface="Neo Sans Intel"/>
                  </a:rPr>
                  <a:t>TF</a:t>
                </a:r>
                <a:endParaRPr lang="en-US" sz="1600" dirty="0">
                  <a:cs typeface="Neo Sans Intel"/>
                </a:endParaRPr>
              </a:p>
            </p:txBody>
          </p:sp>
          <p:sp>
            <p:nvSpPr>
              <p:cNvPr id="36" name="TextBox 35"/>
              <p:cNvSpPr txBox="1"/>
              <p:nvPr/>
            </p:nvSpPr>
            <p:spPr>
              <a:xfrm>
                <a:off x="4890087" y="2661607"/>
                <a:ext cx="502596" cy="1284052"/>
              </a:xfrm>
              <a:prstGeom prst="rect">
                <a:avLst/>
              </a:prstGeom>
              <a:grpFill/>
              <a:ln w="12700">
                <a:solidFill>
                  <a:srgbClr val="FF0000"/>
                </a:solidFill>
                <a:prstDash val="solid"/>
              </a:ln>
            </p:spPr>
            <p:txBody>
              <a:bodyPr wrap="square" lIns="0" tIns="0" rIns="0" bIns="0" rtlCol="0">
                <a:noAutofit/>
              </a:bodyPr>
              <a:lstStyle/>
              <a:p>
                <a:pPr marL="120648"/>
                <a:endParaRPr lang="en-US" sz="1600" dirty="0">
                  <a:cs typeface="Neo Sans Intel"/>
                </a:endParaRPr>
              </a:p>
              <a:p>
                <a:pPr marL="120648"/>
                <a:endParaRPr lang="en-US" sz="1600" dirty="0">
                  <a:cs typeface="Neo Sans Intel"/>
                </a:endParaRPr>
              </a:p>
              <a:p>
                <a:pPr marL="120648"/>
                <a:r>
                  <a:rPr lang="en-US" sz="1600" dirty="0">
                    <a:cs typeface="Neo Sans Intel"/>
                  </a:rPr>
                  <a:t>UL NDP</a:t>
                </a:r>
                <a:endParaRPr lang="en-US" sz="800" dirty="0">
                  <a:cs typeface="Neo Sans Intel"/>
                </a:endParaRPr>
              </a:p>
            </p:txBody>
          </p:sp>
          <p:sp>
            <p:nvSpPr>
              <p:cNvPr id="37" name="TextBox 36"/>
              <p:cNvSpPr txBox="1"/>
              <p:nvPr/>
            </p:nvSpPr>
            <p:spPr>
              <a:xfrm>
                <a:off x="4989949" y="2540198"/>
                <a:ext cx="502596" cy="1234134"/>
              </a:xfrm>
              <a:prstGeom prst="rect">
                <a:avLst/>
              </a:prstGeom>
              <a:grpFill/>
              <a:ln w="12700">
                <a:solidFill>
                  <a:srgbClr val="FF0000"/>
                </a:solidFill>
                <a:prstDash val="solid"/>
              </a:ln>
            </p:spPr>
            <p:txBody>
              <a:bodyPr wrap="square" lIns="0" tIns="0" rIns="0" bIns="0" rtlCol="0">
                <a:noAutofit/>
              </a:bodyPr>
              <a:lstStyle/>
              <a:p>
                <a:pPr marL="120648"/>
                <a:endParaRPr lang="en-US" sz="800" dirty="0">
                  <a:cs typeface="Neo Sans Intel"/>
                </a:endParaRPr>
              </a:p>
            </p:txBody>
          </p:sp>
          <p:sp>
            <p:nvSpPr>
              <p:cNvPr id="38" name="TextBox 37"/>
              <p:cNvSpPr txBox="1"/>
              <p:nvPr/>
            </p:nvSpPr>
            <p:spPr>
              <a:xfrm>
                <a:off x="5079761" y="2406808"/>
                <a:ext cx="535681" cy="1172971"/>
              </a:xfrm>
              <a:prstGeom prst="rect">
                <a:avLst/>
              </a:prstGeom>
              <a:grpFill/>
              <a:ln w="12700">
                <a:solidFill>
                  <a:srgbClr val="FF0000"/>
                </a:solidFill>
                <a:prstDash val="solid"/>
              </a:ln>
            </p:spPr>
            <p:txBody>
              <a:bodyPr wrap="square" lIns="0" tIns="0" rIns="0" bIns="0" rtlCol="0">
                <a:noAutofit/>
              </a:bodyPr>
              <a:lstStyle/>
              <a:p>
                <a:pPr marL="120648"/>
                <a:endParaRPr lang="en-US" sz="1200" dirty="0">
                  <a:cs typeface="Neo Sans Intel"/>
                </a:endParaRPr>
              </a:p>
              <a:p>
                <a:pPr marL="120648"/>
                <a:endParaRPr lang="en-US" sz="1200" dirty="0">
                  <a:cs typeface="Neo Sans Intel"/>
                </a:endParaRPr>
              </a:p>
              <a:p>
                <a:pPr marL="120648"/>
                <a:r>
                  <a:rPr lang="en-US" sz="1200" dirty="0">
                    <a:cs typeface="Neo Sans Intel"/>
                  </a:rPr>
                  <a:t>UL NDP </a:t>
                </a:r>
              </a:p>
              <a:p>
                <a:pPr marL="120648"/>
                <a:r>
                  <a:rPr lang="en-US" sz="1200" dirty="0">
                    <a:cs typeface="Neo Sans Intel"/>
                  </a:rPr>
                  <a:t>STA n</a:t>
                </a:r>
              </a:p>
              <a:p>
                <a:pPr marL="120648"/>
                <a:r>
                  <a:rPr lang="en-US" sz="1200" dirty="0" err="1">
                    <a:cs typeface="Neo Sans Intel"/>
                  </a:rPr>
                  <a:t>Tx</a:t>
                </a:r>
                <a:r>
                  <a:rPr lang="en-US" sz="1200" dirty="0">
                    <a:cs typeface="Neo Sans Intel"/>
                  </a:rPr>
                  <a:t> m</a:t>
                </a:r>
                <a:endParaRPr lang="en-US" sz="800" dirty="0">
                  <a:cs typeface="Neo Sans Intel"/>
                </a:endParaRPr>
              </a:p>
            </p:txBody>
          </p:sp>
          <p:sp>
            <p:nvSpPr>
              <p:cNvPr id="39" name="TextBox 38"/>
              <p:cNvSpPr txBox="1"/>
              <p:nvPr/>
            </p:nvSpPr>
            <p:spPr>
              <a:xfrm>
                <a:off x="5756473" y="2661608"/>
                <a:ext cx="535681" cy="1284051"/>
              </a:xfrm>
              <a:prstGeom prst="rect">
                <a:avLst/>
              </a:prstGeom>
              <a:grpFill/>
              <a:ln w="12700">
                <a:solidFill>
                  <a:srgbClr val="FF0000"/>
                </a:solidFill>
                <a:prstDash val="solid"/>
              </a:ln>
            </p:spPr>
            <p:txBody>
              <a:bodyPr wrap="square" lIns="0" tIns="0" rIns="0" bIns="0" rtlCol="0">
                <a:noAutofit/>
              </a:bodyPr>
              <a:lstStyle/>
              <a:p>
                <a:pPr marL="120648"/>
                <a:endParaRPr lang="en-US" sz="1200" dirty="0">
                  <a:cs typeface="Neo Sans Intel"/>
                </a:endParaRPr>
              </a:p>
              <a:p>
                <a:pPr marL="120648"/>
                <a:endParaRPr lang="en-US" sz="667" dirty="0">
                  <a:cs typeface="Neo Sans Intel"/>
                </a:endParaRPr>
              </a:p>
              <a:p>
                <a:pPr marL="120648"/>
                <a:endParaRPr lang="en-US" sz="1067" dirty="0">
                  <a:cs typeface="Neo Sans Intel"/>
                </a:endParaRPr>
              </a:p>
              <a:p>
                <a:pPr marL="120648"/>
                <a:r>
                  <a:rPr lang="en-US" sz="1333" dirty="0" smtClean="0">
                    <a:cs typeface="Neo Sans Intel"/>
                  </a:rPr>
                  <a:t>NDPA</a:t>
                </a:r>
                <a:endParaRPr lang="en-US" sz="1333" dirty="0">
                  <a:cs typeface="Neo Sans Intel"/>
                </a:endParaRPr>
              </a:p>
            </p:txBody>
          </p:sp>
          <p:sp>
            <p:nvSpPr>
              <p:cNvPr id="40" name="TextBox 39"/>
              <p:cNvSpPr txBox="1"/>
              <p:nvPr/>
            </p:nvSpPr>
            <p:spPr>
              <a:xfrm>
                <a:off x="6644668" y="2657478"/>
                <a:ext cx="535681" cy="1284051"/>
              </a:xfrm>
              <a:prstGeom prst="rect">
                <a:avLst/>
              </a:prstGeom>
              <a:grpFill/>
              <a:ln w="12700">
                <a:solidFill>
                  <a:srgbClr val="FF0000"/>
                </a:solidFill>
                <a:prstDash val="solid"/>
              </a:ln>
            </p:spPr>
            <p:txBody>
              <a:bodyPr wrap="square" lIns="0" tIns="0" rIns="0" bIns="0" rtlCol="0">
                <a:noAutofit/>
              </a:bodyPr>
              <a:lstStyle/>
              <a:p>
                <a:pPr marL="120648"/>
                <a:endParaRPr lang="en-US" sz="1200" dirty="0">
                  <a:cs typeface="Neo Sans Intel"/>
                </a:endParaRPr>
              </a:p>
              <a:p>
                <a:pPr marL="120648"/>
                <a:endParaRPr lang="en-US" sz="667" dirty="0">
                  <a:cs typeface="Neo Sans Intel"/>
                </a:endParaRPr>
              </a:p>
              <a:p>
                <a:pPr marL="120648"/>
                <a:endParaRPr lang="en-US" sz="1067" dirty="0">
                  <a:cs typeface="Neo Sans Intel"/>
                </a:endParaRPr>
              </a:p>
              <a:p>
                <a:pPr marL="120648"/>
                <a:r>
                  <a:rPr lang="en-US" sz="1333" dirty="0">
                    <a:cs typeface="Neo Sans Intel"/>
                  </a:rPr>
                  <a:t>DL NDP</a:t>
                </a:r>
              </a:p>
            </p:txBody>
          </p:sp>
          <p:sp>
            <p:nvSpPr>
              <p:cNvPr id="41" name="TextBox 40"/>
              <p:cNvSpPr txBox="1"/>
              <p:nvPr/>
            </p:nvSpPr>
            <p:spPr>
              <a:xfrm>
                <a:off x="7533709" y="2661553"/>
                <a:ext cx="535681" cy="1284051"/>
              </a:xfrm>
              <a:prstGeom prst="rect">
                <a:avLst/>
              </a:prstGeom>
              <a:grpFill/>
              <a:ln w="12700">
                <a:solidFill>
                  <a:srgbClr val="FF0000"/>
                </a:solidFill>
                <a:prstDash val="solid"/>
              </a:ln>
            </p:spPr>
            <p:txBody>
              <a:bodyPr wrap="square" lIns="0" tIns="0" rIns="0" bIns="0" rtlCol="0">
                <a:noAutofit/>
              </a:bodyPr>
              <a:lstStyle/>
              <a:p>
                <a:pPr marL="120648"/>
                <a:endParaRPr lang="en-US" sz="1400" dirty="0">
                  <a:cs typeface="Neo Sans Intel"/>
                </a:endParaRPr>
              </a:p>
              <a:p>
                <a:pPr marL="120648"/>
                <a:endParaRPr lang="en-US" sz="800" dirty="0">
                  <a:cs typeface="Neo Sans Intel"/>
                </a:endParaRPr>
              </a:p>
              <a:p>
                <a:pPr marL="120648"/>
                <a:r>
                  <a:rPr lang="en-US" sz="1100" dirty="0">
                    <a:cs typeface="Neo Sans Intel"/>
                  </a:rPr>
                  <a:t>Location </a:t>
                </a:r>
              </a:p>
              <a:p>
                <a:pPr marL="120648"/>
                <a:r>
                  <a:rPr lang="en-US" sz="1100" dirty="0">
                    <a:cs typeface="Neo Sans Intel"/>
                  </a:rPr>
                  <a:t>Meas.</a:t>
                </a:r>
              </a:p>
              <a:p>
                <a:pPr marL="120648"/>
                <a:r>
                  <a:rPr lang="en-US" sz="1100" dirty="0">
                    <a:cs typeface="Neo Sans Intel"/>
                  </a:rPr>
                  <a:t>Report</a:t>
                </a:r>
              </a:p>
            </p:txBody>
          </p:sp>
        </p:grpSp>
        <p:cxnSp>
          <p:nvCxnSpPr>
            <p:cNvPr id="27" name="Straight Arrow Connector 26"/>
            <p:cNvCxnSpPr/>
            <p:nvPr/>
          </p:nvCxnSpPr>
          <p:spPr>
            <a:xfrm flipV="1">
              <a:off x="5984336" y="2930362"/>
              <a:ext cx="480000" cy="1080"/>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5960558" y="2955027"/>
              <a:ext cx="541710" cy="130844"/>
            </a:xfrm>
            <a:prstGeom prst="rect">
              <a:avLst/>
            </a:prstGeom>
            <a:noFill/>
            <a:ln>
              <a:noFill/>
              <a:prstDash val="dash"/>
            </a:ln>
          </p:spPr>
          <p:txBody>
            <a:bodyPr wrap="square" lIns="0" tIns="0" rIns="0" bIns="0" rtlCol="0">
              <a:noAutofit/>
            </a:bodyPr>
            <a:lstStyle/>
            <a:p>
              <a:pPr marL="120648"/>
              <a:r>
                <a:rPr lang="en-US" sz="933" dirty="0" smtClean="0">
                  <a:cs typeface="Neo Sans Intel"/>
                </a:rPr>
                <a:t>SIFS</a:t>
              </a:r>
              <a:endParaRPr lang="en-US" sz="933" dirty="0">
                <a:cs typeface="Neo Sans Intel"/>
              </a:endParaRPr>
            </a:p>
          </p:txBody>
        </p:sp>
        <p:cxnSp>
          <p:nvCxnSpPr>
            <p:cNvPr id="29" name="Straight Connector 28"/>
            <p:cNvCxnSpPr/>
            <p:nvPr/>
          </p:nvCxnSpPr>
          <p:spPr>
            <a:xfrm flipV="1">
              <a:off x="5992983" y="2711574"/>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V="1">
              <a:off x="6467681" y="2727418"/>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a:off x="538920" y="3619662"/>
              <a:ext cx="6877224" cy="1"/>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3277916" y="3361650"/>
              <a:ext cx="2472640" cy="185249"/>
            </a:xfrm>
            <a:prstGeom prst="rect">
              <a:avLst/>
            </a:prstGeom>
            <a:noFill/>
            <a:ln>
              <a:noFill/>
              <a:prstDash val="dash"/>
            </a:ln>
          </p:spPr>
          <p:txBody>
            <a:bodyPr wrap="square" lIns="0" tIns="0" rIns="0" bIns="0" rtlCol="0">
              <a:noAutofit/>
            </a:bodyPr>
            <a:lstStyle/>
            <a:p>
              <a:pPr marL="120648"/>
              <a:r>
                <a:rPr lang="en-US" sz="1200" dirty="0">
                  <a:cs typeface="Neo Sans Intel"/>
                </a:rPr>
                <a:t>Single </a:t>
              </a:r>
              <a:r>
                <a:rPr lang="en-US" dirty="0" smtClean="0">
                  <a:cs typeface="Neo Sans Intel"/>
                </a:rPr>
                <a:t>availability window</a:t>
              </a:r>
              <a:endParaRPr lang="en-US" sz="1200" dirty="0">
                <a:cs typeface="Neo Sans Intel"/>
              </a:endParaRPr>
            </a:p>
          </p:txBody>
        </p:sp>
        <p:cxnSp>
          <p:nvCxnSpPr>
            <p:cNvPr id="33" name="Straight Arrow Connector 32"/>
            <p:cNvCxnSpPr/>
            <p:nvPr/>
          </p:nvCxnSpPr>
          <p:spPr>
            <a:xfrm>
              <a:off x="197712" y="2724322"/>
              <a:ext cx="7440000" cy="3097"/>
            </a:xfrm>
            <a:prstGeom prst="straightConnector1">
              <a:avLst/>
            </a:prstGeom>
            <a:ln w="9525">
              <a:solidFill>
                <a:schemeClr val="tx2"/>
              </a:solidFill>
              <a:headEnd type="none"/>
              <a:tailEnd type="stealth" w="med" len="lg"/>
            </a:ln>
            <a:effectLst/>
          </p:spPr>
          <p:style>
            <a:lnRef idx="2">
              <a:schemeClr val="accent1"/>
            </a:lnRef>
            <a:fillRef idx="0">
              <a:schemeClr val="accent1"/>
            </a:fillRef>
            <a:effectRef idx="1">
              <a:schemeClr val="accent1"/>
            </a:effectRef>
            <a:fontRef idx="minor">
              <a:schemeClr val="tx1"/>
            </a:fontRef>
          </p:style>
        </p:cxnSp>
      </p:grpSp>
      <p:sp>
        <p:nvSpPr>
          <p:cNvPr id="42" name="TextBox 41"/>
          <p:cNvSpPr txBox="1"/>
          <p:nvPr/>
        </p:nvSpPr>
        <p:spPr>
          <a:xfrm>
            <a:off x="899592" y="1844824"/>
            <a:ext cx="8062528" cy="1200329"/>
          </a:xfrm>
          <a:prstGeom prst="rect">
            <a:avLst/>
          </a:prstGeom>
          <a:noFill/>
        </p:spPr>
        <p:txBody>
          <a:bodyPr wrap="none" rtlCol="0">
            <a:spAutoFit/>
          </a:bodyPr>
          <a:lstStyle/>
          <a:p>
            <a:r>
              <a:rPr lang="en-US" sz="1600" b="1" dirty="0" smtClean="0"/>
              <a:t>A single availability window shall consist of the following frame exchanges</a:t>
            </a:r>
            <a:r>
              <a:rPr lang="en-US" sz="1400" dirty="0" smtClean="0"/>
              <a:t>:</a:t>
            </a:r>
          </a:p>
          <a:p>
            <a:pPr marL="285750" indent="-285750">
              <a:buFontTx/>
              <a:buChar char="-"/>
            </a:pPr>
            <a:r>
              <a:rPr lang="en-US" sz="1400" dirty="0" smtClean="0"/>
              <a:t>A polling phase consisting of a TF for polling all STA assigned to the availability window</a:t>
            </a:r>
          </a:p>
          <a:p>
            <a:pPr marL="285750" indent="-285750">
              <a:buFontTx/>
              <a:buChar char="-"/>
            </a:pPr>
            <a:r>
              <a:rPr lang="en-US" sz="1400" dirty="0" smtClean="0"/>
              <a:t>Sounding phase comprising of the TF for UL sounding, UL NDPs, DL NDPA, and DL NDP</a:t>
            </a:r>
          </a:p>
          <a:p>
            <a:pPr marL="285750" indent="-285750">
              <a:buFontTx/>
              <a:buChar char="-"/>
            </a:pPr>
            <a:r>
              <a:rPr lang="en-US" sz="1400" dirty="0" smtClean="0"/>
              <a:t>Single Location Measurement Report (LMR) from AP to STAs, followed by LMRs from STA s to the AP</a:t>
            </a:r>
          </a:p>
          <a:p>
            <a:pPr marL="742950" lvl="1" indent="-285750">
              <a:buFontTx/>
              <a:buChar char="-"/>
            </a:pPr>
            <a:r>
              <a:rPr lang="en-US" sz="1400" dirty="0" smtClean="0"/>
              <a:t>The sequence is TBD  </a:t>
            </a:r>
            <a:endParaRPr lang="en-US" sz="1400" dirty="0"/>
          </a:p>
        </p:txBody>
      </p:sp>
      <p:sp>
        <p:nvSpPr>
          <p:cNvPr id="43" name="Slide Number Placeholder 4"/>
          <p:cNvSpPr txBox="1">
            <a:spLocks/>
          </p:cNvSpPr>
          <p:nvPr/>
        </p:nvSpPr>
        <p:spPr bwMode="auto">
          <a:xfrm>
            <a:off x="7334997" y="6513927"/>
            <a:ext cx="148758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 Intel</a:t>
            </a:r>
          </a:p>
        </p:txBody>
      </p:sp>
      <p:sp>
        <p:nvSpPr>
          <p:cNvPr id="44" name="Rectangle 43"/>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802.11-17/1739r0</a:t>
            </a:r>
            <a:endParaRPr lang="en-US" sz="1800" b="1" dirty="0"/>
          </a:p>
        </p:txBody>
      </p:sp>
      <p:sp>
        <p:nvSpPr>
          <p:cNvPr id="45"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solidFill>
                  <a:srgbClr val="000000"/>
                </a:solidFill>
              </a:rPr>
              <a:t>Nov</a:t>
            </a: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 2017</a:t>
            </a: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251076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on Single Availability Window – Contd. </a:t>
            </a:r>
            <a:endParaRPr lang="en-US" dirty="0"/>
          </a:p>
        </p:txBody>
      </p:sp>
      <p:sp>
        <p:nvSpPr>
          <p:cNvPr id="6" name="Slide Number Placeholder 5"/>
          <p:cNvSpPr>
            <a:spLocks noGrp="1"/>
          </p:cNvSpPr>
          <p:nvPr>
            <p:ph type="sldNum" sz="quarter" idx="11"/>
          </p:nvPr>
        </p:nvSpPr>
        <p:spPr/>
        <p:txBody>
          <a:bodyPr/>
          <a:lstStyle/>
          <a:p>
            <a:pPr>
              <a:defRPr/>
            </a:pPr>
            <a:r>
              <a:rPr lang="en-GB" smtClean="0"/>
              <a:t>Slide </a:t>
            </a:r>
            <a:fld id="{F117D05D-D0C9-4B34-B1ED-C9E95193EB2E}" type="slidenum">
              <a:rPr lang="en-GB" smtClean="0"/>
              <a:pPr>
                <a:defRPr/>
              </a:pPr>
              <a:t>5</a:t>
            </a:fld>
            <a:endParaRPr lang="en-GB"/>
          </a:p>
        </p:txBody>
      </p:sp>
      <p:grpSp>
        <p:nvGrpSpPr>
          <p:cNvPr id="7" name="Group 6"/>
          <p:cNvGrpSpPr/>
          <p:nvPr/>
        </p:nvGrpSpPr>
        <p:grpSpPr>
          <a:xfrm>
            <a:off x="1115616" y="3284984"/>
            <a:ext cx="6778244" cy="2736304"/>
            <a:chOff x="197712" y="420968"/>
            <a:chExt cx="7440000" cy="3198695"/>
          </a:xfrm>
        </p:grpSpPr>
        <p:sp>
          <p:nvSpPr>
            <p:cNvPr id="8" name="TextBox 7"/>
            <p:cNvSpPr txBox="1"/>
            <p:nvPr/>
          </p:nvSpPr>
          <p:spPr>
            <a:xfrm>
              <a:off x="518312" y="420968"/>
              <a:ext cx="940691" cy="2904313"/>
            </a:xfrm>
            <a:prstGeom prst="rect">
              <a:avLst/>
            </a:prstGeom>
            <a:noFill/>
            <a:ln>
              <a:solidFill>
                <a:srgbClr val="FF0000"/>
              </a:solidFill>
              <a:prstDash val="dash"/>
            </a:ln>
          </p:spPr>
          <p:txBody>
            <a:bodyPr wrap="square" lIns="0" tIns="0" rIns="0" bIns="0" rtlCol="0">
              <a:noAutofit/>
            </a:bodyPr>
            <a:lstStyle/>
            <a:p>
              <a:pPr marL="120648"/>
              <a:r>
                <a:rPr lang="en-US" sz="933" b="1" dirty="0" smtClean="0">
                  <a:cs typeface="Neo Sans Intel"/>
                </a:rPr>
                <a:t>Polling</a:t>
              </a:r>
              <a:endParaRPr lang="en-US" sz="933" b="1" dirty="0">
                <a:cs typeface="Neo Sans Intel"/>
              </a:endParaRPr>
            </a:p>
          </p:txBody>
        </p:sp>
        <p:sp>
          <p:nvSpPr>
            <p:cNvPr id="9" name="TextBox 8"/>
            <p:cNvSpPr txBox="1"/>
            <p:nvPr/>
          </p:nvSpPr>
          <p:spPr>
            <a:xfrm>
              <a:off x="1671349" y="437250"/>
              <a:ext cx="5724187" cy="2888032"/>
            </a:xfrm>
            <a:prstGeom prst="rect">
              <a:avLst/>
            </a:prstGeom>
            <a:noFill/>
            <a:ln w="34925">
              <a:solidFill>
                <a:srgbClr val="FF0000"/>
              </a:solidFill>
              <a:prstDash val="dash"/>
            </a:ln>
          </p:spPr>
          <p:txBody>
            <a:bodyPr wrap="square" lIns="0" tIns="0" rIns="0" bIns="0" rtlCol="0">
              <a:noAutofit/>
            </a:bodyPr>
            <a:lstStyle>
              <a:defPPr>
                <a:defRPr lang="en-US"/>
              </a:defPPr>
              <a:lvl1pPr marL="120648" algn="ctr">
                <a:defRPr sz="1200" b="1">
                  <a:cs typeface="Neo Sans Intel"/>
                </a:defRPr>
              </a:lvl1pPr>
            </a:lstStyle>
            <a:p>
              <a:r>
                <a:rPr lang="en-US" dirty="0"/>
                <a:t>Position (FTM) Sounding part</a:t>
              </a:r>
            </a:p>
          </p:txBody>
        </p:sp>
        <p:cxnSp>
          <p:nvCxnSpPr>
            <p:cNvPr id="10" name="Straight Arrow Connector 9"/>
            <p:cNvCxnSpPr/>
            <p:nvPr/>
          </p:nvCxnSpPr>
          <p:spPr>
            <a:xfrm flipV="1">
              <a:off x="1320187" y="2877873"/>
              <a:ext cx="480000" cy="1080"/>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1296409" y="2902538"/>
              <a:ext cx="472537" cy="136384"/>
            </a:xfrm>
            <a:prstGeom prst="rect">
              <a:avLst/>
            </a:prstGeom>
            <a:noFill/>
            <a:ln>
              <a:noFill/>
              <a:prstDash val="dash"/>
            </a:ln>
          </p:spPr>
          <p:txBody>
            <a:bodyPr wrap="square" lIns="0" tIns="0" rIns="0" bIns="0" rtlCol="0">
              <a:noAutofit/>
            </a:bodyPr>
            <a:lstStyle/>
            <a:p>
              <a:pPr marL="120648"/>
              <a:r>
                <a:rPr lang="en-US" sz="933" dirty="0">
                  <a:cs typeface="Neo Sans Intel"/>
                </a:rPr>
                <a:t>SIFS</a:t>
              </a:r>
            </a:p>
          </p:txBody>
        </p:sp>
        <p:cxnSp>
          <p:nvCxnSpPr>
            <p:cNvPr id="12" name="Straight Connector 11"/>
            <p:cNvCxnSpPr/>
            <p:nvPr/>
          </p:nvCxnSpPr>
          <p:spPr>
            <a:xfrm flipV="1">
              <a:off x="1320187" y="2659085"/>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1803532" y="2674929"/>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V="1">
              <a:off x="2462852" y="2885503"/>
              <a:ext cx="480000" cy="1080"/>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439074" y="2910169"/>
              <a:ext cx="472537" cy="136384"/>
            </a:xfrm>
            <a:prstGeom prst="rect">
              <a:avLst/>
            </a:prstGeom>
            <a:noFill/>
            <a:ln>
              <a:noFill/>
              <a:prstDash val="dash"/>
            </a:ln>
          </p:spPr>
          <p:txBody>
            <a:bodyPr wrap="square" lIns="0" tIns="0" rIns="0" bIns="0" rtlCol="0">
              <a:noAutofit/>
            </a:bodyPr>
            <a:lstStyle/>
            <a:p>
              <a:pPr marL="120648"/>
              <a:r>
                <a:rPr lang="en-US" sz="933" dirty="0">
                  <a:cs typeface="Neo Sans Intel"/>
                </a:rPr>
                <a:t>SIFS</a:t>
              </a:r>
            </a:p>
          </p:txBody>
        </p:sp>
        <p:cxnSp>
          <p:nvCxnSpPr>
            <p:cNvPr id="16" name="Straight Connector 15"/>
            <p:cNvCxnSpPr/>
            <p:nvPr/>
          </p:nvCxnSpPr>
          <p:spPr>
            <a:xfrm flipV="1">
              <a:off x="2471499" y="2666715"/>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V="1">
              <a:off x="2946197" y="2682559"/>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3618033" y="2890898"/>
              <a:ext cx="480000" cy="1080"/>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594256" y="2915563"/>
              <a:ext cx="472537" cy="136384"/>
            </a:xfrm>
            <a:prstGeom prst="rect">
              <a:avLst/>
            </a:prstGeom>
            <a:noFill/>
            <a:ln>
              <a:noFill/>
              <a:prstDash val="dash"/>
            </a:ln>
          </p:spPr>
          <p:txBody>
            <a:bodyPr wrap="square" lIns="0" tIns="0" rIns="0" bIns="0" rtlCol="0">
              <a:noAutofit/>
            </a:bodyPr>
            <a:lstStyle/>
            <a:p>
              <a:pPr marL="120648"/>
              <a:r>
                <a:rPr lang="en-US" sz="933" dirty="0">
                  <a:cs typeface="Neo Sans Intel"/>
                </a:rPr>
                <a:t>SIFS</a:t>
              </a:r>
            </a:p>
          </p:txBody>
        </p:sp>
        <p:cxnSp>
          <p:nvCxnSpPr>
            <p:cNvPr id="20" name="Straight Connector 19"/>
            <p:cNvCxnSpPr/>
            <p:nvPr/>
          </p:nvCxnSpPr>
          <p:spPr>
            <a:xfrm flipV="1">
              <a:off x="3618033" y="2672110"/>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V="1">
              <a:off x="4101379" y="2687954"/>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V="1">
              <a:off x="4802293" y="2926506"/>
              <a:ext cx="480000" cy="1080"/>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4778516" y="2951171"/>
              <a:ext cx="472537" cy="136384"/>
            </a:xfrm>
            <a:prstGeom prst="rect">
              <a:avLst/>
            </a:prstGeom>
            <a:noFill/>
            <a:ln>
              <a:noFill/>
              <a:prstDash val="dash"/>
            </a:ln>
          </p:spPr>
          <p:txBody>
            <a:bodyPr wrap="square" lIns="0" tIns="0" rIns="0" bIns="0" rtlCol="0">
              <a:noAutofit/>
            </a:bodyPr>
            <a:lstStyle/>
            <a:p>
              <a:pPr marL="120648"/>
              <a:r>
                <a:rPr lang="en-US" sz="933" dirty="0">
                  <a:cs typeface="Neo Sans Intel"/>
                </a:rPr>
                <a:t>SIFS</a:t>
              </a:r>
            </a:p>
          </p:txBody>
        </p:sp>
        <p:cxnSp>
          <p:nvCxnSpPr>
            <p:cNvPr id="24" name="Straight Connector 23"/>
            <p:cNvCxnSpPr/>
            <p:nvPr/>
          </p:nvCxnSpPr>
          <p:spPr>
            <a:xfrm flipV="1">
              <a:off x="4810940" y="2707718"/>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flipV="1">
              <a:off x="5285639" y="2723562"/>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grpSp>
          <p:nvGrpSpPr>
            <p:cNvPr id="26" name="Group 25"/>
            <p:cNvGrpSpPr/>
            <p:nvPr/>
          </p:nvGrpSpPr>
          <p:grpSpPr>
            <a:xfrm>
              <a:off x="650059" y="671824"/>
              <a:ext cx="6531864" cy="2051801"/>
              <a:chOff x="3170492" y="2406808"/>
              <a:chExt cx="4898898" cy="1538851"/>
            </a:xfrm>
            <a:gradFill>
              <a:gsLst>
                <a:gs pos="0">
                  <a:schemeClr val="bg2"/>
                </a:gs>
                <a:gs pos="74000">
                  <a:schemeClr val="bg2">
                    <a:lumMod val="20000"/>
                    <a:lumOff val="80000"/>
                  </a:schemeClr>
                </a:gs>
                <a:gs pos="83000">
                  <a:schemeClr val="accent1">
                    <a:lumMod val="45000"/>
                    <a:lumOff val="55000"/>
                  </a:schemeClr>
                </a:gs>
                <a:gs pos="100000">
                  <a:schemeClr val="accent1">
                    <a:lumMod val="30000"/>
                    <a:lumOff val="70000"/>
                  </a:schemeClr>
                </a:gs>
              </a:gsLst>
              <a:lin ang="5400000" scaled="1"/>
            </a:gradFill>
          </p:grpSpPr>
          <p:sp>
            <p:nvSpPr>
              <p:cNvPr id="34" name="TextBox 33"/>
              <p:cNvSpPr txBox="1"/>
              <p:nvPr/>
            </p:nvSpPr>
            <p:spPr>
              <a:xfrm>
                <a:off x="3170492" y="2657316"/>
                <a:ext cx="502596" cy="1284052"/>
              </a:xfrm>
              <a:prstGeom prst="rect">
                <a:avLst/>
              </a:prstGeom>
              <a:solidFill>
                <a:schemeClr val="bg2">
                  <a:lumMod val="40000"/>
                  <a:lumOff val="60000"/>
                </a:schemeClr>
              </a:solidFill>
              <a:ln w="12700">
                <a:solidFill>
                  <a:srgbClr val="FF0000"/>
                </a:solidFill>
                <a:prstDash val="solid"/>
              </a:ln>
            </p:spPr>
            <p:txBody>
              <a:bodyPr wrap="square" lIns="0" tIns="0" rIns="0" bIns="0" rtlCol="0">
                <a:noAutofit/>
              </a:bodyPr>
              <a:lstStyle/>
              <a:p>
                <a:pPr marL="120648"/>
                <a:r>
                  <a:rPr lang="en-US" sz="933" dirty="0">
                    <a:cs typeface="Neo Sans Intel"/>
                  </a:rPr>
                  <a:t>Polling larger # of STA for </a:t>
                </a:r>
              </a:p>
              <a:p>
                <a:pPr marL="120648"/>
                <a:r>
                  <a:rPr lang="en-US" sz="933" dirty="0">
                    <a:cs typeface="Neo Sans Intel"/>
                  </a:rPr>
                  <a:t>resource request.</a:t>
                </a:r>
              </a:p>
              <a:p>
                <a:pPr marL="120648"/>
                <a:r>
                  <a:rPr lang="en-US" sz="933" dirty="0">
                    <a:cs typeface="Neo Sans Intel"/>
                  </a:rPr>
                  <a:t>Identify the STA require meas.</a:t>
                </a:r>
              </a:p>
              <a:p>
                <a:pPr marL="120648"/>
                <a:endParaRPr lang="en-US" sz="933" dirty="0">
                  <a:cs typeface="Neo Sans Intel"/>
                </a:endParaRPr>
              </a:p>
            </p:txBody>
          </p:sp>
          <p:sp>
            <p:nvSpPr>
              <p:cNvPr id="35" name="TextBox 34"/>
              <p:cNvSpPr txBox="1"/>
              <p:nvPr/>
            </p:nvSpPr>
            <p:spPr>
              <a:xfrm>
                <a:off x="4036321" y="2651025"/>
                <a:ext cx="502596" cy="1284052"/>
              </a:xfrm>
              <a:prstGeom prst="rect">
                <a:avLst/>
              </a:prstGeom>
              <a:grpFill/>
              <a:ln w="12700">
                <a:solidFill>
                  <a:srgbClr val="FF0000"/>
                </a:solidFill>
                <a:prstDash val="solid"/>
              </a:ln>
            </p:spPr>
            <p:txBody>
              <a:bodyPr wrap="square" lIns="0" tIns="0" rIns="0" bIns="0" rtlCol="0">
                <a:noAutofit/>
              </a:bodyPr>
              <a:lstStyle/>
              <a:p>
                <a:pPr marL="120648"/>
                <a:endParaRPr lang="en-US" sz="1600" dirty="0">
                  <a:cs typeface="Neo Sans Intel"/>
                </a:endParaRPr>
              </a:p>
              <a:p>
                <a:pPr marL="120648"/>
                <a:endParaRPr lang="en-US" sz="1600" dirty="0">
                  <a:cs typeface="Neo Sans Intel"/>
                </a:endParaRPr>
              </a:p>
              <a:p>
                <a:pPr algn="ctr"/>
                <a:r>
                  <a:rPr lang="en-US" sz="1600" dirty="0" smtClean="0">
                    <a:cs typeface="Neo Sans Intel"/>
                  </a:rPr>
                  <a:t>TF</a:t>
                </a:r>
                <a:endParaRPr lang="en-US" sz="1600" dirty="0">
                  <a:cs typeface="Neo Sans Intel"/>
                </a:endParaRPr>
              </a:p>
            </p:txBody>
          </p:sp>
          <p:sp>
            <p:nvSpPr>
              <p:cNvPr id="36" name="TextBox 35"/>
              <p:cNvSpPr txBox="1"/>
              <p:nvPr/>
            </p:nvSpPr>
            <p:spPr>
              <a:xfrm>
                <a:off x="4890087" y="2661607"/>
                <a:ext cx="502596" cy="1284052"/>
              </a:xfrm>
              <a:prstGeom prst="rect">
                <a:avLst/>
              </a:prstGeom>
              <a:grpFill/>
              <a:ln w="12700">
                <a:solidFill>
                  <a:srgbClr val="FF0000"/>
                </a:solidFill>
                <a:prstDash val="solid"/>
              </a:ln>
            </p:spPr>
            <p:txBody>
              <a:bodyPr wrap="square" lIns="0" tIns="0" rIns="0" bIns="0" rtlCol="0">
                <a:noAutofit/>
              </a:bodyPr>
              <a:lstStyle/>
              <a:p>
                <a:pPr marL="120648"/>
                <a:endParaRPr lang="en-US" sz="1600" dirty="0">
                  <a:cs typeface="Neo Sans Intel"/>
                </a:endParaRPr>
              </a:p>
              <a:p>
                <a:pPr marL="120648"/>
                <a:endParaRPr lang="en-US" sz="1600" dirty="0">
                  <a:cs typeface="Neo Sans Intel"/>
                </a:endParaRPr>
              </a:p>
              <a:p>
                <a:pPr marL="120648"/>
                <a:r>
                  <a:rPr lang="en-US" sz="1600" dirty="0">
                    <a:cs typeface="Neo Sans Intel"/>
                  </a:rPr>
                  <a:t>UL NDP</a:t>
                </a:r>
                <a:endParaRPr lang="en-US" sz="800" dirty="0">
                  <a:cs typeface="Neo Sans Intel"/>
                </a:endParaRPr>
              </a:p>
            </p:txBody>
          </p:sp>
          <p:sp>
            <p:nvSpPr>
              <p:cNvPr id="37" name="TextBox 36"/>
              <p:cNvSpPr txBox="1"/>
              <p:nvPr/>
            </p:nvSpPr>
            <p:spPr>
              <a:xfrm>
                <a:off x="4989949" y="2540198"/>
                <a:ext cx="502596" cy="1234134"/>
              </a:xfrm>
              <a:prstGeom prst="rect">
                <a:avLst/>
              </a:prstGeom>
              <a:grpFill/>
              <a:ln w="12700">
                <a:solidFill>
                  <a:srgbClr val="FF0000"/>
                </a:solidFill>
                <a:prstDash val="solid"/>
              </a:ln>
            </p:spPr>
            <p:txBody>
              <a:bodyPr wrap="square" lIns="0" tIns="0" rIns="0" bIns="0" rtlCol="0">
                <a:noAutofit/>
              </a:bodyPr>
              <a:lstStyle/>
              <a:p>
                <a:pPr marL="120648"/>
                <a:endParaRPr lang="en-US" sz="800" dirty="0">
                  <a:cs typeface="Neo Sans Intel"/>
                </a:endParaRPr>
              </a:p>
            </p:txBody>
          </p:sp>
          <p:sp>
            <p:nvSpPr>
              <p:cNvPr id="38" name="TextBox 37"/>
              <p:cNvSpPr txBox="1"/>
              <p:nvPr/>
            </p:nvSpPr>
            <p:spPr>
              <a:xfrm>
                <a:off x="5079761" y="2406808"/>
                <a:ext cx="535681" cy="1172971"/>
              </a:xfrm>
              <a:prstGeom prst="rect">
                <a:avLst/>
              </a:prstGeom>
              <a:grpFill/>
              <a:ln w="12700">
                <a:solidFill>
                  <a:srgbClr val="FF0000"/>
                </a:solidFill>
                <a:prstDash val="solid"/>
              </a:ln>
            </p:spPr>
            <p:txBody>
              <a:bodyPr wrap="square" lIns="0" tIns="0" rIns="0" bIns="0" rtlCol="0">
                <a:noAutofit/>
              </a:bodyPr>
              <a:lstStyle/>
              <a:p>
                <a:pPr marL="120648"/>
                <a:endParaRPr lang="en-US" sz="1200" dirty="0">
                  <a:cs typeface="Neo Sans Intel"/>
                </a:endParaRPr>
              </a:p>
              <a:p>
                <a:pPr marL="120648"/>
                <a:endParaRPr lang="en-US" sz="1200" dirty="0">
                  <a:cs typeface="Neo Sans Intel"/>
                </a:endParaRPr>
              </a:p>
              <a:p>
                <a:pPr marL="120648"/>
                <a:r>
                  <a:rPr lang="en-US" sz="1200" dirty="0">
                    <a:cs typeface="Neo Sans Intel"/>
                  </a:rPr>
                  <a:t>UL NDP </a:t>
                </a:r>
              </a:p>
              <a:p>
                <a:pPr marL="120648"/>
                <a:r>
                  <a:rPr lang="en-US" sz="1200" dirty="0">
                    <a:cs typeface="Neo Sans Intel"/>
                  </a:rPr>
                  <a:t>STA n</a:t>
                </a:r>
              </a:p>
              <a:p>
                <a:pPr marL="120648"/>
                <a:r>
                  <a:rPr lang="en-US" sz="1200" dirty="0" err="1">
                    <a:cs typeface="Neo Sans Intel"/>
                  </a:rPr>
                  <a:t>Tx</a:t>
                </a:r>
                <a:r>
                  <a:rPr lang="en-US" sz="1200" dirty="0">
                    <a:cs typeface="Neo Sans Intel"/>
                  </a:rPr>
                  <a:t> m</a:t>
                </a:r>
                <a:endParaRPr lang="en-US" sz="800" dirty="0">
                  <a:cs typeface="Neo Sans Intel"/>
                </a:endParaRPr>
              </a:p>
            </p:txBody>
          </p:sp>
          <p:sp>
            <p:nvSpPr>
              <p:cNvPr id="39" name="TextBox 38"/>
              <p:cNvSpPr txBox="1"/>
              <p:nvPr/>
            </p:nvSpPr>
            <p:spPr>
              <a:xfrm>
                <a:off x="5756473" y="2661608"/>
                <a:ext cx="535681" cy="1284051"/>
              </a:xfrm>
              <a:prstGeom prst="rect">
                <a:avLst/>
              </a:prstGeom>
              <a:grpFill/>
              <a:ln w="12700">
                <a:solidFill>
                  <a:srgbClr val="FF0000"/>
                </a:solidFill>
                <a:prstDash val="solid"/>
              </a:ln>
            </p:spPr>
            <p:txBody>
              <a:bodyPr wrap="square" lIns="0" tIns="0" rIns="0" bIns="0" rtlCol="0">
                <a:noAutofit/>
              </a:bodyPr>
              <a:lstStyle/>
              <a:p>
                <a:pPr marL="120648"/>
                <a:endParaRPr lang="en-US" sz="1200" dirty="0">
                  <a:cs typeface="Neo Sans Intel"/>
                </a:endParaRPr>
              </a:p>
              <a:p>
                <a:pPr marL="120648"/>
                <a:endParaRPr lang="en-US" sz="667" dirty="0">
                  <a:cs typeface="Neo Sans Intel"/>
                </a:endParaRPr>
              </a:p>
              <a:p>
                <a:pPr marL="120648"/>
                <a:endParaRPr lang="en-US" sz="1067" dirty="0">
                  <a:cs typeface="Neo Sans Intel"/>
                </a:endParaRPr>
              </a:p>
              <a:p>
                <a:pPr marL="120648"/>
                <a:r>
                  <a:rPr lang="en-US" sz="1333" dirty="0" smtClean="0">
                    <a:cs typeface="Neo Sans Intel"/>
                  </a:rPr>
                  <a:t>NDPA</a:t>
                </a:r>
                <a:endParaRPr lang="en-US" sz="1333" dirty="0">
                  <a:cs typeface="Neo Sans Intel"/>
                </a:endParaRPr>
              </a:p>
            </p:txBody>
          </p:sp>
          <p:sp>
            <p:nvSpPr>
              <p:cNvPr id="40" name="TextBox 39"/>
              <p:cNvSpPr txBox="1"/>
              <p:nvPr/>
            </p:nvSpPr>
            <p:spPr>
              <a:xfrm>
                <a:off x="6644668" y="2657478"/>
                <a:ext cx="535681" cy="1284051"/>
              </a:xfrm>
              <a:prstGeom prst="rect">
                <a:avLst/>
              </a:prstGeom>
              <a:grpFill/>
              <a:ln w="12700">
                <a:solidFill>
                  <a:srgbClr val="FF0000"/>
                </a:solidFill>
                <a:prstDash val="solid"/>
              </a:ln>
            </p:spPr>
            <p:txBody>
              <a:bodyPr wrap="square" lIns="0" tIns="0" rIns="0" bIns="0" rtlCol="0">
                <a:noAutofit/>
              </a:bodyPr>
              <a:lstStyle/>
              <a:p>
                <a:pPr marL="120648"/>
                <a:endParaRPr lang="en-US" sz="1200" dirty="0">
                  <a:cs typeface="Neo Sans Intel"/>
                </a:endParaRPr>
              </a:p>
              <a:p>
                <a:pPr marL="120648"/>
                <a:endParaRPr lang="en-US" sz="667" dirty="0">
                  <a:cs typeface="Neo Sans Intel"/>
                </a:endParaRPr>
              </a:p>
              <a:p>
                <a:pPr marL="120648"/>
                <a:endParaRPr lang="en-US" sz="1067" dirty="0">
                  <a:cs typeface="Neo Sans Intel"/>
                </a:endParaRPr>
              </a:p>
              <a:p>
                <a:pPr marL="120648"/>
                <a:r>
                  <a:rPr lang="en-US" sz="1333" dirty="0">
                    <a:cs typeface="Neo Sans Intel"/>
                  </a:rPr>
                  <a:t>DL NDP</a:t>
                </a:r>
              </a:p>
            </p:txBody>
          </p:sp>
          <p:sp>
            <p:nvSpPr>
              <p:cNvPr id="41" name="TextBox 40"/>
              <p:cNvSpPr txBox="1"/>
              <p:nvPr/>
            </p:nvSpPr>
            <p:spPr>
              <a:xfrm>
                <a:off x="7533709" y="2661553"/>
                <a:ext cx="535681" cy="1284051"/>
              </a:xfrm>
              <a:prstGeom prst="rect">
                <a:avLst/>
              </a:prstGeom>
              <a:grpFill/>
              <a:ln w="12700">
                <a:solidFill>
                  <a:srgbClr val="FF0000"/>
                </a:solidFill>
                <a:prstDash val="solid"/>
              </a:ln>
            </p:spPr>
            <p:txBody>
              <a:bodyPr wrap="square" lIns="0" tIns="0" rIns="0" bIns="0" rtlCol="0">
                <a:noAutofit/>
              </a:bodyPr>
              <a:lstStyle/>
              <a:p>
                <a:pPr marL="120648"/>
                <a:endParaRPr lang="en-US" sz="1400" dirty="0">
                  <a:cs typeface="Neo Sans Intel"/>
                </a:endParaRPr>
              </a:p>
              <a:p>
                <a:pPr marL="120648"/>
                <a:endParaRPr lang="en-US" sz="800" dirty="0">
                  <a:cs typeface="Neo Sans Intel"/>
                </a:endParaRPr>
              </a:p>
              <a:p>
                <a:pPr marL="120648"/>
                <a:r>
                  <a:rPr lang="en-US" sz="1100" dirty="0">
                    <a:cs typeface="Neo Sans Intel"/>
                  </a:rPr>
                  <a:t>Location </a:t>
                </a:r>
              </a:p>
              <a:p>
                <a:pPr marL="120648"/>
                <a:r>
                  <a:rPr lang="en-US" sz="1100" dirty="0">
                    <a:cs typeface="Neo Sans Intel"/>
                  </a:rPr>
                  <a:t>Meas.</a:t>
                </a:r>
              </a:p>
              <a:p>
                <a:pPr marL="120648"/>
                <a:r>
                  <a:rPr lang="en-US" sz="1100" dirty="0">
                    <a:cs typeface="Neo Sans Intel"/>
                  </a:rPr>
                  <a:t>Report</a:t>
                </a:r>
              </a:p>
            </p:txBody>
          </p:sp>
        </p:grpSp>
        <p:cxnSp>
          <p:nvCxnSpPr>
            <p:cNvPr id="27" name="Straight Arrow Connector 26"/>
            <p:cNvCxnSpPr/>
            <p:nvPr/>
          </p:nvCxnSpPr>
          <p:spPr>
            <a:xfrm flipV="1">
              <a:off x="5984336" y="2930362"/>
              <a:ext cx="480000" cy="1080"/>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5960558" y="2955027"/>
              <a:ext cx="541710" cy="130844"/>
            </a:xfrm>
            <a:prstGeom prst="rect">
              <a:avLst/>
            </a:prstGeom>
            <a:noFill/>
            <a:ln>
              <a:noFill/>
              <a:prstDash val="dash"/>
            </a:ln>
          </p:spPr>
          <p:txBody>
            <a:bodyPr wrap="square" lIns="0" tIns="0" rIns="0" bIns="0" rtlCol="0">
              <a:noAutofit/>
            </a:bodyPr>
            <a:lstStyle/>
            <a:p>
              <a:pPr marL="120648"/>
              <a:r>
                <a:rPr lang="en-US" sz="933" dirty="0" smtClean="0">
                  <a:cs typeface="Neo Sans Intel"/>
                </a:rPr>
                <a:t>SIFS</a:t>
              </a:r>
              <a:endParaRPr lang="en-US" sz="933" dirty="0">
                <a:cs typeface="Neo Sans Intel"/>
              </a:endParaRPr>
            </a:p>
          </p:txBody>
        </p:sp>
        <p:cxnSp>
          <p:nvCxnSpPr>
            <p:cNvPr id="29" name="Straight Connector 28"/>
            <p:cNvCxnSpPr/>
            <p:nvPr/>
          </p:nvCxnSpPr>
          <p:spPr>
            <a:xfrm flipV="1">
              <a:off x="5992983" y="2711574"/>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V="1">
              <a:off x="6467681" y="2727418"/>
              <a:ext cx="0" cy="288000"/>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a:off x="538920" y="3619662"/>
              <a:ext cx="6877224" cy="1"/>
            </a:xfrm>
            <a:prstGeom prst="straightConnector1">
              <a:avLst/>
            </a:prstGeom>
            <a:ln w="9525">
              <a:solidFill>
                <a:schemeClr val="tx2"/>
              </a:solidFill>
              <a:headEnd type="stealth"/>
              <a:tailEnd type="stealth"/>
            </a:ln>
            <a:effectLst/>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3277916" y="3361650"/>
              <a:ext cx="2472640" cy="185249"/>
            </a:xfrm>
            <a:prstGeom prst="rect">
              <a:avLst/>
            </a:prstGeom>
            <a:noFill/>
            <a:ln>
              <a:noFill/>
              <a:prstDash val="dash"/>
            </a:ln>
          </p:spPr>
          <p:txBody>
            <a:bodyPr wrap="square" lIns="0" tIns="0" rIns="0" bIns="0" rtlCol="0">
              <a:noAutofit/>
            </a:bodyPr>
            <a:lstStyle/>
            <a:p>
              <a:pPr marL="120648"/>
              <a:r>
                <a:rPr lang="en-US" sz="1200" dirty="0">
                  <a:cs typeface="Neo Sans Intel"/>
                </a:rPr>
                <a:t>Single </a:t>
              </a:r>
              <a:r>
                <a:rPr lang="en-US" dirty="0" smtClean="0">
                  <a:cs typeface="Neo Sans Intel"/>
                </a:rPr>
                <a:t>availability window</a:t>
              </a:r>
              <a:endParaRPr lang="en-US" sz="1200" dirty="0">
                <a:cs typeface="Neo Sans Intel"/>
              </a:endParaRPr>
            </a:p>
          </p:txBody>
        </p:sp>
        <p:cxnSp>
          <p:nvCxnSpPr>
            <p:cNvPr id="33" name="Straight Arrow Connector 32"/>
            <p:cNvCxnSpPr/>
            <p:nvPr/>
          </p:nvCxnSpPr>
          <p:spPr>
            <a:xfrm>
              <a:off x="197712" y="2724322"/>
              <a:ext cx="7440000" cy="3097"/>
            </a:xfrm>
            <a:prstGeom prst="straightConnector1">
              <a:avLst/>
            </a:prstGeom>
            <a:ln w="9525">
              <a:solidFill>
                <a:schemeClr val="tx2"/>
              </a:solidFill>
              <a:headEnd type="none"/>
              <a:tailEnd type="stealth" w="med" len="lg"/>
            </a:ln>
            <a:effectLst/>
          </p:spPr>
          <p:style>
            <a:lnRef idx="2">
              <a:schemeClr val="accent1"/>
            </a:lnRef>
            <a:fillRef idx="0">
              <a:schemeClr val="accent1"/>
            </a:fillRef>
            <a:effectRef idx="1">
              <a:schemeClr val="accent1"/>
            </a:effectRef>
            <a:fontRef idx="minor">
              <a:schemeClr val="tx1"/>
            </a:fontRef>
          </p:style>
        </p:cxnSp>
      </p:grpSp>
      <p:sp>
        <p:nvSpPr>
          <p:cNvPr id="42" name="TextBox 41"/>
          <p:cNvSpPr txBox="1"/>
          <p:nvPr/>
        </p:nvSpPr>
        <p:spPr>
          <a:xfrm>
            <a:off x="899592" y="1844824"/>
            <a:ext cx="7632848" cy="1446550"/>
          </a:xfrm>
          <a:prstGeom prst="rect">
            <a:avLst/>
          </a:prstGeom>
          <a:noFill/>
        </p:spPr>
        <p:txBody>
          <a:bodyPr wrap="square" rtlCol="0">
            <a:spAutoFit/>
          </a:bodyPr>
          <a:lstStyle/>
          <a:p>
            <a:r>
              <a:rPr lang="en-US" sz="1600" b="1" dirty="0" smtClean="0"/>
              <a:t>In case of BW constraint when the </a:t>
            </a:r>
            <a:r>
              <a:rPr lang="en-US" sz="1600" b="1" dirty="0" err="1" smtClean="0"/>
              <a:t>rSTA</a:t>
            </a:r>
            <a:r>
              <a:rPr lang="en-US" sz="1600" b="1" dirty="0" smtClean="0"/>
              <a:t> is not capable of polling all STAs assigned to this availability window</a:t>
            </a:r>
            <a:endParaRPr lang="en-US" sz="1400" dirty="0" smtClean="0"/>
          </a:p>
          <a:p>
            <a:r>
              <a:rPr lang="en-US" sz="1400" dirty="0" smtClean="0"/>
              <a:t>    - Propose to have an indication </a:t>
            </a:r>
            <a:r>
              <a:rPr lang="en-US" sz="1400" dirty="0"/>
              <a:t>within the TF Poll that an additional TF Poll is expected within the </a:t>
            </a:r>
            <a:r>
              <a:rPr lang="en-US" sz="1400" dirty="0" smtClean="0"/>
              <a:t>   </a:t>
            </a:r>
          </a:p>
          <a:p>
            <a:r>
              <a:rPr lang="en-US" sz="1400" dirty="0"/>
              <a:t> </a:t>
            </a:r>
            <a:r>
              <a:rPr lang="en-US" sz="1400" dirty="0" smtClean="0"/>
              <a:t>      same availability window</a:t>
            </a:r>
          </a:p>
          <a:p>
            <a:r>
              <a:rPr lang="en-US" sz="1400" dirty="0"/>
              <a:t> </a:t>
            </a:r>
            <a:r>
              <a:rPr lang="en-US" sz="1400" dirty="0" smtClean="0"/>
              <a:t>   - Propose to use the Cascade Indication subfield in Common Info field of Trigger frame for indication </a:t>
            </a:r>
            <a:endParaRPr lang="en-US" sz="1400" dirty="0"/>
          </a:p>
          <a:p>
            <a:endParaRPr lang="en-US" sz="1400" dirty="0" smtClean="0"/>
          </a:p>
        </p:txBody>
      </p:sp>
      <p:sp>
        <p:nvSpPr>
          <p:cNvPr id="43" name="Slide Number Placeholder 4"/>
          <p:cNvSpPr txBox="1">
            <a:spLocks/>
          </p:cNvSpPr>
          <p:nvPr/>
        </p:nvSpPr>
        <p:spPr bwMode="auto">
          <a:xfrm>
            <a:off x="7334997" y="6513927"/>
            <a:ext cx="148758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 Intel</a:t>
            </a:r>
          </a:p>
        </p:txBody>
      </p:sp>
      <p:sp>
        <p:nvSpPr>
          <p:cNvPr id="44" name="Rectangle 43"/>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802.11-17/1739r0</a:t>
            </a:r>
            <a:endParaRPr lang="en-US" sz="1800" b="1" dirty="0"/>
          </a:p>
        </p:txBody>
      </p:sp>
      <p:sp>
        <p:nvSpPr>
          <p:cNvPr id="45"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solidFill>
                  <a:srgbClr val="000000"/>
                </a:solidFill>
              </a:rPr>
              <a:t>Nov</a:t>
            </a: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 2017</a:t>
            </a: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3" name="Rectangle 2"/>
          <p:cNvSpPr/>
          <p:nvPr/>
        </p:nvSpPr>
        <p:spPr bwMode="auto">
          <a:xfrm>
            <a:off x="1527728" y="3499577"/>
            <a:ext cx="610523" cy="285727"/>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Times New Roman" pitchFamily="18" charset="0"/>
              </a:rPr>
              <a:t>Cascade Indication = 1</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7792772" y="3508857"/>
            <a:ext cx="612255" cy="285727"/>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Times New Roman" pitchFamily="18" charset="0"/>
              </a:rPr>
              <a:t>Cascade Indication = 0</a:t>
            </a:r>
            <a:endParaRPr kumimoji="0" lang="en-US" sz="600" b="0" i="0" u="none" strike="noStrike" cap="none" normalizeH="0" baseline="0" dirty="0" smtClean="0">
              <a:ln>
                <a:noFill/>
              </a:ln>
              <a:solidFill>
                <a:schemeClr val="tx1"/>
              </a:solidFill>
              <a:effectLst/>
              <a:latin typeface="Times New Roman" pitchFamily="18" charset="0"/>
            </a:endParaRPr>
          </a:p>
        </p:txBody>
      </p:sp>
      <p:sp>
        <p:nvSpPr>
          <p:cNvPr id="48" name="TextBox 47"/>
          <p:cNvSpPr txBox="1"/>
          <p:nvPr/>
        </p:nvSpPr>
        <p:spPr>
          <a:xfrm>
            <a:off x="7794504" y="3801896"/>
            <a:ext cx="610523" cy="1464579"/>
          </a:xfrm>
          <a:prstGeom prst="rect">
            <a:avLst/>
          </a:prstGeom>
          <a:solidFill>
            <a:schemeClr val="bg2">
              <a:lumMod val="40000"/>
              <a:lumOff val="60000"/>
            </a:schemeClr>
          </a:solidFill>
          <a:ln w="12700">
            <a:solidFill>
              <a:srgbClr val="FF0000"/>
            </a:solidFill>
            <a:prstDash val="solid"/>
          </a:ln>
        </p:spPr>
        <p:txBody>
          <a:bodyPr wrap="square" lIns="0" tIns="0" rIns="0" bIns="0" rtlCol="0">
            <a:noAutofit/>
          </a:bodyPr>
          <a:lstStyle/>
          <a:p>
            <a:pPr marL="120648"/>
            <a:r>
              <a:rPr lang="en-US" sz="933" dirty="0" smtClean="0">
                <a:cs typeface="Neo Sans Intel"/>
              </a:rPr>
              <a:t>Polling remaining STAs due to BW constraint</a:t>
            </a:r>
            <a:endParaRPr lang="en-US" sz="933" dirty="0">
              <a:cs typeface="Neo Sans Intel"/>
            </a:endParaRPr>
          </a:p>
          <a:p>
            <a:pPr marL="120648"/>
            <a:endParaRPr lang="en-US" sz="933" dirty="0">
              <a:cs typeface="Neo Sans Intel"/>
            </a:endParaRPr>
          </a:p>
        </p:txBody>
      </p:sp>
      <p:sp>
        <p:nvSpPr>
          <p:cNvPr id="49" name="Rectangle 48"/>
          <p:cNvSpPr/>
          <p:nvPr/>
        </p:nvSpPr>
        <p:spPr>
          <a:xfrm>
            <a:off x="7604042" y="3173221"/>
            <a:ext cx="808235" cy="276999"/>
          </a:xfrm>
          <a:prstGeom prst="rect">
            <a:avLst/>
          </a:prstGeom>
        </p:spPr>
        <p:txBody>
          <a:bodyPr wrap="none">
            <a:spAutoFit/>
          </a:bodyPr>
          <a:lstStyle/>
          <a:p>
            <a:pPr marL="120648"/>
            <a:r>
              <a:rPr lang="en-US" b="1" dirty="0">
                <a:cs typeface="Neo Sans Intel"/>
              </a:rPr>
              <a:t>Polling </a:t>
            </a:r>
            <a:endParaRPr lang="en-US" b="1" dirty="0">
              <a:cs typeface="Neo Sans Intel"/>
            </a:endParaRPr>
          </a:p>
        </p:txBody>
      </p:sp>
    </p:spTree>
    <p:extLst>
      <p:ext uri="{BB962C8B-B14F-4D97-AF65-F5344CB8AC3E}">
        <p14:creationId xmlns:p14="http://schemas.microsoft.com/office/powerpoint/2010/main" val="1052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 of Trigger Frame </a:t>
            </a:r>
            <a:r>
              <a:rPr lang="en-US" dirty="0" smtClean="0"/>
              <a:t>for Poll – Re</a:t>
            </a:r>
            <a:r>
              <a:rPr lang="en-US" dirty="0"/>
              <a:t>u</a:t>
            </a:r>
            <a:r>
              <a:rPr lang="en-US" dirty="0" smtClean="0"/>
              <a:t>se </a:t>
            </a:r>
            <a:r>
              <a:rPr lang="en-US" dirty="0" smtClean="0"/>
              <a:t>of Cascade </a:t>
            </a:r>
            <a:r>
              <a:rPr lang="en-US" dirty="0" smtClean="0"/>
              <a:t>Indication </a:t>
            </a:r>
            <a:endParaRPr lang="en-US" dirty="0"/>
          </a:p>
        </p:txBody>
      </p:sp>
      <p:sp>
        <p:nvSpPr>
          <p:cNvPr id="5" name="Slide Number Placeholder 4"/>
          <p:cNvSpPr>
            <a:spLocks noGrp="1"/>
          </p:cNvSpPr>
          <p:nvPr>
            <p:ph type="sldNum" sz="quarter" idx="11"/>
          </p:nvPr>
        </p:nvSpPr>
        <p:spPr/>
        <p:txBody>
          <a:bodyPr/>
          <a:lstStyle/>
          <a:p>
            <a:pPr>
              <a:defRPr/>
            </a:pPr>
            <a:r>
              <a:rPr lang="en-GB" smtClean="0"/>
              <a:t>Slide </a:t>
            </a:r>
            <a:fld id="{F117D05D-D0C9-4B34-B1ED-C9E95193EB2E}" type="slidenum">
              <a:rPr lang="en-GB" smtClean="0"/>
              <a:pPr>
                <a:defRPr/>
              </a:pPr>
              <a:t>6</a:t>
            </a:fld>
            <a:endParaRPr lang="en-GB"/>
          </a:p>
        </p:txBody>
      </p:sp>
      <p:sp>
        <p:nvSpPr>
          <p:cNvPr id="10" name="Slide Number Placeholder 4"/>
          <p:cNvSpPr txBox="1">
            <a:spLocks/>
          </p:cNvSpPr>
          <p:nvPr/>
        </p:nvSpPr>
        <p:spPr bwMode="auto">
          <a:xfrm>
            <a:off x="7693560" y="6513927"/>
            <a:ext cx="112691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a:t>
            </a:r>
          </a:p>
        </p:txBody>
      </p:sp>
      <p:pic>
        <p:nvPicPr>
          <p:cNvPr id="11" name="Picture 10"/>
          <p:cNvPicPr>
            <a:picLocks noChangeAspect="1"/>
          </p:cNvPicPr>
          <p:nvPr/>
        </p:nvPicPr>
        <p:blipFill>
          <a:blip r:embed="rId2"/>
          <a:stretch>
            <a:fillRect/>
          </a:stretch>
        </p:blipFill>
        <p:spPr>
          <a:xfrm>
            <a:off x="127452" y="4084496"/>
            <a:ext cx="4550765" cy="1934712"/>
          </a:xfrm>
          <a:prstGeom prst="rect">
            <a:avLst/>
          </a:prstGeom>
        </p:spPr>
      </p:pic>
      <p:pic>
        <p:nvPicPr>
          <p:cNvPr id="12" name="Picture 11"/>
          <p:cNvPicPr>
            <a:picLocks noChangeAspect="1"/>
          </p:cNvPicPr>
          <p:nvPr/>
        </p:nvPicPr>
        <p:blipFill>
          <a:blip r:embed="rId3"/>
          <a:stretch>
            <a:fillRect/>
          </a:stretch>
        </p:blipFill>
        <p:spPr>
          <a:xfrm>
            <a:off x="1110187" y="1821094"/>
            <a:ext cx="7526238" cy="1504927"/>
          </a:xfrm>
          <a:prstGeom prst="rect">
            <a:avLst/>
          </a:prstGeom>
        </p:spPr>
      </p:pic>
      <p:cxnSp>
        <p:nvCxnSpPr>
          <p:cNvPr id="13" name="Straight Arrow Connector 12"/>
          <p:cNvCxnSpPr/>
          <p:nvPr/>
        </p:nvCxnSpPr>
        <p:spPr bwMode="auto">
          <a:xfrm flipH="1">
            <a:off x="2085929" y="2573557"/>
            <a:ext cx="2520280" cy="150693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Oval 13"/>
          <p:cNvSpPr/>
          <p:nvPr/>
        </p:nvSpPr>
        <p:spPr bwMode="auto">
          <a:xfrm>
            <a:off x="1293841" y="4005064"/>
            <a:ext cx="648072" cy="900822"/>
          </a:xfrm>
          <a:prstGeom prst="ellipse">
            <a:avLst/>
          </a:prstGeom>
          <a:noFill/>
          <a:ln w="1270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Oval 14"/>
          <p:cNvSpPr/>
          <p:nvPr/>
        </p:nvSpPr>
        <p:spPr bwMode="auto">
          <a:xfrm>
            <a:off x="386611" y="3933056"/>
            <a:ext cx="648072" cy="900822"/>
          </a:xfrm>
          <a:prstGeom prst="ellipse">
            <a:avLst/>
          </a:prstGeom>
          <a:noFill/>
          <a:ln w="1270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TextBox 15"/>
          <p:cNvSpPr txBox="1"/>
          <p:nvPr/>
        </p:nvSpPr>
        <p:spPr>
          <a:xfrm>
            <a:off x="242595" y="3503683"/>
            <a:ext cx="1051246" cy="646331"/>
          </a:xfrm>
          <a:prstGeom prst="rect">
            <a:avLst/>
          </a:prstGeom>
          <a:noFill/>
        </p:spPr>
        <p:txBody>
          <a:bodyPr wrap="square" rtlCol="0">
            <a:spAutoFit/>
          </a:bodyPr>
          <a:lstStyle/>
          <a:p>
            <a:r>
              <a:rPr lang="en-US" dirty="0" smtClean="0"/>
              <a:t>Value type </a:t>
            </a:r>
            <a:r>
              <a:rPr lang="en-US" dirty="0" err="1" smtClean="0"/>
              <a:t>subfiled</a:t>
            </a:r>
            <a:r>
              <a:rPr lang="en-US" dirty="0" smtClean="0"/>
              <a:t> = 11az</a:t>
            </a:r>
            <a:endParaRPr lang="en-US" dirty="0"/>
          </a:p>
        </p:txBody>
      </p:sp>
      <p:sp>
        <p:nvSpPr>
          <p:cNvPr id="17" name="TextBox 16"/>
          <p:cNvSpPr txBox="1"/>
          <p:nvPr/>
        </p:nvSpPr>
        <p:spPr>
          <a:xfrm>
            <a:off x="1346795" y="3508591"/>
            <a:ext cx="1051246" cy="461665"/>
          </a:xfrm>
          <a:prstGeom prst="rect">
            <a:avLst/>
          </a:prstGeom>
          <a:noFill/>
        </p:spPr>
        <p:txBody>
          <a:bodyPr wrap="square" rtlCol="0">
            <a:spAutoFit/>
          </a:bodyPr>
          <a:lstStyle/>
          <a:p>
            <a:r>
              <a:rPr lang="en-US" dirty="0" smtClean="0"/>
              <a:t>Cascade Indication </a:t>
            </a:r>
            <a:endParaRPr lang="en-US" dirty="0"/>
          </a:p>
        </p:txBody>
      </p:sp>
      <p:sp>
        <p:nvSpPr>
          <p:cNvPr id="18" name="Oval 17"/>
          <p:cNvSpPr/>
          <p:nvPr/>
        </p:nvSpPr>
        <p:spPr bwMode="auto">
          <a:xfrm>
            <a:off x="3876553" y="4970741"/>
            <a:ext cx="648072" cy="900822"/>
          </a:xfrm>
          <a:prstGeom prst="ellipse">
            <a:avLst/>
          </a:prstGeom>
          <a:noFill/>
          <a:ln w="1270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a:xfrm>
            <a:off x="4212514" y="3873094"/>
            <a:ext cx="4572000" cy="1815882"/>
          </a:xfrm>
          <a:prstGeom prst="rect">
            <a:avLst/>
          </a:prstGeom>
        </p:spPr>
        <p:txBody>
          <a:bodyPr>
            <a:spAutoFit/>
          </a:bodyPr>
          <a:lstStyle/>
          <a:p>
            <a:pPr marL="742950" lvl="1" indent="-285750">
              <a:buFont typeface="Arial" panose="020B0604020202020204" pitchFamily="34" charset="0"/>
              <a:buChar char="•"/>
            </a:pPr>
            <a:r>
              <a:rPr lang="en-US" sz="1600" b="1" dirty="0"/>
              <a:t>Cascade Indication: </a:t>
            </a:r>
            <a:r>
              <a:rPr lang="en-US" sz="1600" dirty="0"/>
              <a:t>This subfield indicates whether </a:t>
            </a:r>
            <a:r>
              <a:rPr lang="en-US" sz="1600" dirty="0" smtClean="0"/>
              <a:t>there is an additional TF for poll in the same </a:t>
            </a:r>
            <a:r>
              <a:rPr lang="en-US" sz="1600" dirty="0"/>
              <a:t>current </a:t>
            </a:r>
            <a:r>
              <a:rPr lang="en-US" sz="1600" dirty="0" smtClean="0"/>
              <a:t>availability window</a:t>
            </a:r>
            <a:r>
              <a:rPr lang="en-US" sz="1600" dirty="0" smtClean="0"/>
              <a:t> </a:t>
            </a:r>
            <a:endParaRPr lang="en-US" sz="1600" dirty="0"/>
          </a:p>
          <a:p>
            <a:pPr marL="1200150" lvl="2" indent="-285750">
              <a:buFont typeface="Arial" panose="020B0604020202020204" pitchFamily="34" charset="0"/>
              <a:buChar char="•"/>
            </a:pPr>
            <a:r>
              <a:rPr lang="en-US" sz="1600" dirty="0"/>
              <a:t>If the bit is set to 1, </a:t>
            </a:r>
            <a:r>
              <a:rPr lang="en-US" sz="1600" dirty="0" smtClean="0"/>
              <a:t>an additional TF for poll will be transmitted by the </a:t>
            </a:r>
            <a:r>
              <a:rPr lang="en-US" sz="1600" dirty="0" err="1" smtClean="0"/>
              <a:t>rSTA</a:t>
            </a:r>
            <a:r>
              <a:rPr lang="en-US" sz="1600" dirty="0" smtClean="0"/>
              <a:t> in the same availability window</a:t>
            </a:r>
            <a:endParaRPr lang="en-US" sz="1600" dirty="0"/>
          </a:p>
          <a:p>
            <a:pPr marL="1200150" lvl="2" indent="-285750">
              <a:buFont typeface="Arial" panose="020B0604020202020204" pitchFamily="34" charset="0"/>
              <a:buChar char="•"/>
            </a:pPr>
            <a:r>
              <a:rPr lang="en-US" sz="1600" dirty="0" smtClean="0"/>
              <a:t>Otherwise, set to 0</a:t>
            </a:r>
            <a:endParaRPr lang="en-US" sz="1600" dirty="0"/>
          </a:p>
        </p:txBody>
      </p:sp>
      <p:sp>
        <p:nvSpPr>
          <p:cNvPr id="19" name="TextBox 18"/>
          <p:cNvSpPr txBox="1"/>
          <p:nvPr/>
        </p:nvSpPr>
        <p:spPr>
          <a:xfrm>
            <a:off x="3819365" y="5810282"/>
            <a:ext cx="1051246" cy="461665"/>
          </a:xfrm>
          <a:prstGeom prst="rect">
            <a:avLst/>
          </a:prstGeom>
          <a:noFill/>
        </p:spPr>
        <p:txBody>
          <a:bodyPr wrap="square" rtlCol="0">
            <a:spAutoFit/>
          </a:bodyPr>
          <a:lstStyle/>
          <a:p>
            <a:r>
              <a:rPr lang="en-US" dirty="0" smtClean="0"/>
              <a:t>Trigger sub-t</a:t>
            </a:r>
            <a:r>
              <a:rPr lang="en-US" dirty="0" smtClean="0"/>
              <a:t>ype </a:t>
            </a:r>
            <a:r>
              <a:rPr lang="en-US" dirty="0" smtClean="0"/>
              <a:t>= </a:t>
            </a:r>
            <a:r>
              <a:rPr lang="en-US" dirty="0" smtClean="0"/>
              <a:t>Poll </a:t>
            </a:r>
            <a:endParaRPr lang="en-US" dirty="0"/>
          </a:p>
        </p:txBody>
      </p:sp>
      <p:sp>
        <p:nvSpPr>
          <p:cNvPr id="20"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solidFill>
                  <a:srgbClr val="000000"/>
                </a:solidFill>
              </a:rPr>
              <a:t>Nov</a:t>
            </a: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 2017</a:t>
            </a: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2" name="Rectangle 21"/>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802.11-17/1739r0</a:t>
            </a:r>
            <a:endParaRPr lang="en-US" sz="1800" b="1" dirty="0"/>
          </a:p>
        </p:txBody>
      </p:sp>
    </p:spTree>
    <p:extLst>
      <p:ext uri="{BB962C8B-B14F-4D97-AF65-F5344CB8AC3E}">
        <p14:creationId xmlns:p14="http://schemas.microsoft.com/office/powerpoint/2010/main" val="4264251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sz="half" idx="1"/>
          </p:nvPr>
        </p:nvSpPr>
        <p:spPr>
          <a:xfrm>
            <a:off x="685800" y="1981200"/>
            <a:ext cx="7772400" cy="4114800"/>
          </a:xfrm>
        </p:spPr>
        <p:txBody>
          <a:bodyPr/>
          <a:lstStyle/>
          <a:p>
            <a:r>
              <a:rPr lang="en-US" dirty="0" smtClean="0"/>
              <a:t>We have proposed the frame exchange sequence within a single availability window</a:t>
            </a:r>
          </a:p>
          <a:p>
            <a:r>
              <a:rPr lang="en-US" dirty="0" smtClean="0"/>
              <a:t>In case of limited BW availability, we propose to use Cascade Indication subfield to extend the availability window</a:t>
            </a:r>
            <a:endParaRPr lang="en-US" dirty="0"/>
          </a:p>
        </p:txBody>
      </p:sp>
      <p:sp>
        <p:nvSpPr>
          <p:cNvPr id="6" name="Slide Number Placeholder 5"/>
          <p:cNvSpPr>
            <a:spLocks noGrp="1"/>
          </p:cNvSpPr>
          <p:nvPr>
            <p:ph type="sldNum" sz="quarter" idx="11"/>
          </p:nvPr>
        </p:nvSpPr>
        <p:spPr/>
        <p:txBody>
          <a:bodyPr/>
          <a:lstStyle/>
          <a:p>
            <a:pPr>
              <a:defRPr/>
            </a:pPr>
            <a:r>
              <a:rPr lang="en-GB" smtClean="0"/>
              <a:t>Slide </a:t>
            </a:r>
            <a:fld id="{F117D05D-D0C9-4B34-B1ED-C9E95193EB2E}" type="slidenum">
              <a:rPr lang="en-GB" smtClean="0"/>
              <a:pPr>
                <a:defRPr/>
              </a:pPr>
              <a:t>7</a:t>
            </a:fld>
            <a:endParaRPr lang="en-GB"/>
          </a:p>
        </p:txBody>
      </p:sp>
      <p:sp>
        <p:nvSpPr>
          <p:cNvPr id="7" name="Slide Number Placeholder 4"/>
          <p:cNvSpPr txBox="1">
            <a:spLocks/>
          </p:cNvSpPr>
          <p:nvPr/>
        </p:nvSpPr>
        <p:spPr bwMode="auto">
          <a:xfrm>
            <a:off x="7693560" y="6513927"/>
            <a:ext cx="112691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a:t>
            </a:r>
          </a:p>
        </p:txBody>
      </p:sp>
      <p:sp>
        <p:nvSpPr>
          <p:cNvPr id="8"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solidFill>
                  <a:srgbClr val="000000"/>
                </a:solidFill>
              </a:rPr>
              <a:t>Nov</a:t>
            </a: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 2017</a:t>
            </a: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9" name="Rectangle 8"/>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802.11-17/1739r0</a:t>
            </a:r>
            <a:endParaRPr lang="en-US" sz="1800" b="1" dirty="0"/>
          </a:p>
        </p:txBody>
      </p:sp>
    </p:spTree>
    <p:extLst>
      <p:ext uri="{BB962C8B-B14F-4D97-AF65-F5344CB8AC3E}">
        <p14:creationId xmlns:p14="http://schemas.microsoft.com/office/powerpoint/2010/main" val="883308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sz="half" idx="1"/>
          </p:nvPr>
        </p:nvSpPr>
        <p:spPr>
          <a:xfrm>
            <a:off x="685800" y="1981200"/>
            <a:ext cx="7772400" cy="4114800"/>
          </a:xfrm>
        </p:spPr>
        <p:txBody>
          <a:bodyPr/>
          <a:lstStyle/>
          <a:p>
            <a:r>
              <a:rPr lang="en-US" sz="1800" dirty="0"/>
              <a:t>In each availability window there is nominally a single poll, each poll is to all STAs assigned to the availability window. </a:t>
            </a:r>
            <a:endParaRPr lang="en-US" sz="1800" dirty="0" smtClean="0"/>
          </a:p>
          <a:p>
            <a:r>
              <a:rPr lang="en-US" sz="1800" dirty="0" smtClean="0"/>
              <a:t>If </a:t>
            </a:r>
            <a:r>
              <a:rPr lang="en-US" sz="1800" dirty="0"/>
              <a:t>the available BW does not allow for the polling of all STAs within the group there is an indication within the TF Poll that an additional TF Poll is expected within the availability window. </a:t>
            </a:r>
          </a:p>
          <a:p>
            <a:r>
              <a:rPr lang="en-US" sz="1800" dirty="0"/>
              <a:t>Within the availability window there is a single measurement for those STAs responding to the poll (and correctly received) with the relevant LMRs feedbacks.</a:t>
            </a:r>
          </a:p>
          <a:p>
            <a:endParaRPr lang="en-US" sz="1800" dirty="0"/>
          </a:p>
        </p:txBody>
      </p:sp>
      <p:sp>
        <p:nvSpPr>
          <p:cNvPr id="6" name="Slide Number Placeholder 5"/>
          <p:cNvSpPr>
            <a:spLocks noGrp="1"/>
          </p:cNvSpPr>
          <p:nvPr>
            <p:ph type="sldNum" sz="quarter" idx="11"/>
          </p:nvPr>
        </p:nvSpPr>
        <p:spPr/>
        <p:txBody>
          <a:bodyPr/>
          <a:lstStyle/>
          <a:p>
            <a:pPr>
              <a:defRPr/>
            </a:pPr>
            <a:r>
              <a:rPr lang="en-GB" smtClean="0"/>
              <a:t>Slide </a:t>
            </a:r>
            <a:fld id="{F117D05D-D0C9-4B34-B1ED-C9E95193EB2E}" type="slidenum">
              <a:rPr lang="en-GB" smtClean="0"/>
              <a:pPr>
                <a:defRPr/>
              </a:pPr>
              <a:t>8</a:t>
            </a:fld>
            <a:endParaRPr lang="en-GB"/>
          </a:p>
        </p:txBody>
      </p:sp>
      <p:sp>
        <p:nvSpPr>
          <p:cNvPr id="7"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solidFill>
                  <a:srgbClr val="000000"/>
                </a:solidFill>
              </a:rPr>
              <a:t>Nov</a:t>
            </a: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 2017</a:t>
            </a: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8"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802.11-17/1739r0</a:t>
            </a:r>
            <a:endParaRPr lang="en-US" sz="1800" b="1" dirty="0"/>
          </a:p>
        </p:txBody>
      </p:sp>
      <p:sp>
        <p:nvSpPr>
          <p:cNvPr id="9" name="Slide Number Placeholder 4"/>
          <p:cNvSpPr txBox="1">
            <a:spLocks/>
          </p:cNvSpPr>
          <p:nvPr/>
        </p:nvSpPr>
        <p:spPr bwMode="auto">
          <a:xfrm>
            <a:off x="7334997" y="6513927"/>
            <a:ext cx="148758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r>
              <a:rPr lang="en-GB" dirty="0" smtClean="0"/>
              <a:t>Chittabrata Ghosh, Intel</a:t>
            </a:r>
          </a:p>
        </p:txBody>
      </p:sp>
    </p:spTree>
    <p:extLst>
      <p:ext uri="{BB962C8B-B14F-4D97-AF65-F5344CB8AC3E}">
        <p14:creationId xmlns:p14="http://schemas.microsoft.com/office/powerpoint/2010/main" val="3626479594"/>
      </p:ext>
    </p:extLst>
  </p:cSld>
  <p:clrMapOvr>
    <a:masterClrMapping/>
  </p:clrMapOvr>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85934</TotalTime>
  <Words>677</Words>
  <Application>Microsoft Office PowerPoint</Application>
  <PresentationFormat>On-screen Show (4:3)</PresentationFormat>
  <Paragraphs>151</Paragraphs>
  <Slides>8</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Intel Clear</vt:lpstr>
      <vt:lpstr>Neo Sans Intel</vt:lpstr>
      <vt:lpstr>Times New Roman</vt:lpstr>
      <vt:lpstr>ACcord-Submission</vt:lpstr>
      <vt:lpstr>Document</vt:lpstr>
      <vt:lpstr>Power Save Operation for Ranging Measurements</vt:lpstr>
      <vt:lpstr>Abstract</vt:lpstr>
      <vt:lpstr>Introduction</vt:lpstr>
      <vt:lpstr>Discussion on Single Availability Window</vt:lpstr>
      <vt:lpstr>Discussion on Single Availability Window – Contd. </vt:lpstr>
      <vt:lpstr>Construction of Trigger Frame for Poll – Reuse of Cascade Indication </vt:lpstr>
      <vt:lpstr>Summary</vt:lpstr>
      <vt:lpstr>Straw Poll 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Use Case Template</dc:title>
  <dc:creator>caldana@qca.qualcomm.com</dc:creator>
  <cp:keywords>CTPClassification=CTP_PUBLIC:VisualMarkings=</cp:keywords>
  <cp:lastModifiedBy>Ghosh, Chittabrata</cp:lastModifiedBy>
  <cp:revision>245</cp:revision>
  <cp:lastPrinted>2013-07-10T22:27:23Z</cp:lastPrinted>
  <dcterms:created xsi:type="dcterms:W3CDTF">2009-11-13T19:11:16Z</dcterms:created>
  <dcterms:modified xsi:type="dcterms:W3CDTF">2017-11-08T05:15:16Z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0cc5097a-3e01-4946-8ca5-7db7808a0d7b</vt:lpwstr>
  </property>
  <property fmtid="{D5CDD505-2E9C-101B-9397-08002B2CF9AE}" pid="4" name="CTP_TimeStamp">
    <vt:lpwstr>2017-11-08 05:15:16Z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CTP_PUBLIC</vt:lpwstr>
  </property>
</Properties>
</file>