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7" r:id="rId4"/>
    <p:sldId id="263" r:id="rId5"/>
    <p:sldId id="265" r:id="rId6"/>
    <p:sldId id="266" r:id="rId7"/>
    <p:sldId id="284" r:id="rId8"/>
    <p:sldId id="285" r:id="rId9"/>
    <p:sldId id="286" r:id="rId10"/>
    <p:sldId id="280" r:id="rId11"/>
    <p:sldId id="279" r:id="rId12"/>
    <p:sldId id="295" r:id="rId13"/>
    <p:sldId id="281" r:id="rId14"/>
    <p:sldId id="289" r:id="rId15"/>
    <p:sldId id="282" r:id="rId16"/>
    <p:sldId id="287" r:id="rId17"/>
    <p:sldId id="291" r:id="rId18"/>
    <p:sldId id="292" r:id="rId19"/>
    <p:sldId id="293" r:id="rId20"/>
    <p:sldId id="283" r:id="rId21"/>
    <p:sldId id="275" r:id="rId22"/>
    <p:sldId id="276" r:id="rId2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21" autoAdjust="0"/>
    <p:restoredTop sz="94660"/>
  </p:normalViewPr>
  <p:slideViewPr>
    <p:cSldViewPr>
      <p:cViewPr varScale="1">
        <p:scale>
          <a:sx n="151" d="100"/>
          <a:sy n="151" d="100"/>
        </p:scale>
        <p:origin x="46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802.11-17/1736r3</a:t>
            </a: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 Service 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2018-01-15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Requirements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prevent fake information distribution, the source of information shall be identified.</a:t>
            </a:r>
          </a:p>
          <a:p>
            <a:pPr lvl="1"/>
            <a:r>
              <a:rPr lang="en-US" altLang="ja-JP" dirty="0"/>
              <a:t>Because of dense deployment in the assumed use </a:t>
            </a:r>
            <a:r>
              <a:rPr lang="en-US" altLang="ja-JP" dirty="0" smtClean="0"/>
              <a:t>cases, the fake AP causes a disruption of the services.</a:t>
            </a:r>
          </a:p>
          <a:p>
            <a:pPr lvl="1"/>
            <a:r>
              <a:rPr lang="en-US" altLang="ja-JP" dirty="0" smtClean="0"/>
              <a:t>Every broadcast frame shall be authenticated by the receivers.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Encryption may be optional.</a:t>
            </a:r>
          </a:p>
          <a:p>
            <a:pPr lvl="1"/>
            <a:r>
              <a:rPr lang="en-US" altLang="ja-JP" dirty="0" smtClean="0"/>
              <a:t>Most broadcasting contents are considered as public and preferred to be widely distributed.</a:t>
            </a:r>
          </a:p>
          <a:p>
            <a:pPr lvl="1"/>
            <a:r>
              <a:rPr kumimoji="1" lang="en-US" altLang="ja-JP" dirty="0" smtClean="0"/>
              <a:t>But private broadcast service should be supported.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Broadcast Security on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858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 smtClean="0"/>
              <a:t>Required to join GTKSA.</a:t>
            </a:r>
          </a:p>
          <a:p>
            <a:pPr lvl="1"/>
            <a:r>
              <a:rPr lang="en-US" altLang="ja-JP" sz="1700" dirty="0" smtClean="0"/>
              <a:t>GTK and Key RSC are shared by EAPOL-key or, in case of 802.11ai, Key Delivery element in Association Response.</a:t>
            </a:r>
            <a:endParaRPr kumimoji="1" lang="en-US" altLang="ja-JP" sz="1700" dirty="0" smtClean="0"/>
          </a:p>
          <a:p>
            <a:r>
              <a:rPr lang="en-US" altLang="ja-JP" sz="2000" dirty="0" smtClean="0"/>
              <a:t>Current GTKSA uses AES, a kind of “Symmetric-key algorithm”.</a:t>
            </a:r>
          </a:p>
          <a:p>
            <a:pPr lvl="1"/>
            <a:r>
              <a:rPr kumimoji="1" lang="en-US" altLang="ja-JP" sz="1600" dirty="0" smtClean="0"/>
              <a:t>An AP and non-AP STAs in a GTKSA shares the same GTK and Key RSC/TSC.</a:t>
            </a:r>
          </a:p>
          <a:p>
            <a:pPr lvl="1"/>
            <a:r>
              <a:rPr kumimoji="1" lang="en-US" altLang="ja-JP" sz="1600" dirty="0" smtClean="0"/>
              <a:t>The AP encrypts broadcast frames by using the GTK and the Key TSC.</a:t>
            </a:r>
          </a:p>
          <a:p>
            <a:pPr lvl="1"/>
            <a:r>
              <a:rPr lang="en-US" altLang="ja-JP" sz="1600" dirty="0" smtClean="0"/>
              <a:t>The non-AP STA decrypts broadcast frames by using the GTK and the Key RSC.</a:t>
            </a:r>
          </a:p>
          <a:p>
            <a:pPr lvl="1"/>
            <a:r>
              <a:rPr kumimoji="1" lang="en-US" altLang="ja-JP" sz="1600" dirty="0" smtClean="0"/>
              <a:t>This means “Any STAs which can decrypt broadcast frames can produce encrypted broadcast frames”.</a:t>
            </a:r>
          </a:p>
          <a:p>
            <a:pPr lvl="1"/>
            <a:r>
              <a:rPr lang="en-US" altLang="ja-JP" sz="1600" dirty="0" smtClean="0"/>
              <a:t>So a malicious user can produce fake broadcast frames.</a:t>
            </a:r>
          </a:p>
          <a:p>
            <a:pPr lvl="1"/>
            <a:r>
              <a:rPr kumimoji="1" lang="en-US" altLang="ja-JP" sz="1600" dirty="0" smtClean="0"/>
              <a:t>The receivers can NOT check the integrity of broadcast frames.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4216944"/>
            <a:ext cx="4924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846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803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稲妻 10"/>
          <p:cNvSpPr/>
          <p:nvPr/>
        </p:nvSpPr>
        <p:spPr>
          <a:xfrm rot="12928932">
            <a:off x="2587720" y="483922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8353" y="4166290"/>
            <a:ext cx="9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TSC)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443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稲妻 13"/>
          <p:cNvSpPr/>
          <p:nvPr/>
        </p:nvSpPr>
        <p:spPr>
          <a:xfrm rot="10446398">
            <a:off x="3043099" y="464248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661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275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稲妻 17"/>
          <p:cNvSpPr/>
          <p:nvPr/>
        </p:nvSpPr>
        <p:spPr>
          <a:xfrm rot="15774645">
            <a:off x="2124378" y="4682741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97162" y="4216944"/>
            <a:ext cx="4924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8232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7042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9422" y="5229200"/>
            <a:ext cx="9685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charset="0"/>
                <a:ea typeface="Arial" charset="0"/>
                <a:cs typeface="Arial" charset="0"/>
              </a:rPr>
              <a:t>malicious</a:t>
            </a:r>
          </a:p>
          <a:p>
            <a:pPr algn="ctr"/>
            <a:r>
              <a:rPr kumimoji="1" lang="en-US" altLang="ja-JP" sz="1400" dirty="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稲妻 22"/>
          <p:cNvSpPr/>
          <p:nvPr/>
        </p:nvSpPr>
        <p:spPr>
          <a:xfrm rot="16598581">
            <a:off x="6795073" y="5488249"/>
            <a:ext cx="279638" cy="319888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3829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749" y="57335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966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稲妻 28"/>
          <p:cNvSpPr/>
          <p:nvPr/>
        </p:nvSpPr>
        <p:spPr>
          <a:xfrm rot="17039186">
            <a:off x="6260815" y="4852783"/>
            <a:ext cx="339270" cy="94072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0749" y="497702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</a:rPr>
              <a:t>Mac </a:t>
            </a:r>
            <a:r>
              <a:rPr kumimoji="1" lang="en-US" altLang="ja-JP" sz="1100" smtClean="0">
                <a:solidFill>
                  <a:schemeClr val="tx1"/>
                </a:solidFill>
              </a:rPr>
              <a:t>address spoofing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Issue on the Current GTKSA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If all STAs in the GTKSA are trusted, the current GTKSA works well.</a:t>
            </a:r>
          </a:p>
          <a:p>
            <a:pPr lvl="1"/>
            <a:r>
              <a:rPr lang="en-US" altLang="ja-JP" dirty="0" smtClean="0"/>
              <a:t>“Trust” means that all STAs don’t have malicious intent.</a:t>
            </a:r>
          </a:p>
          <a:p>
            <a:r>
              <a:rPr lang="en-US" altLang="ja-JP" dirty="0" smtClean="0"/>
              <a:t>In case of public WLAN, like assumed use case, malicious users can join.</a:t>
            </a:r>
          </a:p>
          <a:p>
            <a:r>
              <a:rPr kumimoji="1" lang="en-US" altLang="ja-JP" dirty="0" smtClean="0"/>
              <a:t>Security enhancement is required even if using current security mechanism (.11i, .11ai).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4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Public Key Based Frame Authentication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Times" charset="0"/>
                <a:ea typeface="Times" charset="0"/>
                <a:cs typeface="Times" charset="0"/>
              </a:rPr>
              <a:t>To prevent fake AP issue, use public key.</a:t>
            </a:r>
          </a:p>
          <a:p>
            <a:pPr lvl="1"/>
            <a:r>
              <a:rPr lang="en-US" altLang="ja-JP" sz="1700" dirty="0" smtClean="0"/>
              <a:t>Public key algorithms are high cost.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It </a:t>
            </a:r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may </a:t>
            </a:r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be combined with shared key algorithm.</a:t>
            </a:r>
          </a:p>
          <a:p>
            <a:r>
              <a:rPr lang="en-US" altLang="ja-JP" sz="2000" dirty="0" smtClean="0"/>
              <a:t>Every frame shall have an authenticator to provide per frame </a:t>
            </a:r>
            <a:r>
              <a:rPr lang="en-US" altLang="ja-JP" sz="2000" dirty="0"/>
              <a:t>a</a:t>
            </a:r>
            <a:r>
              <a:rPr lang="en-US" altLang="ja-JP" sz="2000" dirty="0" smtClean="0"/>
              <a:t>uthentication.</a:t>
            </a:r>
          </a:p>
          <a:p>
            <a:endParaRPr lang="en-US" altLang="ja-JP" sz="16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2000" dirty="0" smtClean="0">
                <a:latin typeface="Times" charset="0"/>
                <a:ea typeface="Times" charset="0"/>
                <a:cs typeface="Times" charset="0"/>
              </a:rPr>
              <a:t>Limit the receivers by the existing GTKSA mechanism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Encrypt the key and data by GTK.</a:t>
            </a:r>
          </a:p>
          <a:p>
            <a:pPr lvl="1"/>
            <a:r>
              <a:rPr kumimoji="1" lang="en-US" altLang="ja-JP" sz="1700" dirty="0" smtClean="0"/>
              <a:t>Or, create new mechanism.</a:t>
            </a:r>
            <a:endParaRPr kumimoji="1" lang="en-US" altLang="ja-JP" sz="17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encrypt(Public Key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Session Establishment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 tIns="144000">
            <a:normAutofit lnSpcReduction="10000"/>
          </a:bodyPr>
          <a:lstStyle/>
          <a:p>
            <a:r>
              <a:rPr lang="en-US" altLang="ja-JP" sz="1800" dirty="0" smtClean="0"/>
              <a:t>In case of not using encryption, the required security can be provided without existing Authentication/Association.</a:t>
            </a:r>
          </a:p>
          <a:p>
            <a:r>
              <a:rPr lang="en-US" altLang="ja-JP" sz="1800" dirty="0" smtClean="0"/>
              <a:t>Other negotiations in existing Association are not required in broadcast services.</a:t>
            </a:r>
          </a:p>
          <a:p>
            <a:pPr lvl="1"/>
            <a:r>
              <a:rPr lang="en-US" altLang="ja-JP" sz="1400" dirty="0" smtClean="0"/>
              <a:t>All parameters are decided only by the AP.</a:t>
            </a:r>
          </a:p>
          <a:p>
            <a:r>
              <a:rPr lang="en-US" altLang="ja-JP" sz="1700" dirty="0" smtClean="0"/>
              <a:t>This may cause state machine modification and new broadcast data frame definition.</a:t>
            </a:r>
          </a:p>
          <a:p>
            <a:endParaRPr lang="en-US" altLang="ja-JP" sz="1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1800" dirty="0" smtClean="0"/>
              <a:t>In case of using encryption, existing Authentication/Association can be used for establishing GTKSA.</a:t>
            </a:r>
          </a:p>
          <a:p>
            <a:r>
              <a:rPr lang="en-US" altLang="ja-JP" sz="1800" dirty="0" smtClean="0"/>
              <a:t>If the AP and the STAs have pre-shared key, existing Authentication/Association may be omitted even in case of using encryption.</a:t>
            </a:r>
            <a:endParaRPr kumimoji="1" lang="en-US" altLang="ja-JP" sz="14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511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 flipH="1">
            <a:off x="5502234" y="1979513"/>
            <a:ext cx="2404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511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205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charset="0"/>
                <a:ea typeface="Arial" charset="0"/>
                <a:cs typeface="Arial" charset="0"/>
              </a:rPr>
              <a:t>STA</a:t>
            </a:r>
            <a:endParaRPr kumimoji="1" lang="ja-JP" altLang="en-US" sz="1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205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844583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592161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encrypt(Public Key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84782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1278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101879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8691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643196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93122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21926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417247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920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74151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00695"/>
            <a:ext cx="1300356" cy="25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483834" y="4365104"/>
            <a:ext cx="212673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792802" y="4345933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or have pre-shared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Contents broadcasting may use much bandwidth.</a:t>
            </a:r>
          </a:p>
          <a:p>
            <a:pPr lvl="1"/>
            <a:r>
              <a:rPr lang="en-US" altLang="ja-JP" dirty="0" err="1" smtClean="0"/>
              <a:t>QoS</a:t>
            </a:r>
            <a:r>
              <a:rPr lang="en-US" altLang="ja-JP" dirty="0" smtClean="0"/>
              <a:t> for both broadcast frames and unicast frames should be considered.</a:t>
            </a:r>
            <a:endParaRPr lang="en-US" altLang="ja-JP" dirty="0" smtClean="0"/>
          </a:p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</a:t>
            </a:r>
            <a:r>
              <a:rPr lang="en-US" altLang="ja-JP" dirty="0" smtClean="0"/>
              <a:t>for broadcast frames</a:t>
            </a:r>
          </a:p>
          <a:p>
            <a:pPr lvl="1"/>
            <a:r>
              <a:rPr lang="en-US" altLang="ja-JP" dirty="0" smtClean="0"/>
              <a:t>In 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FEC/Interleaving algorithm?</a:t>
            </a:r>
          </a:p>
          <a:p>
            <a:pPr lvl="1"/>
            <a:r>
              <a:rPr kumimoji="1" lang="en-US" altLang="ja-JP" dirty="0" smtClean="0"/>
              <a:t>Consider to apply 802.11aa GCR mechanism.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Layer Support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2564903"/>
            <a:ext cx="3886200" cy="3612059"/>
          </a:xfrm>
        </p:spPr>
        <p:txBody>
          <a:bodyPr>
            <a:normAutofit fontScale="92500"/>
          </a:bodyPr>
          <a:lstStyle/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used only between an AP and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Routing is not required.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one-way service from an AP to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Flow control, such as TCP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To simplify the protocol, application layer will locate just above the IEEE802.11 layer.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IEEE802.11 should define application selector such as RTP, MIME.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5220072" y="2564902"/>
            <a:ext cx="3295278" cy="3009257"/>
            <a:chOff x="5220072" y="1916832"/>
            <a:chExt cx="3295278" cy="3657328"/>
          </a:xfrm>
        </p:grpSpPr>
        <p:sp>
          <p:nvSpPr>
            <p:cNvPr id="8" name="正方形/長方形 7"/>
            <p:cNvSpPr/>
            <p:nvPr/>
          </p:nvSpPr>
          <p:spPr>
            <a:xfrm>
              <a:off x="5220072" y="1916832"/>
              <a:ext cx="329527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Arial" charset="0"/>
                  <a:ea typeface="Arial" charset="0"/>
                  <a:cs typeface="Arial" charset="0"/>
                </a:rPr>
                <a:t>IEEE802.11 header</a:t>
              </a:r>
              <a:endParaRPr kumimoji="1" lang="ja-JP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20072" y="2708920"/>
              <a:ext cx="329527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Arial" charset="0"/>
                  <a:ea typeface="Arial" charset="0"/>
                  <a:cs typeface="Arial" charset="0"/>
                </a:rPr>
                <a:t>Application selector</a:t>
              </a:r>
              <a:endParaRPr kumimoji="1" lang="ja-JP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220072" y="3231431"/>
              <a:ext cx="3295278" cy="23427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Arial" charset="0"/>
                  <a:ea typeface="Arial" charset="0"/>
                  <a:cs typeface="Arial" charset="0"/>
                </a:rPr>
                <a:t>Application data</a:t>
              </a:r>
              <a:endParaRPr kumimoji="1" lang="ja-JP" alt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710984" y="5667629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</a:rPr>
              <a:t>Expected frame format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576" y="1408413"/>
            <a:ext cx="768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November session, we proposed that the application</a:t>
            </a:r>
          </a:p>
          <a:p>
            <a:r>
              <a:rPr kumimoji="1" lang="en-US" altLang="ja-JP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layer locates just above the IEEE802.11 layer.</a:t>
            </a:r>
            <a:endParaRPr kumimoji="1" lang="ja-JP" altLang="en-US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十字形 12"/>
          <p:cNvSpPr/>
          <p:nvPr/>
        </p:nvSpPr>
        <p:spPr>
          <a:xfrm rot="18806952">
            <a:off x="2251246" y="1956585"/>
            <a:ext cx="4445810" cy="4445810"/>
          </a:xfrm>
          <a:prstGeom prst="plus">
            <a:avLst>
              <a:gd name="adj" fmla="val 44666"/>
            </a:avLst>
          </a:pr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Issues on This Layer Design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0529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This model seems to make layer violation.</a:t>
            </a:r>
          </a:p>
          <a:p>
            <a:pPr lvl="1"/>
            <a:r>
              <a:rPr lang="en-US" altLang="ja-JP" dirty="0" smtClean="0"/>
              <a:t>IP and UDP layer should be used.</a:t>
            </a:r>
            <a:endParaRPr kumimoji="1" lang="en-US" altLang="ja-JP" dirty="0" smtClean="0"/>
          </a:p>
          <a:p>
            <a:r>
              <a:rPr kumimoji="1" lang="en-US" altLang="ja-JP" dirty="0" smtClean="0"/>
              <a:t>How does the AP identify the frames to be broadcasted?</a:t>
            </a:r>
          </a:p>
          <a:p>
            <a:pPr lvl="1"/>
            <a:r>
              <a:rPr lang="en-US" altLang="ja-JP" dirty="0" smtClean="0"/>
              <a:t>The frames to be broadcasted should be identified by their destination MAC address.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9275" y="4062263"/>
            <a:ext cx="109677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Server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91083" y="4080209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8883" y="3792177"/>
            <a:ext cx="963396" cy="963396"/>
          </a:xfrm>
          <a:prstGeom prst="rect">
            <a:avLst/>
          </a:prstGeom>
        </p:spPr>
      </p:pic>
      <p:cxnSp>
        <p:nvCxnSpPr>
          <p:cNvPr id="14" name="直線矢印コネクタ 13"/>
          <p:cNvCxnSpPr>
            <a:stCxn id="10" idx="3"/>
            <a:endCxn id="11" idx="1"/>
          </p:cNvCxnSpPr>
          <p:nvPr/>
        </p:nvCxnSpPr>
        <p:spPr>
          <a:xfrm>
            <a:off x="2686050" y="4293096"/>
            <a:ext cx="2305033" cy="17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838566" y="3627544"/>
            <a:ext cx="62869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charset="0"/>
                <a:ea typeface="Arial" charset="0"/>
                <a:cs typeface="Arial" charset="0"/>
              </a:rPr>
              <a:t>Frame</a:t>
            </a:r>
          </a:p>
          <a:p>
            <a:endParaRPr kumimoji="1" lang="en-US" altLang="ja-JP" sz="1200" dirty="0">
              <a:latin typeface="Arial" charset="0"/>
              <a:ea typeface="Arial" charset="0"/>
              <a:cs typeface="Arial" charset="0"/>
            </a:endParaRPr>
          </a:p>
          <a:p>
            <a:endParaRPr kumimoji="1" lang="ja-JP" alt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73796" y="4754761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Broadcast or not?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8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use IP layer, IP address has to be assigned to every STA.</a:t>
            </a:r>
          </a:p>
          <a:p>
            <a:pPr lvl="1"/>
            <a:r>
              <a:rPr lang="en-US" altLang="ja-JP" dirty="0" smtClean="0"/>
              <a:t>IPv4 has no standards to assign IP address without frame transmission by STA.</a:t>
            </a:r>
          </a:p>
          <a:p>
            <a:pPr lvl="1"/>
            <a:r>
              <a:rPr kumimoji="1" lang="en-US" altLang="ja-JP" dirty="0" smtClean="0"/>
              <a:t>IPv6 can assign IP address without frame transmission by STA.</a:t>
            </a:r>
          </a:p>
          <a:p>
            <a:pPr lvl="2"/>
            <a:r>
              <a:rPr lang="en-US" altLang="ja-JP" dirty="0" smtClean="0"/>
              <a:t>By using Router Advertisement</a:t>
            </a:r>
          </a:p>
          <a:p>
            <a:pPr lvl="2"/>
            <a:r>
              <a:rPr kumimoji="1" lang="en-US" altLang="ja-JP" dirty="0" smtClean="0"/>
              <a:t>Duplicate Address Detection is not required. (STA never transmit frames)</a:t>
            </a:r>
          </a:p>
          <a:p>
            <a:r>
              <a:rPr lang="en-US" altLang="ja-JP" dirty="0" smtClean="0"/>
              <a:t>Mapping IPv6 multicast address to MAC address is defined in RFC2464.</a:t>
            </a:r>
          </a:p>
          <a:p>
            <a:endParaRPr lang="en-US" altLang="ja-JP" dirty="0"/>
          </a:p>
          <a:p>
            <a:r>
              <a:rPr lang="en-US" altLang="ja-JP" dirty="0" smtClean="0"/>
              <a:t>AP can select frames to be broadcasted by the specified MAC address ( = IPv6 multicast address)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8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Updated Layer Design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038507"/>
            <a:ext cx="7886700" cy="1138455"/>
          </a:xfrm>
        </p:spPr>
        <p:txBody>
          <a:bodyPr/>
          <a:lstStyle/>
          <a:p>
            <a:r>
              <a:rPr kumimoji="1" lang="en-US" altLang="ja-JP" dirty="0" smtClean="0"/>
              <a:t>IETF standards can be used to identify application data type.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683568" y="1752771"/>
            <a:ext cx="2880320" cy="3009257"/>
            <a:chOff x="5220072" y="1916832"/>
            <a:chExt cx="3295278" cy="3657328"/>
          </a:xfrm>
        </p:grpSpPr>
        <p:sp>
          <p:nvSpPr>
            <p:cNvPr id="12" name="正方形/長方形 11"/>
            <p:cNvSpPr/>
            <p:nvPr/>
          </p:nvSpPr>
          <p:spPr>
            <a:xfrm>
              <a:off x="5220072" y="1916832"/>
              <a:ext cx="3295278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atin typeface="Arial" charset="0"/>
                  <a:ea typeface="Arial" charset="0"/>
                  <a:cs typeface="Arial" charset="0"/>
                </a:rPr>
                <a:t>IEEE802.11 header</a:t>
              </a:r>
              <a:endParaRPr kumimoji="1" lang="ja-JP" alt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220072" y="2708920"/>
              <a:ext cx="329527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atin typeface="Arial" charset="0"/>
                  <a:ea typeface="Arial" charset="0"/>
                  <a:cs typeface="Arial" charset="0"/>
                </a:rPr>
                <a:t>Application selector</a:t>
              </a:r>
              <a:endParaRPr kumimoji="1" lang="ja-JP" alt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220072" y="3231431"/>
              <a:ext cx="3295278" cy="23427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latin typeface="Arial" charset="0"/>
                  <a:ea typeface="Arial" charset="0"/>
                  <a:cs typeface="Arial" charset="0"/>
                </a:rPr>
                <a:t>Application data</a:t>
              </a:r>
              <a:endParaRPr kumimoji="1" lang="ja-JP" alt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5457866" y="1752771"/>
            <a:ext cx="2880320" cy="651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IEEE802.11 header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57866" y="2404503"/>
            <a:ext cx="2880320" cy="4147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IPv6 header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57866" y="3233979"/>
            <a:ext cx="2880320" cy="15280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Application data</a:t>
            </a:r>
          </a:p>
          <a:p>
            <a:pPr algn="ctr"/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(e.g. RTP)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57866" y="2819241"/>
            <a:ext cx="2880320" cy="4147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smtClean="0">
                <a:latin typeface="Arial" charset="0"/>
                <a:ea typeface="Arial" charset="0"/>
                <a:cs typeface="Arial" charset="0"/>
              </a:rPr>
              <a:t>UDP </a:t>
            </a:r>
            <a:r>
              <a:rPr kumimoji="1" lang="en-US" altLang="ja-JP" sz="2000" dirty="0" smtClean="0">
                <a:latin typeface="Arial" charset="0"/>
                <a:ea typeface="Arial" charset="0"/>
                <a:cs typeface="Arial" charset="0"/>
              </a:rPr>
              <a:t>header</a:t>
            </a:r>
            <a:endParaRPr kumimoji="1" lang="ja-JP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947681" y="2834426"/>
            <a:ext cx="1126391" cy="6097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95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broadcast service 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 service on WLAN can improve user experience.</a:t>
            </a:r>
          </a:p>
          <a:p>
            <a:r>
              <a:rPr kumimoji="1" lang="en-US" altLang="ja-JP" dirty="0" smtClean="0"/>
              <a:t>For broadcast service on WLAN, the following works are required.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Make frame </a:t>
            </a:r>
            <a:r>
              <a:rPr lang="en-US" altLang="ja-JP" dirty="0" smtClean="0"/>
              <a:t>authentication mechanism</a:t>
            </a:r>
          </a:p>
          <a:p>
            <a:pPr lvl="1"/>
            <a:r>
              <a:rPr lang="en-US" altLang="ja-JP" dirty="0" smtClean="0"/>
              <a:t>Modify state machine</a:t>
            </a:r>
          </a:p>
          <a:p>
            <a:pPr lvl="1"/>
            <a:r>
              <a:rPr lang="en-US" altLang="ja-JP" dirty="0" smtClean="0"/>
              <a:t>Define broadcast data frame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Consider </a:t>
            </a:r>
            <a:r>
              <a:rPr lang="en-US" altLang="ja-JP" dirty="0" err="1" smtClean="0"/>
              <a:t>QoS</a:t>
            </a:r>
            <a:endParaRPr lang="en-US" altLang="ja-JP" dirty="0"/>
          </a:p>
          <a:p>
            <a:pPr lvl="1"/>
            <a:r>
              <a:rPr lang="en-US" altLang="ja-JP" strike="sngStrike" dirty="0" smtClean="0"/>
              <a:t>Application selector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form study group for “broadcast service 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</a:t>
            </a:r>
          </a:p>
          <a:p>
            <a:pPr lvl="1"/>
            <a:r>
              <a:rPr lang="en-US" altLang="ja-JP" dirty="0" smtClean="0"/>
              <a:t>No:</a:t>
            </a:r>
          </a:p>
          <a:p>
            <a:pPr lvl="1"/>
            <a:r>
              <a:rPr kumimoji="1" lang="en-US" altLang="ja-JP" dirty="0" smtClean="0"/>
              <a:t>Don’t care:</a:t>
            </a:r>
          </a:p>
          <a:p>
            <a:pPr lvl="1"/>
            <a:r>
              <a:rPr lang="en-US" altLang="ja-JP" dirty="0" smtClean="0"/>
              <a:t>Need more info: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Currently broadcast on WLAN is mainly used for communication management protocols,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Beacon and Probe for IEEE802.11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ARP, DHCP and NDP for higher layer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Broadcasting contents will enhance user experience.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Many </a:t>
            </a:r>
            <a:r>
              <a:rPr lang="en-US" sz="1800" dirty="0" smtClean="0"/>
              <a:t>people need common information at specific locations,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Live comments at a stadium,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mall, or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Emergency information.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r>
              <a:rPr lang="en-US" sz="1800" dirty="0" smtClean="0"/>
              <a:t>Currently people need to do the following </a:t>
            </a:r>
            <a:r>
              <a:rPr lang="en-US" sz="1800" dirty="0" smtClean="0"/>
              <a:t>actions to get local information.</a:t>
            </a:r>
            <a:endParaRPr lang="en-US" sz="1800" dirty="0" smtClean="0"/>
          </a:p>
          <a:p>
            <a:pPr lvl="1"/>
            <a:r>
              <a:rPr lang="en-US" sz="1500" dirty="0" smtClean="0"/>
              <a:t>Search web site.</a:t>
            </a:r>
          </a:p>
          <a:p>
            <a:pPr lvl="1"/>
            <a:r>
              <a:rPr lang="en-US" sz="1500" dirty="0" smtClean="0"/>
              <a:t>Get the local information by unicast traffic.</a:t>
            </a:r>
            <a:endParaRPr lang="en-US" sz="1500" dirty="0"/>
          </a:p>
          <a:p>
            <a:r>
              <a:rPr lang="en-US" sz="1800" dirty="0" smtClean="0"/>
              <a:t>These actions waste channel time/bandwidth.</a:t>
            </a:r>
          </a:p>
          <a:p>
            <a:r>
              <a:rPr lang="en-US" dirty="0" smtClean="0"/>
              <a:t>Broadcasting local information on WLAN can reduce per user bandwidth.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 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in the range </a:t>
            </a:r>
            <a:r>
              <a:rPr lang="en-US" altLang="ja-JP" sz="1600" dirty="0" smtClean="0"/>
              <a:t>can receive.</a:t>
            </a:r>
            <a:endParaRPr lang="en-US" altLang="ja-JP" sz="1600" dirty="0" smtClean="0"/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</a:t>
            </a:r>
            <a:r>
              <a:rPr lang="en-US" altLang="ja-JP" sz="1800" dirty="0" smtClean="0"/>
              <a:t>cost</a:t>
            </a:r>
            <a:endParaRPr lang="en-US" altLang="ja-JP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charset="-128"/>
              </a:rPr>
              <a:t>Train</a:t>
            </a:r>
          </a:p>
          <a:p>
            <a:r>
              <a:rPr lang="en-US" altLang="ja-JP" sz="1400" dirty="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museum or zoo who has 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broadcast, 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6" y="2197650"/>
            <a:ext cx="3900205" cy="259950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5062765" y="3420853"/>
            <a:ext cx="520995" cy="299706"/>
            <a:chOff x="8109794" y="1340768"/>
            <a:chExt cx="914400" cy="940069"/>
          </a:xfrm>
        </p:grpSpPr>
        <p:sp>
          <p:nvSpPr>
            <p:cNvPr id="8" name="角丸四角形 7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5664222" y="3417326"/>
            <a:ext cx="520995" cy="299706"/>
            <a:chOff x="8109794" y="1340768"/>
            <a:chExt cx="914400" cy="940069"/>
          </a:xfrm>
        </p:grpSpPr>
        <p:sp>
          <p:nvSpPr>
            <p:cNvPr id="80" name="角丸四角形 79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6304466" y="3417326"/>
            <a:ext cx="520996" cy="299706"/>
            <a:chOff x="8109794" y="1340768"/>
            <a:chExt cx="914400" cy="940069"/>
          </a:xfrm>
        </p:grpSpPr>
        <p:sp>
          <p:nvSpPr>
            <p:cNvPr id="83" name="角丸四角形 82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6905923" y="3413799"/>
            <a:ext cx="520996" cy="299706"/>
            <a:chOff x="8109794" y="1340768"/>
            <a:chExt cx="914400" cy="940069"/>
          </a:xfrm>
        </p:grpSpPr>
        <p:sp>
          <p:nvSpPr>
            <p:cNvPr id="86" name="角丸四角形 85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511669" y="3417326"/>
            <a:ext cx="520995" cy="299706"/>
            <a:chOff x="8109794" y="1340768"/>
            <a:chExt cx="914400" cy="940069"/>
          </a:xfrm>
        </p:grpSpPr>
        <p:sp>
          <p:nvSpPr>
            <p:cNvPr id="89" name="角丸四角形 88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8113126" y="3413799"/>
            <a:ext cx="520995" cy="299706"/>
            <a:chOff x="8109794" y="1340768"/>
            <a:chExt cx="914400" cy="940069"/>
          </a:xfrm>
        </p:grpSpPr>
        <p:sp>
          <p:nvSpPr>
            <p:cNvPr id="92" name="角丸四角形 91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a shopping mall, conference venue like here, who has 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signage device in the area can show the same 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3</a:t>
            </a:r>
            <a:br>
              <a:rPr kumimoji="1" lang="en-US" altLang="ja-JP" dirty="0" smtClean="0"/>
            </a:br>
            <a:r>
              <a:rPr kumimoji="1" lang="en-US" altLang="ja-JP" dirty="0" smtClean="0"/>
              <a:t>(Emergency Information)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Broadcasting infrastructure can be used for distributing emergency information such as:</a:t>
            </a:r>
          </a:p>
          <a:p>
            <a:pPr lvl="1"/>
            <a:r>
              <a:rPr kumimoji="1" lang="en-US" altLang="ja-JP" dirty="0" smtClean="0"/>
              <a:t>Evacuation guidance in case of fire.</a:t>
            </a:r>
          </a:p>
          <a:p>
            <a:pPr lvl="1"/>
            <a:r>
              <a:rPr lang="en-US" altLang="ja-JP" dirty="0" smtClean="0"/>
              <a:t>Earthquake warning.</a:t>
            </a:r>
          </a:p>
          <a:p>
            <a:pPr lvl="1"/>
            <a:r>
              <a:rPr kumimoji="1" lang="en-US" altLang="ja-JP" dirty="0" smtClean="0"/>
              <a:t>Food information in a evacuation shelter.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4</a:t>
            </a:r>
            <a:br>
              <a:rPr kumimoji="1" lang="en-US" altLang="ja-JP" dirty="0" smtClean="0"/>
            </a:br>
            <a:r>
              <a:rPr kumimoji="1" lang="en-US" altLang="ja-JP" dirty="0" smtClean="0"/>
              <a:t>(Sensor Data Collection)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538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Sensors can broadcast their data.</a:t>
            </a:r>
          </a:p>
          <a:p>
            <a:pPr lvl="1"/>
            <a:r>
              <a:rPr lang="en-US" altLang="ja-JP" dirty="0" smtClean="0"/>
              <a:t>Assume to collect sensor data periodically.</a:t>
            </a:r>
          </a:p>
          <a:p>
            <a:pPr lvl="1"/>
            <a:r>
              <a:rPr kumimoji="1" lang="en-US" altLang="ja-JP" dirty="0" smtClean="0"/>
              <a:t>If association is not required, sensors transmit just data frames periodically.</a:t>
            </a:r>
          </a:p>
          <a:p>
            <a:pPr lvl="1"/>
            <a:r>
              <a:rPr lang="en-US" altLang="ja-JP" dirty="0" smtClean="0"/>
              <a:t>This means periodical data collection by broadcast may reduce sensor power consumption.</a:t>
            </a:r>
          </a:p>
          <a:p>
            <a:pPr lvl="1"/>
            <a:r>
              <a:rPr kumimoji="1" lang="en-US" altLang="ja-JP" dirty="0" smtClean="0"/>
              <a:t>In this case, a sensor works as AP (broadcast station).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4568497"/>
            <a:ext cx="103506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直線矢印コネクタ 13"/>
          <p:cNvCxnSpPr>
            <a:stCxn id="8" idx="2"/>
          </p:cNvCxnSpPr>
          <p:nvPr/>
        </p:nvCxnSpPr>
        <p:spPr>
          <a:xfrm>
            <a:off x="1331640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366703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366703" y="5153272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331640" y="5153271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6672" y="419113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Periodical Data</a:t>
            </a:r>
            <a:endParaRPr kumimoji="1" lang="ja-JP" alt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5844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5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直線コネクタ 21"/>
          <p:cNvCxnSpPr>
            <a:stCxn id="19" idx="2"/>
          </p:cNvCxnSpPr>
          <p:nvPr/>
        </p:nvCxnSpPr>
        <p:spPr>
          <a:xfrm>
            <a:off x="4137892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98442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右矢印 23"/>
          <p:cNvSpPr/>
          <p:nvPr/>
        </p:nvSpPr>
        <p:spPr>
          <a:xfrm>
            <a:off x="4150937" y="4105936"/>
            <a:ext cx="1544180" cy="858441"/>
          </a:xfrm>
          <a:prstGeom prst="leftRightArrow">
            <a:avLst>
              <a:gd name="adj1" fmla="val 57700"/>
              <a:gd name="adj2" fmla="val 294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Association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150937" y="5396426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596475" y="54040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91210" y="3212976"/>
            <a:ext cx="86409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</a:p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(as AP)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28437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918264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478814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908261" y="4568497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28660" y="45811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1716" y="593867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By </a:t>
            </a:r>
            <a:r>
              <a:rPr kumimoji="1" lang="en-US" altLang="ja-JP" sz="1800" smtClean="0">
                <a:solidFill>
                  <a:schemeClr val="tx1"/>
                </a:solidFill>
              </a:rPr>
              <a:t>existing standard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87085" y="59386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</a:rPr>
              <a:t>By broadcast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Security</a:t>
            </a:r>
          </a:p>
          <a:p>
            <a:pPr lvl="1"/>
            <a:r>
              <a:rPr lang="en-US" altLang="ja-JP" dirty="0" smtClean="0"/>
              <a:t>Transmitters have to be authenticated by receivers.</a:t>
            </a:r>
          </a:p>
          <a:p>
            <a:pPr lvl="1"/>
            <a:r>
              <a:rPr lang="en-US" altLang="ja-JP" dirty="0" smtClean="0"/>
              <a:t>Encryption should be optionally supported.</a:t>
            </a:r>
          </a:p>
          <a:p>
            <a:r>
              <a:rPr lang="en-US" altLang="ja-JP" dirty="0" smtClean="0"/>
              <a:t>Session Establishment</a:t>
            </a:r>
          </a:p>
          <a:p>
            <a:pPr lvl="1"/>
            <a:r>
              <a:rPr lang="en-US" altLang="ja-JP" dirty="0" smtClean="0"/>
              <a:t>Simplify the session establishment.</a:t>
            </a:r>
          </a:p>
          <a:p>
            <a:r>
              <a:rPr kumimoji="1" lang="en-US" altLang="ja-JP" dirty="0" err="1" smtClean="0"/>
              <a:t>QoS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For broadcast frames.</a:t>
            </a:r>
          </a:p>
          <a:p>
            <a:pPr lvl="1"/>
            <a:r>
              <a:rPr kumimoji="1" lang="en-US" altLang="ja-JP" dirty="0" smtClean="0"/>
              <a:t>For other frames.</a:t>
            </a:r>
          </a:p>
          <a:p>
            <a:r>
              <a:rPr lang="en-US" altLang="ja-JP" dirty="0" smtClean="0"/>
              <a:t>Application Selector</a:t>
            </a:r>
          </a:p>
          <a:p>
            <a:pPr lvl="1"/>
            <a:r>
              <a:rPr lang="en-US" altLang="ja-JP" dirty="0" smtClean="0"/>
              <a:t>Identify the type of contents (text, audio, video...)</a:t>
            </a:r>
            <a:r>
              <a:rPr kumimoji="1" lang="en-US" altLang="ja-JP" dirty="0" smtClean="0"/>
              <a:t> to select application.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January 2018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5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27095</TotalTime>
  <Words>1779</Words>
  <Application>Microsoft Macintosh PowerPoint</Application>
  <PresentationFormat>画面に合わせる (4:3)</PresentationFormat>
  <Paragraphs>340</Paragraphs>
  <Slides>22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Arial Unicode MS</vt:lpstr>
      <vt:lpstr>Mangal</vt:lpstr>
      <vt:lpstr>MS Gothic</vt:lpstr>
      <vt:lpstr>ＭＳ Ｐゴシック</vt:lpstr>
      <vt:lpstr>Times</vt:lpstr>
      <vt:lpstr>Times New Roman</vt:lpstr>
      <vt:lpstr>Yu Gothic</vt:lpstr>
      <vt:lpstr>Arial</vt:lpstr>
      <vt:lpstr>ホワイト</vt:lpstr>
      <vt:lpstr>文書</vt:lpstr>
      <vt:lpstr>Broadcast Service on WLAN</vt:lpstr>
      <vt:lpstr>Abstract</vt:lpstr>
      <vt:lpstr>Motivation</vt:lpstr>
      <vt:lpstr>Broadcast Service on WLAN</vt:lpstr>
      <vt:lpstr>Use Case 1 (Audio Guidance)</vt:lpstr>
      <vt:lpstr>Use Case 2 (Floor Guide, Timetable, Advertisement)</vt:lpstr>
      <vt:lpstr>Use Case 3 (Emergency Information)</vt:lpstr>
      <vt:lpstr>Use Case 4 (Sensor Data Collection)</vt:lpstr>
      <vt:lpstr>What to Consider</vt:lpstr>
      <vt:lpstr>Security Requirements</vt:lpstr>
      <vt:lpstr>Current Broadcast Security on WLAN</vt:lpstr>
      <vt:lpstr>Issue on the Current GTKSA</vt:lpstr>
      <vt:lpstr>Public Key Based Frame Authentication</vt:lpstr>
      <vt:lpstr>Session Establishment</vt:lpstr>
      <vt:lpstr>QoS Considerations</vt:lpstr>
      <vt:lpstr>Higher Layer Support</vt:lpstr>
      <vt:lpstr>Issues on This Layer Design</vt:lpstr>
      <vt:lpstr>Solution</vt:lpstr>
      <vt:lpstr>Updated Layer Design</vt:lpstr>
      <vt:lpstr>Conclusion</vt:lpstr>
      <vt:lpstr>Comments &amp; Questions</vt:lpstr>
      <vt:lpstr>Straw poll</vt:lpstr>
    </vt:vector>
  </TitlesOfParts>
  <Manager/>
  <Company/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 Service on WLAN</dc:title>
  <dc:subject/>
  <dc:creator>Hitoshi MORIOKA</dc:creator>
  <cp:keywords/>
  <dc:description/>
  <cp:lastModifiedBy>森岡仁志</cp:lastModifiedBy>
  <cp:revision>186</cp:revision>
  <cp:lastPrinted>1601-01-01T00:00:00Z</cp:lastPrinted>
  <dcterms:created xsi:type="dcterms:W3CDTF">2017-06-12T10:59:22Z</dcterms:created>
  <dcterms:modified xsi:type="dcterms:W3CDTF">2018-01-16T06:13:36Z</dcterms:modified>
  <cp:category/>
</cp:coreProperties>
</file>