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69" r:id="rId5"/>
    <p:sldId id="353" r:id="rId6"/>
    <p:sldId id="354" r:id="rId7"/>
    <p:sldId id="355" r:id="rId8"/>
    <p:sldId id="356" r:id="rId9"/>
    <p:sldId id="357" r:id="rId10"/>
    <p:sldId id="358" r:id="rId11"/>
    <p:sldId id="368" r:id="rId12"/>
    <p:sldId id="369" r:id="rId13"/>
    <p:sldId id="361" r:id="rId14"/>
    <p:sldId id="370" r:id="rId15"/>
    <p:sldId id="366" r:id="rId16"/>
    <p:sldId id="367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9548" autoAdjust="0"/>
  </p:normalViewPr>
  <p:slideViewPr>
    <p:cSldViewPr>
      <p:cViewPr varScale="1">
        <p:scale>
          <a:sx n="74" d="100"/>
          <a:sy n="74" d="100"/>
        </p:scale>
        <p:origin x="126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E329D4-2F13-4365-8199-A4D5858E5C5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8701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E329D4-2F13-4365-8199-A4D5858E5C5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005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27082" y="6475413"/>
            <a:ext cx="18168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Yongho </a:t>
            </a:r>
            <a:r>
              <a:rPr lang="en-US" altLang="ko-KR" dirty="0" err="1" smtClean="0"/>
              <a:t>Seok</a:t>
            </a:r>
            <a:r>
              <a:rPr lang="en-US" altLang="ko-KR" dirty="0" smtClean="0"/>
              <a:t>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802.11-17/1726r0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795-03-00az-phy-level-security-protection.ppt" TargetMode="External"/><Relationship Id="rId2" Type="http://schemas.openxmlformats.org/officeDocument/2006/relationships/hyperlink" Target="https://mentor.ieee.org/802.11/dcn/17/11-17-0780-02-00az-ranging-phy-security.ppt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4191" y="6475413"/>
            <a:ext cx="183973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</a:t>
            </a:r>
            <a:r>
              <a:rPr lang="en-US" dirty="0" err="1" smtClean="0"/>
              <a:t>MediaTek</a:t>
            </a:r>
            <a:r>
              <a:rPr lang="en-US" dirty="0" smtClean="0"/>
              <a:t> Inc. 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altLang="ko-KR" dirty="0" smtClean="0"/>
              <a:t>Secure Ranging Measurement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2017-11-03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0239914"/>
              </p:ext>
            </p:extLst>
          </p:nvPr>
        </p:nvGraphicFramePr>
        <p:xfrm>
          <a:off x="533400" y="2667000"/>
          <a:ext cx="8099425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4" name="Document" r:id="rId4" imgW="8290751" imgH="3206091" progId="Word.Document.8">
                  <p:embed/>
                </p:oleObj>
              </mc:Choice>
              <mc:Fallback>
                <p:oleObj name="Document" r:id="rId4" imgW="8290751" imgH="3206091" progId="Word.Document.8">
                  <p:embed/>
                  <p:pic>
                    <p:nvPicPr>
                      <p:cNvPr id="0" name="Picture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667000"/>
                        <a:ext cx="8099425" cy="31242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Replay Attack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Possible solutions – Option </a:t>
            </a:r>
            <a:r>
              <a:rPr lang="en-US" dirty="0" smtClean="0"/>
              <a:t>3</a:t>
            </a:r>
            <a:endParaRPr lang="en-US" dirty="0"/>
          </a:p>
          <a:p>
            <a:pPr lvl="1"/>
            <a:r>
              <a:rPr lang="en-US" dirty="0" smtClean="0"/>
              <a:t>Comparing Option 1 and Option 2, </a:t>
            </a:r>
          </a:p>
          <a:p>
            <a:pPr lvl="2"/>
            <a:r>
              <a:rPr lang="en-US" dirty="0" smtClean="0"/>
              <a:t>Option 1 does not need a significant change of a security protocol</a:t>
            </a:r>
            <a:r>
              <a:rPr lang="en-US" dirty="0"/>
              <a:t> </a:t>
            </a:r>
            <a:r>
              <a:rPr lang="en-US" dirty="0" smtClean="0"/>
              <a:t>but it needs additional complexity in the </a:t>
            </a:r>
            <a:r>
              <a:rPr lang="en-US" dirty="0"/>
              <a:t>PHY layer</a:t>
            </a:r>
            <a:r>
              <a:rPr lang="en-US" dirty="0" smtClean="0"/>
              <a:t>.</a:t>
            </a:r>
          </a:p>
          <a:p>
            <a:pPr lvl="2"/>
            <a:r>
              <a:rPr lang="en-US" dirty="0"/>
              <a:t>Option </a:t>
            </a:r>
            <a:r>
              <a:rPr lang="en-US" dirty="0" smtClean="0"/>
              <a:t>2 </a:t>
            </a:r>
            <a:r>
              <a:rPr lang="en-US" dirty="0"/>
              <a:t>does not need a significant change of </a:t>
            </a:r>
            <a:r>
              <a:rPr lang="en-US" dirty="0" smtClean="0"/>
              <a:t>a PHY but it </a:t>
            </a:r>
            <a:r>
              <a:rPr lang="en-US" dirty="0"/>
              <a:t>needs </a:t>
            </a:r>
            <a:r>
              <a:rPr lang="en-US" dirty="0" smtClean="0"/>
              <a:t>a major change of  a security protocol and can increase a protocol overhead.</a:t>
            </a:r>
            <a:endParaRPr lang="en-US" dirty="0"/>
          </a:p>
          <a:p>
            <a:pPr lvl="1"/>
            <a:r>
              <a:rPr lang="en-US" dirty="0" smtClean="0"/>
              <a:t>Based on pros and cons of Option 1 and Option 2, another Option 3 is that a STA provides key values for each ranging measurement sequences through a new Protected </a:t>
            </a:r>
            <a:r>
              <a:rPr lang="en-US" dirty="0"/>
              <a:t>Ranging Measurement Key </a:t>
            </a:r>
            <a:r>
              <a:rPr lang="en-US" dirty="0" smtClean="0"/>
              <a:t>Management frame or </a:t>
            </a:r>
            <a:r>
              <a:rPr lang="en-US" dirty="0"/>
              <a:t>a Protected FTM </a:t>
            </a:r>
            <a:r>
              <a:rPr lang="en-US" dirty="0" smtClean="0"/>
              <a:t>Response frame. 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4191" y="6475413"/>
            <a:ext cx="183973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</a:t>
            </a:r>
            <a:r>
              <a:rPr lang="en-US" dirty="0" err="1" smtClean="0"/>
              <a:t>MediaTek</a:t>
            </a:r>
            <a:r>
              <a:rPr lang="en-US" dirty="0" smtClean="0"/>
              <a:t> Inc. </a:t>
            </a:r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55223" y="6475413"/>
            <a:ext cx="50975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9852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Replay Attack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Possible solutions – Option </a:t>
            </a:r>
            <a:r>
              <a:rPr lang="en-US" dirty="0" smtClean="0"/>
              <a:t>3</a:t>
            </a:r>
            <a:endParaRPr lang="en-US" dirty="0"/>
          </a:p>
          <a:p>
            <a:pPr lvl="1"/>
            <a:r>
              <a:rPr lang="en-US" dirty="0"/>
              <a:t>Protected Ranging Measurement Key Management </a:t>
            </a:r>
            <a:r>
              <a:rPr lang="en-US" dirty="0" smtClean="0"/>
              <a:t>(RMKM) frame </a:t>
            </a:r>
            <a:r>
              <a:rPr lang="en-US" dirty="0"/>
              <a:t>includes one or more pairs of a Sounding Dialog Token Number and key values (up to 64 entries) for determining LTF sequences used in an UL NDP and a DL NDP for subsequent ranging measurement sequences.</a:t>
            </a:r>
          </a:p>
          <a:p>
            <a:pPr lvl="1"/>
            <a:r>
              <a:rPr lang="en-US" dirty="0" smtClean="0"/>
              <a:t>In each </a:t>
            </a:r>
            <a:r>
              <a:rPr lang="en-US" dirty="0"/>
              <a:t>ranging measurement </a:t>
            </a:r>
            <a:r>
              <a:rPr lang="en-US" dirty="0" smtClean="0"/>
              <a:t>sequence, </a:t>
            </a:r>
            <a:r>
              <a:rPr lang="en-US" dirty="0"/>
              <a:t>LTF sequences used in an UL NDP and a DL NDP</a:t>
            </a:r>
            <a:r>
              <a:rPr lang="en-US" dirty="0" smtClean="0"/>
              <a:t> are identified </a:t>
            </a:r>
            <a:r>
              <a:rPr lang="en-US" dirty="0"/>
              <a:t>by a Sounding Dialog Token Number </a:t>
            </a:r>
            <a:r>
              <a:rPr lang="en-US" dirty="0" smtClean="0"/>
              <a:t>(SDTN) in a </a:t>
            </a:r>
            <a:r>
              <a:rPr lang="en-US" dirty="0"/>
              <a:t>NDPA frame.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4191" y="6475413"/>
            <a:ext cx="183973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</a:t>
            </a:r>
            <a:r>
              <a:rPr lang="en-US" dirty="0" err="1" smtClean="0"/>
              <a:t>MediaTek</a:t>
            </a:r>
            <a:r>
              <a:rPr lang="en-US" dirty="0" smtClean="0"/>
              <a:t> Inc. </a:t>
            </a:r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1447019" y="5835699"/>
            <a:ext cx="626924" cy="4320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NDPA</a:t>
            </a:r>
            <a:b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</a:b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SDTN=0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2130004" y="5835699"/>
            <a:ext cx="1239339" cy="4320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NDP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4732476" y="5111824"/>
            <a:ext cx="541867" cy="4320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LMR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2790345" y="5835699"/>
            <a:ext cx="578998" cy="4320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LTF1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3425509" y="5118248"/>
            <a:ext cx="1230767" cy="4320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DL NDP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4077278" y="5118248"/>
            <a:ext cx="578998" cy="4320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LTF2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5316676" y="5829275"/>
            <a:ext cx="626924" cy="4320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kumimoji="0" lang="en-US" sz="900" dirty="0">
                <a:latin typeface="Times New Roman" pitchFamily="18" charset="0"/>
              </a:rPr>
              <a:t>NDPA</a:t>
            </a:r>
            <a:br>
              <a:rPr kumimoji="0" lang="en-US" sz="900" dirty="0">
                <a:latin typeface="Times New Roman" pitchFamily="18" charset="0"/>
              </a:rPr>
            </a:br>
            <a:r>
              <a:rPr kumimoji="0" lang="en-US" sz="900" b="1" dirty="0" smtClean="0">
                <a:latin typeface="Times New Roman" pitchFamily="18" charset="0"/>
              </a:rPr>
              <a:t>SDTN=1</a:t>
            </a:r>
            <a:endParaRPr kumimoji="0" lang="en-US" sz="900" b="1" dirty="0">
              <a:latin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5999661" y="5829275"/>
            <a:ext cx="1239339" cy="4320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NDP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8602133" y="5105400"/>
            <a:ext cx="541867" cy="4320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LMR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6660002" y="5829275"/>
            <a:ext cx="578998" cy="4320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LTF5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7295166" y="5111824"/>
            <a:ext cx="1230767" cy="4320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DL NDP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7946935" y="5111824"/>
            <a:ext cx="578998" cy="4320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LTF6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0" y="5825843"/>
            <a:ext cx="779324" cy="4320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200" dirty="0" smtClean="0"/>
              <a:t>RMKM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823894" y="5105400"/>
            <a:ext cx="541867" cy="4320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ACK</a:t>
            </a:r>
          </a:p>
        </p:txBody>
      </p:sp>
    </p:spTree>
    <p:extLst>
      <p:ext uri="{BB962C8B-B14F-4D97-AF65-F5344CB8AC3E}">
        <p14:creationId xmlns:p14="http://schemas.microsoft.com/office/powerpoint/2010/main" val="21193949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document discusses the replay attack problem</a:t>
            </a:r>
            <a:r>
              <a:rPr lang="en-US" dirty="0"/>
              <a:t> </a:t>
            </a:r>
            <a:r>
              <a:rPr lang="en-US" dirty="0" smtClean="0"/>
              <a:t>and possible solutions. </a:t>
            </a:r>
          </a:p>
          <a:p>
            <a:pPr lvl="1"/>
            <a:endParaRPr lang="en-US" dirty="0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4191" y="6475413"/>
            <a:ext cx="183973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</a:t>
            </a:r>
            <a:r>
              <a:rPr lang="en-US" dirty="0" err="1" smtClean="0"/>
              <a:t>MediaTek</a:t>
            </a:r>
            <a:r>
              <a:rPr lang="en-US" dirty="0" smtClean="0"/>
              <a:t> Inc. </a:t>
            </a:r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55223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41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</a:t>
            </a:r>
            <a:r>
              <a:rPr lang="en-US" dirty="0"/>
              <a:t>]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mentor.ieee.org/802.11/dcn/17/11-17-0780-02-00az-ranging-phy-security.pptx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[</a:t>
            </a:r>
            <a:r>
              <a:rPr lang="en-US" dirty="0"/>
              <a:t>2]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mentor.ieee.org/802.11/dcn/17/11-17-0795-03-00az-phy-level-security-protection.ppt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4191" y="6475413"/>
            <a:ext cx="183973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</a:t>
            </a:r>
            <a:r>
              <a:rPr lang="en-US" dirty="0" err="1" smtClean="0"/>
              <a:t>MediaTek</a:t>
            </a:r>
            <a:r>
              <a:rPr lang="en-US" dirty="0" smtClean="0"/>
              <a:t> Inc. </a:t>
            </a:r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55223" y="6475413"/>
            <a:ext cx="50975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43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Spoofing </a:t>
            </a:r>
            <a:r>
              <a:rPr lang="en-US" dirty="0" smtClean="0"/>
              <a:t>attack in PHY level has been discussed in [1]. </a:t>
            </a:r>
          </a:p>
          <a:p>
            <a:pPr lvl="1"/>
            <a:r>
              <a:rPr lang="en-US" dirty="0" smtClean="0"/>
              <a:t>Proposed solution was to encode the LTF sequence by applying variable CSD. </a:t>
            </a:r>
            <a:endParaRPr lang="en-US" dirty="0"/>
          </a:p>
          <a:p>
            <a:pPr eaLnBrk="1" hangingPunct="1"/>
            <a:r>
              <a:rPr lang="en-US" altLang="en-US" dirty="0" smtClean="0"/>
              <a:t>Additionally, suppressing spoofing attack in PHY level has been discussed in [2]. </a:t>
            </a:r>
          </a:p>
          <a:p>
            <a:pPr lvl="1" eaLnBrk="1" hangingPunct="1"/>
            <a:r>
              <a:rPr lang="en-US" altLang="en-US" dirty="0" smtClean="0"/>
              <a:t>Proposed solution was to replace the known LTF sequence by </a:t>
            </a:r>
            <a:r>
              <a:rPr lang="en-US" altLang="en-US" dirty="0"/>
              <a:t>a random binary </a:t>
            </a:r>
            <a:r>
              <a:rPr lang="en-US" altLang="en-US" dirty="0" smtClean="0"/>
              <a:t>sequence that is unknown </a:t>
            </a:r>
            <a:r>
              <a:rPr lang="en-US" altLang="en-US" dirty="0"/>
              <a:t>to </a:t>
            </a:r>
            <a:r>
              <a:rPr lang="en-US" altLang="en-US" dirty="0" smtClean="0"/>
              <a:t>an attacker. </a:t>
            </a:r>
          </a:p>
          <a:p>
            <a:pPr lvl="2" eaLnBrk="1" hangingPunct="1"/>
            <a:r>
              <a:rPr lang="en-US" altLang="en-US" dirty="0"/>
              <a:t>Sequence generation key is exchanged and encrypted </a:t>
            </a:r>
            <a:r>
              <a:rPr lang="en-US" altLang="en-US" dirty="0" smtClean="0"/>
              <a:t>before a ranging measurement.</a:t>
            </a:r>
          </a:p>
          <a:p>
            <a:pPr eaLnBrk="1" hangingPunct="1"/>
            <a:r>
              <a:rPr lang="en-US" altLang="en-US" dirty="0"/>
              <a:t>Both contributions are saying that the LTF sequence in NDP have to be encoded in the unknown to an attacker.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4191" y="6475413"/>
            <a:ext cx="183973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</a:t>
            </a:r>
            <a:r>
              <a:rPr lang="en-US" dirty="0" err="1" smtClean="0"/>
              <a:t>MediaTek</a:t>
            </a:r>
            <a:r>
              <a:rPr lang="en-US" dirty="0" smtClean="0"/>
              <a:t> Inc. </a:t>
            </a:r>
            <a:endParaRPr lang="en-US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24829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Replay Attack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Even though a LTF sequence in a NDP is encoded, once a NDP was transmitted, an attacker can use the exposed NDP as a replay attack.</a:t>
            </a:r>
          </a:p>
          <a:p>
            <a:pPr lvl="1"/>
            <a:r>
              <a:rPr lang="en-US" dirty="0"/>
              <a:t>In the below figure, the attacker transmits a fake UL-NDP </a:t>
            </a:r>
            <a:r>
              <a:rPr lang="en-US" dirty="0" smtClean="0"/>
              <a:t>(i.e., UL-NDP1</a:t>
            </a:r>
            <a:r>
              <a:rPr lang="en-US" dirty="0"/>
              <a:t>) when a victim </a:t>
            </a:r>
            <a:r>
              <a:rPr lang="en-US" dirty="0" smtClean="0"/>
              <a:t>transmits </a:t>
            </a:r>
            <a:r>
              <a:rPr lang="en-US" dirty="0"/>
              <a:t>an </a:t>
            </a:r>
            <a:r>
              <a:rPr lang="en-US" dirty="0" smtClean="0"/>
              <a:t>UL-NDP2 transmission.</a:t>
            </a:r>
          </a:p>
          <a:p>
            <a:pPr lvl="1"/>
            <a:r>
              <a:rPr lang="en-US" dirty="0" smtClean="0"/>
              <a:t>Because an </a:t>
            </a:r>
            <a:r>
              <a:rPr lang="en-US" dirty="0"/>
              <a:t>AP </a:t>
            </a:r>
            <a:r>
              <a:rPr lang="en-US" dirty="0" smtClean="0"/>
              <a:t>didn’t </a:t>
            </a:r>
            <a:r>
              <a:rPr lang="en-US" dirty="0"/>
              <a:t>notice that a victim transmitted an </a:t>
            </a:r>
            <a:r>
              <a:rPr lang="en-US" dirty="0" smtClean="0"/>
              <a:t>UL-NDP1, it considers </a:t>
            </a:r>
            <a:r>
              <a:rPr lang="en-US" dirty="0"/>
              <a:t>the fake UL-NDP </a:t>
            </a:r>
            <a:r>
              <a:rPr lang="en-US" dirty="0" smtClean="0"/>
              <a:t>as </a:t>
            </a:r>
            <a:r>
              <a:rPr lang="en-US" dirty="0"/>
              <a:t>a valid frame sequence.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 bwMode="auto">
          <a:xfrm flipH="1" flipV="1">
            <a:off x="867313" y="4786119"/>
            <a:ext cx="360040" cy="7536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Straight Arrow Connector 5"/>
          <p:cNvCxnSpPr/>
          <p:nvPr/>
        </p:nvCxnSpPr>
        <p:spPr bwMode="auto">
          <a:xfrm flipH="1" flipV="1">
            <a:off x="1478873" y="4786119"/>
            <a:ext cx="360040" cy="7536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Box 6"/>
          <p:cNvSpPr txBox="1"/>
          <p:nvPr/>
        </p:nvSpPr>
        <p:spPr>
          <a:xfrm>
            <a:off x="470761" y="5013176"/>
            <a:ext cx="59824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NDPA1</a:t>
            </a:r>
            <a:endParaRPr lang="en-US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974828" y="5014720"/>
            <a:ext cx="72006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UL-NDP1</a:t>
            </a:r>
            <a:endParaRPr lang="en-US" sz="1000" dirty="0"/>
          </a:p>
        </p:txBody>
      </p:sp>
      <p:sp>
        <p:nvSpPr>
          <p:cNvPr id="9" name="TextBox 8"/>
          <p:cNvSpPr txBox="1"/>
          <p:nvPr/>
        </p:nvSpPr>
        <p:spPr>
          <a:xfrm>
            <a:off x="107504" y="5350713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6523" y="4602614"/>
            <a:ext cx="7446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Victim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-108520" y="6114782"/>
            <a:ext cx="893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Attacker</a:t>
            </a:r>
            <a:endParaRPr lang="en-US" sz="1600" dirty="0"/>
          </a:p>
        </p:txBody>
      </p:sp>
      <p:cxnSp>
        <p:nvCxnSpPr>
          <p:cNvPr id="12" name="Straight Arrow Connector 11"/>
          <p:cNvCxnSpPr/>
          <p:nvPr/>
        </p:nvCxnSpPr>
        <p:spPr bwMode="auto">
          <a:xfrm flipV="1">
            <a:off x="5082507" y="5544671"/>
            <a:ext cx="360040" cy="7536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/>
          <p:cNvSpPr txBox="1"/>
          <p:nvPr/>
        </p:nvSpPr>
        <p:spPr>
          <a:xfrm>
            <a:off x="3851920" y="5771728"/>
            <a:ext cx="17123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u="sng" dirty="0" smtClean="0">
                <a:solidFill>
                  <a:srgbClr val="FF0000"/>
                </a:solidFill>
              </a:rPr>
              <a:t>Fake UL-NDP1</a:t>
            </a:r>
            <a:endParaRPr lang="en-US" sz="1000" b="1" dirty="0" smtClean="0">
              <a:solidFill>
                <a:srgbClr val="FF0000"/>
              </a:solidFill>
            </a:endParaRPr>
          </a:p>
          <a:p>
            <a:r>
              <a:rPr lang="en-US" sz="1000" b="1" dirty="0" smtClean="0">
                <a:solidFill>
                  <a:srgbClr val="FF0000"/>
                </a:solidFill>
              </a:rPr>
              <a:t>(In more strong TX power)</a:t>
            </a:r>
            <a:endParaRPr lang="en-US" sz="1000" b="1" dirty="0">
              <a:solidFill>
                <a:srgbClr val="FF0000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 flipH="1" flipV="1">
            <a:off x="4531748" y="4784575"/>
            <a:ext cx="360040" cy="7536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Arrow Connector 18"/>
          <p:cNvCxnSpPr/>
          <p:nvPr/>
        </p:nvCxnSpPr>
        <p:spPr bwMode="auto">
          <a:xfrm flipH="1" flipV="1">
            <a:off x="5143308" y="4784575"/>
            <a:ext cx="360040" cy="7536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Box 19"/>
          <p:cNvSpPr txBox="1"/>
          <p:nvPr/>
        </p:nvSpPr>
        <p:spPr>
          <a:xfrm>
            <a:off x="4135196" y="5011632"/>
            <a:ext cx="59824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NDPA2</a:t>
            </a:r>
            <a:endParaRPr lang="en-US" sz="1000" dirty="0"/>
          </a:p>
        </p:txBody>
      </p:sp>
      <p:sp>
        <p:nvSpPr>
          <p:cNvPr id="21" name="TextBox 20"/>
          <p:cNvSpPr txBox="1"/>
          <p:nvPr/>
        </p:nvSpPr>
        <p:spPr>
          <a:xfrm>
            <a:off x="4639263" y="5013176"/>
            <a:ext cx="72006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UL-NDP2</a:t>
            </a:r>
            <a:endParaRPr lang="en-US" sz="1000" dirty="0"/>
          </a:p>
        </p:txBody>
      </p:sp>
      <p:cxnSp>
        <p:nvCxnSpPr>
          <p:cNvPr id="22" name="Straight Arrow Connector 21"/>
          <p:cNvCxnSpPr/>
          <p:nvPr/>
        </p:nvCxnSpPr>
        <p:spPr bwMode="auto">
          <a:xfrm flipV="1">
            <a:off x="1481105" y="5544671"/>
            <a:ext cx="357808" cy="7536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Box 22"/>
          <p:cNvSpPr txBox="1"/>
          <p:nvPr/>
        </p:nvSpPr>
        <p:spPr>
          <a:xfrm>
            <a:off x="256544" y="5774332"/>
            <a:ext cx="15071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solidFill>
                  <a:srgbClr val="FF0000"/>
                </a:solidFill>
              </a:rPr>
              <a:t>Jamming a PHY header</a:t>
            </a:r>
            <a:br>
              <a:rPr lang="en-US" sz="1000" b="1" dirty="0" smtClean="0">
                <a:solidFill>
                  <a:srgbClr val="FF0000"/>
                </a:solidFill>
              </a:rPr>
            </a:br>
            <a:r>
              <a:rPr lang="en-US" sz="1000" b="1" dirty="0" smtClean="0">
                <a:solidFill>
                  <a:srgbClr val="FF0000"/>
                </a:solidFill>
              </a:rPr>
              <a:t>of UL-NDP1</a:t>
            </a:r>
            <a:endParaRPr lang="en-US" sz="1000" b="1" dirty="0">
              <a:solidFill>
                <a:srgbClr val="FF0000"/>
              </a:solidFill>
            </a:endParaRPr>
          </a:p>
        </p:txBody>
      </p:sp>
      <p:cxnSp>
        <p:nvCxnSpPr>
          <p:cNvPr id="30" name="Straight Arrow Connector 29"/>
          <p:cNvCxnSpPr/>
          <p:nvPr/>
        </p:nvCxnSpPr>
        <p:spPr bwMode="auto">
          <a:xfrm flipV="1">
            <a:off x="6081644" y="4797152"/>
            <a:ext cx="357808" cy="7536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TextBox 30"/>
          <p:cNvSpPr txBox="1"/>
          <p:nvPr/>
        </p:nvSpPr>
        <p:spPr>
          <a:xfrm>
            <a:off x="5577588" y="5024209"/>
            <a:ext cx="72006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DL-NDP2</a:t>
            </a:r>
            <a:endParaRPr lang="en-US" sz="1000" dirty="0"/>
          </a:p>
        </p:txBody>
      </p:sp>
      <p:cxnSp>
        <p:nvCxnSpPr>
          <p:cNvPr id="32" name="Straight Arrow Connector 31"/>
          <p:cNvCxnSpPr/>
          <p:nvPr/>
        </p:nvCxnSpPr>
        <p:spPr bwMode="auto">
          <a:xfrm flipV="1">
            <a:off x="6759763" y="4797152"/>
            <a:ext cx="360040" cy="7536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TextBox 32"/>
          <p:cNvSpPr txBox="1"/>
          <p:nvPr/>
        </p:nvSpPr>
        <p:spPr>
          <a:xfrm>
            <a:off x="6509765" y="5039964"/>
            <a:ext cx="4619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LMR</a:t>
            </a:r>
          </a:p>
        </p:txBody>
      </p:sp>
      <p:cxnSp>
        <p:nvCxnSpPr>
          <p:cNvPr id="37" name="Straight Connector 36"/>
          <p:cNvCxnSpPr/>
          <p:nvPr/>
        </p:nvCxnSpPr>
        <p:spPr bwMode="auto">
          <a:xfrm>
            <a:off x="680351" y="6295682"/>
            <a:ext cx="828190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Straight Connector 37"/>
          <p:cNvCxnSpPr/>
          <p:nvPr/>
        </p:nvCxnSpPr>
        <p:spPr bwMode="auto">
          <a:xfrm>
            <a:off x="680351" y="5544671"/>
            <a:ext cx="828190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Straight Connector 38"/>
          <p:cNvCxnSpPr/>
          <p:nvPr/>
        </p:nvCxnSpPr>
        <p:spPr bwMode="auto">
          <a:xfrm>
            <a:off x="680351" y="4783416"/>
            <a:ext cx="828190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Oval 42"/>
          <p:cNvSpPr/>
          <p:nvPr/>
        </p:nvSpPr>
        <p:spPr bwMode="auto">
          <a:xfrm>
            <a:off x="1014776" y="5013176"/>
            <a:ext cx="678119" cy="246221"/>
          </a:xfrm>
          <a:prstGeom prst="ellipse">
            <a:avLst/>
          </a:prstGeom>
          <a:noFill/>
          <a:ln w="12700" cap="flat" cmpd="sng" algn="ctr">
            <a:solidFill>
              <a:srgbClr val="FF0066"/>
            </a:solidFill>
            <a:prstDash val="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Right Arrow 43"/>
          <p:cNvSpPr/>
          <p:nvPr/>
        </p:nvSpPr>
        <p:spPr bwMode="auto">
          <a:xfrm rot="894440" flipV="1">
            <a:off x="1314550" y="5560680"/>
            <a:ext cx="2639373" cy="112116"/>
          </a:xfrm>
          <a:prstGeom prst="rightArrow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680306" y="5717501"/>
            <a:ext cx="6687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Copied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  <p:sp>
        <p:nvSpPr>
          <p:cNvPr id="3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4191" y="6475413"/>
            <a:ext cx="183973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</a:t>
            </a:r>
            <a:r>
              <a:rPr lang="en-US" dirty="0" err="1" smtClean="0"/>
              <a:t>MediaTek</a:t>
            </a:r>
            <a:r>
              <a:rPr lang="en-US" dirty="0" smtClean="0"/>
              <a:t> Inc. </a:t>
            </a:r>
            <a:endParaRPr lang="en-US" dirty="0"/>
          </a:p>
        </p:txBody>
      </p:sp>
      <p:sp>
        <p:nvSpPr>
          <p:cNvPr id="3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281208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Replay Attack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Even though a LTF sequence in a NDP is encoded, once a NDP was transmitted, an attacker can use the exposed NDP as replay attack.</a:t>
            </a:r>
          </a:p>
          <a:p>
            <a:pPr lvl="1"/>
            <a:r>
              <a:rPr lang="en-US" dirty="0"/>
              <a:t>In the below figure, </a:t>
            </a:r>
            <a:r>
              <a:rPr lang="en-US" dirty="0" smtClean="0"/>
              <a:t>the </a:t>
            </a:r>
            <a:r>
              <a:rPr lang="en-US" dirty="0"/>
              <a:t>attacker </a:t>
            </a:r>
            <a:r>
              <a:rPr lang="en-US" dirty="0" smtClean="0"/>
              <a:t>transmits </a:t>
            </a:r>
            <a:r>
              <a:rPr lang="en-US" dirty="0"/>
              <a:t>a fake </a:t>
            </a:r>
            <a:r>
              <a:rPr lang="en-US" dirty="0" smtClean="0"/>
              <a:t>DL-NDP (i.e., DL-NDP1</a:t>
            </a:r>
            <a:r>
              <a:rPr lang="en-US" dirty="0"/>
              <a:t>) in more strong transmit power. </a:t>
            </a:r>
            <a:endParaRPr lang="en-US" dirty="0" smtClean="0"/>
          </a:p>
          <a:p>
            <a:pPr lvl="1"/>
            <a:r>
              <a:rPr lang="en-US" dirty="0" smtClean="0"/>
              <a:t>Because a victim didn’t </a:t>
            </a:r>
            <a:r>
              <a:rPr lang="en-US" dirty="0"/>
              <a:t>notice that </a:t>
            </a:r>
            <a:r>
              <a:rPr lang="en-US" dirty="0" smtClean="0"/>
              <a:t>an AP transmitted </a:t>
            </a:r>
            <a:r>
              <a:rPr lang="en-US" dirty="0"/>
              <a:t>an </a:t>
            </a:r>
            <a:r>
              <a:rPr lang="en-US" dirty="0" smtClean="0"/>
              <a:t>DL-NDP1, it considers </a:t>
            </a:r>
            <a:r>
              <a:rPr lang="en-US" dirty="0"/>
              <a:t>the fake </a:t>
            </a:r>
            <a:r>
              <a:rPr lang="en-US" dirty="0" smtClean="0"/>
              <a:t>DL-NDP as </a:t>
            </a:r>
            <a:r>
              <a:rPr lang="en-US" dirty="0"/>
              <a:t>a valid frame sequence.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07504" y="5329227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6523" y="4581128"/>
            <a:ext cx="7446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Victim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-108520" y="6093296"/>
            <a:ext cx="893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Attacker</a:t>
            </a:r>
            <a:endParaRPr lang="en-US" sz="1600" dirty="0"/>
          </a:p>
        </p:txBody>
      </p:sp>
      <p:cxnSp>
        <p:nvCxnSpPr>
          <p:cNvPr id="12" name="Straight Arrow Connector 11"/>
          <p:cNvCxnSpPr/>
          <p:nvPr/>
        </p:nvCxnSpPr>
        <p:spPr bwMode="auto">
          <a:xfrm flipV="1">
            <a:off x="5626018" y="4783417"/>
            <a:ext cx="360040" cy="15259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/>
          <p:cNvSpPr txBox="1"/>
          <p:nvPr/>
        </p:nvSpPr>
        <p:spPr>
          <a:xfrm>
            <a:off x="4761922" y="5771728"/>
            <a:ext cx="16626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u="sng" dirty="0" smtClean="0">
                <a:solidFill>
                  <a:srgbClr val="FF0000"/>
                </a:solidFill>
              </a:rPr>
              <a:t>Fake DL-NDP1</a:t>
            </a:r>
            <a:endParaRPr lang="en-US" sz="1000" b="1" dirty="0" smtClean="0">
              <a:solidFill>
                <a:srgbClr val="FF0000"/>
              </a:solidFill>
            </a:endParaRPr>
          </a:p>
          <a:p>
            <a:r>
              <a:rPr lang="en-US" sz="1000" b="1" dirty="0" smtClean="0">
                <a:solidFill>
                  <a:srgbClr val="FF0000"/>
                </a:solidFill>
              </a:rPr>
              <a:t>(in more strong TX power)</a:t>
            </a:r>
            <a:endParaRPr lang="en-US" sz="1000" b="1" dirty="0">
              <a:solidFill>
                <a:srgbClr val="FF0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 flipV="1">
            <a:off x="5726360" y="4783416"/>
            <a:ext cx="357808" cy="7536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Box 14"/>
          <p:cNvSpPr txBox="1"/>
          <p:nvPr/>
        </p:nvSpPr>
        <p:spPr>
          <a:xfrm>
            <a:off x="5222304" y="5010473"/>
            <a:ext cx="72006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DL-NDP2</a:t>
            </a:r>
            <a:endParaRPr lang="en-US" sz="1000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 flipV="1">
            <a:off x="6372200" y="4783416"/>
            <a:ext cx="360040" cy="7536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Box 16"/>
          <p:cNvSpPr txBox="1"/>
          <p:nvPr/>
        </p:nvSpPr>
        <p:spPr>
          <a:xfrm>
            <a:off x="6183413" y="5010473"/>
            <a:ext cx="4619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LMR</a:t>
            </a:r>
          </a:p>
        </p:txBody>
      </p:sp>
      <p:cxnSp>
        <p:nvCxnSpPr>
          <p:cNvPr id="27" name="Straight Arrow Connector 26"/>
          <p:cNvCxnSpPr/>
          <p:nvPr/>
        </p:nvCxnSpPr>
        <p:spPr bwMode="auto">
          <a:xfrm flipH="1" flipV="1">
            <a:off x="4106688" y="4797152"/>
            <a:ext cx="360040" cy="7536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Arrow Connector 27"/>
          <p:cNvCxnSpPr/>
          <p:nvPr/>
        </p:nvCxnSpPr>
        <p:spPr bwMode="auto">
          <a:xfrm flipH="1" flipV="1">
            <a:off x="4718248" y="4797152"/>
            <a:ext cx="360040" cy="7536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TextBox 28"/>
          <p:cNvSpPr txBox="1"/>
          <p:nvPr/>
        </p:nvSpPr>
        <p:spPr>
          <a:xfrm>
            <a:off x="4214203" y="5025753"/>
            <a:ext cx="72006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UL-NDP2</a:t>
            </a:r>
            <a:endParaRPr lang="en-US" sz="1000" dirty="0"/>
          </a:p>
        </p:txBody>
      </p:sp>
      <p:sp>
        <p:nvSpPr>
          <p:cNvPr id="34" name="TextBox 33"/>
          <p:cNvSpPr txBox="1"/>
          <p:nvPr/>
        </p:nvSpPr>
        <p:spPr>
          <a:xfrm>
            <a:off x="3753810" y="5031270"/>
            <a:ext cx="59824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NDPA2</a:t>
            </a:r>
            <a:endParaRPr lang="en-US" sz="1000" dirty="0"/>
          </a:p>
        </p:txBody>
      </p:sp>
      <p:cxnSp>
        <p:nvCxnSpPr>
          <p:cNvPr id="37" name="Straight Connector 36"/>
          <p:cNvCxnSpPr/>
          <p:nvPr/>
        </p:nvCxnSpPr>
        <p:spPr bwMode="auto">
          <a:xfrm>
            <a:off x="680351" y="6295682"/>
            <a:ext cx="828190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Straight Connector 37"/>
          <p:cNvCxnSpPr/>
          <p:nvPr/>
        </p:nvCxnSpPr>
        <p:spPr bwMode="auto">
          <a:xfrm>
            <a:off x="680351" y="5544671"/>
            <a:ext cx="828190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Straight Connector 38"/>
          <p:cNvCxnSpPr/>
          <p:nvPr/>
        </p:nvCxnSpPr>
        <p:spPr bwMode="auto">
          <a:xfrm>
            <a:off x="680351" y="4783416"/>
            <a:ext cx="828190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Straight Arrow Connector 43"/>
          <p:cNvCxnSpPr/>
          <p:nvPr/>
        </p:nvCxnSpPr>
        <p:spPr bwMode="auto">
          <a:xfrm flipV="1">
            <a:off x="2427619" y="4797152"/>
            <a:ext cx="357808" cy="7536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" name="TextBox 44"/>
          <p:cNvSpPr txBox="1"/>
          <p:nvPr/>
        </p:nvSpPr>
        <p:spPr>
          <a:xfrm>
            <a:off x="1923563" y="5024209"/>
            <a:ext cx="72006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DL-NDP1</a:t>
            </a:r>
            <a:endParaRPr lang="en-US" sz="1000" dirty="0"/>
          </a:p>
        </p:txBody>
      </p:sp>
      <p:cxnSp>
        <p:nvCxnSpPr>
          <p:cNvPr id="46" name="Straight Arrow Connector 45"/>
          <p:cNvCxnSpPr/>
          <p:nvPr/>
        </p:nvCxnSpPr>
        <p:spPr bwMode="auto">
          <a:xfrm flipV="1">
            <a:off x="3105738" y="4797152"/>
            <a:ext cx="360040" cy="7536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TextBox 46"/>
          <p:cNvSpPr txBox="1"/>
          <p:nvPr/>
        </p:nvSpPr>
        <p:spPr>
          <a:xfrm>
            <a:off x="2855740" y="5039964"/>
            <a:ext cx="4619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LMR</a:t>
            </a:r>
          </a:p>
        </p:txBody>
      </p:sp>
      <p:sp>
        <p:nvSpPr>
          <p:cNvPr id="52" name="Oval 51"/>
          <p:cNvSpPr/>
          <p:nvPr/>
        </p:nvSpPr>
        <p:spPr bwMode="auto">
          <a:xfrm>
            <a:off x="1923563" y="5039964"/>
            <a:ext cx="678119" cy="246221"/>
          </a:xfrm>
          <a:prstGeom prst="ellipse">
            <a:avLst/>
          </a:prstGeom>
          <a:noFill/>
          <a:ln w="12700" cap="flat" cmpd="sng" algn="ctr">
            <a:solidFill>
              <a:srgbClr val="FF0066"/>
            </a:solidFill>
            <a:prstDash val="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3" name="Right Arrow 52"/>
          <p:cNvSpPr/>
          <p:nvPr/>
        </p:nvSpPr>
        <p:spPr bwMode="auto">
          <a:xfrm rot="894440" flipV="1">
            <a:off x="2223337" y="5587468"/>
            <a:ext cx="2639373" cy="112116"/>
          </a:xfrm>
          <a:prstGeom prst="rightArrow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589093" y="5744289"/>
            <a:ext cx="6687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Copied 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63" name="Straight Arrow Connector 62"/>
          <p:cNvCxnSpPr/>
          <p:nvPr/>
        </p:nvCxnSpPr>
        <p:spPr bwMode="auto">
          <a:xfrm flipH="1" flipV="1">
            <a:off x="867313" y="4786119"/>
            <a:ext cx="360040" cy="7536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Straight Arrow Connector 63"/>
          <p:cNvCxnSpPr/>
          <p:nvPr/>
        </p:nvCxnSpPr>
        <p:spPr bwMode="auto">
          <a:xfrm flipH="1" flipV="1">
            <a:off x="1478873" y="4786119"/>
            <a:ext cx="360040" cy="7536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5" name="TextBox 64"/>
          <p:cNvSpPr txBox="1"/>
          <p:nvPr/>
        </p:nvSpPr>
        <p:spPr>
          <a:xfrm>
            <a:off x="470761" y="5013176"/>
            <a:ext cx="59824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NDPA1</a:t>
            </a:r>
            <a:endParaRPr lang="en-US" sz="1000" dirty="0"/>
          </a:p>
        </p:txBody>
      </p:sp>
      <p:sp>
        <p:nvSpPr>
          <p:cNvPr id="66" name="TextBox 65"/>
          <p:cNvSpPr txBox="1"/>
          <p:nvPr/>
        </p:nvSpPr>
        <p:spPr>
          <a:xfrm>
            <a:off x="974828" y="5014720"/>
            <a:ext cx="72006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UL-NDP1</a:t>
            </a:r>
            <a:endParaRPr lang="en-US" sz="1000" dirty="0"/>
          </a:p>
        </p:txBody>
      </p:sp>
      <p:cxnSp>
        <p:nvCxnSpPr>
          <p:cNvPr id="67" name="Straight Arrow Connector 66"/>
          <p:cNvCxnSpPr/>
          <p:nvPr/>
        </p:nvCxnSpPr>
        <p:spPr bwMode="auto">
          <a:xfrm flipV="1">
            <a:off x="2447998" y="4797152"/>
            <a:ext cx="337429" cy="15011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8" name="TextBox 67"/>
          <p:cNvSpPr txBox="1"/>
          <p:nvPr/>
        </p:nvSpPr>
        <p:spPr>
          <a:xfrm>
            <a:off x="1115616" y="5774332"/>
            <a:ext cx="15071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solidFill>
                  <a:srgbClr val="FF0000"/>
                </a:solidFill>
              </a:rPr>
              <a:t>Jamming a PHY header</a:t>
            </a:r>
            <a:br>
              <a:rPr lang="en-US" sz="1000" b="1" dirty="0" smtClean="0">
                <a:solidFill>
                  <a:srgbClr val="FF0000"/>
                </a:solidFill>
              </a:rPr>
            </a:br>
            <a:r>
              <a:rPr lang="en-US" sz="1000" b="1" dirty="0" smtClean="0">
                <a:solidFill>
                  <a:srgbClr val="FF0000"/>
                </a:solidFill>
              </a:rPr>
              <a:t>of DL-NDP1</a:t>
            </a:r>
            <a:endParaRPr lang="en-US" sz="1000" b="1" dirty="0">
              <a:solidFill>
                <a:srgbClr val="FF0000"/>
              </a:solidFill>
            </a:endParaRPr>
          </a:p>
        </p:txBody>
      </p:sp>
      <p:sp>
        <p:nvSpPr>
          <p:cNvPr id="3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  <p:sp>
        <p:nvSpPr>
          <p:cNvPr id="3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4191" y="6475413"/>
            <a:ext cx="183973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</a:t>
            </a:r>
            <a:r>
              <a:rPr lang="en-US" dirty="0" err="1" smtClean="0"/>
              <a:t>MediaTek</a:t>
            </a:r>
            <a:r>
              <a:rPr lang="en-US" dirty="0" smtClean="0"/>
              <a:t> Inc. </a:t>
            </a:r>
            <a:endParaRPr lang="en-US" dirty="0"/>
          </a:p>
        </p:txBody>
      </p:sp>
      <p:sp>
        <p:nvSpPr>
          <p:cNvPr id="40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46840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Replay Attack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avoiding such replay attack, a mechanism to verify whether a LTF sequence of a received NDP comes from the valid STA is necessary. </a:t>
            </a:r>
          </a:p>
          <a:p>
            <a:r>
              <a:rPr lang="en-US" dirty="0" smtClean="0"/>
              <a:t>For example, </a:t>
            </a:r>
          </a:p>
          <a:p>
            <a:pPr lvl="1"/>
            <a:r>
              <a:rPr lang="en-US" dirty="0" smtClean="0"/>
              <a:t>In slide 3, after receiving the NDPA2 and the fake UL-NDP1, an AP shall have a mechanism to verify the received UL-NDP1 is not valid. </a:t>
            </a:r>
          </a:p>
          <a:p>
            <a:pPr lvl="1"/>
            <a:r>
              <a:rPr lang="en-US" dirty="0"/>
              <a:t>In slide </a:t>
            </a:r>
            <a:r>
              <a:rPr lang="en-US" dirty="0" smtClean="0"/>
              <a:t>4, </a:t>
            </a:r>
            <a:r>
              <a:rPr lang="en-US" dirty="0"/>
              <a:t>after receiving </a:t>
            </a:r>
            <a:r>
              <a:rPr lang="en-US" dirty="0" smtClean="0"/>
              <a:t>the fake DL-NDP1 and the LMR, a STA shall </a:t>
            </a:r>
            <a:r>
              <a:rPr lang="en-US" dirty="0"/>
              <a:t>have a mechanism to verify the </a:t>
            </a:r>
            <a:r>
              <a:rPr lang="en-US" dirty="0" smtClean="0"/>
              <a:t>received DL-NDP1 </a:t>
            </a:r>
            <a:r>
              <a:rPr lang="en-US" dirty="0"/>
              <a:t>is not </a:t>
            </a:r>
            <a:r>
              <a:rPr lang="en-US" dirty="0" smtClean="0"/>
              <a:t>valid.  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4191" y="6475413"/>
            <a:ext cx="183973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</a:t>
            </a:r>
            <a:r>
              <a:rPr lang="en-US" dirty="0" err="1" smtClean="0"/>
              <a:t>MediaTek</a:t>
            </a:r>
            <a:r>
              <a:rPr lang="en-US" dirty="0" smtClean="0"/>
              <a:t> Inc. </a:t>
            </a:r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r>
              <a:rPr lang="en-US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5421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Replay Attack </a:t>
            </a:r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914872"/>
            <a:ext cx="7772400" cy="4114800"/>
          </a:xfrm>
        </p:spPr>
        <p:txBody>
          <a:bodyPr/>
          <a:lstStyle/>
          <a:p>
            <a:r>
              <a:rPr lang="en-US" dirty="0" smtClean="0"/>
              <a:t>Possible solutions – Option 1</a:t>
            </a:r>
          </a:p>
          <a:p>
            <a:pPr lvl="1"/>
            <a:r>
              <a:rPr lang="en-US" dirty="0" smtClean="0"/>
              <a:t>An UL NDP and a DL NDP include </a:t>
            </a:r>
            <a:r>
              <a:rPr lang="en-US" dirty="0"/>
              <a:t>the key </a:t>
            </a:r>
            <a:r>
              <a:rPr lang="en-US" dirty="0" smtClean="0"/>
              <a:t>values </a:t>
            </a:r>
            <a:r>
              <a:rPr lang="en-US" dirty="0"/>
              <a:t>for determining LTF </a:t>
            </a:r>
            <a:r>
              <a:rPr lang="en-US" dirty="0" smtClean="0"/>
              <a:t>sequences at the end of frame. </a:t>
            </a:r>
            <a:endParaRPr lang="en-US" dirty="0"/>
          </a:p>
          <a:p>
            <a:pPr lvl="1"/>
            <a:r>
              <a:rPr lang="en-US" dirty="0" smtClean="0"/>
              <a:t>A</a:t>
            </a:r>
            <a:r>
              <a:rPr lang="en-US" sz="2000" dirty="0" smtClean="0"/>
              <a:t> </a:t>
            </a:r>
            <a:r>
              <a:rPr lang="en-US" sz="2000" dirty="0"/>
              <a:t>Location Measurement Report (LMR) frame includes </a:t>
            </a:r>
            <a:r>
              <a:rPr lang="en-US" sz="2000" dirty="0" smtClean="0"/>
              <a:t>key </a:t>
            </a:r>
            <a:r>
              <a:rPr lang="en-US" sz="2000" dirty="0"/>
              <a:t>values </a:t>
            </a:r>
            <a:r>
              <a:rPr lang="en-US" sz="2000" dirty="0" smtClean="0"/>
              <a:t>for indicating the LTF sequences carried in the received UL NDP and transmitted </a:t>
            </a:r>
            <a:r>
              <a:rPr lang="en-US" sz="2000" dirty="0"/>
              <a:t>DL </a:t>
            </a:r>
            <a:r>
              <a:rPr lang="en-US" sz="2000" dirty="0" smtClean="0"/>
              <a:t>NDP.</a:t>
            </a:r>
          </a:p>
          <a:p>
            <a:pPr marL="857250" lvl="2" indent="0">
              <a:buNone/>
            </a:pP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020272" y="5589240"/>
            <a:ext cx="2087482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[</a:t>
            </a:r>
            <a:r>
              <a:rPr lang="en-US" dirty="0" smtClean="0">
                <a:solidFill>
                  <a:srgbClr val="FF0000"/>
                </a:solidFill>
              </a:rPr>
              <a:t>Key=Key1</a:t>
            </a:r>
            <a:r>
              <a:rPr lang="en-US" dirty="0" smtClean="0"/>
              <a:t>, </a:t>
            </a:r>
            <a:r>
              <a:rPr lang="en-US" dirty="0"/>
              <a:t>TOA of </a:t>
            </a:r>
            <a:r>
              <a:rPr lang="en-US" dirty="0" smtClean="0"/>
              <a:t>UL NDP]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[</a:t>
            </a:r>
            <a:r>
              <a:rPr lang="en-US" dirty="0" smtClean="0">
                <a:solidFill>
                  <a:srgbClr val="FF0000"/>
                </a:solidFill>
              </a:rPr>
              <a:t>Key=Key2</a:t>
            </a:r>
            <a:r>
              <a:rPr lang="en-US" dirty="0" smtClean="0"/>
              <a:t>, </a:t>
            </a:r>
            <a:r>
              <a:rPr lang="en-US" dirty="0"/>
              <a:t>TOD of </a:t>
            </a:r>
            <a:r>
              <a:rPr lang="en-US" dirty="0" smtClean="0"/>
              <a:t>DL NDP]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 bwMode="auto">
          <a:xfrm>
            <a:off x="135076" y="5589240"/>
            <a:ext cx="1512168" cy="4320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NDPA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1701858" y="5589240"/>
            <a:ext cx="2804241" cy="4320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NDP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7452320" y="4865365"/>
            <a:ext cx="1512168" cy="4320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LMR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2938734" y="5589240"/>
            <a:ext cx="807598" cy="4320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LTF1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3729521" y="5589240"/>
            <a:ext cx="776579" cy="4320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Key1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4597688" y="4871789"/>
            <a:ext cx="2804241" cy="4320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DL NDP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5834564" y="4871789"/>
            <a:ext cx="807598" cy="4320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LTF2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6625351" y="4871789"/>
            <a:ext cx="776579" cy="4320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Key2</a:t>
            </a:r>
          </a:p>
        </p:txBody>
      </p:sp>
      <p:cxnSp>
        <p:nvCxnSpPr>
          <p:cNvPr id="44" name="Straight Connector 43"/>
          <p:cNvCxnSpPr/>
          <p:nvPr/>
        </p:nvCxnSpPr>
        <p:spPr bwMode="auto">
          <a:xfrm flipH="1">
            <a:off x="7020271" y="5303837"/>
            <a:ext cx="432050" cy="28540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Straight Connector 45"/>
          <p:cNvCxnSpPr/>
          <p:nvPr/>
        </p:nvCxnSpPr>
        <p:spPr bwMode="auto">
          <a:xfrm>
            <a:off x="8964488" y="5297413"/>
            <a:ext cx="143266" cy="29182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4191" y="6475413"/>
            <a:ext cx="183973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</a:t>
            </a:r>
            <a:r>
              <a:rPr lang="en-US" dirty="0" err="1" smtClean="0"/>
              <a:t>MediaTek</a:t>
            </a:r>
            <a:r>
              <a:rPr lang="en-US" dirty="0" smtClean="0"/>
              <a:t> Inc. </a:t>
            </a:r>
            <a:endParaRPr lang="en-US" dirty="0"/>
          </a:p>
        </p:txBody>
      </p:sp>
      <p:sp>
        <p:nvSpPr>
          <p:cNvPr id="19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r>
              <a:rPr lang="en-US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4101098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Replay Attack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914872"/>
            <a:ext cx="7772400" cy="4114800"/>
          </a:xfrm>
        </p:spPr>
        <p:txBody>
          <a:bodyPr/>
          <a:lstStyle/>
          <a:p>
            <a:r>
              <a:rPr lang="en-US" dirty="0" smtClean="0"/>
              <a:t>Possible solutions – Option 1</a:t>
            </a:r>
          </a:p>
          <a:p>
            <a:pPr lvl="1"/>
            <a:r>
              <a:rPr lang="en-US" sz="2000" dirty="0" smtClean="0"/>
              <a:t>If </a:t>
            </a:r>
            <a:r>
              <a:rPr lang="en-US" sz="2000" dirty="0"/>
              <a:t>the key values of the UL NDP and DL NDP used in a ranging measurement from the AP is not matched with those of the transmitted and received NDPs on the STA, the received LMR is not valid</a:t>
            </a:r>
            <a:r>
              <a:rPr lang="en-US" sz="2000" dirty="0" smtClean="0"/>
              <a:t>.</a:t>
            </a:r>
          </a:p>
          <a:p>
            <a:pPr lvl="1"/>
            <a:r>
              <a:rPr lang="en-US" dirty="0" smtClean="0"/>
              <a:t>In the below figure, a STA can figure out that the LTF sequence of the UL NDP used in the TOA calculation is different. </a:t>
            </a:r>
            <a:br>
              <a:rPr lang="en-US" dirty="0" smtClean="0"/>
            </a:br>
            <a:r>
              <a:rPr lang="en-US" dirty="0" smtClean="0"/>
              <a:t>(Key1 ≠ Key3)</a:t>
            </a:r>
            <a:endParaRPr lang="en-US" sz="2000" dirty="0"/>
          </a:p>
          <a:p>
            <a:pPr marL="857250" lvl="2" indent="0">
              <a:buNone/>
            </a:pP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020272" y="5160987"/>
            <a:ext cx="2087482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[Key=Key3, </a:t>
            </a:r>
            <a:r>
              <a:rPr lang="en-US" dirty="0">
                <a:solidFill>
                  <a:srgbClr val="FF0000"/>
                </a:solidFill>
              </a:rPr>
              <a:t>TOA of </a:t>
            </a:r>
            <a:r>
              <a:rPr lang="en-US" dirty="0" smtClean="0">
                <a:solidFill>
                  <a:srgbClr val="FF0000"/>
                </a:solidFill>
              </a:rPr>
              <a:t>UL NDP]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[Key=Key2, </a:t>
            </a:r>
            <a:r>
              <a:rPr lang="en-US" dirty="0"/>
              <a:t>TOD of </a:t>
            </a:r>
            <a:r>
              <a:rPr lang="en-US" dirty="0" smtClean="0"/>
              <a:t>DL NDP]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 bwMode="auto">
          <a:xfrm>
            <a:off x="135076" y="5160987"/>
            <a:ext cx="1512168" cy="4320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NDPA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1701858" y="5160987"/>
            <a:ext cx="2804241" cy="4320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NDP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7452320" y="4437112"/>
            <a:ext cx="1512168" cy="4320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LMR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2938734" y="5160987"/>
            <a:ext cx="807598" cy="4320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LTF1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3729521" y="5160987"/>
            <a:ext cx="776579" cy="4320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Key1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4597688" y="4443536"/>
            <a:ext cx="2804241" cy="4320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DL NDP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5834564" y="4443536"/>
            <a:ext cx="807598" cy="4320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LTF2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6625351" y="4443536"/>
            <a:ext cx="776579" cy="4320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Key2</a:t>
            </a:r>
          </a:p>
        </p:txBody>
      </p:sp>
      <p:cxnSp>
        <p:nvCxnSpPr>
          <p:cNvPr id="44" name="Straight Connector 43"/>
          <p:cNvCxnSpPr/>
          <p:nvPr/>
        </p:nvCxnSpPr>
        <p:spPr bwMode="auto">
          <a:xfrm flipH="1">
            <a:off x="7020271" y="4875584"/>
            <a:ext cx="432050" cy="28540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Straight Connector 45"/>
          <p:cNvCxnSpPr/>
          <p:nvPr/>
        </p:nvCxnSpPr>
        <p:spPr bwMode="auto">
          <a:xfrm>
            <a:off x="8964488" y="4869160"/>
            <a:ext cx="143266" cy="29182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Rectangle 16"/>
          <p:cNvSpPr/>
          <p:nvPr/>
        </p:nvSpPr>
        <p:spPr bwMode="auto">
          <a:xfrm>
            <a:off x="1707063" y="5881067"/>
            <a:ext cx="2804241" cy="4320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NDP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2943939" y="5881067"/>
            <a:ext cx="807598" cy="4320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LTF3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734726" y="5881067"/>
            <a:ext cx="776579" cy="4320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Key3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07504" y="5913005"/>
            <a:ext cx="1066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Attacker</a:t>
            </a:r>
            <a:endParaRPr lang="en-US" sz="2000" dirty="0"/>
          </a:p>
        </p:txBody>
      </p:sp>
      <p:sp>
        <p:nvSpPr>
          <p:cNvPr id="2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4191" y="6475413"/>
            <a:ext cx="183973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</a:t>
            </a:r>
            <a:r>
              <a:rPr lang="en-US" dirty="0" err="1" smtClean="0"/>
              <a:t>MediaTek</a:t>
            </a:r>
            <a:r>
              <a:rPr lang="en-US" dirty="0" smtClean="0"/>
              <a:t> Inc. </a:t>
            </a:r>
            <a:endParaRPr lang="en-US" dirty="0"/>
          </a:p>
        </p:txBody>
      </p:sp>
      <p:sp>
        <p:nvSpPr>
          <p:cNvPr id="2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r>
              <a:rPr lang="en-US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408545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Replay Attack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Possible solutions – Option </a:t>
            </a:r>
            <a:r>
              <a:rPr lang="en-US" dirty="0" smtClean="0"/>
              <a:t>2</a:t>
            </a:r>
            <a:endParaRPr lang="en-US" dirty="0"/>
          </a:p>
          <a:p>
            <a:pPr lvl="1"/>
            <a:r>
              <a:rPr lang="en-US" dirty="0" smtClean="0"/>
              <a:t>A </a:t>
            </a:r>
            <a:r>
              <a:rPr lang="en-US" dirty="0"/>
              <a:t>NDPA </a:t>
            </a:r>
            <a:r>
              <a:rPr lang="en-US" dirty="0" smtClean="0"/>
              <a:t>includes the </a:t>
            </a:r>
            <a:r>
              <a:rPr lang="en-US" dirty="0"/>
              <a:t>key values for determining LTF sequences used in a following UL NDP and DL NDP.</a:t>
            </a:r>
          </a:p>
          <a:p>
            <a:pPr lvl="2"/>
            <a:r>
              <a:rPr lang="en-US" dirty="0" smtClean="0"/>
              <a:t>Key1 value in NDPA indicates that the UL NDP uses LTF1 sequence.  </a:t>
            </a:r>
            <a:endParaRPr lang="en-US" dirty="0"/>
          </a:p>
          <a:p>
            <a:pPr lvl="2"/>
            <a:r>
              <a:rPr lang="en-US" dirty="0" smtClean="0"/>
              <a:t>Key2 value in NDPA indicates that the DL NDP uses LTF2 sequence. </a:t>
            </a:r>
            <a:endParaRPr lang="en-US" dirty="0"/>
          </a:p>
          <a:p>
            <a:pPr lvl="1"/>
            <a:r>
              <a:rPr lang="en-US" dirty="0" smtClean="0"/>
              <a:t>Comparing Option 1, because key values are opened before the NDP transmission, </a:t>
            </a:r>
            <a:r>
              <a:rPr lang="en-US" u="sng" dirty="0" smtClean="0"/>
              <a:t>a nonlinear mapping function between key and LTF sequences have to devised and STA and AP have to exchange related security parameters.  </a:t>
            </a:r>
            <a:endParaRPr lang="en-US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6588974" y="5881067"/>
            <a:ext cx="2087482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[TOA </a:t>
            </a:r>
            <a:r>
              <a:rPr lang="en-US" dirty="0"/>
              <a:t>of </a:t>
            </a:r>
            <a:r>
              <a:rPr lang="en-US" dirty="0" smtClean="0"/>
              <a:t>UL NDP]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[TOD </a:t>
            </a:r>
            <a:r>
              <a:rPr lang="en-US" dirty="0"/>
              <a:t>of </a:t>
            </a:r>
            <a:r>
              <a:rPr lang="en-US" dirty="0" smtClean="0"/>
              <a:t>DL NDP]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639132" y="5874643"/>
            <a:ext cx="2335530" cy="4320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NDPA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3059832" y="5874643"/>
            <a:ext cx="1868137" cy="4320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NDP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7021022" y="5157192"/>
            <a:ext cx="1512168" cy="4320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LMR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4120371" y="5874643"/>
            <a:ext cx="807598" cy="4320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LTF1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5076056" y="5157192"/>
            <a:ext cx="1868137" cy="4320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DL NDP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6136595" y="5157192"/>
            <a:ext cx="807598" cy="4320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LTF2</a:t>
            </a:r>
          </a:p>
        </p:txBody>
      </p:sp>
      <p:cxnSp>
        <p:nvCxnSpPr>
          <p:cNvPr id="14" name="Straight Connector 13"/>
          <p:cNvCxnSpPr/>
          <p:nvPr/>
        </p:nvCxnSpPr>
        <p:spPr bwMode="auto">
          <a:xfrm flipH="1">
            <a:off x="6588974" y="5595664"/>
            <a:ext cx="422959" cy="28540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Straight Connector 14"/>
          <p:cNvCxnSpPr/>
          <p:nvPr/>
        </p:nvCxnSpPr>
        <p:spPr bwMode="auto">
          <a:xfrm>
            <a:off x="8533190" y="5589240"/>
            <a:ext cx="143266" cy="29182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Rectangle 15"/>
          <p:cNvSpPr/>
          <p:nvPr/>
        </p:nvSpPr>
        <p:spPr bwMode="auto">
          <a:xfrm>
            <a:off x="1422036" y="5874643"/>
            <a:ext cx="776579" cy="4320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Key1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189396" y="5874643"/>
            <a:ext cx="785266" cy="4320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Key2</a:t>
            </a:r>
          </a:p>
        </p:txBody>
      </p:sp>
      <p:sp>
        <p:nvSpPr>
          <p:cNvPr id="1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4191" y="6475413"/>
            <a:ext cx="183973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</a:t>
            </a:r>
            <a:r>
              <a:rPr lang="en-US" dirty="0" err="1" smtClean="0"/>
              <a:t>MediaTek</a:t>
            </a:r>
            <a:r>
              <a:rPr lang="en-US" dirty="0" smtClean="0"/>
              <a:t> Inc. </a:t>
            </a:r>
            <a:endParaRPr lang="en-US" dirty="0"/>
          </a:p>
        </p:txBody>
      </p:sp>
      <p:sp>
        <p:nvSpPr>
          <p:cNvPr id="20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r>
              <a:rPr lang="en-US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40980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Replay Attack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Possible solutions – Option </a:t>
            </a:r>
            <a:r>
              <a:rPr lang="en-US" dirty="0" smtClean="0"/>
              <a:t>2</a:t>
            </a:r>
            <a:endParaRPr lang="en-US" dirty="0"/>
          </a:p>
          <a:p>
            <a:pPr lvl="1"/>
            <a:r>
              <a:rPr lang="en-US" dirty="0" smtClean="0"/>
              <a:t>If an attacker doesn’t know the LTF sequences derived from Key1 or Key2, an AP may consider the LTF sequence received from the attacker as a noise signal. </a:t>
            </a:r>
          </a:p>
          <a:p>
            <a:pPr lvl="1"/>
            <a:r>
              <a:rPr lang="en-US" dirty="0" smtClean="0"/>
              <a:t>But, considering a worst case that a nonlinear </a:t>
            </a:r>
            <a:r>
              <a:rPr lang="en-US" dirty="0"/>
              <a:t>mapping function between key and LTF </a:t>
            </a:r>
            <a:r>
              <a:rPr lang="en-US" dirty="0" smtClean="0"/>
              <a:t>sequences is broken by an attacker, a</a:t>
            </a:r>
            <a:r>
              <a:rPr lang="en-US" dirty="0"/>
              <a:t> </a:t>
            </a:r>
            <a:r>
              <a:rPr lang="en-US" dirty="0" smtClean="0"/>
              <a:t>LMR frame carrying key </a:t>
            </a:r>
            <a:r>
              <a:rPr lang="en-US" dirty="0"/>
              <a:t>values for indicating the LTF sequences </a:t>
            </a:r>
            <a:r>
              <a:rPr lang="en-US" dirty="0" smtClean="0"/>
              <a:t>in Option 1 can be helpful.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588974" y="5232995"/>
            <a:ext cx="2087482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[TOA </a:t>
            </a:r>
            <a:r>
              <a:rPr lang="en-US" dirty="0"/>
              <a:t>of </a:t>
            </a:r>
            <a:r>
              <a:rPr lang="en-US" dirty="0" smtClean="0"/>
              <a:t>UL NDP]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[TOD </a:t>
            </a:r>
            <a:r>
              <a:rPr lang="en-US" dirty="0"/>
              <a:t>of </a:t>
            </a:r>
            <a:r>
              <a:rPr lang="en-US" dirty="0" smtClean="0"/>
              <a:t>DL NDP]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639132" y="5226571"/>
            <a:ext cx="2335530" cy="4320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NDPA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3059832" y="5226571"/>
            <a:ext cx="1868137" cy="4320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NDP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7021022" y="4509120"/>
            <a:ext cx="1512168" cy="4320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LMR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4120371" y="5226571"/>
            <a:ext cx="807598" cy="4320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LTF1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5076056" y="4509120"/>
            <a:ext cx="1868137" cy="4320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DL NDP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6136595" y="4509120"/>
            <a:ext cx="807598" cy="4320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LTF2</a:t>
            </a:r>
          </a:p>
        </p:txBody>
      </p:sp>
      <p:cxnSp>
        <p:nvCxnSpPr>
          <p:cNvPr id="14" name="Straight Connector 13"/>
          <p:cNvCxnSpPr/>
          <p:nvPr/>
        </p:nvCxnSpPr>
        <p:spPr bwMode="auto">
          <a:xfrm flipH="1">
            <a:off x="6588974" y="4947592"/>
            <a:ext cx="422959" cy="28540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Straight Connector 14"/>
          <p:cNvCxnSpPr/>
          <p:nvPr/>
        </p:nvCxnSpPr>
        <p:spPr bwMode="auto">
          <a:xfrm>
            <a:off x="8533190" y="4941168"/>
            <a:ext cx="143266" cy="29182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Rectangle 15"/>
          <p:cNvSpPr/>
          <p:nvPr/>
        </p:nvSpPr>
        <p:spPr bwMode="auto">
          <a:xfrm>
            <a:off x="1422036" y="5226571"/>
            <a:ext cx="776579" cy="4320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Key1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189396" y="5226571"/>
            <a:ext cx="785266" cy="4320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Key2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3063902" y="5949280"/>
            <a:ext cx="1864067" cy="4320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NDP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4124442" y="5949280"/>
            <a:ext cx="807598" cy="4320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LTF3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0" y="5981218"/>
            <a:ext cx="1066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Attacker</a:t>
            </a:r>
            <a:endParaRPr lang="en-US" sz="2000" dirty="0"/>
          </a:p>
        </p:txBody>
      </p:sp>
      <p:sp>
        <p:nvSpPr>
          <p:cNvPr id="1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4191" y="6475413"/>
            <a:ext cx="183973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</a:t>
            </a:r>
            <a:r>
              <a:rPr lang="en-US" dirty="0" err="1" smtClean="0"/>
              <a:t>MediaTek</a:t>
            </a:r>
            <a:r>
              <a:rPr lang="en-US" dirty="0" smtClean="0"/>
              <a:t> Inc. </a:t>
            </a:r>
            <a:endParaRPr lang="en-US" dirty="0"/>
          </a:p>
        </p:txBody>
      </p:sp>
      <p:sp>
        <p:nvSpPr>
          <p:cNvPr id="2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7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5DB7F03-E2F4-4208-8217-CF5CB1C8F085}">
  <ds:schemaRefs>
    <ds:schemaRef ds:uri="http://schemas.microsoft.com/office/2006/documentManagement/types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94901</TotalTime>
  <Words>1156</Words>
  <Application>Microsoft Office PowerPoint</Application>
  <PresentationFormat>On-screen Show (4:3)</PresentationFormat>
  <Paragraphs>192</Paragraphs>
  <Slides>13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802-11-Submission</vt:lpstr>
      <vt:lpstr>Document</vt:lpstr>
      <vt:lpstr>Secure Ranging Measurement</vt:lpstr>
      <vt:lpstr>Background</vt:lpstr>
      <vt:lpstr>Replay Attack Problem</vt:lpstr>
      <vt:lpstr>Replay Attack Problem</vt:lpstr>
      <vt:lpstr>Replay Attack Problem</vt:lpstr>
      <vt:lpstr>Replay Attack Solution</vt:lpstr>
      <vt:lpstr>Replay Attack Solution</vt:lpstr>
      <vt:lpstr>Replay Attack Solution</vt:lpstr>
      <vt:lpstr>Replay Attack Solution</vt:lpstr>
      <vt:lpstr>Replay Attack Solution</vt:lpstr>
      <vt:lpstr>Replay Attack Solution</vt:lpstr>
      <vt:lpstr>Conclusion</vt:lpstr>
      <vt:lpstr>References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1102</cp:revision>
  <cp:lastPrinted>1998-02-10T13:28:06Z</cp:lastPrinted>
  <dcterms:created xsi:type="dcterms:W3CDTF">2007-05-21T21:00:37Z</dcterms:created>
  <dcterms:modified xsi:type="dcterms:W3CDTF">2017-11-07T02:13:26Z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