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330" r:id="rId6"/>
    <p:sldId id="349" r:id="rId7"/>
    <p:sldId id="351" r:id="rId8"/>
    <p:sldId id="352" r:id="rId9"/>
    <p:sldId id="350" r:id="rId10"/>
    <p:sldId id="326" r:id="rId11"/>
    <p:sldId id="329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802.11-17/1725r0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462-08-00az-11-az-tg-sfd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/>
              <a:t>Ranging ID </a:t>
            </a:r>
            <a:r>
              <a:rPr lang="en-US" altLang="ko-KR" dirty="0" smtClean="0"/>
              <a:t>Management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2017-11-03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239914"/>
              </p:ext>
            </p:extLst>
          </p:nvPr>
        </p:nvGraphicFramePr>
        <p:xfrm>
          <a:off x="533400" y="2667000"/>
          <a:ext cx="809942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0" name="Document" r:id="rId5" imgW="8290751" imgH="3206091" progId="Word.Document.8">
                  <p:embed/>
                </p:oleObj>
              </mc:Choice>
              <mc:Fallback>
                <p:oleObj name="Document" r:id="rId5" imgW="8290751" imgH="320609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099425" cy="3124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 </a:t>
            </a:r>
            <a:r>
              <a:rPr lang="en-US" dirty="0"/>
              <a:t>ID-like value </a:t>
            </a:r>
            <a:r>
              <a:rPr lang="en-US" dirty="0" smtClean="0"/>
              <a:t>(Ranging ID) assigned </a:t>
            </a:r>
            <a:r>
              <a:rPr lang="en-US" dirty="0"/>
              <a:t>to an unassociated STA by an </a:t>
            </a:r>
            <a:r>
              <a:rPr lang="en-US" dirty="0" err="1"/>
              <a:t>rSTA</a:t>
            </a:r>
            <a:r>
              <a:rPr lang="en-US" dirty="0"/>
              <a:t> to facilitate the negotiation phase and subsequently the ranging </a:t>
            </a:r>
            <a:r>
              <a:rPr lang="en-US" dirty="0" smtClean="0"/>
              <a:t>phase. [1]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85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the Association ID (AID), the </a:t>
            </a:r>
            <a:r>
              <a:rPr lang="en-US" dirty="0"/>
              <a:t>Ranging ID </a:t>
            </a:r>
            <a:r>
              <a:rPr lang="en-US" dirty="0" smtClean="0"/>
              <a:t>is also assigned when </a:t>
            </a:r>
            <a:r>
              <a:rPr lang="en-US" dirty="0"/>
              <a:t>an </a:t>
            </a:r>
            <a:r>
              <a:rPr lang="en-US" dirty="0" err="1"/>
              <a:t>HEz</a:t>
            </a:r>
            <a:r>
              <a:rPr lang="en-US" dirty="0"/>
              <a:t> FTM session </a:t>
            </a:r>
            <a:r>
              <a:rPr lang="en-US" dirty="0" smtClean="0"/>
              <a:t>setup is completed. </a:t>
            </a:r>
          </a:p>
          <a:p>
            <a:pPr lvl="1"/>
            <a:r>
              <a:rPr lang="en-US" dirty="0"/>
              <a:t>The ID for ranging operation for an unassociated STA used for measurement phase will be in the FTM </a:t>
            </a:r>
            <a:r>
              <a:rPr lang="en-US" dirty="0" smtClean="0"/>
              <a:t>Response frame. [1]</a:t>
            </a:r>
          </a:p>
          <a:p>
            <a:endParaRPr lang="en-US" dirty="0" smtClean="0"/>
          </a:p>
          <a:p>
            <a:r>
              <a:rPr lang="en-US" dirty="0"/>
              <a:t>The AID and the Ranging ID do the same roles as the below: </a:t>
            </a:r>
          </a:p>
          <a:p>
            <a:pPr lvl="1"/>
            <a:r>
              <a:rPr lang="en-US" dirty="0" smtClean="0"/>
              <a:t>For identifying an intended user in the </a:t>
            </a:r>
            <a:r>
              <a:rPr lang="en-US" dirty="0"/>
              <a:t>Trigger frame and the NDPA </a:t>
            </a:r>
            <a:r>
              <a:rPr lang="en-US" dirty="0" smtClean="0"/>
              <a:t>frame. </a:t>
            </a:r>
          </a:p>
          <a:p>
            <a:pPr lvl="1"/>
            <a:r>
              <a:rPr lang="en-US" dirty="0" smtClean="0"/>
              <a:t>For identifying a recipient </a:t>
            </a:r>
            <a:r>
              <a:rPr lang="en-US" dirty="0"/>
              <a:t>of an RU in </a:t>
            </a:r>
            <a:r>
              <a:rPr lang="en-US" dirty="0" smtClean="0"/>
              <a:t>an HE </a:t>
            </a:r>
            <a:r>
              <a:rPr lang="en-US" dirty="0"/>
              <a:t>MU PPDU.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1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But, differently with the Association ID, a non-AP STA may maintain one </a:t>
            </a:r>
            <a:r>
              <a:rPr lang="en-US" u="sng" dirty="0" smtClean="0"/>
              <a:t>or more</a:t>
            </a:r>
            <a:r>
              <a:rPr lang="en-US" dirty="0" smtClean="0"/>
              <a:t> Ranging IDs. </a:t>
            </a:r>
          </a:p>
          <a:p>
            <a:pPr lvl="1"/>
            <a:r>
              <a:rPr lang="en-US" dirty="0" smtClean="0"/>
              <a:t>Because a non-AP </a:t>
            </a:r>
            <a:r>
              <a:rPr lang="en-US" dirty="0"/>
              <a:t>STA </a:t>
            </a:r>
            <a:r>
              <a:rPr lang="en-US" dirty="0" smtClean="0"/>
              <a:t>has one Ranging ID for </a:t>
            </a:r>
            <a:r>
              <a:rPr lang="en-US" dirty="0"/>
              <a:t>each AP STA with which the non-AP STA has an </a:t>
            </a:r>
            <a:r>
              <a:rPr lang="en-US" dirty="0" err="1"/>
              <a:t>HEz</a:t>
            </a:r>
            <a:r>
              <a:rPr lang="en-US" dirty="0"/>
              <a:t> FTM </a:t>
            </a:r>
            <a:r>
              <a:rPr lang="en-US" dirty="0" smtClean="0"/>
              <a:t>session. </a:t>
            </a:r>
          </a:p>
          <a:p>
            <a:pPr lvl="1"/>
            <a:r>
              <a:rPr lang="en-US" dirty="0"/>
              <a:t>In IEEE 802.11 spec, a non-AP STA </a:t>
            </a:r>
            <a:r>
              <a:rPr lang="en-US" dirty="0" smtClean="0"/>
              <a:t>has an association </a:t>
            </a:r>
            <a:r>
              <a:rPr lang="en-US" dirty="0"/>
              <a:t>with only </a:t>
            </a:r>
            <a:r>
              <a:rPr lang="en-US" dirty="0" smtClean="0"/>
              <a:t>single AP </a:t>
            </a:r>
            <a:r>
              <a:rPr lang="en-US" dirty="0"/>
              <a:t>STA.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56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Usually, the AID is released when </a:t>
            </a:r>
            <a:r>
              <a:rPr lang="en-US" dirty="0"/>
              <a:t>an association is </a:t>
            </a:r>
            <a:r>
              <a:rPr lang="en-US" dirty="0" smtClean="0"/>
              <a:t>terminated. </a:t>
            </a:r>
            <a:endParaRPr lang="en-US" dirty="0"/>
          </a:p>
          <a:p>
            <a:pPr lvl="1"/>
            <a:r>
              <a:rPr lang="en-US" dirty="0"/>
              <a:t>Upon receipt of a Disassociation frame from a </a:t>
            </a:r>
            <a:r>
              <a:rPr lang="en-US" dirty="0" smtClean="0"/>
              <a:t>STA.</a:t>
            </a:r>
          </a:p>
          <a:p>
            <a:pPr lvl="1"/>
            <a:r>
              <a:rPr lang="en-US" dirty="0" smtClean="0"/>
              <a:t>Upon transmission of a</a:t>
            </a:r>
            <a:r>
              <a:rPr lang="en-US" dirty="0"/>
              <a:t> </a:t>
            </a:r>
            <a:r>
              <a:rPr lang="en-US" dirty="0" smtClean="0"/>
              <a:t>Disassociation </a:t>
            </a:r>
            <a:r>
              <a:rPr lang="en-US" dirty="0"/>
              <a:t>frame </a:t>
            </a:r>
            <a:r>
              <a:rPr lang="en-US" dirty="0" smtClean="0"/>
              <a:t>to a STA.</a:t>
            </a:r>
          </a:p>
          <a:p>
            <a:pPr lvl="1"/>
            <a:endParaRPr lang="en-US" dirty="0" smtClean="0"/>
          </a:p>
          <a:p>
            <a:r>
              <a:rPr lang="en-US" dirty="0"/>
              <a:t>It would be natural to follow the same rule to release the Ranging ID</a:t>
            </a:r>
            <a:r>
              <a:rPr lang="en-US" dirty="0" smtClean="0"/>
              <a:t>.</a:t>
            </a:r>
          </a:p>
          <a:p>
            <a:pPr lvl="1"/>
            <a:r>
              <a:rPr lang="en-US" u="sng" dirty="0" smtClean="0"/>
              <a:t>When an </a:t>
            </a:r>
            <a:r>
              <a:rPr lang="en-US" u="sng" dirty="0" err="1" smtClean="0"/>
              <a:t>HEz</a:t>
            </a:r>
            <a:r>
              <a:rPr lang="en-US" u="sng" dirty="0" smtClean="0"/>
              <a:t> </a:t>
            </a:r>
            <a:r>
              <a:rPr lang="en-US" u="sng" dirty="0"/>
              <a:t>FTM session </a:t>
            </a:r>
            <a:r>
              <a:rPr lang="en-US" u="sng" dirty="0" smtClean="0"/>
              <a:t>is terminated, the Ranging ID corresponding to the </a:t>
            </a:r>
            <a:r>
              <a:rPr lang="en-US" u="sng" dirty="0" err="1"/>
              <a:t>HEz</a:t>
            </a:r>
            <a:r>
              <a:rPr lang="en-US" u="sng" dirty="0"/>
              <a:t> FTM </a:t>
            </a:r>
            <a:r>
              <a:rPr lang="en-US" u="sng" dirty="0" smtClean="0"/>
              <a:t>session is released.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2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Although a termination protocol of an </a:t>
            </a:r>
            <a:r>
              <a:rPr lang="en-US" dirty="0" err="1"/>
              <a:t>HEz</a:t>
            </a:r>
            <a:r>
              <a:rPr lang="en-US" dirty="0"/>
              <a:t> FTM session is TBD, an explicit or an implicit </a:t>
            </a:r>
            <a:r>
              <a:rPr lang="en-US" dirty="0" err="1"/>
              <a:t>HEz</a:t>
            </a:r>
            <a:r>
              <a:rPr lang="en-US" dirty="0"/>
              <a:t> FTM session termination </a:t>
            </a:r>
            <a:r>
              <a:rPr lang="en-US" dirty="0" smtClean="0"/>
              <a:t>rule </a:t>
            </a:r>
            <a:r>
              <a:rPr lang="en-US" dirty="0"/>
              <a:t>can be defined as an extension of the fine timing measurement termination (11.24.6.6). </a:t>
            </a:r>
            <a:endParaRPr lang="en-US" dirty="0" smtClean="0"/>
          </a:p>
          <a:p>
            <a:pPr lvl="1"/>
            <a:r>
              <a:rPr lang="en-US" sz="1600" dirty="0"/>
              <a:t>An FTM session may be terminated before then through one of the following:</a:t>
            </a:r>
          </a:p>
          <a:p>
            <a:pPr lvl="2"/>
            <a:r>
              <a:rPr lang="en-US" sz="1200" dirty="0"/>
              <a:t>At any time during the FTM session when the responding STA is permitted to transmit a Fine Timing Measurement frame (see 11.24.6.4 (Measurement exchange)), the responding STA sends a Fine Timing Measurement frame with the Dialog Token field set to 0. </a:t>
            </a:r>
            <a:r>
              <a:rPr lang="en-US" sz="1200" b="1" dirty="0">
                <a:solidFill>
                  <a:schemeClr val="accent2"/>
                </a:solidFill>
              </a:rPr>
              <a:t>[Explicit termination]</a:t>
            </a:r>
          </a:p>
          <a:p>
            <a:pPr lvl="2"/>
            <a:r>
              <a:rPr lang="en-US" sz="1200" dirty="0"/>
              <a:t>At any time during the FTM session when the initiating STA is permitted to transmit a Fine Timing Measurement frame (see 11.24.6.4 (Measurement exchange)), the initiating STA sends a Fine Timing Measurement Request frame with the Trigger field set to 0. This frame shall not include: </a:t>
            </a:r>
            <a:r>
              <a:rPr lang="en-US" sz="1200" b="1" dirty="0">
                <a:solidFill>
                  <a:schemeClr val="accent2"/>
                </a:solidFill>
              </a:rPr>
              <a:t>[Explicit termination]</a:t>
            </a:r>
          </a:p>
          <a:p>
            <a:pPr lvl="3"/>
            <a:r>
              <a:rPr lang="en-US" sz="1200" dirty="0"/>
              <a:t>a Measurement Request element</a:t>
            </a:r>
          </a:p>
          <a:p>
            <a:pPr lvl="3"/>
            <a:r>
              <a:rPr lang="en-US" sz="1200" dirty="0"/>
              <a:t>a Fine Timing Measurement Parameters element</a:t>
            </a:r>
          </a:p>
          <a:p>
            <a:pPr lvl="2"/>
            <a:r>
              <a:rPr lang="en-US" sz="1200" dirty="0"/>
              <a:t>At any time during the FTM session when the initiating STA is permitted to transmit a Fine Timing Measurement frame (see 11.24.6.4 (Measurement exchange)), the initiating STA terminates the current session and requests a new session with modified Fine Timing Measurement parameters (see 11.24.6.5 (Fine timing measurement parameter modification)).</a:t>
            </a:r>
            <a:r>
              <a:rPr lang="en-US" sz="1200" b="1" dirty="0"/>
              <a:t> </a:t>
            </a:r>
            <a:r>
              <a:rPr lang="en-US" sz="1200" b="1" dirty="0">
                <a:solidFill>
                  <a:schemeClr val="accent2"/>
                </a:solidFill>
              </a:rPr>
              <a:t>[Explicit termination]</a:t>
            </a:r>
          </a:p>
          <a:p>
            <a:pPr lvl="2"/>
            <a:r>
              <a:rPr lang="en-US" sz="1200" dirty="0"/>
              <a:t>After the number of burst instances indicated in the Number of Bursts Exponent field in the initial Fine Timing Measurement frame has been reached. </a:t>
            </a:r>
            <a:r>
              <a:rPr lang="en-US" sz="1200" b="1" dirty="0">
                <a:solidFill>
                  <a:schemeClr val="accent2"/>
                </a:solidFill>
              </a:rPr>
              <a:t>[Implicit termination]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mentor.ieee.org/802.11/dcn/17/11-17-0462-08-00az-11-az-tg-sfd.docx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0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the following SFD text?</a:t>
            </a:r>
          </a:p>
          <a:p>
            <a:pPr>
              <a:buFontTx/>
              <a:buChar char="-"/>
            </a:pPr>
            <a:r>
              <a:rPr lang="en-US" dirty="0" smtClean="0"/>
              <a:t>When an </a:t>
            </a:r>
            <a:r>
              <a:rPr lang="en-US" dirty="0" err="1" smtClean="0"/>
              <a:t>HEz</a:t>
            </a:r>
            <a:r>
              <a:rPr lang="en-US" dirty="0" smtClean="0"/>
              <a:t> FTM session is terminated, an Ranging-ID assigned for a MU ranging operation of an unassociated STA is released.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Yongho Seok, </a:t>
            </a:r>
            <a:r>
              <a:rPr lang="en-US" dirty="0" err="1"/>
              <a:t>MediaTek</a:t>
            </a:r>
            <a:r>
              <a:rPr lang="en-US" dirty="0"/>
              <a:t> Inc.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94819</TotalTime>
  <Words>641</Words>
  <Application>Microsoft Office PowerPoint</Application>
  <PresentationFormat>On-screen Show (4:3)</PresentationFormat>
  <Paragraphs>65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Ranging ID Management</vt:lpstr>
      <vt:lpstr>Background</vt:lpstr>
      <vt:lpstr>Discussion </vt:lpstr>
      <vt:lpstr>Discussion </vt:lpstr>
      <vt:lpstr>Discussion </vt:lpstr>
      <vt:lpstr>Discussion </vt:lpstr>
      <vt:lpstr>References</vt:lpstr>
      <vt:lpstr>SP1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1096</cp:revision>
  <cp:lastPrinted>1998-02-10T13:28:06Z</cp:lastPrinted>
  <dcterms:created xsi:type="dcterms:W3CDTF">2007-05-21T21:00:37Z</dcterms:created>
  <dcterms:modified xsi:type="dcterms:W3CDTF">2017-11-07T02:12:50Z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