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329" r:id="rId2"/>
    <p:sldId id="330" r:id="rId3"/>
    <p:sldId id="331" r:id="rId4"/>
    <p:sldId id="332" r:id="rId5"/>
    <p:sldId id="333" r:id="rId6"/>
    <p:sldId id="334" r:id="rId7"/>
    <p:sldId id="335"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37" autoAdjust="0"/>
    <p:restoredTop sz="91095" autoAdjust="0"/>
  </p:normalViewPr>
  <p:slideViewPr>
    <p:cSldViewPr>
      <p:cViewPr>
        <p:scale>
          <a:sx n="70" d="100"/>
          <a:sy n="70" d="100"/>
        </p:scale>
        <p:origin x="-1506" y="-120"/>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notesViewPr>
    <p:cSldViewPr>
      <p:cViewPr varScale="1">
        <p:scale>
          <a:sx n="79" d="100"/>
          <a:sy n="79" d="100"/>
        </p:scale>
        <p:origin x="-322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image" Target="../media/image8.wmf"/><Relationship Id="rId2" Type="http://schemas.openxmlformats.org/officeDocument/2006/relationships/image" Target="../media/image4.wmf"/><Relationship Id="rId1" Type="http://schemas.openxmlformats.org/officeDocument/2006/relationships/image" Target="../media/image3.wmf"/><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t>November 2011</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t>Page </a:t>
            </a:r>
            <a:fld id="{DD5554DB-DCC5-447B-A5ED-CF59F2F91FC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37677991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t>November 2011</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vl5pPr>
          </a:lstStyle>
          <a:p>
            <a:pPr lvl="4">
              <a:defRPr/>
            </a:pP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t>Page </a:t>
            </a:r>
            <a:fld id="{8494B09C-02D3-414B-B0EE-19148CC64A93}"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1328219467"/>
      </p:ext>
    </p:extLst>
  </p:cSld>
  <p:clrMap bg1="lt1" tx1="dk1" bg2="lt2" tx2="dk2" accent1="accent1" accent2="accent2" accent3="accent3" accent4="accent4" accent5="accent5" accent6="accent6" hlink="hlink" folHlink="folHlink"/>
  <p:hf hdr="0"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zh-CN"/>
              <a:t>December 2017</a:t>
            </a:r>
            <a:endParaRPr lang="en-US" dirty="0"/>
          </a:p>
        </p:txBody>
      </p:sp>
      <p:sp>
        <p:nvSpPr>
          <p:cNvPr id="5" name="Rectangle 5"/>
          <p:cNvSpPr>
            <a:spLocks noGrp="1" noChangeArrowheads="1"/>
          </p:cNvSpPr>
          <p:nvPr>
            <p:ph type="ftr" sz="quarter" idx="11"/>
          </p:nvPr>
        </p:nvSpPr>
        <p:spPr>
          <a:xfrm>
            <a:off x="7264729" y="6475413"/>
            <a:ext cx="1279196" cy="184666"/>
          </a:xfrm>
        </p:spPr>
        <p:txBody>
          <a:bodyPr/>
          <a:lstStyle>
            <a:lvl1pPr>
              <a:defRPr/>
            </a:lvl1pPr>
          </a:lstStyle>
          <a:p>
            <a:pPr>
              <a:defRPr/>
            </a:pPr>
            <a:r>
              <a:rPr lang="it-IT" altLang="zh-CN"/>
              <a:t>Hongyan Li, et al. (Xidian)</a:t>
            </a:r>
            <a:endParaRPr lang="en-US" altLang="zh-CN"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7E6215C-0148-4EB1-A390-22B113FC486F}"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a:t>December 2017</a:t>
            </a:r>
            <a:endParaRPr lang="en-US" dirty="0"/>
          </a:p>
        </p:txBody>
      </p:sp>
      <p:sp>
        <p:nvSpPr>
          <p:cNvPr id="1029" name="Rectangle 5"/>
          <p:cNvSpPr>
            <a:spLocks noGrp="1" noChangeArrowheads="1"/>
          </p:cNvSpPr>
          <p:nvPr>
            <p:ph type="ftr" sz="quarter" idx="3"/>
          </p:nvPr>
        </p:nvSpPr>
        <p:spPr bwMode="auto">
          <a:xfrm>
            <a:off x="7264729" y="6475413"/>
            <a:ext cx="127919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vl1pPr>
          </a:lstStyle>
          <a:p>
            <a:pPr>
              <a:defRPr/>
            </a:pPr>
            <a:r>
              <a:rPr lang="it-IT"/>
              <a:t>Hongyan Li, et al. (Xidian)</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1F64F216-E6B4-4849-8EF5-D25189C9AA52}" type="slidenum">
              <a:rPr lang="en-US"/>
              <a:pPr>
                <a:defRPr/>
              </a:pPr>
              <a:t>‹#›</a:t>
            </a:fld>
            <a:endParaRPr lang="en-US"/>
          </a:p>
        </p:txBody>
      </p:sp>
      <p:sp>
        <p:nvSpPr>
          <p:cNvPr id="1031" name="Rectangle 7"/>
          <p:cNvSpPr>
            <a:spLocks noChangeArrowheads="1"/>
          </p:cNvSpPr>
          <p:nvPr userDrawn="1"/>
        </p:nvSpPr>
        <p:spPr bwMode="auto">
          <a:xfrm>
            <a:off x="4463576" y="334189"/>
            <a:ext cx="398192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t>doc.: IEEE </a:t>
            </a:r>
            <a:r>
              <a:rPr lang="en-US" sz="1800" b="1" dirty="0" smtClean="0"/>
              <a:t>802. 11-17-1717-00-00ax</a:t>
            </a:r>
            <a:endParaRPr lang="en-US" sz="1800" b="1" dirty="0"/>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sldLayoutIdLst>
    <p:sldLayoutId id="2147484562" r:id="rId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4.bin"/><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8.bin"/><Relationship Id="rId13" Type="http://schemas.openxmlformats.org/officeDocument/2006/relationships/image" Target="../media/image6.wmf"/><Relationship Id="rId18" Type="http://schemas.openxmlformats.org/officeDocument/2006/relationships/oleObject" Target="../embeddings/oleObject13.bin"/><Relationship Id="rId3" Type="http://schemas.openxmlformats.org/officeDocument/2006/relationships/oleObject" Target="../embeddings/oleObject5.bin"/><Relationship Id="rId7" Type="http://schemas.openxmlformats.org/officeDocument/2006/relationships/oleObject" Target="../embeddings/oleObject7.bin"/><Relationship Id="rId12" Type="http://schemas.openxmlformats.org/officeDocument/2006/relationships/oleObject" Target="../embeddings/oleObject10.bin"/><Relationship Id="rId17" Type="http://schemas.openxmlformats.org/officeDocument/2006/relationships/image" Target="../media/image8.wmf"/><Relationship Id="rId2" Type="http://schemas.openxmlformats.org/officeDocument/2006/relationships/slideLayout" Target="../slideLayouts/slideLayout1.xml"/><Relationship Id="rId16" Type="http://schemas.openxmlformats.org/officeDocument/2006/relationships/oleObject" Target="../embeddings/oleObject12.bin"/><Relationship Id="rId1" Type="http://schemas.openxmlformats.org/officeDocument/2006/relationships/vmlDrawing" Target="../drawings/vmlDrawing3.vml"/><Relationship Id="rId6" Type="http://schemas.openxmlformats.org/officeDocument/2006/relationships/image" Target="../media/image4.wmf"/><Relationship Id="rId11" Type="http://schemas.openxmlformats.org/officeDocument/2006/relationships/image" Target="../media/image5.wmf"/><Relationship Id="rId5" Type="http://schemas.openxmlformats.org/officeDocument/2006/relationships/oleObject" Target="../embeddings/oleObject6.bin"/><Relationship Id="rId15" Type="http://schemas.openxmlformats.org/officeDocument/2006/relationships/image" Target="../media/image7.wmf"/><Relationship Id="rId10" Type="http://schemas.openxmlformats.org/officeDocument/2006/relationships/oleObject" Target="../embeddings/oleObject9.bin"/><Relationship Id="rId4" Type="http://schemas.openxmlformats.org/officeDocument/2006/relationships/image" Target="../media/image3.wmf"/><Relationship Id="rId9" Type="http://schemas.openxmlformats.org/officeDocument/2006/relationships/image" Target="../media/image1.wmf"/><Relationship Id="rId14" Type="http://schemas.openxmlformats.org/officeDocument/2006/relationships/oleObject" Target="../embeddings/oleObject11.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image" Target="../media/image10.wmf"/><Relationship Id="rId5" Type="http://schemas.openxmlformats.org/officeDocument/2006/relationships/oleObject" Target="../embeddings/oleObject15.bin"/><Relationship Id="rId4" Type="http://schemas.openxmlformats.org/officeDocument/2006/relationships/image" Target="../media/image9.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a:xfrm>
            <a:off x="696913" y="334189"/>
            <a:ext cx="968214" cy="276999"/>
          </a:xfrm>
        </p:spPr>
        <p:txBody>
          <a:bodyPr/>
          <a:lstStyle/>
          <a:p>
            <a:pPr>
              <a:defRPr/>
            </a:pPr>
            <a:r>
              <a:rPr lang="en-US" altLang="zh-CN"/>
              <a:t>December 2017</a:t>
            </a:r>
            <a:endParaRPr lang="en-US" dirty="0"/>
          </a:p>
        </p:txBody>
      </p:sp>
      <p:sp>
        <p:nvSpPr>
          <p:cNvPr id="6" name="슬라이드 번호 개체 틀 5"/>
          <p:cNvSpPr>
            <a:spLocks noGrp="1"/>
          </p:cNvSpPr>
          <p:nvPr>
            <p:ph type="sldNum" sz="quarter" idx="12"/>
          </p:nvPr>
        </p:nvSpPr>
        <p:spPr/>
        <p:txBody>
          <a:bodyPr/>
          <a:lstStyle/>
          <a:p>
            <a:pPr>
              <a:defRPr/>
            </a:pPr>
            <a:r>
              <a:rPr lang="en-US"/>
              <a:t>Slide </a:t>
            </a:r>
            <a:fld id="{E7E6215C-0148-4EB1-A390-22B113FC486F}" type="slidenum">
              <a:rPr lang="en-US" smtClean="0"/>
              <a:pPr>
                <a:defRPr/>
              </a:pPr>
              <a:t>1</a:t>
            </a:fld>
            <a:endParaRPr lang="en-US"/>
          </a:p>
        </p:txBody>
      </p:sp>
      <p:sp>
        <p:nvSpPr>
          <p:cNvPr id="7" name="标题 1"/>
          <p:cNvSpPr txBox="1">
            <a:spLocks/>
          </p:cNvSpPr>
          <p:nvPr/>
        </p:nvSpPr>
        <p:spPr bwMode="auto">
          <a:xfrm>
            <a:off x="0" y="685800"/>
            <a:ext cx="88392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zh-CN" kern="0" dirty="0">
                <a:latin typeface="Times New Roman" panose="02020603050405020304" pitchFamily="18" charset="0"/>
                <a:cs typeface="Times New Roman" panose="02020603050405020304" pitchFamily="18" charset="0"/>
              </a:rPr>
              <a:t>Associated Congestion Avoidance Method Based on Dynamic Adjustment of Beacon Interval.</a:t>
            </a:r>
          </a:p>
        </p:txBody>
      </p:sp>
      <p:sp>
        <p:nvSpPr>
          <p:cNvPr id="8" name="Rectangle 6"/>
          <p:cNvSpPr txBox="1">
            <a:spLocks noChangeArrowheads="1"/>
          </p:cNvSpPr>
          <p:nvPr/>
        </p:nvSpPr>
        <p:spPr bwMode="auto">
          <a:xfrm>
            <a:off x="685800" y="2057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0" indent="0" algn="ctr">
              <a:buNone/>
            </a:pPr>
            <a:r>
              <a:rPr kumimoji="0" lang="en-US" sz="2000" b="1" i="0" u="none" strike="noStrike" kern="0" cap="none" spc="0" normalizeH="0" baseline="0" noProof="0" dirty="0">
                <a:ln>
                  <a:noFill/>
                </a:ln>
                <a:solidFill>
                  <a:schemeClr val="tx1"/>
                </a:solidFill>
                <a:effectLst/>
                <a:uLnTx/>
                <a:uFillTx/>
                <a:latin typeface="+mn-lt"/>
                <a:ea typeface="+mn-ea"/>
                <a:cs typeface="+mn-cs"/>
              </a:rPr>
              <a:t>Date:</a:t>
            </a:r>
            <a:r>
              <a:rPr kumimoji="0" lang="en-US" sz="2000" b="0" i="0" u="none" strike="noStrike" kern="0" cap="none" spc="0" normalizeH="0" baseline="0" noProof="0" dirty="0">
                <a:ln>
                  <a:noFill/>
                </a:ln>
                <a:solidFill>
                  <a:schemeClr val="tx1"/>
                </a:solidFill>
                <a:effectLst/>
                <a:uLnTx/>
                <a:uFillTx/>
                <a:latin typeface="+mn-lt"/>
                <a:ea typeface="+mn-ea"/>
                <a:cs typeface="+mn-cs"/>
              </a:rPr>
              <a:t> </a:t>
            </a:r>
            <a:r>
              <a:rPr lang="en-US" altLang="zh-CN" sz="2000" dirty="0">
                <a:cs typeface="Times New Roman" panose="02020603050405020304" pitchFamily="18" charset="0"/>
              </a:rPr>
              <a:t>2017-11-5</a:t>
            </a:r>
            <a:endParaRPr lang="zh-CN" altLang="en-US" sz="2000" dirty="0">
              <a:cs typeface="Times New Roman" panose="02020603050405020304" pitchFamily="18" charset="0"/>
            </a:endParaRPr>
          </a:p>
        </p:txBody>
      </p:sp>
      <p:sp>
        <p:nvSpPr>
          <p:cNvPr id="9" name="Rectangle 12"/>
          <p:cNvSpPr>
            <a:spLocks noChangeArrowheads="1"/>
          </p:cNvSpPr>
          <p:nvPr/>
        </p:nvSpPr>
        <p:spPr bwMode="auto">
          <a:xfrm>
            <a:off x="914400" y="2514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2" name="Rectangle 5"/>
          <p:cNvSpPr>
            <a:spLocks noGrp="1" noChangeArrowheads="1"/>
          </p:cNvSpPr>
          <p:nvPr>
            <p:ph type="ftr" sz="quarter" idx="11"/>
          </p:nvPr>
        </p:nvSpPr>
        <p:spPr>
          <a:xfrm>
            <a:off x="7216639" y="6475413"/>
            <a:ext cx="1327286" cy="184666"/>
          </a:xfrm>
        </p:spPr>
        <p:txBody>
          <a:bodyPr/>
          <a:lstStyle>
            <a:lvl1pPr>
              <a:defRPr/>
            </a:lvl1pPr>
          </a:lstStyle>
          <a:p>
            <a:pPr>
              <a:defRPr/>
            </a:pPr>
            <a:r>
              <a:rPr lang="it-IT" altLang="zh-CN"/>
              <a:t>Hongyan Li, et al. (Xidian)</a:t>
            </a:r>
            <a:endParaRPr lang="en-US" altLang="zh-CN" dirty="0"/>
          </a:p>
        </p:txBody>
      </p:sp>
      <p:graphicFrame>
        <p:nvGraphicFramePr>
          <p:cNvPr id="10" name="Table 12"/>
          <p:cNvGraphicFramePr>
            <a:graphicFrameLocks noGrp="1"/>
          </p:cNvGraphicFramePr>
          <p:nvPr>
            <p:extLst>
              <p:ext uri="{D42A27DB-BD31-4B8C-83A1-F6EECF244321}">
                <p14:modId xmlns:p14="http://schemas.microsoft.com/office/powerpoint/2010/main" val="3835007842"/>
              </p:ext>
            </p:extLst>
          </p:nvPr>
        </p:nvGraphicFramePr>
        <p:xfrm>
          <a:off x="762000" y="2971800"/>
          <a:ext cx="7620000" cy="3294104"/>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altLang="zh-CN" sz="1200" dirty="0" err="1" smtClean="0">
                          <a:latin typeface="+mn-lt"/>
                          <a:ea typeface="Times New Roman"/>
                          <a:cs typeface="Arial"/>
                        </a:rPr>
                        <a:t>Hongyan</a:t>
                      </a:r>
                      <a:r>
                        <a:rPr lang="en-US" altLang="zh-CN" sz="1200" dirty="0" smtClean="0">
                          <a:latin typeface="+mn-lt"/>
                          <a:ea typeface="Times New Roman"/>
                          <a:cs typeface="Arial"/>
                        </a:rPr>
                        <a:t> Li</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1">
                  <a:txBody>
                    <a:bodyPr/>
                    <a:lstStyle/>
                    <a:p>
                      <a:pPr marL="0" marR="0" algn="ctr">
                        <a:spcBef>
                          <a:spcPts val="0"/>
                        </a:spcBef>
                        <a:spcAft>
                          <a:spcPts val="0"/>
                        </a:spcAft>
                      </a:pPr>
                      <a:r>
                        <a:rPr lang="en-US" sz="1200" dirty="0" err="1" smtClean="0">
                          <a:solidFill>
                            <a:srgbClr val="000000"/>
                          </a:solidFill>
                          <a:latin typeface="+mn-lt"/>
                          <a:ea typeface="Times New Roman"/>
                          <a:cs typeface="Arial"/>
                        </a:rPr>
                        <a:t>Xidian</a:t>
                      </a:r>
                      <a:r>
                        <a:rPr lang="en-US" sz="1200" dirty="0" smtClean="0">
                          <a:solidFill>
                            <a:srgbClr val="000000"/>
                          </a:solidFill>
                          <a:latin typeface="+mn-lt"/>
                          <a:ea typeface="Times New Roman"/>
                          <a:cs typeface="Arial"/>
                        </a:rPr>
                        <a:t> University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1">
                  <a:txBody>
                    <a:bodyPr/>
                    <a:lstStyle/>
                    <a:p>
                      <a:pPr algn="ctr"/>
                      <a:r>
                        <a:rPr lang="en-US" altLang="zh-CN" sz="1200" dirty="0" smtClean="0">
                          <a:latin typeface="Times New Roman" panose="02020603050405020304" pitchFamily="18" charset="0"/>
                          <a:cs typeface="Times New Roman" panose="02020603050405020304" pitchFamily="18" charset="0"/>
                        </a:rPr>
                        <a:t>2 South</a:t>
                      </a:r>
                      <a:r>
                        <a:rPr lang="en-US" altLang="zh-CN" sz="1200" baseline="0" dirty="0" smtClean="0">
                          <a:latin typeface="Times New Roman" panose="02020603050405020304" pitchFamily="18" charset="0"/>
                          <a:cs typeface="Times New Roman" panose="02020603050405020304" pitchFamily="18" charset="0"/>
                        </a:rPr>
                        <a:t> </a:t>
                      </a:r>
                      <a:r>
                        <a:rPr lang="en-US" altLang="zh-CN" sz="1200" baseline="0" dirty="0" err="1" smtClean="0">
                          <a:latin typeface="Times New Roman" panose="02020603050405020304" pitchFamily="18" charset="0"/>
                          <a:cs typeface="Times New Roman" panose="02020603050405020304" pitchFamily="18" charset="0"/>
                        </a:rPr>
                        <a:t>Taibai</a:t>
                      </a:r>
                      <a:r>
                        <a:rPr lang="en-US" altLang="zh-CN" sz="1200" baseline="0" dirty="0" smtClean="0">
                          <a:latin typeface="Times New Roman" panose="02020603050405020304" pitchFamily="18" charset="0"/>
                          <a:cs typeface="Times New Roman" panose="02020603050405020304" pitchFamily="18" charset="0"/>
                        </a:rPr>
                        <a:t> Road, Xi’an Shaanxi, 710071, </a:t>
                      </a:r>
                      <a:r>
                        <a:rPr lang="en-US" altLang="zh-CN" sz="1200" baseline="0" dirty="0" err="1" smtClean="0">
                          <a:latin typeface="Times New Roman" panose="02020603050405020304" pitchFamily="18" charset="0"/>
                          <a:cs typeface="Times New Roman" panose="02020603050405020304" pitchFamily="18" charset="0"/>
                        </a:rPr>
                        <a:t>P.R.China</a:t>
                      </a:r>
                      <a:endParaRPr lang="zh-CN" altLang="en-US" sz="1200" dirty="0">
                        <a:latin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1">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r>
                        <a:rPr lang="en-US" sz="1200" dirty="0" smtClean="0">
                          <a:solidFill>
                            <a:srgbClr val="000000"/>
                          </a:solidFill>
                          <a:latin typeface="Times New Roman"/>
                          <a:ea typeface="Times New Roman"/>
                          <a:cs typeface="Arial"/>
                        </a:rPr>
                        <a:t>+86-15596693567</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Times New Roman" panose="02020603050405020304" pitchFamily="18" charset="0"/>
                          <a:cs typeface="Times New Roman" panose="02020603050405020304" pitchFamily="18" charset="0"/>
                        </a:rPr>
                        <a:t>hyli@xidian.edu.cn</a:t>
                      </a:r>
                      <a:endParaRPr lang="zh-CN" altLang="en-US" sz="1100" dirty="0" smtClean="0">
                        <a:latin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smtClean="0">
                          <a:latin typeface="Times New Roman"/>
                          <a:ea typeface="Times New Roman"/>
                          <a:cs typeface="Arial"/>
                        </a:rPr>
                        <a:t>Qin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kern="1200" dirty="0" smtClean="0">
                          <a:solidFill>
                            <a:schemeClr val="dk1"/>
                          </a:solidFill>
                          <a:latin typeface="Times New Roman" pitchFamily="18" charset="0"/>
                          <a:ea typeface="+mn-ea"/>
                          <a:cs typeface="Times New Roman" pitchFamily="18" charset="0"/>
                        </a:rPr>
                        <a:t>qinliu@mail.xidian.edu.cn</a:t>
                      </a:r>
                      <a:endParaRPr lang="zh-CN" altLang="en-US" sz="1100" b="0" dirty="0" smtClean="0">
                        <a:latin typeface="Times New Roman" pitchFamily="18" charset="0"/>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err="1" smtClean="0">
                          <a:latin typeface="Times New Roman"/>
                          <a:ea typeface="Times New Roman"/>
                          <a:cs typeface="Arial"/>
                        </a:rPr>
                        <a:t>P</a:t>
                      </a:r>
                      <a:r>
                        <a:rPr lang="en-US" altLang="zh-CN" sz="1200" dirty="0" err="1" smtClean="0">
                          <a:latin typeface="Times New Roman"/>
                          <a:ea typeface="Times New Roman"/>
                          <a:cs typeface="Arial"/>
                        </a:rPr>
                        <a:t>eng</a:t>
                      </a:r>
                      <a:r>
                        <a:rPr lang="en-US" altLang="zh-CN" sz="1200" dirty="0" smtClean="0">
                          <a:latin typeface="Times New Roman"/>
                          <a:ea typeface="Times New Roman"/>
                          <a:cs typeface="Arial"/>
                        </a:rPr>
                        <a:t> Ding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altLang="zh-CN" sz="1100" dirty="0" smtClean="0">
                          <a:latin typeface="Times New Roman"/>
                          <a:ea typeface="Times New Roman"/>
                          <a:cs typeface="Arial"/>
                        </a:rPr>
                        <a:t>22391017@qq.com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err="1" smtClean="0">
                          <a:latin typeface="Times New Roman"/>
                          <a:ea typeface="Times New Roman"/>
                          <a:cs typeface="Arial"/>
                        </a:rPr>
                        <a:t>Dongtao</a:t>
                      </a:r>
                      <a:r>
                        <a:rPr lang="en-US" sz="1200" baseline="0" dirty="0" smtClean="0">
                          <a:latin typeface="Times New Roman"/>
                          <a:ea typeface="Times New Roman"/>
                          <a:cs typeface="Arial"/>
                        </a:rPr>
                        <a:t> </a:t>
                      </a:r>
                      <a:r>
                        <a:rPr lang="en-US" sz="1200" baseline="0" dirty="0" err="1" smtClean="0">
                          <a:latin typeface="Times New Roman"/>
                          <a:ea typeface="Times New Roman"/>
                          <a:cs typeface="Arial"/>
                        </a:rPr>
                        <a:t>Cai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Times New Roman"/>
                          <a:ea typeface="Times New Roman"/>
                          <a:cs typeface="Arial"/>
                        </a:rPr>
                        <a:t>1259908154@qq.com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err="1" smtClean="0">
                          <a:latin typeface="Times New Roman"/>
                          <a:ea typeface="Times New Roman"/>
                          <a:cs typeface="Arial"/>
                        </a:rPr>
                        <a:t>Weiting</a:t>
                      </a:r>
                      <a:r>
                        <a:rPr lang="en-US" sz="1200" dirty="0" smtClean="0">
                          <a:latin typeface="Times New Roman"/>
                          <a:ea typeface="Times New Roman"/>
                          <a:cs typeface="Arial"/>
                        </a:rPr>
                        <a:t> </a:t>
                      </a:r>
                      <a:r>
                        <a:rPr lang="en-US" sz="1200" dirty="0" err="1" smtClean="0">
                          <a:latin typeface="Times New Roman"/>
                          <a:ea typeface="Times New Roman"/>
                          <a:cs typeface="Arial"/>
                        </a:rPr>
                        <a:t>Zhai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Times New Roman"/>
                          <a:ea typeface="Times New Roman"/>
                          <a:cs typeface="Arial"/>
                        </a:rPr>
                        <a:t>838597162@qq.com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949862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pPr>
              <a:defRPr/>
            </a:pPr>
            <a:r>
              <a:rPr lang="en-US" smtClean="0"/>
              <a:t>Slide </a:t>
            </a:r>
            <a:fld id="{E7E6215C-0148-4EB1-A390-22B113FC486F}" type="slidenum">
              <a:rPr lang="en-US" smtClean="0"/>
              <a:pPr>
                <a:defRPr/>
              </a:pPr>
              <a:t>2</a:t>
            </a:fld>
            <a:endParaRPr lang="en-US"/>
          </a:p>
        </p:txBody>
      </p:sp>
      <p:sp>
        <p:nvSpPr>
          <p:cNvPr id="9" name="날짜 개체 틀 3"/>
          <p:cNvSpPr>
            <a:spLocks noGrp="1"/>
          </p:cNvSpPr>
          <p:nvPr>
            <p:ph type="dt" sz="half" idx="10"/>
          </p:nvPr>
        </p:nvSpPr>
        <p:spPr>
          <a:xfrm>
            <a:off x="696913" y="334189"/>
            <a:ext cx="968214" cy="276999"/>
          </a:xfrm>
        </p:spPr>
        <p:txBody>
          <a:bodyPr/>
          <a:lstStyle/>
          <a:p>
            <a:pPr>
              <a:defRPr/>
            </a:pPr>
            <a:r>
              <a:rPr lang="en-US" altLang="zh-CN" smtClean="0"/>
              <a:t>December 2017</a:t>
            </a:r>
            <a:endParaRPr lang="en-US" dirty="0"/>
          </a:p>
        </p:txBody>
      </p:sp>
      <p:sp>
        <p:nvSpPr>
          <p:cNvPr id="10" name="Content Placeholder 2"/>
          <p:cNvSpPr>
            <a:spLocks noGrp="1"/>
          </p:cNvSpPr>
          <p:nvPr>
            <p:ph idx="1"/>
          </p:nvPr>
        </p:nvSpPr>
        <p:spPr>
          <a:xfrm>
            <a:off x="482156" y="1827211"/>
            <a:ext cx="8255887" cy="4619381"/>
          </a:xfrm>
        </p:spPr>
        <p:txBody>
          <a:bodyPr>
            <a:normAutofit fontScale="92500" lnSpcReduction="10000"/>
          </a:bodyPr>
          <a:lstStyle/>
          <a:p>
            <a:pPr>
              <a:lnSpc>
                <a:spcPct val="150000"/>
              </a:lnSpc>
            </a:pPr>
            <a:r>
              <a:rPr lang="en-US" altLang="zh-CN" sz="2200" dirty="0" smtClean="0">
                <a:latin typeface="Times New Roman" pitchFamily="18" charset="0"/>
                <a:cs typeface="Times New Roman" pitchFamily="18" charset="0"/>
              </a:rPr>
              <a:t>The process of association and authentication is one of the core technologies of Wireless Local Area Networks(WLAN) Communication.</a:t>
            </a:r>
          </a:p>
          <a:p>
            <a:pPr>
              <a:lnSpc>
                <a:spcPct val="150000"/>
              </a:lnSpc>
            </a:pPr>
            <a:r>
              <a:rPr lang="en-US" altLang="zh-CN" sz="2200" dirty="0" smtClean="0">
                <a:latin typeface="Times New Roman" pitchFamily="18" charset="0"/>
                <a:cs typeface="Times New Roman" pitchFamily="18" charset="0"/>
              </a:rPr>
              <a:t> In the infrastructure BSS network, the station must first be associated with the access point in order to obtain network services. However, when the number of stations is very large, there will be a large number of stations associated with an access point at the same time, which is likely to lead to network congestion, and the low access success rat. </a:t>
            </a:r>
          </a:p>
          <a:p>
            <a:pPr>
              <a:lnSpc>
                <a:spcPct val="150000"/>
              </a:lnSpc>
            </a:pPr>
            <a:r>
              <a:rPr lang="en-US" altLang="zh-CN" sz="2200" dirty="0" smtClean="0">
                <a:latin typeface="Times New Roman" pitchFamily="18" charset="0"/>
                <a:cs typeface="Times New Roman" pitchFamily="18" charset="0"/>
              </a:rPr>
              <a:t>In this case, the usual solution is to manually modify the Beacon Interval time parameter by the administrator.</a:t>
            </a:r>
            <a:endParaRPr lang="zh-CN" altLang="zh-CN" sz="2200" dirty="0" smtClean="0">
              <a:latin typeface="Times New Roman" pitchFamily="18" charset="0"/>
              <a:cs typeface="Times New Roman" pitchFamily="18" charset="0"/>
            </a:endParaRPr>
          </a:p>
          <a:p>
            <a:endParaRPr lang="en-US" altLang="zh-CN" sz="1600" dirty="0">
              <a:latin typeface="Times New Roman" pitchFamily="18" charset="0"/>
              <a:cs typeface="Times New Roman" pitchFamily="18" charset="0"/>
            </a:endParaRPr>
          </a:p>
        </p:txBody>
      </p:sp>
      <p:sp>
        <p:nvSpPr>
          <p:cNvPr id="56" name="Title 1"/>
          <p:cNvSpPr>
            <a:spLocks noGrp="1"/>
          </p:cNvSpPr>
          <p:nvPr>
            <p:ph type="title"/>
          </p:nvPr>
        </p:nvSpPr>
        <p:spPr>
          <a:xfrm>
            <a:off x="685800" y="568864"/>
            <a:ext cx="7772400" cy="1066800"/>
          </a:xfrm>
        </p:spPr>
        <p:txBody>
          <a:bodyPr/>
          <a:lstStyle/>
          <a:p>
            <a:r>
              <a:rPr lang="en-US" altLang="zh-CN" dirty="0" smtClean="0"/>
              <a:t>Background</a:t>
            </a:r>
            <a:endParaRPr lang="en-US" dirty="0">
              <a:solidFill>
                <a:schemeClr val="tx1"/>
              </a:solidFill>
            </a:endParaRPr>
          </a:p>
        </p:txBody>
      </p:sp>
      <p:sp>
        <p:nvSpPr>
          <p:cNvPr id="7" name="Rectangle 5"/>
          <p:cNvSpPr>
            <a:spLocks noGrp="1" noChangeArrowheads="1"/>
          </p:cNvSpPr>
          <p:nvPr>
            <p:ph type="ftr" sz="quarter" idx="11"/>
          </p:nvPr>
        </p:nvSpPr>
        <p:spPr>
          <a:xfrm>
            <a:off x="7216639" y="6475413"/>
            <a:ext cx="1327286" cy="184666"/>
          </a:xfrm>
        </p:spPr>
        <p:txBody>
          <a:bodyPr/>
          <a:lstStyle>
            <a:lvl1pPr>
              <a:defRPr/>
            </a:lvl1pPr>
          </a:lstStyle>
          <a:p>
            <a:pPr>
              <a:defRPr/>
            </a:pPr>
            <a:r>
              <a:rPr lang="it-IT" altLang="zh-CN" smtClean="0"/>
              <a:t>Hongyan Li, et al. (Xidian)</a:t>
            </a:r>
            <a:endParaRPr lang="en-US" altLang="zh-CN" dirty="0"/>
          </a:p>
        </p:txBody>
      </p:sp>
    </p:spTree>
    <p:extLst>
      <p:ext uri="{BB962C8B-B14F-4D97-AF65-F5344CB8AC3E}">
        <p14:creationId xmlns:p14="http://schemas.microsoft.com/office/powerpoint/2010/main" val="999353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pPr>
              <a:defRPr/>
            </a:pPr>
            <a:r>
              <a:rPr lang="en-US" smtClean="0"/>
              <a:t>Slide </a:t>
            </a:r>
            <a:fld id="{E7E6215C-0148-4EB1-A390-22B113FC486F}" type="slidenum">
              <a:rPr lang="en-US" smtClean="0"/>
              <a:pPr>
                <a:defRPr/>
              </a:pPr>
              <a:t>3</a:t>
            </a:fld>
            <a:endParaRPr lang="en-US"/>
          </a:p>
        </p:txBody>
      </p:sp>
      <p:sp>
        <p:nvSpPr>
          <p:cNvPr id="9" name="날짜 개체 틀 3"/>
          <p:cNvSpPr>
            <a:spLocks noGrp="1"/>
          </p:cNvSpPr>
          <p:nvPr>
            <p:ph type="dt" sz="half" idx="10"/>
          </p:nvPr>
        </p:nvSpPr>
        <p:spPr>
          <a:xfrm>
            <a:off x="696913" y="334189"/>
            <a:ext cx="968214" cy="276999"/>
          </a:xfrm>
        </p:spPr>
        <p:txBody>
          <a:bodyPr/>
          <a:lstStyle/>
          <a:p>
            <a:pPr>
              <a:defRPr/>
            </a:pPr>
            <a:r>
              <a:rPr lang="en-US" altLang="zh-CN" smtClean="0"/>
              <a:t>December 2017</a:t>
            </a:r>
            <a:endParaRPr lang="en-US" dirty="0"/>
          </a:p>
        </p:txBody>
      </p:sp>
      <p:sp>
        <p:nvSpPr>
          <p:cNvPr id="10" name="Content Placeholder 2"/>
          <p:cNvSpPr>
            <a:spLocks noGrp="1"/>
          </p:cNvSpPr>
          <p:nvPr>
            <p:ph idx="1"/>
          </p:nvPr>
        </p:nvSpPr>
        <p:spPr>
          <a:xfrm>
            <a:off x="395536" y="3212976"/>
            <a:ext cx="8255887" cy="1584176"/>
          </a:xfrm>
        </p:spPr>
        <p:txBody>
          <a:bodyPr>
            <a:normAutofit fontScale="92500" lnSpcReduction="10000"/>
          </a:bodyPr>
          <a:lstStyle/>
          <a:p>
            <a:pPr lvl="0">
              <a:lnSpc>
                <a:spcPct val="150000"/>
              </a:lnSpc>
            </a:pPr>
            <a:r>
              <a:rPr lang="en-US" altLang="zh-CN" sz="2400" dirty="0">
                <a:latin typeface="Times New Roman" pitchFamily="18" charset="0"/>
                <a:cs typeface="Times New Roman" pitchFamily="18" charset="0"/>
              </a:rPr>
              <a:t>Step 1: </a:t>
            </a:r>
            <a:r>
              <a:rPr lang="en-US" altLang="zh-CN" sz="2400" dirty="0" smtClean="0">
                <a:latin typeface="Times New Roman" pitchFamily="18" charset="0"/>
                <a:cs typeface="Times New Roman" pitchFamily="18" charset="0"/>
              </a:rPr>
              <a:t>Set the timer         and timer         on AP side, respectively, to record the duration of Beacon Interval in next time and this time;</a:t>
            </a:r>
            <a:endParaRPr lang="zh-CN" altLang="zh-CN" sz="2400" dirty="0" smtClean="0">
              <a:latin typeface="Times New Roman" pitchFamily="18" charset="0"/>
              <a:cs typeface="Times New Roman" pitchFamily="18" charset="0"/>
            </a:endParaRPr>
          </a:p>
          <a:p>
            <a:endParaRPr lang="en-US" altLang="zh-CN" dirty="0"/>
          </a:p>
        </p:txBody>
      </p:sp>
      <p:sp>
        <p:nvSpPr>
          <p:cNvPr id="56" name="Title 1"/>
          <p:cNvSpPr>
            <a:spLocks noGrp="1"/>
          </p:cNvSpPr>
          <p:nvPr>
            <p:ph type="title"/>
          </p:nvPr>
        </p:nvSpPr>
        <p:spPr>
          <a:xfrm>
            <a:off x="685800" y="568864"/>
            <a:ext cx="7774632" cy="1419976"/>
          </a:xfrm>
        </p:spPr>
        <p:txBody>
          <a:bodyPr>
            <a:normAutofit fontScale="90000"/>
          </a:bodyPr>
          <a:lstStyle/>
          <a:p>
            <a:r>
              <a:rPr lang="en-US" altLang="zh-CN" dirty="0" smtClean="0">
                <a:latin typeface="Times New Roman" pitchFamily="18" charset="0"/>
                <a:cs typeface="Times New Roman" pitchFamily="18" charset="0"/>
              </a:rPr>
              <a:t>Associated Congestion Avoidance Method Based on Dynamic Adjustment of Beacon Interval.</a:t>
            </a:r>
            <a:endParaRPr lang="zh-CN" altLang="zh-CN" dirty="0">
              <a:latin typeface="Times New Roman" pitchFamily="18" charset="0"/>
              <a:cs typeface="Times New Roman" pitchFamily="18" charset="0"/>
            </a:endParaRPr>
          </a:p>
        </p:txBody>
      </p:sp>
      <p:sp>
        <p:nvSpPr>
          <p:cNvPr id="7" name="Rectangle 5"/>
          <p:cNvSpPr>
            <a:spLocks noGrp="1" noChangeArrowheads="1"/>
          </p:cNvSpPr>
          <p:nvPr>
            <p:ph type="ftr" sz="quarter" idx="11"/>
          </p:nvPr>
        </p:nvSpPr>
        <p:spPr>
          <a:xfrm>
            <a:off x="7216639" y="6475413"/>
            <a:ext cx="1327286" cy="184666"/>
          </a:xfrm>
        </p:spPr>
        <p:txBody>
          <a:bodyPr/>
          <a:lstStyle>
            <a:lvl1pPr>
              <a:defRPr/>
            </a:lvl1pPr>
          </a:lstStyle>
          <a:p>
            <a:pPr>
              <a:defRPr/>
            </a:pPr>
            <a:r>
              <a:rPr lang="it-IT" altLang="zh-CN" smtClean="0"/>
              <a:t>Hongyan Li, et al. (Xidian)</a:t>
            </a:r>
            <a:endParaRPr lang="en-US" altLang="zh-CN" dirty="0"/>
          </a:p>
        </p:txBody>
      </p:sp>
      <p:sp>
        <p:nvSpPr>
          <p:cNvPr id="61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6145" name="Object 1"/>
          <p:cNvGraphicFramePr>
            <a:graphicFrameLocks noChangeAspect="1"/>
          </p:cNvGraphicFramePr>
          <p:nvPr>
            <p:extLst>
              <p:ext uri="{D42A27DB-BD31-4B8C-83A1-F6EECF244321}">
                <p14:modId xmlns:p14="http://schemas.microsoft.com/office/powerpoint/2010/main" val="120954063"/>
              </p:ext>
            </p:extLst>
          </p:nvPr>
        </p:nvGraphicFramePr>
        <p:xfrm>
          <a:off x="3276600" y="3284984"/>
          <a:ext cx="576064" cy="528058"/>
        </p:xfrm>
        <a:graphic>
          <a:graphicData uri="http://schemas.openxmlformats.org/presentationml/2006/ole">
            <mc:AlternateContent xmlns:mc="http://schemas.openxmlformats.org/markup-compatibility/2006">
              <mc:Choice xmlns:v="urn:schemas-microsoft-com:vml" Requires="v">
                <p:oleObj spid="_x0000_s6152" r:id="rId3" imgW="190335" imgH="177646" progId="">
                  <p:embed/>
                </p:oleObj>
              </mc:Choice>
              <mc:Fallback>
                <p:oleObj r:id="rId3" imgW="190335" imgH="177646"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3284984"/>
                        <a:ext cx="576064" cy="52805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6147" name="Object 3"/>
          <p:cNvGraphicFramePr>
            <a:graphicFrameLocks noChangeAspect="1"/>
          </p:cNvGraphicFramePr>
          <p:nvPr>
            <p:extLst>
              <p:ext uri="{D42A27DB-BD31-4B8C-83A1-F6EECF244321}">
                <p14:modId xmlns:p14="http://schemas.microsoft.com/office/powerpoint/2010/main" val="3583986929"/>
              </p:ext>
            </p:extLst>
          </p:nvPr>
        </p:nvGraphicFramePr>
        <p:xfrm>
          <a:off x="5134744" y="3284984"/>
          <a:ext cx="504056" cy="504056"/>
        </p:xfrm>
        <a:graphic>
          <a:graphicData uri="http://schemas.openxmlformats.org/presentationml/2006/ole">
            <mc:AlternateContent xmlns:mc="http://schemas.openxmlformats.org/markup-compatibility/2006">
              <mc:Choice xmlns:v="urn:schemas-microsoft-com:vml" Requires="v">
                <p:oleObj spid="_x0000_s6153" r:id="rId5" imgW="177492" imgH="177492" progId="">
                  <p:embed/>
                </p:oleObj>
              </mc:Choice>
              <mc:Fallback>
                <p:oleObj r:id="rId5" imgW="177492" imgH="177492"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34744" y="3284984"/>
                        <a:ext cx="504056" cy="50405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3099902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pPr>
              <a:defRPr/>
            </a:pPr>
            <a:r>
              <a:rPr lang="en-US" smtClean="0"/>
              <a:t>Slide </a:t>
            </a:r>
            <a:fld id="{E7E6215C-0148-4EB1-A390-22B113FC486F}" type="slidenum">
              <a:rPr lang="en-US" smtClean="0"/>
              <a:pPr>
                <a:defRPr/>
              </a:pPr>
              <a:t>4</a:t>
            </a:fld>
            <a:endParaRPr lang="en-US"/>
          </a:p>
        </p:txBody>
      </p:sp>
      <p:sp>
        <p:nvSpPr>
          <p:cNvPr id="9" name="날짜 개체 틀 3"/>
          <p:cNvSpPr>
            <a:spLocks noGrp="1"/>
          </p:cNvSpPr>
          <p:nvPr>
            <p:ph type="dt" sz="half" idx="10"/>
          </p:nvPr>
        </p:nvSpPr>
        <p:spPr>
          <a:xfrm>
            <a:off x="696913" y="334189"/>
            <a:ext cx="968214" cy="276999"/>
          </a:xfrm>
        </p:spPr>
        <p:txBody>
          <a:bodyPr/>
          <a:lstStyle/>
          <a:p>
            <a:pPr>
              <a:defRPr/>
            </a:pPr>
            <a:r>
              <a:rPr lang="en-US" altLang="zh-CN" smtClean="0"/>
              <a:t>December 2017</a:t>
            </a:r>
            <a:endParaRPr lang="en-US" dirty="0"/>
          </a:p>
        </p:txBody>
      </p:sp>
      <p:sp>
        <p:nvSpPr>
          <p:cNvPr id="10" name="Content Placeholder 2"/>
          <p:cNvSpPr>
            <a:spLocks noGrp="1"/>
          </p:cNvSpPr>
          <p:nvPr>
            <p:ph idx="1"/>
          </p:nvPr>
        </p:nvSpPr>
        <p:spPr>
          <a:xfrm>
            <a:off x="467544" y="2996952"/>
            <a:ext cx="8255887" cy="2753917"/>
          </a:xfrm>
        </p:spPr>
        <p:txBody>
          <a:bodyPr/>
          <a:lstStyle/>
          <a:p>
            <a:pPr lvl="0">
              <a:lnSpc>
                <a:spcPct val="150000"/>
              </a:lnSpc>
            </a:pPr>
            <a:r>
              <a:rPr lang="en-US" altLang="zh-CN" sz="2200" dirty="0">
                <a:latin typeface="Times New Roman" pitchFamily="18" charset="0"/>
                <a:cs typeface="Times New Roman" pitchFamily="18" charset="0"/>
              </a:rPr>
              <a:t>Step 2</a:t>
            </a:r>
            <a:r>
              <a:rPr lang="en-US" altLang="zh-CN" sz="2200" dirty="0" smtClean="0">
                <a:latin typeface="Times New Roman" pitchFamily="18" charset="0"/>
                <a:cs typeface="Times New Roman" pitchFamily="18" charset="0"/>
              </a:rPr>
              <a:t>: Set two counters           and          on the AP side, respectively, to record the number of STA that associated with AP successful  in this and the last Beacon Interval;</a:t>
            </a:r>
            <a:endParaRPr lang="zh-CN" altLang="zh-CN" sz="2200" dirty="0" smtClean="0">
              <a:latin typeface="Times New Roman" pitchFamily="18" charset="0"/>
              <a:cs typeface="Times New Roman" pitchFamily="18" charset="0"/>
            </a:endParaRPr>
          </a:p>
          <a:p>
            <a:pPr>
              <a:lnSpc>
                <a:spcPct val="150000"/>
              </a:lnSpc>
            </a:pPr>
            <a:endParaRPr lang="en-US" altLang="zh-CN" dirty="0"/>
          </a:p>
        </p:txBody>
      </p:sp>
      <p:sp>
        <p:nvSpPr>
          <p:cNvPr id="56" name="Title 1"/>
          <p:cNvSpPr>
            <a:spLocks noGrp="1"/>
          </p:cNvSpPr>
          <p:nvPr>
            <p:ph type="title"/>
          </p:nvPr>
        </p:nvSpPr>
        <p:spPr>
          <a:xfrm>
            <a:off x="683568" y="836712"/>
            <a:ext cx="7772400" cy="1066800"/>
          </a:xfrm>
        </p:spPr>
        <p:txBody>
          <a:bodyPr>
            <a:normAutofit fontScale="90000"/>
          </a:bodyPr>
          <a:lstStyle/>
          <a:p>
            <a:r>
              <a:rPr lang="en-US" altLang="zh-CN" dirty="0" smtClean="0">
                <a:latin typeface="Times New Roman" pitchFamily="18" charset="0"/>
                <a:cs typeface="Times New Roman" pitchFamily="18" charset="0"/>
              </a:rPr>
              <a:t>Associated Congestion Avoidance Method Based on Dynamic Adjustment of Beacon Interval</a:t>
            </a:r>
            <a:endParaRPr lang="en-US" dirty="0">
              <a:solidFill>
                <a:schemeClr val="tx1"/>
              </a:solidFill>
            </a:endParaRPr>
          </a:p>
        </p:txBody>
      </p:sp>
      <p:sp>
        <p:nvSpPr>
          <p:cNvPr id="7" name="Rectangle 5"/>
          <p:cNvSpPr>
            <a:spLocks noGrp="1" noChangeArrowheads="1"/>
          </p:cNvSpPr>
          <p:nvPr>
            <p:ph type="ftr" sz="quarter" idx="11"/>
          </p:nvPr>
        </p:nvSpPr>
        <p:spPr>
          <a:xfrm>
            <a:off x="7216639" y="6475413"/>
            <a:ext cx="1327286" cy="184666"/>
          </a:xfrm>
        </p:spPr>
        <p:txBody>
          <a:bodyPr/>
          <a:lstStyle>
            <a:lvl1pPr>
              <a:defRPr/>
            </a:lvl1pPr>
          </a:lstStyle>
          <a:p>
            <a:pPr>
              <a:defRPr/>
            </a:pPr>
            <a:r>
              <a:rPr lang="it-IT" altLang="zh-CN" smtClean="0"/>
              <a:t>Hongyan Li, et al. (Xidian)</a:t>
            </a:r>
            <a:endParaRPr lang="en-US" altLang="zh-CN" dirty="0"/>
          </a:p>
        </p:txBody>
      </p:sp>
      <p:sp>
        <p:nvSpPr>
          <p:cNvPr id="512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5121" name="Object 1"/>
          <p:cNvGraphicFramePr>
            <a:graphicFrameLocks noChangeAspect="1"/>
          </p:cNvGraphicFramePr>
          <p:nvPr>
            <p:extLst>
              <p:ext uri="{D42A27DB-BD31-4B8C-83A1-F6EECF244321}">
                <p14:modId xmlns:p14="http://schemas.microsoft.com/office/powerpoint/2010/main" val="2755287617"/>
              </p:ext>
            </p:extLst>
          </p:nvPr>
        </p:nvGraphicFramePr>
        <p:xfrm>
          <a:off x="3886200" y="3079310"/>
          <a:ext cx="648072" cy="481899"/>
        </p:xfrm>
        <a:graphic>
          <a:graphicData uri="http://schemas.openxmlformats.org/presentationml/2006/ole">
            <mc:AlternateContent xmlns:mc="http://schemas.openxmlformats.org/markup-compatibility/2006">
              <mc:Choice xmlns:v="urn:schemas-microsoft-com:vml" Requires="v">
                <p:oleObj spid="_x0000_s7176" r:id="rId3" imgW="228402" imgH="177646" progId="">
                  <p:embed/>
                </p:oleObj>
              </mc:Choice>
              <mc:Fallback>
                <p:oleObj r:id="rId3" imgW="228402" imgH="177646"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6200" y="3079310"/>
                        <a:ext cx="648072" cy="48189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5123" name="Object 3"/>
          <p:cNvGraphicFramePr>
            <a:graphicFrameLocks noChangeAspect="1"/>
          </p:cNvGraphicFramePr>
          <p:nvPr>
            <p:extLst>
              <p:ext uri="{D42A27DB-BD31-4B8C-83A1-F6EECF244321}">
                <p14:modId xmlns:p14="http://schemas.microsoft.com/office/powerpoint/2010/main" val="1230312302"/>
              </p:ext>
            </p:extLst>
          </p:nvPr>
        </p:nvGraphicFramePr>
        <p:xfrm>
          <a:off x="5066928" y="3065068"/>
          <a:ext cx="648072" cy="507948"/>
        </p:xfrm>
        <a:graphic>
          <a:graphicData uri="http://schemas.openxmlformats.org/presentationml/2006/ole">
            <mc:AlternateContent xmlns:mc="http://schemas.openxmlformats.org/markup-compatibility/2006">
              <mc:Choice xmlns:v="urn:schemas-microsoft-com:vml" Requires="v">
                <p:oleObj spid="_x0000_s7177" r:id="rId5" imgW="215619" imgH="177569" progId="">
                  <p:embed/>
                </p:oleObj>
              </mc:Choice>
              <mc:Fallback>
                <p:oleObj r:id="rId5" imgW="215619" imgH="177569"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66928" y="3065068"/>
                        <a:ext cx="648072" cy="5079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6557907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pPr>
              <a:defRPr/>
            </a:pPr>
            <a:r>
              <a:rPr lang="en-US" smtClean="0"/>
              <a:t>Slide </a:t>
            </a:r>
            <a:fld id="{E7E6215C-0148-4EB1-A390-22B113FC486F}" type="slidenum">
              <a:rPr lang="en-US" smtClean="0"/>
              <a:pPr>
                <a:defRPr/>
              </a:pPr>
              <a:t>5</a:t>
            </a:fld>
            <a:endParaRPr lang="en-US"/>
          </a:p>
        </p:txBody>
      </p:sp>
      <p:sp>
        <p:nvSpPr>
          <p:cNvPr id="9" name="날짜 개체 틀 3"/>
          <p:cNvSpPr>
            <a:spLocks noGrp="1"/>
          </p:cNvSpPr>
          <p:nvPr>
            <p:ph type="dt" sz="half" idx="10"/>
          </p:nvPr>
        </p:nvSpPr>
        <p:spPr>
          <a:xfrm>
            <a:off x="696913" y="334189"/>
            <a:ext cx="968214" cy="276999"/>
          </a:xfrm>
        </p:spPr>
        <p:txBody>
          <a:bodyPr/>
          <a:lstStyle/>
          <a:p>
            <a:pPr>
              <a:defRPr/>
            </a:pPr>
            <a:r>
              <a:rPr lang="en-US" altLang="zh-CN" smtClean="0"/>
              <a:t>December 2017</a:t>
            </a:r>
            <a:endParaRPr lang="en-US" dirty="0"/>
          </a:p>
        </p:txBody>
      </p:sp>
      <p:sp>
        <p:nvSpPr>
          <p:cNvPr id="56" name="Title 1"/>
          <p:cNvSpPr>
            <a:spLocks noGrp="1"/>
          </p:cNvSpPr>
          <p:nvPr>
            <p:ph type="title"/>
          </p:nvPr>
        </p:nvSpPr>
        <p:spPr>
          <a:xfrm>
            <a:off x="683568" y="764704"/>
            <a:ext cx="7772400" cy="1066800"/>
          </a:xfrm>
        </p:spPr>
        <p:txBody>
          <a:bodyPr>
            <a:normAutofit fontScale="90000"/>
          </a:bodyPr>
          <a:lstStyle/>
          <a:p>
            <a:r>
              <a:rPr lang="en-US" altLang="zh-CN" dirty="0" smtClean="0">
                <a:latin typeface="Times New Roman" pitchFamily="18" charset="0"/>
                <a:cs typeface="Times New Roman" pitchFamily="18" charset="0"/>
              </a:rPr>
              <a:t>Associated Congestion Avoidance Method Based on Dynamic Adjustment of Beacon Interval</a:t>
            </a:r>
            <a:endParaRPr lang="en-US" dirty="0">
              <a:solidFill>
                <a:schemeClr val="tx1"/>
              </a:solidFill>
            </a:endParaRPr>
          </a:p>
        </p:txBody>
      </p:sp>
      <p:sp>
        <p:nvSpPr>
          <p:cNvPr id="7" name="Rectangle 5"/>
          <p:cNvSpPr>
            <a:spLocks noGrp="1" noChangeArrowheads="1"/>
          </p:cNvSpPr>
          <p:nvPr>
            <p:ph type="ftr" sz="quarter" idx="11"/>
          </p:nvPr>
        </p:nvSpPr>
        <p:spPr>
          <a:xfrm>
            <a:off x="7216639" y="6475413"/>
            <a:ext cx="1327286" cy="184666"/>
          </a:xfrm>
        </p:spPr>
        <p:txBody>
          <a:bodyPr/>
          <a:lstStyle>
            <a:lvl1pPr>
              <a:defRPr/>
            </a:lvl1pPr>
          </a:lstStyle>
          <a:p>
            <a:pPr>
              <a:defRPr/>
            </a:pPr>
            <a:r>
              <a:rPr lang="it-IT" altLang="zh-CN" smtClean="0"/>
              <a:t>Hongyan Li, et al. (Xidian)</a:t>
            </a:r>
            <a:endParaRPr lang="en-US" altLang="zh-CN" dirty="0"/>
          </a:p>
        </p:txBody>
      </p:sp>
      <p:sp>
        <p:nvSpPr>
          <p:cNvPr id="11" name="内容占位符 10"/>
          <p:cNvSpPr>
            <a:spLocks noGrp="1"/>
          </p:cNvSpPr>
          <p:nvPr>
            <p:ph idx="1"/>
          </p:nvPr>
        </p:nvSpPr>
        <p:spPr>
          <a:xfrm>
            <a:off x="467544" y="2636912"/>
            <a:ext cx="8229600" cy="3412976"/>
          </a:xfrm>
        </p:spPr>
        <p:txBody>
          <a:bodyPr>
            <a:normAutofit fontScale="85000" lnSpcReduction="10000"/>
          </a:bodyPr>
          <a:lstStyle/>
          <a:p>
            <a:pPr lvl="0">
              <a:lnSpc>
                <a:spcPct val="150000"/>
              </a:lnSpc>
            </a:pPr>
            <a:r>
              <a:rPr lang="en-US" altLang="zh-CN" sz="2400" dirty="0" smtClean="0">
                <a:latin typeface="Times New Roman" pitchFamily="18" charset="0"/>
                <a:cs typeface="Times New Roman" pitchFamily="18" charset="0"/>
              </a:rPr>
              <a:t>Step 3: At the end of each Beacon Interval, perform a dynamic adjustment of Beacon Interval. Compare           and          .If        &lt;          ,          will be adjusted to                    , if                      , it will be adjusted to                    . The dynamic adjustment expression is</a:t>
            </a:r>
            <a:endParaRPr lang="zh-CN" altLang="zh-CN" sz="2400" dirty="0" smtClean="0">
              <a:latin typeface="Times New Roman" pitchFamily="18" charset="0"/>
              <a:cs typeface="Times New Roman" pitchFamily="18" charset="0"/>
            </a:endParaRPr>
          </a:p>
          <a:p>
            <a:pPr>
              <a:lnSpc>
                <a:spcPct val="150000"/>
              </a:lnSpc>
              <a:buNone/>
            </a:pPr>
            <a:r>
              <a:rPr lang="en-US" altLang="zh-CN" sz="2400" dirty="0" smtClean="0">
                <a:latin typeface="Times New Roman" pitchFamily="18" charset="0"/>
                <a:cs typeface="Times New Roman" pitchFamily="18" charset="0"/>
              </a:rPr>
              <a:t> </a:t>
            </a:r>
            <a:endParaRPr lang="zh-CN" altLang="zh-CN" sz="2400" dirty="0" smtClean="0">
              <a:latin typeface="Times New Roman" pitchFamily="18" charset="0"/>
              <a:cs typeface="Times New Roman" pitchFamily="18" charset="0"/>
            </a:endParaRPr>
          </a:p>
          <a:p>
            <a:pPr>
              <a:lnSpc>
                <a:spcPct val="150000"/>
              </a:lnSpc>
              <a:buNone/>
            </a:pPr>
            <a:r>
              <a:rPr lang="en-US" altLang="zh-CN" sz="2400" dirty="0" smtClean="0">
                <a:latin typeface="Times New Roman" pitchFamily="18" charset="0"/>
                <a:cs typeface="Times New Roman" pitchFamily="18" charset="0"/>
              </a:rPr>
              <a:t> </a:t>
            </a:r>
            <a:endParaRPr lang="zh-CN" altLang="zh-CN" sz="2400" dirty="0" smtClean="0">
              <a:latin typeface="Times New Roman" pitchFamily="18" charset="0"/>
              <a:cs typeface="Times New Roman" pitchFamily="18" charset="0"/>
            </a:endParaRPr>
          </a:p>
          <a:p>
            <a:pPr>
              <a:lnSpc>
                <a:spcPct val="150000"/>
              </a:lnSpc>
            </a:pPr>
            <a:r>
              <a:rPr lang="en-US" altLang="zh-CN" sz="2400" dirty="0" smtClean="0">
                <a:latin typeface="Times New Roman" pitchFamily="18" charset="0"/>
                <a:cs typeface="Times New Roman" pitchFamily="18" charset="0"/>
              </a:rPr>
              <a:t>where, k is the adjustment factor and the value is from 0 to 0.1.</a:t>
            </a:r>
            <a:endParaRPr lang="zh-CN" altLang="zh-CN" sz="2400" dirty="0" smtClean="0">
              <a:latin typeface="Times New Roman" pitchFamily="18" charset="0"/>
              <a:cs typeface="Times New Roman" pitchFamily="18" charset="0"/>
            </a:endParaRPr>
          </a:p>
          <a:p>
            <a:endParaRPr lang="zh-CN" altLang="en-US" sz="2200" dirty="0">
              <a:latin typeface="Times New Roman" pitchFamily="18" charset="0"/>
              <a:cs typeface="Times New Roman" pitchFamily="18" charset="0"/>
            </a:endParaRPr>
          </a:p>
        </p:txBody>
      </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4097" name="Object 1"/>
          <p:cNvGraphicFramePr>
            <a:graphicFrameLocks noChangeAspect="1"/>
          </p:cNvGraphicFramePr>
          <p:nvPr>
            <p:extLst>
              <p:ext uri="{D42A27DB-BD31-4B8C-83A1-F6EECF244321}">
                <p14:modId xmlns:p14="http://schemas.microsoft.com/office/powerpoint/2010/main" val="2423837540"/>
              </p:ext>
            </p:extLst>
          </p:nvPr>
        </p:nvGraphicFramePr>
        <p:xfrm>
          <a:off x="5371728" y="3151318"/>
          <a:ext cx="648072" cy="481899"/>
        </p:xfrm>
        <a:graphic>
          <a:graphicData uri="http://schemas.openxmlformats.org/presentationml/2006/ole">
            <mc:AlternateContent xmlns:mc="http://schemas.openxmlformats.org/markup-compatibility/2006">
              <mc:Choice xmlns:v="urn:schemas-microsoft-com:vml" Requires="v">
                <p:oleObj spid="_x0000_s5150" r:id="rId3" imgW="228402" imgH="177646" progId="">
                  <p:embed/>
                </p:oleObj>
              </mc:Choice>
              <mc:Fallback>
                <p:oleObj r:id="rId3" imgW="228402" imgH="177646"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71728" y="3151318"/>
                        <a:ext cx="648072" cy="48189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4099" name="Object 3"/>
          <p:cNvGraphicFramePr>
            <a:graphicFrameLocks noChangeAspect="1"/>
          </p:cNvGraphicFramePr>
          <p:nvPr>
            <p:extLst>
              <p:ext uri="{D42A27DB-BD31-4B8C-83A1-F6EECF244321}">
                <p14:modId xmlns:p14="http://schemas.microsoft.com/office/powerpoint/2010/main" val="3607935729"/>
              </p:ext>
            </p:extLst>
          </p:nvPr>
        </p:nvGraphicFramePr>
        <p:xfrm>
          <a:off x="6434336" y="3124200"/>
          <a:ext cx="576064" cy="451510"/>
        </p:xfrm>
        <a:graphic>
          <a:graphicData uri="http://schemas.openxmlformats.org/presentationml/2006/ole">
            <mc:AlternateContent xmlns:mc="http://schemas.openxmlformats.org/markup-compatibility/2006">
              <mc:Choice xmlns:v="urn:schemas-microsoft-com:vml" Requires="v">
                <p:oleObj spid="_x0000_s5151" r:id="rId5" imgW="215619" imgH="177569" progId="">
                  <p:embed/>
                </p:oleObj>
              </mc:Choice>
              <mc:Fallback>
                <p:oleObj r:id="rId5" imgW="215619" imgH="177569"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34336" y="3124200"/>
                        <a:ext cx="576064" cy="45151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02" name="Object 6"/>
          <p:cNvGraphicFramePr>
            <a:graphicFrameLocks noChangeAspect="1"/>
          </p:cNvGraphicFramePr>
          <p:nvPr>
            <p:extLst>
              <p:ext uri="{D42A27DB-BD31-4B8C-83A1-F6EECF244321}">
                <p14:modId xmlns:p14="http://schemas.microsoft.com/office/powerpoint/2010/main" val="1414632809"/>
              </p:ext>
            </p:extLst>
          </p:nvPr>
        </p:nvGraphicFramePr>
        <p:xfrm>
          <a:off x="7315200" y="3124200"/>
          <a:ext cx="576064" cy="428174"/>
        </p:xfrm>
        <a:graphic>
          <a:graphicData uri="http://schemas.openxmlformats.org/presentationml/2006/ole">
            <mc:AlternateContent xmlns:mc="http://schemas.openxmlformats.org/markup-compatibility/2006">
              <mc:Choice xmlns:v="urn:schemas-microsoft-com:vml" Requires="v">
                <p:oleObj spid="_x0000_s5152" r:id="rId7" imgW="228402" imgH="177646" progId="">
                  <p:embed/>
                </p:oleObj>
              </mc:Choice>
              <mc:Fallback>
                <p:oleObj r:id="rId7" imgW="228402" imgH="177646"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15200" y="3124200"/>
                        <a:ext cx="576064" cy="4281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05"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4104" name="Object 8"/>
          <p:cNvGraphicFramePr>
            <a:graphicFrameLocks noChangeAspect="1"/>
          </p:cNvGraphicFramePr>
          <p:nvPr>
            <p:extLst>
              <p:ext uri="{D42A27DB-BD31-4B8C-83A1-F6EECF244321}">
                <p14:modId xmlns:p14="http://schemas.microsoft.com/office/powerpoint/2010/main" val="4024495666"/>
              </p:ext>
            </p:extLst>
          </p:nvPr>
        </p:nvGraphicFramePr>
        <p:xfrm>
          <a:off x="1066800" y="3505200"/>
          <a:ext cx="504056" cy="471536"/>
        </p:xfrm>
        <a:graphic>
          <a:graphicData uri="http://schemas.openxmlformats.org/presentationml/2006/ole">
            <mc:AlternateContent xmlns:mc="http://schemas.openxmlformats.org/markup-compatibility/2006">
              <mc:Choice xmlns:v="urn:schemas-microsoft-com:vml" Requires="v">
                <p:oleObj spid="_x0000_s5153" r:id="rId8" imgW="190335" imgH="177646" progId="">
                  <p:embed/>
                </p:oleObj>
              </mc:Choice>
              <mc:Fallback>
                <p:oleObj r:id="rId8" imgW="190335" imgH="177646" progId="">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66800" y="3505200"/>
                        <a:ext cx="504056" cy="47153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07"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4106" name="Object 10"/>
          <p:cNvGraphicFramePr>
            <a:graphicFrameLocks noChangeAspect="1"/>
          </p:cNvGraphicFramePr>
          <p:nvPr>
            <p:extLst>
              <p:ext uri="{D42A27DB-BD31-4B8C-83A1-F6EECF244321}">
                <p14:modId xmlns:p14="http://schemas.microsoft.com/office/powerpoint/2010/main" val="1763191566"/>
              </p:ext>
            </p:extLst>
          </p:nvPr>
        </p:nvGraphicFramePr>
        <p:xfrm>
          <a:off x="3657600" y="3581400"/>
          <a:ext cx="1080120" cy="422656"/>
        </p:xfrm>
        <a:graphic>
          <a:graphicData uri="http://schemas.openxmlformats.org/presentationml/2006/ole">
            <mc:AlternateContent xmlns:mc="http://schemas.openxmlformats.org/markup-compatibility/2006">
              <mc:Choice xmlns:v="urn:schemas-microsoft-com:vml" Requires="v">
                <p:oleObj spid="_x0000_s5154" r:id="rId10" imgW="431425" imgH="177646" progId="">
                  <p:embed/>
                </p:oleObj>
              </mc:Choice>
              <mc:Fallback>
                <p:oleObj r:id="rId10" imgW="431425" imgH="177646" progId="">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657600" y="3581400"/>
                        <a:ext cx="1080120" cy="42265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09" name="Rectangle 1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4108" name="Object 12"/>
          <p:cNvGraphicFramePr>
            <a:graphicFrameLocks noChangeAspect="1"/>
          </p:cNvGraphicFramePr>
          <p:nvPr>
            <p:extLst>
              <p:ext uri="{D42A27DB-BD31-4B8C-83A1-F6EECF244321}">
                <p14:modId xmlns:p14="http://schemas.microsoft.com/office/powerpoint/2010/main" val="1432077840"/>
              </p:ext>
            </p:extLst>
          </p:nvPr>
        </p:nvGraphicFramePr>
        <p:xfrm>
          <a:off x="5248672" y="3581400"/>
          <a:ext cx="1152128" cy="402550"/>
        </p:xfrm>
        <a:graphic>
          <a:graphicData uri="http://schemas.openxmlformats.org/presentationml/2006/ole">
            <mc:AlternateContent xmlns:mc="http://schemas.openxmlformats.org/markup-compatibility/2006">
              <mc:Choice xmlns:v="urn:schemas-microsoft-com:vml" Requires="v">
                <p:oleObj spid="_x0000_s5155" r:id="rId12" imgW="494870" imgH="177646" progId="">
                  <p:embed/>
                </p:oleObj>
              </mc:Choice>
              <mc:Fallback>
                <p:oleObj r:id="rId12" imgW="494870" imgH="177646" progId="">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248672" y="3581400"/>
                        <a:ext cx="1152128" cy="402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11" name="Rectangle 1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4110" name="Object 14"/>
          <p:cNvGraphicFramePr>
            <a:graphicFrameLocks noChangeAspect="1"/>
          </p:cNvGraphicFramePr>
          <p:nvPr/>
        </p:nvGraphicFramePr>
        <p:xfrm>
          <a:off x="1187624" y="4005064"/>
          <a:ext cx="1152128" cy="464052"/>
        </p:xfrm>
        <a:graphic>
          <a:graphicData uri="http://schemas.openxmlformats.org/presentationml/2006/ole">
            <mc:AlternateContent xmlns:mc="http://schemas.openxmlformats.org/markup-compatibility/2006">
              <mc:Choice xmlns:v="urn:schemas-microsoft-com:vml" Requires="v">
                <p:oleObj spid="_x0000_s5156" r:id="rId14" imgW="431425" imgH="177646" progId="">
                  <p:embed/>
                </p:oleObj>
              </mc:Choice>
              <mc:Fallback>
                <p:oleObj r:id="rId14" imgW="431425" imgH="177646" progId="">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187624" y="4005064"/>
                        <a:ext cx="1152128" cy="46405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13" name="Rectangle 1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4112" name="Object 16"/>
          <p:cNvGraphicFramePr>
            <a:graphicFrameLocks noChangeAspect="1"/>
          </p:cNvGraphicFramePr>
          <p:nvPr/>
        </p:nvGraphicFramePr>
        <p:xfrm>
          <a:off x="2483768" y="4509120"/>
          <a:ext cx="3888432" cy="897330"/>
        </p:xfrm>
        <a:graphic>
          <a:graphicData uri="http://schemas.openxmlformats.org/presentationml/2006/ole">
            <mc:AlternateContent xmlns:mc="http://schemas.openxmlformats.org/markup-compatibility/2006">
              <mc:Choice xmlns:v="urn:schemas-microsoft-com:vml" Requires="v">
                <p:oleObj spid="_x0000_s5157" r:id="rId16" imgW="1422400" imgH="330200" progId="">
                  <p:embed/>
                </p:oleObj>
              </mc:Choice>
              <mc:Fallback>
                <p:oleObj r:id="rId16" imgW="1422400" imgH="330200" progId="">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483768" y="4509120"/>
                        <a:ext cx="3888432" cy="89733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 name="对象 1"/>
          <p:cNvGraphicFramePr>
            <a:graphicFrameLocks noChangeAspect="1"/>
          </p:cNvGraphicFramePr>
          <p:nvPr>
            <p:extLst>
              <p:ext uri="{D42A27DB-BD31-4B8C-83A1-F6EECF244321}">
                <p14:modId xmlns:p14="http://schemas.microsoft.com/office/powerpoint/2010/main" val="1637421928"/>
              </p:ext>
            </p:extLst>
          </p:nvPr>
        </p:nvGraphicFramePr>
        <p:xfrm>
          <a:off x="8034338" y="3124200"/>
          <a:ext cx="576262" cy="450850"/>
        </p:xfrm>
        <a:graphic>
          <a:graphicData uri="http://schemas.openxmlformats.org/presentationml/2006/ole">
            <mc:AlternateContent xmlns:mc="http://schemas.openxmlformats.org/markup-compatibility/2006">
              <mc:Choice xmlns:v="urn:schemas-microsoft-com:vml" Requires="v">
                <p:oleObj spid="_x0000_s5158" r:id="rId18" imgW="215619" imgH="177569" progId="Equation.DSMT4">
                  <p:embed/>
                </p:oleObj>
              </mc:Choice>
              <mc:Fallback>
                <p:oleObj r:id="rId18" imgW="215619" imgH="177569" progId="Equation.DSMT4">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034338" y="3124200"/>
                        <a:ext cx="576262"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6188344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pPr>
              <a:defRPr/>
            </a:pPr>
            <a:r>
              <a:rPr lang="en-US" smtClean="0"/>
              <a:t>Slide </a:t>
            </a:r>
            <a:fld id="{E7E6215C-0148-4EB1-A390-22B113FC486F}" type="slidenum">
              <a:rPr lang="en-US" smtClean="0"/>
              <a:pPr>
                <a:defRPr/>
              </a:pPr>
              <a:t>6</a:t>
            </a:fld>
            <a:endParaRPr lang="en-US"/>
          </a:p>
        </p:txBody>
      </p:sp>
      <p:sp>
        <p:nvSpPr>
          <p:cNvPr id="9" name="날짜 개체 틀 3"/>
          <p:cNvSpPr>
            <a:spLocks noGrp="1"/>
          </p:cNvSpPr>
          <p:nvPr>
            <p:ph type="dt" sz="half" idx="10"/>
          </p:nvPr>
        </p:nvSpPr>
        <p:spPr>
          <a:xfrm>
            <a:off x="696913" y="334189"/>
            <a:ext cx="968214" cy="276999"/>
          </a:xfrm>
        </p:spPr>
        <p:txBody>
          <a:bodyPr/>
          <a:lstStyle/>
          <a:p>
            <a:pPr>
              <a:defRPr/>
            </a:pPr>
            <a:r>
              <a:rPr lang="en-US" altLang="zh-CN" smtClean="0"/>
              <a:t>December 2017</a:t>
            </a:r>
            <a:endParaRPr lang="en-US" dirty="0"/>
          </a:p>
        </p:txBody>
      </p:sp>
      <p:sp>
        <p:nvSpPr>
          <p:cNvPr id="56" name="Title 1"/>
          <p:cNvSpPr>
            <a:spLocks noGrp="1"/>
          </p:cNvSpPr>
          <p:nvPr>
            <p:ph type="title"/>
          </p:nvPr>
        </p:nvSpPr>
        <p:spPr>
          <a:xfrm>
            <a:off x="683568" y="764704"/>
            <a:ext cx="7772400" cy="1066800"/>
          </a:xfrm>
        </p:spPr>
        <p:txBody>
          <a:bodyPr>
            <a:normAutofit fontScale="90000"/>
          </a:bodyPr>
          <a:lstStyle/>
          <a:p>
            <a:r>
              <a:rPr lang="en-US" altLang="zh-CN" dirty="0" smtClean="0">
                <a:latin typeface="Times New Roman" pitchFamily="18" charset="0"/>
                <a:cs typeface="Times New Roman" pitchFamily="18" charset="0"/>
              </a:rPr>
              <a:t>Associated Congestion Avoidance Method Based on Dynamic Adjustment of Beacon Interval</a:t>
            </a:r>
            <a:endParaRPr lang="en-US" dirty="0">
              <a:solidFill>
                <a:schemeClr val="tx1"/>
              </a:solidFill>
            </a:endParaRPr>
          </a:p>
        </p:txBody>
      </p:sp>
      <p:sp>
        <p:nvSpPr>
          <p:cNvPr id="7" name="Rectangle 5"/>
          <p:cNvSpPr>
            <a:spLocks noGrp="1" noChangeArrowheads="1"/>
          </p:cNvSpPr>
          <p:nvPr>
            <p:ph type="ftr" sz="quarter" idx="11"/>
          </p:nvPr>
        </p:nvSpPr>
        <p:spPr>
          <a:xfrm>
            <a:off x="7216639" y="6475413"/>
            <a:ext cx="1327286" cy="184666"/>
          </a:xfrm>
        </p:spPr>
        <p:txBody>
          <a:bodyPr/>
          <a:lstStyle>
            <a:lvl1pPr>
              <a:defRPr/>
            </a:lvl1pPr>
          </a:lstStyle>
          <a:p>
            <a:pPr>
              <a:defRPr/>
            </a:pPr>
            <a:r>
              <a:rPr lang="it-IT" altLang="zh-CN" smtClean="0"/>
              <a:t>Hongyan Li, et al. (Xidian)</a:t>
            </a:r>
            <a:endParaRPr lang="en-US" altLang="zh-CN" dirty="0"/>
          </a:p>
        </p:txBody>
      </p:sp>
      <p:sp>
        <p:nvSpPr>
          <p:cNvPr id="11" name="内容占位符 10"/>
          <p:cNvSpPr>
            <a:spLocks noGrp="1"/>
          </p:cNvSpPr>
          <p:nvPr>
            <p:ph idx="1"/>
          </p:nvPr>
        </p:nvSpPr>
        <p:spPr>
          <a:xfrm>
            <a:off x="467544" y="2636912"/>
            <a:ext cx="8229600" cy="3412976"/>
          </a:xfrm>
        </p:spPr>
        <p:txBody>
          <a:bodyPr>
            <a:normAutofit/>
          </a:bodyPr>
          <a:lstStyle/>
          <a:p>
            <a:pPr lvl="0"/>
            <a:r>
              <a:rPr lang="en-US" altLang="zh-CN" sz="2400" dirty="0" smtClean="0">
                <a:latin typeface="Times New Roman" pitchFamily="18" charset="0"/>
                <a:cs typeface="Times New Roman" pitchFamily="18" charset="0"/>
              </a:rPr>
              <a:t>Step 4: </a:t>
            </a:r>
            <a:r>
              <a:rPr lang="en-US" altLang="zh-CN" sz="2200" dirty="0" smtClean="0">
                <a:latin typeface="Times New Roman" pitchFamily="18" charset="0"/>
                <a:cs typeface="Times New Roman" pitchFamily="18" charset="0"/>
              </a:rPr>
              <a:t>After performing the dynamic adjustment of Beacon Interval, modify the AP-side parameter and adjust it as follows:</a:t>
            </a:r>
            <a:endParaRPr lang="zh-CN" altLang="zh-CN" sz="2200" dirty="0" smtClean="0">
              <a:latin typeface="Times New Roman" pitchFamily="18" charset="0"/>
              <a:cs typeface="Times New Roman" pitchFamily="18" charset="0"/>
            </a:endParaRPr>
          </a:p>
          <a:p>
            <a:endParaRPr lang="zh-CN" altLang="en-US" sz="2200" dirty="0">
              <a:latin typeface="Times New Roman" pitchFamily="18" charset="0"/>
              <a:cs typeface="Times New Roman" pitchFamily="18" charset="0"/>
            </a:endParaRPr>
          </a:p>
        </p:txBody>
      </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41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4105"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4107"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4109" name="Rectangle 1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4111" name="Rectangle 1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4113" name="Rectangle 1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25612"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5611" name="Object 11"/>
          <p:cNvGraphicFramePr>
            <a:graphicFrameLocks noChangeAspect="1"/>
          </p:cNvGraphicFramePr>
          <p:nvPr/>
        </p:nvGraphicFramePr>
        <p:xfrm>
          <a:off x="3491880" y="3861048"/>
          <a:ext cx="1368152" cy="561293"/>
        </p:xfrm>
        <a:graphic>
          <a:graphicData uri="http://schemas.openxmlformats.org/presentationml/2006/ole">
            <mc:AlternateContent xmlns:mc="http://schemas.openxmlformats.org/markup-compatibility/2006">
              <mc:Choice xmlns:v="urn:schemas-microsoft-com:vml" Requires="v">
                <p:oleObj spid="_x0000_s8200" r:id="rId3" imgW="431425" imgH="177646" progId="">
                  <p:embed/>
                </p:oleObj>
              </mc:Choice>
              <mc:Fallback>
                <p:oleObj r:id="rId3" imgW="431425" imgH="177646"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1880" y="3861048"/>
                        <a:ext cx="1368152" cy="56129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614"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5613" name="Object 13"/>
          <p:cNvGraphicFramePr>
            <a:graphicFrameLocks noChangeAspect="1"/>
          </p:cNvGraphicFramePr>
          <p:nvPr/>
        </p:nvGraphicFramePr>
        <p:xfrm>
          <a:off x="3491880" y="4581128"/>
          <a:ext cx="1411357" cy="504056"/>
        </p:xfrm>
        <a:graphic>
          <a:graphicData uri="http://schemas.openxmlformats.org/presentationml/2006/ole">
            <mc:AlternateContent xmlns:mc="http://schemas.openxmlformats.org/markup-compatibility/2006">
              <mc:Choice xmlns:v="urn:schemas-microsoft-com:vml" Requires="v">
                <p:oleObj spid="_x0000_s8201" r:id="rId5" imgW="494870" imgH="177646" progId="">
                  <p:embed/>
                </p:oleObj>
              </mc:Choice>
              <mc:Fallback>
                <p:oleObj r:id="rId5" imgW="494870" imgH="177646"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91880" y="4581128"/>
                        <a:ext cx="1411357" cy="50405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5767114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zh-CN" dirty="0" smtClean="0"/>
              <a:t>Conclusion</a:t>
            </a:r>
            <a:endParaRPr lang="ko-KR" altLang="en-US" dirty="0"/>
          </a:p>
        </p:txBody>
      </p:sp>
      <p:sp>
        <p:nvSpPr>
          <p:cNvPr id="3" name="내용 개체 틀 2"/>
          <p:cNvSpPr>
            <a:spLocks noGrp="1"/>
          </p:cNvSpPr>
          <p:nvPr>
            <p:ph idx="1"/>
          </p:nvPr>
        </p:nvSpPr>
        <p:spPr/>
        <p:txBody>
          <a:bodyPr/>
          <a:lstStyle/>
          <a:p>
            <a:pPr>
              <a:lnSpc>
                <a:spcPct val="150000"/>
              </a:lnSpc>
            </a:pPr>
            <a:r>
              <a:rPr lang="en-US" altLang="zh-CN" sz="2200" dirty="0" smtClean="0">
                <a:latin typeface="Times New Roman" pitchFamily="18" charset="0"/>
                <a:cs typeface="Times New Roman" pitchFamily="18" charset="0"/>
              </a:rPr>
              <a:t>This method changes the association process, in which the Beacon Interval is a fixed value, and dynamically adjusts the value of the next Beacon Interval according to the difference between the two numbers of </a:t>
            </a:r>
            <a:r>
              <a:rPr lang="en-US" altLang="zh-CN" sz="2200" dirty="0" err="1" smtClean="0">
                <a:latin typeface="Times New Roman" pitchFamily="18" charset="0"/>
                <a:cs typeface="Times New Roman" pitchFamily="18" charset="0"/>
              </a:rPr>
              <a:t>STAs</a:t>
            </a:r>
            <a:r>
              <a:rPr lang="en-US" altLang="zh-CN" sz="2200" dirty="0" smtClean="0">
                <a:latin typeface="Times New Roman" pitchFamily="18" charset="0"/>
                <a:cs typeface="Times New Roman" pitchFamily="18" charset="0"/>
              </a:rPr>
              <a:t> that successfully associated with the AP in two Beacon Intervals, so that the number of the </a:t>
            </a:r>
            <a:r>
              <a:rPr lang="en-US" altLang="zh-CN" sz="2200" dirty="0" err="1" smtClean="0">
                <a:latin typeface="Times New Roman" pitchFamily="18" charset="0"/>
                <a:cs typeface="Times New Roman" pitchFamily="18" charset="0"/>
              </a:rPr>
              <a:t>STAs</a:t>
            </a:r>
            <a:r>
              <a:rPr lang="en-US" altLang="zh-CN" sz="2200" dirty="0" smtClean="0">
                <a:latin typeface="Times New Roman" pitchFamily="18" charset="0"/>
                <a:cs typeface="Times New Roman" pitchFamily="18" charset="0"/>
              </a:rPr>
              <a:t> that will associate with the AP can be increased in the next Beacon Interval.</a:t>
            </a:r>
            <a:endParaRPr lang="zh-CN" altLang="zh-CN" sz="2200" dirty="0" smtClean="0">
              <a:latin typeface="Times New Roman" pitchFamily="18" charset="0"/>
              <a:cs typeface="Times New Roman" pitchFamily="18" charset="0"/>
            </a:endParaRPr>
          </a:p>
          <a:p>
            <a:endParaRPr lang="en-US" altLang="zh-CN" sz="2000" dirty="0"/>
          </a:p>
        </p:txBody>
      </p:sp>
      <p:sp>
        <p:nvSpPr>
          <p:cNvPr id="6" name="슬라이드 번호 개체 틀 5"/>
          <p:cNvSpPr>
            <a:spLocks noGrp="1"/>
          </p:cNvSpPr>
          <p:nvPr>
            <p:ph type="sldNum" sz="quarter" idx="12"/>
          </p:nvPr>
        </p:nvSpPr>
        <p:spPr/>
        <p:txBody>
          <a:bodyPr/>
          <a:lstStyle/>
          <a:p>
            <a:pPr>
              <a:defRPr/>
            </a:pPr>
            <a:r>
              <a:rPr lang="en-US" smtClean="0"/>
              <a:t>Slide </a:t>
            </a:r>
            <a:fld id="{E7E6215C-0148-4EB1-A390-22B113FC486F}" type="slidenum">
              <a:rPr lang="en-US" smtClean="0"/>
              <a:pPr>
                <a:defRPr/>
              </a:pPr>
              <a:t>7</a:t>
            </a:fld>
            <a:endParaRPr lang="en-US"/>
          </a:p>
        </p:txBody>
      </p:sp>
      <p:sp>
        <p:nvSpPr>
          <p:cNvPr id="9" name="날짜 개체 틀 3"/>
          <p:cNvSpPr>
            <a:spLocks noGrp="1"/>
          </p:cNvSpPr>
          <p:nvPr>
            <p:ph type="dt" sz="half" idx="10"/>
          </p:nvPr>
        </p:nvSpPr>
        <p:spPr>
          <a:xfrm>
            <a:off x="696913" y="334189"/>
            <a:ext cx="968214" cy="276999"/>
          </a:xfrm>
        </p:spPr>
        <p:txBody>
          <a:bodyPr/>
          <a:lstStyle/>
          <a:p>
            <a:pPr>
              <a:defRPr/>
            </a:pPr>
            <a:r>
              <a:rPr lang="en-US" altLang="zh-CN" smtClean="0"/>
              <a:t>December 2017</a:t>
            </a:r>
            <a:endParaRPr lang="en-US" dirty="0"/>
          </a:p>
        </p:txBody>
      </p:sp>
      <p:sp>
        <p:nvSpPr>
          <p:cNvPr id="8" name="Rectangle 5"/>
          <p:cNvSpPr>
            <a:spLocks noGrp="1" noChangeArrowheads="1"/>
          </p:cNvSpPr>
          <p:nvPr>
            <p:ph type="ftr" sz="quarter" idx="11"/>
          </p:nvPr>
        </p:nvSpPr>
        <p:spPr>
          <a:xfrm>
            <a:off x="7216639" y="6475413"/>
            <a:ext cx="1327286" cy="184666"/>
          </a:xfrm>
        </p:spPr>
        <p:txBody>
          <a:bodyPr/>
          <a:lstStyle>
            <a:lvl1pPr>
              <a:defRPr/>
            </a:lvl1pPr>
          </a:lstStyle>
          <a:p>
            <a:pPr>
              <a:defRPr/>
            </a:pPr>
            <a:r>
              <a:rPr lang="it-IT" altLang="zh-CN" smtClean="0"/>
              <a:t>Hongyan Li, et al. (Xidian)</a:t>
            </a:r>
            <a:endParaRPr lang="en-US" altLang="zh-CN" dirty="0"/>
          </a:p>
        </p:txBody>
      </p:sp>
    </p:spTree>
    <p:extLst>
      <p:ext uri="{BB962C8B-B14F-4D97-AF65-F5344CB8AC3E}">
        <p14:creationId xmlns:p14="http://schemas.microsoft.com/office/powerpoint/2010/main" val="33077490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27614</TotalTime>
  <Words>493</Words>
  <Application>Microsoft Office PowerPoint</Application>
  <PresentationFormat>全屏显示(4:3)</PresentationFormat>
  <Paragraphs>59</Paragraphs>
  <Slides>7</Slides>
  <Notes>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7</vt:i4>
      </vt:variant>
    </vt:vector>
  </HeadingPairs>
  <TitlesOfParts>
    <vt:vector size="9" baseType="lpstr">
      <vt:lpstr>802-11-Submission</vt:lpstr>
      <vt:lpstr>MathType 6.0 Equation</vt:lpstr>
      <vt:lpstr>PowerPoint 演示文稿</vt:lpstr>
      <vt:lpstr>Background</vt:lpstr>
      <vt:lpstr>Associated Congestion Avoidance Method Based on Dynamic Adjustment of Beacon Interval.</vt:lpstr>
      <vt:lpstr>Associated Congestion Avoidance Method Based on Dynamic Adjustment of Beacon Interval</vt:lpstr>
      <vt:lpstr>Associated Congestion Avoidance Method Based on Dynamic Adjustment of Beacon Interval</vt:lpstr>
      <vt:lpstr>Associated Congestion Avoidance Method Based on Dynamic Adjustment of Beacon Interval</vt:lpstr>
      <vt:lpstr>Conclusion</vt:lpstr>
    </vt:vector>
  </TitlesOfParts>
  <Company>Nortel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Chittabrata Ghosh (Intel)</dc:creator>
  <cp:keywords>CTPClassification=CTP_PUBLIC:VisualMarkings=</cp:keywords>
  <cp:lastModifiedBy>ym</cp:lastModifiedBy>
  <cp:revision>337</cp:revision>
  <cp:lastPrinted>1998-02-10T13:28:06Z</cp:lastPrinted>
  <dcterms:created xsi:type="dcterms:W3CDTF">2008-11-13T20:03:38Z</dcterms:created>
  <dcterms:modified xsi:type="dcterms:W3CDTF">2017-11-06T14:17:05Z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(12)O48q+nWDiKNAVXoAwq58w7ATF5BZpxUzus1FEuepahc6BRLUWdfXeHQFTCUY0LJy0k4VdhaUClKE+vHO/U/motQ7Wb1X6FEINaTQp83XOx2BItWIbj5xAwc7fSGfvIwmYRGyL4qGcJJSI9XZSQep4A/nUuphoyrhe3oxvqEJPOKTczKvvau+mW7kqHnBpP519it8/UnQRGhlIED5mAWPEyEULZbSSOGpiatRqZMuhIlclVUp</vt:lpwstr>
  </property>
  <property fmtid="{D5CDD505-2E9C-101B-9397-08002B2CF9AE}" pid="3" name="_ms_pID_7253431">
    <vt:lpwstr>JdMpdpX7QmQ4nGISJH/6krrrZV8TEcEo6tOuiCKMSlaUCGZIKH8Uar/dF1lESTPqWarib82bc+2YgRORXHtHTVMZJ8gMAOOvbHedi+Dm0KgxwdnE2N7+RVIihi0P/qiLiIp72ufZRjrRRw7Q0GuYP8jw6ZK0h5SGYiKGjLOCy7nSCnaDOozJOHy5I5Ycht6CD+TV1pESuux5hmpq1rxsEWi79jlwMQBdhtfPvIJNU3hpnn6R</vt:lpwstr>
  </property>
  <property fmtid="{D5CDD505-2E9C-101B-9397-08002B2CF9AE}" pid="4" name="_ms_pID_7253432">
    <vt:lpwstr>Frsbmfxl6ooXI+lsZs2+ICBSpX9SlJbjMhZx+cFe+qz3NCgYIG4eIU4iYAtE1IPnpm+f73tUQQ4SNUrpg8S06Pgu6DJ+vdO9WvWwcAWqw2ofHKZ5a2QRdHvz1iIwPEE5w719KocfxcfWsK33OwQ0H4pxJKu8ZZLwMMeMM191ZTx/QaEBwbKGgZh8IXOQN/gpthwsWXjZmo3mfMn3j25vAQwQ0C1uTtJrpImS7OZniU4szkDU</vt:lpwstr>
  </property>
  <property fmtid="{D5CDD505-2E9C-101B-9397-08002B2CF9AE}" pid="5" name="_ms_pID_725343_00">
    <vt:lpwstr>_ms_pID_725343</vt:lpwstr>
  </property>
  <property fmtid="{D5CDD505-2E9C-101B-9397-08002B2CF9AE}" pid="6" name="_ms_pID_7253431_00">
    <vt:lpwstr>_ms_pID_7253431</vt:lpwstr>
  </property>
  <property fmtid="{D5CDD505-2E9C-101B-9397-08002B2CF9AE}" pid="7" name="_ms_pID_7253432_00">
    <vt:lpwstr>_ms_pID_7253432</vt:lpwstr>
  </property>
  <property fmtid="{D5CDD505-2E9C-101B-9397-08002B2CF9AE}" pid="8" name="_ms_pID_7253433">
    <vt:lpwstr>GfJxEXfnJe00EzBCu+KQyLmeK9EJ98gw80NbYqdhwRUMY7F6ROELDHyMGL3L1y7qvL71h2Idqjndrjd+F6tk6apxRdWTPtrUIeeYcyEalhr1iOkJ9+9sQ/hfyRVpqRCRjakmAsShMGKKAgjEwAfExL4ulDY3Ern6vWSBhnTL9o8buAOb9fqstp2C/309bB38eCgjcRTglFjHofZ8tii+C4EPg290R4PSpHCKrH9pwFZAK+xY</vt:lpwstr>
  </property>
  <property fmtid="{D5CDD505-2E9C-101B-9397-08002B2CF9AE}" pid="9" name="_ms_pID_7253433_00">
    <vt:lpwstr>_ms_pID_7253433</vt:lpwstr>
  </property>
  <property fmtid="{D5CDD505-2E9C-101B-9397-08002B2CF9AE}" pid="10" name="_ms_pID_7253434">
    <vt:lpwstr>g5gBKICN+FruGYoCLwv/KRf8LKdtYteLhG91/UuD1lEo0T4X/vSs7MB4R1OKAYsiGLuyT+FO/D/N6l0uJhT5wV8ymwQwQ8ebjynJpnEMSkWgyJkJEQKdA/GH62EwS+qYPvoPfCRsQ16Se71R1pD+mZJf3bG4Sszy55EcHCtSOC/7KnnDYYHRgF1f5PvZIdiMU7lhzOK3aK7QUW5pqj/R/mBQ9e6XirQsi64x92kam7/YiuqW</vt:lpwstr>
  </property>
  <property fmtid="{D5CDD505-2E9C-101B-9397-08002B2CF9AE}" pid="11" name="_ms_pID_7253434_00">
    <vt:lpwstr>_ms_pID_7253434</vt:lpwstr>
  </property>
  <property fmtid="{D5CDD505-2E9C-101B-9397-08002B2CF9AE}" pid="12" name="_ms_pID_7253435">
    <vt:lpwstr>l8zMZXm9027LIFPZcm+cUyjM04DAUAL7XPF/dXx+40GC6xcBG4KoYyRGGmxPyxKLlfP6818gcK41BmvTKF42hlVUlr3ibzx4Bjet+4pEmFj77ATNXV1KiqJGg+BHb2mXB26Bqz23HDOMZuaoD9G2G3TRXFSRuftWz7D6zohCRmLvamBSplpGa69vstE2z0FKZHm0td9oMn3YL80Rq5KSAp3Sn1fRmpzjcjzrtyHnhJwjE+ph</vt:lpwstr>
  </property>
  <property fmtid="{D5CDD505-2E9C-101B-9397-08002B2CF9AE}" pid="13" name="_ms_pID_7253435_00">
    <vt:lpwstr>_ms_pID_7253435</vt:lpwstr>
  </property>
  <property fmtid="{D5CDD505-2E9C-101B-9397-08002B2CF9AE}" pid="14" name="_ms_pID_7253436">
    <vt:lpwstr>/MFl0gSydiGeibz9zCPuvyXpgdAJZSrSVK7ZrG3xD2J1+TjDzHBFIDTvoen38MRaXHF3NY1pC7wHEbGiJxqw1NEiGjPuQ4PVc/MznTkc0I4zBsosWU7HRnOPBlUJFXmDTuOZf7hg8FJGN1xdz5nlGVD+qTlmzGegQhooA7BWzsEeIMi79rfgL+p9jGkXbPhLE/TE5beERwb1m21XsV7nLDUA9wuQmzDBSMBZys2Td/Jqsri+</vt:lpwstr>
  </property>
  <property fmtid="{D5CDD505-2E9C-101B-9397-08002B2CF9AE}" pid="15" name="_ms_pID_7253436_00">
    <vt:lpwstr>_ms_pID_7253436</vt:lpwstr>
  </property>
  <property fmtid="{D5CDD505-2E9C-101B-9397-08002B2CF9AE}" pid="16" name="_ms_pID_7253437">
    <vt:lpwstr>v/QN5e+cAd8N4D+PmlBdIjTeT2MzuMNqSh3zGrWBLEQO71Q6uGoEuEeO3bZXOFgMIV2Nc3gtybOjqDq3sZmGkVKcxhpd3d3WxrmuUG4CvhyAnlAbU/X6JVuAgMU2jGcKqzt5+/9SHpK5u8O/uwD1WBskgRF4Ll0XXgDNP27/wOW74Y+rJbAKx7gGd66UYED0AHb19WoMrLUsZrVAPQMLph0ONJ9SFdneehFMCvoI1rGDmTFV</vt:lpwstr>
  </property>
  <property fmtid="{D5CDD505-2E9C-101B-9397-08002B2CF9AE}" pid="17" name="_ms_pID_7253437_00">
    <vt:lpwstr>_ms_pID_7253437</vt:lpwstr>
  </property>
  <property fmtid="{D5CDD505-2E9C-101B-9397-08002B2CF9AE}" pid="18" name="_ms_pID_7253438">
    <vt:lpwstr>Eldks0dBSyFTgqQgGJ5jqxuD6nVrWpLgAD4Ej6DQTMrQ/7LNgCXgGV80TsdOkE4XJ8SY1HbmlOnnKHGPTH2qv133+kVzhNsazg2LmNONJlTDVIWGXwBvw/VTI0Td33/Q7m5whKP/1/9Nq3ZMll0qRTq878uIxI0uS4GNOxthxYOo4DVUl7URN3Wb2ox3EeH46MrMc2UfOdumbZtIiOtUQ1mwehGholsLXzgIdoDqf4XC/mib</vt:lpwstr>
  </property>
  <property fmtid="{D5CDD505-2E9C-101B-9397-08002B2CF9AE}" pid="19" name="_ms_pID_7253438_00">
    <vt:lpwstr>_ms_pID_7253438</vt:lpwstr>
  </property>
  <property fmtid="{D5CDD505-2E9C-101B-9397-08002B2CF9AE}" pid="20" name="_ms_pID_7253439">
    <vt:lpwstr>Pt9s0J2eRSy4INBoBWeclyXK/coYnG4GxgSvaJSBogJyeNj0HXni2FXuXowWLVnW0UADYL3pELvKCi/d8VSnNYt1LK6lUnrBv0KkPj0S8Qm2+thR70Bhrxi4GKvDSDT+z2G053sh3qlRaSqxe546uBJaBBBiSjd8bPsPwLw61+fv4vcYmPHEy7Kh4HEiIYqS5kSc3tI4R1kIqwDH1FmKmuuXX1ENIhy5i48fJcJZ7QD3ewX+</vt:lpwstr>
  </property>
  <property fmtid="{D5CDD505-2E9C-101B-9397-08002B2CF9AE}" pid="21" name="_ms_pID_7253439_00">
    <vt:lpwstr>_ms_pID_7253439</vt:lpwstr>
  </property>
  <property fmtid="{D5CDD505-2E9C-101B-9397-08002B2CF9AE}" pid="22" name="_ms_pID_72534310">
    <vt:lpwstr>m25z3VO4nd4yE0tY8PCXQvu8G9YgKold1kYSqYyEP2xpwD1XcVeOcNgZkRzXwh5RFIXwrfFnm2ExwuaKFitTTJ0U3xQ2zDasuZpnFMJQ94T8cV+bwd1u4OERT5O+ud/IYdouK6zBX7ZzoCmOLnBh3zT7hrGg7ai1eYuXU7nQLkJ4FifhhBwQUS/zWCnRwiiVVZdqNj4TpQdiAj33Zg+LZyH+OKV6InrxufeguXI+OKCg0wSm</vt:lpwstr>
  </property>
  <property fmtid="{D5CDD505-2E9C-101B-9397-08002B2CF9AE}" pid="23" name="_ms_pID_72534310_00">
    <vt:lpwstr>_ms_pID_72534310</vt:lpwstr>
  </property>
  <property fmtid="{D5CDD505-2E9C-101B-9397-08002B2CF9AE}" pid="24" name="_ms_pID_72534311">
    <vt:lpwstr>JuDSaHJjOVj42EzH9eVbBc9CBrBDuc8xRXY/ps/5DmL4NsSAelFiyEJ04Qxeg5jUo+QXruHzMBMQKO0+O1DC4dQJs3dOTsCv3wqqrPf6xCnDrbtdgH7cKa1lL5ydlG5HALnDPdpAiEbibQ34PnGprRxV5K1ne/Ben+X+1Icgk/xGxV71tGRtUg6G5Zlv1XuSycKcuP0lFzNrCI+w6VdW8BdzLA4=</vt:lpwstr>
  </property>
  <property fmtid="{D5CDD505-2E9C-101B-9397-08002B2CF9AE}" pid="25" name="_ms_pID_72534311_00">
    <vt:lpwstr>_ms_pID_72534311</vt:lpwstr>
  </property>
  <property fmtid="{D5CDD505-2E9C-101B-9397-08002B2CF9AE}" pid="26" name="_ms_pID_72534312">
    <vt:lpwstr>/yfZ4czZ59UV8/NrsE0kbA==</vt:lpwstr>
  </property>
  <property fmtid="{D5CDD505-2E9C-101B-9397-08002B2CF9AE}" pid="27" name="_ms_pID_72534312_00">
    <vt:lpwstr>_ms_pID_72534312</vt:lpwstr>
  </property>
  <property fmtid="{D5CDD505-2E9C-101B-9397-08002B2CF9AE}" pid="28" name="_new_ms_pID_72543">
    <vt:lpwstr>(3)nCf1xpqXPYT8RfBO5Ve4UkkDWZuIY3iYDGd2p5gujpGqtnkqN+KVpqLus0mXjQQvDFd/fD9M
HnlbksKOFyXvpfrHNkgQbVu8kz/OErbgGUHyJ1cdUiuLR4wtX1HDUMPfs1Ve80fKChup64f8
HahZ7d55NHhFdkKMPLoAB3YL50SaXDWgQZkPGMKvA0F7m6crLfa0czIez5P5Fj68nMeymwxA
SrHrgFvlX+SFpUxmoV</vt:lpwstr>
  </property>
  <property fmtid="{D5CDD505-2E9C-101B-9397-08002B2CF9AE}" pid="29" name="_new_ms_pID_725431">
    <vt:lpwstr>qbh7DaZW3rk+Oab6jfYlEnZ7vzqIfJ1/bADbUrdBdvsSa2aDBlRF5Z
QWom8/UHqbOBlNlcFIyvEpLIA+LCeEro6VMQK/ik4idn6bkeAqW20gzOVd3q6Mch7j737r/7
z1LplAHosNzXjw12G1+xbwXSkwoEyrmyk/y1E95DBwwRB58eRHFvPnn9vKG4ZooM6mfJfsip
3JYKh5TDNJyHpLS7gG+gX389S0xEpAbfDgWi</vt:lpwstr>
  </property>
  <property fmtid="{D5CDD505-2E9C-101B-9397-08002B2CF9AE}" pid="30" name="_new_ms_pID_725432">
    <vt:lpwstr>SJkphKn5KKZhnhC6QDlxJ4KJJuEsV4cbsp7o
gvXnCHAMb/3CgfOoNcxXOX2pIOFfOiZtiRJAC8xqN7UCMePCKG3oFCYXMyA7IIlz7cGzNxBu
</vt:lpwstr>
  </property>
  <property fmtid="{D5CDD505-2E9C-101B-9397-08002B2CF9AE}" pid="31" name="sflag">
    <vt:lpwstr>1421071364</vt:lpwstr>
  </property>
  <property fmtid="{D5CDD505-2E9C-101B-9397-08002B2CF9AE}" pid="32" name="TitusGUID">
    <vt:lpwstr>b3b4dabd-658b-48a8-a5db-f40f5d797a57</vt:lpwstr>
  </property>
  <property fmtid="{D5CDD505-2E9C-101B-9397-08002B2CF9AE}" pid="33" name="CTP_TimeStamp">
    <vt:lpwstr>2016-03-15 04:16:58Z</vt:lpwstr>
  </property>
  <property fmtid="{D5CDD505-2E9C-101B-9397-08002B2CF9AE}" pid="34" name="CTP_BU">
    <vt:lpwstr>NA</vt:lpwstr>
  </property>
  <property fmtid="{D5CDD505-2E9C-101B-9397-08002B2CF9AE}" pid="35" name="CTP_IDSID">
    <vt:lpwstr>NA</vt:lpwstr>
  </property>
  <property fmtid="{D5CDD505-2E9C-101B-9397-08002B2CF9AE}" pid="36" name="CTP_WWID">
    <vt:lpwstr>NA</vt:lpwstr>
  </property>
  <property fmtid="{D5CDD505-2E9C-101B-9397-08002B2CF9AE}" pid="37" name="CTPClassification">
    <vt:lpwstr>CTP_PUBLIC</vt:lpwstr>
  </property>
</Properties>
</file>