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69" r:id="rId3"/>
    <p:sldId id="289" r:id="rId4"/>
    <p:sldId id="315" r:id="rId5"/>
    <p:sldId id="288" r:id="rId6"/>
    <p:sldId id="316" r:id="rId7"/>
    <p:sldId id="282" r:id="rId8"/>
    <p:sldId id="317" r:id="rId9"/>
    <p:sldId id="319" r:id="rId10"/>
    <p:sldId id="318" r:id="rId11"/>
    <p:sldId id="320" r:id="rId12"/>
    <p:sldId id="341" r:id="rId13"/>
    <p:sldId id="342" r:id="rId14"/>
    <p:sldId id="343" r:id="rId15"/>
    <p:sldId id="349" r:id="rId16"/>
    <p:sldId id="344" r:id="rId17"/>
    <p:sldId id="348" r:id="rId18"/>
    <p:sldId id="345" r:id="rId19"/>
    <p:sldId id="346" r:id="rId20"/>
    <p:sldId id="347"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ulian Webber2" initials="JW"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CC00CC"/>
    <a:srgbClr val="C000C0"/>
    <a:srgbClr val="FF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61" autoAdjust="0"/>
    <p:restoredTop sz="94660"/>
  </p:normalViewPr>
  <p:slideViewPr>
    <p:cSldViewPr>
      <p:cViewPr>
        <p:scale>
          <a:sx n="75" d="100"/>
          <a:sy n="75" d="100"/>
        </p:scale>
        <p:origin x="-307" y="-1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49" y="-8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802.11-17/1699r6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January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Kazuto Yano, ATR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&lt;#&gt;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802.11-17/1699r6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January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Kazuto Yano, ATR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&lt;#&gt;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10</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11</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281259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281259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281259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2812592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16</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281259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17</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2812592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802.11-17/1699r6</a:t>
            </a:r>
            <a:endParaRPr lang="en-US"/>
          </a:p>
        </p:txBody>
      </p:sp>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a:t>Kazuto Yano, ATR</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802.11-17/1699r6</a:t>
            </a:r>
            <a:endParaRPr lang="en-US"/>
          </a:p>
        </p:txBody>
      </p:sp>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a:t>Kazuto Yano, ATR</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2</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802.11-17/1699r6</a:t>
            </a:r>
            <a:endParaRPr lang="en-US"/>
          </a:p>
        </p:txBody>
      </p:sp>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a:t>Kazuto Yano, ATR</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a:t>Kazuto Yano, ATR</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a:t>Kazuto Yano, ATR</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5</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a:t>Kazuto Yano, ATR</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ja-JP" smtClean="0"/>
              <a:t>January 2018</a:t>
            </a:r>
            <a:endParaRPr lang="en-US" dirty="0"/>
          </a:p>
        </p:txBody>
      </p:sp>
      <p:sp>
        <p:nvSpPr>
          <p:cNvPr id="6" name="Rectangle 6"/>
          <p:cNvSpPr>
            <a:spLocks noGrp="1" noChangeArrowheads="1"/>
          </p:cNvSpPr>
          <p:nvPr>
            <p:ph type="ftr"/>
          </p:nvPr>
        </p:nvSpPr>
        <p:spPr>
          <a:ln/>
        </p:spPr>
        <p:txBody>
          <a:bodyPr/>
          <a:lstStyle/>
          <a:p>
            <a:r>
              <a:rPr lang="en-US" dirty="0"/>
              <a:t>Kazuto Yano, ATR</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8" name="ヘッダー プレースホルダ 7"/>
          <p:cNvSpPr>
            <a:spLocks noGrp="1"/>
          </p:cNvSpPr>
          <p:nvPr>
            <p:ph type="hdr" idx="10"/>
          </p:nvPr>
        </p:nvSpPr>
        <p:spPr/>
        <p:txBody>
          <a:bodyPr/>
          <a:lstStyle/>
          <a:p>
            <a:r>
              <a:rPr lang="en-US" smtClean="0"/>
              <a:t>doc.: IEEE 802.11-17/1699r6</a:t>
            </a:r>
            <a:endParaRPr lang="en-US"/>
          </a:p>
        </p:txBody>
      </p:sp>
    </p:spTree>
    <p:extLst>
      <p:ext uri="{BB962C8B-B14F-4D97-AF65-F5344CB8AC3E}">
        <p14:creationId xmlns:p14="http://schemas.microsoft.com/office/powerpoint/2010/main" xmlns=""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a:t>January 2018</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&lt;#&gt;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lang="en-GB"/>
          </a:p>
        </p:txBody>
      </p:sp>
      <p:sp>
        <p:nvSpPr>
          <p:cNvPr id="3" name="Content Placeholder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&lt;#&gt;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Kazuto Yano, ATR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Date Placeholder 3"/>
          <p:cNvSpPr>
            <a:spLocks noGrp="1"/>
          </p:cNvSpPr>
          <p:nvPr>
            <p:ph type="dt" idx="10"/>
          </p:nvPr>
        </p:nvSpPr>
        <p:spPr/>
        <p:txBody>
          <a:bodyPr/>
          <a:lstStyle>
            <a:lvl1pPr>
              <a:defRPr/>
            </a:lvl1pPr>
          </a:lstStyle>
          <a:p>
            <a:r>
              <a:rPr lang="en-US" altLang="ja-JP"/>
              <a:t>January 2018</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&lt;#&gt;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a:t>January 2018</a:t>
            </a:r>
            <a:endParaRPr lang="en-GB" dirty="0"/>
          </a:p>
        </p:txBody>
      </p:sp>
      <p:sp>
        <p:nvSpPr>
          <p:cNvPr id="6" name="Footer Placeholder 5"/>
          <p:cNvSpPr>
            <a:spLocks noGrp="1"/>
          </p:cNvSpPr>
          <p:nvPr>
            <p:ph type="ftr" idx="11"/>
          </p:nvPr>
        </p:nvSpPr>
        <p:spPr/>
        <p:txBody>
          <a:bodyPr/>
          <a:lstStyle>
            <a:lvl1pPr>
              <a:defRPr/>
            </a:lvl1pPr>
          </a:lstStyle>
          <a:p>
            <a:r>
              <a:rPr lang="en-GB"/>
              <a:t>Kazuto Yano, ATR</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&lt;#&gt;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a:t>January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Kazuto Yano, ATR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&lt;#&gt;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a:t>January 2018</a:t>
            </a:r>
            <a:endParaRPr lang="en-GB" dirty="0"/>
          </a:p>
        </p:txBody>
      </p:sp>
      <p:sp>
        <p:nvSpPr>
          <p:cNvPr id="4" name="Footer Placeholder 3"/>
          <p:cNvSpPr>
            <a:spLocks noGrp="1"/>
          </p:cNvSpPr>
          <p:nvPr>
            <p:ph type="ftr" idx="11"/>
          </p:nvPr>
        </p:nvSpPr>
        <p:spPr/>
        <p:txBody>
          <a:bodyPr/>
          <a:lstStyle>
            <a:lvl1pPr>
              <a:defRPr/>
            </a:lvl1pPr>
          </a:lstStyle>
          <a:p>
            <a:r>
              <a:rPr lang="en-GB"/>
              <a:t>Kazuto Yano, ATR</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&lt;#&gt;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January 2018</a:t>
            </a:r>
            <a:endParaRPr lang="en-GB" dirty="0"/>
          </a:p>
        </p:txBody>
      </p:sp>
      <p:sp>
        <p:nvSpPr>
          <p:cNvPr id="3" name="Footer Placeholder 2"/>
          <p:cNvSpPr>
            <a:spLocks noGrp="1"/>
          </p:cNvSpPr>
          <p:nvPr>
            <p:ph type="ftr" idx="11"/>
          </p:nvPr>
        </p:nvSpPr>
        <p:spPr/>
        <p:txBody>
          <a:bodyPr/>
          <a:lstStyle>
            <a:lvl1pPr>
              <a:defRPr/>
            </a:lvl1pPr>
          </a:lstStyle>
          <a:p>
            <a:r>
              <a:rPr lang="en-GB"/>
              <a:t>Kazuto Yano, ATR</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&lt;#&gt;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January 2018</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&lt;#&gt;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a:t>January 2018</a:t>
            </a:r>
            <a:endParaRPr lang="en-GB" dirty="0"/>
          </a:p>
        </p:txBody>
      </p:sp>
      <p:sp>
        <p:nvSpPr>
          <p:cNvPr id="5" name="Footer Placeholder 4"/>
          <p:cNvSpPr>
            <a:spLocks noGrp="1"/>
          </p:cNvSpPr>
          <p:nvPr>
            <p:ph type="ftr" idx="11"/>
          </p:nvPr>
        </p:nvSpPr>
        <p:spPr/>
        <p:txBody>
          <a:bodyPr/>
          <a:lstStyle>
            <a:lvl1pPr>
              <a:defRPr/>
            </a:lvl1pPr>
          </a:lstStyle>
          <a:p>
            <a:r>
              <a:rPr lang="en-GB"/>
              <a:t>Kazuto Yano, ATR</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&lt;#&gt;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January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Kazuto Yano, ATR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&lt;#&gt;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802.11-17/1699r6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Kazuto Yano, ATR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1326133"/>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Introducing multiple primary channels to exploit unused resources scattered in multiple channels/bands</a:t>
            </a:r>
          </a:p>
        </p:txBody>
      </p:sp>
      <p:sp>
        <p:nvSpPr>
          <p:cNvPr id="3074" name="Rectangle 2"/>
          <p:cNvSpPr>
            <a:spLocks noGrp="1" noChangeArrowheads="1"/>
          </p:cNvSpPr>
          <p:nvPr>
            <p:ph type="body" idx="1"/>
          </p:nvPr>
        </p:nvSpPr>
        <p:spPr>
          <a:xfrm>
            <a:off x="685800" y="296011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2018-01-15</a:t>
            </a:r>
            <a:endParaRPr lang="en-GB" sz="2000" b="0" dirty="0"/>
          </a:p>
        </p:txBody>
      </p:sp>
      <p:sp>
        <p:nvSpPr>
          <p:cNvPr id="3076" name="Rectangle 4"/>
          <p:cNvSpPr>
            <a:spLocks noChangeArrowheads="1"/>
          </p:cNvSpPr>
          <p:nvPr/>
        </p:nvSpPr>
        <p:spPr bwMode="auto">
          <a:xfrm>
            <a:off x="533400" y="340804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084" name="Object 12"/>
          <p:cNvGraphicFramePr>
            <a:graphicFrameLocks noChangeAspect="1"/>
          </p:cNvGraphicFramePr>
          <p:nvPr/>
        </p:nvGraphicFramePr>
        <p:xfrm>
          <a:off x="490538" y="3914775"/>
          <a:ext cx="7716837" cy="2597150"/>
        </p:xfrm>
        <a:graphic>
          <a:graphicData uri="http://schemas.openxmlformats.org/presentationml/2006/ole">
            <p:oleObj spid="_x0000_s3116" name="Document" r:id="rId4" imgW="8262412" imgH="2779157" progId="">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467544" y="404664"/>
            <a:ext cx="8280920" cy="1160462"/>
          </a:xfrm>
          <a:ln/>
        </p:spPr>
        <p:txBody>
          <a:bodyPr lIns="90000" tIns="46800" rIns="90000" bIns="46800"/>
          <a:lstStyle/>
          <a:p>
            <a:r>
              <a:rPr lang="en-US" dirty="0"/>
              <a:t>Non-concurrent transmission</a:t>
            </a:r>
          </a:p>
        </p:txBody>
      </p:sp>
      <p:sp>
        <p:nvSpPr>
          <p:cNvPr id="9218" name="Rectangle 2"/>
          <p:cNvSpPr>
            <a:spLocks noGrp="1" noChangeArrowheads="1"/>
          </p:cNvSpPr>
          <p:nvPr>
            <p:ph type="body" idx="1"/>
          </p:nvPr>
        </p:nvSpPr>
        <p:spPr>
          <a:xfrm>
            <a:off x="467544" y="1412776"/>
            <a:ext cx="8280920" cy="4114800"/>
          </a:xfrm>
          <a:ln/>
        </p:spPr>
        <p:txBody>
          <a:bodyPr/>
          <a:lstStyle/>
          <a:p>
            <a:pPr>
              <a:buFont typeface="Times New Roman" pitchFamily="16" charset="0"/>
              <a:buChar char="•"/>
            </a:pPr>
            <a:r>
              <a:rPr lang="en-GB" altLang="ja-JP" sz="2200" dirty="0"/>
              <a:t>If inter-channel interference is not negligible, a STA can transmit a frame only on one PCH at a time even when transmission chances are obtained on multiple PCHs. </a:t>
            </a:r>
          </a:p>
          <a:p>
            <a:pPr>
              <a:buFont typeface="Times New Roman" pitchFamily="16" charset="0"/>
              <a:buChar char="•"/>
            </a:pPr>
            <a:r>
              <a:rPr lang="en-GB" altLang="ja-JP" sz="2200" dirty="0"/>
              <a:t>However, transmission chances will be increased by setting multiple PCHs if unused resources are scattered.</a:t>
            </a:r>
          </a:p>
        </p:txBody>
      </p:sp>
      <p:cxnSp>
        <p:nvCxnSpPr>
          <p:cNvPr id="258" name="直線矢印コネクタ 257"/>
          <p:cNvCxnSpPr/>
          <p:nvPr/>
        </p:nvCxnSpPr>
        <p:spPr bwMode="auto">
          <a:xfrm flipV="1">
            <a:off x="3059832" y="4037582"/>
            <a:ext cx="0" cy="1747937"/>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259" name="直線矢印コネクタ 258"/>
          <p:cNvCxnSpPr/>
          <p:nvPr/>
        </p:nvCxnSpPr>
        <p:spPr bwMode="auto">
          <a:xfrm>
            <a:off x="3059832" y="5785519"/>
            <a:ext cx="5040560" cy="0"/>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60" name="テキスト ボックス 259"/>
          <p:cNvSpPr txBox="1"/>
          <p:nvPr/>
        </p:nvSpPr>
        <p:spPr bwMode="auto">
          <a:xfrm>
            <a:off x="2483768" y="3769295"/>
            <a:ext cx="112937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Frequency</a:t>
            </a:r>
            <a:endParaRPr lang="ja-JP" altLang="en-US" sz="1400" b="1" dirty="0">
              <a:latin typeface="Calibri" pitchFamily="34" charset="0"/>
              <a:cs typeface="Calibri" pitchFamily="34" charset="0"/>
            </a:endParaRPr>
          </a:p>
        </p:txBody>
      </p:sp>
      <p:sp>
        <p:nvSpPr>
          <p:cNvPr id="261" name="テキスト ボックス 260"/>
          <p:cNvSpPr txBox="1"/>
          <p:nvPr/>
        </p:nvSpPr>
        <p:spPr bwMode="auto">
          <a:xfrm>
            <a:off x="7979126" y="5641503"/>
            <a:ext cx="69733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Time</a:t>
            </a:r>
            <a:endParaRPr lang="ja-JP" altLang="en-US" sz="1400" b="1" dirty="0">
              <a:latin typeface="Calibri" pitchFamily="34" charset="0"/>
              <a:cs typeface="Calibri" pitchFamily="34" charset="0"/>
            </a:endParaRPr>
          </a:p>
        </p:txBody>
      </p:sp>
      <p:sp>
        <p:nvSpPr>
          <p:cNvPr id="262" name="正方形/長方形 261"/>
          <p:cNvSpPr/>
          <p:nvPr/>
        </p:nvSpPr>
        <p:spPr bwMode="auto">
          <a:xfrm>
            <a:off x="3077406" y="4305869"/>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sp>
        <p:nvSpPr>
          <p:cNvPr id="263" name="テキスト ボックス 262"/>
          <p:cNvSpPr txBox="1"/>
          <p:nvPr/>
        </p:nvSpPr>
        <p:spPr bwMode="auto">
          <a:xfrm>
            <a:off x="2195736" y="4305869"/>
            <a:ext cx="79208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1</a:t>
            </a:r>
            <a:endParaRPr lang="ja-JP" altLang="en-US" sz="1400" b="1" dirty="0">
              <a:solidFill>
                <a:srgbClr val="FF0000"/>
              </a:solidFill>
              <a:latin typeface="Calibri" pitchFamily="34" charset="0"/>
              <a:cs typeface="Calibri" pitchFamily="34" charset="0"/>
            </a:endParaRPr>
          </a:p>
        </p:txBody>
      </p:sp>
      <p:sp>
        <p:nvSpPr>
          <p:cNvPr id="264" name="テキスト ボックス 263"/>
          <p:cNvSpPr txBox="1"/>
          <p:nvPr/>
        </p:nvSpPr>
        <p:spPr bwMode="auto">
          <a:xfrm>
            <a:off x="611560" y="4593901"/>
            <a:ext cx="2376264"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1</a:t>
            </a:r>
            <a:endParaRPr lang="ja-JP" altLang="en-US" sz="1400" b="1" dirty="0">
              <a:solidFill>
                <a:srgbClr val="0000CC"/>
              </a:solidFill>
              <a:latin typeface="Calibri" pitchFamily="34" charset="0"/>
              <a:cs typeface="Calibri" pitchFamily="34" charset="0"/>
            </a:endParaRPr>
          </a:p>
        </p:txBody>
      </p:sp>
      <p:sp>
        <p:nvSpPr>
          <p:cNvPr id="265" name="正方形/長方形 264"/>
          <p:cNvSpPr/>
          <p:nvPr/>
        </p:nvSpPr>
        <p:spPr bwMode="auto">
          <a:xfrm>
            <a:off x="3077406" y="4953941"/>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sp>
        <p:nvSpPr>
          <p:cNvPr id="266" name="テキスト ボックス 265"/>
          <p:cNvSpPr txBox="1"/>
          <p:nvPr/>
        </p:nvSpPr>
        <p:spPr bwMode="auto">
          <a:xfrm>
            <a:off x="2267744" y="4953941"/>
            <a:ext cx="72008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2</a:t>
            </a:r>
            <a:endParaRPr lang="ja-JP" altLang="en-US" sz="1400" b="1" dirty="0">
              <a:solidFill>
                <a:srgbClr val="FF0000"/>
              </a:solidFill>
              <a:latin typeface="Calibri" pitchFamily="34" charset="0"/>
              <a:cs typeface="Calibri" pitchFamily="34" charset="0"/>
            </a:endParaRPr>
          </a:p>
        </p:txBody>
      </p:sp>
      <p:sp>
        <p:nvSpPr>
          <p:cNvPr id="267" name="テキスト ボックス 266"/>
          <p:cNvSpPr txBox="1"/>
          <p:nvPr/>
        </p:nvSpPr>
        <p:spPr bwMode="auto">
          <a:xfrm>
            <a:off x="467544" y="5241973"/>
            <a:ext cx="252028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2</a:t>
            </a:r>
            <a:endParaRPr lang="ja-JP" altLang="en-US" sz="1400" b="1" dirty="0">
              <a:solidFill>
                <a:srgbClr val="0000CC"/>
              </a:solidFill>
              <a:latin typeface="Calibri" pitchFamily="34" charset="0"/>
              <a:cs typeface="Calibri" pitchFamily="34" charset="0"/>
            </a:endParaRPr>
          </a:p>
        </p:txBody>
      </p:sp>
      <p:sp>
        <p:nvSpPr>
          <p:cNvPr id="268" name="正方形/長方形 267"/>
          <p:cNvSpPr/>
          <p:nvPr/>
        </p:nvSpPr>
        <p:spPr bwMode="auto">
          <a:xfrm>
            <a:off x="3131840" y="4338688"/>
            <a:ext cx="269789" cy="18987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69" name="正方形/長方形 268"/>
          <p:cNvSpPr/>
          <p:nvPr/>
        </p:nvSpPr>
        <p:spPr bwMode="auto">
          <a:xfrm>
            <a:off x="5868144" y="4993431"/>
            <a:ext cx="957720" cy="505963"/>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270" name="正方形/長方形 269"/>
          <p:cNvSpPr/>
          <p:nvPr/>
        </p:nvSpPr>
        <p:spPr bwMode="auto">
          <a:xfrm>
            <a:off x="4306050" y="4345360"/>
            <a:ext cx="697998"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272" name="テキスト ボックス 271"/>
          <p:cNvSpPr txBox="1"/>
          <p:nvPr/>
        </p:nvSpPr>
        <p:spPr bwMode="auto">
          <a:xfrm>
            <a:off x="755576" y="4181598"/>
            <a:ext cx="864096" cy="307777"/>
          </a:xfrm>
          <a:prstGeom prst="rect">
            <a:avLst/>
          </a:prstGeom>
          <a:noFill/>
          <a:ln w="19050">
            <a:solidFill>
              <a:schemeClr val="tx1"/>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Band A</a:t>
            </a:r>
            <a:endParaRPr lang="ja-JP" altLang="en-US" sz="1400" b="1" dirty="0">
              <a:latin typeface="Calibri" pitchFamily="34" charset="0"/>
              <a:cs typeface="Calibri" pitchFamily="34" charset="0"/>
            </a:endParaRPr>
          </a:p>
        </p:txBody>
      </p:sp>
      <p:sp>
        <p:nvSpPr>
          <p:cNvPr id="273" name="正方形/長方形 272"/>
          <p:cNvSpPr/>
          <p:nvPr/>
        </p:nvSpPr>
        <p:spPr bwMode="auto">
          <a:xfrm>
            <a:off x="3131840" y="4993431"/>
            <a:ext cx="509785" cy="21204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74" name="平行四辺形 273"/>
          <p:cNvSpPr/>
          <p:nvPr/>
        </p:nvSpPr>
        <p:spPr bwMode="auto">
          <a:xfrm>
            <a:off x="3704565" y="4345359"/>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75" name="平行四辺形 274"/>
          <p:cNvSpPr/>
          <p:nvPr/>
        </p:nvSpPr>
        <p:spPr bwMode="auto">
          <a:xfrm>
            <a:off x="3851920" y="4345359"/>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76" name="平行四辺形 275"/>
          <p:cNvSpPr/>
          <p:nvPr/>
        </p:nvSpPr>
        <p:spPr bwMode="auto">
          <a:xfrm>
            <a:off x="3992597" y="4345359"/>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77" name="平行四辺形 276"/>
          <p:cNvSpPr/>
          <p:nvPr/>
        </p:nvSpPr>
        <p:spPr bwMode="auto">
          <a:xfrm>
            <a:off x="4139952" y="4345359"/>
            <a:ext cx="140677"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78" name="平行四辺形 277"/>
          <p:cNvSpPr/>
          <p:nvPr/>
        </p:nvSpPr>
        <p:spPr bwMode="auto">
          <a:xfrm>
            <a:off x="3563888" y="4345359"/>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79" name="平行四辺形 278"/>
          <p:cNvSpPr/>
          <p:nvPr/>
        </p:nvSpPr>
        <p:spPr bwMode="auto">
          <a:xfrm>
            <a:off x="3858598"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80" name="平行四辺形 279"/>
          <p:cNvSpPr/>
          <p:nvPr/>
        </p:nvSpPr>
        <p:spPr bwMode="auto">
          <a:xfrm>
            <a:off x="3999275"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81" name="平行四辺形 280"/>
          <p:cNvSpPr/>
          <p:nvPr/>
        </p:nvSpPr>
        <p:spPr bwMode="auto">
          <a:xfrm>
            <a:off x="4146630"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82" name="平行四辺形 281"/>
          <p:cNvSpPr/>
          <p:nvPr/>
        </p:nvSpPr>
        <p:spPr bwMode="auto">
          <a:xfrm>
            <a:off x="5648781" y="4345359"/>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83" name="平行四辺形 282"/>
          <p:cNvSpPr/>
          <p:nvPr/>
        </p:nvSpPr>
        <p:spPr bwMode="auto">
          <a:xfrm>
            <a:off x="5220072" y="4345359"/>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84" name="平行四辺形 283"/>
          <p:cNvSpPr/>
          <p:nvPr/>
        </p:nvSpPr>
        <p:spPr bwMode="auto">
          <a:xfrm>
            <a:off x="5360749" y="4345359"/>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85" name="平行四辺形 284"/>
          <p:cNvSpPr/>
          <p:nvPr/>
        </p:nvSpPr>
        <p:spPr bwMode="auto">
          <a:xfrm>
            <a:off x="5508104" y="4345359"/>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86" name="テキスト ボックス 285"/>
          <p:cNvSpPr txBox="1"/>
          <p:nvPr/>
        </p:nvSpPr>
        <p:spPr bwMode="auto">
          <a:xfrm>
            <a:off x="4499992" y="3913311"/>
            <a:ext cx="3168352"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400" b="1" dirty="0">
                <a:latin typeface="Calibri" pitchFamily="34" charset="0"/>
                <a:cs typeface="Calibri" pitchFamily="34" charset="0"/>
              </a:rPr>
              <a:t>Busy due to inter-channel interference</a:t>
            </a:r>
            <a:endParaRPr lang="ja-JP" altLang="en-US" sz="1400" b="1" dirty="0">
              <a:latin typeface="Calibri" pitchFamily="34" charset="0"/>
              <a:cs typeface="Calibri" pitchFamily="34" charset="0"/>
            </a:endParaRPr>
          </a:p>
        </p:txBody>
      </p:sp>
      <p:sp>
        <p:nvSpPr>
          <p:cNvPr id="287" name="正方形/長方形 286"/>
          <p:cNvSpPr/>
          <p:nvPr/>
        </p:nvSpPr>
        <p:spPr bwMode="auto">
          <a:xfrm>
            <a:off x="3995936" y="3977199"/>
            <a:ext cx="540000" cy="180000"/>
          </a:xfrm>
          <a:prstGeom prst="rect">
            <a:avLst/>
          </a:prstGeom>
          <a:solidFill>
            <a:srgbClr val="92D050"/>
          </a:solid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88" name="正方形/長方形 287"/>
          <p:cNvSpPr/>
          <p:nvPr/>
        </p:nvSpPr>
        <p:spPr bwMode="auto">
          <a:xfrm>
            <a:off x="4301607" y="4993430"/>
            <a:ext cx="701570" cy="523802"/>
          </a:xfrm>
          <a:prstGeom prst="rect">
            <a:avLst/>
          </a:prstGeom>
          <a:solidFill>
            <a:srgbClr val="92D050"/>
          </a:solid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89" name="正方形/長方形 288"/>
          <p:cNvSpPr/>
          <p:nvPr/>
        </p:nvSpPr>
        <p:spPr bwMode="auto">
          <a:xfrm>
            <a:off x="5868144" y="4345358"/>
            <a:ext cx="968188" cy="523801"/>
          </a:xfrm>
          <a:prstGeom prst="rect">
            <a:avLst/>
          </a:prstGeom>
          <a:solidFill>
            <a:srgbClr val="92D050"/>
          </a:solid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90" name="平行四辺形 289"/>
          <p:cNvSpPr/>
          <p:nvPr/>
        </p:nvSpPr>
        <p:spPr bwMode="auto">
          <a:xfrm>
            <a:off x="6948264" y="4345359"/>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1" name="平行四辺形 290"/>
          <p:cNvSpPr/>
          <p:nvPr/>
        </p:nvSpPr>
        <p:spPr bwMode="auto">
          <a:xfrm>
            <a:off x="7095619" y="4345359"/>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2" name="平行四辺形 291"/>
          <p:cNvSpPr/>
          <p:nvPr/>
        </p:nvSpPr>
        <p:spPr bwMode="auto">
          <a:xfrm>
            <a:off x="7236296" y="4345359"/>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3" name="平行四辺形 292"/>
          <p:cNvSpPr/>
          <p:nvPr/>
        </p:nvSpPr>
        <p:spPr bwMode="auto">
          <a:xfrm>
            <a:off x="6948264"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4" name="平行四辺形 293"/>
          <p:cNvSpPr/>
          <p:nvPr/>
        </p:nvSpPr>
        <p:spPr bwMode="auto">
          <a:xfrm>
            <a:off x="7095619"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5" name="平行四辺形 294"/>
          <p:cNvSpPr/>
          <p:nvPr/>
        </p:nvSpPr>
        <p:spPr bwMode="auto">
          <a:xfrm>
            <a:off x="7236296"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6" name="平行四辺形 295"/>
          <p:cNvSpPr/>
          <p:nvPr/>
        </p:nvSpPr>
        <p:spPr bwMode="auto">
          <a:xfrm>
            <a:off x="5648781" y="4993431"/>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7" name="平行四辺形 296"/>
          <p:cNvSpPr/>
          <p:nvPr/>
        </p:nvSpPr>
        <p:spPr bwMode="auto">
          <a:xfrm>
            <a:off x="5220072"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8" name="平行四辺形 297"/>
          <p:cNvSpPr/>
          <p:nvPr/>
        </p:nvSpPr>
        <p:spPr bwMode="auto">
          <a:xfrm>
            <a:off x="5360749"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99" name="平行四辺形 298"/>
          <p:cNvSpPr/>
          <p:nvPr/>
        </p:nvSpPr>
        <p:spPr bwMode="auto">
          <a:xfrm>
            <a:off x="5508104" y="4993431"/>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300" name="正方形/長方形 299"/>
          <p:cNvSpPr/>
          <p:nvPr/>
        </p:nvSpPr>
        <p:spPr bwMode="auto">
          <a:xfrm>
            <a:off x="7380312" y="4345358"/>
            <a:ext cx="504056" cy="523802"/>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301" name="正方形/長方形 300"/>
          <p:cNvSpPr/>
          <p:nvPr/>
        </p:nvSpPr>
        <p:spPr bwMode="auto">
          <a:xfrm>
            <a:off x="7380312" y="4993430"/>
            <a:ext cx="504056" cy="523801"/>
          </a:xfrm>
          <a:prstGeom prst="rect">
            <a:avLst/>
          </a:prstGeom>
          <a:solidFill>
            <a:srgbClr val="92D050"/>
          </a:solid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9217" name="Rectangle 1"/>
          <p:cNvSpPr>
            <a:spLocks noGrp="1" noChangeArrowheads="1"/>
          </p:cNvSpPr>
          <p:nvPr>
            <p:ph type="title"/>
          </p:nvPr>
        </p:nvSpPr>
        <p:spPr>
          <a:xfrm>
            <a:off x="467544" y="404664"/>
            <a:ext cx="8280920" cy="1160462"/>
          </a:xfrm>
          <a:ln/>
        </p:spPr>
        <p:txBody>
          <a:bodyPr lIns="90000" tIns="46800" rIns="90000" bIns="46800"/>
          <a:lstStyle/>
          <a:p>
            <a:r>
              <a:rPr lang="en-US" dirty="0"/>
              <a:t>Queue sharing among PCHs</a:t>
            </a:r>
          </a:p>
        </p:txBody>
      </p:sp>
      <p:sp>
        <p:nvSpPr>
          <p:cNvPr id="9218" name="Rectangle 2"/>
          <p:cNvSpPr>
            <a:spLocks noGrp="1" noChangeArrowheads="1"/>
          </p:cNvSpPr>
          <p:nvPr>
            <p:ph type="body" idx="1"/>
          </p:nvPr>
        </p:nvSpPr>
        <p:spPr>
          <a:xfrm>
            <a:off x="467544" y="1412776"/>
            <a:ext cx="8280920" cy="4114800"/>
          </a:xfrm>
          <a:ln/>
        </p:spPr>
        <p:txBody>
          <a:bodyPr/>
          <a:lstStyle/>
          <a:p>
            <a:pPr>
              <a:buFont typeface="Times New Roman" pitchFamily="16" charset="0"/>
              <a:buChar char="•"/>
            </a:pPr>
            <a:r>
              <a:rPr lang="en-GB" altLang="ja-JP" sz="2200" dirty="0"/>
              <a:t>To effectively exploit unused resources scattered in the time and frequency domains, EDCA </a:t>
            </a:r>
            <a:r>
              <a:rPr lang="en-GB" altLang="ja-JP" sz="2200" smtClean="0"/>
              <a:t>queue is </a:t>
            </a:r>
            <a:r>
              <a:rPr lang="en-GB" altLang="ja-JP" sz="2200" dirty="0"/>
              <a:t>shared by multiple PCHs.</a:t>
            </a:r>
          </a:p>
          <a:p>
            <a:pPr>
              <a:buFont typeface="Times New Roman" pitchFamily="16" charset="0"/>
              <a:buChar char="•"/>
            </a:pPr>
            <a:r>
              <a:rPr lang="en-GB" altLang="ja-JP" sz="2200" dirty="0"/>
              <a:t>MSDU is de-queued to the PCH on which a transmission chance is obtained.</a:t>
            </a:r>
          </a:p>
        </p:txBody>
      </p:sp>
      <p:pic>
        <p:nvPicPr>
          <p:cNvPr id="15362" name="Picture 2" descr="C:\cygwin64\home\yano\study\project\WLAN-CA\standardization\201711_plenary\my_presentation\queue.png"/>
          <p:cNvPicPr>
            <a:picLocks noChangeAspect="1" noChangeArrowheads="1"/>
          </p:cNvPicPr>
          <p:nvPr/>
        </p:nvPicPr>
        <p:blipFill>
          <a:blip r:embed="rId3" cstate="print"/>
          <a:srcRect/>
          <a:stretch>
            <a:fillRect/>
          </a:stretch>
        </p:blipFill>
        <p:spPr bwMode="auto">
          <a:xfrm>
            <a:off x="1619672" y="2852936"/>
            <a:ext cx="5890383" cy="3546969"/>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9217" name="Rectangle 1"/>
          <p:cNvSpPr>
            <a:spLocks noGrp="1" noChangeArrowheads="1"/>
          </p:cNvSpPr>
          <p:nvPr>
            <p:ph type="title"/>
          </p:nvPr>
        </p:nvSpPr>
        <p:spPr>
          <a:xfrm>
            <a:off x="467544" y="684213"/>
            <a:ext cx="8280920" cy="872579"/>
          </a:xfrm>
          <a:ln/>
        </p:spPr>
        <p:txBody>
          <a:bodyPr lIns="90000" tIns="46800" rIns="90000" bIns="46800"/>
          <a:lstStyle/>
          <a:p>
            <a:r>
              <a:rPr lang="en-US" dirty="0"/>
              <a:t>Loading simulation (1/3)</a:t>
            </a:r>
          </a:p>
        </p:txBody>
      </p:sp>
      <p:sp>
        <p:nvSpPr>
          <p:cNvPr id="9218" name="Rectangle 2"/>
          <p:cNvSpPr>
            <a:spLocks noGrp="1" noChangeArrowheads="1"/>
          </p:cNvSpPr>
          <p:nvPr>
            <p:ph type="body" idx="1"/>
          </p:nvPr>
        </p:nvSpPr>
        <p:spPr>
          <a:xfrm>
            <a:off x="539552" y="1700808"/>
            <a:ext cx="8064896" cy="4114800"/>
          </a:xfrm>
          <a:ln/>
        </p:spPr>
        <p:txBody>
          <a:bodyPr/>
          <a:lstStyle/>
          <a:p>
            <a:pPr>
              <a:buFont typeface="Times New Roman" pitchFamily="16" charset="0"/>
              <a:buChar char="•"/>
            </a:pPr>
            <a:r>
              <a:rPr lang="en-GB" altLang="ja-JP" sz="2200" dirty="0"/>
              <a:t>We assume one target BSS and 8 legacy OBSSs. Each BSS has 2 non-AP STAs.</a:t>
            </a:r>
          </a:p>
          <a:p>
            <a:pPr>
              <a:buFont typeface="Times New Roman" pitchFamily="16" charset="0"/>
              <a:buChar char="•"/>
            </a:pPr>
            <a:r>
              <a:rPr lang="en-GB" altLang="ja-JP" sz="2200" dirty="0"/>
              <a:t>2 PCHs (</a:t>
            </a:r>
            <a:r>
              <a:rPr lang="en-GB" altLang="ja-JP" sz="2200" dirty="0" err="1"/>
              <a:t>ch</a:t>
            </a:r>
            <a:r>
              <a:rPr lang="en-GB" altLang="ja-JP" sz="2200" dirty="0"/>
              <a:t> 36 and </a:t>
            </a:r>
            <a:r>
              <a:rPr lang="en-GB" altLang="ja-JP" sz="2200" dirty="0" err="1"/>
              <a:t>ch</a:t>
            </a:r>
            <a:r>
              <a:rPr lang="en-GB" altLang="ja-JP" sz="2200" dirty="0"/>
              <a:t> 100) are set in 5 GHz band.</a:t>
            </a:r>
          </a:p>
          <a:p>
            <a:pPr lvl="1">
              <a:buFont typeface="Times New Roman" pitchFamily="16" charset="0"/>
              <a:buChar char="•"/>
            </a:pPr>
            <a:r>
              <a:rPr lang="en-GB" altLang="ja-JP" sz="1800" dirty="0"/>
              <a:t>The target BSS can use both PCHs.</a:t>
            </a:r>
          </a:p>
          <a:p>
            <a:pPr lvl="1">
              <a:buFont typeface="Times New Roman" pitchFamily="16" charset="0"/>
              <a:buChar char="•"/>
            </a:pPr>
            <a:r>
              <a:rPr lang="en-GB" altLang="ja-JP" sz="1800" dirty="0"/>
              <a:t>Each OBSS can use either of PCHs. Both </a:t>
            </a:r>
            <a:r>
              <a:rPr lang="en-GB" altLang="ja-JP" sz="1800" dirty="0" err="1"/>
              <a:t>ch</a:t>
            </a:r>
            <a:r>
              <a:rPr lang="en-GB" altLang="ja-JP" sz="1800" dirty="0"/>
              <a:t> 36 and </a:t>
            </a:r>
            <a:r>
              <a:rPr lang="en-GB" altLang="ja-JP" sz="1800" dirty="0" err="1"/>
              <a:t>ch</a:t>
            </a:r>
            <a:r>
              <a:rPr lang="en-GB" altLang="ja-JP" sz="1800" dirty="0"/>
              <a:t> 100 are used by 4 OBSSs.</a:t>
            </a:r>
          </a:p>
          <a:p>
            <a:pPr>
              <a:buFont typeface="Times New Roman" pitchFamily="16" charset="0"/>
              <a:buChar char="•"/>
            </a:pPr>
            <a:r>
              <a:rPr lang="en-GB" altLang="ja-JP" sz="2200" dirty="0"/>
              <a:t>Each STA has downlink traffic with </a:t>
            </a:r>
            <a:r>
              <a:rPr lang="en-GB" altLang="ja-JP" sz="2200" dirty="0" smtClean="0"/>
              <a:t>96000-byte payload</a:t>
            </a:r>
            <a:r>
              <a:rPr lang="en-GB" altLang="ja-JP" sz="2200" dirty="0"/>
              <a:t>.</a:t>
            </a:r>
          </a:p>
          <a:p>
            <a:pPr lvl="1">
              <a:buFont typeface="Times New Roman" pitchFamily="16" charset="0"/>
              <a:buChar char="•"/>
            </a:pPr>
            <a:r>
              <a:rPr lang="en-GB" altLang="ja-JP" sz="1800" dirty="0"/>
              <a:t>The target BSS has full-buffer traffic to evaluate achievable throughout.</a:t>
            </a:r>
          </a:p>
          <a:p>
            <a:pPr lvl="1">
              <a:buFont typeface="Times New Roman" pitchFamily="16" charset="0"/>
              <a:buChar char="•"/>
            </a:pPr>
            <a:r>
              <a:rPr lang="en-GB" altLang="ja-JP" sz="1800" dirty="0"/>
              <a:t>Each OBSS has </a:t>
            </a:r>
            <a:r>
              <a:rPr lang="en-GB" altLang="ja-JP" sz="1800" dirty="0" smtClean="0"/>
              <a:t>traffic </a:t>
            </a:r>
            <a:r>
              <a:rPr lang="en-GB" altLang="ja-JP" sz="1800" dirty="0"/>
              <a:t>with exponentially-distributed packet arrival interval</a:t>
            </a:r>
            <a:r>
              <a:rPr lang="en-GB" altLang="ja-JP" sz="1800" dirty="0" smtClean="0"/>
              <a:t>. (Average packet arrival interval : 100 ms)</a:t>
            </a:r>
            <a:endParaRPr lang="en-GB" altLang="ja-JP" sz="1800" dirty="0"/>
          </a:p>
          <a:p>
            <a:pPr>
              <a:buFont typeface="Times New Roman" pitchFamily="16" charset="0"/>
              <a:buChar char="•"/>
            </a:pPr>
            <a:r>
              <a:rPr lang="en-GB" altLang="ja-JP" sz="2200" dirty="0"/>
              <a:t>The multi-PCH performance is compared with single-PCH.</a:t>
            </a:r>
          </a:p>
          <a:p>
            <a:pPr>
              <a:buFont typeface="Times New Roman" pitchFamily="16" charset="0"/>
              <a:buChar char="•"/>
            </a:pPr>
            <a:r>
              <a:rPr lang="en-GB" altLang="ja-JP" sz="2200" dirty="0"/>
              <a:t>One RF chain is employed for each PCH.</a:t>
            </a:r>
          </a:p>
        </p:txBody>
      </p:sp>
    </p:spTree>
    <p:extLst>
      <p:ext uri="{BB962C8B-B14F-4D97-AF65-F5344CB8AC3E}">
        <p14:creationId xmlns:p14="http://schemas.microsoft.com/office/powerpoint/2010/main" xmlns="" val="3034348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9217" name="Rectangle 1"/>
          <p:cNvSpPr>
            <a:spLocks noGrp="1" noChangeArrowheads="1"/>
          </p:cNvSpPr>
          <p:nvPr>
            <p:ph type="title"/>
          </p:nvPr>
        </p:nvSpPr>
        <p:spPr>
          <a:xfrm>
            <a:off x="467544" y="684213"/>
            <a:ext cx="8280920" cy="872579"/>
          </a:xfrm>
          <a:ln/>
        </p:spPr>
        <p:txBody>
          <a:bodyPr lIns="90000" tIns="46800" rIns="90000" bIns="46800"/>
          <a:lstStyle/>
          <a:p>
            <a:r>
              <a:rPr lang="en-US" dirty="0"/>
              <a:t>Loading simulation (2/3)</a:t>
            </a:r>
          </a:p>
        </p:txBody>
      </p:sp>
      <p:sp>
        <p:nvSpPr>
          <p:cNvPr id="9218" name="Rectangle 2"/>
          <p:cNvSpPr>
            <a:spLocks noGrp="1" noChangeArrowheads="1"/>
          </p:cNvSpPr>
          <p:nvPr>
            <p:ph type="body" idx="1"/>
          </p:nvPr>
        </p:nvSpPr>
        <p:spPr>
          <a:xfrm>
            <a:off x="539552" y="1700808"/>
            <a:ext cx="8208912" cy="4114800"/>
          </a:xfrm>
          <a:ln/>
        </p:spPr>
        <p:txBody>
          <a:bodyPr/>
          <a:lstStyle/>
          <a:p>
            <a:pPr>
              <a:buFont typeface="Times New Roman" pitchFamily="16" charset="0"/>
              <a:buChar char="•"/>
            </a:pPr>
            <a:r>
              <a:rPr lang="en-US" altLang="ja-JP" sz="2200" dirty="0"/>
              <a:t>For simplicity, we conduct simulations based on 802.11ac with maximum transmission bandwidth of 80 </a:t>
            </a:r>
            <a:r>
              <a:rPr lang="en-US" altLang="ja-JP" sz="2200" dirty="0" err="1"/>
              <a:t>MHz.</a:t>
            </a:r>
            <a:endParaRPr lang="en-US" altLang="ja-JP" sz="2200" dirty="0"/>
          </a:p>
          <a:p>
            <a:pPr>
              <a:buFont typeface="Times New Roman" pitchFamily="16" charset="0"/>
              <a:buChar char="•"/>
            </a:pPr>
            <a:r>
              <a:rPr lang="en-US" altLang="ja-JP" sz="2200" dirty="0" smtClean="0"/>
              <a:t>Following </a:t>
            </a:r>
            <a:r>
              <a:rPr lang="en-US" altLang="ja-JP" sz="2200" dirty="0"/>
              <a:t>cases are compared:</a:t>
            </a:r>
          </a:p>
          <a:p>
            <a:pPr lvl="1">
              <a:buFont typeface="Times New Roman" pitchFamily="16" charset="0"/>
              <a:buChar char="•"/>
            </a:pPr>
            <a:r>
              <a:rPr lang="en-US" altLang="ja-JP" sz="2200" dirty="0"/>
              <a:t>The target BSS uses only one PCH on </a:t>
            </a:r>
            <a:r>
              <a:rPr lang="en-US" altLang="ja-JP" sz="2200" dirty="0" err="1"/>
              <a:t>ch</a:t>
            </a:r>
            <a:r>
              <a:rPr lang="en-US" altLang="ja-JP" sz="2200" dirty="0"/>
              <a:t> 36.</a:t>
            </a:r>
          </a:p>
          <a:p>
            <a:pPr lvl="1">
              <a:buFont typeface="Times New Roman" pitchFamily="16" charset="0"/>
              <a:buChar char="•"/>
            </a:pPr>
            <a:r>
              <a:rPr lang="en-US" altLang="ja-JP" sz="2200" dirty="0"/>
              <a:t>The target BSS performs concurrent transmission </a:t>
            </a:r>
            <a:r>
              <a:rPr lang="en-US" altLang="ja-JP" sz="2200" dirty="0">
                <a:solidFill>
                  <a:srgbClr val="0000FF"/>
                </a:solidFill>
              </a:rPr>
              <a:t>(CT)</a:t>
            </a:r>
            <a:r>
              <a:rPr lang="en-US" altLang="ja-JP" sz="2200" dirty="0"/>
              <a:t>.</a:t>
            </a:r>
          </a:p>
          <a:p>
            <a:pPr lvl="1">
              <a:buFont typeface="Times New Roman" pitchFamily="16" charset="0"/>
              <a:buChar char="•"/>
            </a:pPr>
            <a:r>
              <a:rPr lang="en-US" altLang="ja-JP" sz="2200" dirty="0"/>
              <a:t>The target BSS performs simultaneous transmission </a:t>
            </a:r>
            <a:r>
              <a:rPr lang="en-US" altLang="ja-JP" sz="2200" dirty="0">
                <a:solidFill>
                  <a:srgbClr val="FF0000"/>
                </a:solidFill>
              </a:rPr>
              <a:t>(</a:t>
            </a:r>
            <a:r>
              <a:rPr lang="en-US" altLang="ja-JP" sz="2200" dirty="0" smtClean="0">
                <a:solidFill>
                  <a:srgbClr val="FF0000"/>
                </a:solidFill>
              </a:rPr>
              <a:t>ST)</a:t>
            </a:r>
            <a:r>
              <a:rPr lang="en-US" altLang="ja-JP" sz="2200" dirty="0" smtClean="0"/>
              <a:t>.</a:t>
            </a:r>
          </a:p>
          <a:p>
            <a:pPr lvl="1"/>
            <a:r>
              <a:rPr lang="en-US" altLang="ja-JP" sz="2200" dirty="0" smtClean="0"/>
              <a:t>    </a:t>
            </a:r>
            <a:r>
              <a:rPr lang="en-US" altLang="ja-JP" sz="2200" u="sng" dirty="0" smtClean="0"/>
              <a:t>It </a:t>
            </a:r>
            <a:r>
              <a:rPr lang="en-US" altLang="ja-JP" sz="2200" u="sng" dirty="0"/>
              <a:t>waits up to 120 </a:t>
            </a:r>
            <a:r>
              <a:rPr lang="en-US" altLang="ja-JP" sz="2200" u="sng" dirty="0">
                <a:latin typeface="Symbol" pitchFamily="18" charset="2"/>
              </a:rPr>
              <a:t>m</a:t>
            </a:r>
            <a:r>
              <a:rPr lang="en-US" altLang="ja-JP" sz="2200" u="sng" dirty="0"/>
              <a:t>s to obtain TXOP on both PCHs.</a:t>
            </a:r>
            <a:r>
              <a:rPr lang="en-US" altLang="ja-JP" sz="2200" dirty="0"/>
              <a:t> </a:t>
            </a:r>
            <a:endParaRPr lang="en-US" altLang="ja-JP" sz="2200" dirty="0" smtClean="0"/>
          </a:p>
          <a:p>
            <a:pPr lvl="1"/>
            <a:r>
              <a:rPr lang="en-US" altLang="ja-JP" sz="2200" dirty="0" smtClean="0"/>
              <a:t>    If </a:t>
            </a:r>
            <a:r>
              <a:rPr lang="en-US" altLang="ja-JP" sz="2200" dirty="0"/>
              <a:t>a STA judges that it cannot obtain TXOP on another PCH, </a:t>
            </a:r>
            <a:endParaRPr lang="en-US" altLang="ja-JP" sz="2200" dirty="0" smtClean="0"/>
          </a:p>
          <a:p>
            <a:pPr lvl="1"/>
            <a:r>
              <a:rPr lang="en-US" altLang="ja-JP" sz="2200" dirty="0" smtClean="0"/>
              <a:t>    it </a:t>
            </a:r>
            <a:r>
              <a:rPr lang="en-US" altLang="ja-JP" sz="2200" dirty="0"/>
              <a:t>immediately transmits a frame on one PCH </a:t>
            </a:r>
            <a:r>
              <a:rPr lang="en-US" altLang="ja-JP" sz="2200" dirty="0" smtClean="0"/>
              <a:t>with non-concurrent transmission </a:t>
            </a:r>
            <a:r>
              <a:rPr lang="en-US" altLang="ja-JP" sz="2200" dirty="0" smtClean="0">
                <a:solidFill>
                  <a:srgbClr val="FF0000"/>
                </a:solidFill>
              </a:rPr>
              <a:t>(non-CT)</a:t>
            </a:r>
            <a:r>
              <a:rPr lang="en-US" altLang="ja-JP" sz="2200" dirty="0" smtClean="0"/>
              <a:t>.</a:t>
            </a:r>
            <a:endParaRPr lang="en-US" altLang="ja-JP" sz="2200" dirty="0"/>
          </a:p>
        </p:txBody>
      </p:sp>
    </p:spTree>
    <p:extLst>
      <p:ext uri="{BB962C8B-B14F-4D97-AF65-F5344CB8AC3E}">
        <p14:creationId xmlns:p14="http://schemas.microsoft.com/office/powerpoint/2010/main" xmlns="" val="3034348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9217" name="Rectangle 1"/>
          <p:cNvSpPr>
            <a:spLocks noGrp="1" noChangeArrowheads="1"/>
          </p:cNvSpPr>
          <p:nvPr>
            <p:ph type="title"/>
          </p:nvPr>
        </p:nvSpPr>
        <p:spPr>
          <a:xfrm>
            <a:off x="467544" y="684213"/>
            <a:ext cx="8280920" cy="872579"/>
          </a:xfrm>
          <a:ln/>
        </p:spPr>
        <p:txBody>
          <a:bodyPr lIns="90000" tIns="46800" rIns="90000" bIns="46800"/>
          <a:lstStyle/>
          <a:p>
            <a:r>
              <a:rPr lang="en-US" dirty="0"/>
              <a:t>Loading simulation (3/3)</a:t>
            </a:r>
          </a:p>
        </p:txBody>
      </p:sp>
      <p:sp>
        <p:nvSpPr>
          <p:cNvPr id="9218" name="Rectangle 2"/>
          <p:cNvSpPr>
            <a:spLocks noGrp="1" noChangeArrowheads="1"/>
          </p:cNvSpPr>
          <p:nvPr>
            <p:ph type="body" idx="1"/>
          </p:nvPr>
        </p:nvSpPr>
        <p:spPr>
          <a:xfrm>
            <a:off x="539552" y="1700808"/>
            <a:ext cx="8208912" cy="4114800"/>
          </a:xfrm>
          <a:ln/>
        </p:spPr>
        <p:txBody>
          <a:bodyPr/>
          <a:lstStyle/>
          <a:p>
            <a:pPr>
              <a:buFont typeface="Times New Roman" pitchFamily="16" charset="0"/>
              <a:buChar char="•"/>
            </a:pPr>
            <a:r>
              <a:rPr lang="en-US" altLang="ja-JP" sz="2200" dirty="0"/>
              <a:t>Area size : 60 m x 60 m (20 m x 20 m segment, 3 x 3 segments)</a:t>
            </a:r>
          </a:p>
          <a:p>
            <a:pPr>
              <a:buFont typeface="Times New Roman" pitchFamily="16" charset="0"/>
              <a:buChar char="•"/>
            </a:pPr>
            <a:r>
              <a:rPr lang="en-US" altLang="ja-JP" sz="2200" dirty="0"/>
              <a:t>Position of AP/STA : uniformly random in a segment</a:t>
            </a:r>
          </a:p>
          <a:p>
            <a:pPr>
              <a:buFont typeface="Times New Roman" pitchFamily="16" charset="0"/>
              <a:buChar char="•"/>
            </a:pPr>
            <a:r>
              <a:rPr lang="en-US" altLang="ja-JP" sz="2200" dirty="0"/>
              <a:t>Propagation model : based on the residential scenario (SS1) in the IEEE 802.11 </a:t>
            </a:r>
            <a:r>
              <a:rPr lang="en-US" altLang="ja-JP" sz="2200" dirty="0" err="1"/>
              <a:t>TGax</a:t>
            </a:r>
            <a:r>
              <a:rPr lang="en-US" altLang="ja-JP" sz="2200" dirty="0"/>
              <a:t> simulation scenarios [6].</a:t>
            </a:r>
          </a:p>
          <a:p>
            <a:pPr>
              <a:buFont typeface="Times New Roman" pitchFamily="16" charset="0"/>
              <a:buChar char="•"/>
            </a:pPr>
            <a:r>
              <a:rPr lang="en-US" altLang="ja-JP" sz="2200" dirty="0" err="1"/>
              <a:t>Tx</a:t>
            </a:r>
            <a:r>
              <a:rPr lang="en-US" altLang="ja-JP" sz="2200" dirty="0"/>
              <a:t> power : 20 </a:t>
            </a:r>
            <a:r>
              <a:rPr lang="en-US" altLang="ja-JP" sz="2200" dirty="0" err="1"/>
              <a:t>dBm</a:t>
            </a:r>
            <a:r>
              <a:rPr lang="en-US" altLang="ja-JP" sz="2200" dirty="0"/>
              <a:t> per PCH (AP), 15 </a:t>
            </a:r>
            <a:r>
              <a:rPr lang="en-US" altLang="ja-JP" sz="2200" dirty="0" err="1"/>
              <a:t>dBm</a:t>
            </a:r>
            <a:r>
              <a:rPr lang="en-US" altLang="ja-JP" sz="2200" dirty="0"/>
              <a:t> per PCH (STA)</a:t>
            </a:r>
          </a:p>
        </p:txBody>
      </p:sp>
      <p:pic>
        <p:nvPicPr>
          <p:cNvPr id="15362" name="Picture 2" descr="C:\cygwin64\home\yano\study\project\WLAN-CA\standardization\201801_interim\my_presentation\area_sr1.png"/>
          <p:cNvPicPr>
            <a:picLocks noChangeAspect="1" noChangeArrowheads="1"/>
          </p:cNvPicPr>
          <p:nvPr/>
        </p:nvPicPr>
        <p:blipFill>
          <a:blip r:embed="rId3" cstate="print"/>
          <a:srcRect/>
          <a:stretch>
            <a:fillRect/>
          </a:stretch>
        </p:blipFill>
        <p:spPr bwMode="auto">
          <a:xfrm>
            <a:off x="2915817" y="3933056"/>
            <a:ext cx="3617677" cy="2310193"/>
          </a:xfrm>
          <a:prstGeom prst="rect">
            <a:avLst/>
          </a:prstGeom>
          <a:noFill/>
        </p:spPr>
      </p:pic>
    </p:spTree>
    <p:extLst>
      <p:ext uri="{BB962C8B-B14F-4D97-AF65-F5344CB8AC3E}">
        <p14:creationId xmlns:p14="http://schemas.microsoft.com/office/powerpoint/2010/main" xmlns="" val="3034348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9217" name="Rectangle 1"/>
          <p:cNvSpPr>
            <a:spLocks noGrp="1" noChangeArrowheads="1"/>
          </p:cNvSpPr>
          <p:nvPr>
            <p:ph type="title"/>
          </p:nvPr>
        </p:nvSpPr>
        <p:spPr>
          <a:xfrm>
            <a:off x="467544" y="620688"/>
            <a:ext cx="8280920" cy="872579"/>
          </a:xfrm>
          <a:ln/>
        </p:spPr>
        <p:txBody>
          <a:bodyPr lIns="90000" tIns="46800" rIns="90000" bIns="46800"/>
          <a:lstStyle/>
          <a:p>
            <a:r>
              <a:rPr lang="en-US" dirty="0"/>
              <a:t>Simulation results (1/3)</a:t>
            </a:r>
          </a:p>
        </p:txBody>
      </p:sp>
      <p:sp>
        <p:nvSpPr>
          <p:cNvPr id="9218" name="Rectangle 2"/>
          <p:cNvSpPr>
            <a:spLocks noGrp="1" noChangeArrowheads="1"/>
          </p:cNvSpPr>
          <p:nvPr>
            <p:ph type="body" idx="1"/>
          </p:nvPr>
        </p:nvSpPr>
        <p:spPr>
          <a:xfrm>
            <a:off x="539552" y="1340768"/>
            <a:ext cx="8208912" cy="2167880"/>
          </a:xfrm>
          <a:ln/>
        </p:spPr>
        <p:txBody>
          <a:bodyPr/>
          <a:lstStyle/>
          <a:p>
            <a:pPr>
              <a:buFont typeface="Times New Roman" pitchFamily="16" charset="0"/>
              <a:buChar char="•"/>
            </a:pPr>
            <a:r>
              <a:rPr lang="en-US" altLang="ja-JP" sz="1800" dirty="0" smtClean="0"/>
              <a:t>Used MCS Index : 2 </a:t>
            </a:r>
          </a:p>
          <a:p>
            <a:pPr>
              <a:buFont typeface="Times New Roman" pitchFamily="16" charset="0"/>
              <a:buChar char="•"/>
            </a:pPr>
            <a:r>
              <a:rPr lang="en-US" altLang="ja-JP" sz="1800" dirty="0" smtClean="0"/>
              <a:t>Average offered traffic load of OBSSs </a:t>
            </a:r>
            <a:r>
              <a:rPr lang="en-US" altLang="ja-JP" sz="1800" dirty="0"/>
              <a:t>: </a:t>
            </a:r>
            <a:r>
              <a:rPr lang="en-US" altLang="ja-JP" sz="1800" dirty="0" smtClean="0"/>
              <a:t>70 % (in PHY layer)</a:t>
            </a:r>
            <a:endParaRPr lang="en-US" altLang="ja-JP" sz="1800" dirty="0"/>
          </a:p>
          <a:p>
            <a:pPr>
              <a:buFont typeface="Times New Roman" pitchFamily="16" charset="0"/>
              <a:buChar char="•"/>
            </a:pPr>
            <a:r>
              <a:rPr lang="en-US" altLang="ja-JP" sz="1800" dirty="0"/>
              <a:t>CT improves 10%, 50%, 90% throughput by 125%, 109%, 90% without degrading OBSS’s performance.</a:t>
            </a:r>
          </a:p>
          <a:p>
            <a:pPr>
              <a:buFont typeface="Times New Roman" pitchFamily="16" charset="0"/>
              <a:buChar char="•"/>
            </a:pPr>
            <a:r>
              <a:rPr lang="en-US" altLang="ja-JP" sz="1800" dirty="0"/>
              <a:t>ST improves 10%, 50%, 90% throughput by 86%, 75%, 62%.</a:t>
            </a:r>
          </a:p>
        </p:txBody>
      </p:sp>
      <p:pic>
        <p:nvPicPr>
          <p:cNvPr id="16386" name="Picture 2" descr="C:\cygwin64\home\yano\study\project\WLAN-CA\standardization\201801_interim\my_presentation\thrcor_p_rate3_fa64_cbri100.png"/>
          <p:cNvPicPr>
            <a:picLocks noChangeAspect="1" noChangeArrowheads="1"/>
          </p:cNvPicPr>
          <p:nvPr/>
        </p:nvPicPr>
        <p:blipFill>
          <a:blip r:embed="rId3" cstate="print"/>
          <a:stretch>
            <a:fillRect/>
          </a:stretch>
        </p:blipFill>
        <p:spPr bwMode="auto">
          <a:xfrm>
            <a:off x="323529" y="3068960"/>
            <a:ext cx="4110190" cy="3040736"/>
          </a:xfrm>
          <a:prstGeom prst="rect">
            <a:avLst/>
          </a:prstGeom>
          <a:noFill/>
        </p:spPr>
      </p:pic>
      <p:pic>
        <p:nvPicPr>
          <p:cNvPr id="16387" name="Picture 3" descr="C:\cygwin64\home\yano\study\project\WLAN-CA\standardization\201801_interim\my_presentation\thrcor_l_rate3_fa64_cbri100.png"/>
          <p:cNvPicPr>
            <a:picLocks noChangeAspect="1" noChangeArrowheads="1"/>
          </p:cNvPicPr>
          <p:nvPr/>
        </p:nvPicPr>
        <p:blipFill>
          <a:blip r:embed="rId4" cstate="print"/>
          <a:stretch>
            <a:fillRect/>
          </a:stretch>
        </p:blipFill>
        <p:spPr bwMode="auto">
          <a:xfrm>
            <a:off x="4644009" y="3085362"/>
            <a:ext cx="4110191" cy="3040736"/>
          </a:xfrm>
          <a:prstGeom prst="rect">
            <a:avLst/>
          </a:prstGeom>
          <a:noFill/>
        </p:spPr>
      </p:pic>
      <p:sp>
        <p:nvSpPr>
          <p:cNvPr id="10" name="テキスト ボックス 9"/>
          <p:cNvSpPr txBox="1"/>
          <p:nvPr/>
        </p:nvSpPr>
        <p:spPr>
          <a:xfrm>
            <a:off x="1763688" y="6125234"/>
            <a:ext cx="1510350" cy="400110"/>
          </a:xfrm>
          <a:prstGeom prst="rect">
            <a:avLst/>
          </a:prstGeom>
          <a:noFill/>
        </p:spPr>
        <p:txBody>
          <a:bodyPr wrap="none" rtlCol="0">
            <a:spAutoFit/>
          </a:bodyPr>
          <a:lstStyle/>
          <a:p>
            <a:r>
              <a:rPr kumimoji="1" lang="en-US" altLang="ja-JP" sz="2000" dirty="0">
                <a:solidFill>
                  <a:schemeClr val="tx1"/>
                </a:solidFill>
                <a:latin typeface="Arial Unicode MS" pitchFamily="50" charset="-128"/>
                <a:ea typeface="Arial Unicode MS" pitchFamily="50" charset="-128"/>
                <a:cs typeface="Arial Unicode MS" pitchFamily="50" charset="-128"/>
              </a:rPr>
              <a:t>Target BSS</a:t>
            </a:r>
            <a:endParaRPr kumimoji="1" lang="ja-JP" altLang="en-US" sz="2000" dirty="0">
              <a:solidFill>
                <a:schemeClr val="tx1"/>
              </a:solidFill>
              <a:latin typeface="Arial Unicode MS" pitchFamily="50" charset="-128"/>
              <a:ea typeface="Arial Unicode MS" pitchFamily="50" charset="-128"/>
              <a:cs typeface="Arial Unicode MS" pitchFamily="50" charset="-128"/>
            </a:endParaRPr>
          </a:p>
        </p:txBody>
      </p:sp>
      <p:sp>
        <p:nvSpPr>
          <p:cNvPr id="11" name="テキスト ボックス 10"/>
          <p:cNvSpPr txBox="1"/>
          <p:nvPr/>
        </p:nvSpPr>
        <p:spPr>
          <a:xfrm>
            <a:off x="5868144" y="6125234"/>
            <a:ext cx="2122697" cy="400110"/>
          </a:xfrm>
          <a:prstGeom prst="rect">
            <a:avLst/>
          </a:prstGeom>
          <a:noFill/>
        </p:spPr>
        <p:txBody>
          <a:bodyPr wrap="none" rtlCol="0">
            <a:spAutoFit/>
          </a:bodyPr>
          <a:lstStyle/>
          <a:p>
            <a:r>
              <a:rPr kumimoji="1" lang="en-US" altLang="ja-JP" sz="2000" dirty="0" smtClean="0">
                <a:solidFill>
                  <a:schemeClr val="tx1"/>
                </a:solidFill>
                <a:latin typeface="Arial Unicode MS" pitchFamily="50" charset="-128"/>
                <a:ea typeface="Arial Unicode MS" pitchFamily="50" charset="-128"/>
                <a:cs typeface="Arial Unicode MS" pitchFamily="50" charset="-128"/>
              </a:rPr>
              <a:t>OBSSs (8 BSSs)</a:t>
            </a:r>
            <a:endParaRPr kumimoji="1" lang="ja-JP" altLang="en-US" sz="2000" dirty="0">
              <a:solidFill>
                <a:schemeClr val="tx1"/>
              </a:solidFill>
              <a:latin typeface="Arial Unicode MS" pitchFamily="50" charset="-128"/>
              <a:ea typeface="Arial Unicode MS" pitchFamily="50" charset="-128"/>
              <a:cs typeface="Arial Unicode MS" pitchFamily="50" charset="-128"/>
            </a:endParaRPr>
          </a:p>
        </p:txBody>
      </p:sp>
    </p:spTree>
    <p:extLst>
      <p:ext uri="{BB962C8B-B14F-4D97-AF65-F5344CB8AC3E}">
        <p14:creationId xmlns:p14="http://schemas.microsoft.com/office/powerpoint/2010/main" xmlns="" val="3034348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9217" name="Rectangle 1"/>
          <p:cNvSpPr>
            <a:spLocks noGrp="1" noChangeArrowheads="1"/>
          </p:cNvSpPr>
          <p:nvPr>
            <p:ph type="title"/>
          </p:nvPr>
        </p:nvSpPr>
        <p:spPr>
          <a:xfrm>
            <a:off x="467544" y="620688"/>
            <a:ext cx="8280920" cy="872579"/>
          </a:xfrm>
          <a:ln/>
        </p:spPr>
        <p:txBody>
          <a:bodyPr lIns="90000" tIns="46800" rIns="90000" bIns="46800"/>
          <a:lstStyle/>
          <a:p>
            <a:r>
              <a:rPr lang="en-US" dirty="0"/>
              <a:t>Simulation results (2/3)</a:t>
            </a:r>
          </a:p>
        </p:txBody>
      </p:sp>
      <p:sp>
        <p:nvSpPr>
          <p:cNvPr id="9218" name="Rectangle 2"/>
          <p:cNvSpPr>
            <a:spLocks noGrp="1" noChangeArrowheads="1"/>
          </p:cNvSpPr>
          <p:nvPr>
            <p:ph type="body" idx="1"/>
          </p:nvPr>
        </p:nvSpPr>
        <p:spPr>
          <a:xfrm>
            <a:off x="539552" y="1340768"/>
            <a:ext cx="8208912" cy="2167880"/>
          </a:xfrm>
          <a:ln/>
        </p:spPr>
        <p:txBody>
          <a:bodyPr/>
          <a:lstStyle/>
          <a:p>
            <a:pPr>
              <a:buFont typeface="Times New Roman" pitchFamily="16" charset="0"/>
              <a:buChar char="•"/>
            </a:pPr>
            <a:r>
              <a:rPr lang="en-US" altLang="ja-JP" sz="1800" dirty="0" smtClean="0"/>
              <a:t>Used MCS Index : 3</a:t>
            </a:r>
          </a:p>
          <a:p>
            <a:pPr>
              <a:buFont typeface="Times New Roman" pitchFamily="16" charset="0"/>
              <a:buChar char="•"/>
            </a:pPr>
            <a:r>
              <a:rPr lang="en-US" altLang="ja-JP" sz="1800" dirty="0" smtClean="0"/>
              <a:t>Average offered traffic load of OBSSs : 53 % (in PHY layer)</a:t>
            </a:r>
          </a:p>
          <a:p>
            <a:pPr>
              <a:buFont typeface="Times New Roman" pitchFamily="16" charset="0"/>
              <a:buChar char="•"/>
            </a:pPr>
            <a:r>
              <a:rPr lang="en-US" altLang="ja-JP" sz="1800" dirty="0" smtClean="0"/>
              <a:t>CT </a:t>
            </a:r>
            <a:r>
              <a:rPr lang="en-US" altLang="ja-JP" sz="1800" dirty="0"/>
              <a:t>improves 10%, 50%, 90% throughput by 120%, 105%, 88% without degrading OBSS’s performance.</a:t>
            </a:r>
          </a:p>
          <a:p>
            <a:pPr>
              <a:buFont typeface="Times New Roman" pitchFamily="16" charset="0"/>
              <a:buChar char="•"/>
            </a:pPr>
            <a:r>
              <a:rPr lang="en-US" altLang="ja-JP" sz="1800" dirty="0"/>
              <a:t>ST improves 10%, 50%, 90% throughput by 79%, 73%, 65%.</a:t>
            </a:r>
          </a:p>
        </p:txBody>
      </p:sp>
      <p:pic>
        <p:nvPicPr>
          <p:cNvPr id="16386" name="Picture 2" descr="C:\cygwin64\home\yano\study\project\WLAN-CA\standardization\201801_interim\my_presentation\thrcor_p_rate3_fa64_cbri100.png"/>
          <p:cNvPicPr>
            <a:picLocks noChangeAspect="1" noChangeArrowheads="1"/>
          </p:cNvPicPr>
          <p:nvPr/>
        </p:nvPicPr>
        <p:blipFill>
          <a:blip r:embed="rId3" cstate="print"/>
          <a:stretch>
            <a:fillRect/>
          </a:stretch>
        </p:blipFill>
        <p:spPr bwMode="auto">
          <a:xfrm>
            <a:off x="323529" y="3068960"/>
            <a:ext cx="4110190" cy="3040736"/>
          </a:xfrm>
          <a:prstGeom prst="rect">
            <a:avLst/>
          </a:prstGeom>
          <a:noFill/>
        </p:spPr>
      </p:pic>
      <p:pic>
        <p:nvPicPr>
          <p:cNvPr id="16387" name="Picture 3" descr="C:\cygwin64\home\yano\study\project\WLAN-CA\standardization\201801_interim\my_presentation\thrcor_l_rate3_fa64_cbri100.png"/>
          <p:cNvPicPr>
            <a:picLocks noChangeAspect="1" noChangeArrowheads="1"/>
          </p:cNvPicPr>
          <p:nvPr/>
        </p:nvPicPr>
        <p:blipFill>
          <a:blip r:embed="rId4" cstate="print"/>
          <a:stretch>
            <a:fillRect/>
          </a:stretch>
        </p:blipFill>
        <p:spPr bwMode="auto">
          <a:xfrm>
            <a:off x="4644009" y="3085362"/>
            <a:ext cx="4110191" cy="3040736"/>
          </a:xfrm>
          <a:prstGeom prst="rect">
            <a:avLst/>
          </a:prstGeom>
          <a:noFill/>
        </p:spPr>
      </p:pic>
      <p:sp>
        <p:nvSpPr>
          <p:cNvPr id="10" name="テキスト ボックス 9"/>
          <p:cNvSpPr txBox="1"/>
          <p:nvPr/>
        </p:nvSpPr>
        <p:spPr>
          <a:xfrm>
            <a:off x="1763688" y="6125234"/>
            <a:ext cx="1510350" cy="400110"/>
          </a:xfrm>
          <a:prstGeom prst="rect">
            <a:avLst/>
          </a:prstGeom>
          <a:noFill/>
        </p:spPr>
        <p:txBody>
          <a:bodyPr wrap="none" rtlCol="0">
            <a:spAutoFit/>
          </a:bodyPr>
          <a:lstStyle/>
          <a:p>
            <a:r>
              <a:rPr kumimoji="1" lang="en-US" altLang="ja-JP" sz="2000" dirty="0">
                <a:solidFill>
                  <a:schemeClr val="tx1"/>
                </a:solidFill>
                <a:latin typeface="Arial Unicode MS" pitchFamily="50" charset="-128"/>
                <a:ea typeface="Arial Unicode MS" pitchFamily="50" charset="-128"/>
                <a:cs typeface="Arial Unicode MS" pitchFamily="50" charset="-128"/>
              </a:rPr>
              <a:t>Target BSS</a:t>
            </a:r>
            <a:endParaRPr kumimoji="1" lang="ja-JP" altLang="en-US" sz="2000" dirty="0">
              <a:solidFill>
                <a:schemeClr val="tx1"/>
              </a:solidFill>
              <a:latin typeface="Arial Unicode MS" pitchFamily="50" charset="-128"/>
              <a:ea typeface="Arial Unicode MS" pitchFamily="50" charset="-128"/>
              <a:cs typeface="Arial Unicode MS" pitchFamily="50" charset="-128"/>
            </a:endParaRPr>
          </a:p>
        </p:txBody>
      </p:sp>
      <p:sp>
        <p:nvSpPr>
          <p:cNvPr id="11" name="テキスト ボックス 10"/>
          <p:cNvSpPr txBox="1"/>
          <p:nvPr/>
        </p:nvSpPr>
        <p:spPr>
          <a:xfrm>
            <a:off x="5868144" y="6125234"/>
            <a:ext cx="2122697" cy="400110"/>
          </a:xfrm>
          <a:prstGeom prst="rect">
            <a:avLst/>
          </a:prstGeom>
          <a:noFill/>
        </p:spPr>
        <p:txBody>
          <a:bodyPr wrap="none" rtlCol="0">
            <a:spAutoFit/>
          </a:bodyPr>
          <a:lstStyle/>
          <a:p>
            <a:r>
              <a:rPr kumimoji="1" lang="en-US" altLang="ja-JP" sz="2000" dirty="0" smtClean="0">
                <a:solidFill>
                  <a:schemeClr val="tx1"/>
                </a:solidFill>
                <a:latin typeface="Arial Unicode MS" pitchFamily="50" charset="-128"/>
                <a:ea typeface="Arial Unicode MS" pitchFamily="50" charset="-128"/>
                <a:cs typeface="Arial Unicode MS" pitchFamily="50" charset="-128"/>
              </a:rPr>
              <a:t>OBSSs (8 BSSs)</a:t>
            </a:r>
            <a:endParaRPr kumimoji="1" lang="ja-JP" altLang="en-US" sz="2000" dirty="0">
              <a:solidFill>
                <a:schemeClr val="tx1"/>
              </a:solidFill>
              <a:latin typeface="Arial Unicode MS" pitchFamily="50" charset="-128"/>
              <a:ea typeface="Arial Unicode MS" pitchFamily="50" charset="-128"/>
              <a:cs typeface="Arial Unicode MS" pitchFamily="50" charset="-128"/>
            </a:endParaRPr>
          </a:p>
        </p:txBody>
      </p:sp>
    </p:spTree>
    <p:extLst>
      <p:ext uri="{BB962C8B-B14F-4D97-AF65-F5344CB8AC3E}">
        <p14:creationId xmlns:p14="http://schemas.microsoft.com/office/powerpoint/2010/main" xmlns="" val="3034348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9217" name="Rectangle 1"/>
          <p:cNvSpPr>
            <a:spLocks noGrp="1" noChangeArrowheads="1"/>
          </p:cNvSpPr>
          <p:nvPr>
            <p:ph type="title"/>
          </p:nvPr>
        </p:nvSpPr>
        <p:spPr>
          <a:xfrm>
            <a:off x="467544" y="620688"/>
            <a:ext cx="8280920" cy="872579"/>
          </a:xfrm>
          <a:ln/>
        </p:spPr>
        <p:txBody>
          <a:bodyPr lIns="90000" tIns="46800" rIns="90000" bIns="46800"/>
          <a:lstStyle/>
          <a:p>
            <a:r>
              <a:rPr lang="en-US" dirty="0"/>
              <a:t>Simulation results (3/3)</a:t>
            </a:r>
          </a:p>
        </p:txBody>
      </p:sp>
      <p:sp>
        <p:nvSpPr>
          <p:cNvPr id="9218" name="Rectangle 2"/>
          <p:cNvSpPr>
            <a:spLocks noGrp="1" noChangeArrowheads="1"/>
          </p:cNvSpPr>
          <p:nvPr>
            <p:ph type="body" idx="1"/>
          </p:nvPr>
        </p:nvSpPr>
        <p:spPr>
          <a:xfrm>
            <a:off x="539552" y="1340768"/>
            <a:ext cx="8208912" cy="2167880"/>
          </a:xfrm>
          <a:ln/>
        </p:spPr>
        <p:txBody>
          <a:bodyPr/>
          <a:lstStyle/>
          <a:p>
            <a:pPr>
              <a:buFont typeface="Times New Roman" pitchFamily="16" charset="0"/>
              <a:buChar char="•"/>
            </a:pPr>
            <a:r>
              <a:rPr lang="en-US" altLang="ja-JP" sz="1800" dirty="0" smtClean="0"/>
              <a:t>Used MCS Index : 4 </a:t>
            </a:r>
          </a:p>
          <a:p>
            <a:pPr>
              <a:buFont typeface="Times New Roman" pitchFamily="16" charset="0"/>
              <a:buChar char="•"/>
            </a:pPr>
            <a:r>
              <a:rPr lang="en-US" altLang="ja-JP" sz="1800" dirty="0" smtClean="0"/>
              <a:t>Average offered traffic load of OBSSs : 35 % (in PHY layer)</a:t>
            </a:r>
          </a:p>
          <a:p>
            <a:pPr>
              <a:buFont typeface="Times New Roman" pitchFamily="16" charset="0"/>
              <a:buChar char="•"/>
            </a:pPr>
            <a:r>
              <a:rPr lang="en-US" altLang="ja-JP" sz="1800" dirty="0" smtClean="0"/>
              <a:t>CT </a:t>
            </a:r>
            <a:r>
              <a:rPr lang="en-US" altLang="ja-JP" sz="1800" dirty="0"/>
              <a:t>improves 10%, 50%, 90% throughput by 109%, 103%, 93% without degrading OBSS’s performance.</a:t>
            </a:r>
          </a:p>
          <a:p>
            <a:pPr>
              <a:buFont typeface="Times New Roman" pitchFamily="16" charset="0"/>
              <a:buChar char="•"/>
            </a:pPr>
            <a:r>
              <a:rPr lang="en-US" altLang="ja-JP" sz="1800" dirty="0"/>
              <a:t>ST improves 10%, 50%, 90% throughput by 66%, 70%, 69%.</a:t>
            </a:r>
          </a:p>
        </p:txBody>
      </p:sp>
      <p:pic>
        <p:nvPicPr>
          <p:cNvPr id="16386" name="Picture 2" descr="C:\cygwin64\home\yano\study\project\WLAN-CA\standardization\201801_interim\my_presentation\thrcor_p_rate3_fa64_cbri100.png"/>
          <p:cNvPicPr>
            <a:picLocks noChangeAspect="1" noChangeArrowheads="1"/>
          </p:cNvPicPr>
          <p:nvPr/>
        </p:nvPicPr>
        <p:blipFill>
          <a:blip r:embed="rId3" cstate="print"/>
          <a:stretch>
            <a:fillRect/>
          </a:stretch>
        </p:blipFill>
        <p:spPr bwMode="auto">
          <a:xfrm>
            <a:off x="323529" y="3068960"/>
            <a:ext cx="4110190" cy="3040736"/>
          </a:xfrm>
          <a:prstGeom prst="rect">
            <a:avLst/>
          </a:prstGeom>
          <a:noFill/>
        </p:spPr>
      </p:pic>
      <p:pic>
        <p:nvPicPr>
          <p:cNvPr id="16387" name="Picture 3" descr="C:\cygwin64\home\yano\study\project\WLAN-CA\standardization\201801_interim\my_presentation\thrcor_l_rate3_fa64_cbri100.png"/>
          <p:cNvPicPr>
            <a:picLocks noChangeAspect="1" noChangeArrowheads="1"/>
          </p:cNvPicPr>
          <p:nvPr/>
        </p:nvPicPr>
        <p:blipFill>
          <a:blip r:embed="rId4" cstate="print"/>
          <a:stretch>
            <a:fillRect/>
          </a:stretch>
        </p:blipFill>
        <p:spPr bwMode="auto">
          <a:xfrm>
            <a:off x="4644009" y="3085362"/>
            <a:ext cx="4110191" cy="3040736"/>
          </a:xfrm>
          <a:prstGeom prst="rect">
            <a:avLst/>
          </a:prstGeom>
          <a:noFill/>
        </p:spPr>
      </p:pic>
      <p:sp>
        <p:nvSpPr>
          <p:cNvPr id="10" name="テキスト ボックス 9"/>
          <p:cNvSpPr txBox="1"/>
          <p:nvPr/>
        </p:nvSpPr>
        <p:spPr>
          <a:xfrm>
            <a:off x="1763688" y="6125234"/>
            <a:ext cx="1510350" cy="400110"/>
          </a:xfrm>
          <a:prstGeom prst="rect">
            <a:avLst/>
          </a:prstGeom>
          <a:noFill/>
        </p:spPr>
        <p:txBody>
          <a:bodyPr wrap="none" rtlCol="0">
            <a:spAutoFit/>
          </a:bodyPr>
          <a:lstStyle/>
          <a:p>
            <a:r>
              <a:rPr kumimoji="1" lang="en-US" altLang="ja-JP" sz="2000" dirty="0">
                <a:solidFill>
                  <a:schemeClr val="tx1"/>
                </a:solidFill>
                <a:latin typeface="Arial Unicode MS" pitchFamily="50" charset="-128"/>
                <a:ea typeface="Arial Unicode MS" pitchFamily="50" charset="-128"/>
                <a:cs typeface="Arial Unicode MS" pitchFamily="50" charset="-128"/>
              </a:rPr>
              <a:t>Target BSS</a:t>
            </a:r>
            <a:endParaRPr kumimoji="1" lang="ja-JP" altLang="en-US" sz="2000" dirty="0">
              <a:solidFill>
                <a:schemeClr val="tx1"/>
              </a:solidFill>
              <a:latin typeface="Arial Unicode MS" pitchFamily="50" charset="-128"/>
              <a:ea typeface="Arial Unicode MS" pitchFamily="50" charset="-128"/>
              <a:cs typeface="Arial Unicode MS" pitchFamily="50" charset="-128"/>
            </a:endParaRPr>
          </a:p>
        </p:txBody>
      </p:sp>
      <p:sp>
        <p:nvSpPr>
          <p:cNvPr id="12" name="テキスト ボックス 11"/>
          <p:cNvSpPr txBox="1"/>
          <p:nvPr/>
        </p:nvSpPr>
        <p:spPr>
          <a:xfrm>
            <a:off x="5868144" y="6125234"/>
            <a:ext cx="2122697" cy="400110"/>
          </a:xfrm>
          <a:prstGeom prst="rect">
            <a:avLst/>
          </a:prstGeom>
          <a:noFill/>
        </p:spPr>
        <p:txBody>
          <a:bodyPr wrap="none" rtlCol="0">
            <a:spAutoFit/>
          </a:bodyPr>
          <a:lstStyle/>
          <a:p>
            <a:r>
              <a:rPr kumimoji="1" lang="en-US" altLang="ja-JP" sz="2000" dirty="0" smtClean="0">
                <a:solidFill>
                  <a:schemeClr val="tx1"/>
                </a:solidFill>
                <a:latin typeface="Arial Unicode MS" pitchFamily="50" charset="-128"/>
                <a:ea typeface="Arial Unicode MS" pitchFamily="50" charset="-128"/>
                <a:cs typeface="Arial Unicode MS" pitchFamily="50" charset="-128"/>
              </a:rPr>
              <a:t>OBSSs (8 BSSs)</a:t>
            </a:r>
            <a:endParaRPr kumimoji="1" lang="ja-JP" altLang="en-US" sz="2000" dirty="0">
              <a:solidFill>
                <a:schemeClr val="tx1"/>
              </a:solidFill>
              <a:latin typeface="Arial Unicode MS" pitchFamily="50" charset="-128"/>
              <a:ea typeface="Arial Unicode MS" pitchFamily="50" charset="-128"/>
              <a:cs typeface="Arial Unicode MS" pitchFamily="50" charset="-128"/>
            </a:endParaRPr>
          </a:p>
        </p:txBody>
      </p:sp>
    </p:spTree>
    <p:extLst>
      <p:ext uri="{BB962C8B-B14F-4D97-AF65-F5344CB8AC3E}">
        <p14:creationId xmlns:p14="http://schemas.microsoft.com/office/powerpoint/2010/main" xmlns="" val="30343487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November 2017</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Summary</a:t>
            </a:r>
            <a:endParaRPr lang="en-US" dirty="0"/>
          </a:p>
        </p:txBody>
      </p:sp>
      <p:sp>
        <p:nvSpPr>
          <p:cNvPr id="9218" name="Rectangle 2"/>
          <p:cNvSpPr>
            <a:spLocks noGrp="1" noChangeArrowheads="1"/>
          </p:cNvSpPr>
          <p:nvPr>
            <p:ph type="body" idx="1"/>
          </p:nvPr>
        </p:nvSpPr>
        <p:spPr>
          <a:xfrm>
            <a:off x="685800" y="1981200"/>
            <a:ext cx="7918648" cy="4114800"/>
          </a:xfrm>
          <a:ln/>
        </p:spPr>
        <p:txBody>
          <a:bodyPr/>
          <a:lstStyle/>
          <a:p>
            <a:pPr>
              <a:buFont typeface="Times New Roman" pitchFamily="16" charset="0"/>
              <a:buChar char="•"/>
            </a:pPr>
            <a:r>
              <a:rPr lang="en-GB" altLang="ja-JP" sz="2200" dirty="0"/>
              <a:t>To exploit unused resources scattered in time and frequency domains and obtain transmission chances on such resources, we have proposed to set multiple PCHs and three ways to use obtained transmission chances.</a:t>
            </a:r>
          </a:p>
          <a:p>
            <a:pPr marL="1257300" lvl="2" indent="-457200">
              <a:buFont typeface="Wingdings" pitchFamily="2" charset="2"/>
              <a:buChar char="Ø"/>
            </a:pPr>
            <a:r>
              <a:rPr lang="en-GB" altLang="ja-JP" sz="2000" dirty="0">
                <a:solidFill>
                  <a:schemeClr val="tx1"/>
                </a:solidFill>
              </a:rPr>
              <a:t>Simultaneous (channel-bonded) transmission on multiple PCHs</a:t>
            </a:r>
          </a:p>
          <a:p>
            <a:pPr marL="1257300" lvl="2" indent="-457200">
              <a:buFont typeface="Wingdings" pitchFamily="2" charset="2"/>
              <a:buChar char="Ø"/>
            </a:pPr>
            <a:r>
              <a:rPr lang="en-GB" altLang="ja-JP" sz="2000" dirty="0">
                <a:solidFill>
                  <a:schemeClr val="tx1"/>
                </a:solidFill>
              </a:rPr>
              <a:t>Concurrent (asynchronous) transmission on multiple PCHs</a:t>
            </a:r>
          </a:p>
          <a:p>
            <a:pPr marL="1257300" lvl="2" indent="-457200">
              <a:buFont typeface="Wingdings" pitchFamily="2" charset="2"/>
              <a:buChar char="Ø"/>
            </a:pPr>
            <a:r>
              <a:rPr lang="en-GB" altLang="ja-JP" sz="2000" dirty="0">
                <a:solidFill>
                  <a:schemeClr val="tx1"/>
                </a:solidFill>
              </a:rPr>
              <a:t>Non-concurrent transmission</a:t>
            </a:r>
          </a:p>
          <a:p>
            <a:pPr marL="457200" indent="-457200">
              <a:buFont typeface="Arial" pitchFamily="34" charset="0"/>
              <a:buChar char="•"/>
            </a:pPr>
            <a:r>
              <a:rPr lang="en-GB" altLang="ja-JP" sz="2200" dirty="0"/>
              <a:t>We have confirmed through computer simulation that the proposed methods can achieve higher </a:t>
            </a:r>
            <a:r>
              <a:rPr lang="en-GB" altLang="ja-JP" sz="2200" dirty="0" smtClean="0"/>
              <a:t>throughput </a:t>
            </a:r>
            <a:r>
              <a:rPr lang="en-GB" altLang="ja-JP" sz="2200" dirty="0"/>
              <a:t>than current single-PCH transmission without degrading the performance of legacy WLANs.</a:t>
            </a:r>
            <a:endParaRPr lang="en-US" altLang="ja-JP" sz="22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November 2017</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t>Straw Poll</a:t>
            </a:r>
            <a:endParaRPr lang="en-US" dirty="0"/>
          </a:p>
        </p:txBody>
      </p:sp>
      <p:sp>
        <p:nvSpPr>
          <p:cNvPr id="9218" name="Rectangle 2"/>
          <p:cNvSpPr>
            <a:spLocks noGrp="1" noChangeArrowheads="1"/>
          </p:cNvSpPr>
          <p:nvPr>
            <p:ph type="body" idx="1"/>
          </p:nvPr>
        </p:nvSpPr>
        <p:spPr>
          <a:xfrm>
            <a:off x="685800" y="1981200"/>
            <a:ext cx="7918648" cy="4114800"/>
          </a:xfrm>
          <a:ln/>
        </p:spPr>
        <p:txBody>
          <a:bodyPr/>
          <a:lstStyle/>
          <a:p>
            <a:pPr>
              <a:buFont typeface="Arial" panose="020B0604020202020204" pitchFamily="34" charset="0"/>
              <a:buChar char="•"/>
            </a:pPr>
            <a:r>
              <a:rPr lang="en-GB" altLang="ja-JP" dirty="0"/>
              <a:t>Do you think that introducing multiple primary channels </a:t>
            </a:r>
            <a:r>
              <a:rPr lang="en-US" altLang="ja-JP" dirty="0"/>
              <a:t>is an effective way to enhance achievable </a:t>
            </a:r>
            <a:r>
              <a:rPr lang="en-US" altLang="ja-JP" dirty="0" err="1"/>
              <a:t>QoS</a:t>
            </a:r>
            <a:r>
              <a:rPr lang="en-GB" altLang="ja-JP" dirty="0"/>
              <a:t>?</a:t>
            </a:r>
            <a:endParaRPr lang="en-US" altLang="ja-JP" sz="2800" dirty="0"/>
          </a:p>
          <a:p>
            <a:pPr>
              <a:buFont typeface="Arial" panose="020B0604020202020204" pitchFamily="34" charset="0"/>
              <a:buChar char="•"/>
            </a:pPr>
            <a:endParaRPr lang="en-US" altLang="ja-JP" sz="2800" dirty="0"/>
          </a:p>
          <a:p>
            <a:pPr marL="457200" lvl="1" indent="0"/>
            <a:r>
              <a:rPr lang="en-US" altLang="ja-JP" sz="2400" b="1" dirty="0"/>
              <a:t>Yes:</a:t>
            </a:r>
          </a:p>
          <a:p>
            <a:pPr marL="457200" lvl="1" indent="0"/>
            <a:r>
              <a:rPr lang="en-US" altLang="ja-JP" sz="2400" b="1" dirty="0"/>
              <a:t>No:</a:t>
            </a:r>
          </a:p>
          <a:p>
            <a:pPr marL="457200" lvl="1" indent="0"/>
            <a:r>
              <a:rPr lang="en-US" altLang="ja-JP" sz="2400" b="1" dirty="0"/>
              <a:t>Need more information:</a:t>
            </a:r>
          </a:p>
          <a:p>
            <a:pPr marL="457200" lvl="1" indent="0"/>
            <a:r>
              <a:rPr lang="en-US" altLang="ja-JP" sz="2400" b="1" dirty="0"/>
              <a:t>Abstain: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Kazuto Yano, ATR</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2</a:t>
            </a:fld>
            <a:endParaRPr lang="en-GB" dirty="0"/>
          </a:p>
        </p:txBody>
      </p:sp>
      <p:sp>
        <p:nvSpPr>
          <p:cNvPr id="9217" name="Rectangle 1"/>
          <p:cNvSpPr>
            <a:spLocks noGrp="1" noChangeArrowheads="1"/>
          </p:cNvSpPr>
          <p:nvPr>
            <p:ph type="title"/>
          </p:nvPr>
        </p:nvSpPr>
        <p:spPr>
          <a:xfrm>
            <a:off x="685800" y="540346"/>
            <a:ext cx="7772400" cy="1160462"/>
          </a:xfrm>
          <a:ln/>
        </p:spPr>
        <p:txBody>
          <a:bodyPr lIns="90000" tIns="46800" rIns="90000" bIns="46800"/>
          <a:lstStyle/>
          <a:p>
            <a:r>
              <a:rPr lang="en-US" dirty="0"/>
              <a:t>Background (1)</a:t>
            </a:r>
          </a:p>
        </p:txBody>
      </p:sp>
      <p:pic>
        <p:nvPicPr>
          <p:cNvPr id="16386" name="Picture 2" descr="C:\cygwin64\home\yano\study\project\WLAN-CA\standardization\201703_plenary\my_presentation\cisco_whitepaper_fig23.png"/>
          <p:cNvPicPr>
            <a:picLocks noChangeAspect="1" noChangeArrowheads="1"/>
          </p:cNvPicPr>
          <p:nvPr/>
        </p:nvPicPr>
        <p:blipFill>
          <a:blip r:embed="rId3" cstate="print"/>
          <a:srcRect/>
          <a:stretch>
            <a:fillRect/>
          </a:stretch>
        </p:blipFill>
        <p:spPr bwMode="auto">
          <a:xfrm>
            <a:off x="899592" y="3068960"/>
            <a:ext cx="7492459" cy="3089865"/>
          </a:xfrm>
          <a:prstGeom prst="rect">
            <a:avLst/>
          </a:prstGeom>
          <a:noFill/>
        </p:spPr>
      </p:pic>
      <p:sp>
        <p:nvSpPr>
          <p:cNvPr id="8" name="テキスト ボックス 7"/>
          <p:cNvSpPr txBox="1"/>
          <p:nvPr/>
        </p:nvSpPr>
        <p:spPr>
          <a:xfrm>
            <a:off x="2531961" y="6114782"/>
            <a:ext cx="4092787" cy="338554"/>
          </a:xfrm>
          <a:prstGeom prst="rect">
            <a:avLst/>
          </a:prstGeom>
          <a:noFill/>
        </p:spPr>
        <p:txBody>
          <a:bodyPr wrap="none" rtlCol="0">
            <a:spAutoFit/>
          </a:bodyPr>
          <a:lstStyle/>
          <a:p>
            <a:pPr algn="ctr"/>
            <a:r>
              <a:rPr kumimoji="1" lang="en-US" altLang="ja-JP" sz="1600" dirty="0">
                <a:solidFill>
                  <a:schemeClr val="tx1"/>
                </a:solidFill>
                <a:latin typeface="Arial Unicode MS" pitchFamily="50" charset="-128"/>
                <a:ea typeface="Arial Unicode MS" pitchFamily="50" charset="-128"/>
                <a:cs typeface="Arial Unicode MS" pitchFamily="50" charset="-128"/>
              </a:rPr>
              <a:t>Growth of IP traffic forecasted by Cisco [1].</a:t>
            </a:r>
            <a:endParaRPr kumimoji="1" lang="ja-JP" altLang="en-US" sz="1600" dirty="0">
              <a:solidFill>
                <a:schemeClr val="tx1"/>
              </a:solidFill>
              <a:latin typeface="Arial Unicode MS" pitchFamily="50" charset="-128"/>
              <a:ea typeface="Arial Unicode MS" pitchFamily="50" charset="-128"/>
              <a:cs typeface="Arial Unicode MS" pitchFamily="50" charset="-128"/>
            </a:endParaRPr>
          </a:p>
        </p:txBody>
      </p:sp>
      <p:sp>
        <p:nvSpPr>
          <p:cNvPr id="9" name="正方形/長方形 8"/>
          <p:cNvSpPr/>
          <p:nvPr/>
        </p:nvSpPr>
        <p:spPr bwMode="auto">
          <a:xfrm>
            <a:off x="2627784" y="5013176"/>
            <a:ext cx="432048" cy="28803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0" name="正方形/長方形 9"/>
          <p:cNvSpPr/>
          <p:nvPr/>
        </p:nvSpPr>
        <p:spPr bwMode="auto">
          <a:xfrm>
            <a:off x="5652120" y="4005064"/>
            <a:ext cx="504056" cy="100811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3" name="テキスト ボックス 12"/>
          <p:cNvSpPr txBox="1"/>
          <p:nvPr/>
        </p:nvSpPr>
        <p:spPr>
          <a:xfrm>
            <a:off x="3422572" y="5013176"/>
            <a:ext cx="2284600" cy="584775"/>
          </a:xfrm>
          <a:prstGeom prst="rect">
            <a:avLst/>
          </a:prstGeom>
          <a:solidFill>
            <a:schemeClr val="bg1">
              <a:alpha val="70000"/>
            </a:schemeClr>
          </a:solidFill>
        </p:spPr>
        <p:txBody>
          <a:bodyPr wrap="none" rtlCol="0">
            <a:spAutoFit/>
          </a:bodyPr>
          <a:lstStyle/>
          <a:p>
            <a:pPr algn="ctr"/>
            <a:r>
              <a:rPr kumimoji="1" lang="en-US" altLang="ja-JP" sz="1600" dirty="0">
                <a:solidFill>
                  <a:srgbClr val="FF0000"/>
                </a:solidFill>
                <a:latin typeface="Arial Unicode MS" pitchFamily="50" charset="-128"/>
                <a:ea typeface="Arial Unicode MS" pitchFamily="50" charset="-128"/>
                <a:cs typeface="Arial Unicode MS" pitchFamily="50" charset="-128"/>
              </a:rPr>
              <a:t>WLAN traffic becomes </a:t>
            </a:r>
          </a:p>
          <a:p>
            <a:pPr algn="ctr"/>
            <a:r>
              <a:rPr kumimoji="1" lang="en-US" altLang="ja-JP" sz="1600" dirty="0">
                <a:solidFill>
                  <a:srgbClr val="FF0000"/>
                </a:solidFill>
                <a:latin typeface="Arial Unicode MS" pitchFamily="50" charset="-128"/>
                <a:ea typeface="Arial Unicode MS" pitchFamily="50" charset="-128"/>
                <a:cs typeface="Arial Unicode MS" pitchFamily="50" charset="-128"/>
              </a:rPr>
              <a:t>4 times in 5 years.</a:t>
            </a:r>
            <a:endParaRPr kumimoji="1" lang="ja-JP" altLang="en-US" sz="1600" dirty="0">
              <a:solidFill>
                <a:srgbClr val="FF0000"/>
              </a:solidFill>
              <a:latin typeface="Arial Unicode MS" pitchFamily="50" charset="-128"/>
              <a:ea typeface="Arial Unicode MS" pitchFamily="50" charset="-128"/>
              <a:cs typeface="Arial Unicode MS" pitchFamily="50" charset="-128"/>
            </a:endParaRPr>
          </a:p>
        </p:txBody>
      </p:sp>
      <p:cxnSp>
        <p:nvCxnSpPr>
          <p:cNvPr id="12" name="直線矢印コネクタ 11"/>
          <p:cNvCxnSpPr/>
          <p:nvPr/>
        </p:nvCxnSpPr>
        <p:spPr bwMode="auto">
          <a:xfrm flipV="1">
            <a:off x="3131840" y="4509120"/>
            <a:ext cx="2448272" cy="648072"/>
          </a:xfrm>
          <a:prstGeom prst="straightConnector1">
            <a:avLst/>
          </a:prstGeom>
          <a:solidFill>
            <a:srgbClr val="00B8FF"/>
          </a:solidFill>
          <a:ln w="38100" cap="flat" cmpd="sng" algn="ctr">
            <a:solidFill>
              <a:srgbClr val="FF0000"/>
            </a:solidFill>
            <a:prstDash val="solid"/>
            <a:round/>
            <a:headEnd type="none" w="med" len="med"/>
            <a:tailEnd type="arrow"/>
          </a:ln>
          <a:effectLst/>
        </p:spPr>
      </p:cxnSp>
      <p:sp>
        <p:nvSpPr>
          <p:cNvPr id="9218" name="Rectangle 2"/>
          <p:cNvSpPr>
            <a:spLocks noGrp="1" noChangeArrowheads="1"/>
          </p:cNvSpPr>
          <p:nvPr>
            <p:ph type="body" idx="1"/>
          </p:nvPr>
        </p:nvSpPr>
        <p:spPr>
          <a:xfrm>
            <a:off x="685800" y="1556792"/>
            <a:ext cx="7772400" cy="1519808"/>
          </a:xfrm>
          <a:ln/>
        </p:spPr>
        <p:txBody>
          <a:bodyPr/>
          <a:lstStyle/>
          <a:p>
            <a:pPr>
              <a:buFont typeface="Times New Roman" pitchFamily="16" charset="0"/>
              <a:buChar char="•"/>
            </a:pPr>
            <a:r>
              <a:rPr lang="en-GB" altLang="ja-JP" sz="2200" dirty="0"/>
              <a:t>The amount of wireless LAN traffic is still increasing due to expansion of applications and off-loading of cellular traffic.</a:t>
            </a:r>
          </a:p>
          <a:p>
            <a:pPr>
              <a:buFont typeface="Times New Roman" pitchFamily="16" charset="0"/>
              <a:buChar char="•"/>
            </a:pPr>
            <a:r>
              <a:rPr lang="en-GB" altLang="ja-JP" sz="2200" dirty="0"/>
              <a:t>To meet the increasing demand, enhancement of system throughput of the wireless LAN is still necessary.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November 2017</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[1] Cisco, “</a:t>
            </a:r>
            <a:r>
              <a:rPr lang="en-US" altLang="ja-JP" dirty="0"/>
              <a:t>Cisco Visual Networking Index: Global Mobile Data Traffic Forecast Update, 2016–2021,</a:t>
            </a:r>
            <a:r>
              <a:rPr lang="en-US" dirty="0"/>
              <a:t>” Cisco White Paper </a:t>
            </a:r>
            <a:r>
              <a:rPr lang="en-US" altLang="ja-JP" dirty="0"/>
              <a:t>C11-738429-00, February 2017. </a:t>
            </a:r>
            <a:endParaRPr lang="en-US" dirty="0"/>
          </a:p>
          <a:p>
            <a:r>
              <a:rPr lang="en-US" altLang="ja-JP" dirty="0"/>
              <a:t>[2] doc. IEEE 802.11-17/0410r0.</a:t>
            </a:r>
          </a:p>
          <a:p>
            <a:r>
              <a:rPr lang="en-US" altLang="ja-JP" dirty="0"/>
              <a:t>[3] doc. IEEE 802.11-17/0767r0.</a:t>
            </a:r>
          </a:p>
          <a:p>
            <a:r>
              <a:rPr lang="en-US" dirty="0"/>
              <a:t>[4] IEEE 802.11-2016.</a:t>
            </a:r>
          </a:p>
          <a:p>
            <a:r>
              <a:rPr lang="en-US" dirty="0"/>
              <a:t>[5] </a:t>
            </a:r>
            <a:r>
              <a:rPr lang="en-US" altLang="ja-JP" dirty="0"/>
              <a:t>doc. IEEE 802.11-17/0129r3.</a:t>
            </a:r>
          </a:p>
          <a:p>
            <a:r>
              <a:rPr lang="en-US" dirty="0"/>
              <a:t>[6] doc. IEEE 802.11-14/0980r16.</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540346"/>
            <a:ext cx="7772400" cy="1160462"/>
          </a:xfrm>
          <a:ln/>
        </p:spPr>
        <p:txBody>
          <a:bodyPr lIns="90000" tIns="46800" rIns="90000" bIns="46800"/>
          <a:lstStyle/>
          <a:p>
            <a:r>
              <a:rPr lang="en-US" altLang="ja-JP" dirty="0"/>
              <a:t>Background (2)</a:t>
            </a:r>
            <a:endParaRPr lang="en-US" dirty="0"/>
          </a:p>
        </p:txBody>
      </p:sp>
      <p:sp>
        <p:nvSpPr>
          <p:cNvPr id="24" name="コンテンツ プレースホルダ 23"/>
          <p:cNvSpPr>
            <a:spLocks noGrp="1"/>
          </p:cNvSpPr>
          <p:nvPr>
            <p:ph idx="1"/>
          </p:nvPr>
        </p:nvSpPr>
        <p:spPr>
          <a:xfrm>
            <a:off x="395536" y="1700808"/>
            <a:ext cx="4320480" cy="4113213"/>
          </a:xfrm>
        </p:spPr>
        <p:txBody>
          <a:bodyPr/>
          <a:lstStyle/>
          <a:p>
            <a:pPr>
              <a:buFont typeface="Arial" panose="020B0604020202020204" pitchFamily="34" charset="0"/>
              <a:buChar char="•"/>
            </a:pPr>
            <a:r>
              <a:rPr lang="en-US" altLang="ja-JP" sz="2200" dirty="0"/>
              <a:t>We conducted measurements of channel usage at a main-line railway station in Japan [2,3].</a:t>
            </a:r>
          </a:p>
          <a:p>
            <a:pPr>
              <a:buFont typeface="Arial" panose="020B0604020202020204" pitchFamily="34" charset="0"/>
              <a:buChar char="•"/>
            </a:pPr>
            <a:r>
              <a:rPr lang="en-US" altLang="ja-JP" sz="2200" dirty="0"/>
              <a:t>Measured spectrogram shows that even </a:t>
            </a:r>
            <a:r>
              <a:rPr lang="en-US" altLang="ja-JP" sz="2200" dirty="0" smtClean="0"/>
              <a:t>though some </a:t>
            </a:r>
            <a:r>
              <a:rPr lang="en-US" altLang="ja-JP" sz="2200" dirty="0"/>
              <a:t>channels </a:t>
            </a:r>
            <a:r>
              <a:rPr lang="en-US" altLang="ja-JP" sz="2200" dirty="0" smtClean="0"/>
              <a:t>are crowded</a:t>
            </a:r>
            <a:r>
              <a:rPr lang="en-US" altLang="ja-JP" sz="2200" dirty="0"/>
              <a:t>, there are many short unused resources with durations of typically 10-70 </a:t>
            </a:r>
            <a:r>
              <a:rPr lang="en-US" altLang="ja-JP" sz="2200" dirty="0" err="1"/>
              <a:t>ms.</a:t>
            </a:r>
            <a:endParaRPr lang="en-US" altLang="ja-JP" sz="2200" dirty="0"/>
          </a:p>
          <a:p>
            <a:pPr>
              <a:buFont typeface="Arial" panose="020B0604020202020204" pitchFamily="34" charset="0"/>
              <a:buChar char="•"/>
            </a:pPr>
            <a:r>
              <a:rPr lang="en-GB" altLang="ja-JP" sz="2200" dirty="0"/>
              <a:t>If we can utilize these scattered unused resources at a STA, we can obtain more transmission chances and can improve </a:t>
            </a:r>
            <a:r>
              <a:rPr lang="en-GB" altLang="ja-JP" sz="2200" dirty="0" err="1"/>
              <a:t>QoS</a:t>
            </a:r>
            <a:r>
              <a:rPr lang="en-GB" altLang="ja-JP" sz="2200" dirty="0"/>
              <a:t>.</a:t>
            </a:r>
          </a:p>
          <a:p>
            <a:endParaRPr kumimoji="1" lang="ja-JP" altLang="en-US" sz="2200" dirty="0"/>
          </a:p>
        </p:txBody>
      </p:sp>
      <p:sp>
        <p:nvSpPr>
          <p:cNvPr id="25" name="テキスト ボックス 24"/>
          <p:cNvSpPr txBox="1"/>
          <p:nvPr/>
        </p:nvSpPr>
        <p:spPr>
          <a:xfrm>
            <a:off x="8256993" y="5754742"/>
            <a:ext cx="526106" cy="338554"/>
          </a:xfrm>
          <a:prstGeom prst="rect">
            <a:avLst/>
          </a:prstGeom>
          <a:noFill/>
        </p:spPr>
        <p:txBody>
          <a:bodyPr wrap="square" rtlCol="0">
            <a:spAutoFit/>
          </a:bodyPr>
          <a:lstStyle/>
          <a:p>
            <a:pPr algn="ctr"/>
            <a:r>
              <a:rPr kumimoji="1" lang="en-US" altLang="ja-JP" sz="1600" dirty="0">
                <a:solidFill>
                  <a:schemeClr val="tx1"/>
                </a:solidFill>
                <a:latin typeface="Arial Unicode MS" pitchFamily="50" charset="-128"/>
                <a:ea typeface="Arial Unicode MS" pitchFamily="50" charset="-128"/>
                <a:cs typeface="Arial Unicode MS" pitchFamily="50" charset="-128"/>
              </a:rPr>
              <a:t>116</a:t>
            </a:r>
            <a:endParaRPr kumimoji="1" lang="ja-JP" altLang="en-US" sz="1600" dirty="0">
              <a:solidFill>
                <a:srgbClr val="C000C0"/>
              </a:solidFill>
              <a:latin typeface="Arial Unicode MS" pitchFamily="50" charset="-128"/>
              <a:ea typeface="Arial Unicode MS" pitchFamily="50" charset="-128"/>
              <a:cs typeface="Arial Unicode MS" pitchFamily="50" charset="-128"/>
            </a:endParaRPr>
          </a:p>
        </p:txBody>
      </p:sp>
      <p:pic>
        <p:nvPicPr>
          <p:cNvPr id="26" name="コンテンツ プレースホルダー 5"/>
          <p:cNvPicPr>
            <a:picLocks noGrp="1"/>
          </p:cNvPicPr>
          <p:nvPr/>
        </p:nvPicPr>
        <p:blipFill rotWithShape="1">
          <a:blip r:embed="rId3" cstate="print">
            <a:extLst>
              <a:ext uri="{28A0092B-C50C-407E-A947-70E740481C1C}">
                <a14:useLocalDpi xmlns:a14="http://schemas.microsoft.com/office/drawing/2010/main" xmlns="" val="0"/>
              </a:ext>
            </a:extLst>
          </a:blip>
          <a:srcRect l="50099" r="39717"/>
          <a:stretch/>
        </p:blipFill>
        <p:spPr>
          <a:xfrm>
            <a:off x="8208777" y="1733915"/>
            <a:ext cx="643348" cy="4029624"/>
          </a:xfrm>
          <a:prstGeom prst="rect">
            <a:avLst/>
          </a:prstGeom>
        </p:spPr>
      </p:pic>
      <p:sp>
        <p:nvSpPr>
          <p:cNvPr id="27" name="正方形/長方形 47"/>
          <p:cNvSpPr/>
          <p:nvPr/>
        </p:nvSpPr>
        <p:spPr bwMode="auto">
          <a:xfrm flipV="1">
            <a:off x="8199234" y="3499752"/>
            <a:ext cx="652891" cy="149059"/>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正方形/長方形 47"/>
          <p:cNvSpPr/>
          <p:nvPr/>
        </p:nvSpPr>
        <p:spPr bwMode="auto">
          <a:xfrm flipV="1">
            <a:off x="8199234" y="3809457"/>
            <a:ext cx="652891" cy="149059"/>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正方形/長方形 47"/>
          <p:cNvSpPr/>
          <p:nvPr/>
        </p:nvSpPr>
        <p:spPr bwMode="auto">
          <a:xfrm flipV="1">
            <a:off x="8199234" y="2540665"/>
            <a:ext cx="652891" cy="92804"/>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Footer Placeholder 4"/>
          <p:cNvSpPr>
            <a:spLocks noGrp="1"/>
          </p:cNvSpPr>
          <p:nvPr>
            <p:ph type="ftr" idx="14"/>
          </p:nvPr>
        </p:nvSpPr>
        <p:spPr>
          <a:xfrm>
            <a:off x="6286512" y="6475413"/>
            <a:ext cx="2255826" cy="180975"/>
          </a:xfrm>
        </p:spPr>
        <p:txBody>
          <a:bodyPr/>
          <a:lstStyle/>
          <a:p>
            <a:r>
              <a:rPr lang="en-GB" altLang="ja-JP"/>
              <a:t>Kazuto Yano, ATR</a:t>
            </a:r>
            <a:endParaRPr lang="en-GB" altLang="ja-JP" dirty="0"/>
          </a:p>
        </p:txBody>
      </p:sp>
      <p:pic>
        <p:nvPicPr>
          <p:cNvPr id="31" name="Picture 4" descr="C:\cygwin64\home\yano\study\project\WLAN-CA\standardization\201703_plenary\my_presentation\measurement\cropped_2017年1月17日18_26_48_B_大阪駅busytime.tdms1.bin2.4GHz0.png"/>
          <p:cNvPicPr>
            <a:picLocks noChangeAspect="1" noChangeArrowheads="1"/>
          </p:cNvPicPr>
          <p:nvPr/>
        </p:nvPicPr>
        <p:blipFill>
          <a:blip r:embed="rId4" cstate="print"/>
          <a:stretch>
            <a:fillRect/>
          </a:stretch>
        </p:blipFill>
        <p:spPr bwMode="auto">
          <a:xfrm>
            <a:off x="5268436" y="1736181"/>
            <a:ext cx="1448874" cy="4031069"/>
          </a:xfrm>
          <a:prstGeom prst="rect">
            <a:avLst/>
          </a:prstGeom>
          <a:noFill/>
        </p:spPr>
      </p:pic>
      <p:sp>
        <p:nvSpPr>
          <p:cNvPr id="32" name="テキスト ボックス 31"/>
          <p:cNvSpPr txBox="1"/>
          <p:nvPr/>
        </p:nvSpPr>
        <p:spPr>
          <a:xfrm>
            <a:off x="5134975" y="5754742"/>
            <a:ext cx="720080" cy="338554"/>
          </a:xfrm>
          <a:prstGeom prst="rect">
            <a:avLst/>
          </a:prstGeom>
          <a:noFill/>
        </p:spPr>
        <p:txBody>
          <a:bodyPr wrap="square" rtlCol="0">
            <a:spAutoFit/>
          </a:bodyPr>
          <a:lstStyle/>
          <a:p>
            <a:pPr algn="ctr"/>
            <a:r>
              <a:rPr kumimoji="1" lang="en-US" altLang="ja-JP" sz="1600" dirty="0">
                <a:solidFill>
                  <a:schemeClr val="tx1"/>
                </a:solidFill>
                <a:latin typeface="Arial Unicode MS" pitchFamily="50" charset="-128"/>
                <a:ea typeface="Arial Unicode MS" pitchFamily="50" charset="-128"/>
                <a:cs typeface="Arial Unicode MS" pitchFamily="50" charset="-128"/>
              </a:rPr>
              <a:t>Ch. 1</a:t>
            </a:r>
            <a:endParaRPr kumimoji="1" lang="ja-JP" altLang="en-US" sz="1600" dirty="0">
              <a:solidFill>
                <a:schemeClr val="tx1"/>
              </a:solidFill>
              <a:latin typeface="Arial Unicode MS" pitchFamily="50" charset="-128"/>
              <a:ea typeface="Arial Unicode MS" pitchFamily="50" charset="-128"/>
              <a:cs typeface="Arial Unicode MS" pitchFamily="50" charset="-128"/>
            </a:endParaRPr>
          </a:p>
        </p:txBody>
      </p:sp>
      <p:sp>
        <p:nvSpPr>
          <p:cNvPr id="33" name="正方形/長方形 32"/>
          <p:cNvSpPr/>
          <p:nvPr/>
        </p:nvSpPr>
        <p:spPr bwMode="auto">
          <a:xfrm>
            <a:off x="5326071" y="3028950"/>
            <a:ext cx="609380" cy="104775"/>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9" name="正方形/長方形 38"/>
          <p:cNvSpPr/>
          <p:nvPr/>
        </p:nvSpPr>
        <p:spPr bwMode="auto">
          <a:xfrm>
            <a:off x="5326071" y="2828925"/>
            <a:ext cx="609380" cy="126624"/>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1" name="正方形/長方形 40"/>
          <p:cNvSpPr/>
          <p:nvPr/>
        </p:nvSpPr>
        <p:spPr bwMode="auto">
          <a:xfrm>
            <a:off x="5326609" y="3267075"/>
            <a:ext cx="596618" cy="45720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42" name="正方形/長方形 41"/>
          <p:cNvSpPr/>
          <p:nvPr/>
        </p:nvSpPr>
        <p:spPr bwMode="auto">
          <a:xfrm>
            <a:off x="5326071" y="4867275"/>
            <a:ext cx="609380" cy="106774"/>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2" name="正方形/長方形 51"/>
          <p:cNvSpPr/>
          <p:nvPr/>
        </p:nvSpPr>
        <p:spPr bwMode="auto">
          <a:xfrm>
            <a:off x="5326071" y="4657725"/>
            <a:ext cx="609380" cy="139522"/>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3" name="正方形/長方形 52"/>
          <p:cNvSpPr/>
          <p:nvPr/>
        </p:nvSpPr>
        <p:spPr bwMode="auto">
          <a:xfrm>
            <a:off x="5326071" y="5067299"/>
            <a:ext cx="609380" cy="444841"/>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4" name="正方形/長方形 53"/>
          <p:cNvSpPr/>
          <p:nvPr/>
        </p:nvSpPr>
        <p:spPr bwMode="auto">
          <a:xfrm>
            <a:off x="5326071" y="5574659"/>
            <a:ext cx="609380" cy="9351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正方形/長方形 54"/>
          <p:cNvSpPr/>
          <p:nvPr/>
        </p:nvSpPr>
        <p:spPr bwMode="auto">
          <a:xfrm>
            <a:off x="5326071" y="5471509"/>
            <a:ext cx="609380" cy="12113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テキスト ボックス 55"/>
          <p:cNvSpPr txBox="1"/>
          <p:nvPr/>
        </p:nvSpPr>
        <p:spPr>
          <a:xfrm>
            <a:off x="6156176" y="5754742"/>
            <a:ext cx="334727" cy="338554"/>
          </a:xfrm>
          <a:prstGeom prst="rect">
            <a:avLst/>
          </a:prstGeom>
          <a:noFill/>
        </p:spPr>
        <p:txBody>
          <a:bodyPr wrap="square" rtlCol="0">
            <a:spAutoFit/>
          </a:bodyPr>
          <a:lstStyle/>
          <a:p>
            <a:pPr algn="ctr"/>
            <a:r>
              <a:rPr kumimoji="1" lang="en-US" altLang="ja-JP" sz="1600" dirty="0">
                <a:solidFill>
                  <a:schemeClr val="tx1"/>
                </a:solidFill>
                <a:latin typeface="Arial Unicode MS" pitchFamily="50" charset="-128"/>
                <a:ea typeface="Arial Unicode MS" pitchFamily="50" charset="-128"/>
                <a:cs typeface="Arial Unicode MS" pitchFamily="50" charset="-128"/>
              </a:rPr>
              <a:t>6</a:t>
            </a:r>
            <a:endParaRPr kumimoji="1" lang="ja-JP" altLang="en-US" sz="1600" dirty="0">
              <a:solidFill>
                <a:srgbClr val="C000C0"/>
              </a:solidFill>
              <a:latin typeface="Arial Unicode MS" pitchFamily="50" charset="-128"/>
              <a:ea typeface="Arial Unicode MS" pitchFamily="50" charset="-128"/>
              <a:cs typeface="Arial Unicode MS" pitchFamily="50" charset="-128"/>
            </a:endParaRPr>
          </a:p>
        </p:txBody>
      </p:sp>
      <p:pic>
        <p:nvPicPr>
          <p:cNvPr id="57" name="コンテンツ プレースホルダー 5"/>
          <p:cNvPicPr>
            <a:picLocks noGrp="1"/>
          </p:cNvPicPr>
          <p:nvPr/>
        </p:nvPicPr>
        <p:blipFill rotWithShape="1">
          <a:blip r:embed="rId3" cstate="print">
            <a:extLst>
              <a:ext uri="{28A0092B-C50C-407E-A947-70E740481C1C}">
                <a14:useLocalDpi xmlns:a14="http://schemas.microsoft.com/office/drawing/2010/main" xmlns="" val="0"/>
              </a:ext>
            </a:extLst>
          </a:blip>
          <a:srcRect l="19602" r="60238"/>
          <a:stretch/>
        </p:blipFill>
        <p:spPr>
          <a:xfrm>
            <a:off x="6904897" y="1729479"/>
            <a:ext cx="1268797" cy="4029624"/>
          </a:xfrm>
          <a:prstGeom prst="rect">
            <a:avLst/>
          </a:prstGeom>
        </p:spPr>
      </p:pic>
      <p:sp>
        <p:nvSpPr>
          <p:cNvPr id="58" name="テキスト ボックス 57"/>
          <p:cNvSpPr txBox="1"/>
          <p:nvPr/>
        </p:nvSpPr>
        <p:spPr>
          <a:xfrm>
            <a:off x="6896289" y="5754742"/>
            <a:ext cx="625878" cy="338554"/>
          </a:xfrm>
          <a:prstGeom prst="rect">
            <a:avLst/>
          </a:prstGeom>
          <a:noFill/>
        </p:spPr>
        <p:txBody>
          <a:bodyPr wrap="square" rtlCol="0">
            <a:spAutoFit/>
          </a:bodyPr>
          <a:lstStyle/>
          <a:p>
            <a:pPr algn="ctr"/>
            <a:r>
              <a:rPr kumimoji="1" lang="en-US" altLang="ja-JP" sz="1600" dirty="0">
                <a:solidFill>
                  <a:schemeClr val="tx1"/>
                </a:solidFill>
                <a:latin typeface="Arial Unicode MS" pitchFamily="50" charset="-128"/>
                <a:ea typeface="Arial Unicode MS" pitchFamily="50" charset="-128"/>
                <a:cs typeface="Arial Unicode MS" pitchFamily="50" charset="-128"/>
              </a:rPr>
              <a:t>108</a:t>
            </a:r>
            <a:endParaRPr kumimoji="1" lang="ja-JP" altLang="en-US" sz="1600" dirty="0">
              <a:solidFill>
                <a:schemeClr val="tx1"/>
              </a:solidFill>
              <a:latin typeface="Arial Unicode MS" pitchFamily="50" charset="-128"/>
              <a:ea typeface="Arial Unicode MS" pitchFamily="50" charset="-128"/>
              <a:cs typeface="Arial Unicode MS" pitchFamily="50" charset="-128"/>
            </a:endParaRPr>
          </a:p>
        </p:txBody>
      </p:sp>
      <p:sp>
        <p:nvSpPr>
          <p:cNvPr id="59" name="正方形/長方形 58"/>
          <p:cNvSpPr/>
          <p:nvPr/>
        </p:nvSpPr>
        <p:spPr bwMode="auto">
          <a:xfrm flipV="1">
            <a:off x="6920926" y="4298712"/>
            <a:ext cx="623042" cy="474109"/>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0" name="正方形/長方形 59"/>
          <p:cNvSpPr/>
          <p:nvPr/>
        </p:nvSpPr>
        <p:spPr bwMode="auto">
          <a:xfrm flipV="1">
            <a:off x="6908453" y="4882728"/>
            <a:ext cx="636725" cy="13239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正方形/長方形 60"/>
          <p:cNvSpPr/>
          <p:nvPr/>
        </p:nvSpPr>
        <p:spPr bwMode="auto">
          <a:xfrm flipV="1">
            <a:off x="6920925" y="5124914"/>
            <a:ext cx="623042" cy="631772"/>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2" name="正方形/長方形 61"/>
          <p:cNvSpPr/>
          <p:nvPr/>
        </p:nvSpPr>
        <p:spPr bwMode="auto">
          <a:xfrm flipV="1">
            <a:off x="6908453" y="3809458"/>
            <a:ext cx="636726" cy="368287"/>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3" name="正方形/長方形 62"/>
          <p:cNvSpPr/>
          <p:nvPr/>
        </p:nvSpPr>
        <p:spPr bwMode="auto">
          <a:xfrm flipV="1">
            <a:off x="6908452" y="3058077"/>
            <a:ext cx="636727" cy="327581"/>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正方形/長方形 63"/>
          <p:cNvSpPr/>
          <p:nvPr/>
        </p:nvSpPr>
        <p:spPr bwMode="auto">
          <a:xfrm flipV="1">
            <a:off x="6893426" y="3473979"/>
            <a:ext cx="653211" cy="15033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5" name="正方形/長方形 64"/>
          <p:cNvSpPr/>
          <p:nvPr/>
        </p:nvSpPr>
        <p:spPr bwMode="auto">
          <a:xfrm flipV="1">
            <a:off x="6895254" y="3682236"/>
            <a:ext cx="640259" cy="63463"/>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6" name="正方形/長方形 65"/>
          <p:cNvSpPr/>
          <p:nvPr/>
        </p:nvSpPr>
        <p:spPr bwMode="auto">
          <a:xfrm flipV="1">
            <a:off x="6918426" y="1925516"/>
            <a:ext cx="625784" cy="95489"/>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7" name="テキスト ボックス 66"/>
          <p:cNvSpPr txBox="1"/>
          <p:nvPr/>
        </p:nvSpPr>
        <p:spPr>
          <a:xfrm>
            <a:off x="7540279" y="5754742"/>
            <a:ext cx="636440" cy="338554"/>
          </a:xfrm>
          <a:prstGeom prst="rect">
            <a:avLst/>
          </a:prstGeom>
          <a:noFill/>
        </p:spPr>
        <p:txBody>
          <a:bodyPr wrap="square" rtlCol="0">
            <a:spAutoFit/>
          </a:bodyPr>
          <a:lstStyle/>
          <a:p>
            <a:pPr algn="ctr"/>
            <a:r>
              <a:rPr kumimoji="1" lang="en-US" altLang="ja-JP" sz="1600" dirty="0">
                <a:solidFill>
                  <a:schemeClr val="tx1"/>
                </a:solidFill>
                <a:latin typeface="Arial Unicode MS" pitchFamily="50" charset="-128"/>
                <a:ea typeface="Arial Unicode MS" pitchFamily="50" charset="-128"/>
                <a:cs typeface="Arial Unicode MS" pitchFamily="50" charset="-128"/>
              </a:rPr>
              <a:t>112</a:t>
            </a:r>
            <a:endParaRPr kumimoji="1" lang="ja-JP" altLang="en-US" sz="1600" dirty="0">
              <a:solidFill>
                <a:schemeClr val="tx1"/>
              </a:solidFill>
              <a:latin typeface="Arial Unicode MS" pitchFamily="50" charset="-128"/>
              <a:ea typeface="Arial Unicode MS" pitchFamily="50" charset="-128"/>
              <a:cs typeface="Arial Unicode MS" pitchFamily="50" charset="-128"/>
            </a:endParaRPr>
          </a:p>
        </p:txBody>
      </p:sp>
      <p:sp>
        <p:nvSpPr>
          <p:cNvPr id="68" name="テキスト ボックス 42"/>
          <p:cNvSpPr txBox="1"/>
          <p:nvPr/>
        </p:nvSpPr>
        <p:spPr>
          <a:xfrm>
            <a:off x="4932040" y="6114782"/>
            <a:ext cx="3953326" cy="338554"/>
          </a:xfrm>
          <a:prstGeom prst="rect">
            <a:avLst/>
          </a:prstGeom>
          <a:noFill/>
        </p:spPr>
        <p:txBody>
          <a:bodyPr wrap="none" rtlCol="0">
            <a:spAutoFit/>
          </a:bodyPr>
          <a:lstStyle/>
          <a:p>
            <a:pPr algn="ctr"/>
            <a:r>
              <a:rPr kumimoji="1" lang="en-US" altLang="ja-JP" sz="1600" dirty="0">
                <a:solidFill>
                  <a:schemeClr val="tx1"/>
                </a:solidFill>
                <a:latin typeface="Arial Unicode MS" pitchFamily="50" charset="-128"/>
                <a:ea typeface="Arial Unicode MS" pitchFamily="50" charset="-128"/>
                <a:cs typeface="Arial Unicode MS" pitchFamily="50" charset="-128"/>
              </a:rPr>
              <a:t>(Left) 2.4 and (Right) 5 GHz Spectrogram</a:t>
            </a:r>
            <a:endParaRPr kumimoji="1" lang="ja-JP" altLang="en-US" sz="1600" dirty="0">
              <a:solidFill>
                <a:schemeClr val="tx1"/>
              </a:solidFill>
              <a:latin typeface="Arial Unicode MS" pitchFamily="50" charset="-128"/>
              <a:ea typeface="Arial Unicode MS" pitchFamily="50" charset="-128"/>
              <a:cs typeface="Arial Unicode MS" pitchFamily="50" charset="-128"/>
            </a:endParaRPr>
          </a:p>
        </p:txBody>
      </p:sp>
      <p:grpSp>
        <p:nvGrpSpPr>
          <p:cNvPr id="69" name="グループ化 52"/>
          <p:cNvGrpSpPr/>
          <p:nvPr/>
        </p:nvGrpSpPr>
        <p:grpSpPr>
          <a:xfrm>
            <a:off x="4716016" y="1556866"/>
            <a:ext cx="555052" cy="4416878"/>
            <a:chOff x="-100139" y="1580672"/>
            <a:chExt cx="972992" cy="4737193"/>
          </a:xfrm>
        </p:grpSpPr>
        <p:cxnSp>
          <p:nvCxnSpPr>
            <p:cNvPr id="70" name="直線コネクタ 69"/>
            <p:cNvCxnSpPr/>
            <p:nvPr/>
          </p:nvCxnSpPr>
          <p:spPr>
            <a:xfrm>
              <a:off x="650961" y="1765338"/>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50961" y="2197386"/>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650961" y="2629434"/>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650961" y="3061482"/>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50961" y="3493530"/>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650961" y="3925578"/>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650961" y="4357626"/>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656853" y="4789674"/>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650961" y="5221722"/>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650961" y="5653770"/>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650961" y="6085818"/>
              <a:ext cx="21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5762" y="5901152"/>
              <a:ext cx="707931" cy="416713"/>
            </a:xfrm>
            <a:prstGeom prst="rect">
              <a:avLst/>
            </a:prstGeom>
            <a:noFill/>
          </p:spPr>
          <p:txBody>
            <a:bodyPr wrap="square" rtlCol="0">
              <a:spAutoFit/>
            </a:bodyPr>
            <a:lstStyle/>
            <a:p>
              <a:pPr algn="r"/>
              <a:r>
                <a:rPr kumimoji="1" lang="en-US" altLang="ja-JP" sz="1200" dirty="0">
                  <a:solidFill>
                    <a:schemeClr val="tx1"/>
                  </a:solidFill>
                </a:rPr>
                <a:t>0</a:t>
              </a:r>
              <a:endParaRPr kumimoji="1" lang="ja-JP" altLang="en-US" sz="1200" dirty="0">
                <a:solidFill>
                  <a:schemeClr val="tx1"/>
                </a:solidFill>
              </a:endParaRPr>
            </a:p>
          </p:txBody>
        </p:sp>
        <p:sp>
          <p:nvSpPr>
            <p:cNvPr id="82" name="テキスト ボックス 81"/>
            <p:cNvSpPr txBox="1"/>
            <p:nvPr/>
          </p:nvSpPr>
          <p:spPr>
            <a:xfrm>
              <a:off x="-100139" y="1580672"/>
              <a:ext cx="783708" cy="297087"/>
            </a:xfrm>
            <a:prstGeom prst="rect">
              <a:avLst/>
            </a:prstGeom>
            <a:noFill/>
          </p:spPr>
          <p:txBody>
            <a:bodyPr wrap="square" rtlCol="0">
              <a:spAutoFit/>
            </a:bodyPr>
            <a:lstStyle/>
            <a:p>
              <a:pPr algn="r"/>
              <a:r>
                <a:rPr kumimoji="1" lang="en-US" altLang="ja-JP" sz="1200" dirty="0">
                  <a:solidFill>
                    <a:schemeClr val="tx1"/>
                  </a:solidFill>
                </a:rPr>
                <a:t>500</a:t>
              </a:r>
            </a:p>
          </p:txBody>
        </p:sp>
        <p:sp>
          <p:nvSpPr>
            <p:cNvPr id="83" name="テキスト ボックス 82"/>
            <p:cNvSpPr txBox="1"/>
            <p:nvPr/>
          </p:nvSpPr>
          <p:spPr>
            <a:xfrm>
              <a:off x="-83403" y="2444768"/>
              <a:ext cx="766972" cy="297087"/>
            </a:xfrm>
            <a:prstGeom prst="rect">
              <a:avLst/>
            </a:prstGeom>
            <a:noFill/>
          </p:spPr>
          <p:txBody>
            <a:bodyPr wrap="square" rtlCol="0">
              <a:spAutoFit/>
            </a:bodyPr>
            <a:lstStyle/>
            <a:p>
              <a:pPr algn="r"/>
              <a:r>
                <a:rPr lang="en-US" altLang="ja-JP" sz="1200" dirty="0">
                  <a:solidFill>
                    <a:schemeClr val="tx1"/>
                  </a:solidFill>
                </a:rPr>
                <a:t>400</a:t>
              </a:r>
            </a:p>
          </p:txBody>
        </p:sp>
        <p:sp>
          <p:nvSpPr>
            <p:cNvPr id="84" name="テキスト ボックス 83"/>
            <p:cNvSpPr txBox="1"/>
            <p:nvPr/>
          </p:nvSpPr>
          <p:spPr>
            <a:xfrm>
              <a:off x="-83403" y="3308864"/>
              <a:ext cx="766970" cy="297087"/>
            </a:xfrm>
            <a:prstGeom prst="rect">
              <a:avLst/>
            </a:prstGeom>
            <a:noFill/>
          </p:spPr>
          <p:txBody>
            <a:bodyPr wrap="square" rtlCol="0">
              <a:spAutoFit/>
            </a:bodyPr>
            <a:lstStyle/>
            <a:p>
              <a:pPr algn="r"/>
              <a:r>
                <a:rPr kumimoji="1" lang="en-US" altLang="ja-JP" sz="1200" dirty="0">
                  <a:solidFill>
                    <a:schemeClr val="tx1"/>
                  </a:solidFill>
                </a:rPr>
                <a:t>300</a:t>
              </a:r>
              <a:endParaRPr kumimoji="1" lang="ja-JP" altLang="en-US" sz="1200" dirty="0">
                <a:solidFill>
                  <a:schemeClr val="tx1"/>
                </a:solidFill>
              </a:endParaRPr>
            </a:p>
          </p:txBody>
        </p:sp>
        <p:sp>
          <p:nvSpPr>
            <p:cNvPr id="85" name="テキスト ボックス 84"/>
            <p:cNvSpPr txBox="1"/>
            <p:nvPr/>
          </p:nvSpPr>
          <p:spPr>
            <a:xfrm>
              <a:off x="-100139" y="4162303"/>
              <a:ext cx="788057" cy="297087"/>
            </a:xfrm>
            <a:prstGeom prst="rect">
              <a:avLst/>
            </a:prstGeom>
            <a:noFill/>
          </p:spPr>
          <p:txBody>
            <a:bodyPr wrap="square" rtlCol="0">
              <a:spAutoFit/>
            </a:bodyPr>
            <a:lstStyle/>
            <a:p>
              <a:pPr algn="r"/>
              <a:r>
                <a:rPr kumimoji="1" lang="en-US" altLang="ja-JP" sz="1200" dirty="0">
                  <a:solidFill>
                    <a:schemeClr val="tx1"/>
                  </a:solidFill>
                </a:rPr>
                <a:t>200</a:t>
              </a:r>
              <a:endParaRPr kumimoji="1" lang="ja-JP" altLang="en-US" sz="1200" dirty="0">
                <a:solidFill>
                  <a:schemeClr val="tx1"/>
                </a:solidFill>
              </a:endParaRPr>
            </a:p>
          </p:txBody>
        </p:sp>
        <p:sp>
          <p:nvSpPr>
            <p:cNvPr id="86" name="テキスト ボックス 85"/>
            <p:cNvSpPr txBox="1"/>
            <p:nvPr/>
          </p:nvSpPr>
          <p:spPr>
            <a:xfrm>
              <a:off x="-100139" y="5037057"/>
              <a:ext cx="783708" cy="297087"/>
            </a:xfrm>
            <a:prstGeom prst="rect">
              <a:avLst/>
            </a:prstGeom>
            <a:noFill/>
          </p:spPr>
          <p:txBody>
            <a:bodyPr wrap="square" rtlCol="0">
              <a:spAutoFit/>
            </a:bodyPr>
            <a:lstStyle/>
            <a:p>
              <a:pPr algn="r"/>
              <a:r>
                <a:rPr kumimoji="1" lang="en-US" altLang="ja-JP" sz="1200" dirty="0">
                  <a:solidFill>
                    <a:schemeClr val="tx1"/>
                  </a:solidFill>
                </a:rPr>
                <a:t>100</a:t>
              </a:r>
            </a:p>
          </p:txBody>
        </p:sp>
      </p:grpSp>
      <p:sp>
        <p:nvSpPr>
          <p:cNvPr id="87" name="正方形/長方形 26"/>
          <p:cNvSpPr/>
          <p:nvPr/>
        </p:nvSpPr>
        <p:spPr bwMode="auto">
          <a:xfrm>
            <a:off x="6012257" y="4524375"/>
            <a:ext cx="625853" cy="72516"/>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8" name="正方形/長方形 26"/>
          <p:cNvSpPr/>
          <p:nvPr/>
        </p:nvSpPr>
        <p:spPr bwMode="auto">
          <a:xfrm>
            <a:off x="6016006" y="5272889"/>
            <a:ext cx="625853" cy="11871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9" name="正方形/長方形 26"/>
          <p:cNvSpPr/>
          <p:nvPr/>
        </p:nvSpPr>
        <p:spPr bwMode="auto">
          <a:xfrm>
            <a:off x="6022506" y="5502290"/>
            <a:ext cx="625853" cy="11871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0" name="正方形/長方形 26"/>
          <p:cNvSpPr/>
          <p:nvPr/>
        </p:nvSpPr>
        <p:spPr bwMode="auto">
          <a:xfrm>
            <a:off x="6022506" y="3571012"/>
            <a:ext cx="625853" cy="11871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1" name="正方形/長方形 26"/>
          <p:cNvSpPr/>
          <p:nvPr/>
        </p:nvSpPr>
        <p:spPr bwMode="auto">
          <a:xfrm>
            <a:off x="6006378" y="3136619"/>
            <a:ext cx="625853" cy="11871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正方形/長方形 26"/>
          <p:cNvSpPr/>
          <p:nvPr/>
        </p:nvSpPr>
        <p:spPr bwMode="auto">
          <a:xfrm>
            <a:off x="6022506" y="2257425"/>
            <a:ext cx="625853" cy="139062"/>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正方形/長方形 26"/>
          <p:cNvSpPr/>
          <p:nvPr/>
        </p:nvSpPr>
        <p:spPr bwMode="auto">
          <a:xfrm>
            <a:off x="6022506" y="1765381"/>
            <a:ext cx="625853" cy="11871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正方形/長方形 26"/>
          <p:cNvSpPr/>
          <p:nvPr/>
        </p:nvSpPr>
        <p:spPr bwMode="auto">
          <a:xfrm>
            <a:off x="6022506" y="2611321"/>
            <a:ext cx="625853" cy="11871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5" name="正方形/長方形 50"/>
          <p:cNvSpPr/>
          <p:nvPr/>
        </p:nvSpPr>
        <p:spPr bwMode="auto">
          <a:xfrm flipV="1">
            <a:off x="7546281" y="1813438"/>
            <a:ext cx="631941" cy="765242"/>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6" name="正方形/長方形 50"/>
          <p:cNvSpPr/>
          <p:nvPr/>
        </p:nvSpPr>
        <p:spPr bwMode="auto">
          <a:xfrm flipV="1">
            <a:off x="7545177" y="2844088"/>
            <a:ext cx="631941" cy="54026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7" name="正方形/長方形 50"/>
          <p:cNvSpPr/>
          <p:nvPr/>
        </p:nvSpPr>
        <p:spPr bwMode="auto">
          <a:xfrm flipV="1">
            <a:off x="7545177" y="3490521"/>
            <a:ext cx="631941" cy="699493"/>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8" name="正方形/長方形 50"/>
          <p:cNvSpPr/>
          <p:nvPr/>
        </p:nvSpPr>
        <p:spPr bwMode="auto">
          <a:xfrm flipV="1">
            <a:off x="7545177" y="2684856"/>
            <a:ext cx="631941" cy="114236"/>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9" name="正方形/長方形 50"/>
          <p:cNvSpPr/>
          <p:nvPr/>
        </p:nvSpPr>
        <p:spPr bwMode="auto">
          <a:xfrm flipV="1">
            <a:off x="7545177" y="4296189"/>
            <a:ext cx="631941" cy="502903"/>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0" name="正方形/長方形 50"/>
          <p:cNvSpPr/>
          <p:nvPr/>
        </p:nvSpPr>
        <p:spPr bwMode="auto">
          <a:xfrm flipV="1">
            <a:off x="7545177" y="4858748"/>
            <a:ext cx="631941" cy="134881"/>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1" name="正方形/長方形 50"/>
          <p:cNvSpPr/>
          <p:nvPr/>
        </p:nvSpPr>
        <p:spPr bwMode="auto">
          <a:xfrm flipV="1">
            <a:off x="7545177" y="5124911"/>
            <a:ext cx="631941" cy="285577"/>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2" name="正方形/長方形 50"/>
          <p:cNvSpPr/>
          <p:nvPr/>
        </p:nvSpPr>
        <p:spPr bwMode="auto">
          <a:xfrm flipV="1">
            <a:off x="7535140" y="5477480"/>
            <a:ext cx="631941" cy="235433"/>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3" name="正方形/長方形 50"/>
          <p:cNvSpPr/>
          <p:nvPr/>
        </p:nvSpPr>
        <p:spPr bwMode="auto">
          <a:xfrm flipV="1">
            <a:off x="6923255" y="1796642"/>
            <a:ext cx="625784" cy="76121"/>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4" name="正方形/長方形 39"/>
          <p:cNvSpPr/>
          <p:nvPr/>
        </p:nvSpPr>
        <p:spPr bwMode="auto">
          <a:xfrm>
            <a:off x="5326071" y="1743076"/>
            <a:ext cx="609380" cy="95250"/>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5" name="正方形/長方形 26"/>
          <p:cNvSpPr/>
          <p:nvPr/>
        </p:nvSpPr>
        <p:spPr bwMode="auto">
          <a:xfrm>
            <a:off x="6022505" y="5668169"/>
            <a:ext cx="625853" cy="72516"/>
          </a:xfrm>
          <a:prstGeom prst="rect">
            <a:avLst/>
          </a:prstGeom>
          <a:noFill/>
          <a:ln w="28575"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548680"/>
            <a:ext cx="7772400" cy="1160462"/>
          </a:xfrm>
          <a:ln/>
        </p:spPr>
        <p:txBody>
          <a:bodyPr lIns="90000" tIns="46800" rIns="90000" bIns="46800"/>
          <a:lstStyle/>
          <a:p>
            <a:r>
              <a:rPr lang="en-US" dirty="0"/>
              <a:t>Background (3)</a:t>
            </a:r>
          </a:p>
        </p:txBody>
      </p:sp>
      <p:sp>
        <p:nvSpPr>
          <p:cNvPr id="9218" name="Rectangle 2"/>
          <p:cNvSpPr>
            <a:spLocks noGrp="1" noChangeArrowheads="1"/>
          </p:cNvSpPr>
          <p:nvPr>
            <p:ph type="body" idx="1"/>
          </p:nvPr>
        </p:nvSpPr>
        <p:spPr>
          <a:xfrm>
            <a:off x="685800" y="1637283"/>
            <a:ext cx="7772400" cy="4114800"/>
          </a:xfrm>
          <a:ln/>
        </p:spPr>
        <p:txBody>
          <a:bodyPr/>
          <a:lstStyle/>
          <a:p>
            <a:pPr>
              <a:buFont typeface="Times New Roman" pitchFamily="16" charset="0"/>
              <a:buChar char="•"/>
            </a:pPr>
            <a:r>
              <a:rPr lang="en-GB" altLang="ja-JP" sz="2200" dirty="0"/>
              <a:t>In current IEEE 802.11 wireless LAN, a BSS sets one primary channel (PCH) on which each STA invokes the back-off procedure to obtain a transmission opportunity (TXOP) [4].</a:t>
            </a:r>
          </a:p>
          <a:p>
            <a:pPr>
              <a:buFont typeface="Times New Roman" pitchFamily="16" charset="0"/>
              <a:buChar char="•"/>
            </a:pPr>
            <a:r>
              <a:rPr lang="en-GB" altLang="ja-JP" sz="2200" dirty="0"/>
              <a:t>However, if channel load of the PCH is relatively high, some STAs would hardly obtain enough TXOPs to achieve required </a:t>
            </a:r>
            <a:r>
              <a:rPr lang="en-GB" altLang="ja-JP" sz="2200" dirty="0" err="1"/>
              <a:t>QoS</a:t>
            </a:r>
            <a:r>
              <a:rPr lang="en-GB" altLang="ja-JP" sz="2200" dirty="0"/>
              <a:t> even though unused resources exist on other channels.</a:t>
            </a:r>
          </a:p>
        </p:txBody>
      </p:sp>
      <p:sp>
        <p:nvSpPr>
          <p:cNvPr id="45" name="正方形/長方形 44"/>
          <p:cNvSpPr/>
          <p:nvPr/>
        </p:nvSpPr>
        <p:spPr bwMode="auto">
          <a:xfrm>
            <a:off x="2861382" y="4672881"/>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cxnSp>
        <p:nvCxnSpPr>
          <p:cNvPr id="46" name="直線矢印コネクタ 45"/>
          <p:cNvCxnSpPr/>
          <p:nvPr/>
        </p:nvCxnSpPr>
        <p:spPr bwMode="auto">
          <a:xfrm flipV="1">
            <a:off x="2843808" y="4384849"/>
            <a:ext cx="0" cy="1553344"/>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bwMode="auto">
          <a:xfrm>
            <a:off x="2771800" y="5949280"/>
            <a:ext cx="5040560" cy="0"/>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bwMode="auto">
          <a:xfrm>
            <a:off x="3131840" y="5032961"/>
            <a:ext cx="864096" cy="21598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49" name="正方形/長方形 48"/>
          <p:cNvSpPr/>
          <p:nvPr/>
        </p:nvSpPr>
        <p:spPr bwMode="auto">
          <a:xfrm>
            <a:off x="3983158" y="4721959"/>
            <a:ext cx="398501" cy="18987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0" name="正方形/長方形 49"/>
          <p:cNvSpPr/>
          <p:nvPr/>
        </p:nvSpPr>
        <p:spPr bwMode="auto">
          <a:xfrm>
            <a:off x="4466729" y="4717291"/>
            <a:ext cx="786552" cy="199212"/>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1" name="正方形/長方形 50"/>
          <p:cNvSpPr/>
          <p:nvPr/>
        </p:nvSpPr>
        <p:spPr bwMode="auto">
          <a:xfrm>
            <a:off x="4860032" y="5356812"/>
            <a:ext cx="1019569" cy="21204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2" name="正方形/長方形 51"/>
          <p:cNvSpPr/>
          <p:nvPr/>
        </p:nvSpPr>
        <p:spPr bwMode="auto">
          <a:xfrm>
            <a:off x="2999281" y="5356812"/>
            <a:ext cx="86499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3" name="正方形/長方形 52"/>
          <p:cNvSpPr/>
          <p:nvPr/>
        </p:nvSpPr>
        <p:spPr bwMode="auto">
          <a:xfrm>
            <a:off x="3935385" y="5356812"/>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4" name="正方形/長方形 53"/>
          <p:cNvSpPr/>
          <p:nvPr/>
        </p:nvSpPr>
        <p:spPr bwMode="auto">
          <a:xfrm>
            <a:off x="2915816" y="4721959"/>
            <a:ext cx="269789" cy="18987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5" name="正方形/長方形 54"/>
          <p:cNvSpPr/>
          <p:nvPr/>
        </p:nvSpPr>
        <p:spPr bwMode="auto">
          <a:xfrm>
            <a:off x="5317538" y="4742982"/>
            <a:ext cx="957720" cy="505963"/>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56" name="正方形/長方形 55"/>
          <p:cNvSpPr/>
          <p:nvPr/>
        </p:nvSpPr>
        <p:spPr bwMode="auto">
          <a:xfrm>
            <a:off x="3225930" y="4708885"/>
            <a:ext cx="697998" cy="216024"/>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57" name="テキスト ボックス 56"/>
          <p:cNvSpPr txBox="1"/>
          <p:nvPr/>
        </p:nvSpPr>
        <p:spPr bwMode="auto">
          <a:xfrm>
            <a:off x="2267744" y="4077072"/>
            <a:ext cx="112937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Frequency</a:t>
            </a:r>
            <a:endParaRPr lang="ja-JP" altLang="en-US" sz="1400" b="1" dirty="0">
              <a:latin typeface="Calibri" pitchFamily="34" charset="0"/>
              <a:cs typeface="Calibri" pitchFamily="34" charset="0"/>
            </a:endParaRPr>
          </a:p>
        </p:txBody>
      </p:sp>
      <p:sp>
        <p:nvSpPr>
          <p:cNvPr id="58" name="テキスト ボックス 57"/>
          <p:cNvSpPr txBox="1"/>
          <p:nvPr/>
        </p:nvSpPr>
        <p:spPr bwMode="auto">
          <a:xfrm>
            <a:off x="2195736" y="4672881"/>
            <a:ext cx="576064"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a:t>
            </a:r>
            <a:endParaRPr lang="ja-JP" altLang="en-US" sz="1400" b="1" dirty="0">
              <a:solidFill>
                <a:srgbClr val="FF0000"/>
              </a:solidFill>
              <a:latin typeface="Calibri" pitchFamily="34" charset="0"/>
              <a:cs typeface="Calibri" pitchFamily="34" charset="0"/>
            </a:endParaRPr>
          </a:p>
        </p:txBody>
      </p:sp>
      <p:sp>
        <p:nvSpPr>
          <p:cNvPr id="59" name="テキスト ボックス 58"/>
          <p:cNvSpPr txBox="1"/>
          <p:nvPr/>
        </p:nvSpPr>
        <p:spPr bwMode="auto">
          <a:xfrm>
            <a:off x="7907118" y="5769024"/>
            <a:ext cx="69733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Time</a:t>
            </a:r>
            <a:endParaRPr lang="ja-JP" altLang="en-US" sz="1400" b="1" dirty="0">
              <a:latin typeface="Calibri" pitchFamily="34" charset="0"/>
              <a:cs typeface="Calibri" pitchFamily="34" charset="0"/>
            </a:endParaRPr>
          </a:p>
        </p:txBody>
      </p:sp>
      <p:sp>
        <p:nvSpPr>
          <p:cNvPr id="60" name="テキスト ボックス 59"/>
          <p:cNvSpPr txBox="1"/>
          <p:nvPr/>
        </p:nvSpPr>
        <p:spPr bwMode="auto">
          <a:xfrm>
            <a:off x="971600" y="4960913"/>
            <a:ext cx="180020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a:t>
            </a:r>
            <a:endParaRPr lang="ja-JP" altLang="en-US" sz="1400" b="1" dirty="0">
              <a:solidFill>
                <a:srgbClr val="0000CC"/>
              </a:solidFill>
              <a:latin typeface="Calibri" pitchFamily="34" charset="0"/>
              <a:cs typeface="Calibri" pitchFamily="34" charset="0"/>
            </a:endParaRPr>
          </a:p>
        </p:txBody>
      </p:sp>
      <p:sp>
        <p:nvSpPr>
          <p:cNvPr id="61" name="正方形/長方形 60"/>
          <p:cNvSpPr/>
          <p:nvPr/>
        </p:nvSpPr>
        <p:spPr bwMode="auto">
          <a:xfrm>
            <a:off x="6372200" y="4721959"/>
            <a:ext cx="398501" cy="18987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62" name="正方形/長方形 61"/>
          <p:cNvSpPr/>
          <p:nvPr/>
        </p:nvSpPr>
        <p:spPr bwMode="auto">
          <a:xfrm>
            <a:off x="6855771" y="4717291"/>
            <a:ext cx="786552" cy="199212"/>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63" name="正方形/長方形 62"/>
          <p:cNvSpPr/>
          <p:nvPr/>
        </p:nvSpPr>
        <p:spPr bwMode="auto">
          <a:xfrm>
            <a:off x="6588224" y="5356812"/>
            <a:ext cx="1019569" cy="21204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64" name="正方形/長方形 63"/>
          <p:cNvSpPr/>
          <p:nvPr/>
        </p:nvSpPr>
        <p:spPr bwMode="auto">
          <a:xfrm>
            <a:off x="4211959" y="5680993"/>
            <a:ext cx="1315383" cy="228488"/>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65" name="正方形/長方形 64"/>
          <p:cNvSpPr/>
          <p:nvPr/>
        </p:nvSpPr>
        <p:spPr bwMode="auto">
          <a:xfrm>
            <a:off x="3131840" y="5680993"/>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66" name="正方形/長方形 65"/>
          <p:cNvSpPr/>
          <p:nvPr/>
        </p:nvSpPr>
        <p:spPr bwMode="auto">
          <a:xfrm>
            <a:off x="4071713" y="5052012"/>
            <a:ext cx="1152128" cy="216024"/>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67" name="正方形/長方形 66"/>
          <p:cNvSpPr/>
          <p:nvPr/>
        </p:nvSpPr>
        <p:spPr bwMode="auto">
          <a:xfrm>
            <a:off x="5761695" y="5697214"/>
            <a:ext cx="1584176" cy="216024"/>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68" name="テキスト ボックス 67"/>
          <p:cNvSpPr txBox="1"/>
          <p:nvPr/>
        </p:nvSpPr>
        <p:spPr bwMode="auto">
          <a:xfrm>
            <a:off x="2699792" y="6084004"/>
            <a:ext cx="4968552" cy="369332"/>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b="1" dirty="0">
                <a:solidFill>
                  <a:srgbClr val="FF0000"/>
                </a:solidFill>
                <a:latin typeface="Calibri" pitchFamily="34" charset="0"/>
                <a:cs typeface="Calibri" pitchFamily="34" charset="0"/>
              </a:rPr>
              <a:t>These unused resources are not available.</a:t>
            </a:r>
            <a:endParaRPr lang="ja-JP" altLang="en-US" b="1" dirty="0">
              <a:solidFill>
                <a:srgbClr val="FF0000"/>
              </a:solidFill>
              <a:latin typeface="Calibri" pitchFamily="34" charset="0"/>
              <a:cs typeface="Calibri" pitchFamily="34" charset="0"/>
            </a:endParaRPr>
          </a:p>
        </p:txBody>
      </p:sp>
      <p:cxnSp>
        <p:nvCxnSpPr>
          <p:cNvPr id="69" name="直線矢印コネクタ 68"/>
          <p:cNvCxnSpPr>
            <a:stCxn id="68" idx="0"/>
          </p:cNvCxnSpPr>
          <p:nvPr/>
        </p:nvCxnSpPr>
        <p:spPr>
          <a:xfrm flipH="1" flipV="1">
            <a:off x="4644008" y="5157192"/>
            <a:ext cx="540060" cy="92681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stCxn id="68" idx="0"/>
          </p:cNvCxnSpPr>
          <p:nvPr/>
        </p:nvCxnSpPr>
        <p:spPr>
          <a:xfrm flipV="1">
            <a:off x="5184068" y="5805264"/>
            <a:ext cx="1260140" cy="27874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bwMode="auto">
          <a:xfrm>
            <a:off x="6444208" y="5032961"/>
            <a:ext cx="1080120"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cxnSp>
        <p:nvCxnSpPr>
          <p:cNvPr id="73" name="直線矢印コネクタ 72"/>
          <p:cNvCxnSpPr/>
          <p:nvPr/>
        </p:nvCxnSpPr>
        <p:spPr>
          <a:xfrm flipH="1">
            <a:off x="5796136" y="4509120"/>
            <a:ext cx="864096" cy="50405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a:off x="4211960" y="4509120"/>
            <a:ext cx="288032" cy="36004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bwMode="auto">
          <a:xfrm>
            <a:off x="3707904" y="4201343"/>
            <a:ext cx="184945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Frame from other STA</a:t>
            </a:r>
            <a:endParaRPr lang="ja-JP" altLang="en-US" sz="1400" b="1" dirty="0">
              <a:latin typeface="Calibri" pitchFamily="34" charset="0"/>
              <a:cs typeface="Calibri" pitchFamily="34" charset="0"/>
            </a:endParaRPr>
          </a:p>
        </p:txBody>
      </p:sp>
      <p:sp>
        <p:nvSpPr>
          <p:cNvPr id="79" name="テキスト ボックス 78"/>
          <p:cNvSpPr txBox="1"/>
          <p:nvPr/>
        </p:nvSpPr>
        <p:spPr bwMode="auto">
          <a:xfrm>
            <a:off x="5746878" y="4201343"/>
            <a:ext cx="184945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My transmitted frame</a:t>
            </a:r>
            <a:endParaRPr lang="ja-JP" altLang="en-US" sz="1400" b="1" dirty="0">
              <a:latin typeface="Calibri" pitchFamily="34" charset="0"/>
              <a:cs typeface="Calibri" pitchFamily="34" charset="0"/>
            </a:endParaRPr>
          </a:p>
        </p:txBody>
      </p:sp>
      <p:sp>
        <p:nvSpPr>
          <p:cNvPr id="40" name="正方形/長方形 39"/>
          <p:cNvSpPr/>
          <p:nvPr/>
        </p:nvSpPr>
        <p:spPr bwMode="auto">
          <a:xfrm>
            <a:off x="5940152" y="5373216"/>
            <a:ext cx="583478" cy="195071"/>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cxnSp>
        <p:nvCxnSpPr>
          <p:cNvPr id="41" name="直線矢印コネクタ 40"/>
          <p:cNvCxnSpPr>
            <a:stCxn id="68" idx="0"/>
          </p:cNvCxnSpPr>
          <p:nvPr/>
        </p:nvCxnSpPr>
        <p:spPr>
          <a:xfrm flipV="1">
            <a:off x="5184068" y="5445224"/>
            <a:ext cx="1044116" cy="63878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467544" y="684213"/>
            <a:ext cx="8280920" cy="1160462"/>
          </a:xfrm>
          <a:ln/>
        </p:spPr>
        <p:txBody>
          <a:bodyPr lIns="90000" tIns="46800" rIns="90000" bIns="46800"/>
          <a:lstStyle/>
          <a:p>
            <a:r>
              <a:rPr lang="en-US" dirty="0"/>
              <a:t>Contents of this presentation</a:t>
            </a:r>
          </a:p>
        </p:txBody>
      </p:sp>
      <p:sp>
        <p:nvSpPr>
          <p:cNvPr id="9218" name="Rectangle 2"/>
          <p:cNvSpPr>
            <a:spLocks noGrp="1" noChangeArrowheads="1"/>
          </p:cNvSpPr>
          <p:nvPr>
            <p:ph type="body" idx="1"/>
          </p:nvPr>
        </p:nvSpPr>
        <p:spPr>
          <a:xfrm>
            <a:off x="539552" y="1981200"/>
            <a:ext cx="8064896" cy="4114800"/>
          </a:xfrm>
          <a:ln/>
        </p:spPr>
        <p:txBody>
          <a:bodyPr/>
          <a:lstStyle/>
          <a:p>
            <a:pPr>
              <a:buFont typeface="Times New Roman" pitchFamily="16" charset="0"/>
              <a:buChar char="•"/>
            </a:pPr>
            <a:r>
              <a:rPr lang="en-GB" altLang="ja-JP" sz="2200" dirty="0"/>
              <a:t>We have presented some basic ideas to exploit such scattered unused resources to obtain more transmission </a:t>
            </a:r>
            <a:r>
              <a:rPr lang="en-GB" altLang="ja-JP" sz="2200" dirty="0" smtClean="0"/>
              <a:t>chances </a:t>
            </a:r>
            <a:r>
              <a:rPr lang="en-GB" altLang="ja-JP" sz="2200" dirty="0"/>
              <a:t>[2,3,5].</a:t>
            </a:r>
          </a:p>
          <a:p>
            <a:pPr>
              <a:buFont typeface="Times New Roman" pitchFamily="16" charset="0"/>
              <a:buChar char="•"/>
            </a:pPr>
            <a:r>
              <a:rPr lang="en-US" altLang="ja-JP" sz="2200" dirty="0"/>
              <a:t>T</a:t>
            </a:r>
            <a:r>
              <a:rPr lang="en-GB" altLang="ja-JP" sz="2200" dirty="0"/>
              <a:t>his presentation proposes to employ multiple PCHs to exploit such unused resources. </a:t>
            </a:r>
            <a:endParaRPr lang="en-GB" altLang="ja-JP" sz="2200" dirty="0" smtClean="0"/>
          </a:p>
          <a:p>
            <a:pPr>
              <a:buFont typeface="Times New Roman" pitchFamily="16" charset="0"/>
              <a:buChar char="•"/>
            </a:pPr>
            <a:r>
              <a:rPr lang="en-GB" altLang="ja-JP" sz="2200" dirty="0" smtClean="0"/>
              <a:t>This </a:t>
            </a:r>
            <a:r>
              <a:rPr lang="en-GB" altLang="ja-JP" sz="2200" dirty="0"/>
              <a:t>presentation also introduces several ways of channel access to utilize multiple PCHs.</a:t>
            </a:r>
          </a:p>
          <a:p>
            <a:pPr>
              <a:buFont typeface="Times New Roman" pitchFamily="16" charset="0"/>
              <a:buChar char="•"/>
            </a:pPr>
            <a:r>
              <a:rPr lang="en-GB" altLang="ja-JP" sz="2200" dirty="0" smtClean="0"/>
              <a:t>Simulation </a:t>
            </a:r>
            <a:r>
              <a:rPr lang="en-GB" altLang="ja-JP" sz="2200" dirty="0"/>
              <a:t>results show that achievable throughput becomes </a:t>
            </a:r>
            <a:r>
              <a:rPr lang="en-GB" altLang="ja-JP" sz="2200" dirty="0" smtClean="0"/>
              <a:t>more </a:t>
            </a:r>
            <a:r>
              <a:rPr lang="en-GB" altLang="ja-JP" sz="2200" dirty="0"/>
              <a:t>than double by employing two </a:t>
            </a:r>
            <a:r>
              <a:rPr lang="en-GB" altLang="ja-JP" sz="2200" dirty="0" smtClean="0"/>
              <a:t>PCHs in some cases. </a:t>
            </a:r>
            <a:endParaRPr lang="en-GB" altLang="ja-JP" sz="2200" dirty="0"/>
          </a:p>
          <a:p>
            <a:pPr>
              <a:buFont typeface="Times New Roman" pitchFamily="16" charset="0"/>
              <a:buChar char="•"/>
            </a:pPr>
            <a:endParaRPr lang="en-GB" altLang="ja-JP" sz="22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467544" y="684213"/>
            <a:ext cx="8280920" cy="1160462"/>
          </a:xfrm>
          <a:ln/>
        </p:spPr>
        <p:txBody>
          <a:bodyPr lIns="90000" tIns="46800" rIns="90000" bIns="46800"/>
          <a:lstStyle/>
          <a:p>
            <a:r>
              <a:rPr lang="en-US" dirty="0"/>
              <a:t>Multiple PCHs on multiple channels/bands</a:t>
            </a:r>
          </a:p>
        </p:txBody>
      </p:sp>
      <p:sp>
        <p:nvSpPr>
          <p:cNvPr id="9218" name="Rectangle 2"/>
          <p:cNvSpPr>
            <a:spLocks noGrp="1" noChangeArrowheads="1"/>
          </p:cNvSpPr>
          <p:nvPr>
            <p:ph type="body" idx="1"/>
          </p:nvPr>
        </p:nvSpPr>
        <p:spPr>
          <a:xfrm>
            <a:off x="467544" y="1844824"/>
            <a:ext cx="8208912" cy="4114800"/>
          </a:xfrm>
          <a:ln/>
        </p:spPr>
        <p:txBody>
          <a:bodyPr/>
          <a:lstStyle/>
          <a:p>
            <a:pPr>
              <a:buFont typeface="Times New Roman" pitchFamily="16" charset="0"/>
              <a:buChar char="•"/>
            </a:pPr>
            <a:r>
              <a:rPr lang="en-GB" altLang="ja-JP" sz="2200" dirty="0"/>
              <a:t>To obtain a transmission chance even when the primary channel is busy, we propose to set multiple PCHs. </a:t>
            </a:r>
          </a:p>
          <a:p>
            <a:pPr>
              <a:buFont typeface="Times New Roman" pitchFamily="16" charset="0"/>
              <a:buChar char="•"/>
            </a:pPr>
            <a:r>
              <a:rPr lang="en-GB" altLang="ja-JP" sz="2200" dirty="0"/>
              <a:t>These PCHs can be set in different frequency bands.</a:t>
            </a:r>
          </a:p>
          <a:p>
            <a:pPr>
              <a:buFont typeface="Times New Roman" pitchFamily="16" charset="0"/>
              <a:buChar char="•"/>
            </a:pPr>
            <a:r>
              <a:rPr lang="en-GB" altLang="ja-JP" sz="2200" dirty="0"/>
              <a:t>A STA independently invokes the back-off process using EDCAF (or DCF) on each PCH. </a:t>
            </a:r>
          </a:p>
          <a:p>
            <a:pPr>
              <a:buFont typeface="Times New Roman" pitchFamily="16" charset="0"/>
              <a:buChar char="•"/>
            </a:pPr>
            <a:endParaRPr lang="en-GB" altLang="ja-JP" sz="2200" dirty="0"/>
          </a:p>
        </p:txBody>
      </p:sp>
      <p:sp>
        <p:nvSpPr>
          <p:cNvPr id="7" name="正方形/長方形 6"/>
          <p:cNvSpPr/>
          <p:nvPr/>
        </p:nvSpPr>
        <p:spPr bwMode="auto">
          <a:xfrm>
            <a:off x="2987824" y="5713511"/>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cxnSp>
        <p:nvCxnSpPr>
          <p:cNvPr id="8" name="直線矢印コネクタ 7"/>
          <p:cNvCxnSpPr/>
          <p:nvPr/>
        </p:nvCxnSpPr>
        <p:spPr bwMode="auto">
          <a:xfrm flipV="1">
            <a:off x="2987824" y="3985319"/>
            <a:ext cx="0" cy="2376264"/>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bwMode="auto">
          <a:xfrm>
            <a:off x="2987824" y="6361583"/>
            <a:ext cx="5040560" cy="0"/>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bwMode="auto">
          <a:xfrm>
            <a:off x="2411760" y="3717032"/>
            <a:ext cx="112937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Frequency</a:t>
            </a:r>
            <a:endParaRPr lang="ja-JP" altLang="en-US" sz="1400" b="1" dirty="0">
              <a:latin typeface="Calibri" pitchFamily="34" charset="0"/>
              <a:cs typeface="Calibri" pitchFamily="34" charset="0"/>
            </a:endParaRPr>
          </a:p>
        </p:txBody>
      </p:sp>
      <p:sp>
        <p:nvSpPr>
          <p:cNvPr id="11" name="テキスト ボックス 10"/>
          <p:cNvSpPr txBox="1"/>
          <p:nvPr/>
        </p:nvSpPr>
        <p:spPr bwMode="auto">
          <a:xfrm>
            <a:off x="7907118" y="6217567"/>
            <a:ext cx="69733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Time</a:t>
            </a:r>
            <a:endParaRPr lang="ja-JP" altLang="en-US" sz="1400" b="1" dirty="0">
              <a:latin typeface="Calibri" pitchFamily="34" charset="0"/>
              <a:cs typeface="Calibri" pitchFamily="34" charset="0"/>
            </a:endParaRPr>
          </a:p>
        </p:txBody>
      </p:sp>
      <p:cxnSp>
        <p:nvCxnSpPr>
          <p:cNvPr id="12" name="直線コネクタ 11"/>
          <p:cNvCxnSpPr/>
          <p:nvPr/>
        </p:nvCxnSpPr>
        <p:spPr>
          <a:xfrm>
            <a:off x="539552" y="5517232"/>
            <a:ext cx="77048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bwMode="auto">
          <a:xfrm>
            <a:off x="3005398" y="4253606"/>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sp>
        <p:nvSpPr>
          <p:cNvPr id="14" name="テキスト ボックス 13"/>
          <p:cNvSpPr txBox="1"/>
          <p:nvPr/>
        </p:nvSpPr>
        <p:spPr bwMode="auto">
          <a:xfrm>
            <a:off x="2123728" y="4253606"/>
            <a:ext cx="79208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1</a:t>
            </a:r>
            <a:endParaRPr lang="ja-JP" altLang="en-US" sz="1400" b="1" dirty="0">
              <a:solidFill>
                <a:srgbClr val="FF0000"/>
              </a:solidFill>
              <a:latin typeface="Calibri" pitchFamily="34" charset="0"/>
              <a:cs typeface="Calibri" pitchFamily="34" charset="0"/>
            </a:endParaRPr>
          </a:p>
        </p:txBody>
      </p:sp>
      <p:sp>
        <p:nvSpPr>
          <p:cNvPr id="15" name="テキスト ボックス 14"/>
          <p:cNvSpPr txBox="1"/>
          <p:nvPr/>
        </p:nvSpPr>
        <p:spPr bwMode="auto">
          <a:xfrm>
            <a:off x="1907704" y="5713511"/>
            <a:ext cx="1008112"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3</a:t>
            </a:r>
            <a:endParaRPr lang="ja-JP" altLang="en-US" sz="1400" b="1" dirty="0">
              <a:solidFill>
                <a:srgbClr val="FF0000"/>
              </a:solidFill>
              <a:latin typeface="Calibri" pitchFamily="34" charset="0"/>
              <a:cs typeface="Calibri" pitchFamily="34" charset="0"/>
            </a:endParaRPr>
          </a:p>
        </p:txBody>
      </p:sp>
      <p:sp>
        <p:nvSpPr>
          <p:cNvPr id="16" name="テキスト ボックス 15"/>
          <p:cNvSpPr txBox="1"/>
          <p:nvPr/>
        </p:nvSpPr>
        <p:spPr bwMode="auto">
          <a:xfrm>
            <a:off x="467544" y="6001543"/>
            <a:ext cx="2448272"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3</a:t>
            </a:r>
            <a:endParaRPr lang="ja-JP" altLang="en-US" sz="1400" b="1" dirty="0">
              <a:solidFill>
                <a:srgbClr val="0000CC"/>
              </a:solidFill>
              <a:latin typeface="Calibri" pitchFamily="34" charset="0"/>
              <a:cs typeface="Calibri" pitchFamily="34" charset="0"/>
            </a:endParaRPr>
          </a:p>
        </p:txBody>
      </p:sp>
      <p:sp>
        <p:nvSpPr>
          <p:cNvPr id="17" name="テキスト ボックス 16"/>
          <p:cNvSpPr txBox="1"/>
          <p:nvPr/>
        </p:nvSpPr>
        <p:spPr bwMode="auto">
          <a:xfrm>
            <a:off x="539552" y="4541638"/>
            <a:ext cx="2376264"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1</a:t>
            </a:r>
            <a:endParaRPr lang="ja-JP" altLang="en-US" sz="1400" b="1" dirty="0">
              <a:solidFill>
                <a:srgbClr val="0000CC"/>
              </a:solidFill>
              <a:latin typeface="Calibri" pitchFamily="34" charset="0"/>
              <a:cs typeface="Calibri" pitchFamily="34" charset="0"/>
            </a:endParaRPr>
          </a:p>
        </p:txBody>
      </p:sp>
      <p:sp>
        <p:nvSpPr>
          <p:cNvPr id="18" name="正方形/長方形 17"/>
          <p:cNvSpPr/>
          <p:nvPr/>
        </p:nvSpPr>
        <p:spPr bwMode="auto">
          <a:xfrm>
            <a:off x="3005398" y="4901678"/>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sp>
        <p:nvSpPr>
          <p:cNvPr id="19" name="テキスト ボックス 18"/>
          <p:cNvSpPr txBox="1"/>
          <p:nvPr/>
        </p:nvSpPr>
        <p:spPr bwMode="auto">
          <a:xfrm>
            <a:off x="2195736" y="4901678"/>
            <a:ext cx="72008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2</a:t>
            </a:r>
            <a:endParaRPr lang="ja-JP" altLang="en-US" sz="1400" b="1" dirty="0">
              <a:solidFill>
                <a:srgbClr val="FF0000"/>
              </a:solidFill>
              <a:latin typeface="Calibri" pitchFamily="34" charset="0"/>
              <a:cs typeface="Calibri" pitchFamily="34" charset="0"/>
            </a:endParaRPr>
          </a:p>
        </p:txBody>
      </p:sp>
      <p:sp>
        <p:nvSpPr>
          <p:cNvPr id="20" name="テキスト ボックス 19"/>
          <p:cNvSpPr txBox="1"/>
          <p:nvPr/>
        </p:nvSpPr>
        <p:spPr bwMode="auto">
          <a:xfrm>
            <a:off x="395536" y="5189710"/>
            <a:ext cx="252028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2</a:t>
            </a:r>
            <a:endParaRPr lang="ja-JP" altLang="en-US" sz="1400" b="1" dirty="0">
              <a:solidFill>
                <a:srgbClr val="0000CC"/>
              </a:solidFill>
              <a:latin typeface="Calibri" pitchFamily="34" charset="0"/>
              <a:cs typeface="Calibri" pitchFamily="34" charset="0"/>
            </a:endParaRPr>
          </a:p>
        </p:txBody>
      </p:sp>
      <p:sp>
        <p:nvSpPr>
          <p:cNvPr id="21" name="正方形/長方形 20"/>
          <p:cNvSpPr/>
          <p:nvPr/>
        </p:nvSpPr>
        <p:spPr bwMode="auto">
          <a:xfrm>
            <a:off x="3275856" y="4597427"/>
            <a:ext cx="864096" cy="21598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2" name="正方形/長方形 21"/>
          <p:cNvSpPr/>
          <p:nvPr/>
        </p:nvSpPr>
        <p:spPr bwMode="auto">
          <a:xfrm>
            <a:off x="4610745" y="4281757"/>
            <a:ext cx="550586" cy="199212"/>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3" name="正方形/長方形 22"/>
          <p:cNvSpPr/>
          <p:nvPr/>
        </p:nvSpPr>
        <p:spPr bwMode="auto">
          <a:xfrm>
            <a:off x="5364088" y="4921278"/>
            <a:ext cx="1019569" cy="21204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4" name="正方形/長方形 23"/>
          <p:cNvSpPr/>
          <p:nvPr/>
        </p:nvSpPr>
        <p:spPr bwMode="auto">
          <a:xfrm>
            <a:off x="3143296" y="4921277"/>
            <a:ext cx="996655" cy="216169"/>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5" name="正方形/長方形 24"/>
          <p:cNvSpPr/>
          <p:nvPr/>
        </p:nvSpPr>
        <p:spPr bwMode="auto">
          <a:xfrm>
            <a:off x="3059832" y="4286425"/>
            <a:ext cx="269789" cy="18987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6" name="正方形/長方形 25"/>
          <p:cNvSpPr/>
          <p:nvPr/>
        </p:nvSpPr>
        <p:spPr bwMode="auto">
          <a:xfrm>
            <a:off x="5461554" y="4307448"/>
            <a:ext cx="957720" cy="505963"/>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27" name="正方形/長方形 26"/>
          <p:cNvSpPr/>
          <p:nvPr/>
        </p:nvSpPr>
        <p:spPr bwMode="auto">
          <a:xfrm>
            <a:off x="3657978" y="4273351"/>
            <a:ext cx="697998" cy="216024"/>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28" name="正方形/長方形 27"/>
          <p:cNvSpPr/>
          <p:nvPr/>
        </p:nvSpPr>
        <p:spPr bwMode="auto">
          <a:xfrm>
            <a:off x="6516216" y="4286425"/>
            <a:ext cx="398501" cy="18987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29" name="正方形/長方形 28"/>
          <p:cNvSpPr/>
          <p:nvPr/>
        </p:nvSpPr>
        <p:spPr bwMode="auto">
          <a:xfrm>
            <a:off x="6999787" y="4281757"/>
            <a:ext cx="786552" cy="199212"/>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30" name="正方形/長方形 29"/>
          <p:cNvSpPr/>
          <p:nvPr/>
        </p:nvSpPr>
        <p:spPr bwMode="auto">
          <a:xfrm>
            <a:off x="5364088" y="5245459"/>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31" name="正方形/長方形 30"/>
          <p:cNvSpPr/>
          <p:nvPr/>
        </p:nvSpPr>
        <p:spPr bwMode="auto">
          <a:xfrm>
            <a:off x="3275856" y="5245459"/>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32" name="正方形/長方形 31"/>
          <p:cNvSpPr/>
          <p:nvPr/>
        </p:nvSpPr>
        <p:spPr bwMode="auto">
          <a:xfrm>
            <a:off x="4499992" y="4921423"/>
            <a:ext cx="697998"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33" name="正方形/長方形 32"/>
          <p:cNvSpPr/>
          <p:nvPr/>
        </p:nvSpPr>
        <p:spPr bwMode="auto">
          <a:xfrm>
            <a:off x="7164288" y="4921423"/>
            <a:ext cx="697998"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34" name="正方形/長方形 33"/>
          <p:cNvSpPr/>
          <p:nvPr/>
        </p:nvSpPr>
        <p:spPr bwMode="auto">
          <a:xfrm>
            <a:off x="3638800" y="5740532"/>
            <a:ext cx="697998" cy="216024"/>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35" name="正方形/長方形 34"/>
          <p:cNvSpPr/>
          <p:nvPr/>
        </p:nvSpPr>
        <p:spPr bwMode="auto">
          <a:xfrm>
            <a:off x="3059832"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36" name="正方形/長方形 35"/>
          <p:cNvSpPr/>
          <p:nvPr/>
        </p:nvSpPr>
        <p:spPr bwMode="auto">
          <a:xfrm>
            <a:off x="4572000" y="5740532"/>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37" name="正方形/長方形 36"/>
          <p:cNvSpPr/>
          <p:nvPr/>
        </p:nvSpPr>
        <p:spPr bwMode="auto">
          <a:xfrm>
            <a:off x="6660232" y="5740532"/>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38" name="正方形/長方形 37"/>
          <p:cNvSpPr/>
          <p:nvPr/>
        </p:nvSpPr>
        <p:spPr bwMode="auto">
          <a:xfrm>
            <a:off x="4283968"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39" name="正方形/長方形 38"/>
          <p:cNvSpPr/>
          <p:nvPr/>
        </p:nvSpPr>
        <p:spPr bwMode="auto">
          <a:xfrm>
            <a:off x="6876256"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40" name="正方形/長方形 39"/>
          <p:cNvSpPr/>
          <p:nvPr/>
        </p:nvSpPr>
        <p:spPr bwMode="auto">
          <a:xfrm>
            <a:off x="5746210" y="5740532"/>
            <a:ext cx="697998"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42" name="テキスト ボックス 41"/>
          <p:cNvSpPr txBox="1"/>
          <p:nvPr/>
        </p:nvSpPr>
        <p:spPr bwMode="auto">
          <a:xfrm>
            <a:off x="683568" y="4129335"/>
            <a:ext cx="864096" cy="307777"/>
          </a:xfrm>
          <a:prstGeom prst="rect">
            <a:avLst/>
          </a:prstGeom>
          <a:noFill/>
          <a:ln w="19050">
            <a:solidFill>
              <a:schemeClr val="tx1"/>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Band A</a:t>
            </a:r>
            <a:endParaRPr lang="ja-JP" altLang="en-US" sz="1400" b="1" dirty="0">
              <a:latin typeface="Calibri" pitchFamily="34" charset="0"/>
              <a:cs typeface="Calibri" pitchFamily="34" charset="0"/>
            </a:endParaRPr>
          </a:p>
        </p:txBody>
      </p:sp>
      <p:sp>
        <p:nvSpPr>
          <p:cNvPr id="43" name="テキスト ボックス 42"/>
          <p:cNvSpPr txBox="1"/>
          <p:nvPr/>
        </p:nvSpPr>
        <p:spPr bwMode="auto">
          <a:xfrm>
            <a:off x="683568" y="5641503"/>
            <a:ext cx="864096" cy="307777"/>
          </a:xfrm>
          <a:prstGeom prst="rect">
            <a:avLst/>
          </a:prstGeom>
          <a:noFill/>
          <a:ln w="19050">
            <a:solidFill>
              <a:schemeClr val="tx1"/>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Band B</a:t>
            </a:r>
            <a:endParaRPr lang="ja-JP" altLang="en-US" sz="1400" b="1" dirty="0">
              <a:latin typeface="Calibri" pitchFamily="34" charset="0"/>
              <a:cs typeface="Calibri" pitchFamily="34" charset="0"/>
            </a:endParaRPr>
          </a:p>
        </p:txBody>
      </p:sp>
      <p:sp>
        <p:nvSpPr>
          <p:cNvPr id="46" name="正方形/長方形 45"/>
          <p:cNvSpPr/>
          <p:nvPr/>
        </p:nvSpPr>
        <p:spPr bwMode="auto">
          <a:xfrm>
            <a:off x="3491880" y="4293096"/>
            <a:ext cx="144016" cy="196279"/>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48" name="正方形/長方形 47"/>
          <p:cNvSpPr/>
          <p:nvPr/>
        </p:nvSpPr>
        <p:spPr bwMode="auto">
          <a:xfrm>
            <a:off x="5292080" y="4293096"/>
            <a:ext cx="144016" cy="196279"/>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49" name="正方形/長方形 48"/>
          <p:cNvSpPr/>
          <p:nvPr/>
        </p:nvSpPr>
        <p:spPr bwMode="auto">
          <a:xfrm>
            <a:off x="4283968" y="4941168"/>
            <a:ext cx="207640" cy="207640"/>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0" name="正方形/長方形 49"/>
          <p:cNvSpPr/>
          <p:nvPr/>
        </p:nvSpPr>
        <p:spPr bwMode="auto">
          <a:xfrm>
            <a:off x="6516216" y="4941168"/>
            <a:ext cx="639688" cy="216024"/>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1" name="正方形/長方形 50"/>
          <p:cNvSpPr/>
          <p:nvPr/>
        </p:nvSpPr>
        <p:spPr bwMode="auto">
          <a:xfrm>
            <a:off x="2987824" y="5733256"/>
            <a:ext cx="639688" cy="216024"/>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2" name="正方形/長方形 51"/>
          <p:cNvSpPr/>
          <p:nvPr/>
        </p:nvSpPr>
        <p:spPr bwMode="auto">
          <a:xfrm>
            <a:off x="5508104" y="5733256"/>
            <a:ext cx="207640" cy="207640"/>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5" name="テキスト ボックス 54"/>
          <p:cNvSpPr txBox="1"/>
          <p:nvPr/>
        </p:nvSpPr>
        <p:spPr bwMode="auto">
          <a:xfrm>
            <a:off x="6876256" y="3880793"/>
            <a:ext cx="184945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400" b="1" dirty="0">
                <a:latin typeface="Calibri" pitchFamily="34" charset="0"/>
                <a:cs typeface="Calibri" pitchFamily="34" charset="0"/>
              </a:rPr>
              <a:t>Frame from other STA</a:t>
            </a:r>
            <a:endParaRPr lang="ja-JP" altLang="en-US" sz="1400" b="1" dirty="0">
              <a:latin typeface="Calibri" pitchFamily="34" charset="0"/>
              <a:cs typeface="Calibri" pitchFamily="34" charset="0"/>
            </a:endParaRPr>
          </a:p>
        </p:txBody>
      </p:sp>
      <p:sp>
        <p:nvSpPr>
          <p:cNvPr id="56" name="テキスト ボックス 55"/>
          <p:cNvSpPr txBox="1"/>
          <p:nvPr/>
        </p:nvSpPr>
        <p:spPr bwMode="auto">
          <a:xfrm>
            <a:off x="4499992" y="3880793"/>
            <a:ext cx="184945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400" b="1" dirty="0">
                <a:latin typeface="Calibri" pitchFamily="34" charset="0"/>
                <a:cs typeface="Calibri" pitchFamily="34" charset="0"/>
              </a:rPr>
              <a:t>My transmitted frame</a:t>
            </a:r>
            <a:endParaRPr lang="ja-JP" altLang="en-US" sz="1400" b="1" dirty="0">
              <a:latin typeface="Calibri" pitchFamily="34" charset="0"/>
              <a:cs typeface="Calibri" pitchFamily="34" charset="0"/>
            </a:endParaRPr>
          </a:p>
        </p:txBody>
      </p:sp>
      <p:sp>
        <p:nvSpPr>
          <p:cNvPr id="57" name="テキスト ボックス 56"/>
          <p:cNvSpPr txBox="1"/>
          <p:nvPr/>
        </p:nvSpPr>
        <p:spPr bwMode="auto">
          <a:xfrm>
            <a:off x="6876256" y="3645024"/>
            <a:ext cx="184945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400" b="1" dirty="0">
                <a:latin typeface="Calibri" pitchFamily="34" charset="0"/>
                <a:cs typeface="Calibri" pitchFamily="34" charset="0"/>
              </a:rPr>
              <a:t>Waiting on back-off</a:t>
            </a:r>
            <a:endParaRPr lang="ja-JP" altLang="en-US" sz="1400" b="1" dirty="0">
              <a:latin typeface="Calibri" pitchFamily="34" charset="0"/>
              <a:cs typeface="Calibri" pitchFamily="34" charset="0"/>
            </a:endParaRPr>
          </a:p>
        </p:txBody>
      </p:sp>
      <p:sp>
        <p:nvSpPr>
          <p:cNvPr id="58" name="正方形/長方形 57"/>
          <p:cNvSpPr/>
          <p:nvPr/>
        </p:nvSpPr>
        <p:spPr bwMode="auto">
          <a:xfrm>
            <a:off x="6372200" y="3944681"/>
            <a:ext cx="540000" cy="180000"/>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59" name="正方形/長方形 58"/>
          <p:cNvSpPr/>
          <p:nvPr/>
        </p:nvSpPr>
        <p:spPr bwMode="auto">
          <a:xfrm>
            <a:off x="3995936" y="3944681"/>
            <a:ext cx="540000" cy="180000"/>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60" name="正方形/長方形 59"/>
          <p:cNvSpPr/>
          <p:nvPr/>
        </p:nvSpPr>
        <p:spPr bwMode="auto">
          <a:xfrm>
            <a:off x="6372200" y="3708912"/>
            <a:ext cx="540000" cy="180000"/>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Kazuto Yano, ATR</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7</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ja-JP" dirty="0"/>
              <a:t>How to access multiple PCHs</a:t>
            </a:r>
            <a:endParaRPr lang="en-US" dirty="0"/>
          </a:p>
        </p:txBody>
      </p:sp>
      <p:sp>
        <p:nvSpPr>
          <p:cNvPr id="9218" name="Rectangle 2"/>
          <p:cNvSpPr>
            <a:spLocks noGrp="1" noChangeArrowheads="1"/>
          </p:cNvSpPr>
          <p:nvPr>
            <p:ph type="body" idx="1"/>
          </p:nvPr>
        </p:nvSpPr>
        <p:spPr>
          <a:xfrm>
            <a:off x="539552" y="1909192"/>
            <a:ext cx="7992888" cy="1591816"/>
          </a:xfrm>
          <a:ln/>
        </p:spPr>
        <p:txBody>
          <a:bodyPr/>
          <a:lstStyle/>
          <a:p>
            <a:pPr>
              <a:buFont typeface="Times New Roman" pitchFamily="16" charset="0"/>
              <a:buChar char="•"/>
            </a:pPr>
            <a:r>
              <a:rPr lang="en-GB" altLang="ja-JP" sz="2200" dirty="0"/>
              <a:t>There are three ways to transmit a frame on PCHs.</a:t>
            </a:r>
          </a:p>
          <a:p>
            <a:pPr marL="857250" lvl="1" indent="-457200">
              <a:buFont typeface="+mj-lt"/>
              <a:buAutoNum type="alphaLcPeriod"/>
            </a:pPr>
            <a:r>
              <a:rPr lang="en-GB" altLang="ja-JP" u="sng" dirty="0">
                <a:solidFill>
                  <a:srgbClr val="0000FF"/>
                </a:solidFill>
              </a:rPr>
              <a:t>Simultaneous transmission on multiple PCHs</a:t>
            </a:r>
            <a:r>
              <a:rPr lang="en-GB" altLang="ja-JP" dirty="0">
                <a:solidFill>
                  <a:srgbClr val="0000FF"/>
                </a:solidFill>
              </a:rPr>
              <a:t> : </a:t>
            </a:r>
            <a:r>
              <a:rPr lang="en-US" altLang="ja-JP" dirty="0"/>
              <a:t>Transmit a channel-bonded frame across multiple PCHs on which transmission chances are obtained (similar to 80+80 MHz non-contiguous transmission in 802.11ac)</a:t>
            </a:r>
            <a:r>
              <a:rPr lang="en-GB" altLang="ja-JP" dirty="0"/>
              <a:t>. </a:t>
            </a:r>
            <a:endParaRPr lang="en-GB" altLang="ja-JP" dirty="0">
              <a:solidFill>
                <a:srgbClr val="0000FF"/>
              </a:solidFill>
            </a:endParaRPr>
          </a:p>
          <a:p>
            <a:pPr marL="857250" lvl="1" indent="-457200">
              <a:buFont typeface="+mj-lt"/>
              <a:buAutoNum type="alphaLcPeriod"/>
            </a:pPr>
            <a:r>
              <a:rPr lang="en-GB" altLang="ja-JP" u="sng" dirty="0">
                <a:solidFill>
                  <a:srgbClr val="0000FF"/>
                </a:solidFill>
              </a:rPr>
              <a:t>Concurrent (asynchronous) transmission on multiple PCHs</a:t>
            </a:r>
            <a:r>
              <a:rPr lang="en-GB" altLang="ja-JP" dirty="0">
                <a:solidFill>
                  <a:srgbClr val="0000FF"/>
                </a:solidFill>
              </a:rPr>
              <a:t> : </a:t>
            </a:r>
            <a:r>
              <a:rPr lang="en-GB" altLang="ja-JP" dirty="0"/>
              <a:t>Transmit a frame immediately on a PCH if a transmission chance is obtained on the PCH. If inter-channel interference is negligible (frequency separation between PCHs is large), multiple frames can be concurrently transmitted on different PCHs.</a:t>
            </a:r>
            <a:endParaRPr lang="en-GB" altLang="ja-JP" dirty="0">
              <a:solidFill>
                <a:srgbClr val="0000FF"/>
              </a:solidFill>
            </a:endParaRPr>
          </a:p>
          <a:p>
            <a:pPr marL="857250" lvl="1" indent="-457200">
              <a:buFont typeface="+mj-lt"/>
              <a:buAutoNum type="alphaLcPeriod"/>
            </a:pPr>
            <a:r>
              <a:rPr lang="en-GB" altLang="ja-JP" u="sng" dirty="0">
                <a:solidFill>
                  <a:srgbClr val="0000FF"/>
                </a:solidFill>
              </a:rPr>
              <a:t>Non-concurrent transmission</a:t>
            </a:r>
            <a:r>
              <a:rPr lang="en-GB" altLang="ja-JP" dirty="0">
                <a:solidFill>
                  <a:srgbClr val="0000FF"/>
                </a:solidFill>
              </a:rPr>
              <a:t> : </a:t>
            </a:r>
            <a:r>
              <a:rPr lang="en-GB" altLang="ja-JP" dirty="0"/>
              <a:t>Transmit a frame immediately on a PCH if a transmission chance is obtained on the PCH. If inter-channel interference is not negligible (frequency separation between PCHs is small), only one frame can be transmitted at a time. </a:t>
            </a:r>
            <a:endParaRPr lang="en-GB" altLang="ja-JP" dirty="0">
              <a:solidFill>
                <a:srgbClr val="0000FF"/>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467544" y="404664"/>
            <a:ext cx="8280920" cy="1160462"/>
          </a:xfrm>
          <a:ln/>
        </p:spPr>
        <p:txBody>
          <a:bodyPr lIns="90000" tIns="46800" rIns="90000" bIns="46800"/>
          <a:lstStyle/>
          <a:p>
            <a:r>
              <a:rPr lang="en-US" dirty="0"/>
              <a:t>Simultaneous transmission on multiple PCHs</a:t>
            </a:r>
          </a:p>
        </p:txBody>
      </p:sp>
      <p:sp>
        <p:nvSpPr>
          <p:cNvPr id="9218" name="Rectangle 2"/>
          <p:cNvSpPr>
            <a:spLocks noGrp="1" noChangeArrowheads="1"/>
          </p:cNvSpPr>
          <p:nvPr>
            <p:ph type="body" idx="1"/>
          </p:nvPr>
        </p:nvSpPr>
        <p:spPr>
          <a:xfrm>
            <a:off x="467544" y="1412776"/>
            <a:ext cx="8280920" cy="4114800"/>
          </a:xfrm>
          <a:ln/>
        </p:spPr>
        <p:txBody>
          <a:bodyPr/>
          <a:lstStyle/>
          <a:p>
            <a:pPr>
              <a:buFont typeface="Times New Roman" pitchFamily="16" charset="0"/>
              <a:buChar char="•"/>
            </a:pPr>
            <a:r>
              <a:rPr lang="en-GB" altLang="ja-JP" sz="2200" dirty="0"/>
              <a:t>If transmission chances are obtained on multiple PCHs, a channel-bonded frame is transmitted on the PCHs.</a:t>
            </a:r>
          </a:p>
          <a:p>
            <a:pPr>
              <a:buFont typeface="Times New Roman" pitchFamily="16" charset="0"/>
              <a:buChar char="•"/>
            </a:pPr>
            <a:r>
              <a:rPr lang="en-GB" altLang="ja-JP" sz="2200" dirty="0"/>
              <a:t>If OFDM(A) is used, this method is available even when PCH separation is small due to synchronous transmission. </a:t>
            </a:r>
          </a:p>
          <a:p>
            <a:pPr>
              <a:buFont typeface="Times New Roman" pitchFamily="16" charset="0"/>
              <a:buChar char="•"/>
            </a:pPr>
            <a:r>
              <a:rPr lang="en-GB" altLang="ja-JP" sz="2200" dirty="0"/>
              <a:t>If the PCHs used for simultaneous transmission are far apart in the frequency domain, high frequency-diversity gain is expected.</a:t>
            </a:r>
          </a:p>
        </p:txBody>
      </p:sp>
      <p:sp>
        <p:nvSpPr>
          <p:cNvPr id="124" name="正方形/長方形 123"/>
          <p:cNvSpPr/>
          <p:nvPr/>
        </p:nvSpPr>
        <p:spPr bwMode="auto">
          <a:xfrm>
            <a:off x="3059832" y="5713511"/>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cxnSp>
        <p:nvCxnSpPr>
          <p:cNvPr id="125" name="直線矢印コネクタ 124"/>
          <p:cNvCxnSpPr/>
          <p:nvPr/>
        </p:nvCxnSpPr>
        <p:spPr bwMode="auto">
          <a:xfrm flipV="1">
            <a:off x="3059832" y="3861048"/>
            <a:ext cx="0" cy="2520280"/>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126" name="直線矢印コネクタ 125"/>
          <p:cNvCxnSpPr/>
          <p:nvPr/>
        </p:nvCxnSpPr>
        <p:spPr bwMode="auto">
          <a:xfrm>
            <a:off x="3059832" y="6361583"/>
            <a:ext cx="5040560" cy="0"/>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127" name="テキスト ボックス 126"/>
          <p:cNvSpPr txBox="1"/>
          <p:nvPr/>
        </p:nvSpPr>
        <p:spPr bwMode="auto">
          <a:xfrm>
            <a:off x="2483768" y="3553271"/>
            <a:ext cx="112937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Frequency</a:t>
            </a:r>
            <a:endParaRPr lang="ja-JP" altLang="en-US" sz="1400" b="1" dirty="0">
              <a:latin typeface="Calibri" pitchFamily="34" charset="0"/>
              <a:cs typeface="Calibri" pitchFamily="34" charset="0"/>
            </a:endParaRPr>
          </a:p>
        </p:txBody>
      </p:sp>
      <p:sp>
        <p:nvSpPr>
          <p:cNvPr id="128" name="テキスト ボックス 127"/>
          <p:cNvSpPr txBox="1"/>
          <p:nvPr/>
        </p:nvSpPr>
        <p:spPr bwMode="auto">
          <a:xfrm>
            <a:off x="7979126" y="6217567"/>
            <a:ext cx="69733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Time</a:t>
            </a:r>
            <a:endParaRPr lang="ja-JP" altLang="en-US" sz="1400" b="1" dirty="0">
              <a:latin typeface="Calibri" pitchFamily="34" charset="0"/>
              <a:cs typeface="Calibri" pitchFamily="34" charset="0"/>
            </a:endParaRPr>
          </a:p>
        </p:txBody>
      </p:sp>
      <p:cxnSp>
        <p:nvCxnSpPr>
          <p:cNvPr id="129" name="直線コネクタ 128"/>
          <p:cNvCxnSpPr/>
          <p:nvPr/>
        </p:nvCxnSpPr>
        <p:spPr>
          <a:xfrm>
            <a:off x="611560" y="5517232"/>
            <a:ext cx="77048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0" name="正方形/長方形 129"/>
          <p:cNvSpPr/>
          <p:nvPr/>
        </p:nvSpPr>
        <p:spPr bwMode="auto">
          <a:xfrm>
            <a:off x="3077406" y="4089845"/>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sp>
        <p:nvSpPr>
          <p:cNvPr id="131" name="テキスト ボックス 130"/>
          <p:cNvSpPr txBox="1"/>
          <p:nvPr/>
        </p:nvSpPr>
        <p:spPr bwMode="auto">
          <a:xfrm>
            <a:off x="2195736" y="4089845"/>
            <a:ext cx="79208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1</a:t>
            </a:r>
            <a:endParaRPr lang="ja-JP" altLang="en-US" sz="1400" b="1" dirty="0">
              <a:solidFill>
                <a:srgbClr val="FF0000"/>
              </a:solidFill>
              <a:latin typeface="Calibri" pitchFamily="34" charset="0"/>
              <a:cs typeface="Calibri" pitchFamily="34" charset="0"/>
            </a:endParaRPr>
          </a:p>
        </p:txBody>
      </p:sp>
      <p:sp>
        <p:nvSpPr>
          <p:cNvPr id="132" name="テキスト ボックス 131"/>
          <p:cNvSpPr txBox="1"/>
          <p:nvPr/>
        </p:nvSpPr>
        <p:spPr bwMode="auto">
          <a:xfrm>
            <a:off x="1979712" y="5713511"/>
            <a:ext cx="1008112"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3</a:t>
            </a:r>
            <a:endParaRPr lang="ja-JP" altLang="en-US" sz="1400" b="1" dirty="0">
              <a:solidFill>
                <a:srgbClr val="FF0000"/>
              </a:solidFill>
              <a:latin typeface="Calibri" pitchFamily="34" charset="0"/>
              <a:cs typeface="Calibri" pitchFamily="34" charset="0"/>
            </a:endParaRPr>
          </a:p>
        </p:txBody>
      </p:sp>
      <p:sp>
        <p:nvSpPr>
          <p:cNvPr id="133" name="テキスト ボックス 132"/>
          <p:cNvSpPr txBox="1"/>
          <p:nvPr/>
        </p:nvSpPr>
        <p:spPr bwMode="auto">
          <a:xfrm>
            <a:off x="539552" y="6001543"/>
            <a:ext cx="2448272"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3</a:t>
            </a:r>
            <a:endParaRPr lang="ja-JP" altLang="en-US" sz="1400" b="1" dirty="0">
              <a:solidFill>
                <a:srgbClr val="0000CC"/>
              </a:solidFill>
              <a:latin typeface="Calibri" pitchFamily="34" charset="0"/>
              <a:cs typeface="Calibri" pitchFamily="34" charset="0"/>
            </a:endParaRPr>
          </a:p>
        </p:txBody>
      </p:sp>
      <p:sp>
        <p:nvSpPr>
          <p:cNvPr id="134" name="テキスト ボックス 133"/>
          <p:cNvSpPr txBox="1"/>
          <p:nvPr/>
        </p:nvSpPr>
        <p:spPr bwMode="auto">
          <a:xfrm>
            <a:off x="611560" y="4377877"/>
            <a:ext cx="2376264"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1</a:t>
            </a:r>
            <a:endParaRPr lang="ja-JP" altLang="en-US" sz="1400" b="1" dirty="0">
              <a:solidFill>
                <a:srgbClr val="0000CC"/>
              </a:solidFill>
              <a:latin typeface="Calibri" pitchFamily="34" charset="0"/>
              <a:cs typeface="Calibri" pitchFamily="34" charset="0"/>
            </a:endParaRPr>
          </a:p>
        </p:txBody>
      </p:sp>
      <p:sp>
        <p:nvSpPr>
          <p:cNvPr id="135" name="正方形/長方形 134"/>
          <p:cNvSpPr/>
          <p:nvPr/>
        </p:nvSpPr>
        <p:spPr bwMode="auto">
          <a:xfrm>
            <a:off x="3077406" y="4901678"/>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sp>
        <p:nvSpPr>
          <p:cNvPr id="136" name="テキスト ボックス 135"/>
          <p:cNvSpPr txBox="1"/>
          <p:nvPr/>
        </p:nvSpPr>
        <p:spPr bwMode="auto">
          <a:xfrm>
            <a:off x="2267744" y="4901678"/>
            <a:ext cx="72008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2</a:t>
            </a:r>
            <a:endParaRPr lang="ja-JP" altLang="en-US" sz="1400" b="1" dirty="0">
              <a:solidFill>
                <a:srgbClr val="FF0000"/>
              </a:solidFill>
              <a:latin typeface="Calibri" pitchFamily="34" charset="0"/>
              <a:cs typeface="Calibri" pitchFamily="34" charset="0"/>
            </a:endParaRPr>
          </a:p>
        </p:txBody>
      </p:sp>
      <p:sp>
        <p:nvSpPr>
          <p:cNvPr id="137" name="テキスト ボックス 136"/>
          <p:cNvSpPr txBox="1"/>
          <p:nvPr/>
        </p:nvSpPr>
        <p:spPr bwMode="auto">
          <a:xfrm>
            <a:off x="467544" y="5189710"/>
            <a:ext cx="252028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2</a:t>
            </a:r>
            <a:endParaRPr lang="ja-JP" altLang="en-US" sz="1400" b="1" dirty="0">
              <a:solidFill>
                <a:srgbClr val="0000CC"/>
              </a:solidFill>
              <a:latin typeface="Calibri" pitchFamily="34" charset="0"/>
              <a:cs typeface="Calibri" pitchFamily="34" charset="0"/>
            </a:endParaRPr>
          </a:p>
        </p:txBody>
      </p:sp>
      <p:sp>
        <p:nvSpPr>
          <p:cNvPr id="138" name="正方形/長方形 137"/>
          <p:cNvSpPr/>
          <p:nvPr/>
        </p:nvSpPr>
        <p:spPr bwMode="auto">
          <a:xfrm>
            <a:off x="5640663" y="4941168"/>
            <a:ext cx="1019569" cy="21204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39" name="正方形/長方形 138"/>
          <p:cNvSpPr/>
          <p:nvPr/>
        </p:nvSpPr>
        <p:spPr bwMode="auto">
          <a:xfrm>
            <a:off x="3131840" y="4122664"/>
            <a:ext cx="269789" cy="18987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40" name="正方形/長方形 139"/>
          <p:cNvSpPr/>
          <p:nvPr/>
        </p:nvSpPr>
        <p:spPr bwMode="auto">
          <a:xfrm>
            <a:off x="6494600" y="4129335"/>
            <a:ext cx="957720" cy="505963"/>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141" name="正方形/長方形 140"/>
          <p:cNvSpPr/>
          <p:nvPr/>
        </p:nvSpPr>
        <p:spPr bwMode="auto">
          <a:xfrm>
            <a:off x="4306050" y="4129336"/>
            <a:ext cx="697998"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142" name="正方形/長方形 141"/>
          <p:cNvSpPr/>
          <p:nvPr/>
        </p:nvSpPr>
        <p:spPr bwMode="auto">
          <a:xfrm>
            <a:off x="5724128" y="5245459"/>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43" name="正方形/長方形 142"/>
          <p:cNvSpPr/>
          <p:nvPr/>
        </p:nvSpPr>
        <p:spPr bwMode="auto">
          <a:xfrm>
            <a:off x="3131840"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44" name="正方形/長方形 143"/>
          <p:cNvSpPr/>
          <p:nvPr/>
        </p:nvSpPr>
        <p:spPr bwMode="auto">
          <a:xfrm>
            <a:off x="3707904" y="5740532"/>
            <a:ext cx="1512168" cy="208748"/>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45" name="正方形/長方形 144"/>
          <p:cNvSpPr/>
          <p:nvPr/>
        </p:nvSpPr>
        <p:spPr bwMode="auto">
          <a:xfrm>
            <a:off x="4355976"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46" name="正方形/長方形 145"/>
          <p:cNvSpPr/>
          <p:nvPr/>
        </p:nvSpPr>
        <p:spPr bwMode="auto">
          <a:xfrm>
            <a:off x="5796136"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47" name="テキスト ボックス 146"/>
          <p:cNvSpPr txBox="1"/>
          <p:nvPr/>
        </p:nvSpPr>
        <p:spPr bwMode="auto">
          <a:xfrm>
            <a:off x="755576" y="3965574"/>
            <a:ext cx="864096" cy="307777"/>
          </a:xfrm>
          <a:prstGeom prst="rect">
            <a:avLst/>
          </a:prstGeom>
          <a:noFill/>
          <a:ln w="19050">
            <a:solidFill>
              <a:schemeClr val="tx1"/>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Band A</a:t>
            </a:r>
            <a:endParaRPr lang="ja-JP" altLang="en-US" sz="1400" b="1" dirty="0">
              <a:latin typeface="Calibri" pitchFamily="34" charset="0"/>
              <a:cs typeface="Calibri" pitchFamily="34" charset="0"/>
            </a:endParaRPr>
          </a:p>
        </p:txBody>
      </p:sp>
      <p:sp>
        <p:nvSpPr>
          <p:cNvPr id="148" name="テキスト ボックス 147"/>
          <p:cNvSpPr txBox="1"/>
          <p:nvPr/>
        </p:nvSpPr>
        <p:spPr bwMode="auto">
          <a:xfrm>
            <a:off x="755576" y="5641503"/>
            <a:ext cx="864096" cy="307777"/>
          </a:xfrm>
          <a:prstGeom prst="rect">
            <a:avLst/>
          </a:prstGeom>
          <a:noFill/>
          <a:ln w="19050">
            <a:solidFill>
              <a:schemeClr val="tx1"/>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Band B</a:t>
            </a:r>
            <a:endParaRPr lang="ja-JP" altLang="en-US" sz="1400" b="1" dirty="0">
              <a:latin typeface="Calibri" pitchFamily="34" charset="0"/>
              <a:cs typeface="Calibri" pitchFamily="34" charset="0"/>
            </a:endParaRPr>
          </a:p>
        </p:txBody>
      </p:sp>
      <p:sp>
        <p:nvSpPr>
          <p:cNvPr id="149" name="正方形/長方形 148"/>
          <p:cNvSpPr/>
          <p:nvPr/>
        </p:nvSpPr>
        <p:spPr bwMode="auto">
          <a:xfrm>
            <a:off x="3131840" y="4941168"/>
            <a:ext cx="509785" cy="21204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50" name="正方形/長方形 149"/>
          <p:cNvSpPr/>
          <p:nvPr/>
        </p:nvSpPr>
        <p:spPr bwMode="auto">
          <a:xfrm>
            <a:off x="6494600" y="5733256"/>
            <a:ext cx="957600" cy="216024"/>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151" name="平行四辺形 150"/>
          <p:cNvSpPr/>
          <p:nvPr/>
        </p:nvSpPr>
        <p:spPr bwMode="auto">
          <a:xfrm>
            <a:off x="3707904" y="3769295"/>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52" name="平行四辺形 151"/>
          <p:cNvSpPr/>
          <p:nvPr/>
        </p:nvSpPr>
        <p:spPr bwMode="auto">
          <a:xfrm>
            <a:off x="3704565" y="4129335"/>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53" name="平行四辺形 152"/>
          <p:cNvSpPr/>
          <p:nvPr/>
        </p:nvSpPr>
        <p:spPr bwMode="auto">
          <a:xfrm>
            <a:off x="3851920" y="4129335"/>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54" name="平行四辺形 153"/>
          <p:cNvSpPr/>
          <p:nvPr/>
        </p:nvSpPr>
        <p:spPr bwMode="auto">
          <a:xfrm>
            <a:off x="3992597" y="4129335"/>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55" name="平行四辺形 154"/>
          <p:cNvSpPr/>
          <p:nvPr/>
        </p:nvSpPr>
        <p:spPr bwMode="auto">
          <a:xfrm>
            <a:off x="4139952" y="4129335"/>
            <a:ext cx="140677"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56" name="平行四辺形 155"/>
          <p:cNvSpPr/>
          <p:nvPr/>
        </p:nvSpPr>
        <p:spPr bwMode="auto">
          <a:xfrm>
            <a:off x="3563888" y="4129335"/>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57" name="平行四辺形 156"/>
          <p:cNvSpPr/>
          <p:nvPr/>
        </p:nvSpPr>
        <p:spPr bwMode="auto">
          <a:xfrm>
            <a:off x="3858598"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58" name="平行四辺形 157"/>
          <p:cNvSpPr/>
          <p:nvPr/>
        </p:nvSpPr>
        <p:spPr bwMode="auto">
          <a:xfrm>
            <a:off x="3999275"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59" name="平行四辺形 158"/>
          <p:cNvSpPr/>
          <p:nvPr/>
        </p:nvSpPr>
        <p:spPr bwMode="auto">
          <a:xfrm>
            <a:off x="4146630" y="4941168"/>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0" name="平行四辺形 159"/>
          <p:cNvSpPr/>
          <p:nvPr/>
        </p:nvSpPr>
        <p:spPr bwMode="auto">
          <a:xfrm>
            <a:off x="5864805"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1" name="平行四辺形 160"/>
          <p:cNvSpPr/>
          <p:nvPr/>
        </p:nvSpPr>
        <p:spPr bwMode="auto">
          <a:xfrm>
            <a:off x="6012160"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2" name="平行四辺形 161"/>
          <p:cNvSpPr/>
          <p:nvPr/>
        </p:nvSpPr>
        <p:spPr bwMode="auto">
          <a:xfrm>
            <a:off x="6152837"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3" name="平行四辺形 162"/>
          <p:cNvSpPr/>
          <p:nvPr/>
        </p:nvSpPr>
        <p:spPr bwMode="auto">
          <a:xfrm>
            <a:off x="6300192" y="5733256"/>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4" name="平行四辺形 163"/>
          <p:cNvSpPr/>
          <p:nvPr/>
        </p:nvSpPr>
        <p:spPr bwMode="auto">
          <a:xfrm>
            <a:off x="5436096"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5" name="平行四辺形 164"/>
          <p:cNvSpPr/>
          <p:nvPr/>
        </p:nvSpPr>
        <p:spPr bwMode="auto">
          <a:xfrm>
            <a:off x="5576773"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6" name="平行四辺形 165"/>
          <p:cNvSpPr/>
          <p:nvPr/>
        </p:nvSpPr>
        <p:spPr bwMode="auto">
          <a:xfrm>
            <a:off x="5724128"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7" name="正方形/長方形 166"/>
          <p:cNvSpPr/>
          <p:nvPr/>
        </p:nvSpPr>
        <p:spPr bwMode="auto">
          <a:xfrm>
            <a:off x="6228184" y="4129335"/>
            <a:ext cx="216024" cy="216024"/>
          </a:xfrm>
          <a:prstGeom prst="rect">
            <a:avLst/>
          </a:prstGeom>
          <a:noFill/>
          <a:ln w="28575">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68" name="平行四辺形 167"/>
          <p:cNvSpPr/>
          <p:nvPr/>
        </p:nvSpPr>
        <p:spPr bwMode="auto">
          <a:xfrm>
            <a:off x="5648781" y="4129335"/>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9" name="平行四辺形 168"/>
          <p:cNvSpPr/>
          <p:nvPr/>
        </p:nvSpPr>
        <p:spPr bwMode="auto">
          <a:xfrm>
            <a:off x="5796136" y="4129335"/>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70" name="平行四辺形 169"/>
          <p:cNvSpPr/>
          <p:nvPr/>
        </p:nvSpPr>
        <p:spPr bwMode="auto">
          <a:xfrm>
            <a:off x="5936813" y="4129335"/>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71" name="平行四辺形 170"/>
          <p:cNvSpPr/>
          <p:nvPr/>
        </p:nvSpPr>
        <p:spPr bwMode="auto">
          <a:xfrm>
            <a:off x="6084168" y="4129335"/>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72" name="平行四辺形 171"/>
          <p:cNvSpPr/>
          <p:nvPr/>
        </p:nvSpPr>
        <p:spPr bwMode="auto">
          <a:xfrm>
            <a:off x="5220072" y="4129335"/>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73" name="平行四辺形 172"/>
          <p:cNvSpPr/>
          <p:nvPr/>
        </p:nvSpPr>
        <p:spPr bwMode="auto">
          <a:xfrm>
            <a:off x="5360749" y="4129335"/>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74" name="平行四辺形 173"/>
          <p:cNvSpPr/>
          <p:nvPr/>
        </p:nvSpPr>
        <p:spPr bwMode="auto">
          <a:xfrm>
            <a:off x="5508104" y="4129335"/>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75" name="正方形/長方形 174"/>
          <p:cNvSpPr/>
          <p:nvPr/>
        </p:nvSpPr>
        <p:spPr bwMode="auto">
          <a:xfrm>
            <a:off x="6876256" y="4941168"/>
            <a:ext cx="1019569" cy="21204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76" name="テキスト ボックス 175"/>
          <p:cNvSpPr txBox="1"/>
          <p:nvPr/>
        </p:nvSpPr>
        <p:spPr bwMode="auto">
          <a:xfrm>
            <a:off x="3851920" y="3697287"/>
            <a:ext cx="112937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400" b="1" dirty="0">
                <a:latin typeface="Calibri" pitchFamily="34" charset="0"/>
                <a:cs typeface="Calibri" pitchFamily="34" charset="0"/>
              </a:rPr>
              <a:t>Back-off slot</a:t>
            </a:r>
            <a:endParaRPr lang="ja-JP" altLang="en-US" sz="1400" b="1" dirty="0">
              <a:latin typeface="Calibri" pitchFamily="34" charset="0"/>
              <a:cs typeface="Calibri" pitchFamily="34" charset="0"/>
            </a:endParaRPr>
          </a:p>
        </p:txBody>
      </p:sp>
      <p:sp>
        <p:nvSpPr>
          <p:cNvPr id="177" name="正方形/長方形 176"/>
          <p:cNvSpPr/>
          <p:nvPr/>
        </p:nvSpPr>
        <p:spPr bwMode="auto">
          <a:xfrm>
            <a:off x="4306050" y="4941168"/>
            <a:ext cx="697998"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181" name="平行四辺形 180"/>
          <p:cNvSpPr/>
          <p:nvPr/>
        </p:nvSpPr>
        <p:spPr bwMode="auto">
          <a:xfrm>
            <a:off x="5026798" y="3769295"/>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82" name="テキスト ボックス 181"/>
          <p:cNvSpPr txBox="1"/>
          <p:nvPr/>
        </p:nvSpPr>
        <p:spPr bwMode="auto">
          <a:xfrm>
            <a:off x="5170814" y="3697287"/>
            <a:ext cx="1345402"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400" b="1" dirty="0">
                <a:latin typeface="Calibri" pitchFamily="34" charset="0"/>
                <a:cs typeface="Calibri" pitchFamily="34" charset="0"/>
              </a:rPr>
              <a:t>Back-off finish</a:t>
            </a:r>
            <a:endParaRPr lang="ja-JP" altLang="en-US" sz="1400" b="1" dirty="0">
              <a:latin typeface="Calibri" pitchFamily="34" charset="0"/>
              <a:cs typeface="Calibri" pitchFamily="34" charset="0"/>
            </a:endParaRPr>
          </a:p>
        </p:txBody>
      </p:sp>
      <p:cxnSp>
        <p:nvCxnSpPr>
          <p:cNvPr id="183" name="直線矢印コネクタ 182"/>
          <p:cNvCxnSpPr/>
          <p:nvPr/>
        </p:nvCxnSpPr>
        <p:spPr>
          <a:xfrm flipH="1">
            <a:off x="6300192" y="3851756"/>
            <a:ext cx="576064" cy="3693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4" name="テキスト ボックス 183"/>
          <p:cNvSpPr txBox="1"/>
          <p:nvPr/>
        </p:nvSpPr>
        <p:spPr bwMode="auto">
          <a:xfrm>
            <a:off x="6826998" y="3553852"/>
            <a:ext cx="1849458" cy="523220"/>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400" b="1" dirty="0">
                <a:latin typeface="Calibri" pitchFamily="34" charset="0"/>
                <a:cs typeface="Calibri" pitchFamily="34" charset="0"/>
              </a:rPr>
              <a:t>Waiting to finish back-off on other PCH</a:t>
            </a:r>
            <a:endParaRPr lang="ja-JP" altLang="en-US" sz="1400" b="1" dirty="0">
              <a:latin typeface="Calibri" pitchFamily="34" charset="0"/>
              <a:cs typeface="Calibri" pitchFamily="34" charset="0"/>
            </a:endParaRPr>
          </a:p>
        </p:txBody>
      </p:sp>
      <p:cxnSp>
        <p:nvCxnSpPr>
          <p:cNvPr id="186" name="直線コネクタ 185"/>
          <p:cNvCxnSpPr/>
          <p:nvPr/>
        </p:nvCxnSpPr>
        <p:spPr bwMode="auto">
          <a:xfrm>
            <a:off x="4283968" y="4653136"/>
            <a:ext cx="0" cy="288032"/>
          </a:xfrm>
          <a:prstGeom prst="line">
            <a:avLst/>
          </a:prstGeom>
          <a:solidFill>
            <a:srgbClr val="00B8FF"/>
          </a:solidFill>
          <a:ln w="19050" cap="flat" cmpd="sng" algn="ctr">
            <a:solidFill>
              <a:schemeClr val="tx1"/>
            </a:solidFill>
            <a:prstDash val="sysDash"/>
            <a:round/>
            <a:headEnd type="none" w="med" len="med"/>
            <a:tailEnd type="none" w="med" len="med"/>
          </a:ln>
          <a:effectLst/>
        </p:spPr>
      </p:cxnSp>
      <p:cxnSp>
        <p:nvCxnSpPr>
          <p:cNvPr id="189" name="直線コネクタ 188"/>
          <p:cNvCxnSpPr/>
          <p:nvPr/>
        </p:nvCxnSpPr>
        <p:spPr bwMode="auto">
          <a:xfrm>
            <a:off x="5004048" y="4653136"/>
            <a:ext cx="0" cy="288032"/>
          </a:xfrm>
          <a:prstGeom prst="line">
            <a:avLst/>
          </a:prstGeom>
          <a:solidFill>
            <a:srgbClr val="00B8FF"/>
          </a:solidFill>
          <a:ln w="19050" cap="flat" cmpd="sng" algn="ctr">
            <a:solidFill>
              <a:schemeClr val="tx1"/>
            </a:solidFill>
            <a:prstDash val="sysDash"/>
            <a:round/>
            <a:headEnd type="none" w="med" len="med"/>
            <a:tailEnd type="none" w="med" len="med"/>
          </a:ln>
          <a:effectLst/>
        </p:spPr>
      </p:cxnSp>
      <p:cxnSp>
        <p:nvCxnSpPr>
          <p:cNvPr id="190" name="直線コネクタ 189"/>
          <p:cNvCxnSpPr/>
          <p:nvPr/>
        </p:nvCxnSpPr>
        <p:spPr bwMode="auto">
          <a:xfrm>
            <a:off x="6516216" y="4653136"/>
            <a:ext cx="0" cy="1080120"/>
          </a:xfrm>
          <a:prstGeom prst="line">
            <a:avLst/>
          </a:prstGeom>
          <a:solidFill>
            <a:srgbClr val="00B8FF"/>
          </a:solidFill>
          <a:ln w="19050" cap="flat" cmpd="sng" algn="ctr">
            <a:solidFill>
              <a:schemeClr val="tx1"/>
            </a:solidFill>
            <a:prstDash val="sysDash"/>
            <a:round/>
            <a:headEnd type="none" w="med" len="med"/>
            <a:tailEnd type="none" w="med" len="med"/>
          </a:ln>
          <a:effectLst/>
        </p:spPr>
      </p:cxnSp>
      <p:cxnSp>
        <p:nvCxnSpPr>
          <p:cNvPr id="192" name="直線コネクタ 191"/>
          <p:cNvCxnSpPr/>
          <p:nvPr/>
        </p:nvCxnSpPr>
        <p:spPr bwMode="auto">
          <a:xfrm>
            <a:off x="7452320" y="4653136"/>
            <a:ext cx="0" cy="1080120"/>
          </a:xfrm>
          <a:prstGeom prst="line">
            <a:avLst/>
          </a:prstGeom>
          <a:solidFill>
            <a:srgbClr val="00B8FF"/>
          </a:solidFill>
          <a:ln w="19050" cap="flat" cmpd="sng" algn="ctr">
            <a:solidFill>
              <a:schemeClr val="tx1"/>
            </a:solidFill>
            <a:prstDash val="sysDash"/>
            <a:round/>
            <a:headEnd type="none" w="med" len="med"/>
            <a:tailEnd type="none"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ltLang="ja-JP"/>
              <a:t>January 2018</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a:t>Kazuto Yano, ATR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467544" y="404664"/>
            <a:ext cx="8280920" cy="1160462"/>
          </a:xfrm>
          <a:ln/>
        </p:spPr>
        <p:txBody>
          <a:bodyPr lIns="90000" tIns="46800" rIns="90000" bIns="46800"/>
          <a:lstStyle/>
          <a:p>
            <a:r>
              <a:rPr lang="en-US" dirty="0"/>
              <a:t>Concurrent transmission on multiple PCHs</a:t>
            </a:r>
          </a:p>
        </p:txBody>
      </p:sp>
      <p:sp>
        <p:nvSpPr>
          <p:cNvPr id="9218" name="Rectangle 2"/>
          <p:cNvSpPr>
            <a:spLocks noGrp="1" noChangeArrowheads="1"/>
          </p:cNvSpPr>
          <p:nvPr>
            <p:ph type="body" idx="1"/>
          </p:nvPr>
        </p:nvSpPr>
        <p:spPr>
          <a:xfrm>
            <a:off x="467544" y="1412776"/>
            <a:ext cx="8280920" cy="4114800"/>
          </a:xfrm>
          <a:ln/>
        </p:spPr>
        <p:txBody>
          <a:bodyPr/>
          <a:lstStyle/>
          <a:p>
            <a:pPr>
              <a:buFont typeface="Times New Roman" pitchFamily="16" charset="0"/>
              <a:buChar char="•"/>
            </a:pPr>
            <a:r>
              <a:rPr lang="en-GB" altLang="ja-JP" sz="2200" dirty="0"/>
              <a:t>If a transmission chance is obtained on one of the multiple PCHs, a frame is immediately transmitted on that PCH.</a:t>
            </a:r>
          </a:p>
          <a:p>
            <a:pPr>
              <a:buFont typeface="Times New Roman" pitchFamily="16" charset="0"/>
              <a:buChar char="•"/>
            </a:pPr>
            <a:r>
              <a:rPr lang="en-GB" altLang="ja-JP" sz="2200" dirty="0"/>
              <a:t>Concurrent transmission is available only when PCH separation is large so that inter-channel interference is negligible.</a:t>
            </a:r>
          </a:p>
          <a:p>
            <a:pPr>
              <a:buFont typeface="Times New Roman" pitchFamily="16" charset="0"/>
              <a:buChar char="•"/>
            </a:pPr>
            <a:r>
              <a:rPr lang="en-GB" altLang="ja-JP" sz="2200" dirty="0"/>
              <a:t>A STA may delay frame transmission until another PCH finishes back-off to perform simultaneous transmission.</a:t>
            </a:r>
          </a:p>
        </p:txBody>
      </p:sp>
      <p:cxnSp>
        <p:nvCxnSpPr>
          <p:cNvPr id="71" name="直線矢印コネクタ 70"/>
          <p:cNvCxnSpPr/>
          <p:nvPr/>
        </p:nvCxnSpPr>
        <p:spPr bwMode="auto">
          <a:xfrm flipV="1">
            <a:off x="3059832" y="3861048"/>
            <a:ext cx="0" cy="2520280"/>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bwMode="auto">
          <a:xfrm>
            <a:off x="3059832" y="6361583"/>
            <a:ext cx="5040560" cy="0"/>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73" name="テキスト ボックス 72"/>
          <p:cNvSpPr txBox="1"/>
          <p:nvPr/>
        </p:nvSpPr>
        <p:spPr bwMode="auto">
          <a:xfrm>
            <a:off x="2483768" y="3553271"/>
            <a:ext cx="112937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Frequency</a:t>
            </a:r>
            <a:endParaRPr lang="ja-JP" altLang="en-US" sz="1400" b="1" dirty="0">
              <a:latin typeface="Calibri" pitchFamily="34" charset="0"/>
              <a:cs typeface="Calibri" pitchFamily="34" charset="0"/>
            </a:endParaRPr>
          </a:p>
        </p:txBody>
      </p:sp>
      <p:sp>
        <p:nvSpPr>
          <p:cNvPr id="74" name="テキスト ボックス 73"/>
          <p:cNvSpPr txBox="1"/>
          <p:nvPr/>
        </p:nvSpPr>
        <p:spPr bwMode="auto">
          <a:xfrm>
            <a:off x="7979126" y="6217567"/>
            <a:ext cx="69733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Time</a:t>
            </a:r>
            <a:endParaRPr lang="ja-JP" altLang="en-US" sz="1400" b="1" dirty="0">
              <a:latin typeface="Calibri" pitchFamily="34" charset="0"/>
              <a:cs typeface="Calibri" pitchFamily="34" charset="0"/>
            </a:endParaRPr>
          </a:p>
        </p:txBody>
      </p:sp>
      <p:cxnSp>
        <p:nvCxnSpPr>
          <p:cNvPr id="75" name="直線コネクタ 74"/>
          <p:cNvCxnSpPr/>
          <p:nvPr/>
        </p:nvCxnSpPr>
        <p:spPr>
          <a:xfrm>
            <a:off x="611560" y="5517232"/>
            <a:ext cx="7704856"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bwMode="auto">
          <a:xfrm>
            <a:off x="2195736" y="4089845"/>
            <a:ext cx="792088"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1</a:t>
            </a:r>
            <a:endParaRPr lang="ja-JP" altLang="en-US" sz="1400" b="1" dirty="0">
              <a:solidFill>
                <a:srgbClr val="FF0000"/>
              </a:solidFill>
              <a:latin typeface="Calibri" pitchFamily="34" charset="0"/>
              <a:cs typeface="Calibri" pitchFamily="34" charset="0"/>
            </a:endParaRPr>
          </a:p>
        </p:txBody>
      </p:sp>
      <p:sp>
        <p:nvSpPr>
          <p:cNvPr id="77" name="テキスト ボックス 76"/>
          <p:cNvSpPr txBox="1"/>
          <p:nvPr/>
        </p:nvSpPr>
        <p:spPr bwMode="auto">
          <a:xfrm>
            <a:off x="1979712" y="5713511"/>
            <a:ext cx="1008112"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3</a:t>
            </a:r>
            <a:endParaRPr lang="ja-JP" altLang="en-US" sz="1400" b="1" dirty="0">
              <a:solidFill>
                <a:srgbClr val="FF0000"/>
              </a:solidFill>
              <a:latin typeface="Calibri" pitchFamily="34" charset="0"/>
              <a:cs typeface="Calibri" pitchFamily="34" charset="0"/>
            </a:endParaRPr>
          </a:p>
        </p:txBody>
      </p:sp>
      <p:sp>
        <p:nvSpPr>
          <p:cNvPr id="78" name="テキスト ボックス 77"/>
          <p:cNvSpPr txBox="1"/>
          <p:nvPr/>
        </p:nvSpPr>
        <p:spPr bwMode="auto">
          <a:xfrm>
            <a:off x="539552" y="6001543"/>
            <a:ext cx="2448272"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3</a:t>
            </a:r>
            <a:endParaRPr lang="ja-JP" altLang="en-US" sz="1400" b="1" dirty="0">
              <a:solidFill>
                <a:srgbClr val="0000CC"/>
              </a:solidFill>
              <a:latin typeface="Calibri" pitchFamily="34" charset="0"/>
              <a:cs typeface="Calibri" pitchFamily="34" charset="0"/>
            </a:endParaRPr>
          </a:p>
        </p:txBody>
      </p:sp>
      <p:sp>
        <p:nvSpPr>
          <p:cNvPr id="79" name="テキスト ボックス 78"/>
          <p:cNvSpPr txBox="1"/>
          <p:nvPr/>
        </p:nvSpPr>
        <p:spPr bwMode="auto">
          <a:xfrm>
            <a:off x="611560" y="4377877"/>
            <a:ext cx="2376264"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1</a:t>
            </a:r>
            <a:endParaRPr lang="ja-JP" altLang="en-US" sz="1400" b="1" dirty="0">
              <a:solidFill>
                <a:srgbClr val="0000CC"/>
              </a:solidFill>
              <a:latin typeface="Calibri" pitchFamily="34" charset="0"/>
              <a:cs typeface="Calibri" pitchFamily="34" charset="0"/>
            </a:endParaRPr>
          </a:p>
        </p:txBody>
      </p:sp>
      <p:sp>
        <p:nvSpPr>
          <p:cNvPr id="80" name="テキスト ボックス 79"/>
          <p:cNvSpPr txBox="1"/>
          <p:nvPr/>
        </p:nvSpPr>
        <p:spPr bwMode="auto">
          <a:xfrm>
            <a:off x="2267744" y="4901678"/>
            <a:ext cx="72008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FF0000"/>
                </a:solidFill>
                <a:latin typeface="Calibri" pitchFamily="34" charset="0"/>
                <a:cs typeface="Calibri" pitchFamily="34" charset="0"/>
              </a:rPr>
              <a:t>PCH 2</a:t>
            </a:r>
            <a:endParaRPr lang="ja-JP" altLang="en-US" sz="1400" b="1" dirty="0">
              <a:solidFill>
                <a:srgbClr val="FF0000"/>
              </a:solidFill>
              <a:latin typeface="Calibri" pitchFamily="34" charset="0"/>
              <a:cs typeface="Calibri" pitchFamily="34" charset="0"/>
            </a:endParaRPr>
          </a:p>
        </p:txBody>
      </p:sp>
      <p:sp>
        <p:nvSpPr>
          <p:cNvPr id="81" name="テキスト ボックス 80"/>
          <p:cNvSpPr txBox="1"/>
          <p:nvPr/>
        </p:nvSpPr>
        <p:spPr bwMode="auto">
          <a:xfrm>
            <a:off x="467544" y="5189710"/>
            <a:ext cx="2520280" cy="307777"/>
          </a:xfrm>
          <a:prstGeom prst="rect">
            <a:avLst/>
          </a:prstGeom>
          <a:noFill/>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defRPr/>
            </a:pPr>
            <a:r>
              <a:rPr lang="en-US" altLang="ja-JP" sz="1400" b="1" dirty="0">
                <a:solidFill>
                  <a:srgbClr val="0000CC"/>
                </a:solidFill>
                <a:latin typeface="Calibri" pitchFamily="34" charset="0"/>
                <a:cs typeface="Calibri" pitchFamily="34" charset="0"/>
              </a:rPr>
              <a:t>Secondary channel for PCH 2</a:t>
            </a:r>
            <a:endParaRPr lang="ja-JP" altLang="en-US" sz="1400" b="1" dirty="0">
              <a:solidFill>
                <a:srgbClr val="0000CC"/>
              </a:solidFill>
              <a:latin typeface="Calibri" pitchFamily="34" charset="0"/>
              <a:cs typeface="Calibri" pitchFamily="34" charset="0"/>
            </a:endParaRPr>
          </a:p>
        </p:txBody>
      </p:sp>
      <p:sp>
        <p:nvSpPr>
          <p:cNvPr id="82" name="テキスト ボックス 81"/>
          <p:cNvSpPr txBox="1"/>
          <p:nvPr/>
        </p:nvSpPr>
        <p:spPr bwMode="auto">
          <a:xfrm>
            <a:off x="755576" y="3965574"/>
            <a:ext cx="864096" cy="307777"/>
          </a:xfrm>
          <a:prstGeom prst="rect">
            <a:avLst/>
          </a:prstGeom>
          <a:noFill/>
          <a:ln w="19050">
            <a:solidFill>
              <a:schemeClr val="tx1"/>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Band A</a:t>
            </a:r>
            <a:endParaRPr lang="ja-JP" altLang="en-US" sz="1400" b="1" dirty="0">
              <a:latin typeface="Calibri" pitchFamily="34" charset="0"/>
              <a:cs typeface="Calibri" pitchFamily="34" charset="0"/>
            </a:endParaRPr>
          </a:p>
        </p:txBody>
      </p:sp>
      <p:sp>
        <p:nvSpPr>
          <p:cNvPr id="83" name="テキスト ボックス 82"/>
          <p:cNvSpPr txBox="1"/>
          <p:nvPr/>
        </p:nvSpPr>
        <p:spPr bwMode="auto">
          <a:xfrm>
            <a:off x="755576" y="5641503"/>
            <a:ext cx="864096" cy="307777"/>
          </a:xfrm>
          <a:prstGeom prst="rect">
            <a:avLst/>
          </a:prstGeom>
          <a:noFill/>
          <a:ln w="19050">
            <a:solidFill>
              <a:schemeClr val="tx1"/>
            </a:solid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defRPr/>
            </a:pPr>
            <a:r>
              <a:rPr lang="en-US" altLang="ja-JP" sz="1400" b="1" dirty="0">
                <a:latin typeface="Calibri" pitchFamily="34" charset="0"/>
                <a:cs typeface="Calibri" pitchFamily="34" charset="0"/>
              </a:rPr>
              <a:t>Band B</a:t>
            </a:r>
            <a:endParaRPr lang="ja-JP" altLang="en-US" sz="1400" b="1" dirty="0">
              <a:latin typeface="Calibri" pitchFamily="34" charset="0"/>
              <a:cs typeface="Calibri" pitchFamily="34" charset="0"/>
            </a:endParaRPr>
          </a:p>
        </p:txBody>
      </p:sp>
      <p:grpSp>
        <p:nvGrpSpPr>
          <p:cNvPr id="84" name="グループ化 153"/>
          <p:cNvGrpSpPr/>
          <p:nvPr/>
        </p:nvGrpSpPr>
        <p:grpSpPr>
          <a:xfrm>
            <a:off x="2861737" y="4509120"/>
            <a:ext cx="364202" cy="595228"/>
            <a:chOff x="4572000" y="1124744"/>
            <a:chExt cx="364202" cy="595228"/>
          </a:xfrm>
        </p:grpSpPr>
        <p:sp>
          <p:nvSpPr>
            <p:cNvPr id="85" name="テキスト ボックス 84"/>
            <p:cNvSpPr txBox="1"/>
            <p:nvPr/>
          </p:nvSpPr>
          <p:spPr>
            <a:xfrm>
              <a:off x="4572000" y="1124744"/>
              <a:ext cx="364202" cy="523220"/>
            </a:xfrm>
            <a:prstGeom prst="rect">
              <a:avLst/>
            </a:prstGeom>
            <a:noFill/>
          </p:spPr>
          <p:txBody>
            <a:bodyPr wrap="none" rtlCol="0">
              <a:spAutoFit/>
            </a:bodyPr>
            <a:lstStyle/>
            <a:p>
              <a:r>
                <a:rPr kumimoji="1" lang="en-US" altLang="ja-JP" sz="2800" dirty="0">
                  <a:solidFill>
                    <a:schemeClr val="tx1"/>
                  </a:solidFill>
                  <a:latin typeface="Calibri" pitchFamily="34" charset="0"/>
                  <a:cs typeface="Calibri" pitchFamily="34" charset="0"/>
                </a:rPr>
                <a:t>~</a:t>
              </a:r>
              <a:endParaRPr kumimoji="1" lang="ja-JP" altLang="en-US" sz="2800" dirty="0">
                <a:solidFill>
                  <a:schemeClr val="tx1"/>
                </a:solidFill>
                <a:latin typeface="Calibri" pitchFamily="34" charset="0"/>
                <a:cs typeface="Calibri" pitchFamily="34" charset="0"/>
              </a:endParaRPr>
            </a:p>
          </p:txBody>
        </p:sp>
        <p:sp>
          <p:nvSpPr>
            <p:cNvPr id="86" name="テキスト ボックス 85"/>
            <p:cNvSpPr txBox="1"/>
            <p:nvPr/>
          </p:nvSpPr>
          <p:spPr>
            <a:xfrm>
              <a:off x="4572000" y="1196752"/>
              <a:ext cx="364202" cy="523220"/>
            </a:xfrm>
            <a:prstGeom prst="rect">
              <a:avLst/>
            </a:prstGeom>
            <a:noFill/>
          </p:spPr>
          <p:txBody>
            <a:bodyPr wrap="none" rtlCol="0">
              <a:spAutoFit/>
            </a:bodyPr>
            <a:lstStyle/>
            <a:p>
              <a:r>
                <a:rPr kumimoji="1" lang="en-US" altLang="ja-JP" sz="2800" dirty="0">
                  <a:solidFill>
                    <a:schemeClr val="tx1"/>
                  </a:solidFill>
                  <a:latin typeface="Calibri" pitchFamily="34" charset="0"/>
                  <a:cs typeface="Calibri" pitchFamily="34" charset="0"/>
                </a:rPr>
                <a:t>~</a:t>
              </a:r>
              <a:endParaRPr kumimoji="1" lang="ja-JP" altLang="en-US" sz="2800" dirty="0">
                <a:solidFill>
                  <a:schemeClr val="tx1"/>
                </a:solidFill>
                <a:latin typeface="Calibri" pitchFamily="34" charset="0"/>
                <a:cs typeface="Calibri" pitchFamily="34" charset="0"/>
              </a:endParaRPr>
            </a:p>
          </p:txBody>
        </p:sp>
      </p:grpSp>
      <p:sp>
        <p:nvSpPr>
          <p:cNvPr id="87" name="正方形/長方形 86"/>
          <p:cNvSpPr/>
          <p:nvPr/>
        </p:nvSpPr>
        <p:spPr bwMode="auto">
          <a:xfrm>
            <a:off x="3059832" y="5713511"/>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cxnSp>
        <p:nvCxnSpPr>
          <p:cNvPr id="88" name="直線矢印コネクタ 87"/>
          <p:cNvCxnSpPr/>
          <p:nvPr/>
        </p:nvCxnSpPr>
        <p:spPr bwMode="auto">
          <a:xfrm>
            <a:off x="3059832" y="6361583"/>
            <a:ext cx="5040560" cy="0"/>
          </a:xfrm>
          <a:prstGeom prst="straightConnector1">
            <a:avLst/>
          </a:prstGeom>
          <a:ln w="19050" cap="rnd">
            <a:solidFill>
              <a:schemeClr val="tx1"/>
            </a:solidFill>
            <a:prstDash val="solid"/>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bwMode="auto">
          <a:xfrm>
            <a:off x="3077406" y="4149080"/>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sp>
        <p:nvSpPr>
          <p:cNvPr id="90" name="正方形/長方形 89"/>
          <p:cNvSpPr/>
          <p:nvPr/>
        </p:nvSpPr>
        <p:spPr bwMode="auto">
          <a:xfrm>
            <a:off x="3077406" y="4901678"/>
            <a:ext cx="4878969" cy="288032"/>
          </a:xfrm>
          <a:prstGeom prst="rect">
            <a:avLst/>
          </a:prstGeom>
          <a:solidFill>
            <a:srgbClr val="FFCCF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Calibri" pitchFamily="34" charset="0"/>
              <a:ea typeface="ＭＳ Ｐゴシック" pitchFamily="50" charset="-128"/>
              <a:cs typeface="Calibri" pitchFamily="34" charset="0"/>
            </a:endParaRPr>
          </a:p>
        </p:txBody>
      </p:sp>
      <p:sp>
        <p:nvSpPr>
          <p:cNvPr id="91" name="正方形/長方形 90"/>
          <p:cNvSpPr/>
          <p:nvPr/>
        </p:nvSpPr>
        <p:spPr bwMode="auto">
          <a:xfrm>
            <a:off x="3131840" y="4181899"/>
            <a:ext cx="269789" cy="18987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92" name="正方形/長方形 91"/>
          <p:cNvSpPr/>
          <p:nvPr/>
        </p:nvSpPr>
        <p:spPr bwMode="auto">
          <a:xfrm>
            <a:off x="6278576" y="4188570"/>
            <a:ext cx="957720" cy="505963"/>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93" name="正方形/長方形 92"/>
          <p:cNvSpPr/>
          <p:nvPr/>
        </p:nvSpPr>
        <p:spPr bwMode="auto">
          <a:xfrm>
            <a:off x="4306050" y="4188571"/>
            <a:ext cx="697998"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94" name="正方形/長方形 93"/>
          <p:cNvSpPr/>
          <p:nvPr/>
        </p:nvSpPr>
        <p:spPr bwMode="auto">
          <a:xfrm>
            <a:off x="5724128" y="5245459"/>
            <a:ext cx="1000272" cy="201053"/>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95" name="正方形/長方形 94"/>
          <p:cNvSpPr/>
          <p:nvPr/>
        </p:nvSpPr>
        <p:spPr bwMode="auto">
          <a:xfrm>
            <a:off x="3131840"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96" name="正方形/長方形 95"/>
          <p:cNvSpPr/>
          <p:nvPr/>
        </p:nvSpPr>
        <p:spPr bwMode="auto">
          <a:xfrm>
            <a:off x="4355976"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97" name="正方形/長方形 96"/>
          <p:cNvSpPr/>
          <p:nvPr/>
        </p:nvSpPr>
        <p:spPr bwMode="auto">
          <a:xfrm>
            <a:off x="5796136" y="6073551"/>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98" name="正方形/長方形 97"/>
          <p:cNvSpPr/>
          <p:nvPr/>
        </p:nvSpPr>
        <p:spPr bwMode="auto">
          <a:xfrm>
            <a:off x="3131840" y="4941168"/>
            <a:ext cx="509785" cy="212046"/>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99" name="正方形/長方形 98"/>
          <p:cNvSpPr/>
          <p:nvPr/>
        </p:nvSpPr>
        <p:spPr bwMode="auto">
          <a:xfrm>
            <a:off x="4572000" y="5733256"/>
            <a:ext cx="957600" cy="216024"/>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100" name="平行四辺形 99"/>
          <p:cNvSpPr/>
          <p:nvPr/>
        </p:nvSpPr>
        <p:spPr bwMode="auto">
          <a:xfrm>
            <a:off x="3704565" y="4188570"/>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1" name="平行四辺形 100"/>
          <p:cNvSpPr/>
          <p:nvPr/>
        </p:nvSpPr>
        <p:spPr bwMode="auto">
          <a:xfrm>
            <a:off x="3851920" y="4188570"/>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2" name="平行四辺形 101"/>
          <p:cNvSpPr/>
          <p:nvPr/>
        </p:nvSpPr>
        <p:spPr bwMode="auto">
          <a:xfrm>
            <a:off x="3992597" y="4188570"/>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3" name="平行四辺形 102"/>
          <p:cNvSpPr/>
          <p:nvPr/>
        </p:nvSpPr>
        <p:spPr bwMode="auto">
          <a:xfrm>
            <a:off x="4139952" y="4188570"/>
            <a:ext cx="140677"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4" name="平行四辺形 103"/>
          <p:cNvSpPr/>
          <p:nvPr/>
        </p:nvSpPr>
        <p:spPr bwMode="auto">
          <a:xfrm>
            <a:off x="3563888" y="4188570"/>
            <a:ext cx="140677"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5" name="平行四辺形 104"/>
          <p:cNvSpPr/>
          <p:nvPr/>
        </p:nvSpPr>
        <p:spPr bwMode="auto">
          <a:xfrm>
            <a:off x="3858598"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6" name="平行四辺形 105"/>
          <p:cNvSpPr/>
          <p:nvPr/>
        </p:nvSpPr>
        <p:spPr bwMode="auto">
          <a:xfrm>
            <a:off x="3999275"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7" name="平行四辺形 106"/>
          <p:cNvSpPr/>
          <p:nvPr/>
        </p:nvSpPr>
        <p:spPr bwMode="auto">
          <a:xfrm>
            <a:off x="4146630"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8" name="平行四辺形 107"/>
          <p:cNvSpPr/>
          <p:nvPr/>
        </p:nvSpPr>
        <p:spPr bwMode="auto">
          <a:xfrm>
            <a:off x="4424645" y="5733256"/>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09" name="平行四辺形 108"/>
          <p:cNvSpPr/>
          <p:nvPr/>
        </p:nvSpPr>
        <p:spPr bwMode="auto">
          <a:xfrm>
            <a:off x="4136613"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10" name="平行四辺形 109"/>
          <p:cNvSpPr/>
          <p:nvPr/>
        </p:nvSpPr>
        <p:spPr bwMode="auto">
          <a:xfrm>
            <a:off x="4283968"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11" name="平行四辺形 110"/>
          <p:cNvSpPr/>
          <p:nvPr/>
        </p:nvSpPr>
        <p:spPr bwMode="auto">
          <a:xfrm>
            <a:off x="5648781"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12" name="平行四辺形 111"/>
          <p:cNvSpPr/>
          <p:nvPr/>
        </p:nvSpPr>
        <p:spPr bwMode="auto">
          <a:xfrm>
            <a:off x="5796136"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13" name="平行四辺形 112"/>
          <p:cNvSpPr/>
          <p:nvPr/>
        </p:nvSpPr>
        <p:spPr bwMode="auto">
          <a:xfrm>
            <a:off x="5936813"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16" name="平行四辺形 115"/>
          <p:cNvSpPr/>
          <p:nvPr/>
        </p:nvSpPr>
        <p:spPr bwMode="auto">
          <a:xfrm>
            <a:off x="6084168" y="4188570"/>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20" name="平行四辺形 119"/>
          <p:cNvSpPr/>
          <p:nvPr/>
        </p:nvSpPr>
        <p:spPr bwMode="auto">
          <a:xfrm>
            <a:off x="5220072"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42" name="平行四辺形 141"/>
          <p:cNvSpPr/>
          <p:nvPr/>
        </p:nvSpPr>
        <p:spPr bwMode="auto">
          <a:xfrm>
            <a:off x="5360749"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1" name="平行四辺形 160"/>
          <p:cNvSpPr/>
          <p:nvPr/>
        </p:nvSpPr>
        <p:spPr bwMode="auto">
          <a:xfrm>
            <a:off x="5508104"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2" name="正方形/長方形 161"/>
          <p:cNvSpPr/>
          <p:nvPr/>
        </p:nvSpPr>
        <p:spPr bwMode="auto">
          <a:xfrm>
            <a:off x="3131840" y="5733256"/>
            <a:ext cx="792088" cy="216024"/>
          </a:xfrm>
          <a:prstGeom prst="rect">
            <a:avLst/>
          </a:prstGeom>
          <a:solidFill>
            <a:srgbClr val="CCFFCC"/>
          </a:solidFill>
          <a:ln w="952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400" dirty="0">
              <a:solidFill>
                <a:srgbClr val="CC00CC"/>
              </a:solidFill>
              <a:latin typeface="Calibri" pitchFamily="34" charset="0"/>
              <a:cs typeface="Calibri" pitchFamily="34" charset="0"/>
            </a:endParaRPr>
          </a:p>
        </p:txBody>
      </p:sp>
      <p:sp>
        <p:nvSpPr>
          <p:cNvPr id="163" name="平行四辺形 162"/>
          <p:cNvSpPr/>
          <p:nvPr/>
        </p:nvSpPr>
        <p:spPr bwMode="auto">
          <a:xfrm>
            <a:off x="7452320"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5" name="平行四辺形 164"/>
          <p:cNvSpPr/>
          <p:nvPr/>
        </p:nvSpPr>
        <p:spPr bwMode="auto">
          <a:xfrm>
            <a:off x="6300192"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66" name="平行四辺形 165"/>
          <p:cNvSpPr/>
          <p:nvPr/>
        </p:nvSpPr>
        <p:spPr bwMode="auto">
          <a:xfrm>
            <a:off x="6447547"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86" name="平行四辺形 185"/>
          <p:cNvSpPr/>
          <p:nvPr/>
        </p:nvSpPr>
        <p:spPr bwMode="auto">
          <a:xfrm>
            <a:off x="6588224"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87" name="平行四辺形 186"/>
          <p:cNvSpPr/>
          <p:nvPr/>
        </p:nvSpPr>
        <p:spPr bwMode="auto">
          <a:xfrm>
            <a:off x="6732240" y="5733256"/>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88" name="平行四辺形 187"/>
          <p:cNvSpPr/>
          <p:nvPr/>
        </p:nvSpPr>
        <p:spPr bwMode="auto">
          <a:xfrm>
            <a:off x="5720789"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89" name="平行四辺形 188"/>
          <p:cNvSpPr/>
          <p:nvPr/>
        </p:nvSpPr>
        <p:spPr bwMode="auto">
          <a:xfrm>
            <a:off x="5868144"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90" name="平行四辺形 189"/>
          <p:cNvSpPr/>
          <p:nvPr/>
        </p:nvSpPr>
        <p:spPr bwMode="auto">
          <a:xfrm>
            <a:off x="6012160"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91" name="平行四辺形 190"/>
          <p:cNvSpPr/>
          <p:nvPr/>
        </p:nvSpPr>
        <p:spPr bwMode="auto">
          <a:xfrm>
            <a:off x="6159515" y="5733256"/>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92" name="正方形/長方形 191"/>
          <p:cNvSpPr/>
          <p:nvPr/>
        </p:nvSpPr>
        <p:spPr bwMode="auto">
          <a:xfrm>
            <a:off x="6876256" y="5733256"/>
            <a:ext cx="936104"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193" name="平行四辺形 192"/>
          <p:cNvSpPr/>
          <p:nvPr/>
        </p:nvSpPr>
        <p:spPr bwMode="auto">
          <a:xfrm>
            <a:off x="4283968"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94" name="平行四辺形 193"/>
          <p:cNvSpPr/>
          <p:nvPr/>
        </p:nvSpPr>
        <p:spPr bwMode="auto">
          <a:xfrm>
            <a:off x="4431323"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95" name="平行四辺形 194"/>
          <p:cNvSpPr/>
          <p:nvPr/>
        </p:nvSpPr>
        <p:spPr bwMode="auto">
          <a:xfrm>
            <a:off x="4572000" y="4941168"/>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96" name="正方形/長方形 195"/>
          <p:cNvSpPr/>
          <p:nvPr/>
        </p:nvSpPr>
        <p:spPr bwMode="auto">
          <a:xfrm>
            <a:off x="4716016" y="4941168"/>
            <a:ext cx="957600" cy="504056"/>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197" name="正方形/長方形 196"/>
          <p:cNvSpPr/>
          <p:nvPr/>
        </p:nvSpPr>
        <p:spPr bwMode="auto">
          <a:xfrm>
            <a:off x="6566728" y="4941168"/>
            <a:ext cx="957600" cy="216024"/>
          </a:xfrm>
          <a:prstGeom prst="rect">
            <a:avLst/>
          </a:prstGeom>
          <a:pattFill prst="dkUpDiag">
            <a:fgClr>
              <a:srgbClr val="FF0000"/>
            </a:fgClr>
            <a:bgClr>
              <a:schemeClr val="bg1"/>
            </a:bgClr>
          </a:patt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ja-JP" altLang="en-US" sz="1600" dirty="0">
              <a:solidFill>
                <a:srgbClr val="CC00CC"/>
              </a:solidFill>
              <a:latin typeface="Calibri" pitchFamily="34" charset="0"/>
              <a:cs typeface="Calibri" pitchFamily="34" charset="0"/>
            </a:endParaRPr>
          </a:p>
        </p:txBody>
      </p:sp>
      <p:sp>
        <p:nvSpPr>
          <p:cNvPr id="198" name="平行四辺形 197"/>
          <p:cNvSpPr/>
          <p:nvPr/>
        </p:nvSpPr>
        <p:spPr bwMode="auto">
          <a:xfrm>
            <a:off x="6419373" y="4941168"/>
            <a:ext cx="137338" cy="216024"/>
          </a:xfrm>
          <a:prstGeom prst="parallelogram">
            <a:avLst/>
          </a:prstGeom>
          <a:solidFill>
            <a:srgbClr val="FFFF00"/>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199" name="平行四辺形 198"/>
          <p:cNvSpPr/>
          <p:nvPr/>
        </p:nvSpPr>
        <p:spPr bwMode="auto">
          <a:xfrm>
            <a:off x="6131341"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00" name="平行四辺形 199"/>
          <p:cNvSpPr/>
          <p:nvPr/>
        </p:nvSpPr>
        <p:spPr bwMode="auto">
          <a:xfrm>
            <a:off x="6278696"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01" name="平行四辺形 200"/>
          <p:cNvSpPr/>
          <p:nvPr/>
        </p:nvSpPr>
        <p:spPr bwMode="auto">
          <a:xfrm>
            <a:off x="6018838"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02" name="平行四辺形 201"/>
          <p:cNvSpPr/>
          <p:nvPr/>
        </p:nvSpPr>
        <p:spPr bwMode="auto">
          <a:xfrm>
            <a:off x="5874822"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03" name="平行四辺形 202"/>
          <p:cNvSpPr/>
          <p:nvPr/>
        </p:nvSpPr>
        <p:spPr bwMode="auto">
          <a:xfrm>
            <a:off x="7599675"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04" name="平行四辺形 203"/>
          <p:cNvSpPr/>
          <p:nvPr/>
        </p:nvSpPr>
        <p:spPr bwMode="auto">
          <a:xfrm>
            <a:off x="7740352" y="4188570"/>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05" name="平行四辺形 204"/>
          <p:cNvSpPr/>
          <p:nvPr/>
        </p:nvSpPr>
        <p:spPr bwMode="auto">
          <a:xfrm>
            <a:off x="7668344"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
        <p:nvSpPr>
          <p:cNvPr id="206" name="平行四辺形 205"/>
          <p:cNvSpPr/>
          <p:nvPr/>
        </p:nvSpPr>
        <p:spPr bwMode="auto">
          <a:xfrm>
            <a:off x="7809021" y="4941168"/>
            <a:ext cx="137338" cy="216024"/>
          </a:xfrm>
          <a:prstGeom prst="parallelogram">
            <a:avLst/>
          </a:prstGeom>
          <a:solidFill>
            <a:srgbClr val="BBE0E3"/>
          </a:solidFill>
          <a:ln w="12700" cap="flat" cmpd="sng" algn="ctr">
            <a:solidFill>
              <a:srgbClr val="000000"/>
            </a:solidFill>
            <a:prstDash val="solid"/>
            <a:round/>
            <a:headEnd type="none" w="med" len="med"/>
            <a:tailEnd type="none" w="med" len="med"/>
          </a:ln>
          <a:effectLst/>
          <a:scene3d>
            <a:camera prst="orthographicFront">
              <a:rot lat="0" lon="10800000" rev="0"/>
            </a:camera>
            <a:lightRig rig="threePt" dir="t"/>
          </a:scene3d>
        </p:spPr>
        <p:txBody>
          <a:bodyPr vert="horz" wrap="square" lIns="91440" tIns="45720" rIns="91440" bIns="45720" numCol="1" rtlCol="0"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000000"/>
              </a:solidFill>
              <a:effectLst/>
              <a:uLnTx/>
              <a:uFillTx/>
              <a:latin typeface="Arial" charset="0"/>
              <a:ea typeface="ＭＳ Ｐゴシック" pitchFamily="50"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6635</TotalTime>
  <Words>1933</Words>
  <Application>Microsoft Office PowerPoint</Application>
  <PresentationFormat>画面に合わせる (4:3)</PresentationFormat>
  <Paragraphs>314</Paragraphs>
  <Slides>20</Slides>
  <Notes>20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20</vt:i4>
      </vt:variant>
    </vt:vector>
  </HeadingPairs>
  <TitlesOfParts>
    <vt:vector size="22" baseType="lpstr">
      <vt:lpstr>802-11-Submission</vt:lpstr>
      <vt:lpstr>Document</vt:lpstr>
      <vt:lpstr>Introducing multiple primary channels to exploit unused resources scattered in multiple channels/bands</vt:lpstr>
      <vt:lpstr>Background (1)</vt:lpstr>
      <vt:lpstr>Background (2)</vt:lpstr>
      <vt:lpstr>Background (3)</vt:lpstr>
      <vt:lpstr>Contents of this presentation</vt:lpstr>
      <vt:lpstr>Multiple PCHs on multiple channels/bands</vt:lpstr>
      <vt:lpstr>How to access multiple PCHs</vt:lpstr>
      <vt:lpstr>Simultaneous transmission on multiple PCHs</vt:lpstr>
      <vt:lpstr>Concurrent transmission on multiple PCHs</vt:lpstr>
      <vt:lpstr>Non-concurrent transmission</vt:lpstr>
      <vt:lpstr>Queue sharing among PCHs</vt:lpstr>
      <vt:lpstr>Loading simulation (1/3)</vt:lpstr>
      <vt:lpstr>Loading simulation (2/3)</vt:lpstr>
      <vt:lpstr>Loading simulation (3/3)</vt:lpstr>
      <vt:lpstr>Simulation results (1/3)</vt:lpstr>
      <vt:lpstr>Simulation results (2/3)</vt:lpstr>
      <vt:lpstr>Simulation results (3/3)</vt:lpstr>
      <vt:lpstr>Summary</vt:lpstr>
      <vt:lpstr>Straw Poll</vt:lpstr>
      <vt:lpstr>References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multiple primary channels to exploit unused resources scattered in multiple channels/bands</dc:title>
  <dc:creator>Kazuto Yano</dc:creator>
  <cp:lastModifiedBy>yano</cp:lastModifiedBy>
  <cp:revision>1762</cp:revision>
  <cp:lastPrinted>1601-01-01T00:00:00Z</cp:lastPrinted>
  <dcterms:created xsi:type="dcterms:W3CDTF">2017-01-04T01:17:49Z</dcterms:created>
  <dcterms:modified xsi:type="dcterms:W3CDTF">2018-01-16T15:41:14Z</dcterms:modified>
</cp:coreProperties>
</file>