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3"/>
  </p:notesMasterIdLst>
  <p:sldIdLst>
    <p:sldId id="283" r:id="rId2"/>
    <p:sldId id="257" r:id="rId3"/>
    <p:sldId id="278" r:id="rId4"/>
    <p:sldId id="281" r:id="rId5"/>
    <p:sldId id="274" r:id="rId6"/>
    <p:sldId id="284" r:id="rId7"/>
    <p:sldId id="285" r:id="rId8"/>
    <p:sldId id="279" r:id="rId9"/>
    <p:sldId id="276" r:id="rId10"/>
    <p:sldId id="270" r:id="rId11"/>
    <p:sldId id="266" r:id="rId12"/>
    <p:sldId id="268" r:id="rId13"/>
    <p:sldId id="269" r:id="rId14"/>
    <p:sldId id="273" r:id="rId15"/>
    <p:sldId id="282" r:id="rId16"/>
    <p:sldId id="280" r:id="rId17"/>
    <p:sldId id="265" r:id="rId18"/>
    <p:sldId id="259" r:id="rId19"/>
    <p:sldId id="260" r:id="rId20"/>
    <p:sldId id="262"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66"/>
    <p:restoredTop sz="96341"/>
  </p:normalViewPr>
  <p:slideViewPr>
    <p:cSldViewPr snapToGrid="0" snapToObjects="1">
      <p:cViewPr>
        <p:scale>
          <a:sx n="140" d="100"/>
          <a:sy n="140" d="100"/>
        </p:scale>
        <p:origin x="-624" y="144"/>
      </p:cViewPr>
      <p:guideLst/>
    </p:cSldViewPr>
  </p:slideViewPr>
  <p:notesTextViewPr>
    <p:cViewPr>
      <p:scale>
        <a:sx n="1" d="1"/>
        <a:sy n="1" d="1"/>
      </p:scale>
      <p:origin x="0" y="0"/>
    </p:cViewPr>
  </p:notesTextViewPr>
  <p:notesViewPr>
    <p:cSldViewPr snapToGrid="0" snapToObjects="1">
      <p:cViewPr varScale="1">
        <p:scale>
          <a:sx n="118" d="100"/>
          <a:sy n="118" d="100"/>
        </p:scale>
        <p:origin x="2992" y="2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94454-FEDD-5845-A87C-6B71D10B2C8F}" type="datetimeFigureOut">
              <a:rPr lang="en-US" smtClean="0"/>
              <a:t>11/4/17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0A975-C448-7C48-9657-0E485E4521EF}" type="slidenum">
              <a:rPr lang="en-US" smtClean="0"/>
              <a:t>‹#›</a:t>
            </a:fld>
            <a:endParaRPr lang="en-US"/>
          </a:p>
        </p:txBody>
      </p:sp>
    </p:spTree>
    <p:extLst>
      <p:ext uri="{BB962C8B-B14F-4D97-AF65-F5344CB8AC3E}">
        <p14:creationId xmlns:p14="http://schemas.microsoft.com/office/powerpoint/2010/main" val="192714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dt" sz="quarter" idx="1"/>
          </p:nvPr>
        </p:nvSpPr>
        <p:spPr>
          <a:noFill/>
        </p:spPr>
        <p:txBody>
          <a:bodyPr/>
          <a:lstStyle>
            <a:lvl1pPr defTabSz="938677">
              <a:defRPr sz="1200">
                <a:solidFill>
                  <a:schemeClr val="tx1"/>
                </a:solidFill>
                <a:latin typeface="Times New Roman" pitchFamily="18" charset="0"/>
              </a:defRPr>
            </a:lvl1pPr>
            <a:lvl2pPr marL="747111" indent="-287350" defTabSz="938677">
              <a:defRPr sz="1200">
                <a:solidFill>
                  <a:schemeClr val="tx1"/>
                </a:solidFill>
                <a:latin typeface="Times New Roman" pitchFamily="18" charset="0"/>
              </a:defRPr>
            </a:lvl2pPr>
            <a:lvl3pPr marL="1149401" indent="-229880" defTabSz="938677">
              <a:defRPr sz="1200">
                <a:solidFill>
                  <a:schemeClr val="tx1"/>
                </a:solidFill>
                <a:latin typeface="Times New Roman" pitchFamily="18" charset="0"/>
              </a:defRPr>
            </a:lvl3pPr>
            <a:lvl4pPr marL="1609161" indent="-229880" defTabSz="938677">
              <a:defRPr sz="1200">
                <a:solidFill>
                  <a:schemeClr val="tx1"/>
                </a:solidFill>
                <a:latin typeface="Times New Roman" pitchFamily="18" charset="0"/>
              </a:defRPr>
            </a:lvl4pPr>
            <a:lvl5pPr marL="2068921" indent="-229880" defTabSz="938677">
              <a:defRPr sz="1200">
                <a:solidFill>
                  <a:schemeClr val="tx1"/>
                </a:solidFill>
                <a:latin typeface="Times New Roman" pitchFamily="18" charset="0"/>
              </a:defRPr>
            </a:lvl5pPr>
            <a:lvl6pPr marL="2528682" indent="-229880" defTabSz="938677" eaLnBrk="0" fontAlgn="base" hangingPunct="0">
              <a:spcBef>
                <a:spcPct val="0"/>
              </a:spcBef>
              <a:spcAft>
                <a:spcPct val="0"/>
              </a:spcAft>
              <a:defRPr sz="1200">
                <a:solidFill>
                  <a:schemeClr val="tx1"/>
                </a:solidFill>
                <a:latin typeface="Times New Roman" pitchFamily="18" charset="0"/>
              </a:defRPr>
            </a:lvl6pPr>
            <a:lvl7pPr marL="2988442" indent="-229880" defTabSz="938677" eaLnBrk="0" fontAlgn="base" hangingPunct="0">
              <a:spcBef>
                <a:spcPct val="0"/>
              </a:spcBef>
              <a:spcAft>
                <a:spcPct val="0"/>
              </a:spcAft>
              <a:defRPr sz="1200">
                <a:solidFill>
                  <a:schemeClr val="tx1"/>
                </a:solidFill>
                <a:latin typeface="Times New Roman" pitchFamily="18" charset="0"/>
              </a:defRPr>
            </a:lvl7pPr>
            <a:lvl8pPr marL="3448202" indent="-229880" defTabSz="938677" eaLnBrk="0" fontAlgn="base" hangingPunct="0">
              <a:spcBef>
                <a:spcPct val="0"/>
              </a:spcBef>
              <a:spcAft>
                <a:spcPct val="0"/>
              </a:spcAft>
              <a:defRPr sz="1200">
                <a:solidFill>
                  <a:schemeClr val="tx1"/>
                </a:solidFill>
                <a:latin typeface="Times New Roman" pitchFamily="18" charset="0"/>
              </a:defRPr>
            </a:lvl8pPr>
            <a:lvl9pPr marL="3907963" indent="-229880" defTabSz="938677" eaLnBrk="0" fontAlgn="base" hangingPunct="0">
              <a:spcBef>
                <a:spcPct val="0"/>
              </a:spcBef>
              <a:spcAft>
                <a:spcPct val="0"/>
              </a:spcAft>
              <a:defRPr sz="1200">
                <a:solidFill>
                  <a:schemeClr val="tx1"/>
                </a:solidFill>
                <a:latin typeface="Times New Roman" pitchFamily="18" charset="0"/>
              </a:defRPr>
            </a:lvl9pPr>
          </a:lstStyle>
          <a:p>
            <a:r>
              <a:rPr lang="en-US" altLang="en-US" sz="1400" dirty="0"/>
              <a:t>September 2016</a:t>
            </a:r>
          </a:p>
        </p:txBody>
      </p:sp>
      <p:sp>
        <p:nvSpPr>
          <p:cNvPr id="12292" name="Rectangle 6"/>
          <p:cNvSpPr>
            <a:spLocks noGrp="1" noChangeArrowheads="1"/>
          </p:cNvSpPr>
          <p:nvPr>
            <p:ph type="ftr" sz="quarter" idx="4"/>
          </p:nvPr>
        </p:nvSpPr>
        <p:spPr>
          <a:noFill/>
        </p:spPr>
        <p:txBody>
          <a:bodyPr/>
          <a:lstStyle>
            <a:lvl1pPr marL="344820" indent="-344820" defTabSz="938677">
              <a:defRPr sz="1200">
                <a:solidFill>
                  <a:schemeClr val="tx1"/>
                </a:solidFill>
                <a:latin typeface="Times New Roman" pitchFamily="18" charset="0"/>
              </a:defRPr>
            </a:lvl1pPr>
            <a:lvl2pPr marL="747111" indent="-287350" defTabSz="938677">
              <a:defRPr sz="1200">
                <a:solidFill>
                  <a:schemeClr val="tx1"/>
                </a:solidFill>
                <a:latin typeface="Times New Roman" pitchFamily="18" charset="0"/>
              </a:defRPr>
            </a:lvl2pPr>
            <a:lvl3pPr marL="1149401" indent="-229880" defTabSz="938677">
              <a:defRPr sz="1200">
                <a:solidFill>
                  <a:schemeClr val="tx1"/>
                </a:solidFill>
                <a:latin typeface="Times New Roman" pitchFamily="18" charset="0"/>
              </a:defRPr>
            </a:lvl3pPr>
            <a:lvl4pPr marL="1609161" indent="-229880" defTabSz="938677">
              <a:defRPr sz="1200">
                <a:solidFill>
                  <a:schemeClr val="tx1"/>
                </a:solidFill>
                <a:latin typeface="Times New Roman" pitchFamily="18" charset="0"/>
              </a:defRPr>
            </a:lvl4pPr>
            <a:lvl5pPr marL="459760" defTabSz="938677">
              <a:defRPr sz="1200">
                <a:solidFill>
                  <a:schemeClr val="tx1"/>
                </a:solidFill>
                <a:latin typeface="Times New Roman" pitchFamily="18" charset="0"/>
              </a:defRPr>
            </a:lvl5pPr>
            <a:lvl6pPr marL="919521" defTabSz="938677" eaLnBrk="0" fontAlgn="base" hangingPunct="0">
              <a:spcBef>
                <a:spcPct val="0"/>
              </a:spcBef>
              <a:spcAft>
                <a:spcPct val="0"/>
              </a:spcAft>
              <a:defRPr sz="1200">
                <a:solidFill>
                  <a:schemeClr val="tx1"/>
                </a:solidFill>
                <a:latin typeface="Times New Roman" pitchFamily="18" charset="0"/>
              </a:defRPr>
            </a:lvl6pPr>
            <a:lvl7pPr marL="1379281" defTabSz="938677" eaLnBrk="0" fontAlgn="base" hangingPunct="0">
              <a:spcBef>
                <a:spcPct val="0"/>
              </a:spcBef>
              <a:spcAft>
                <a:spcPct val="0"/>
              </a:spcAft>
              <a:defRPr sz="1200">
                <a:solidFill>
                  <a:schemeClr val="tx1"/>
                </a:solidFill>
                <a:latin typeface="Times New Roman" pitchFamily="18" charset="0"/>
              </a:defRPr>
            </a:lvl7pPr>
            <a:lvl8pPr marL="1839041" defTabSz="938677" eaLnBrk="0" fontAlgn="base" hangingPunct="0">
              <a:spcBef>
                <a:spcPct val="0"/>
              </a:spcBef>
              <a:spcAft>
                <a:spcPct val="0"/>
              </a:spcAft>
              <a:defRPr sz="1200">
                <a:solidFill>
                  <a:schemeClr val="tx1"/>
                </a:solidFill>
                <a:latin typeface="Times New Roman" pitchFamily="18" charset="0"/>
              </a:defRPr>
            </a:lvl8pPr>
            <a:lvl9pPr marL="2298802" defTabSz="938677" eaLnBrk="0" fontAlgn="base" hangingPunct="0">
              <a:spcBef>
                <a:spcPct val="0"/>
              </a:spcBef>
              <a:spcAft>
                <a:spcPct val="0"/>
              </a:spcAft>
              <a:defRPr sz="1200">
                <a:solidFill>
                  <a:schemeClr val="tx1"/>
                </a:solidFill>
                <a:latin typeface="Times New Roman" pitchFamily="18" charset="0"/>
              </a:defRPr>
            </a:lvl9pPr>
          </a:lstStyle>
          <a:p>
            <a:pPr lvl="4"/>
            <a:r>
              <a:rPr lang="en-US" altLang="en-US" dirty="0"/>
              <a:t>Intel Corporation</a:t>
            </a:r>
          </a:p>
        </p:txBody>
      </p:sp>
      <p:sp>
        <p:nvSpPr>
          <p:cNvPr id="12293" name="Rectangle 7"/>
          <p:cNvSpPr>
            <a:spLocks noGrp="1" noChangeArrowheads="1"/>
          </p:cNvSpPr>
          <p:nvPr>
            <p:ph type="sldNum" sz="quarter" idx="5"/>
          </p:nvPr>
        </p:nvSpPr>
        <p:spPr>
          <a:xfrm>
            <a:off x="3361260" y="9000621"/>
            <a:ext cx="415177" cy="184666"/>
          </a:xfrm>
          <a:noFill/>
        </p:spPr>
        <p:txBody>
          <a:bodyPr/>
          <a:lstStyle>
            <a:lvl1pPr defTabSz="938677">
              <a:defRPr sz="1200">
                <a:solidFill>
                  <a:schemeClr val="tx1"/>
                </a:solidFill>
                <a:latin typeface="Times New Roman" pitchFamily="18" charset="0"/>
              </a:defRPr>
            </a:lvl1pPr>
            <a:lvl2pPr marL="747111" indent="-287350" defTabSz="938677">
              <a:defRPr sz="1200">
                <a:solidFill>
                  <a:schemeClr val="tx1"/>
                </a:solidFill>
                <a:latin typeface="Times New Roman" pitchFamily="18" charset="0"/>
              </a:defRPr>
            </a:lvl2pPr>
            <a:lvl3pPr marL="1149401" indent="-229880" defTabSz="938677">
              <a:defRPr sz="1200">
                <a:solidFill>
                  <a:schemeClr val="tx1"/>
                </a:solidFill>
                <a:latin typeface="Times New Roman" pitchFamily="18" charset="0"/>
              </a:defRPr>
            </a:lvl3pPr>
            <a:lvl4pPr marL="1609161" indent="-229880" defTabSz="938677">
              <a:defRPr sz="1200">
                <a:solidFill>
                  <a:schemeClr val="tx1"/>
                </a:solidFill>
                <a:latin typeface="Times New Roman" pitchFamily="18" charset="0"/>
              </a:defRPr>
            </a:lvl4pPr>
            <a:lvl5pPr marL="2068921" indent="-229880" defTabSz="938677">
              <a:defRPr sz="1200">
                <a:solidFill>
                  <a:schemeClr val="tx1"/>
                </a:solidFill>
                <a:latin typeface="Times New Roman" pitchFamily="18" charset="0"/>
              </a:defRPr>
            </a:lvl5pPr>
            <a:lvl6pPr marL="2528682" indent="-229880" defTabSz="938677" eaLnBrk="0" fontAlgn="base" hangingPunct="0">
              <a:spcBef>
                <a:spcPct val="0"/>
              </a:spcBef>
              <a:spcAft>
                <a:spcPct val="0"/>
              </a:spcAft>
              <a:defRPr sz="1200">
                <a:solidFill>
                  <a:schemeClr val="tx1"/>
                </a:solidFill>
                <a:latin typeface="Times New Roman" pitchFamily="18" charset="0"/>
              </a:defRPr>
            </a:lvl6pPr>
            <a:lvl7pPr marL="2988442" indent="-229880" defTabSz="938677" eaLnBrk="0" fontAlgn="base" hangingPunct="0">
              <a:spcBef>
                <a:spcPct val="0"/>
              </a:spcBef>
              <a:spcAft>
                <a:spcPct val="0"/>
              </a:spcAft>
              <a:defRPr sz="1200">
                <a:solidFill>
                  <a:schemeClr val="tx1"/>
                </a:solidFill>
                <a:latin typeface="Times New Roman" pitchFamily="18" charset="0"/>
              </a:defRPr>
            </a:lvl7pPr>
            <a:lvl8pPr marL="3448202" indent="-229880" defTabSz="938677" eaLnBrk="0" fontAlgn="base" hangingPunct="0">
              <a:spcBef>
                <a:spcPct val="0"/>
              </a:spcBef>
              <a:spcAft>
                <a:spcPct val="0"/>
              </a:spcAft>
              <a:defRPr sz="1200">
                <a:solidFill>
                  <a:schemeClr val="tx1"/>
                </a:solidFill>
                <a:latin typeface="Times New Roman" pitchFamily="18" charset="0"/>
              </a:defRPr>
            </a:lvl8pPr>
            <a:lvl9pPr marL="3907963" indent="-229880" defTabSz="938677" eaLnBrk="0" fontAlgn="base" hangingPunct="0">
              <a:spcBef>
                <a:spcPct val="0"/>
              </a:spcBef>
              <a:spcAft>
                <a:spcPct val="0"/>
              </a:spcAft>
              <a:defRPr sz="1200">
                <a:solidFill>
                  <a:schemeClr val="tx1"/>
                </a:solidFill>
                <a:latin typeface="Times New Roman" pitchFamily="18" charset="0"/>
              </a:defRPr>
            </a:lvl9pPr>
          </a:lstStyle>
          <a:p>
            <a:r>
              <a:rPr lang="en-US" altLang="en-US" dirty="0"/>
              <a:t>Page </a:t>
            </a:r>
            <a:fld id="{07FC9C9D-9E8C-45A0-A936-072F1228F988}" type="slidenum">
              <a:rPr lang="en-US" altLang="en-US"/>
              <a:pPr/>
              <a:t>1</a:t>
            </a:fld>
            <a:endParaRPr lang="en-US" altLang="en-US" dirty="0"/>
          </a:p>
        </p:txBody>
      </p:sp>
      <p:sp>
        <p:nvSpPr>
          <p:cNvPr id="12294" name="Rectangle 2"/>
          <p:cNvSpPr>
            <a:spLocks noGrp="1" noRot="1" noChangeAspect="1" noChangeArrowheads="1" noTextEdit="1"/>
          </p:cNvSpPr>
          <p:nvPr>
            <p:ph type="sldImg"/>
          </p:nvPr>
        </p:nvSpPr>
        <p:spPr>
          <a:xfrm>
            <a:off x="419100" y="703263"/>
            <a:ext cx="6172200" cy="3473450"/>
          </a:xfrm>
          <a:ln/>
        </p:spPr>
      </p:sp>
      <p:sp>
        <p:nvSpPr>
          <p:cNvPr id="12295" name="Rectangle 3"/>
          <p:cNvSpPr>
            <a:spLocks noGrp="1" noChangeArrowheads="1"/>
          </p:cNvSpPr>
          <p:nvPr>
            <p:ph type="body" idx="1"/>
          </p:nvPr>
        </p:nvSpPr>
        <p:spPr>
          <a:noFill/>
        </p:spPr>
        <p:txBody>
          <a:bodyPr/>
          <a:lstStyle/>
          <a:p>
            <a:endParaRPr lang="en-US" altLang="en-US" dirty="0"/>
          </a:p>
        </p:txBody>
      </p:sp>
      <p:sp>
        <p:nvSpPr>
          <p:cNvPr id="2" name="Header Placeholder 1"/>
          <p:cNvSpPr>
            <a:spLocks noGrp="1"/>
          </p:cNvSpPr>
          <p:nvPr>
            <p:ph type="hdr" sz="quarter" idx="10"/>
          </p:nvPr>
        </p:nvSpPr>
        <p:spPr>
          <a:xfrm>
            <a:off x="3994610" y="96239"/>
            <a:ext cx="2356158" cy="215444"/>
          </a:xfrm>
          <a:prstGeom prst="rect">
            <a:avLst/>
          </a:prstGeom>
        </p:spPr>
        <p:txBody>
          <a:bodyPr/>
          <a:lstStyle/>
          <a:p>
            <a:pPr>
              <a:defRPr/>
            </a:pPr>
            <a:r>
              <a:rPr lang="en-US" altLang="en-US" dirty="0"/>
              <a:t>doc.: IEEE 802.11-16/XXXXr0</a:t>
            </a:r>
          </a:p>
        </p:txBody>
      </p:sp>
    </p:spTree>
    <p:extLst>
      <p:ext uri="{BB962C8B-B14F-4D97-AF65-F5344CB8AC3E}">
        <p14:creationId xmlns:p14="http://schemas.microsoft.com/office/powerpoint/2010/main" val="20556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0A975-C448-7C48-9657-0E485E4521EF}" type="slidenum">
              <a:rPr lang="en-US" smtClean="0"/>
              <a:t>5</a:t>
            </a:fld>
            <a:endParaRPr lang="en-US"/>
          </a:p>
        </p:txBody>
      </p:sp>
    </p:spTree>
    <p:extLst>
      <p:ext uri="{BB962C8B-B14F-4D97-AF65-F5344CB8AC3E}">
        <p14:creationId xmlns:p14="http://schemas.microsoft.com/office/powerpoint/2010/main" val="37820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0A975-C448-7C48-9657-0E485E4521EF}" type="slidenum">
              <a:rPr lang="en-US" smtClean="0"/>
              <a:t>6</a:t>
            </a:fld>
            <a:endParaRPr lang="en-US"/>
          </a:p>
        </p:txBody>
      </p:sp>
    </p:spTree>
    <p:extLst>
      <p:ext uri="{BB962C8B-B14F-4D97-AF65-F5344CB8AC3E}">
        <p14:creationId xmlns:p14="http://schemas.microsoft.com/office/powerpoint/2010/main" val="52364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0A975-C448-7C48-9657-0E485E4521EF}" type="slidenum">
              <a:rPr lang="en-US" smtClean="0"/>
              <a:t>7</a:t>
            </a:fld>
            <a:endParaRPr lang="en-US"/>
          </a:p>
        </p:txBody>
      </p:sp>
    </p:spTree>
    <p:extLst>
      <p:ext uri="{BB962C8B-B14F-4D97-AF65-F5344CB8AC3E}">
        <p14:creationId xmlns:p14="http://schemas.microsoft.com/office/powerpoint/2010/main" val="5467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mr-IN" smtClean="0"/>
              <a:t>doc.: IEEE 802.11-17/1321r0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20912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mr-IN" smtClean="0"/>
              <a:t>doc.: IEEE 802.11-17/1321r0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2330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mr-IN" smtClean="0"/>
              <a:t>doc.: IEEE 802.11-17/1321r0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12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mr-IN" smtClean="0"/>
              <a:t>doc.: IEEE 802.11-17/1321r0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4878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November 2017</a:t>
            </a:r>
            <a:endParaRPr lang="en-US"/>
          </a:p>
        </p:txBody>
      </p:sp>
      <p:sp>
        <p:nvSpPr>
          <p:cNvPr id="5" name="Footer Placeholder 4"/>
          <p:cNvSpPr>
            <a:spLocks noGrp="1"/>
          </p:cNvSpPr>
          <p:nvPr>
            <p:ph type="ftr" idx="11"/>
          </p:nvPr>
        </p:nvSpPr>
        <p:spPr>
          <a:xfrm>
            <a:off x="7132320" y="6537960"/>
            <a:ext cx="4297680" cy="228600"/>
          </a:xfrm>
          <a:prstGeom prst="rect">
            <a:avLst/>
          </a:prstGeom>
        </p:spPr>
        <p:txBody>
          <a:bodyPr/>
          <a:lstStyle>
            <a:lvl1pPr>
              <a:defRPr/>
            </a:lvl1pPr>
          </a:lstStyle>
          <a:p>
            <a:r>
              <a:rPr lang="en-US" smtClean="0"/>
              <a:t>Djordje Tujkovic, Facebook</a:t>
            </a:r>
            <a:endParaRPr lang="en-US"/>
          </a:p>
        </p:txBody>
      </p:sp>
      <p:sp>
        <p:nvSpPr>
          <p:cNvPr id="6" name="Slide Number Placeholder 5"/>
          <p:cNvSpPr>
            <a:spLocks noGrp="1"/>
          </p:cNvSpPr>
          <p:nvPr>
            <p:ph type="sldNum" idx="12"/>
          </p:nvPr>
        </p:nvSpPr>
        <p:spPr/>
        <p:txBody>
          <a:bodyPr/>
          <a:lstStyle>
            <a:lvl1pPr>
              <a:defRPr/>
            </a:lvl1pPr>
          </a:lstStyle>
          <a:p>
            <a:fld id="{218E555C-AA27-A74F-AF94-06001C10B3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2017</a:t>
            </a:r>
            <a:endParaRPr lang="en-US"/>
          </a:p>
        </p:txBody>
      </p:sp>
      <p:sp>
        <p:nvSpPr>
          <p:cNvPr id="5" name="Footer Placeholder 4"/>
          <p:cNvSpPr>
            <a:spLocks noGrp="1"/>
          </p:cNvSpPr>
          <p:nvPr>
            <p:ph type="ftr" idx="11"/>
          </p:nvPr>
        </p:nvSpPr>
        <p:spPr>
          <a:xfrm>
            <a:off x="7132320" y="6537960"/>
            <a:ext cx="4297680" cy="228600"/>
          </a:xfrm>
          <a:prstGeom prst="rect">
            <a:avLst/>
          </a:prstGeom>
        </p:spPr>
        <p:txBody>
          <a:bodyPr/>
          <a:lstStyle>
            <a:lvl1pPr>
              <a:defRPr/>
            </a:lvl1pPr>
          </a:lstStyle>
          <a:p>
            <a:r>
              <a:rPr lang="en-US" smtClean="0"/>
              <a:t>Djordje Tujkovic, Facebook</a:t>
            </a:r>
            <a:endParaRPr lang="en-US"/>
          </a:p>
        </p:txBody>
      </p:sp>
      <p:sp>
        <p:nvSpPr>
          <p:cNvPr id="6" name="Slide Number Placeholder 5"/>
          <p:cNvSpPr>
            <a:spLocks noGrp="1"/>
          </p:cNvSpPr>
          <p:nvPr>
            <p:ph type="sldNum" idx="12"/>
          </p:nvPr>
        </p:nvSpPr>
        <p:spPr/>
        <p:txBody>
          <a:bodyPr/>
          <a:lstStyle>
            <a:lvl1pPr>
              <a:defRPr/>
            </a:lvl1pPr>
          </a:lstStyle>
          <a:p>
            <a:fld id="{218E555C-AA27-A74F-AF94-06001C10B3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2017</a:t>
            </a:r>
            <a:endParaRPr lang="en-US"/>
          </a:p>
        </p:txBody>
      </p:sp>
      <p:sp>
        <p:nvSpPr>
          <p:cNvPr id="5" name="Footer Placeholder 4"/>
          <p:cNvSpPr>
            <a:spLocks noGrp="1"/>
          </p:cNvSpPr>
          <p:nvPr>
            <p:ph type="ftr" idx="11"/>
          </p:nvPr>
        </p:nvSpPr>
        <p:spPr>
          <a:xfrm>
            <a:off x="7132320" y="6537960"/>
            <a:ext cx="4297680" cy="228600"/>
          </a:xfrm>
          <a:prstGeom prst="rect">
            <a:avLst/>
          </a:prstGeom>
        </p:spPr>
        <p:txBody>
          <a:bodyPr/>
          <a:lstStyle>
            <a:lvl1pPr>
              <a:defRPr/>
            </a:lvl1pPr>
          </a:lstStyle>
          <a:p>
            <a:r>
              <a:rPr lang="en-US" smtClean="0"/>
              <a:t>Djordje Tujkovic, Facebook</a:t>
            </a:r>
            <a:endParaRPr lang="en-US"/>
          </a:p>
        </p:txBody>
      </p:sp>
      <p:sp>
        <p:nvSpPr>
          <p:cNvPr id="6" name="Slide Number Placeholder 5"/>
          <p:cNvSpPr>
            <a:spLocks noGrp="1"/>
          </p:cNvSpPr>
          <p:nvPr>
            <p:ph type="sldNum" idx="12"/>
          </p:nvPr>
        </p:nvSpPr>
        <p:spPr/>
        <p:txBody>
          <a:bodyPr/>
          <a:lstStyle>
            <a:lvl1pPr>
              <a:defRPr/>
            </a:lvl1pPr>
          </a:lstStyle>
          <a:p>
            <a:fld id="{218E555C-AA27-A74F-AF94-06001C10B3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idx="10"/>
          </p:nvPr>
        </p:nvSpPr>
        <p:spPr/>
        <p:txBody>
          <a:bodyPr/>
          <a:lstStyle/>
          <a:p>
            <a:r>
              <a:rPr lang="en-US" smtClean="0"/>
              <a:t>November 2017</a:t>
            </a:r>
            <a:endParaRPr lang="en-US"/>
          </a:p>
        </p:txBody>
      </p:sp>
      <p:sp>
        <p:nvSpPr>
          <p:cNvPr id="6" name="Footer Placeholder 5"/>
          <p:cNvSpPr>
            <a:spLocks noGrp="1"/>
          </p:cNvSpPr>
          <p:nvPr>
            <p:ph type="ftr" idx="11"/>
          </p:nvPr>
        </p:nvSpPr>
        <p:spPr>
          <a:xfrm>
            <a:off x="7132320" y="6537960"/>
            <a:ext cx="4297680" cy="228600"/>
          </a:xfrm>
          <a:prstGeom prst="rect">
            <a:avLst/>
          </a:prstGeom>
        </p:spPr>
        <p:txBody>
          <a:bodyPr/>
          <a:lstStyle/>
          <a:p>
            <a:r>
              <a:rPr lang="en-US" smtClean="0"/>
              <a:t>Djordje Tujkovic, Facebook</a:t>
            </a:r>
            <a:endParaRPr lang="en-US"/>
          </a:p>
        </p:txBody>
      </p:sp>
      <p:sp>
        <p:nvSpPr>
          <p:cNvPr id="10" name="Slide Number Placeholder 9"/>
          <p:cNvSpPr>
            <a:spLocks noGrp="1"/>
          </p:cNvSpPr>
          <p:nvPr>
            <p:ph type="sldNum" idx="12"/>
          </p:nvPr>
        </p:nvSpPr>
        <p:spPr/>
        <p:txBody>
          <a:bodyPr/>
          <a:lstStyle/>
          <a:p>
            <a:fld id="{218E555C-AA27-A74F-AF94-06001C10B3A2}" type="slidenum">
              <a:rPr lang="en-US" smtClean="0"/>
              <a:t>‹#›</a:t>
            </a:fld>
            <a:endParaRPr lang="en-US"/>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Header and Foote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without Header and Foote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idx="10"/>
          </p:nvPr>
        </p:nvSpPr>
        <p:spPr/>
        <p:txBody>
          <a:bodyPr/>
          <a:lstStyle/>
          <a:p>
            <a:r>
              <a:rPr lang="en-US" smtClean="0"/>
              <a:t>November 2017</a:t>
            </a:r>
            <a:endParaRPr lang="en-US"/>
          </a:p>
        </p:txBody>
      </p:sp>
      <p:sp>
        <p:nvSpPr>
          <p:cNvPr id="6" name="Footer Placeholder 5"/>
          <p:cNvSpPr>
            <a:spLocks noGrp="1"/>
          </p:cNvSpPr>
          <p:nvPr>
            <p:ph type="ftr" idx="11"/>
          </p:nvPr>
        </p:nvSpPr>
        <p:spPr>
          <a:xfrm>
            <a:off x="7132320" y="6537960"/>
            <a:ext cx="4297680" cy="228600"/>
          </a:xfrm>
          <a:prstGeom prst="rect">
            <a:avLst/>
          </a:prstGeom>
        </p:spPr>
        <p:txBody>
          <a:bodyPr/>
          <a:lstStyle/>
          <a:p>
            <a:r>
              <a:rPr lang="en-US" smtClean="0"/>
              <a:t>Djordje Tujkovic, Facebook</a:t>
            </a:r>
            <a:endParaRPr lang="en-US"/>
          </a:p>
        </p:txBody>
      </p:sp>
      <p:sp>
        <p:nvSpPr>
          <p:cNvPr id="10" name="Slide Number Placeholder 9"/>
          <p:cNvSpPr>
            <a:spLocks noGrp="1"/>
          </p:cNvSpPr>
          <p:nvPr>
            <p:ph type="sldNum" idx="12"/>
          </p:nvPr>
        </p:nvSpPr>
        <p:spPr/>
        <p:txBody>
          <a:bodyPr/>
          <a:lstStyle/>
          <a:p>
            <a:fld id="{218E555C-AA27-A74F-AF94-06001C10B3A2}" type="slidenum">
              <a:rPr lang="en-US" smtClean="0"/>
              <a:t>‹#›</a:t>
            </a:fld>
            <a:endParaRPr lang="en-US"/>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November 2017</a:t>
            </a:r>
            <a:endParaRPr lang="en-US"/>
          </a:p>
        </p:txBody>
      </p:sp>
      <p:sp>
        <p:nvSpPr>
          <p:cNvPr id="5" name="Footer Placeholder 4"/>
          <p:cNvSpPr>
            <a:spLocks noGrp="1"/>
          </p:cNvSpPr>
          <p:nvPr>
            <p:ph type="ftr" idx="11"/>
          </p:nvPr>
        </p:nvSpPr>
        <p:spPr>
          <a:xfrm>
            <a:off x="7132320" y="6537960"/>
            <a:ext cx="4297680" cy="228600"/>
          </a:xfrm>
          <a:prstGeom prst="rect">
            <a:avLst/>
          </a:prstGeom>
        </p:spPr>
        <p:txBody>
          <a:bodyPr/>
          <a:lstStyle>
            <a:lvl1pPr>
              <a:defRPr/>
            </a:lvl1pPr>
          </a:lstStyle>
          <a:p>
            <a:r>
              <a:rPr lang="en-US" smtClean="0"/>
              <a:t>Djordje Tujkovic, Facebook</a:t>
            </a:r>
            <a:endParaRPr lang="en-US"/>
          </a:p>
        </p:txBody>
      </p:sp>
      <p:sp>
        <p:nvSpPr>
          <p:cNvPr id="6" name="Slide Number Placeholder 5"/>
          <p:cNvSpPr>
            <a:spLocks noGrp="1"/>
          </p:cNvSpPr>
          <p:nvPr>
            <p:ph type="sldNum" idx="12"/>
          </p:nvPr>
        </p:nvSpPr>
        <p:spPr/>
        <p:txBody>
          <a:bodyPr/>
          <a:lstStyle>
            <a:lvl1pPr>
              <a:defRPr/>
            </a:lvl1pPr>
          </a:lstStyle>
          <a:p>
            <a:fld id="{218E555C-AA27-A74F-AF94-06001C10B3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1" y="1508759"/>
            <a:ext cx="5077884"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5484" y="1508759"/>
            <a:ext cx="508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November 2017</a:t>
            </a:r>
            <a:endParaRPr lang="en-US"/>
          </a:p>
        </p:txBody>
      </p:sp>
      <p:sp>
        <p:nvSpPr>
          <p:cNvPr id="6" name="Footer Placeholder 5"/>
          <p:cNvSpPr>
            <a:spLocks noGrp="1"/>
          </p:cNvSpPr>
          <p:nvPr>
            <p:ph type="ftr" idx="11"/>
          </p:nvPr>
        </p:nvSpPr>
        <p:spPr>
          <a:xfrm>
            <a:off x="7132320" y="6537960"/>
            <a:ext cx="4297680" cy="228600"/>
          </a:xfrm>
          <a:prstGeom prst="rect">
            <a:avLst/>
          </a:prstGeom>
        </p:spPr>
        <p:txBody>
          <a:bodyPr/>
          <a:lstStyle>
            <a:lvl1pPr>
              <a:defRPr/>
            </a:lvl1pPr>
          </a:lstStyle>
          <a:p>
            <a:r>
              <a:rPr lang="en-US" smtClean="0"/>
              <a:t>Djordje Tujkovic, Facebook</a:t>
            </a:r>
            <a:endParaRPr lang="en-US"/>
          </a:p>
        </p:txBody>
      </p:sp>
      <p:sp>
        <p:nvSpPr>
          <p:cNvPr id="7" name="Slide Number Placeholder 6"/>
          <p:cNvSpPr>
            <a:spLocks noGrp="1"/>
          </p:cNvSpPr>
          <p:nvPr>
            <p:ph type="sldNum" idx="12"/>
          </p:nvPr>
        </p:nvSpPr>
        <p:spPr/>
        <p:txBody>
          <a:bodyPr/>
          <a:lstStyle>
            <a:lvl1pPr>
              <a:defRPr/>
            </a:lvl1pPr>
          </a:lstStyle>
          <a:p>
            <a:fld id="{218E555C-AA27-A74F-AF94-06001C10B3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November 2017</a:t>
            </a:r>
            <a:endParaRPr lang="en-US"/>
          </a:p>
        </p:txBody>
      </p:sp>
      <p:sp>
        <p:nvSpPr>
          <p:cNvPr id="8" name="Footer Placeholder 7"/>
          <p:cNvSpPr>
            <a:spLocks noGrp="1"/>
          </p:cNvSpPr>
          <p:nvPr>
            <p:ph type="ftr" idx="11"/>
          </p:nvPr>
        </p:nvSpPr>
        <p:spPr>
          <a:xfrm>
            <a:off x="7524760" y="6475414"/>
            <a:ext cx="3865024" cy="180975"/>
          </a:xfrm>
          <a:prstGeom prst="rect">
            <a:avLst/>
          </a:prstGeom>
        </p:spPr>
        <p:txBody>
          <a:bodyPr/>
          <a:lstStyle>
            <a:lvl1pPr>
              <a:defRPr/>
            </a:lvl1pPr>
          </a:lstStyle>
          <a:p>
            <a:r>
              <a:rPr lang="en-US" smtClean="0"/>
              <a:t>Djordje Tujkovic, Facebook</a:t>
            </a:r>
            <a:endParaRPr lang="en-US"/>
          </a:p>
        </p:txBody>
      </p:sp>
      <p:sp>
        <p:nvSpPr>
          <p:cNvPr id="9" name="Slide Number Placeholder 8"/>
          <p:cNvSpPr>
            <a:spLocks noGrp="1"/>
          </p:cNvSpPr>
          <p:nvPr>
            <p:ph type="sldNum" idx="12"/>
          </p:nvPr>
        </p:nvSpPr>
        <p:spPr/>
        <p:txBody>
          <a:bodyPr/>
          <a:lstStyle>
            <a:lvl1pPr>
              <a:defRPr/>
            </a:lvl1pPr>
          </a:lstStyle>
          <a:p>
            <a:fld id="{218E555C-AA27-A74F-AF94-06001C10B3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November 2017</a:t>
            </a:r>
            <a:endParaRPr lang="en-US"/>
          </a:p>
        </p:txBody>
      </p:sp>
      <p:sp>
        <p:nvSpPr>
          <p:cNvPr id="4" name="Footer Placeholder 3"/>
          <p:cNvSpPr>
            <a:spLocks noGrp="1"/>
          </p:cNvSpPr>
          <p:nvPr>
            <p:ph type="ftr" idx="11"/>
          </p:nvPr>
        </p:nvSpPr>
        <p:spPr>
          <a:xfrm>
            <a:off x="7132320" y="6537960"/>
            <a:ext cx="4297680" cy="228600"/>
          </a:xfrm>
          <a:prstGeom prst="rect">
            <a:avLst/>
          </a:prstGeom>
        </p:spPr>
        <p:txBody>
          <a:bodyPr/>
          <a:lstStyle>
            <a:lvl1pPr>
              <a:defRPr/>
            </a:lvl1pPr>
          </a:lstStyle>
          <a:p>
            <a:r>
              <a:rPr lang="en-US" smtClean="0"/>
              <a:t>Djordje Tujkovic, Facebook</a:t>
            </a:r>
            <a:endParaRPr lang="en-US"/>
          </a:p>
        </p:txBody>
      </p:sp>
      <p:sp>
        <p:nvSpPr>
          <p:cNvPr id="5" name="Slide Number Placeholder 4"/>
          <p:cNvSpPr>
            <a:spLocks noGrp="1"/>
          </p:cNvSpPr>
          <p:nvPr>
            <p:ph type="sldNum" idx="12"/>
          </p:nvPr>
        </p:nvSpPr>
        <p:spPr/>
        <p:txBody>
          <a:bodyPr/>
          <a:lstStyle>
            <a:lvl1pPr>
              <a:defRPr/>
            </a:lvl1pPr>
          </a:lstStyle>
          <a:p>
            <a:fld id="{218E555C-AA27-A74F-AF94-06001C10B3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November 2017</a:t>
            </a:r>
            <a:endParaRPr lang="en-US"/>
          </a:p>
        </p:txBody>
      </p:sp>
      <p:sp>
        <p:nvSpPr>
          <p:cNvPr id="3" name="Footer Placeholder 2"/>
          <p:cNvSpPr>
            <a:spLocks noGrp="1"/>
          </p:cNvSpPr>
          <p:nvPr>
            <p:ph type="ftr" idx="11"/>
          </p:nvPr>
        </p:nvSpPr>
        <p:spPr>
          <a:xfrm>
            <a:off x="7132320" y="6537960"/>
            <a:ext cx="4297680" cy="228600"/>
          </a:xfrm>
          <a:prstGeom prst="rect">
            <a:avLst/>
          </a:prstGeom>
        </p:spPr>
        <p:txBody>
          <a:bodyPr/>
          <a:lstStyle>
            <a:lvl1pPr>
              <a:defRPr/>
            </a:lvl1pPr>
          </a:lstStyle>
          <a:p>
            <a:r>
              <a:rPr lang="en-US" smtClean="0"/>
              <a:t>Djordje Tujkovic, Facebook</a:t>
            </a:r>
            <a:endParaRPr lang="en-US"/>
          </a:p>
        </p:txBody>
      </p:sp>
      <p:sp>
        <p:nvSpPr>
          <p:cNvPr id="4" name="Slide Number Placeholder 3"/>
          <p:cNvSpPr>
            <a:spLocks noGrp="1"/>
          </p:cNvSpPr>
          <p:nvPr>
            <p:ph type="sldNum" idx="12"/>
          </p:nvPr>
        </p:nvSpPr>
        <p:spPr/>
        <p:txBody>
          <a:bodyPr/>
          <a:lstStyle>
            <a:lvl1pPr>
              <a:defRPr/>
            </a:lvl1pPr>
          </a:lstStyle>
          <a:p>
            <a:fld id="{218E555C-AA27-A74F-AF94-06001C10B3A2}"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594360"/>
            <a:ext cx="10515600" cy="9144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7" name="Rectangle 3"/>
          <p:cNvSpPr>
            <a:spLocks noGrp="1" noChangeArrowheads="1"/>
          </p:cNvSpPr>
          <p:nvPr>
            <p:ph type="dt"/>
          </p:nvPr>
        </p:nvSpPr>
        <p:spPr bwMode="auto">
          <a:xfrm>
            <a:off x="912285" y="365760"/>
            <a:ext cx="3657600" cy="2286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2017</a:t>
            </a:r>
            <a:endParaRPr lang="en-US"/>
          </a:p>
        </p:txBody>
      </p:sp>
      <p:sp>
        <p:nvSpPr>
          <p:cNvPr id="10" name="Date Placeholder 3"/>
          <p:cNvSpPr txBox="1">
            <a:spLocks/>
          </p:cNvSpPr>
          <p:nvPr userDrawn="1"/>
        </p:nvSpPr>
        <p:spPr bwMode="auto">
          <a:xfrm>
            <a:off x="7772400" y="365760"/>
            <a:ext cx="3657600" cy="2286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802.11-17/1679r0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
        <p:nvSpPr>
          <p:cNvPr id="1026" name="Rectangle 2"/>
          <p:cNvSpPr>
            <a:spLocks noGrp="1" noChangeArrowheads="1"/>
          </p:cNvSpPr>
          <p:nvPr>
            <p:ph type="body" idx="1"/>
          </p:nvPr>
        </p:nvSpPr>
        <p:spPr bwMode="auto">
          <a:xfrm>
            <a:off x="914400" y="1508760"/>
            <a:ext cx="10515600" cy="50292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9" name="Rectangle 5"/>
          <p:cNvSpPr>
            <a:spLocks noGrp="1" noChangeArrowheads="1"/>
          </p:cNvSpPr>
          <p:nvPr>
            <p:ph type="sldNum"/>
          </p:nvPr>
        </p:nvSpPr>
        <p:spPr bwMode="auto">
          <a:xfrm>
            <a:off x="5711957" y="6537960"/>
            <a:ext cx="1070768"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fld id="{218E555C-AA27-A74F-AF94-06001C10B3A2}" type="slidenum">
              <a:rPr lang="en-US" smtClean="0"/>
              <a:t>‹#›</a:t>
            </a:fld>
            <a:endParaRPr lang="en-US"/>
          </a:p>
        </p:txBody>
      </p:sp>
      <p:sp>
        <p:nvSpPr>
          <p:cNvPr id="1030" name="Line 6"/>
          <p:cNvSpPr>
            <a:spLocks noChangeShapeType="1"/>
          </p:cNvSpPr>
          <p:nvPr/>
        </p:nvSpPr>
        <p:spPr bwMode="auto">
          <a:xfrm>
            <a:off x="914396" y="594360"/>
            <a:ext cx="10515600" cy="1588"/>
          </a:xfrm>
          <a:prstGeom prst="line">
            <a:avLst/>
          </a:prstGeom>
          <a:noFill/>
          <a:ln w="12600">
            <a:solidFill>
              <a:srgbClr val="000000"/>
            </a:solidFill>
            <a:miter lim="800000"/>
            <a:headEnd/>
            <a:tailEnd/>
          </a:ln>
          <a:effectLst/>
        </p:spPr>
        <p:txBody>
          <a:bodyPr/>
          <a:lstStyle/>
          <a:p>
            <a:endParaRPr lang="en-GB" sz="1800" dirty="0"/>
          </a:p>
        </p:txBody>
      </p:sp>
      <p:sp>
        <p:nvSpPr>
          <p:cNvPr id="1031" name="Rectangle 7"/>
          <p:cNvSpPr>
            <a:spLocks noChangeArrowheads="1"/>
          </p:cNvSpPr>
          <p:nvPr/>
        </p:nvSpPr>
        <p:spPr bwMode="auto">
          <a:xfrm>
            <a:off x="912285" y="6537960"/>
            <a:ext cx="718145" cy="228600"/>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537960"/>
            <a:ext cx="10515600" cy="1588"/>
          </a:xfrm>
          <a:prstGeom prst="line">
            <a:avLst/>
          </a:prstGeom>
          <a:noFill/>
          <a:ln w="12600">
            <a:solidFill>
              <a:srgbClr val="000000"/>
            </a:solidFill>
            <a:miter lim="800000"/>
            <a:headEnd/>
            <a:tailEnd/>
          </a:ln>
          <a:effectLst/>
        </p:spPr>
        <p:txBody>
          <a:bodyPr/>
          <a:lstStyle/>
          <a:p>
            <a:endParaRPr lang="en-GB" sz="1800" dirty="0"/>
          </a:p>
        </p:txBody>
      </p:sp>
      <p:sp>
        <p:nvSpPr>
          <p:cNvPr id="3" name="Footer Placeholder 2"/>
          <p:cNvSpPr>
            <a:spLocks noGrp="1"/>
          </p:cNvSpPr>
          <p:nvPr>
            <p:ph type="ftr" sz="quarter" idx="3"/>
          </p:nvPr>
        </p:nvSpPr>
        <p:spPr>
          <a:xfrm>
            <a:off x="7315201" y="6537961"/>
            <a:ext cx="41148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41630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7" r:id="rId3"/>
    <p:sldLayoutId id="2147483706"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Arial" charset="0"/>
        <a:buChar char="•"/>
        <a:defRPr sz="2400" b="1">
          <a:solidFill>
            <a:srgbClr val="000000"/>
          </a:solidFill>
          <a:latin typeface="+mn-lt"/>
          <a:ea typeface="+mn-ea"/>
          <a:cs typeface="+mn-cs"/>
        </a:defRPr>
      </a:lvl1pPr>
      <a:lvl2pPr marL="800100" indent="-342900" algn="l" defTabSz="449263" rtl="0" eaLnBrk="1" fontAlgn="base" hangingPunct="1">
        <a:spcBef>
          <a:spcPts val="500"/>
        </a:spcBef>
        <a:spcAft>
          <a:spcPct val="0"/>
        </a:spcAft>
        <a:buClr>
          <a:srgbClr val="000000"/>
        </a:buClr>
        <a:buSzPct val="100000"/>
        <a:buFont typeface="Courier New" charset="0"/>
        <a:buChar char="o"/>
        <a:defRPr sz="2000">
          <a:solidFill>
            <a:srgbClr val="000000"/>
          </a:solidFill>
          <a:latin typeface="+mn-lt"/>
          <a:ea typeface="+mn-ea"/>
        </a:defRPr>
      </a:lvl2pPr>
      <a:lvl3pPr marL="1200150" indent="-285750" algn="l" defTabSz="449263" rtl="0" eaLnBrk="1" fontAlgn="base" hangingPunct="1">
        <a:spcBef>
          <a:spcPts val="450"/>
        </a:spcBef>
        <a:spcAft>
          <a:spcPct val="0"/>
        </a:spcAft>
        <a:buClr>
          <a:srgbClr val="000000"/>
        </a:buClr>
        <a:buSzPct val="100000"/>
        <a:buFont typeface="Arial" charset="0"/>
        <a:buChar char="•"/>
        <a:defRPr>
          <a:solidFill>
            <a:srgbClr val="000000"/>
          </a:solidFill>
          <a:latin typeface="+mn-lt"/>
          <a:ea typeface="+mn-ea"/>
        </a:defRPr>
      </a:lvl3pPr>
      <a:lvl4pPr marL="1657350" indent="-285750" algn="l" defTabSz="449263" rtl="0" eaLnBrk="1" fontAlgn="base" hangingPunct="1">
        <a:spcBef>
          <a:spcPts val="400"/>
        </a:spcBef>
        <a:spcAft>
          <a:spcPct val="0"/>
        </a:spcAft>
        <a:buClr>
          <a:srgbClr val="000000"/>
        </a:buClr>
        <a:buSzPct val="100000"/>
        <a:buFont typeface="Wingdings" charset="2"/>
        <a:buChar char="§"/>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7/11-17-1019-02-00ay-mmwave-mesh-network-usage-model.pptx" TargetMode="External"/><Relationship Id="rId3" Type="http://schemas.openxmlformats.org/officeDocument/2006/relationships/hyperlink" Target="https://mentor.ieee.org/802.11/dcn/17/11-17-1321-00-00ay-features-for-mmw-distribution-network-use-case.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2209800" y="1210072"/>
            <a:ext cx="7772400" cy="1066800"/>
          </a:xfrm>
          <a:noFill/>
        </p:spPr>
        <p:txBody>
          <a:bodyPr/>
          <a:lstStyle/>
          <a:p>
            <a:r>
              <a:rPr lang="en-US" dirty="0"/>
              <a:t>Beamforming protocol reuse for</a:t>
            </a:r>
            <a:br>
              <a:rPr lang="en-US" dirty="0"/>
            </a:br>
            <a:r>
              <a:rPr lang="en-US" dirty="0"/>
              <a:t>mmWave Distribution Networks</a:t>
            </a:r>
            <a:endParaRPr lang="en-US" altLang="en-US" dirty="0"/>
          </a:p>
        </p:txBody>
      </p:sp>
      <p:sp>
        <p:nvSpPr>
          <p:cNvPr id="2054" name="Rectangle 6"/>
          <p:cNvSpPr>
            <a:spLocks noGrp="1" noChangeArrowheads="1"/>
          </p:cNvSpPr>
          <p:nvPr>
            <p:ph type="body" idx="1"/>
          </p:nvPr>
        </p:nvSpPr>
        <p:spPr>
          <a:xfrm>
            <a:off x="2209800" y="2564904"/>
            <a:ext cx="7772400" cy="381000"/>
          </a:xfrm>
          <a:noFill/>
        </p:spPr>
        <p:txBody>
          <a:bodyPr/>
          <a:lstStyle/>
          <a:p>
            <a:pPr algn="ctr">
              <a:buFontTx/>
              <a:buNone/>
            </a:pPr>
            <a:r>
              <a:rPr lang="en-US" altLang="en-US" sz="2000" dirty="0"/>
              <a:t>Date:</a:t>
            </a:r>
            <a:r>
              <a:rPr lang="en-US" altLang="en-US" sz="2000" b="0" dirty="0"/>
              <a:t> </a:t>
            </a:r>
            <a:r>
              <a:rPr lang="en-US" altLang="en-US" sz="2000" b="0" dirty="0" smtClean="0"/>
              <a:t>2017-11-07</a:t>
            </a:r>
            <a:endParaRPr lang="en-US" altLang="en-US" sz="2000" b="0" dirty="0"/>
          </a:p>
        </p:txBody>
      </p:sp>
      <p:graphicFrame>
        <p:nvGraphicFramePr>
          <p:cNvPr id="8" name="Table 7"/>
          <p:cNvGraphicFramePr>
            <a:graphicFrameLocks noGrp="1"/>
          </p:cNvGraphicFramePr>
          <p:nvPr>
            <p:extLst>
              <p:ext uri="{D42A27DB-BD31-4B8C-83A1-F6EECF244321}">
                <p14:modId xmlns:p14="http://schemas.microsoft.com/office/powerpoint/2010/main" val="2026926078"/>
              </p:ext>
            </p:extLst>
          </p:nvPr>
        </p:nvGraphicFramePr>
        <p:xfrm>
          <a:off x="2021805" y="3233936"/>
          <a:ext cx="8498711" cy="2871985"/>
        </p:xfrm>
        <a:graphic>
          <a:graphicData uri="http://schemas.openxmlformats.org/drawingml/2006/table">
            <a:tbl>
              <a:tblPr firstRow="1">
                <a:tableStyleId>{5940675A-B579-460E-94D1-54222C63F5DA}</a:tableStyleId>
              </a:tblPr>
              <a:tblGrid>
                <a:gridCol w="1629678">
                  <a:extLst>
                    <a:ext uri="{9D8B030D-6E8A-4147-A177-3AD203B41FA5}">
                      <a16:colId xmlns:a16="http://schemas.microsoft.com/office/drawing/2014/main" xmlns="" val="20000"/>
                    </a:ext>
                  </a:extLst>
                </a:gridCol>
                <a:gridCol w="1629678">
                  <a:extLst>
                    <a:ext uri="{9D8B030D-6E8A-4147-A177-3AD203B41FA5}">
                      <a16:colId xmlns:a16="http://schemas.microsoft.com/office/drawing/2014/main" xmlns="" val="20001"/>
                    </a:ext>
                  </a:extLst>
                </a:gridCol>
                <a:gridCol w="2360915">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870328">
                  <a:extLst>
                    <a:ext uri="{9D8B030D-6E8A-4147-A177-3AD203B41FA5}">
                      <a16:colId xmlns:a16="http://schemas.microsoft.com/office/drawing/2014/main" xmlns="" val="20004"/>
                    </a:ext>
                  </a:extLst>
                </a:gridCol>
              </a:tblGrid>
              <a:tr h="304800">
                <a:tc>
                  <a:txBody>
                    <a:bodyPr/>
                    <a:lstStyle/>
                    <a:p>
                      <a:r>
                        <a:rPr lang="en-US" sz="1400" b="1" dirty="0"/>
                        <a:t>Name</a:t>
                      </a:r>
                    </a:p>
                  </a:txBody>
                  <a:tcPr/>
                </a:tc>
                <a:tc>
                  <a:txBody>
                    <a:bodyPr/>
                    <a:lstStyle/>
                    <a:p>
                      <a:r>
                        <a:rPr lang="en-US" sz="1400" b="1" dirty="0"/>
                        <a:t>Affiliation</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xmlns="" val="10000"/>
                  </a:ext>
                </a:extLst>
              </a:tr>
              <a:tr h="508649">
                <a:tc>
                  <a:txBody>
                    <a:bodyPr/>
                    <a:lstStyle/>
                    <a:p>
                      <a:r>
                        <a:rPr lang="en-US" sz="1400" dirty="0" smtClean="0"/>
                        <a:t>Djordje Tujkovic</a:t>
                      </a:r>
                      <a:endParaRPr lang="en-US" sz="1400" dirty="0"/>
                    </a:p>
                  </a:txBody>
                  <a:tcPr/>
                </a:tc>
                <a:tc>
                  <a:txBody>
                    <a:bodyPr/>
                    <a:lstStyle/>
                    <a:p>
                      <a:r>
                        <a:rPr lang="en-US" sz="1400" dirty="0" smtClean="0"/>
                        <a:t>Facebook</a:t>
                      </a:r>
                      <a:endParaRPr lang="en-US" sz="1400" dirty="0"/>
                    </a:p>
                  </a:txBody>
                  <a:tcPr/>
                </a:tc>
                <a:tc>
                  <a:txBody>
                    <a:bodyPr/>
                    <a:lstStyle/>
                    <a:p>
                      <a:r>
                        <a:rPr lang="en-GB" sz="1350" kern="1200" dirty="0" smtClean="0">
                          <a:solidFill>
                            <a:schemeClr val="tx1"/>
                          </a:solidFill>
                          <a:effectLst/>
                          <a:latin typeface="+mn-lt"/>
                          <a:ea typeface="+mn-ea"/>
                          <a:cs typeface="+mn-cs"/>
                        </a:rPr>
                        <a:t>1 Hacker Way, Menlo Park, CA 94025, USA </a:t>
                      </a:r>
                      <a:endParaRPr lang="en-US" sz="1400" dirty="0"/>
                    </a:p>
                  </a:txBody>
                  <a:tcPr/>
                </a:tc>
                <a:tc>
                  <a:txBody>
                    <a:bodyPr/>
                    <a:lstStyle/>
                    <a:p>
                      <a:r>
                        <a:rPr lang="en-GB" sz="1350" kern="1200" dirty="0" smtClean="0">
                          <a:solidFill>
                            <a:schemeClr val="tx1"/>
                          </a:solidFill>
                          <a:effectLst/>
                          <a:latin typeface="+mn-lt"/>
                          <a:ea typeface="+mn-ea"/>
                          <a:cs typeface="+mn-cs"/>
                        </a:rPr>
                        <a:t>+1-650-796-9812 </a:t>
                      </a:r>
                      <a:endParaRPr lang="en-US" sz="1400" dirty="0"/>
                    </a:p>
                  </a:txBody>
                  <a:tcPr/>
                </a:tc>
                <a:tc>
                  <a:txBody>
                    <a:bodyPr/>
                    <a:lstStyle/>
                    <a:p>
                      <a:r>
                        <a:rPr lang="en-GB" sz="1350" kern="1200" dirty="0" err="1" smtClean="0">
                          <a:solidFill>
                            <a:schemeClr val="tx1"/>
                          </a:solidFill>
                          <a:effectLst/>
                          <a:latin typeface="+mn-lt"/>
                          <a:ea typeface="+mn-ea"/>
                          <a:cs typeface="+mn-cs"/>
                        </a:rPr>
                        <a:t>djordjet@fb.com</a:t>
                      </a:r>
                      <a:r>
                        <a:rPr lang="en-GB" sz="1350" kern="1200" dirty="0" smtClean="0">
                          <a:solidFill>
                            <a:schemeClr val="tx1"/>
                          </a:solidFill>
                          <a:effectLst/>
                          <a:latin typeface="+mn-lt"/>
                          <a:ea typeface="+mn-ea"/>
                          <a:cs typeface="+mn-cs"/>
                        </a:rPr>
                        <a:t> </a:t>
                      </a:r>
                      <a:endParaRPr lang="en-US" sz="1400" dirty="0"/>
                    </a:p>
                  </a:txBody>
                  <a:tcPr/>
                </a:tc>
                <a:extLst>
                  <a:ext uri="{0D108BD9-81ED-4DB2-BD59-A6C34878D82A}">
                    <a16:rowId xmlns:a16="http://schemas.microsoft.com/office/drawing/2014/main" xmlns="" val="10001"/>
                  </a:ext>
                </a:extLst>
              </a:tr>
              <a:tr h="504056">
                <a:tc>
                  <a:txBody>
                    <a:bodyPr/>
                    <a:lstStyle/>
                    <a:p>
                      <a:r>
                        <a:rPr lang="en-US" sz="1400" dirty="0" smtClean="0"/>
                        <a:t>Krishna Gomadam</a:t>
                      </a:r>
                      <a:endParaRPr lang="en-US" sz="1400" dirty="0"/>
                    </a:p>
                  </a:txBody>
                  <a:tcPr/>
                </a:tc>
                <a:tc>
                  <a:txBody>
                    <a:bodyPr/>
                    <a:lstStyle/>
                    <a:p>
                      <a:r>
                        <a:rPr lang="en-US" sz="1400" dirty="0" smtClean="0"/>
                        <a:t>Facebook</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50" kern="1200" dirty="0" smtClean="0">
                          <a:solidFill>
                            <a:schemeClr val="tx1"/>
                          </a:solidFill>
                          <a:effectLst/>
                          <a:latin typeface="+mn-lt"/>
                          <a:ea typeface="+mn-ea"/>
                          <a:cs typeface="+mn-cs"/>
                        </a:rPr>
                        <a:t>1 Hacker Way, Menlo Park, CA 94025, USA </a:t>
                      </a:r>
                      <a:endParaRPr lang="en-US" sz="1350" kern="1200" dirty="0" smtClean="0">
                        <a:solidFill>
                          <a:schemeClr val="tx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50" kern="1200" dirty="0" smtClean="0">
                          <a:solidFill>
                            <a:schemeClr val="tx1"/>
                          </a:solidFill>
                          <a:effectLst/>
                          <a:latin typeface="+mn-lt"/>
                          <a:ea typeface="+mn-ea"/>
                          <a:cs typeface="+mn-cs"/>
                        </a:rPr>
                        <a:t>+1-949-241-3323</a:t>
                      </a:r>
                      <a:endParaRPr lang="en-US" sz="1400" dirty="0" smtClean="0"/>
                    </a:p>
                  </a:txBody>
                  <a:tcPr/>
                </a:tc>
                <a:tc>
                  <a:txBody>
                    <a:bodyPr/>
                    <a:lstStyle/>
                    <a:p>
                      <a:r>
                        <a:rPr lang="en-US" sz="1400" dirty="0" err="1" smtClean="0"/>
                        <a:t>kgomadam@fb.com</a:t>
                      </a:r>
                      <a:endParaRPr lang="en-US" sz="1400" dirty="0"/>
                    </a:p>
                  </a:txBody>
                  <a:tcPr/>
                </a:tc>
              </a:tr>
              <a:tr h="504056">
                <a:tc>
                  <a:txBody>
                    <a:bodyPr/>
                    <a:lstStyle/>
                    <a:p>
                      <a:r>
                        <a:rPr lang="en-US" sz="1400" dirty="0" smtClean="0"/>
                        <a:t>Payam Torab</a:t>
                      </a:r>
                      <a:endParaRPr lang="en-US" sz="1400" dirty="0"/>
                    </a:p>
                  </a:txBody>
                  <a:tcPr/>
                </a:tc>
                <a:tc>
                  <a:txBody>
                    <a:bodyPr/>
                    <a:lstStyle/>
                    <a:p>
                      <a:r>
                        <a:rPr lang="en-US" sz="1400" dirty="0" smtClean="0"/>
                        <a:t>Facebook</a:t>
                      </a:r>
                      <a:endParaRPr lang="en-US" sz="1400" dirty="0"/>
                    </a:p>
                  </a:txBody>
                  <a:tcPr/>
                </a:tc>
                <a:tc>
                  <a:txBody>
                    <a:bodyPr/>
                    <a:lstStyle/>
                    <a:p>
                      <a:r>
                        <a:rPr lang="en-GB" sz="1350" kern="1200" dirty="0" smtClean="0">
                          <a:solidFill>
                            <a:schemeClr val="tx1"/>
                          </a:solidFill>
                          <a:effectLst/>
                          <a:latin typeface="+mn-lt"/>
                          <a:ea typeface="+mn-ea"/>
                          <a:cs typeface="+mn-cs"/>
                        </a:rPr>
                        <a:t>1 Hacker Way, Menlo Park, CA 94025, USA </a:t>
                      </a:r>
                      <a:endParaRPr lang="en-US" sz="14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mn-lt"/>
                          <a:ea typeface="+mn-ea"/>
                          <a:cs typeface="+mn-cs"/>
                        </a:rPr>
                        <a:t>+1-310-699-0510</a:t>
                      </a:r>
                      <a:endParaRPr lang="en-US" sz="1400" kern="1200" dirty="0" smtClean="0">
                        <a:solidFill>
                          <a:schemeClr val="tx1"/>
                        </a:solidFill>
                        <a:effectLst/>
                        <a:latin typeface="+mn-lt"/>
                        <a:ea typeface="+mn-ea"/>
                        <a:cs typeface="+mn-cs"/>
                      </a:endParaRPr>
                    </a:p>
                  </a:txBody>
                  <a:tcPr/>
                </a:tc>
                <a:tc>
                  <a:txBody>
                    <a:bodyPr/>
                    <a:lstStyle/>
                    <a:p>
                      <a:r>
                        <a:rPr lang="en-GB" sz="1350" kern="1200" dirty="0" err="1" smtClean="0">
                          <a:solidFill>
                            <a:schemeClr val="tx1"/>
                          </a:solidFill>
                          <a:effectLst/>
                          <a:latin typeface="+mn-lt"/>
                          <a:ea typeface="+mn-ea"/>
                          <a:cs typeface="+mn-cs"/>
                        </a:rPr>
                        <a:t>ptorab@fb.com</a:t>
                      </a:r>
                      <a:r>
                        <a:rPr lang="en-US" sz="1400" dirty="0" smtClean="0">
                          <a:effectLst/>
                        </a:rPr>
                        <a:t> </a:t>
                      </a:r>
                      <a:endParaRPr lang="en-US" sz="1400" dirty="0"/>
                    </a:p>
                  </a:txBody>
                  <a:tcPr/>
                </a:tc>
                <a:extLst>
                  <a:ext uri="{0D108BD9-81ED-4DB2-BD59-A6C34878D82A}">
                    <a16:rowId xmlns:a16="http://schemas.microsoft.com/office/drawing/2014/main" xmlns="" val="10002"/>
                  </a:ext>
                </a:extLst>
              </a:tr>
              <a:tr h="304800">
                <a:tc>
                  <a:txBody>
                    <a:bodyPr/>
                    <a:lstStyle/>
                    <a:p>
                      <a:r>
                        <a:rPr lang="en-US" sz="1400" dirty="0" smtClean="0"/>
                        <a:t>Reza </a:t>
                      </a:r>
                      <a:r>
                        <a:rPr lang="en-US" sz="1400" dirty="0" err="1" smtClean="0"/>
                        <a:t>Tusi</a:t>
                      </a:r>
                      <a:endParaRPr lang="en-US" sz="1400" dirty="0"/>
                    </a:p>
                  </a:txBody>
                  <a:tcPr/>
                </a:tc>
                <a:tc>
                  <a:txBody>
                    <a:bodyPr/>
                    <a:lstStyle/>
                    <a:p>
                      <a:r>
                        <a:rPr lang="en-US" sz="1400" dirty="0" smtClean="0"/>
                        <a:t>Facebook</a:t>
                      </a:r>
                      <a:endParaRPr lang="en-US" sz="1400" dirty="0"/>
                    </a:p>
                  </a:txBody>
                  <a:tcPr/>
                </a:tc>
                <a:tc>
                  <a:txBody>
                    <a:bodyPr/>
                    <a:lstStyle/>
                    <a:p>
                      <a:r>
                        <a:rPr lang="en-GB" sz="1350" kern="1200" dirty="0" smtClean="0">
                          <a:solidFill>
                            <a:schemeClr val="tx1"/>
                          </a:solidFill>
                          <a:effectLst/>
                          <a:latin typeface="+mn-lt"/>
                          <a:ea typeface="+mn-ea"/>
                          <a:cs typeface="+mn-cs"/>
                        </a:rPr>
                        <a:t>1 Hacker Way, Menlo Park, CA 94025, USA </a:t>
                      </a:r>
                      <a:endParaRPr lang="en-US" sz="14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is-IS" sz="1400" kern="1200" dirty="0" smtClean="0">
                          <a:solidFill>
                            <a:schemeClr val="tx1"/>
                          </a:solidFill>
                          <a:effectLst/>
                          <a:latin typeface="+mn-lt"/>
                          <a:ea typeface="+mn-ea"/>
                          <a:cs typeface="+mn-cs"/>
                        </a:rPr>
                        <a:t>+1-408 717-1391</a:t>
                      </a:r>
                      <a:endParaRPr lang="en-US" sz="1400" kern="1200" dirty="0" smtClean="0">
                        <a:solidFill>
                          <a:schemeClr val="tx1"/>
                        </a:solidFill>
                        <a:effectLst/>
                        <a:latin typeface="+mn-lt"/>
                        <a:ea typeface="+mn-ea"/>
                        <a:cs typeface="+mn-cs"/>
                      </a:endParaRPr>
                    </a:p>
                  </a:txBody>
                  <a:tcPr/>
                </a:tc>
                <a:tc>
                  <a:txBody>
                    <a:bodyPr/>
                    <a:lstStyle/>
                    <a:p>
                      <a:r>
                        <a:rPr lang="en-GB" sz="1350" kern="1200" dirty="0" err="1" smtClean="0">
                          <a:solidFill>
                            <a:schemeClr val="tx1"/>
                          </a:solidFill>
                          <a:effectLst/>
                          <a:latin typeface="+mn-lt"/>
                          <a:ea typeface="+mn-ea"/>
                          <a:cs typeface="+mn-cs"/>
                        </a:rPr>
                        <a:t>rezat@fb.com</a:t>
                      </a:r>
                      <a:r>
                        <a:rPr lang="en-US" sz="1400" dirty="0" smtClean="0">
                          <a:effectLst/>
                        </a:rPr>
                        <a:t> </a:t>
                      </a:r>
                      <a:endParaRPr lang="en-US" sz="1400" dirty="0"/>
                    </a:p>
                  </a:txBody>
                  <a:tcPr/>
                </a:tc>
                <a:extLst>
                  <a:ext uri="{0D108BD9-81ED-4DB2-BD59-A6C34878D82A}">
                    <a16:rowId xmlns:a16="http://schemas.microsoft.com/office/drawing/2014/main" xmlns="" val="10003"/>
                  </a:ext>
                </a:extLst>
              </a:tr>
              <a:tr h="304800">
                <a:tc>
                  <a:txBody>
                    <a:bodyPr/>
                    <a:lstStyle/>
                    <a:p>
                      <a:r>
                        <a:rPr lang="en-US" sz="1400" dirty="0" smtClean="0"/>
                        <a:t>Michael </a:t>
                      </a:r>
                      <a:r>
                        <a:rPr lang="en-US" sz="1400" dirty="0" err="1" smtClean="0"/>
                        <a:t>Grigat</a:t>
                      </a:r>
                      <a:endParaRPr lang="en-US" sz="1400" dirty="0"/>
                    </a:p>
                  </a:txBody>
                  <a:tcPr/>
                </a:tc>
                <a:tc>
                  <a:txBody>
                    <a:bodyPr/>
                    <a:lstStyle/>
                    <a:p>
                      <a:r>
                        <a:rPr lang="en-US" sz="1400" dirty="0" smtClean="0"/>
                        <a:t>Deutsche Telekom AG</a:t>
                      </a:r>
                      <a:endParaRPr lang="en-US" sz="1400" dirty="0"/>
                    </a:p>
                  </a:txBody>
                  <a:tcPr/>
                </a:tc>
                <a:tc>
                  <a:txBody>
                    <a:bodyPr/>
                    <a:lstStyle/>
                    <a:p>
                      <a:r>
                        <a:rPr lang="en-US" sz="1400" dirty="0" smtClean="0"/>
                        <a:t>Deutsche-Telekom-</a:t>
                      </a:r>
                      <a:r>
                        <a:rPr lang="en-US" sz="1400" dirty="0" err="1" smtClean="0"/>
                        <a:t>Allee</a:t>
                      </a:r>
                      <a:r>
                        <a:rPr lang="en-US" sz="1400" baseline="0" dirty="0" smtClean="0"/>
                        <a:t> 7,</a:t>
                      </a:r>
                    </a:p>
                    <a:p>
                      <a:r>
                        <a:rPr lang="en-US" sz="1400" baseline="0" dirty="0" smtClean="0"/>
                        <a:t>64295 Darmstadt, Germany</a:t>
                      </a:r>
                      <a:endParaRPr lang="en-US" sz="1400" dirty="0"/>
                    </a:p>
                  </a:txBody>
                  <a:tcPr/>
                </a:tc>
                <a:tc>
                  <a:txBody>
                    <a:bodyPr/>
                    <a:lstStyle/>
                    <a:p>
                      <a:r>
                        <a:rPr lang="en-US" sz="1400" dirty="0" smtClean="0"/>
                        <a:t>+49-6151-5833533</a:t>
                      </a:r>
                      <a:endParaRPr lang="en-US" sz="1400" dirty="0"/>
                    </a:p>
                  </a:txBody>
                  <a:tcPr/>
                </a:tc>
                <a:tc>
                  <a:txBody>
                    <a:bodyPr/>
                    <a:lstStyle/>
                    <a:p>
                      <a:r>
                        <a:rPr lang="en-US" sz="1400" dirty="0" err="1" smtClean="0"/>
                        <a:t>m.grigat@telekom.de</a:t>
                      </a:r>
                      <a:endParaRPr lang="en-US" sz="1400" dirty="0"/>
                    </a:p>
                  </a:txBody>
                  <a:tcPr/>
                </a:tc>
                <a:extLst>
                  <a:ext uri="{0D108BD9-81ED-4DB2-BD59-A6C34878D82A}">
                    <a16:rowId xmlns:a16="http://schemas.microsoft.com/office/drawing/2014/main" xmlns="" val="10005"/>
                  </a:ext>
                </a:extLst>
              </a:tr>
            </a:tbl>
          </a:graphicData>
        </a:graphic>
      </p:graphicFrame>
      <p:sp>
        <p:nvSpPr>
          <p:cNvPr id="3" name="Footer Placeholder 2"/>
          <p:cNvSpPr>
            <a:spLocks noGrp="1"/>
          </p:cNvSpPr>
          <p:nvPr>
            <p:ph type="ftr" idx="11"/>
          </p:nvPr>
        </p:nvSpPr>
        <p:spPr/>
        <p:txBody>
          <a:bodyPr/>
          <a:lstStyle/>
          <a:p>
            <a:r>
              <a:rPr lang="en-US" dirty="0" smtClean="0"/>
              <a:t>Djordje Tujkovic, Facebook</a:t>
            </a:r>
            <a:endParaRPr lang="en-US" dirty="0"/>
          </a:p>
        </p:txBody>
      </p:sp>
      <p:sp>
        <p:nvSpPr>
          <p:cNvPr id="4" name="Slide Number Placeholder 3"/>
          <p:cNvSpPr>
            <a:spLocks noGrp="1"/>
          </p:cNvSpPr>
          <p:nvPr>
            <p:ph type="sldNum" idx="12"/>
          </p:nvPr>
        </p:nvSpPr>
        <p:spPr/>
        <p:txBody>
          <a:bodyPr/>
          <a:lstStyle/>
          <a:p>
            <a:fld id="{218E555C-AA27-A74F-AF94-06001C10B3A2}" type="slidenum">
              <a:rPr lang="en-US" smtClean="0"/>
              <a:t>1</a:t>
            </a:fld>
            <a:endParaRPr lang="en-US"/>
          </a:p>
        </p:txBody>
      </p:sp>
      <p:sp>
        <p:nvSpPr>
          <p:cNvPr id="5" name="Date Placeholder 4"/>
          <p:cNvSpPr>
            <a:spLocks noGrp="1"/>
          </p:cNvSpPr>
          <p:nvPr>
            <p:ph type="dt" idx="10"/>
          </p:nvPr>
        </p:nvSpPr>
        <p:spPr/>
        <p:txBody>
          <a:bodyPr/>
          <a:lstStyle/>
          <a:p>
            <a:r>
              <a:rPr lang="en-US" smtClean="0"/>
              <a:t>November 2017</a:t>
            </a:r>
            <a:endParaRPr lang="en-US"/>
          </a:p>
        </p:txBody>
      </p:sp>
    </p:spTree>
    <p:extLst>
      <p:ext uri="{BB962C8B-B14F-4D97-AF65-F5344CB8AC3E}">
        <p14:creationId xmlns:p14="http://schemas.microsoft.com/office/powerpoint/2010/main" val="2023172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7950" t="2915" r="6132" b="3256"/>
          <a:stretch/>
        </p:blipFill>
        <p:spPr>
          <a:xfrm>
            <a:off x="731520" y="1645920"/>
            <a:ext cx="4572000" cy="4480560"/>
          </a:xfrm>
          <a:prstGeom prst="rect">
            <a:avLst/>
          </a:prstGeom>
          <a:effectLst/>
        </p:spPr>
      </p:pic>
      <p:sp>
        <p:nvSpPr>
          <p:cNvPr id="2" name="Title 1"/>
          <p:cNvSpPr>
            <a:spLocks noGrp="1"/>
          </p:cNvSpPr>
          <p:nvPr>
            <p:ph type="title"/>
          </p:nvPr>
        </p:nvSpPr>
        <p:spPr/>
        <p:txBody>
          <a:bodyPr>
            <a:noAutofit/>
          </a:bodyPr>
          <a:lstStyle/>
          <a:p>
            <a:r>
              <a:rPr lang="en-US" dirty="0" smtClean="0"/>
              <a:t>II. Beamforming packets</a:t>
            </a:r>
            <a:endParaRPr lang="en-US" sz="1600" dirty="0"/>
          </a:p>
        </p:txBody>
      </p:sp>
      <p:sp>
        <p:nvSpPr>
          <p:cNvPr id="5" name="Date Placeholder 4"/>
          <p:cNvSpPr>
            <a:spLocks noGrp="1"/>
          </p:cNvSpPr>
          <p:nvPr>
            <p:ph type="dt" idx="10"/>
          </p:nvPr>
        </p:nvSpPr>
        <p:spPr/>
        <p:txBody>
          <a:bodyPr/>
          <a:lstStyle/>
          <a:p>
            <a:r>
              <a:rPr lang="en-US" smtClean="0"/>
              <a:t>November 2017</a:t>
            </a:r>
            <a:endParaRPr lang="en-US"/>
          </a:p>
        </p:txBody>
      </p:sp>
      <p:sp>
        <p:nvSpPr>
          <p:cNvPr id="18" name="Slide Number Placeholder 17"/>
          <p:cNvSpPr>
            <a:spLocks noGrp="1"/>
          </p:cNvSpPr>
          <p:nvPr>
            <p:ph type="sldNum" idx="12"/>
          </p:nvPr>
        </p:nvSpPr>
        <p:spPr/>
        <p:txBody>
          <a:bodyPr/>
          <a:lstStyle/>
          <a:p>
            <a:fld id="{218E555C-AA27-A74F-AF94-06001C10B3A2}" type="slidenum">
              <a:rPr lang="en-US" smtClean="0"/>
              <a:t>10</a:t>
            </a:fld>
            <a:endParaRPr lang="en-US"/>
          </a:p>
        </p:txBody>
      </p:sp>
      <p:pic>
        <p:nvPicPr>
          <p:cNvPr id="4" name="Picture 3"/>
          <p:cNvPicPr>
            <a:picLocks noChangeAspect="1"/>
          </p:cNvPicPr>
          <p:nvPr/>
        </p:nvPicPr>
        <p:blipFill>
          <a:blip r:embed="rId3"/>
          <a:stretch>
            <a:fillRect/>
          </a:stretch>
        </p:blipFill>
        <p:spPr>
          <a:xfrm>
            <a:off x="5629729" y="1866656"/>
            <a:ext cx="6248400" cy="2965450"/>
          </a:xfrm>
          <a:prstGeom prst="rect">
            <a:avLst/>
          </a:prstGeom>
        </p:spPr>
      </p:pic>
      <p:sp>
        <p:nvSpPr>
          <p:cNvPr id="3" name="Oval 2"/>
          <p:cNvSpPr/>
          <p:nvPr/>
        </p:nvSpPr>
        <p:spPr>
          <a:xfrm>
            <a:off x="6190488" y="1645920"/>
            <a:ext cx="2395728" cy="189280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390888" y="2926715"/>
            <a:ext cx="548640" cy="1508760"/>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532120" y="1481328"/>
            <a:ext cx="0" cy="4892040"/>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21387" y="2655120"/>
            <a:ext cx="2264112" cy="1015663"/>
          </a:xfrm>
          <a:prstGeom prst="rect">
            <a:avLst/>
          </a:prstGeom>
          <a:noFill/>
        </p:spPr>
        <p:txBody>
          <a:bodyPr wrap="square" rtlCol="0">
            <a:spAutoFit/>
          </a:bodyPr>
          <a:lstStyle/>
          <a:p>
            <a:r>
              <a:rPr lang="en-US" sz="1000" u="sng" dirty="0" smtClean="0">
                <a:solidFill>
                  <a:srgbClr val="C00000"/>
                </a:solidFill>
              </a:rPr>
              <a:t>Differences relative to 11ad TXSS</a:t>
            </a:r>
          </a:p>
          <a:p>
            <a:pPr marL="228600" indent="-228600">
              <a:buFont typeface="Arial" charset="0"/>
              <a:buChar char="•"/>
            </a:pPr>
            <a:r>
              <a:rPr lang="en-US" sz="1000" dirty="0" smtClean="0">
                <a:solidFill>
                  <a:srgbClr val="C00000"/>
                </a:solidFill>
              </a:rPr>
              <a:t>Transmissions spaced out in time (slots designated for beamforming)</a:t>
            </a:r>
          </a:p>
          <a:p>
            <a:pPr marL="228600" indent="-228600">
              <a:buFont typeface="Arial" charset="0"/>
              <a:buChar char="•"/>
            </a:pPr>
            <a:r>
              <a:rPr lang="en-US" sz="1000" dirty="0">
                <a:solidFill>
                  <a:srgbClr val="C00000"/>
                </a:solidFill>
              </a:rPr>
              <a:t>R</a:t>
            </a:r>
            <a:r>
              <a:rPr lang="en-US" sz="1000" dirty="0" smtClean="0">
                <a:solidFill>
                  <a:srgbClr val="C00000"/>
                </a:solidFill>
              </a:rPr>
              <a:t>esponder sweeping receive beam synchronously or asynchronously for link budget</a:t>
            </a:r>
            <a:endParaRPr lang="en-US" sz="1000" dirty="0">
              <a:solidFill>
                <a:srgbClr val="C00000"/>
              </a:solidFill>
            </a:endParaRPr>
          </a:p>
        </p:txBody>
      </p:sp>
      <p:sp>
        <p:nvSpPr>
          <p:cNvPr id="10" name="TextBox 9"/>
          <p:cNvSpPr txBox="1"/>
          <p:nvPr/>
        </p:nvSpPr>
        <p:spPr>
          <a:xfrm>
            <a:off x="8485500" y="2581869"/>
            <a:ext cx="2123506" cy="861774"/>
          </a:xfrm>
          <a:prstGeom prst="rect">
            <a:avLst/>
          </a:prstGeom>
          <a:noFill/>
        </p:spPr>
        <p:txBody>
          <a:bodyPr wrap="square" rtlCol="0">
            <a:spAutoFit/>
          </a:bodyPr>
          <a:lstStyle/>
          <a:p>
            <a:r>
              <a:rPr lang="en-US" sz="1000" u="sng" dirty="0">
                <a:solidFill>
                  <a:srgbClr val="C00000"/>
                </a:solidFill>
              </a:rPr>
              <a:t>Differences relative to 11ad TXSS</a:t>
            </a:r>
          </a:p>
          <a:p>
            <a:pPr marL="171450" indent="-171450">
              <a:buFont typeface="Arial" charset="0"/>
              <a:buChar char="•"/>
            </a:pPr>
            <a:r>
              <a:rPr lang="en-US" sz="1000" dirty="0" smtClean="0">
                <a:solidFill>
                  <a:srgbClr val="C00000"/>
                </a:solidFill>
              </a:rPr>
              <a:t>No responder TXSS; use the transmit beam corresponding to the hit receive beam to respond</a:t>
            </a:r>
          </a:p>
          <a:p>
            <a:pPr marL="171450" indent="-171450">
              <a:buFont typeface="Arial" charset="0"/>
              <a:buChar char="•"/>
            </a:pPr>
            <a:r>
              <a:rPr lang="en-US" sz="1000" dirty="0" smtClean="0">
                <a:solidFill>
                  <a:srgbClr val="C00000"/>
                </a:solidFill>
              </a:rPr>
              <a:t>Transmit time implicit or signaled</a:t>
            </a:r>
            <a:endParaRPr lang="en-US" sz="1000" dirty="0">
              <a:solidFill>
                <a:srgbClr val="C00000"/>
              </a:solidFill>
            </a:endParaRPr>
          </a:p>
        </p:txBody>
      </p:sp>
      <p:sp>
        <p:nvSpPr>
          <p:cNvPr id="11" name="Freeform 10"/>
          <p:cNvSpPr/>
          <p:nvPr/>
        </p:nvSpPr>
        <p:spPr>
          <a:xfrm>
            <a:off x="3234814" y="1891970"/>
            <a:ext cx="3134058" cy="397018"/>
          </a:xfrm>
          <a:custGeom>
            <a:avLst/>
            <a:gdLst>
              <a:gd name="connsiteX0" fmla="*/ 0 w 3950208"/>
              <a:gd name="connsiteY0" fmla="*/ 604981 h 604981"/>
              <a:gd name="connsiteX1" fmla="*/ 2359152 w 3950208"/>
              <a:gd name="connsiteY1" fmla="*/ 1477 h 604981"/>
              <a:gd name="connsiteX2" fmla="*/ 3950208 w 3950208"/>
              <a:gd name="connsiteY2" fmla="*/ 422101 h 604981"/>
              <a:gd name="connsiteX0" fmla="*/ 0 w 3950208"/>
              <a:gd name="connsiteY0" fmla="*/ 751376 h 751376"/>
              <a:gd name="connsiteX1" fmla="*/ 2660904 w 3950208"/>
              <a:gd name="connsiteY1" fmla="*/ 1127 h 751376"/>
              <a:gd name="connsiteX2" fmla="*/ 3950208 w 3950208"/>
              <a:gd name="connsiteY2" fmla="*/ 568496 h 751376"/>
              <a:gd name="connsiteX0" fmla="*/ 0 w 3950208"/>
              <a:gd name="connsiteY0" fmla="*/ 751973 h 751973"/>
              <a:gd name="connsiteX1" fmla="*/ 2660904 w 3950208"/>
              <a:gd name="connsiteY1" fmla="*/ 1724 h 751973"/>
              <a:gd name="connsiteX2" fmla="*/ 3950208 w 3950208"/>
              <a:gd name="connsiteY2" fmla="*/ 569093 h 751973"/>
              <a:gd name="connsiteX0" fmla="*/ 0 w 3950208"/>
              <a:gd name="connsiteY0" fmla="*/ 716378 h 716378"/>
              <a:gd name="connsiteX1" fmla="*/ 2274170 w 3950208"/>
              <a:gd name="connsiteY1" fmla="*/ 1849 h 716378"/>
              <a:gd name="connsiteX2" fmla="*/ 3950208 w 3950208"/>
              <a:gd name="connsiteY2" fmla="*/ 533498 h 716378"/>
              <a:gd name="connsiteX0" fmla="*/ 0 w 3950208"/>
              <a:gd name="connsiteY0" fmla="*/ 714995 h 714995"/>
              <a:gd name="connsiteX1" fmla="*/ 2274170 w 3950208"/>
              <a:gd name="connsiteY1" fmla="*/ 466 h 714995"/>
              <a:gd name="connsiteX2" fmla="*/ 3950208 w 3950208"/>
              <a:gd name="connsiteY2" fmla="*/ 532115 h 714995"/>
              <a:gd name="connsiteX0" fmla="*/ 0 w 4145278"/>
              <a:gd name="connsiteY0" fmla="*/ 714995 h 1165969"/>
              <a:gd name="connsiteX1" fmla="*/ 2274170 w 4145278"/>
              <a:gd name="connsiteY1" fmla="*/ 466 h 1165969"/>
              <a:gd name="connsiteX2" fmla="*/ 4145278 w 4145278"/>
              <a:gd name="connsiteY2" fmla="*/ 1165969 h 1165969"/>
              <a:gd name="connsiteX0" fmla="*/ 0 w 4145278"/>
              <a:gd name="connsiteY0" fmla="*/ 431594 h 882568"/>
              <a:gd name="connsiteX1" fmla="*/ 2248161 w 4145278"/>
              <a:gd name="connsiteY1" fmla="*/ 1209 h 882568"/>
              <a:gd name="connsiteX2" fmla="*/ 4145278 w 4145278"/>
              <a:gd name="connsiteY2" fmla="*/ 882568 h 882568"/>
            </a:gdLst>
            <a:ahLst/>
            <a:cxnLst>
              <a:cxn ang="0">
                <a:pos x="connsiteX0" y="connsiteY0"/>
              </a:cxn>
              <a:cxn ang="0">
                <a:pos x="connsiteX1" y="connsiteY1"/>
              </a:cxn>
              <a:cxn ang="0">
                <a:pos x="connsiteX2" y="connsiteY2"/>
              </a:cxn>
            </a:cxnLst>
            <a:rect l="l" t="t" r="r" b="b"/>
            <a:pathLst>
              <a:path w="4145278" h="882568">
                <a:moveTo>
                  <a:pt x="0" y="431594"/>
                </a:moveTo>
                <a:cubicBezTo>
                  <a:pt x="850392" y="145082"/>
                  <a:pt x="1608273" y="-15673"/>
                  <a:pt x="2248161" y="1209"/>
                </a:cubicBezTo>
                <a:cubicBezTo>
                  <a:pt x="2888049" y="18091"/>
                  <a:pt x="4145278" y="882568"/>
                  <a:pt x="4145278" y="882568"/>
                </a:cubicBezTo>
              </a:path>
            </a:pathLst>
          </a:custGeom>
          <a:noFill/>
          <a:ln w="19050">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flipV="1">
            <a:off x="3205569" y="2914014"/>
            <a:ext cx="5921913" cy="1161927"/>
          </a:xfrm>
          <a:custGeom>
            <a:avLst/>
            <a:gdLst>
              <a:gd name="connsiteX0" fmla="*/ 0 w 3950208"/>
              <a:gd name="connsiteY0" fmla="*/ 604981 h 604981"/>
              <a:gd name="connsiteX1" fmla="*/ 2359152 w 3950208"/>
              <a:gd name="connsiteY1" fmla="*/ 1477 h 604981"/>
              <a:gd name="connsiteX2" fmla="*/ 3950208 w 3950208"/>
              <a:gd name="connsiteY2" fmla="*/ 422101 h 604981"/>
              <a:gd name="connsiteX0" fmla="*/ 0 w 3950208"/>
              <a:gd name="connsiteY0" fmla="*/ 751376 h 751376"/>
              <a:gd name="connsiteX1" fmla="*/ 2660904 w 3950208"/>
              <a:gd name="connsiteY1" fmla="*/ 1127 h 751376"/>
              <a:gd name="connsiteX2" fmla="*/ 3950208 w 3950208"/>
              <a:gd name="connsiteY2" fmla="*/ 568496 h 751376"/>
              <a:gd name="connsiteX0" fmla="*/ 0 w 3950208"/>
              <a:gd name="connsiteY0" fmla="*/ 751973 h 751973"/>
              <a:gd name="connsiteX1" fmla="*/ 2660904 w 3950208"/>
              <a:gd name="connsiteY1" fmla="*/ 1724 h 751973"/>
              <a:gd name="connsiteX2" fmla="*/ 3950208 w 3950208"/>
              <a:gd name="connsiteY2" fmla="*/ 569093 h 751973"/>
              <a:gd name="connsiteX0" fmla="*/ 0 w 3950208"/>
              <a:gd name="connsiteY0" fmla="*/ 716378 h 716378"/>
              <a:gd name="connsiteX1" fmla="*/ 2274170 w 3950208"/>
              <a:gd name="connsiteY1" fmla="*/ 1849 h 716378"/>
              <a:gd name="connsiteX2" fmla="*/ 3950208 w 3950208"/>
              <a:gd name="connsiteY2" fmla="*/ 533498 h 716378"/>
              <a:gd name="connsiteX0" fmla="*/ 0 w 3950208"/>
              <a:gd name="connsiteY0" fmla="*/ 714995 h 714995"/>
              <a:gd name="connsiteX1" fmla="*/ 2274170 w 3950208"/>
              <a:gd name="connsiteY1" fmla="*/ 466 h 714995"/>
              <a:gd name="connsiteX2" fmla="*/ 3950208 w 3950208"/>
              <a:gd name="connsiteY2" fmla="*/ 532115 h 714995"/>
              <a:gd name="connsiteX0" fmla="*/ 0 w 3944388"/>
              <a:gd name="connsiteY0" fmla="*/ 2238087 h 2238087"/>
              <a:gd name="connsiteX1" fmla="*/ 2274170 w 3944388"/>
              <a:gd name="connsiteY1" fmla="*/ 1523558 h 2238087"/>
              <a:gd name="connsiteX2" fmla="*/ 3944388 w 3944388"/>
              <a:gd name="connsiteY2" fmla="*/ 0 h 2238087"/>
              <a:gd name="connsiteX0" fmla="*/ 0 w 3944388"/>
              <a:gd name="connsiteY0" fmla="*/ 2267504 h 2267504"/>
              <a:gd name="connsiteX1" fmla="*/ 2087917 w 3944388"/>
              <a:gd name="connsiteY1" fmla="*/ 253359 h 2267504"/>
              <a:gd name="connsiteX2" fmla="*/ 3944388 w 3944388"/>
              <a:gd name="connsiteY2" fmla="*/ 29417 h 2267504"/>
              <a:gd name="connsiteX0" fmla="*/ 0 w 3932747"/>
              <a:gd name="connsiteY0" fmla="*/ 2240513 h 2240513"/>
              <a:gd name="connsiteX1" fmla="*/ 2087917 w 3932747"/>
              <a:gd name="connsiteY1" fmla="*/ 226368 h 2240513"/>
              <a:gd name="connsiteX2" fmla="*/ 3932747 w 3932747"/>
              <a:gd name="connsiteY2" fmla="*/ 47762 h 2240513"/>
              <a:gd name="connsiteX0" fmla="*/ 0 w 3932747"/>
              <a:gd name="connsiteY0" fmla="*/ 2213886 h 2213886"/>
              <a:gd name="connsiteX1" fmla="*/ 1936587 w 3932747"/>
              <a:gd name="connsiteY1" fmla="*/ 260188 h 2213886"/>
              <a:gd name="connsiteX2" fmla="*/ 3932747 w 3932747"/>
              <a:gd name="connsiteY2" fmla="*/ 21135 h 2213886"/>
              <a:gd name="connsiteX0" fmla="*/ 0 w 3932747"/>
              <a:gd name="connsiteY0" fmla="*/ 2347134 h 2347134"/>
              <a:gd name="connsiteX1" fmla="*/ 1936587 w 3932747"/>
              <a:gd name="connsiteY1" fmla="*/ 393436 h 2347134"/>
              <a:gd name="connsiteX2" fmla="*/ 3932747 w 3932747"/>
              <a:gd name="connsiteY2" fmla="*/ 154383 h 2347134"/>
              <a:gd name="connsiteX0" fmla="*/ 0 w 3932747"/>
              <a:gd name="connsiteY0" fmla="*/ 2192750 h 2192750"/>
              <a:gd name="connsiteX1" fmla="*/ 1540799 w 3932747"/>
              <a:gd name="connsiteY1" fmla="*/ 752854 h 2192750"/>
              <a:gd name="connsiteX2" fmla="*/ 3932747 w 3932747"/>
              <a:gd name="connsiteY2" fmla="*/ -1 h 2192750"/>
              <a:gd name="connsiteX0" fmla="*/ 0 w 3932747"/>
              <a:gd name="connsiteY0" fmla="*/ 2195533 h 2195533"/>
              <a:gd name="connsiteX1" fmla="*/ 1500056 w 3932747"/>
              <a:gd name="connsiteY1" fmla="*/ 634742 h 2195533"/>
              <a:gd name="connsiteX2" fmla="*/ 3932747 w 3932747"/>
              <a:gd name="connsiteY2" fmla="*/ 2782 h 2195533"/>
              <a:gd name="connsiteX0" fmla="*/ 0 w 3932747"/>
              <a:gd name="connsiteY0" fmla="*/ 2245299 h 2245299"/>
              <a:gd name="connsiteX1" fmla="*/ 1500056 w 3932747"/>
              <a:gd name="connsiteY1" fmla="*/ 684508 h 2245299"/>
              <a:gd name="connsiteX2" fmla="*/ 3932747 w 3932747"/>
              <a:gd name="connsiteY2" fmla="*/ 52548 h 2245299"/>
              <a:gd name="connsiteX0" fmla="*/ 0 w 3932747"/>
              <a:gd name="connsiteY0" fmla="*/ 2283439 h 2283439"/>
              <a:gd name="connsiteX1" fmla="*/ 1500056 w 3932747"/>
              <a:gd name="connsiteY1" fmla="*/ 722648 h 2283439"/>
              <a:gd name="connsiteX2" fmla="*/ 3932747 w 3932747"/>
              <a:gd name="connsiteY2" fmla="*/ 90688 h 2283439"/>
              <a:gd name="connsiteX0" fmla="*/ 0 w 3857082"/>
              <a:gd name="connsiteY0" fmla="*/ 1831355 h 1831355"/>
              <a:gd name="connsiteX1" fmla="*/ 1500056 w 3857082"/>
              <a:gd name="connsiteY1" fmla="*/ 270564 h 1831355"/>
              <a:gd name="connsiteX2" fmla="*/ 3857082 w 3857082"/>
              <a:gd name="connsiteY2" fmla="*/ 1287 h 1831355"/>
              <a:gd name="connsiteX0" fmla="*/ 0 w 3857082"/>
              <a:gd name="connsiteY0" fmla="*/ 1956536 h 1956536"/>
              <a:gd name="connsiteX1" fmla="*/ 1505877 w 3857082"/>
              <a:gd name="connsiteY1" fmla="*/ 138843 h 1956536"/>
              <a:gd name="connsiteX2" fmla="*/ 3857082 w 3857082"/>
              <a:gd name="connsiteY2" fmla="*/ 126468 h 1956536"/>
              <a:gd name="connsiteX0" fmla="*/ 0 w 3919667"/>
              <a:gd name="connsiteY0" fmla="*/ 1972787 h 1972786"/>
              <a:gd name="connsiteX1" fmla="*/ 1568462 w 3919667"/>
              <a:gd name="connsiteY1" fmla="*/ 138845 h 1972786"/>
              <a:gd name="connsiteX2" fmla="*/ 3919667 w 3919667"/>
              <a:gd name="connsiteY2" fmla="*/ 126470 h 1972786"/>
              <a:gd name="connsiteX0" fmla="*/ 0 w 3769463"/>
              <a:gd name="connsiteY0" fmla="*/ 1920254 h 1920255"/>
              <a:gd name="connsiteX1" fmla="*/ 1568462 w 3769463"/>
              <a:gd name="connsiteY1" fmla="*/ 86312 h 1920255"/>
              <a:gd name="connsiteX2" fmla="*/ 3769463 w 3769463"/>
              <a:gd name="connsiteY2" fmla="*/ 382673 h 1920255"/>
            </a:gdLst>
            <a:ahLst/>
            <a:cxnLst>
              <a:cxn ang="0">
                <a:pos x="connsiteX0" y="connsiteY0"/>
              </a:cxn>
              <a:cxn ang="0">
                <a:pos x="connsiteX1" y="connsiteY1"/>
              </a:cxn>
              <a:cxn ang="0">
                <a:pos x="connsiteX2" y="connsiteY2"/>
              </a:cxn>
            </a:cxnLst>
            <a:rect l="l" t="t" r="r" b="b"/>
            <a:pathLst>
              <a:path w="3769463" h="1920255">
                <a:moveTo>
                  <a:pt x="0" y="1920254"/>
                </a:moveTo>
                <a:cubicBezTo>
                  <a:pt x="850392" y="1633742"/>
                  <a:pt x="925615" y="391323"/>
                  <a:pt x="1568462" y="86312"/>
                </a:cubicBezTo>
                <a:cubicBezTo>
                  <a:pt x="2211309" y="-218699"/>
                  <a:pt x="3769463" y="382673"/>
                  <a:pt x="3769463" y="382673"/>
                </a:cubicBezTo>
              </a:path>
            </a:pathLst>
          </a:custGeom>
          <a:noFill/>
          <a:ln w="19050">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192262" y="2726417"/>
            <a:ext cx="7799934" cy="2513266"/>
          </a:xfrm>
          <a:custGeom>
            <a:avLst/>
            <a:gdLst>
              <a:gd name="connsiteX0" fmla="*/ 0 w 3950208"/>
              <a:gd name="connsiteY0" fmla="*/ 604981 h 604981"/>
              <a:gd name="connsiteX1" fmla="*/ 2359152 w 3950208"/>
              <a:gd name="connsiteY1" fmla="*/ 1477 h 604981"/>
              <a:gd name="connsiteX2" fmla="*/ 3950208 w 3950208"/>
              <a:gd name="connsiteY2" fmla="*/ 422101 h 604981"/>
              <a:gd name="connsiteX0" fmla="*/ 0 w 3950208"/>
              <a:gd name="connsiteY0" fmla="*/ 751376 h 751376"/>
              <a:gd name="connsiteX1" fmla="*/ 2660904 w 3950208"/>
              <a:gd name="connsiteY1" fmla="*/ 1127 h 751376"/>
              <a:gd name="connsiteX2" fmla="*/ 3950208 w 3950208"/>
              <a:gd name="connsiteY2" fmla="*/ 568496 h 751376"/>
              <a:gd name="connsiteX0" fmla="*/ 0 w 3950208"/>
              <a:gd name="connsiteY0" fmla="*/ 751973 h 751973"/>
              <a:gd name="connsiteX1" fmla="*/ 2660904 w 3950208"/>
              <a:gd name="connsiteY1" fmla="*/ 1724 h 751973"/>
              <a:gd name="connsiteX2" fmla="*/ 3950208 w 3950208"/>
              <a:gd name="connsiteY2" fmla="*/ 569093 h 751973"/>
              <a:gd name="connsiteX0" fmla="*/ 0 w 3950208"/>
              <a:gd name="connsiteY0" fmla="*/ 716378 h 716378"/>
              <a:gd name="connsiteX1" fmla="*/ 2274170 w 3950208"/>
              <a:gd name="connsiteY1" fmla="*/ 1849 h 716378"/>
              <a:gd name="connsiteX2" fmla="*/ 3950208 w 3950208"/>
              <a:gd name="connsiteY2" fmla="*/ 533498 h 716378"/>
              <a:gd name="connsiteX0" fmla="*/ 0 w 3950208"/>
              <a:gd name="connsiteY0" fmla="*/ 714995 h 714995"/>
              <a:gd name="connsiteX1" fmla="*/ 2274170 w 3950208"/>
              <a:gd name="connsiteY1" fmla="*/ 466 h 714995"/>
              <a:gd name="connsiteX2" fmla="*/ 3950208 w 3950208"/>
              <a:gd name="connsiteY2" fmla="*/ 532115 h 714995"/>
              <a:gd name="connsiteX0" fmla="*/ 0 w 4888980"/>
              <a:gd name="connsiteY0" fmla="*/ 1413240 h 1413240"/>
              <a:gd name="connsiteX1" fmla="*/ 3212942 w 4888980"/>
              <a:gd name="connsiteY1" fmla="*/ 20037 h 1413240"/>
              <a:gd name="connsiteX2" fmla="*/ 4888980 w 4888980"/>
              <a:gd name="connsiteY2" fmla="*/ 551686 h 1413240"/>
              <a:gd name="connsiteX0" fmla="*/ 0 w 4888980"/>
              <a:gd name="connsiteY0" fmla="*/ 1413240 h 1413240"/>
              <a:gd name="connsiteX1" fmla="*/ 1364266 w 4888980"/>
              <a:gd name="connsiteY1" fmla="*/ 763508 h 1413240"/>
              <a:gd name="connsiteX2" fmla="*/ 3212942 w 4888980"/>
              <a:gd name="connsiteY2" fmla="*/ 20037 h 1413240"/>
              <a:gd name="connsiteX3" fmla="*/ 4888980 w 4888980"/>
              <a:gd name="connsiteY3" fmla="*/ 551686 h 1413240"/>
              <a:gd name="connsiteX0" fmla="*/ 0 w 4848665"/>
              <a:gd name="connsiteY0" fmla="*/ 3413542 h 3413542"/>
              <a:gd name="connsiteX1" fmla="*/ 1323951 w 4848665"/>
              <a:gd name="connsiteY1" fmla="*/ 763508 h 3413542"/>
              <a:gd name="connsiteX2" fmla="*/ 3172627 w 4848665"/>
              <a:gd name="connsiteY2" fmla="*/ 20037 h 3413542"/>
              <a:gd name="connsiteX3" fmla="*/ 4848665 w 4848665"/>
              <a:gd name="connsiteY3" fmla="*/ 551686 h 3413542"/>
              <a:gd name="connsiteX0" fmla="*/ 0 w 4848665"/>
              <a:gd name="connsiteY0" fmla="*/ 3413542 h 3413542"/>
              <a:gd name="connsiteX1" fmla="*/ 1323951 w 4848665"/>
              <a:gd name="connsiteY1" fmla="*/ 763508 h 3413542"/>
              <a:gd name="connsiteX2" fmla="*/ 3172627 w 4848665"/>
              <a:gd name="connsiteY2" fmla="*/ 20037 h 3413542"/>
              <a:gd name="connsiteX3" fmla="*/ 4848665 w 4848665"/>
              <a:gd name="connsiteY3" fmla="*/ 551686 h 3413542"/>
              <a:gd name="connsiteX0" fmla="*/ 0 w 4848665"/>
              <a:gd name="connsiteY0" fmla="*/ 3467332 h 3467332"/>
              <a:gd name="connsiteX1" fmla="*/ 736499 w 4848665"/>
              <a:gd name="connsiteY1" fmla="*/ 156484 h 3467332"/>
              <a:gd name="connsiteX2" fmla="*/ 3172627 w 4848665"/>
              <a:gd name="connsiteY2" fmla="*/ 73827 h 3467332"/>
              <a:gd name="connsiteX3" fmla="*/ 4848665 w 4848665"/>
              <a:gd name="connsiteY3" fmla="*/ 605476 h 3467332"/>
              <a:gd name="connsiteX0" fmla="*/ 0 w 4848665"/>
              <a:gd name="connsiteY0" fmla="*/ 3402930 h 3402930"/>
              <a:gd name="connsiteX1" fmla="*/ 736499 w 4848665"/>
              <a:gd name="connsiteY1" fmla="*/ 92082 h 3402930"/>
              <a:gd name="connsiteX2" fmla="*/ 3218702 w 4848665"/>
              <a:gd name="connsiteY2" fmla="*/ 205882 h 3402930"/>
              <a:gd name="connsiteX3" fmla="*/ 4848665 w 4848665"/>
              <a:gd name="connsiteY3" fmla="*/ 541074 h 3402930"/>
              <a:gd name="connsiteX0" fmla="*/ 0 w 5269097"/>
              <a:gd name="connsiteY0" fmla="*/ 3435866 h 3435866"/>
              <a:gd name="connsiteX1" fmla="*/ 736499 w 5269097"/>
              <a:gd name="connsiteY1" fmla="*/ 125018 h 3435866"/>
              <a:gd name="connsiteX2" fmla="*/ 3218702 w 5269097"/>
              <a:gd name="connsiteY2" fmla="*/ 238818 h 3435866"/>
              <a:gd name="connsiteX3" fmla="*/ 5269097 w 5269097"/>
              <a:gd name="connsiteY3" fmla="*/ 1467002 h 3435866"/>
              <a:gd name="connsiteX0" fmla="*/ 0 w 5269097"/>
              <a:gd name="connsiteY0" fmla="*/ 3400773 h 3400773"/>
              <a:gd name="connsiteX1" fmla="*/ 736499 w 5269097"/>
              <a:gd name="connsiteY1" fmla="*/ 89925 h 3400773"/>
              <a:gd name="connsiteX2" fmla="*/ 4474237 w 5269097"/>
              <a:gd name="connsiteY2" fmla="*/ 346604 h 3400773"/>
              <a:gd name="connsiteX3" fmla="*/ 5269097 w 5269097"/>
              <a:gd name="connsiteY3" fmla="*/ 1431909 h 3400773"/>
              <a:gd name="connsiteX0" fmla="*/ 0 w 5269097"/>
              <a:gd name="connsiteY0" fmla="*/ 3213715 h 3213715"/>
              <a:gd name="connsiteX1" fmla="*/ 1139653 w 5269097"/>
              <a:gd name="connsiteY1" fmla="*/ 152904 h 3213715"/>
              <a:gd name="connsiteX2" fmla="*/ 4474237 w 5269097"/>
              <a:gd name="connsiteY2" fmla="*/ 159546 h 3213715"/>
              <a:gd name="connsiteX3" fmla="*/ 5269097 w 5269097"/>
              <a:gd name="connsiteY3" fmla="*/ 1244851 h 3213715"/>
              <a:gd name="connsiteX0" fmla="*/ 0 w 5269097"/>
              <a:gd name="connsiteY0" fmla="*/ 3118867 h 3500154"/>
              <a:gd name="connsiteX1" fmla="*/ 1784699 w 5269097"/>
              <a:gd name="connsiteY1" fmla="*/ 3469284 h 3500154"/>
              <a:gd name="connsiteX2" fmla="*/ 4474237 w 5269097"/>
              <a:gd name="connsiteY2" fmla="*/ 64698 h 3500154"/>
              <a:gd name="connsiteX3" fmla="*/ 5269097 w 5269097"/>
              <a:gd name="connsiteY3" fmla="*/ 1150003 h 3500154"/>
              <a:gd name="connsiteX0" fmla="*/ 0 w 4856510"/>
              <a:gd name="connsiteY0" fmla="*/ 4576398 h 4957687"/>
              <a:gd name="connsiteX1" fmla="*/ 1784699 w 4856510"/>
              <a:gd name="connsiteY1" fmla="*/ 4926815 h 4957687"/>
              <a:gd name="connsiteX2" fmla="*/ 4474237 w 4856510"/>
              <a:gd name="connsiteY2" fmla="*/ 1522229 h 4957687"/>
              <a:gd name="connsiteX3" fmla="*/ 4837147 w 4856510"/>
              <a:gd name="connsiteY3" fmla="*/ 0 h 4957687"/>
              <a:gd name="connsiteX0" fmla="*/ 0 w 5217433"/>
              <a:gd name="connsiteY0" fmla="*/ 4576398 h 4957685"/>
              <a:gd name="connsiteX1" fmla="*/ 1784699 w 5217433"/>
              <a:gd name="connsiteY1" fmla="*/ 4926815 h 4957685"/>
              <a:gd name="connsiteX2" fmla="*/ 5032893 w 5217433"/>
              <a:gd name="connsiteY2" fmla="*/ 4469100 h 4957685"/>
              <a:gd name="connsiteX3" fmla="*/ 4837147 w 5217433"/>
              <a:gd name="connsiteY3" fmla="*/ 0 h 4957685"/>
              <a:gd name="connsiteX0" fmla="*/ 0 w 5217433"/>
              <a:gd name="connsiteY0" fmla="*/ 4576398 h 4832660"/>
              <a:gd name="connsiteX1" fmla="*/ 5032893 w 5217433"/>
              <a:gd name="connsiteY1" fmla="*/ 4469100 h 4832660"/>
              <a:gd name="connsiteX2" fmla="*/ 4837147 w 5217433"/>
              <a:gd name="connsiteY2" fmla="*/ 0 h 4832660"/>
              <a:gd name="connsiteX0" fmla="*/ 0 w 4837153"/>
              <a:gd name="connsiteY0" fmla="*/ 4576398 h 5049126"/>
              <a:gd name="connsiteX1" fmla="*/ 4336013 w 4837153"/>
              <a:gd name="connsiteY1" fmla="*/ 4754857 h 5049126"/>
              <a:gd name="connsiteX2" fmla="*/ 4837147 w 4837153"/>
              <a:gd name="connsiteY2" fmla="*/ 0 h 5049126"/>
              <a:gd name="connsiteX0" fmla="*/ 0 w 4799335"/>
              <a:gd name="connsiteY0" fmla="*/ 4290641 h 4742581"/>
              <a:gd name="connsiteX1" fmla="*/ 4336013 w 4799335"/>
              <a:gd name="connsiteY1" fmla="*/ 4469100 h 4742581"/>
              <a:gd name="connsiteX2" fmla="*/ 4675886 w 4799335"/>
              <a:gd name="connsiteY2" fmla="*/ 0 h 4742581"/>
              <a:gd name="connsiteX0" fmla="*/ 0 w 4799335"/>
              <a:gd name="connsiteY0" fmla="*/ 4290641 h 5102696"/>
              <a:gd name="connsiteX1" fmla="*/ 4336013 w 4799335"/>
              <a:gd name="connsiteY1" fmla="*/ 4469100 h 5102696"/>
              <a:gd name="connsiteX2" fmla="*/ 4675886 w 4799335"/>
              <a:gd name="connsiteY2" fmla="*/ 0 h 5102696"/>
              <a:gd name="connsiteX0" fmla="*/ 0 w 4699260"/>
              <a:gd name="connsiteY0" fmla="*/ 4290641 h 5215320"/>
              <a:gd name="connsiteX1" fmla="*/ 1698308 w 4699260"/>
              <a:gd name="connsiteY1" fmla="*/ 5194269 h 5215320"/>
              <a:gd name="connsiteX2" fmla="*/ 4336013 w 4699260"/>
              <a:gd name="connsiteY2" fmla="*/ 4469100 h 5215320"/>
              <a:gd name="connsiteX3" fmla="*/ 4675886 w 4699260"/>
              <a:gd name="connsiteY3" fmla="*/ 0 h 5215320"/>
              <a:gd name="connsiteX0" fmla="*/ 0 w 4728057"/>
              <a:gd name="connsiteY0" fmla="*/ 4647839 h 5215318"/>
              <a:gd name="connsiteX1" fmla="*/ 1727105 w 4728057"/>
              <a:gd name="connsiteY1" fmla="*/ 5194269 h 5215318"/>
              <a:gd name="connsiteX2" fmla="*/ 4364810 w 4728057"/>
              <a:gd name="connsiteY2" fmla="*/ 4469100 h 5215318"/>
              <a:gd name="connsiteX3" fmla="*/ 4704683 w 4728057"/>
              <a:gd name="connsiteY3" fmla="*/ 0 h 5215318"/>
              <a:gd name="connsiteX0" fmla="*/ 0 w 4607111"/>
              <a:gd name="connsiteY0" fmla="*/ 1254471 h 5215320"/>
              <a:gd name="connsiteX1" fmla="*/ 1606159 w 4607111"/>
              <a:gd name="connsiteY1" fmla="*/ 5194269 h 5215320"/>
              <a:gd name="connsiteX2" fmla="*/ 4243864 w 4607111"/>
              <a:gd name="connsiteY2" fmla="*/ 4469100 h 5215320"/>
              <a:gd name="connsiteX3" fmla="*/ 4583737 w 4607111"/>
              <a:gd name="connsiteY3" fmla="*/ 0 h 5215320"/>
              <a:gd name="connsiteX0" fmla="*/ 0 w 4607111"/>
              <a:gd name="connsiteY0" fmla="*/ 1254471 h 5215318"/>
              <a:gd name="connsiteX1" fmla="*/ 1606159 w 4607111"/>
              <a:gd name="connsiteY1" fmla="*/ 5194269 h 5215318"/>
              <a:gd name="connsiteX2" fmla="*/ 4243864 w 4607111"/>
              <a:gd name="connsiteY2" fmla="*/ 4469100 h 5215318"/>
              <a:gd name="connsiteX3" fmla="*/ 4583737 w 4607111"/>
              <a:gd name="connsiteY3" fmla="*/ 0 h 5215318"/>
              <a:gd name="connsiteX0" fmla="*/ 0 w 4665064"/>
              <a:gd name="connsiteY0" fmla="*/ 1254471 h 4775672"/>
              <a:gd name="connsiteX1" fmla="*/ 563719 w 4665064"/>
              <a:gd name="connsiteY1" fmla="*/ 4372717 h 4775672"/>
              <a:gd name="connsiteX2" fmla="*/ 4243864 w 4665064"/>
              <a:gd name="connsiteY2" fmla="*/ 4469100 h 4775672"/>
              <a:gd name="connsiteX3" fmla="*/ 4583737 w 4665064"/>
              <a:gd name="connsiteY3" fmla="*/ 0 h 4775672"/>
              <a:gd name="connsiteX0" fmla="*/ 0 w 4956127"/>
              <a:gd name="connsiteY0" fmla="*/ 1100838 h 4913922"/>
              <a:gd name="connsiteX1" fmla="*/ 854782 w 4956127"/>
              <a:gd name="connsiteY1" fmla="*/ 4372717 h 4913922"/>
              <a:gd name="connsiteX2" fmla="*/ 4534927 w 4956127"/>
              <a:gd name="connsiteY2" fmla="*/ 4469100 h 4913922"/>
              <a:gd name="connsiteX3" fmla="*/ 4874800 w 4956127"/>
              <a:gd name="connsiteY3" fmla="*/ 0 h 4913922"/>
              <a:gd name="connsiteX0" fmla="*/ 0 w 4956127"/>
              <a:gd name="connsiteY0" fmla="*/ 1100838 h 4913922"/>
              <a:gd name="connsiteX1" fmla="*/ 854782 w 4956127"/>
              <a:gd name="connsiteY1" fmla="*/ 4372717 h 4913922"/>
              <a:gd name="connsiteX2" fmla="*/ 4534927 w 4956127"/>
              <a:gd name="connsiteY2" fmla="*/ 4469100 h 4913922"/>
              <a:gd name="connsiteX3" fmla="*/ 4874800 w 4956127"/>
              <a:gd name="connsiteY3" fmla="*/ 0 h 4913922"/>
              <a:gd name="connsiteX0" fmla="*/ 0 w 4826078"/>
              <a:gd name="connsiteY0" fmla="*/ 1350491 h 4900842"/>
              <a:gd name="connsiteX1" fmla="*/ 724733 w 4826078"/>
              <a:gd name="connsiteY1" fmla="*/ 4372717 h 4900842"/>
              <a:gd name="connsiteX2" fmla="*/ 4404878 w 4826078"/>
              <a:gd name="connsiteY2" fmla="*/ 4469100 h 4900842"/>
              <a:gd name="connsiteX3" fmla="*/ 4744751 w 4826078"/>
              <a:gd name="connsiteY3" fmla="*/ 0 h 4900842"/>
              <a:gd name="connsiteX0" fmla="*/ 0 w 4912777"/>
              <a:gd name="connsiteY0" fmla="*/ 1196859 h 4908848"/>
              <a:gd name="connsiteX1" fmla="*/ 811432 w 4912777"/>
              <a:gd name="connsiteY1" fmla="*/ 4372717 h 4908848"/>
              <a:gd name="connsiteX2" fmla="*/ 4491577 w 4912777"/>
              <a:gd name="connsiteY2" fmla="*/ 4469100 h 4908848"/>
              <a:gd name="connsiteX3" fmla="*/ 4831450 w 4912777"/>
              <a:gd name="connsiteY3" fmla="*/ 0 h 4908848"/>
            </a:gdLst>
            <a:ahLst/>
            <a:cxnLst>
              <a:cxn ang="0">
                <a:pos x="connsiteX0" y="connsiteY0"/>
              </a:cxn>
              <a:cxn ang="0">
                <a:pos x="connsiteX1" y="connsiteY1"/>
              </a:cxn>
              <a:cxn ang="0">
                <a:pos x="connsiteX2" y="connsiteY2"/>
              </a:cxn>
              <a:cxn ang="0">
                <a:pos x="connsiteX3" y="connsiteY3"/>
              </a:cxn>
            </a:cxnLst>
            <a:rect l="l" t="t" r="r" b="b"/>
            <a:pathLst>
              <a:path w="4912777" h="4908848">
                <a:moveTo>
                  <a:pt x="0" y="1196859"/>
                </a:moveTo>
                <a:cubicBezTo>
                  <a:pt x="186660" y="1689011"/>
                  <a:pt x="62836" y="3827344"/>
                  <a:pt x="811432" y="4372717"/>
                </a:cubicBezTo>
                <a:cubicBezTo>
                  <a:pt x="1560028" y="4918090"/>
                  <a:pt x="3821574" y="5197886"/>
                  <a:pt x="4491577" y="4469100"/>
                </a:cubicBezTo>
                <a:cubicBezTo>
                  <a:pt x="5161580" y="3740314"/>
                  <a:pt x="4831450" y="0"/>
                  <a:pt x="4831450" y="0"/>
                </a:cubicBezTo>
              </a:path>
            </a:pathLst>
          </a:custGeom>
          <a:noFill/>
          <a:ln w="19050">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529449" y="1724090"/>
            <a:ext cx="548640" cy="1508760"/>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Brace 14"/>
          <p:cNvSpPr/>
          <p:nvPr/>
        </p:nvSpPr>
        <p:spPr>
          <a:xfrm>
            <a:off x="4032504" y="5254879"/>
            <a:ext cx="155448" cy="557784"/>
          </a:xfrm>
          <a:prstGeom prst="rightBrace">
            <a:avLst>
              <a:gd name="adj1" fmla="val 51136"/>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174789" y="5333633"/>
            <a:ext cx="1178470" cy="400110"/>
          </a:xfrm>
          <a:prstGeom prst="rect">
            <a:avLst/>
          </a:prstGeom>
          <a:noFill/>
        </p:spPr>
        <p:txBody>
          <a:bodyPr wrap="square" rtlCol="0">
            <a:spAutoFit/>
          </a:bodyPr>
          <a:lstStyle/>
          <a:p>
            <a:pPr algn="ctr"/>
            <a:r>
              <a:rPr lang="en-US" sz="1000" dirty="0" smtClean="0">
                <a:solidFill>
                  <a:srgbClr val="C00000"/>
                </a:solidFill>
              </a:rPr>
              <a:t>No SLS equivalent;</a:t>
            </a:r>
          </a:p>
          <a:p>
            <a:pPr algn="ctr"/>
            <a:r>
              <a:rPr lang="en-US" sz="1000" dirty="0" smtClean="0">
                <a:solidFill>
                  <a:srgbClr val="C00000"/>
                </a:solidFill>
              </a:rPr>
              <a:t>Similarity to MIDC</a:t>
            </a:r>
            <a:endParaRPr lang="en-US" sz="1000" dirty="0">
              <a:solidFill>
                <a:srgbClr val="C00000"/>
              </a:solidFill>
            </a:endParaRPr>
          </a:p>
        </p:txBody>
      </p:sp>
      <p:cxnSp>
        <p:nvCxnSpPr>
          <p:cNvPr id="20" name="Straight Connector 19"/>
          <p:cNvCxnSpPr/>
          <p:nvPr/>
        </p:nvCxnSpPr>
        <p:spPr>
          <a:xfrm>
            <a:off x="1789471" y="5191163"/>
            <a:ext cx="2385318"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Footer Placeholder 18"/>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328588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a typeface="Calibri Light" charset="0"/>
                <a:cs typeface="Calibri Light" charset="0"/>
              </a:rPr>
              <a:t>Beamforming packets </a:t>
            </a:r>
            <a:r>
              <a:rPr lang="mr-IN" dirty="0" smtClean="0">
                <a:ea typeface="Calibri Light" charset="0"/>
                <a:cs typeface="Calibri Light" charset="0"/>
              </a:rPr>
              <a:t>–</a:t>
            </a:r>
            <a:r>
              <a:rPr lang="en-US" dirty="0" smtClean="0">
                <a:ea typeface="Calibri Light" charset="0"/>
                <a:cs typeface="Calibri Light" charset="0"/>
              </a:rPr>
              <a:t> functionality (1)</a:t>
            </a:r>
            <a:br>
              <a:rPr lang="en-US" dirty="0" smtClean="0">
                <a:ea typeface="Calibri Light" charset="0"/>
                <a:cs typeface="Calibri Light" charset="0"/>
              </a:rPr>
            </a:br>
            <a:r>
              <a:rPr lang="en-US" sz="1600" dirty="0" smtClean="0">
                <a:ea typeface="Calibri Light" charset="0"/>
                <a:cs typeface="Calibri Light" charset="0"/>
              </a:rPr>
              <a:t>Beamforming Training Request (</a:t>
            </a:r>
            <a:r>
              <a:rPr lang="en-US" sz="1600" dirty="0" err="1" smtClean="0">
                <a:ea typeface="Calibri Light" charset="0"/>
                <a:cs typeface="Calibri Light" charset="0"/>
              </a:rPr>
              <a:t>urTrnReq</a:t>
            </a:r>
            <a:r>
              <a:rPr lang="en-US" sz="1600" dirty="0" smtClean="0">
                <a:ea typeface="Calibri Light" charset="0"/>
                <a:cs typeface="Calibri Light" charset="0"/>
              </a:rPr>
              <a:t>) comparison to</a:t>
            </a:r>
            <a:r>
              <a:rPr lang="en-US" sz="1600" dirty="0" smtClean="0">
                <a:ea typeface="Calibri Light" charset="0"/>
                <a:cs typeface="Calibri Light" charset="0"/>
                <a:sym typeface="Wingdings"/>
              </a:rPr>
              <a:t> </a:t>
            </a:r>
            <a:r>
              <a:rPr lang="en-US" sz="1600" dirty="0" smtClean="0">
                <a:ea typeface="Calibri Light" charset="0"/>
                <a:cs typeface="Calibri Light" charset="0"/>
              </a:rPr>
              <a:t>11ad SSW</a:t>
            </a:r>
            <a:endParaRPr lang="en-US" sz="2800" dirty="0">
              <a:ea typeface="Calibri Light" charset="0"/>
              <a:cs typeface="Calibri Light" charset="0"/>
            </a:endParaRPr>
          </a:p>
        </p:txBody>
      </p:sp>
      <p:sp>
        <p:nvSpPr>
          <p:cNvPr id="17" name="Content Placeholder 16"/>
          <p:cNvSpPr>
            <a:spLocks noGrp="1"/>
          </p:cNvSpPr>
          <p:nvPr>
            <p:ph sz="half" idx="1"/>
          </p:nvPr>
        </p:nvSpPr>
        <p:spPr>
          <a:xfrm>
            <a:off x="685800" y="1508759"/>
            <a:ext cx="5306485" cy="5029200"/>
          </a:xfrm>
        </p:spPr>
        <p:txBody>
          <a:bodyPr>
            <a:noAutofit/>
          </a:bodyPr>
          <a:lstStyle/>
          <a:p>
            <a:r>
              <a:rPr lang="en-US" dirty="0"/>
              <a:t>F</a:t>
            </a:r>
            <a:r>
              <a:rPr lang="en-US" dirty="0" smtClean="0"/>
              <a:t>unctional gaps </a:t>
            </a:r>
            <a:r>
              <a:rPr lang="en-US" dirty="0" err="1" smtClean="0"/>
              <a:t>wrt</a:t>
            </a:r>
            <a:r>
              <a:rPr lang="en-US" dirty="0" smtClean="0"/>
              <a:t> 11ay SSW</a:t>
            </a:r>
          </a:p>
          <a:p>
            <a:pPr lvl="1"/>
            <a:r>
              <a:rPr lang="en-US" dirty="0" smtClean="0"/>
              <a:t>Timestamp  | Synchronization</a:t>
            </a:r>
          </a:p>
          <a:p>
            <a:pPr lvl="1"/>
            <a:r>
              <a:rPr lang="en-US" dirty="0" smtClean="0"/>
              <a:t>Packet multiplicity</a:t>
            </a:r>
            <a:endParaRPr lang="en-US" dirty="0"/>
          </a:p>
          <a:p>
            <a:pPr lvl="1"/>
            <a:r>
              <a:rPr lang="en-US" dirty="0" smtClean="0"/>
              <a:t>End </a:t>
            </a:r>
            <a:r>
              <a:rPr lang="en-US" dirty="0"/>
              <a:t>of </a:t>
            </a:r>
            <a:r>
              <a:rPr lang="en-US" dirty="0" smtClean="0"/>
              <a:t>training</a:t>
            </a:r>
            <a:endParaRPr lang="en-US" dirty="0"/>
          </a:p>
          <a:p>
            <a:pPr lvl="1"/>
            <a:r>
              <a:rPr lang="en-US" dirty="0" smtClean="0"/>
              <a:t>Response time | schedule</a:t>
            </a:r>
          </a:p>
          <a:p>
            <a:endParaRPr lang="en-US" dirty="0"/>
          </a:p>
        </p:txBody>
      </p:sp>
      <p:sp>
        <p:nvSpPr>
          <p:cNvPr id="4" name="Date Placeholder 3"/>
          <p:cNvSpPr>
            <a:spLocks noGrp="1"/>
          </p:cNvSpPr>
          <p:nvPr>
            <p:ph type="dt" idx="10"/>
          </p:nvPr>
        </p:nvSpPr>
        <p:spPr/>
        <p:txBody>
          <a:bodyPr/>
          <a:lstStyle/>
          <a:p>
            <a:r>
              <a:rPr lang="en-US" smtClean="0"/>
              <a:t>November 2017</a:t>
            </a:r>
            <a:endParaRPr lang="en-US"/>
          </a:p>
        </p:txBody>
      </p:sp>
      <p:sp>
        <p:nvSpPr>
          <p:cNvPr id="6" name="Slide Number Placeholder 5"/>
          <p:cNvSpPr>
            <a:spLocks noGrp="1"/>
          </p:cNvSpPr>
          <p:nvPr>
            <p:ph type="sldNum" idx="12"/>
          </p:nvPr>
        </p:nvSpPr>
        <p:spPr/>
        <p:txBody>
          <a:bodyPr/>
          <a:lstStyle/>
          <a:p>
            <a:fld id="{218E555C-AA27-A74F-AF94-06001C10B3A2}" type="slidenum">
              <a:rPr lang="en-US" smtClean="0"/>
              <a:t>11</a:t>
            </a:fld>
            <a:endParaRPr lang="en-US"/>
          </a:p>
        </p:txBody>
      </p:sp>
      <p:pic>
        <p:nvPicPr>
          <p:cNvPr id="10" name="Picture 9"/>
          <p:cNvPicPr>
            <a:picLocks noChangeAspect="1"/>
          </p:cNvPicPr>
          <p:nvPr/>
        </p:nvPicPr>
        <p:blipFill>
          <a:blip r:embed="rId2"/>
          <a:stretch>
            <a:fillRect/>
          </a:stretch>
        </p:blipFill>
        <p:spPr>
          <a:xfrm>
            <a:off x="6607089" y="1815306"/>
            <a:ext cx="5238750" cy="1009650"/>
          </a:xfrm>
          <a:prstGeom prst="rect">
            <a:avLst/>
          </a:prstGeom>
        </p:spPr>
      </p:pic>
      <p:pic>
        <p:nvPicPr>
          <p:cNvPr id="11" name="Picture 10"/>
          <p:cNvPicPr>
            <a:picLocks noChangeAspect="1"/>
          </p:cNvPicPr>
          <p:nvPr/>
        </p:nvPicPr>
        <p:blipFill>
          <a:blip r:embed="rId3"/>
          <a:stretch>
            <a:fillRect/>
          </a:stretch>
        </p:blipFill>
        <p:spPr>
          <a:xfrm>
            <a:off x="6254591" y="2829538"/>
            <a:ext cx="5762625" cy="1352550"/>
          </a:xfrm>
          <a:prstGeom prst="rect">
            <a:avLst/>
          </a:prstGeom>
        </p:spPr>
      </p:pic>
      <p:pic>
        <p:nvPicPr>
          <p:cNvPr id="3" name="Picture 2"/>
          <p:cNvPicPr>
            <a:picLocks noChangeAspect="1"/>
          </p:cNvPicPr>
          <p:nvPr/>
        </p:nvPicPr>
        <p:blipFill>
          <a:blip r:embed="rId4"/>
          <a:stretch>
            <a:fillRect/>
          </a:stretch>
        </p:blipFill>
        <p:spPr>
          <a:xfrm>
            <a:off x="6191120" y="4195918"/>
            <a:ext cx="5686425" cy="1238250"/>
          </a:xfrm>
          <a:prstGeom prst="rect">
            <a:avLst/>
          </a:prstGeom>
        </p:spPr>
      </p:pic>
      <p:cxnSp>
        <p:nvCxnSpPr>
          <p:cNvPr id="16" name="Straight Connector 15"/>
          <p:cNvCxnSpPr/>
          <p:nvPr/>
        </p:nvCxnSpPr>
        <p:spPr>
          <a:xfrm flipH="1">
            <a:off x="6007608" y="1856232"/>
            <a:ext cx="28064" cy="3794760"/>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707871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40923" y="4120670"/>
            <a:ext cx="5905500" cy="1304925"/>
          </a:xfrm>
          <a:prstGeom prst="rect">
            <a:avLst/>
          </a:prstGeom>
        </p:spPr>
      </p:pic>
      <p:sp>
        <p:nvSpPr>
          <p:cNvPr id="2" name="Title 1"/>
          <p:cNvSpPr>
            <a:spLocks noGrp="1"/>
          </p:cNvSpPr>
          <p:nvPr>
            <p:ph type="title"/>
          </p:nvPr>
        </p:nvSpPr>
        <p:spPr/>
        <p:txBody>
          <a:bodyPr>
            <a:normAutofit/>
          </a:bodyPr>
          <a:lstStyle/>
          <a:p>
            <a:r>
              <a:rPr lang="en-US" dirty="0" smtClean="0">
                <a:ea typeface="Calibri Light" charset="0"/>
                <a:cs typeface="Calibri Light" charset="0"/>
              </a:rPr>
              <a:t>Beamforming packets </a:t>
            </a:r>
            <a:r>
              <a:rPr lang="mr-IN" dirty="0" smtClean="0">
                <a:ea typeface="Calibri Light" charset="0"/>
                <a:cs typeface="Calibri Light" charset="0"/>
              </a:rPr>
              <a:t>–</a:t>
            </a:r>
            <a:r>
              <a:rPr lang="en-US" dirty="0" smtClean="0">
                <a:ea typeface="Calibri Light" charset="0"/>
                <a:cs typeface="Calibri Light" charset="0"/>
              </a:rPr>
              <a:t> functionality (2)</a:t>
            </a:r>
            <a:br>
              <a:rPr lang="en-US" dirty="0" smtClean="0">
                <a:ea typeface="Calibri Light" charset="0"/>
                <a:cs typeface="Calibri Light" charset="0"/>
              </a:rPr>
            </a:br>
            <a:r>
              <a:rPr lang="en-US" sz="1600" dirty="0" smtClean="0">
                <a:ea typeface="Calibri Light" charset="0"/>
                <a:cs typeface="Calibri Light" charset="0"/>
              </a:rPr>
              <a:t>Beamforming Training Response (urTrnRes) </a:t>
            </a:r>
            <a:r>
              <a:rPr lang="en-US" sz="1600" dirty="0">
                <a:ea typeface="Calibri Light" charset="0"/>
                <a:cs typeface="Calibri Light" charset="0"/>
              </a:rPr>
              <a:t>comparison to</a:t>
            </a:r>
            <a:r>
              <a:rPr lang="en-US" sz="1600" dirty="0" smtClean="0">
                <a:ea typeface="Calibri Light" charset="0"/>
                <a:cs typeface="Calibri Light" charset="0"/>
                <a:sym typeface="Wingdings"/>
              </a:rPr>
              <a:t> </a:t>
            </a:r>
            <a:r>
              <a:rPr lang="en-US" sz="1600" dirty="0" smtClean="0">
                <a:ea typeface="Calibri Light" charset="0"/>
                <a:cs typeface="Calibri Light" charset="0"/>
              </a:rPr>
              <a:t>11ad SSW</a:t>
            </a:r>
            <a:endParaRPr lang="en-US" sz="1600" dirty="0">
              <a:ea typeface="Calibri Light" charset="0"/>
              <a:cs typeface="Calibri Light" charset="0"/>
            </a:endParaRPr>
          </a:p>
        </p:txBody>
      </p:sp>
      <p:sp>
        <p:nvSpPr>
          <p:cNvPr id="17" name="Content Placeholder 16"/>
          <p:cNvSpPr>
            <a:spLocks noGrp="1"/>
          </p:cNvSpPr>
          <p:nvPr>
            <p:ph sz="half" idx="1"/>
          </p:nvPr>
        </p:nvSpPr>
        <p:spPr>
          <a:xfrm>
            <a:off x="719528" y="1508759"/>
            <a:ext cx="5272757" cy="5029200"/>
          </a:xfrm>
        </p:spPr>
        <p:txBody>
          <a:bodyPr>
            <a:noAutofit/>
          </a:bodyPr>
          <a:lstStyle/>
          <a:p>
            <a:r>
              <a:rPr lang="en-US" dirty="0"/>
              <a:t>F</a:t>
            </a:r>
            <a:r>
              <a:rPr lang="en-US" dirty="0" smtClean="0"/>
              <a:t>unctional </a:t>
            </a:r>
            <a:r>
              <a:rPr lang="en-US" dirty="0"/>
              <a:t>gaps </a:t>
            </a:r>
            <a:r>
              <a:rPr lang="en-US" dirty="0" err="1"/>
              <a:t>wrt</a:t>
            </a:r>
            <a:r>
              <a:rPr lang="en-US" dirty="0"/>
              <a:t> 11ay </a:t>
            </a:r>
            <a:r>
              <a:rPr lang="en-US" dirty="0" smtClean="0"/>
              <a:t>SSW</a:t>
            </a:r>
          </a:p>
          <a:p>
            <a:pPr lvl="1"/>
            <a:r>
              <a:rPr lang="en-US" dirty="0" smtClean="0"/>
              <a:t>Reporting multiple Rx beams for the Tx beam STA responder was hit with</a:t>
            </a:r>
          </a:p>
          <a:p>
            <a:pPr lvl="2"/>
            <a:r>
              <a:rPr lang="en-US" dirty="0" smtClean="0"/>
              <a:t>Nice to have, </a:t>
            </a:r>
            <a:r>
              <a:rPr lang="en-US" dirty="0" err="1" smtClean="0"/>
              <a:t>ie</a:t>
            </a:r>
            <a:r>
              <a:rPr lang="en-US" dirty="0" smtClean="0"/>
              <a:t>, ok to have strongest only</a:t>
            </a:r>
          </a:p>
        </p:txBody>
      </p:sp>
      <p:sp>
        <p:nvSpPr>
          <p:cNvPr id="4" name="Date Placeholder 3"/>
          <p:cNvSpPr>
            <a:spLocks noGrp="1"/>
          </p:cNvSpPr>
          <p:nvPr>
            <p:ph type="dt" idx="10"/>
          </p:nvPr>
        </p:nvSpPr>
        <p:spPr/>
        <p:txBody>
          <a:bodyPr/>
          <a:lstStyle/>
          <a:p>
            <a:r>
              <a:rPr lang="en-US" smtClean="0"/>
              <a:t>November 2017</a:t>
            </a:r>
            <a:endParaRPr lang="en-US"/>
          </a:p>
        </p:txBody>
      </p:sp>
      <p:sp>
        <p:nvSpPr>
          <p:cNvPr id="6" name="Slide Number Placeholder 5"/>
          <p:cNvSpPr>
            <a:spLocks noGrp="1"/>
          </p:cNvSpPr>
          <p:nvPr>
            <p:ph type="sldNum" idx="12"/>
          </p:nvPr>
        </p:nvSpPr>
        <p:spPr/>
        <p:txBody>
          <a:bodyPr/>
          <a:lstStyle/>
          <a:p>
            <a:fld id="{218E555C-AA27-A74F-AF94-06001C10B3A2}" type="slidenum">
              <a:rPr lang="en-US" smtClean="0"/>
              <a:t>12</a:t>
            </a:fld>
            <a:endParaRPr lang="en-US"/>
          </a:p>
        </p:txBody>
      </p:sp>
      <p:pic>
        <p:nvPicPr>
          <p:cNvPr id="10" name="Picture 9"/>
          <p:cNvPicPr>
            <a:picLocks noChangeAspect="1"/>
          </p:cNvPicPr>
          <p:nvPr/>
        </p:nvPicPr>
        <p:blipFill>
          <a:blip r:embed="rId3"/>
          <a:stretch>
            <a:fillRect/>
          </a:stretch>
        </p:blipFill>
        <p:spPr>
          <a:xfrm>
            <a:off x="6607089" y="1815306"/>
            <a:ext cx="5238750" cy="1009650"/>
          </a:xfrm>
          <a:prstGeom prst="rect">
            <a:avLst/>
          </a:prstGeom>
        </p:spPr>
      </p:pic>
      <p:pic>
        <p:nvPicPr>
          <p:cNvPr id="11" name="Picture 10"/>
          <p:cNvPicPr>
            <a:picLocks noChangeAspect="1"/>
          </p:cNvPicPr>
          <p:nvPr/>
        </p:nvPicPr>
        <p:blipFill>
          <a:blip r:embed="rId4"/>
          <a:stretch>
            <a:fillRect/>
          </a:stretch>
        </p:blipFill>
        <p:spPr>
          <a:xfrm>
            <a:off x="6254591" y="2829538"/>
            <a:ext cx="5762625" cy="1352550"/>
          </a:xfrm>
          <a:prstGeom prst="rect">
            <a:avLst/>
          </a:prstGeom>
        </p:spPr>
      </p:pic>
      <p:cxnSp>
        <p:nvCxnSpPr>
          <p:cNvPr id="15" name="Straight Connector 14"/>
          <p:cNvCxnSpPr/>
          <p:nvPr/>
        </p:nvCxnSpPr>
        <p:spPr>
          <a:xfrm flipH="1">
            <a:off x="6007608" y="1856232"/>
            <a:ext cx="28064" cy="3794760"/>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665268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6096000" y="2790631"/>
            <a:ext cx="5905500" cy="1304925"/>
          </a:xfrm>
          <a:prstGeom prst="rect">
            <a:avLst/>
          </a:prstGeom>
        </p:spPr>
      </p:pic>
      <p:sp>
        <p:nvSpPr>
          <p:cNvPr id="2" name="Title 1"/>
          <p:cNvSpPr>
            <a:spLocks noGrp="1"/>
          </p:cNvSpPr>
          <p:nvPr>
            <p:ph type="title"/>
          </p:nvPr>
        </p:nvSpPr>
        <p:spPr/>
        <p:txBody>
          <a:bodyPr>
            <a:normAutofit/>
          </a:bodyPr>
          <a:lstStyle/>
          <a:p>
            <a:r>
              <a:rPr lang="en-US" dirty="0" smtClean="0"/>
              <a:t>Beamforming packets </a:t>
            </a:r>
            <a:r>
              <a:rPr lang="mr-IN" dirty="0">
                <a:ea typeface="Calibri Light" charset="0"/>
                <a:cs typeface="Calibri Light" charset="0"/>
              </a:rPr>
              <a:t>–</a:t>
            </a:r>
            <a:r>
              <a:rPr lang="en-US" dirty="0" smtClean="0"/>
              <a:t> functionality (3)</a:t>
            </a:r>
            <a:br>
              <a:rPr lang="en-US" dirty="0" smtClean="0"/>
            </a:br>
            <a:r>
              <a:rPr lang="en-US" sz="1600" dirty="0" smtClean="0"/>
              <a:t>Beamforming Training Response Ack (urTrnResAck) </a:t>
            </a:r>
            <a:r>
              <a:rPr lang="en-US" sz="1600" dirty="0">
                <a:ea typeface="Calibri Light" charset="0"/>
                <a:cs typeface="Calibri Light" charset="0"/>
              </a:rPr>
              <a:t>comparison t</a:t>
            </a:r>
            <a:r>
              <a:rPr lang="en-US" sz="1600" dirty="0" smtClean="0">
                <a:ea typeface="Calibri Light" charset="0"/>
                <a:cs typeface="Calibri Light" charset="0"/>
              </a:rPr>
              <a:t>o </a:t>
            </a:r>
            <a:r>
              <a:rPr lang="en-US" sz="1600" dirty="0" smtClean="0"/>
              <a:t>11ad SSW-Feedback</a:t>
            </a:r>
            <a:endParaRPr lang="en-US" sz="1600" dirty="0"/>
          </a:p>
        </p:txBody>
      </p:sp>
      <p:sp>
        <p:nvSpPr>
          <p:cNvPr id="17" name="Content Placeholder 16"/>
          <p:cNvSpPr>
            <a:spLocks noGrp="1"/>
          </p:cNvSpPr>
          <p:nvPr>
            <p:ph sz="half" idx="1"/>
          </p:nvPr>
        </p:nvSpPr>
        <p:spPr>
          <a:xfrm>
            <a:off x="764498" y="1508759"/>
            <a:ext cx="5227787" cy="5029200"/>
          </a:xfrm>
        </p:spPr>
        <p:txBody>
          <a:bodyPr/>
          <a:lstStyle/>
          <a:p>
            <a:r>
              <a:rPr lang="en-US" dirty="0" smtClean="0"/>
              <a:t>Functional </a:t>
            </a:r>
            <a:r>
              <a:rPr lang="en-US" dirty="0"/>
              <a:t>gaps </a:t>
            </a:r>
            <a:r>
              <a:rPr lang="en-US" dirty="0" err="1"/>
              <a:t>wrt</a:t>
            </a:r>
            <a:r>
              <a:rPr lang="en-US" dirty="0"/>
              <a:t> 11ay </a:t>
            </a:r>
            <a:r>
              <a:rPr lang="en-US" dirty="0" smtClean="0"/>
              <a:t>SSW</a:t>
            </a:r>
          </a:p>
          <a:p>
            <a:pPr lvl="1"/>
            <a:r>
              <a:rPr lang="en-US" dirty="0" smtClean="0"/>
              <a:t>Ability to stop the training</a:t>
            </a:r>
          </a:p>
          <a:p>
            <a:endParaRPr lang="en-US" dirty="0"/>
          </a:p>
        </p:txBody>
      </p:sp>
      <p:sp>
        <p:nvSpPr>
          <p:cNvPr id="4" name="Date Placeholder 3"/>
          <p:cNvSpPr>
            <a:spLocks noGrp="1"/>
          </p:cNvSpPr>
          <p:nvPr>
            <p:ph type="dt" idx="10"/>
          </p:nvPr>
        </p:nvSpPr>
        <p:spPr/>
        <p:txBody>
          <a:bodyPr/>
          <a:lstStyle/>
          <a:p>
            <a:r>
              <a:rPr lang="en-US" smtClean="0"/>
              <a:t>November 2017</a:t>
            </a:r>
            <a:endParaRPr lang="en-US"/>
          </a:p>
        </p:txBody>
      </p:sp>
      <p:sp>
        <p:nvSpPr>
          <p:cNvPr id="6" name="Slide Number Placeholder 5"/>
          <p:cNvSpPr>
            <a:spLocks noGrp="1"/>
          </p:cNvSpPr>
          <p:nvPr>
            <p:ph type="sldNum" idx="12"/>
          </p:nvPr>
        </p:nvSpPr>
        <p:spPr/>
        <p:txBody>
          <a:bodyPr/>
          <a:lstStyle/>
          <a:p>
            <a:fld id="{218E555C-AA27-A74F-AF94-06001C10B3A2}" type="slidenum">
              <a:rPr lang="en-US" smtClean="0"/>
              <a:pPr/>
              <a:t>13</a:t>
            </a:fld>
            <a:endParaRPr lang="en-US"/>
          </a:p>
        </p:txBody>
      </p:sp>
      <p:pic>
        <p:nvPicPr>
          <p:cNvPr id="8" name="Picture 7"/>
          <p:cNvPicPr>
            <a:picLocks noChangeAspect="1"/>
          </p:cNvPicPr>
          <p:nvPr/>
        </p:nvPicPr>
        <p:blipFill>
          <a:blip r:embed="rId3"/>
          <a:stretch>
            <a:fillRect/>
          </a:stretch>
        </p:blipFill>
        <p:spPr>
          <a:xfrm>
            <a:off x="6474354" y="1724638"/>
            <a:ext cx="5476875" cy="1104900"/>
          </a:xfrm>
          <a:prstGeom prst="rect">
            <a:avLst/>
          </a:prstGeom>
        </p:spPr>
      </p:pic>
      <p:cxnSp>
        <p:nvCxnSpPr>
          <p:cNvPr id="16" name="Straight Connector 15"/>
          <p:cNvCxnSpPr/>
          <p:nvPr/>
        </p:nvCxnSpPr>
        <p:spPr>
          <a:xfrm flipH="1">
            <a:off x="6007608" y="1856232"/>
            <a:ext cx="28064" cy="3794760"/>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1063862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90648" y="1608349"/>
            <a:ext cx="6543675" cy="3390900"/>
          </a:xfrm>
          <a:prstGeom prst="rect">
            <a:avLst/>
          </a:prstGeom>
        </p:spPr>
      </p:pic>
      <p:sp>
        <p:nvSpPr>
          <p:cNvPr id="2" name="Title 1"/>
          <p:cNvSpPr>
            <a:spLocks noGrp="1"/>
          </p:cNvSpPr>
          <p:nvPr>
            <p:ph type="title"/>
          </p:nvPr>
        </p:nvSpPr>
        <p:spPr/>
        <p:txBody>
          <a:bodyPr/>
          <a:lstStyle/>
          <a:p>
            <a:r>
              <a:rPr lang="en-US" dirty="0" smtClean="0"/>
              <a:t>Beamforming packets </a:t>
            </a:r>
            <a:r>
              <a:rPr lang="mr-IN" dirty="0">
                <a:ea typeface="Calibri Light" charset="0"/>
                <a:cs typeface="Calibri Light" charset="0"/>
              </a:rPr>
              <a:t>–</a:t>
            </a:r>
            <a:r>
              <a:rPr lang="en-US" dirty="0" smtClean="0"/>
              <a:t> functionality (4)</a:t>
            </a:r>
            <a:br>
              <a:rPr lang="en-US" dirty="0" smtClean="0"/>
            </a:br>
            <a:r>
              <a:rPr lang="en-US" sz="1600" dirty="0" smtClean="0"/>
              <a:t>Beamforming Order Request/Response (</a:t>
            </a:r>
            <a:r>
              <a:rPr lang="en-US" sz="1600" dirty="0" err="1" smtClean="0"/>
              <a:t>urOrderReq</a:t>
            </a:r>
            <a:r>
              <a:rPr lang="en-US" sz="1600" dirty="0" smtClean="0"/>
              <a:t>/Res) </a:t>
            </a:r>
            <a:r>
              <a:rPr lang="en-US" sz="1600" dirty="0">
                <a:ea typeface="Calibri Light" charset="0"/>
                <a:cs typeface="Calibri Light" charset="0"/>
              </a:rPr>
              <a:t>comparison to</a:t>
            </a:r>
            <a:r>
              <a:rPr lang="en-US" sz="1600" dirty="0" smtClean="0"/>
              <a:t> 11ad BRP</a:t>
            </a:r>
            <a:endParaRPr lang="en-US" sz="1600" dirty="0"/>
          </a:p>
        </p:txBody>
      </p:sp>
      <p:sp>
        <p:nvSpPr>
          <p:cNvPr id="17" name="Content Placeholder 16"/>
          <p:cNvSpPr>
            <a:spLocks noGrp="1"/>
          </p:cNvSpPr>
          <p:nvPr>
            <p:ph sz="half" idx="1"/>
          </p:nvPr>
        </p:nvSpPr>
        <p:spPr>
          <a:xfrm>
            <a:off x="912285" y="1508759"/>
            <a:ext cx="5080000" cy="5029200"/>
          </a:xfrm>
        </p:spPr>
        <p:txBody>
          <a:bodyPr/>
          <a:lstStyle/>
          <a:p>
            <a:r>
              <a:rPr lang="en-US" dirty="0" smtClean="0"/>
              <a:t>Functional </a:t>
            </a:r>
            <a:r>
              <a:rPr lang="en-US" dirty="0"/>
              <a:t>gaps </a:t>
            </a:r>
            <a:r>
              <a:rPr lang="en-US" dirty="0" err="1"/>
              <a:t>wrt</a:t>
            </a:r>
            <a:r>
              <a:rPr lang="en-US" dirty="0"/>
              <a:t> 11ay </a:t>
            </a:r>
            <a:r>
              <a:rPr lang="en-US" dirty="0" smtClean="0"/>
              <a:t>SSW</a:t>
            </a:r>
          </a:p>
          <a:p>
            <a:pPr lvl="1"/>
            <a:r>
              <a:rPr lang="en-US" dirty="0" smtClean="0"/>
              <a:t>Multiple sector feedback</a:t>
            </a:r>
          </a:p>
          <a:p>
            <a:endParaRPr lang="en-US" dirty="0"/>
          </a:p>
        </p:txBody>
      </p:sp>
      <p:sp>
        <p:nvSpPr>
          <p:cNvPr id="4" name="Date Placeholder 3"/>
          <p:cNvSpPr>
            <a:spLocks noGrp="1"/>
          </p:cNvSpPr>
          <p:nvPr>
            <p:ph type="dt" idx="10"/>
          </p:nvPr>
        </p:nvSpPr>
        <p:spPr/>
        <p:txBody>
          <a:bodyPr/>
          <a:lstStyle/>
          <a:p>
            <a:r>
              <a:rPr lang="en-US" smtClean="0"/>
              <a:t>November 2017</a:t>
            </a:r>
            <a:endParaRPr lang="en-US"/>
          </a:p>
        </p:txBody>
      </p:sp>
      <p:sp>
        <p:nvSpPr>
          <p:cNvPr id="6" name="Slide Number Placeholder 5"/>
          <p:cNvSpPr>
            <a:spLocks noGrp="1"/>
          </p:cNvSpPr>
          <p:nvPr>
            <p:ph type="sldNum" idx="12"/>
          </p:nvPr>
        </p:nvSpPr>
        <p:spPr/>
        <p:txBody>
          <a:bodyPr/>
          <a:lstStyle/>
          <a:p>
            <a:fld id="{218E555C-AA27-A74F-AF94-06001C10B3A2}" type="slidenum">
              <a:rPr lang="en-US" smtClean="0"/>
              <a:pPr/>
              <a:t>14</a:t>
            </a:fld>
            <a:endParaRPr lang="en-US"/>
          </a:p>
        </p:txBody>
      </p:sp>
      <p:sp>
        <p:nvSpPr>
          <p:cNvPr id="7" name="Footer Placeholder 6"/>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80818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0" y="4188542"/>
            <a:ext cx="10515600" cy="2349418"/>
          </a:xfrm>
        </p:spPr>
        <p:txBody>
          <a:bodyPr/>
          <a:lstStyle/>
          <a:p>
            <a:pPr defTabSz="914400" fontAlgn="auto">
              <a:spcBef>
                <a:spcPts val="0"/>
              </a:spcBef>
              <a:spcAft>
                <a:spcPts val="0"/>
              </a:spcAft>
              <a:buClrTx/>
              <a:buSzTx/>
            </a:pPr>
            <a:r>
              <a:rPr lang="en-US" dirty="0" smtClean="0"/>
              <a:t>We recommend defining equivalent control packets for the TDD use case</a:t>
            </a:r>
            <a:endParaRPr lang="en-US" dirty="0"/>
          </a:p>
        </p:txBody>
      </p:sp>
      <p:sp>
        <p:nvSpPr>
          <p:cNvPr id="2" name="Title 1"/>
          <p:cNvSpPr>
            <a:spLocks noGrp="1"/>
          </p:cNvSpPr>
          <p:nvPr>
            <p:ph type="title"/>
          </p:nvPr>
        </p:nvSpPr>
        <p:spPr/>
        <p:txBody>
          <a:bodyPr/>
          <a:lstStyle/>
          <a:p>
            <a:r>
              <a:rPr lang="en-US" dirty="0" smtClean="0"/>
              <a:t>Packets Summary</a:t>
            </a:r>
            <a:endParaRPr lang="en-US" dirty="0"/>
          </a:p>
        </p:txBody>
      </p:sp>
      <p:sp>
        <p:nvSpPr>
          <p:cNvPr id="3" name="Date Placeholder 2"/>
          <p:cNvSpPr>
            <a:spLocks noGrp="1"/>
          </p:cNvSpPr>
          <p:nvPr>
            <p:ph type="dt" idx="10"/>
          </p:nvPr>
        </p:nvSpPr>
        <p:spPr/>
        <p:txBody>
          <a:bodyPr/>
          <a:lstStyle/>
          <a:p>
            <a:r>
              <a:rPr lang="en-US" smtClean="0"/>
              <a:t>November 2017</a:t>
            </a:r>
            <a:endParaRPr lang="en-US"/>
          </a:p>
        </p:txBody>
      </p:sp>
      <p:sp>
        <p:nvSpPr>
          <p:cNvPr id="7" name="Slide Number Placeholder 6"/>
          <p:cNvSpPr>
            <a:spLocks noGrp="1"/>
          </p:cNvSpPr>
          <p:nvPr>
            <p:ph type="sldNum" idx="12"/>
          </p:nvPr>
        </p:nvSpPr>
        <p:spPr/>
        <p:txBody>
          <a:bodyPr/>
          <a:lstStyle/>
          <a:p>
            <a:fld id="{218E555C-AA27-A74F-AF94-06001C10B3A2}" type="slidenum">
              <a:rPr lang="en-US" smtClean="0"/>
              <a:pPr/>
              <a:t>15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07571152"/>
              </p:ext>
            </p:extLst>
          </p:nvPr>
        </p:nvGraphicFramePr>
        <p:xfrm>
          <a:off x="1425677" y="2091768"/>
          <a:ext cx="8819536" cy="1794686"/>
        </p:xfrm>
        <a:graphic>
          <a:graphicData uri="http://schemas.openxmlformats.org/drawingml/2006/table">
            <a:tbl>
              <a:tblPr firstRow="1" bandRow="1">
                <a:tableStyleId>{5C22544A-7EE6-4342-B048-85BDC9FD1C3A}</a:tableStyleId>
              </a:tblPr>
              <a:tblGrid>
                <a:gridCol w="1045909"/>
                <a:gridCol w="3408104"/>
                <a:gridCol w="4365523"/>
              </a:tblGrid>
              <a:tr h="215929">
                <a:tc>
                  <a:txBody>
                    <a:bodyPr/>
                    <a:lstStyle/>
                    <a:p>
                      <a:r>
                        <a:rPr lang="en-US" sz="1200" dirty="0" smtClean="0">
                          <a:latin typeface="+mn-lt"/>
                        </a:rPr>
                        <a:t>Packets</a:t>
                      </a:r>
                      <a:endParaRPr lang="en-US" sz="1200" dirty="0">
                        <a:latin typeface="+mn-lt"/>
                      </a:endParaRPr>
                    </a:p>
                  </a:txBody>
                  <a:tcPr/>
                </a:tc>
                <a:tc>
                  <a:txBody>
                    <a:bodyPr/>
                    <a:lstStyle/>
                    <a:p>
                      <a:r>
                        <a:rPr lang="en-US" sz="1200" dirty="0" smtClean="0">
                          <a:latin typeface="+mn-lt"/>
                        </a:rPr>
                        <a:t>11ad</a:t>
                      </a:r>
                      <a:r>
                        <a:rPr lang="en-US" sz="1200" baseline="0" dirty="0" smtClean="0">
                          <a:latin typeface="+mn-lt"/>
                        </a:rPr>
                        <a:t> control/extension packet equivalents [differences expected]</a:t>
                      </a:r>
                      <a:endParaRPr lang="en-US" sz="1200" dirty="0">
                        <a:latin typeface="+mn-lt"/>
                      </a:endParaRPr>
                    </a:p>
                  </a:txBody>
                  <a:tcPr/>
                </a:tc>
                <a:tc>
                  <a:txBody>
                    <a:bodyPr/>
                    <a:lstStyle/>
                    <a:p>
                      <a:r>
                        <a:rPr lang="en-US" sz="1200" dirty="0" smtClean="0">
                          <a:latin typeface="+mn-lt"/>
                        </a:rPr>
                        <a:t>Comments</a:t>
                      </a:r>
                      <a:endParaRPr lang="en-US" sz="1200" dirty="0">
                        <a:latin typeface="+mn-lt"/>
                      </a:endParaRPr>
                    </a:p>
                  </a:txBody>
                  <a:tcPr/>
                </a:tc>
              </a:tr>
              <a:tr h="353298">
                <a:tc>
                  <a:txBody>
                    <a:bodyPr/>
                    <a:lstStyle/>
                    <a:p>
                      <a:r>
                        <a:rPr lang="en-US" sz="1200" dirty="0" smtClean="0">
                          <a:latin typeface="+mn-lt"/>
                        </a:rPr>
                        <a:t>urTrnReq</a:t>
                      </a:r>
                      <a:endParaRPr lang="en-US" sz="1200" dirty="0">
                        <a:latin typeface="+mn-lt"/>
                      </a:endParaRPr>
                    </a:p>
                  </a:txBody>
                  <a:tcPr/>
                </a:tc>
                <a:tc>
                  <a:txBody>
                    <a:bodyPr/>
                    <a:lstStyle/>
                    <a:p>
                      <a:r>
                        <a:rPr lang="en-US" sz="1200" dirty="0" smtClean="0">
                          <a:latin typeface="+mn-lt"/>
                        </a:rPr>
                        <a:t>SSW</a:t>
                      </a:r>
                      <a:endParaRPr lang="en-US" sz="1200" dirty="0">
                        <a:latin typeface="+mn-lt"/>
                      </a:endParaRPr>
                    </a:p>
                  </a:txBody>
                  <a:tcPr/>
                </a:tc>
                <a:tc>
                  <a:txBody>
                    <a:bodyPr/>
                    <a:lstStyle/>
                    <a:p>
                      <a:r>
                        <a:rPr lang="en-US" sz="1200" baseline="0" dirty="0" smtClean="0">
                          <a:latin typeface="+mn-lt"/>
                        </a:rPr>
                        <a:t>Control packet </a:t>
                      </a:r>
                      <a:endParaRPr lang="en-US" sz="1200" dirty="0">
                        <a:latin typeface="+mn-lt"/>
                      </a:endParaRPr>
                    </a:p>
                  </a:txBody>
                  <a:tcPr/>
                </a:tc>
              </a:tr>
              <a:tr h="492094">
                <a:tc>
                  <a:txBody>
                    <a:bodyPr/>
                    <a:lstStyle/>
                    <a:p>
                      <a:r>
                        <a:rPr lang="en-US" sz="1200" dirty="0" err="1" smtClean="0">
                          <a:latin typeface="+mn-lt"/>
                        </a:rPr>
                        <a:t>urTrnRes</a:t>
                      </a:r>
                      <a:endParaRPr lang="en-US" sz="1200" dirty="0">
                        <a:latin typeface="+mn-lt"/>
                      </a:endParaRPr>
                    </a:p>
                  </a:txBody>
                  <a:tcPr/>
                </a:tc>
                <a:tc>
                  <a:txBody>
                    <a:bodyPr/>
                    <a:lstStyle/>
                    <a:p>
                      <a:r>
                        <a:rPr lang="en-US" sz="1200" dirty="0" smtClean="0">
                          <a:latin typeface="+mn-lt"/>
                        </a:rPr>
                        <a:t>SSW, BRP</a:t>
                      </a:r>
                      <a:endParaRPr lang="en-US" sz="1200" dirty="0">
                        <a:latin typeface="+mn-lt"/>
                      </a:endParaRPr>
                    </a:p>
                  </a:txBody>
                  <a:tcPr/>
                </a:tc>
                <a:tc>
                  <a:txBody>
                    <a:bodyPr/>
                    <a:lstStyle/>
                    <a:p>
                      <a:r>
                        <a:rPr lang="en-US" sz="1200" baseline="0" dirty="0" smtClean="0">
                          <a:latin typeface="+mn-lt"/>
                        </a:rPr>
                        <a:t>Protocol packets need to indicate a “beamforming schedule”; beamforming slots can be scheduled once per N ≥ 1  TDD Intervals</a:t>
                      </a:r>
                      <a:endParaRPr lang="en-US" sz="1200" dirty="0">
                        <a:latin typeface="+mn-lt"/>
                      </a:endParaRPr>
                    </a:p>
                  </a:txBody>
                  <a:tcPr/>
                </a:tc>
              </a:tr>
              <a:tr h="492094">
                <a:tc>
                  <a:txBody>
                    <a:bodyPr/>
                    <a:lstStyle/>
                    <a:p>
                      <a:r>
                        <a:rPr lang="en-US" sz="1200" dirty="0" err="1" smtClean="0">
                          <a:latin typeface="+mn-lt"/>
                        </a:rPr>
                        <a:t>urTrnResAck</a:t>
                      </a:r>
                      <a:endParaRPr lang="en-US" sz="1200" dirty="0">
                        <a:latin typeface="+mn-lt"/>
                      </a:endParaRPr>
                    </a:p>
                  </a:txBody>
                  <a:tcPr/>
                </a:tc>
                <a:tc>
                  <a:txBody>
                    <a:bodyPr/>
                    <a:lstStyle/>
                    <a:p>
                      <a:r>
                        <a:rPr lang="en-US" sz="1200" dirty="0" smtClean="0">
                          <a:latin typeface="+mn-lt"/>
                        </a:rPr>
                        <a:t>SSW, and {SSW Feedback, SSW ACK} exchange</a:t>
                      </a:r>
                      <a:endParaRPr lang="en-US" sz="1200" dirty="0">
                        <a:latin typeface="+mn-lt"/>
                      </a:endParaRPr>
                    </a:p>
                  </a:txBody>
                  <a:tcPr/>
                </a:tc>
                <a:tc>
                  <a:txBody>
                    <a:bodyPr/>
                    <a:lstStyle/>
                    <a:p>
                      <a:r>
                        <a:rPr lang="en-US" sz="1200" dirty="0" smtClean="0">
                          <a:latin typeface="+mn-lt"/>
                        </a:rPr>
                        <a:t>Includes</a:t>
                      </a:r>
                      <a:r>
                        <a:rPr lang="en-US" sz="1200" baseline="0" dirty="0" smtClean="0">
                          <a:latin typeface="+mn-lt"/>
                        </a:rPr>
                        <a:t> the link quality metric for the received </a:t>
                      </a:r>
                      <a:r>
                        <a:rPr lang="en-US" sz="1200" baseline="0" dirty="0" err="1" smtClean="0">
                          <a:latin typeface="+mn-lt"/>
                        </a:rPr>
                        <a:t>urTrnRes</a:t>
                      </a:r>
                      <a:r>
                        <a:rPr lang="en-US" sz="1200" baseline="0" dirty="0" smtClean="0">
                          <a:latin typeface="+mn-lt"/>
                        </a:rPr>
                        <a:t> packet</a:t>
                      </a:r>
                      <a:endParaRPr lang="en-US" sz="1200" dirty="0">
                        <a:latin typeface="+mn-lt"/>
                      </a:endParaRPr>
                    </a:p>
                  </a:txBody>
                  <a:tcPr/>
                </a:tc>
              </a:tr>
            </a:tbl>
          </a:graphicData>
        </a:graphic>
      </p:graphicFrame>
      <p:sp>
        <p:nvSpPr>
          <p:cNvPr id="8" name="Footer Placeholder 7"/>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980242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[1] IEEE 802.11-17/</a:t>
            </a:r>
            <a:r>
              <a:rPr lang="en-US" dirty="0" smtClean="0">
                <a:hlinkClick r:id="rId2"/>
              </a:rPr>
              <a:t>1019r2</a:t>
            </a:r>
            <a:r>
              <a:rPr lang="en-US" dirty="0" smtClean="0"/>
              <a:t> “</a:t>
            </a:r>
            <a:r>
              <a:rPr lang="en-GB" dirty="0" smtClean="0"/>
              <a:t>mmWave Mesh Network Usage Model</a:t>
            </a:r>
            <a:r>
              <a:rPr lang="en-US" dirty="0" smtClean="0"/>
              <a:t>”</a:t>
            </a:r>
          </a:p>
          <a:p>
            <a:pPr marL="0" indent="0">
              <a:buNone/>
            </a:pPr>
            <a:r>
              <a:rPr lang="en-US" dirty="0" smtClean="0"/>
              <a:t>[2] IEEE 802.11-17/</a:t>
            </a:r>
            <a:r>
              <a:rPr lang="en-US" dirty="0" smtClean="0">
                <a:hlinkClick r:id="rId3"/>
              </a:rPr>
              <a:t>1321r0</a:t>
            </a:r>
            <a:r>
              <a:rPr lang="en-US" dirty="0" smtClean="0"/>
              <a:t> “Features for mmW Distribution Network Use Case”</a:t>
            </a:r>
            <a:endParaRPr lang="en-US" dirty="0"/>
          </a:p>
        </p:txBody>
      </p:sp>
      <p:sp>
        <p:nvSpPr>
          <p:cNvPr id="3" name="Title 2"/>
          <p:cNvSpPr>
            <a:spLocks noGrp="1"/>
          </p:cNvSpPr>
          <p:nvPr>
            <p:ph type="title"/>
          </p:nvPr>
        </p:nvSpPr>
        <p:spPr/>
        <p:txBody>
          <a:bodyPr/>
          <a:lstStyle/>
          <a:p>
            <a:r>
              <a:rPr lang="en-US" smtClean="0"/>
              <a:t>References</a:t>
            </a:r>
            <a:endParaRPr lang="en-US" dirty="0"/>
          </a:p>
        </p:txBody>
      </p:sp>
      <p:sp>
        <p:nvSpPr>
          <p:cNvPr id="4" name="Date Placeholder 3"/>
          <p:cNvSpPr>
            <a:spLocks noGrp="1"/>
          </p:cNvSpPr>
          <p:nvPr>
            <p:ph type="dt" idx="10"/>
          </p:nvPr>
        </p:nvSpPr>
        <p:spPr/>
        <p:txBody>
          <a:bodyPr/>
          <a:lstStyle/>
          <a:p>
            <a:r>
              <a:rPr lang="en-US" smtClean="0"/>
              <a:t>November 2017</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16</a:t>
            </a:fld>
            <a:endParaRPr lang="en-GB" dirty="0"/>
          </a:p>
        </p:txBody>
      </p:sp>
      <p:sp>
        <p:nvSpPr>
          <p:cNvPr id="7" name="Footer Placeholder 6"/>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33045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Backup</a:t>
            </a:r>
            <a:endParaRPr lang="en-US" dirty="0"/>
          </a:p>
        </p:txBody>
      </p:sp>
      <p:sp>
        <p:nvSpPr>
          <p:cNvPr id="4" name="Date Placeholder 3"/>
          <p:cNvSpPr>
            <a:spLocks noGrp="1"/>
          </p:cNvSpPr>
          <p:nvPr>
            <p:ph type="dt" idx="10"/>
          </p:nvPr>
        </p:nvSpPr>
        <p:spPr/>
        <p:txBody>
          <a:bodyPr/>
          <a:lstStyle/>
          <a:p>
            <a:r>
              <a:rPr lang="en-US" smtClean="0"/>
              <a:t>November 2017</a:t>
            </a:r>
            <a:endParaRPr lang="en-US"/>
          </a:p>
        </p:txBody>
      </p:sp>
      <p:sp>
        <p:nvSpPr>
          <p:cNvPr id="6" name="Slide Number Placeholder 5"/>
          <p:cNvSpPr>
            <a:spLocks noGrp="1"/>
          </p:cNvSpPr>
          <p:nvPr>
            <p:ph type="sldNum" idx="12"/>
          </p:nvPr>
        </p:nvSpPr>
        <p:spPr/>
        <p:txBody>
          <a:bodyPr/>
          <a:lstStyle/>
          <a:p>
            <a:fld id="{218E555C-AA27-A74F-AF94-06001C10B3A2}" type="slidenum">
              <a:rPr lang="en-US" smtClean="0"/>
              <a:t>17</a:t>
            </a:fld>
            <a:endParaRPr lang="en-US"/>
          </a:p>
        </p:txBody>
      </p:sp>
      <p:sp>
        <p:nvSpPr>
          <p:cNvPr id="2" name="Footer Placeholder 1"/>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730771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p:txBody>
          <a:bodyPr/>
          <a:lstStyle/>
          <a:p>
            <a:r>
              <a:rPr lang="en-US" dirty="0" smtClean="0"/>
              <a:t>Newly installed sector boots up in responder mode continuously sweeping beams in Rx mode</a:t>
            </a:r>
          </a:p>
          <a:p>
            <a:pPr lvl="1"/>
            <a:r>
              <a:rPr lang="en-US" dirty="0" smtClean="0"/>
              <a:t>Responder does not have information about configuration (e.g., slot structure, polarity assignment, Golay code assignment or DN/CN role)</a:t>
            </a:r>
          </a:p>
          <a:p>
            <a:r>
              <a:rPr lang="en-US" dirty="0" smtClean="0"/>
              <a:t>In each initialization cycle, a sector with already established connection to controller is instructed to switch to initiator mode and start BF acquisition with targeted MAC address responder</a:t>
            </a:r>
          </a:p>
          <a:p>
            <a:pPr lvl="1"/>
            <a:r>
              <a:rPr lang="en-US" dirty="0" smtClean="0"/>
              <a:t>Initiator starts sweeping of Tx beams with BF training request (urTrnReq) and using default 802.11ad/ay Golay code</a:t>
            </a:r>
          </a:p>
          <a:p>
            <a:pPr lvl="1"/>
            <a:r>
              <a:rPr lang="en-US" dirty="0" smtClean="0"/>
              <a:t>No blind discovery</a:t>
            </a:r>
          </a:p>
          <a:p>
            <a:pPr lvl="1"/>
            <a:r>
              <a:rPr lang="en-US" dirty="0" smtClean="0"/>
              <a:t>No broadcast MAC transmission or promiscuous mode reception</a:t>
            </a:r>
          </a:p>
        </p:txBody>
      </p:sp>
      <p:sp>
        <p:nvSpPr>
          <p:cNvPr id="9217" name="Rectangle 1"/>
          <p:cNvSpPr>
            <a:spLocks noGrp="1" noChangeArrowheads="1"/>
          </p:cNvSpPr>
          <p:nvPr>
            <p:ph type="title"/>
          </p:nvPr>
        </p:nvSpPr>
        <p:spPr/>
        <p:txBody>
          <a:bodyPr/>
          <a:lstStyle/>
          <a:p>
            <a:r>
              <a:rPr lang="en-US" smtClean="0"/>
              <a:t>Link Establishment</a:t>
            </a:r>
            <a:endParaRPr lang="en-US" dirty="0"/>
          </a:p>
        </p:txBody>
      </p:sp>
      <p:sp>
        <p:nvSpPr>
          <p:cNvPr id="7" name="Date Placeholder 3"/>
          <p:cNvSpPr>
            <a:spLocks noGrp="1"/>
          </p:cNvSpPr>
          <p:nvPr>
            <p:ph type="dt" idx="10"/>
          </p:nvPr>
        </p:nvSpPr>
        <p:spPr/>
        <p:txBody>
          <a:bodyPr/>
          <a:lstStyle/>
          <a:p>
            <a:r>
              <a:rPr lang="en-US" smtClean="0"/>
              <a:t>November 2017</a:t>
            </a:r>
            <a:endParaRPr lang="en-GB" dirty="0"/>
          </a:p>
        </p:txBody>
      </p:sp>
      <p:sp>
        <p:nvSpPr>
          <p:cNvPr id="6" name="Slide Number Placeholder 5"/>
          <p:cNvSpPr>
            <a:spLocks noGrp="1"/>
          </p:cNvSpPr>
          <p:nvPr>
            <p:ph type="sldNum" idx="12"/>
          </p:nvPr>
        </p:nvSpPr>
        <p:spPr/>
        <p:txBody>
          <a:bodyPr/>
          <a:lstStyle/>
          <a:p>
            <a:r>
              <a:rPr lang="en-GB" smtClean="0"/>
              <a:t>Slide </a:t>
            </a:r>
            <a:fld id="{8DC72EFA-1DF8-481C-8B66-C8A1D5DAFDEA}" type="slidenum">
              <a:rPr lang="en-GB" smtClean="0"/>
              <a:pPr/>
              <a:t>18</a:t>
            </a:fld>
            <a:endParaRPr lang="en-GB"/>
          </a:p>
        </p:txBody>
      </p:sp>
      <p:sp>
        <p:nvSpPr>
          <p:cNvPr id="2" name="Footer Placeholder 1"/>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828979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p:txBody>
          <a:bodyPr>
            <a:normAutofit/>
          </a:bodyPr>
          <a:lstStyle/>
          <a:p>
            <a:r>
              <a:rPr lang="en-US" dirty="0" smtClean="0"/>
              <a:t>Directional beams on both sides of link </a:t>
            </a:r>
          </a:p>
          <a:p>
            <a:pPr lvl="1"/>
            <a:r>
              <a:rPr lang="en-US" dirty="0" smtClean="0"/>
              <a:t>Compensate for long distance, i.e., no quasi-</a:t>
            </a:r>
            <a:r>
              <a:rPr lang="en-US" dirty="0" err="1" smtClean="0"/>
              <a:t>omni</a:t>
            </a:r>
            <a:r>
              <a:rPr lang="en-US" dirty="0" smtClean="0"/>
              <a:t> antennas</a:t>
            </a:r>
          </a:p>
          <a:p>
            <a:pPr lvl="1"/>
            <a:r>
              <a:rPr lang="en-US" dirty="0" smtClean="0"/>
              <a:t>Assume reciprocity on reverse link for initiator to receive BF training response (urTrnRes) from responder</a:t>
            </a:r>
          </a:p>
          <a:p>
            <a:r>
              <a:rPr lang="en-US" dirty="0" smtClean="0"/>
              <a:t>Initiator could have active traffic with other nodes while instructed to initialize new DN/CN sector</a:t>
            </a:r>
          </a:p>
          <a:p>
            <a:pPr lvl="1"/>
            <a:r>
              <a:rPr lang="en-US" dirty="0" smtClean="0"/>
              <a:t>Add new nodes in point-to-multipoint (P2MP) configuration</a:t>
            </a:r>
          </a:p>
          <a:p>
            <a:r>
              <a:rPr lang="en-US" dirty="0" smtClean="0"/>
              <a:t>CN’s timing unsynchronized with rest of NW</a:t>
            </a:r>
          </a:p>
          <a:p>
            <a:pPr lvl="1"/>
            <a:r>
              <a:rPr lang="en-US" dirty="0" smtClean="0"/>
              <a:t>Start with asynchronous scan</a:t>
            </a:r>
          </a:p>
          <a:p>
            <a:pPr lvl="1"/>
            <a:r>
              <a:rPr lang="en-US" dirty="0" smtClean="0"/>
              <a:t>Upon the first successful detection of BF training request by responder, switch to synchronous scan</a:t>
            </a:r>
          </a:p>
          <a:p>
            <a:pPr lvl="1"/>
            <a:endParaRPr lang="en-US" dirty="0" smtClean="0"/>
          </a:p>
          <a:p>
            <a:endParaRPr lang="en-US" dirty="0"/>
          </a:p>
        </p:txBody>
      </p:sp>
      <p:sp>
        <p:nvSpPr>
          <p:cNvPr id="9217" name="Rectangle 1"/>
          <p:cNvSpPr>
            <a:spLocks noGrp="1" noChangeArrowheads="1"/>
          </p:cNvSpPr>
          <p:nvPr>
            <p:ph type="title"/>
          </p:nvPr>
        </p:nvSpPr>
        <p:spPr/>
        <p:txBody>
          <a:bodyPr>
            <a:normAutofit/>
          </a:bodyPr>
          <a:lstStyle/>
          <a:p>
            <a:r>
              <a:rPr lang="en-US" dirty="0" smtClean="0"/>
              <a:t>BF Acquisition Requirements</a:t>
            </a:r>
            <a:endParaRPr lang="en-US" dirty="0"/>
          </a:p>
        </p:txBody>
      </p:sp>
      <p:sp>
        <p:nvSpPr>
          <p:cNvPr id="7" name="Date Placeholder 3"/>
          <p:cNvSpPr>
            <a:spLocks noGrp="1"/>
          </p:cNvSpPr>
          <p:nvPr>
            <p:ph type="dt" idx="10"/>
          </p:nvPr>
        </p:nvSpPr>
        <p:spPr/>
        <p:txBody>
          <a:bodyPr/>
          <a:lstStyle/>
          <a:p>
            <a:r>
              <a:rPr lang="en-US" smtClean="0"/>
              <a:t>November 2017</a:t>
            </a:r>
            <a:endParaRPr lang="en-GB" dirty="0"/>
          </a:p>
        </p:txBody>
      </p:sp>
      <p:sp>
        <p:nvSpPr>
          <p:cNvPr id="6" name="Slide Number Placeholder 5"/>
          <p:cNvSpPr>
            <a:spLocks noGrp="1"/>
          </p:cNvSpPr>
          <p:nvPr>
            <p:ph type="sldNum" idx="12"/>
          </p:nvPr>
        </p:nvSpPr>
        <p:spPr/>
        <p:txBody>
          <a:bodyPr/>
          <a:lstStyle/>
          <a:p>
            <a:r>
              <a:rPr lang="en-GB" smtClean="0"/>
              <a:t>Slide </a:t>
            </a:r>
            <a:fld id="{8DC72EFA-1DF8-481C-8B66-C8A1D5DAFDEA}" type="slidenum">
              <a:rPr lang="en-GB" smtClean="0"/>
              <a:pPr/>
              <a:t>19</a:t>
            </a:fld>
            <a:endParaRPr lang="en-GB"/>
          </a:p>
        </p:txBody>
      </p:sp>
      <p:sp>
        <p:nvSpPr>
          <p:cNvPr id="2" name="Footer Placeholder 1"/>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6644932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smtClean="0"/>
              <a:t>802.11ad sector sweep concept assumes back-to-back transmission of Sector Sweep (SSW) frames in different spatial directions</a:t>
            </a:r>
          </a:p>
          <a:p>
            <a:pPr lvl="1"/>
            <a:r>
              <a:rPr lang="en-US" dirty="0"/>
              <a:t>It is applied in case of </a:t>
            </a:r>
            <a:r>
              <a:rPr lang="en-US" dirty="0" smtClean="0"/>
              <a:t>discovery or a major link loss</a:t>
            </a:r>
          </a:p>
          <a:p>
            <a:r>
              <a:rPr lang="en-US" dirty="0" smtClean="0"/>
              <a:t>Proposed </a:t>
            </a:r>
            <a:r>
              <a:rPr lang="en-US" dirty="0"/>
              <a:t>concept for the distribution network use case </a:t>
            </a:r>
            <a:r>
              <a:rPr lang="en-US" dirty="0" smtClean="0"/>
              <a:t>[1] makes continuous use of the sector sweep model, interlaced with data to bound latency [2]</a:t>
            </a:r>
          </a:p>
          <a:p>
            <a:pPr lvl="1"/>
            <a:r>
              <a:rPr lang="en-US" dirty="0" smtClean="0"/>
              <a:t>Same protocol for new link establishment (discovery) and link maintenance</a:t>
            </a:r>
          </a:p>
          <a:p>
            <a:pPr lvl="1"/>
            <a:r>
              <a:rPr lang="en-US" dirty="0" smtClean="0"/>
              <a:t>Directional receive pattern, reciprocal reception &amp; transmission</a:t>
            </a:r>
          </a:p>
          <a:p>
            <a:r>
              <a:rPr lang="en-US" dirty="0" smtClean="0"/>
              <a:t>We describe an example beamforming flow and show how it can serve different applications within a distribution </a:t>
            </a:r>
            <a:r>
              <a:rPr lang="en-US" dirty="0"/>
              <a:t>n</a:t>
            </a:r>
            <a:r>
              <a:rPr lang="en-US" dirty="0" smtClean="0"/>
              <a:t>etwork</a:t>
            </a:r>
            <a:endParaRPr lang="en-US" dirty="0"/>
          </a:p>
        </p:txBody>
      </p:sp>
      <p:sp>
        <p:nvSpPr>
          <p:cNvPr id="2" name="Title 1"/>
          <p:cNvSpPr>
            <a:spLocks noGrp="1"/>
          </p:cNvSpPr>
          <p:nvPr>
            <p:ph type="title"/>
          </p:nvPr>
        </p:nvSpPr>
        <p:spPr/>
        <p:txBody>
          <a:bodyPr/>
          <a:lstStyle/>
          <a:p>
            <a:r>
              <a:rPr lang="en-US" dirty="0" smtClean="0"/>
              <a:t>Overview</a:t>
            </a:r>
            <a:endParaRPr lang="en-US" dirty="0"/>
          </a:p>
        </p:txBody>
      </p:sp>
      <p:sp>
        <p:nvSpPr>
          <p:cNvPr id="4" name="Date Placeholder 3"/>
          <p:cNvSpPr>
            <a:spLocks noGrp="1"/>
          </p:cNvSpPr>
          <p:nvPr>
            <p:ph type="dt" idx="10"/>
          </p:nvPr>
        </p:nvSpPr>
        <p:spPr/>
        <p:txBody>
          <a:bodyPr/>
          <a:lstStyle/>
          <a:p>
            <a:r>
              <a:rPr lang="en-US" smtClean="0"/>
              <a:t>November 2017</a:t>
            </a:r>
            <a:endParaRPr lang="en-US" dirty="0"/>
          </a:p>
        </p:txBody>
      </p:sp>
      <p:sp>
        <p:nvSpPr>
          <p:cNvPr id="6" name="Slide Number Placeholder 5"/>
          <p:cNvSpPr>
            <a:spLocks noGrp="1"/>
          </p:cNvSpPr>
          <p:nvPr>
            <p:ph type="sldNum" idx="12"/>
          </p:nvPr>
        </p:nvSpPr>
        <p:spPr/>
        <p:txBody>
          <a:bodyPr/>
          <a:lstStyle/>
          <a:p>
            <a:fld id="{218E555C-AA27-A74F-AF94-06001C10B3A2}" type="slidenum">
              <a:rPr lang="en-US" smtClean="0"/>
              <a:t>2</a:t>
            </a:fld>
            <a:endParaRPr lang="en-US"/>
          </a:p>
        </p:txBody>
      </p:sp>
      <p:sp>
        <p:nvSpPr>
          <p:cNvPr id="7" name="Footer Placeholder 6"/>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2101595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normAutofit/>
          </a:bodyPr>
          <a:lstStyle/>
          <a:p>
            <a:r>
              <a:rPr lang="en-US" dirty="0" smtClean="0"/>
              <a:t>Asynchronous Scan Example </a:t>
            </a:r>
            <a:endParaRPr lang="en-US" dirty="0"/>
          </a:p>
        </p:txBody>
      </p:sp>
      <p:sp>
        <p:nvSpPr>
          <p:cNvPr id="7" name="Date Placeholder 3"/>
          <p:cNvSpPr>
            <a:spLocks noGrp="1"/>
          </p:cNvSpPr>
          <p:nvPr>
            <p:ph type="dt" idx="10"/>
          </p:nvPr>
        </p:nvSpPr>
        <p:spPr/>
        <p:txBody>
          <a:bodyPr/>
          <a:lstStyle/>
          <a:p>
            <a:r>
              <a:rPr lang="en-US" smtClean="0"/>
              <a:t>November 2017</a:t>
            </a:r>
            <a:endParaRPr lang="en-GB" dirty="0"/>
          </a:p>
        </p:txBody>
      </p:sp>
      <p:sp>
        <p:nvSpPr>
          <p:cNvPr id="6" name="Slide Number Placeholder 5"/>
          <p:cNvSpPr>
            <a:spLocks noGrp="1"/>
          </p:cNvSpPr>
          <p:nvPr>
            <p:ph type="sldNum" idx="12"/>
          </p:nvPr>
        </p:nvSpPr>
        <p:spPr/>
        <p:txBody>
          <a:bodyPr/>
          <a:lstStyle/>
          <a:p>
            <a:r>
              <a:rPr lang="en-GB" smtClean="0"/>
              <a:t>Slide </a:t>
            </a:r>
            <a:fld id="{8DC72EFA-1DF8-481C-8B66-C8A1D5DAFDEA}" type="slidenum">
              <a:rPr lang="en-GB" smtClean="0"/>
              <a:pPr/>
              <a:t>20</a:t>
            </a:fld>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8944" y="1500118"/>
            <a:ext cx="8114390" cy="4657751"/>
          </a:xfrm>
          <a:prstGeom prst="rect">
            <a:avLst/>
          </a:prstGeom>
        </p:spPr>
      </p:pic>
      <p:sp>
        <p:nvSpPr>
          <p:cNvPr id="9" name="Rectangle 8"/>
          <p:cNvSpPr/>
          <p:nvPr/>
        </p:nvSpPr>
        <p:spPr bwMode="auto">
          <a:xfrm>
            <a:off x="3515514" y="5665543"/>
            <a:ext cx="5794753"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eaLnBrk="0" fontAlgn="base" hangingPunct="0">
              <a:spcBef>
                <a:spcPct val="0"/>
              </a:spcBef>
              <a:spcAft>
                <a:spcPct val="0"/>
              </a:spcAft>
              <a:buClr>
                <a:srgbClr val="000000"/>
              </a:buClr>
              <a:buSzPct val="100000"/>
            </a:pPr>
            <a:endParaRPr lang="en-US" sz="2400">
              <a:solidFill>
                <a:schemeClr val="bg1"/>
              </a:solidFill>
              <a:latin typeface="Times New Roman" pitchFamily="16" charset="0"/>
              <a:ea typeface="MS Gothic" charset="-128"/>
            </a:endParaRPr>
          </a:p>
        </p:txBody>
      </p:sp>
      <p:sp>
        <p:nvSpPr>
          <p:cNvPr id="10" name="TextBox 9"/>
          <p:cNvSpPr txBox="1"/>
          <p:nvPr/>
        </p:nvSpPr>
        <p:spPr>
          <a:xfrm flipH="1">
            <a:off x="2639141" y="5645140"/>
            <a:ext cx="7547496" cy="830997"/>
          </a:xfrm>
          <a:prstGeom prst="rect">
            <a:avLst/>
          </a:prstGeom>
          <a:noFill/>
        </p:spPr>
        <p:txBody>
          <a:bodyPr wrap="square" rtlCol="0">
            <a:spAutoFit/>
          </a:bodyPr>
          <a:lstStyle/>
          <a:p>
            <a:pPr marL="285750" indent="-285750">
              <a:buFont typeface="Arial" charset="0"/>
              <a:buChar char="•"/>
            </a:pPr>
            <a:r>
              <a:rPr lang="en-US" sz="1600" dirty="0"/>
              <a:t>Initiator uses only the first slot in each </a:t>
            </a:r>
            <a:r>
              <a:rPr lang="en-US" sz="1600" dirty="0" err="1"/>
              <a:t>Tx</a:t>
            </a:r>
            <a:r>
              <a:rPr lang="en-US" sz="1600" dirty="0"/>
              <a:t> sub-frame per its polarity assignment to transmit </a:t>
            </a:r>
            <a:r>
              <a:rPr lang="en-US" sz="1600" dirty="0" err="1"/>
              <a:t>urTrnReq</a:t>
            </a:r>
            <a:r>
              <a:rPr lang="en-US" sz="1600" dirty="0"/>
              <a:t> </a:t>
            </a:r>
          </a:p>
          <a:p>
            <a:pPr marL="285750" indent="-285750">
              <a:buFont typeface="Arial" charset="0"/>
              <a:buChar char="•"/>
            </a:pPr>
            <a:r>
              <a:rPr lang="en-US" sz="1600" dirty="0"/>
              <a:t>Allows to maintain traffic on existing links (P2MP) while initializing new ones   </a:t>
            </a:r>
          </a:p>
        </p:txBody>
      </p:sp>
      <p:sp>
        <p:nvSpPr>
          <p:cNvPr id="11" name="TextBox 10"/>
          <p:cNvSpPr txBox="1"/>
          <p:nvPr/>
        </p:nvSpPr>
        <p:spPr>
          <a:xfrm flipH="1">
            <a:off x="5519936" y="5216026"/>
            <a:ext cx="1015050" cy="338554"/>
          </a:xfrm>
          <a:prstGeom prst="rect">
            <a:avLst/>
          </a:prstGeom>
          <a:noFill/>
        </p:spPr>
        <p:txBody>
          <a:bodyPr wrap="square" rtlCol="0">
            <a:spAutoFit/>
          </a:bodyPr>
          <a:lstStyle/>
          <a:p>
            <a:r>
              <a:rPr lang="en-US" sz="1600"/>
              <a:t>~50usec</a:t>
            </a:r>
            <a:endParaRPr lang="en-US" sz="1600" dirty="0"/>
          </a:p>
        </p:txBody>
      </p:sp>
      <p:sp>
        <p:nvSpPr>
          <p:cNvPr id="12" name="TextBox 11"/>
          <p:cNvSpPr txBox="1"/>
          <p:nvPr/>
        </p:nvSpPr>
        <p:spPr>
          <a:xfrm flipH="1">
            <a:off x="5519936" y="4786913"/>
            <a:ext cx="1015050" cy="338554"/>
          </a:xfrm>
          <a:prstGeom prst="rect">
            <a:avLst/>
          </a:prstGeom>
          <a:noFill/>
        </p:spPr>
        <p:txBody>
          <a:bodyPr wrap="square" rtlCol="0">
            <a:spAutoFit/>
          </a:bodyPr>
          <a:lstStyle/>
          <a:p>
            <a:r>
              <a:rPr lang="en-US" sz="1600" dirty="0"/>
              <a:t>~20us</a:t>
            </a:r>
          </a:p>
        </p:txBody>
      </p:sp>
      <p:sp>
        <p:nvSpPr>
          <p:cNvPr id="13" name="TextBox 12"/>
          <p:cNvSpPr txBox="1"/>
          <p:nvPr/>
        </p:nvSpPr>
        <p:spPr>
          <a:xfrm flipH="1">
            <a:off x="6266995" y="4783502"/>
            <a:ext cx="1015050" cy="338554"/>
          </a:xfrm>
          <a:prstGeom prst="rect">
            <a:avLst/>
          </a:prstGeom>
          <a:noFill/>
        </p:spPr>
        <p:txBody>
          <a:bodyPr wrap="square" rtlCol="0">
            <a:spAutoFit/>
          </a:bodyPr>
          <a:lstStyle/>
          <a:p>
            <a:r>
              <a:rPr lang="en-US" sz="1600" dirty="0"/>
              <a:t>~20us</a:t>
            </a:r>
          </a:p>
        </p:txBody>
      </p:sp>
      <p:sp>
        <p:nvSpPr>
          <p:cNvPr id="14" name="TextBox 13"/>
          <p:cNvSpPr txBox="1"/>
          <p:nvPr/>
        </p:nvSpPr>
        <p:spPr>
          <a:xfrm flipH="1">
            <a:off x="6233078" y="4505032"/>
            <a:ext cx="1015050" cy="338554"/>
          </a:xfrm>
          <a:prstGeom prst="rect">
            <a:avLst/>
          </a:prstGeom>
          <a:noFill/>
        </p:spPr>
        <p:txBody>
          <a:bodyPr wrap="square" rtlCol="0">
            <a:spAutoFit/>
          </a:bodyPr>
          <a:lstStyle/>
          <a:p>
            <a:r>
              <a:rPr lang="en-US" sz="1600"/>
              <a:t>~5us</a:t>
            </a:r>
            <a:endParaRPr lang="en-US" sz="1600" dirty="0"/>
          </a:p>
        </p:txBody>
      </p:sp>
      <p:sp>
        <p:nvSpPr>
          <p:cNvPr id="2" name="TextBox 1"/>
          <p:cNvSpPr txBox="1"/>
          <p:nvPr/>
        </p:nvSpPr>
        <p:spPr>
          <a:xfrm>
            <a:off x="4434945" y="4339017"/>
            <a:ext cx="2597159" cy="369332"/>
          </a:xfrm>
          <a:prstGeom prst="rect">
            <a:avLst/>
          </a:prstGeom>
          <a:noFill/>
          <a:ln>
            <a:solidFill>
              <a:schemeClr val="tx1"/>
            </a:solidFill>
            <a:prstDash val="dash"/>
          </a:ln>
        </p:spPr>
        <p:txBody>
          <a:bodyPr wrap="square" rtlCol="0">
            <a:spAutoFit/>
          </a:bodyPr>
          <a:lstStyle/>
          <a:p>
            <a:endParaRPr lang="en-US" dirty="0"/>
          </a:p>
        </p:txBody>
      </p:sp>
      <p:cxnSp>
        <p:nvCxnSpPr>
          <p:cNvPr id="17" name="Straight Connector 16"/>
          <p:cNvCxnSpPr/>
          <p:nvPr/>
        </p:nvCxnSpPr>
        <p:spPr bwMode="auto">
          <a:xfrm>
            <a:off x="7887816" y="3479560"/>
            <a:ext cx="76200"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 name="TextBox 2"/>
          <p:cNvSpPr txBox="1"/>
          <p:nvPr/>
        </p:nvSpPr>
        <p:spPr>
          <a:xfrm>
            <a:off x="2564187" y="1847358"/>
            <a:ext cx="1362874" cy="246221"/>
          </a:xfrm>
          <a:prstGeom prst="rect">
            <a:avLst/>
          </a:prstGeom>
          <a:noFill/>
        </p:spPr>
        <p:txBody>
          <a:bodyPr wrap="none" rtlCol="0">
            <a:spAutoFit/>
          </a:bodyPr>
          <a:lstStyle/>
          <a:p>
            <a:r>
              <a:rPr lang="en-US" sz="1000" smtClean="0">
                <a:solidFill>
                  <a:srgbClr val="C00000"/>
                </a:solidFill>
              </a:rPr>
              <a:t>TDD Interval = 400 </a:t>
            </a:r>
            <a:r>
              <a:rPr lang="en-US" sz="1000" dirty="0" smtClean="0">
                <a:solidFill>
                  <a:srgbClr val="C00000"/>
                </a:solidFill>
                <a:latin typeface="Calibri" charset="0"/>
              </a:rPr>
              <a:t>µs</a:t>
            </a:r>
            <a:endParaRPr lang="en-US" sz="1000" dirty="0">
              <a:solidFill>
                <a:srgbClr val="C00000"/>
              </a:solidFill>
            </a:endParaRPr>
          </a:p>
        </p:txBody>
      </p:sp>
      <p:cxnSp>
        <p:nvCxnSpPr>
          <p:cNvPr id="18" name="Straight Arrow Connector 17"/>
          <p:cNvCxnSpPr/>
          <p:nvPr/>
        </p:nvCxnSpPr>
        <p:spPr>
          <a:xfrm flipV="1">
            <a:off x="2862072" y="2523744"/>
            <a:ext cx="4581144" cy="9144"/>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88135" y="2277523"/>
            <a:ext cx="2722220" cy="246221"/>
          </a:xfrm>
          <a:prstGeom prst="rect">
            <a:avLst/>
          </a:prstGeom>
          <a:noFill/>
        </p:spPr>
        <p:txBody>
          <a:bodyPr wrap="none" rtlCol="0">
            <a:spAutoFit/>
          </a:bodyPr>
          <a:lstStyle/>
          <a:p>
            <a:r>
              <a:rPr lang="en-US" sz="1000" dirty="0">
                <a:solidFill>
                  <a:srgbClr val="C00000"/>
                </a:solidFill>
              </a:rPr>
              <a:t>N</a:t>
            </a:r>
            <a:r>
              <a:rPr lang="en-US" sz="1000" dirty="0" smtClean="0">
                <a:solidFill>
                  <a:srgbClr val="C00000"/>
                </a:solidFill>
              </a:rPr>
              <a:t> = 31 transmissions (“beamforming window”)</a:t>
            </a:r>
            <a:endParaRPr lang="en-US" sz="1000" dirty="0">
              <a:solidFill>
                <a:srgbClr val="C00000"/>
              </a:solidFill>
            </a:endParaRPr>
          </a:p>
        </p:txBody>
      </p:sp>
      <p:sp>
        <p:nvSpPr>
          <p:cNvPr id="21" name="TextBox 20"/>
          <p:cNvSpPr txBox="1"/>
          <p:nvPr/>
        </p:nvSpPr>
        <p:spPr>
          <a:xfrm>
            <a:off x="8130441" y="4339017"/>
            <a:ext cx="3665319" cy="1169551"/>
          </a:xfrm>
          <a:prstGeom prst="rect">
            <a:avLst/>
          </a:prstGeom>
          <a:noFill/>
        </p:spPr>
        <p:txBody>
          <a:bodyPr wrap="square" rtlCol="0">
            <a:spAutoFit/>
          </a:bodyPr>
          <a:lstStyle/>
          <a:p>
            <a:pPr marL="171450" indent="-171450">
              <a:buFont typeface="Wingdings" charset="2"/>
              <a:buChar char="q"/>
            </a:pPr>
            <a:r>
              <a:rPr lang="en-US" sz="1000" dirty="0" smtClean="0">
                <a:solidFill>
                  <a:srgbClr val="C00000"/>
                </a:solidFill>
              </a:rPr>
              <a:t>Rx beam will be communicated in the first slot of frame 15 (exactly in the middle) of the next “beamforming window”, when initiator will be listening using the same beam it used for transmission in the current “beamforming window”.</a:t>
            </a:r>
          </a:p>
          <a:p>
            <a:pPr marL="171450" indent="-171450">
              <a:buFont typeface="Wingdings" charset="2"/>
              <a:buChar char="q"/>
            </a:pPr>
            <a:r>
              <a:rPr lang="en-US" sz="1000" dirty="0" smtClean="0">
                <a:solidFill>
                  <a:srgbClr val="C00000"/>
                </a:solidFill>
              </a:rPr>
              <a:t>By that time there could be multiple “hits”, hence multiple sectors in the Beamforming Training response packet.</a:t>
            </a:r>
          </a:p>
          <a:p>
            <a:pPr marL="171450" indent="-171450">
              <a:buFont typeface="Wingdings" charset="2"/>
              <a:buChar char="q"/>
            </a:pPr>
            <a:r>
              <a:rPr lang="en-US" sz="1000" dirty="0" smtClean="0">
                <a:solidFill>
                  <a:srgbClr val="C00000"/>
                </a:solidFill>
              </a:rPr>
              <a:t>Final sorted list sent in route exchange</a:t>
            </a:r>
            <a:endParaRPr lang="en-US" sz="1000" dirty="0">
              <a:solidFill>
                <a:srgbClr val="C00000"/>
              </a:solidFill>
            </a:endParaRPr>
          </a:p>
        </p:txBody>
      </p:sp>
      <p:sp>
        <p:nvSpPr>
          <p:cNvPr id="23" name="TextBox 22"/>
          <p:cNvSpPr txBox="1"/>
          <p:nvPr/>
        </p:nvSpPr>
        <p:spPr>
          <a:xfrm>
            <a:off x="1849893" y="2877482"/>
            <a:ext cx="1798563" cy="246221"/>
          </a:xfrm>
          <a:prstGeom prst="rect">
            <a:avLst/>
          </a:prstGeom>
          <a:noFill/>
        </p:spPr>
        <p:txBody>
          <a:bodyPr wrap="square" rtlCol="0">
            <a:spAutoFit/>
          </a:bodyPr>
          <a:lstStyle/>
          <a:p>
            <a:r>
              <a:rPr lang="en-US" sz="1000" dirty="0" smtClean="0">
                <a:solidFill>
                  <a:srgbClr val="C00000"/>
                </a:solidFill>
              </a:rPr>
              <a:t>Sweep N = 31 beams </a:t>
            </a:r>
            <a:endParaRPr lang="en-US" sz="1000" dirty="0">
              <a:solidFill>
                <a:srgbClr val="C00000"/>
              </a:solidFill>
            </a:endParaRPr>
          </a:p>
        </p:txBody>
      </p:sp>
      <p:sp>
        <p:nvSpPr>
          <p:cNvPr id="22" name="Rectangle 21"/>
          <p:cNvSpPr/>
          <p:nvPr/>
        </p:nvSpPr>
        <p:spPr>
          <a:xfrm>
            <a:off x="7829240" y="1423679"/>
            <a:ext cx="3483007" cy="769441"/>
          </a:xfrm>
          <a:prstGeom prst="rect">
            <a:avLst/>
          </a:prstGeom>
        </p:spPr>
        <p:txBody>
          <a:bodyPr wrap="square">
            <a:spAutoFit/>
          </a:bodyPr>
          <a:lstStyle/>
          <a:p>
            <a:r>
              <a:rPr lang="en-US" sz="1100" dirty="0" smtClean="0">
                <a:solidFill>
                  <a:srgbClr val="C00000"/>
                </a:solidFill>
                <a:latin typeface="Calibri" charset="0"/>
              </a:rPr>
              <a:t>Prime </a:t>
            </a:r>
            <a:r>
              <a:rPr lang="en-US" sz="1100" dirty="0">
                <a:solidFill>
                  <a:srgbClr val="C00000"/>
                </a:solidFill>
                <a:latin typeface="Calibri" charset="0"/>
              </a:rPr>
              <a:t>number of receive beams and fast receive sweep with </a:t>
            </a:r>
            <a:r>
              <a:rPr lang="en-US" sz="1100" dirty="0" smtClean="0">
                <a:solidFill>
                  <a:srgbClr val="C00000"/>
                </a:solidFill>
                <a:latin typeface="Calibri" charset="0"/>
              </a:rPr>
              <a:t>50 µs window; This </a:t>
            </a:r>
            <a:r>
              <a:rPr lang="en-US" sz="1100" dirty="0">
                <a:solidFill>
                  <a:srgbClr val="C00000"/>
                </a:solidFill>
                <a:latin typeface="Calibri" charset="0"/>
              </a:rPr>
              <a:t>is to ensure the scheme works for all </a:t>
            </a:r>
            <a:r>
              <a:rPr lang="en-US" sz="1100" dirty="0" smtClean="0">
                <a:solidFill>
                  <a:srgbClr val="C00000"/>
                </a:solidFill>
                <a:latin typeface="Calibri" charset="0"/>
              </a:rPr>
              <a:t>TDD interval </a:t>
            </a:r>
            <a:r>
              <a:rPr lang="en-US" sz="1100" dirty="0">
                <a:solidFill>
                  <a:srgbClr val="C00000"/>
                </a:solidFill>
                <a:latin typeface="Calibri" charset="0"/>
              </a:rPr>
              <a:t>sizes that are multiple of </a:t>
            </a:r>
            <a:r>
              <a:rPr lang="en-US" sz="1100" dirty="0" smtClean="0">
                <a:solidFill>
                  <a:srgbClr val="C00000"/>
                </a:solidFill>
                <a:latin typeface="Calibri" charset="0"/>
              </a:rPr>
              <a:t>50 </a:t>
            </a:r>
            <a:r>
              <a:rPr lang="en-US" sz="1100" dirty="0">
                <a:solidFill>
                  <a:srgbClr val="C00000"/>
                </a:solidFill>
                <a:latin typeface="Calibri" charset="0"/>
              </a:rPr>
              <a:t>µs and completes the training in one transmitter cycle</a:t>
            </a:r>
            <a:r>
              <a:rPr lang="en-US" sz="1100" dirty="0" smtClean="0">
                <a:solidFill>
                  <a:srgbClr val="C00000"/>
                </a:solidFill>
                <a:latin typeface="Calibri" charset="0"/>
              </a:rPr>
              <a:t>.</a:t>
            </a:r>
            <a:endParaRPr lang="en-US" sz="1100" b="0" i="0" dirty="0">
              <a:solidFill>
                <a:srgbClr val="C00000"/>
              </a:solidFill>
              <a:effectLst/>
              <a:latin typeface="Calibri" charset="0"/>
            </a:endParaRPr>
          </a:p>
        </p:txBody>
      </p:sp>
      <p:sp>
        <p:nvSpPr>
          <p:cNvPr id="26" name="Rectangle 25"/>
          <p:cNvSpPr/>
          <p:nvPr/>
        </p:nvSpPr>
        <p:spPr>
          <a:xfrm>
            <a:off x="827848" y="3984033"/>
            <a:ext cx="3472679" cy="1446550"/>
          </a:xfrm>
          <a:prstGeom prst="rect">
            <a:avLst/>
          </a:prstGeom>
        </p:spPr>
        <p:txBody>
          <a:bodyPr wrap="square">
            <a:spAutoFit/>
          </a:bodyPr>
          <a:lstStyle/>
          <a:p>
            <a:r>
              <a:rPr lang="en-US" sz="1100" dirty="0" smtClean="0">
                <a:solidFill>
                  <a:srgbClr val="C00000"/>
                </a:solidFill>
                <a:latin typeface="Calibri" charset="0"/>
              </a:rPr>
              <a:t>Generally multiple transmissions to improve detection</a:t>
            </a:r>
          </a:p>
          <a:p>
            <a:pPr marL="171450" indent="-171450">
              <a:buFont typeface="Wingdings" charset="2"/>
              <a:buChar char="q"/>
            </a:pPr>
            <a:r>
              <a:rPr lang="en-US" sz="1100" dirty="0" smtClean="0">
                <a:solidFill>
                  <a:srgbClr val="C00000"/>
                </a:solidFill>
                <a:latin typeface="Calibri" charset="0"/>
              </a:rPr>
              <a:t>Rx beam switching at responder’s Rx slot boundary, which is not synced with initiator’s slots yet, and</a:t>
            </a:r>
          </a:p>
          <a:p>
            <a:pPr marL="171450" indent="-171450">
              <a:buFont typeface="Wingdings" charset="2"/>
              <a:buChar char="q"/>
            </a:pPr>
            <a:r>
              <a:rPr lang="en-US" sz="1100" dirty="0" smtClean="0">
                <a:solidFill>
                  <a:srgbClr val="C00000"/>
                </a:solidFill>
                <a:latin typeface="Calibri" charset="0"/>
              </a:rPr>
              <a:t>Time drift; with </a:t>
            </a:r>
            <a:r>
              <a:rPr lang="en-US" sz="1100" dirty="0">
                <a:solidFill>
                  <a:srgbClr val="C00000"/>
                </a:solidFill>
                <a:latin typeface="Calibri" charset="0"/>
              </a:rPr>
              <a:t>only </a:t>
            </a:r>
            <a:r>
              <a:rPr lang="en-US" sz="1100" dirty="0" smtClean="0">
                <a:solidFill>
                  <a:srgbClr val="C00000"/>
                </a:solidFill>
                <a:latin typeface="Calibri" charset="0"/>
              </a:rPr>
              <a:t>one beam </a:t>
            </a:r>
            <a:r>
              <a:rPr lang="en-US" sz="1100" dirty="0">
                <a:solidFill>
                  <a:srgbClr val="C00000"/>
                </a:solidFill>
                <a:latin typeface="Calibri" charset="0"/>
              </a:rPr>
              <a:t>combination working, it will take one cycle to catch the same packet again and stop the training.  The drift can easily be more than a few us with typical crystal and typical BF cycle </a:t>
            </a:r>
            <a:r>
              <a:rPr lang="en-US" sz="1100" dirty="0" smtClean="0">
                <a:solidFill>
                  <a:srgbClr val="C00000"/>
                </a:solidFill>
                <a:latin typeface="Calibri" charset="0"/>
              </a:rPr>
              <a:t>(31 x 31 x 400 us ~ 400ms)</a:t>
            </a:r>
            <a:endParaRPr lang="en-US" sz="1100" b="0" i="0" dirty="0">
              <a:solidFill>
                <a:srgbClr val="C00000"/>
              </a:solidFill>
              <a:effectLst/>
              <a:latin typeface="Calibri" charset="0"/>
            </a:endParaRPr>
          </a:p>
        </p:txBody>
      </p:sp>
      <p:sp>
        <p:nvSpPr>
          <p:cNvPr id="4" name="Footer Placeholder 3"/>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15831105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normAutofit/>
          </a:bodyPr>
          <a:lstStyle/>
          <a:p>
            <a:r>
              <a:rPr lang="en-US" dirty="0" smtClean="0"/>
              <a:t>Synchronous Scan Example </a:t>
            </a:r>
            <a:endParaRPr lang="en-US" dirty="0"/>
          </a:p>
        </p:txBody>
      </p:sp>
      <p:sp>
        <p:nvSpPr>
          <p:cNvPr id="7" name="Date Placeholder 3"/>
          <p:cNvSpPr>
            <a:spLocks noGrp="1"/>
          </p:cNvSpPr>
          <p:nvPr>
            <p:ph type="dt" idx="10"/>
          </p:nvPr>
        </p:nvSpPr>
        <p:spPr/>
        <p:txBody>
          <a:bodyPr/>
          <a:lstStyle/>
          <a:p>
            <a:r>
              <a:rPr lang="en-US" smtClean="0"/>
              <a:t>November 2017</a:t>
            </a:r>
            <a:endParaRPr lang="en-GB" dirty="0"/>
          </a:p>
        </p:txBody>
      </p:sp>
      <p:sp>
        <p:nvSpPr>
          <p:cNvPr id="6" name="Slide Number Placeholder 5"/>
          <p:cNvSpPr>
            <a:spLocks noGrp="1"/>
          </p:cNvSpPr>
          <p:nvPr>
            <p:ph type="sldNum" idx="12"/>
          </p:nvPr>
        </p:nvSpPr>
        <p:spPr/>
        <p:txBody>
          <a:bodyPr/>
          <a:lstStyle/>
          <a:p>
            <a:r>
              <a:rPr lang="en-GB" smtClean="0"/>
              <a:t>Slide </a:t>
            </a:r>
            <a:fld id="{8DC72EFA-1DF8-481C-8B66-C8A1D5DAFDEA}" type="slidenum">
              <a:rPr lang="en-GB" smtClean="0"/>
              <a:pPr/>
              <a:t>21</a:t>
            </a:fld>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1857" y="1556793"/>
            <a:ext cx="6225738" cy="4568327"/>
          </a:xfrm>
          <a:prstGeom prst="rect">
            <a:avLst/>
          </a:prstGeom>
        </p:spPr>
      </p:pic>
      <p:sp>
        <p:nvSpPr>
          <p:cNvPr id="11" name="TextBox 10"/>
          <p:cNvSpPr txBox="1"/>
          <p:nvPr/>
        </p:nvSpPr>
        <p:spPr>
          <a:xfrm flipH="1">
            <a:off x="7075408" y="2749284"/>
            <a:ext cx="3384375" cy="2800767"/>
          </a:xfrm>
          <a:prstGeom prst="rect">
            <a:avLst/>
          </a:prstGeom>
          <a:noFill/>
        </p:spPr>
        <p:txBody>
          <a:bodyPr wrap="square" rtlCol="0">
            <a:spAutoFit/>
          </a:bodyPr>
          <a:lstStyle/>
          <a:p>
            <a:pPr marL="285750" indent="-285750">
              <a:buFont typeface="Arial" charset="0"/>
              <a:buChar char="•"/>
            </a:pPr>
            <a:r>
              <a:rPr lang="en-US" sz="1600" dirty="0"/>
              <a:t>Initiator behavior does not change relative to asynchronous scan</a:t>
            </a:r>
          </a:p>
          <a:p>
            <a:pPr marL="285750" indent="-285750">
              <a:buFont typeface="Arial" charset="0"/>
              <a:buChar char="•"/>
            </a:pPr>
            <a:r>
              <a:rPr lang="en-US" sz="1600" dirty="0"/>
              <a:t>Responder synchronizes its Rx beam switching to overlap with initiator transmission in the first slot of its Rx TDD </a:t>
            </a:r>
            <a:r>
              <a:rPr lang="en-US" sz="1600" dirty="0" err="1"/>
              <a:t>subframe</a:t>
            </a:r>
            <a:endParaRPr lang="en-US" sz="1600" dirty="0"/>
          </a:p>
          <a:p>
            <a:pPr marL="285750" indent="-285750">
              <a:buFont typeface="Arial" charset="0"/>
              <a:buChar char="•"/>
            </a:pPr>
            <a:r>
              <a:rPr lang="en-US" sz="1600" dirty="0"/>
              <a:t>This is not very important for BF acquisition stage (nothing to be saved in Rx slot occupancy) but it is crucial for periodic BF scan in steady state</a:t>
            </a:r>
          </a:p>
        </p:txBody>
      </p:sp>
      <p:cxnSp>
        <p:nvCxnSpPr>
          <p:cNvPr id="4" name="Straight Connector 3"/>
          <p:cNvCxnSpPr/>
          <p:nvPr/>
        </p:nvCxnSpPr>
        <p:spPr bwMode="auto">
          <a:xfrm>
            <a:off x="4151784" y="1916832"/>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4154424" y="2924944"/>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150131" y="3390136"/>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4150131" y="3933056"/>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4150131" y="4437112"/>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4150131" y="4869160"/>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4151784" y="5406360"/>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4151784" y="5910416"/>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4151784" y="2454032"/>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6529701" y="1916832"/>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6532341" y="2924944"/>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6528048" y="3390136"/>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6528048" y="3894192"/>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6528048" y="4437112"/>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6528048" y="4869160"/>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6529701" y="5373216"/>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6529701" y="2454032"/>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6535309" y="5877272"/>
            <a:ext cx="0" cy="18288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 name="Footer Placeholder 2"/>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4015316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smtClean="0"/>
              <a:t>In [1], [2] we described three beamforming training applications for the distribution network use case</a:t>
            </a:r>
            <a:endParaRPr lang="en-US" dirty="0"/>
          </a:p>
          <a:p>
            <a:pPr marL="914400" lvl="1" indent="-457200">
              <a:buFont typeface="+mj-lt"/>
              <a:buAutoNum type="arabicParenR"/>
            </a:pPr>
            <a:r>
              <a:rPr lang="en-US" dirty="0" smtClean="0"/>
              <a:t>“Initial beamforming” </a:t>
            </a:r>
            <a:r>
              <a:rPr lang="mr-IN" dirty="0" smtClean="0"/>
              <a:t>–</a:t>
            </a:r>
            <a:r>
              <a:rPr lang="en-US" dirty="0" smtClean="0"/>
              <a:t> discovery</a:t>
            </a:r>
            <a:endParaRPr lang="en-US" dirty="0"/>
          </a:p>
          <a:p>
            <a:pPr marL="914400" lvl="1" indent="-457200">
              <a:buFont typeface="+mj-lt"/>
              <a:buAutoNum type="arabicParenR"/>
            </a:pPr>
            <a:r>
              <a:rPr lang="en-US" dirty="0" smtClean="0"/>
              <a:t>“Periodic beamforming” </a:t>
            </a:r>
            <a:r>
              <a:rPr lang="mr-IN" dirty="0"/>
              <a:t>–</a:t>
            </a:r>
            <a:r>
              <a:rPr lang="en-US" dirty="0" smtClean="0"/>
              <a:t> beam refinement</a:t>
            </a:r>
          </a:p>
          <a:p>
            <a:pPr marL="914400" lvl="1" indent="-457200">
              <a:buFont typeface="+mj-lt"/>
              <a:buAutoNum type="arabicParenR"/>
            </a:pPr>
            <a:r>
              <a:rPr lang="en-US" dirty="0" smtClean="0"/>
              <a:t>“Interference scan”</a:t>
            </a:r>
            <a:r>
              <a:rPr lang="mr-IN" dirty="0" smtClean="0"/>
              <a:t>–</a:t>
            </a:r>
            <a:r>
              <a:rPr lang="en-US" dirty="0" smtClean="0"/>
              <a:t> link maintenance and interference management </a:t>
            </a:r>
            <a:endParaRPr lang="en-US" dirty="0"/>
          </a:p>
          <a:p>
            <a:r>
              <a:rPr lang="en-US" dirty="0" smtClean="0"/>
              <a:t>We describe a protocol that can be largely reused for all three applications</a:t>
            </a:r>
          </a:p>
          <a:p>
            <a:pPr lvl="1"/>
            <a:r>
              <a:rPr lang="en-US" dirty="0" smtClean="0"/>
              <a:t>Initiator </a:t>
            </a:r>
            <a:r>
              <a:rPr lang="en-US" dirty="0"/>
              <a:t>behavior largely the </a:t>
            </a:r>
            <a:r>
              <a:rPr lang="en-US" dirty="0" smtClean="0"/>
              <a:t>same, small differences in field values</a:t>
            </a:r>
          </a:p>
          <a:p>
            <a:pPr lvl="1"/>
            <a:r>
              <a:rPr lang="en-US" dirty="0" smtClean="0"/>
              <a:t>Responder behavior slightly different</a:t>
            </a:r>
          </a:p>
          <a:p>
            <a:r>
              <a:rPr lang="en-US" dirty="0" smtClean="0"/>
              <a:t>We formalize the applications into asynchronous and synchronous beamforming</a:t>
            </a:r>
          </a:p>
          <a:p>
            <a:pPr lvl="1"/>
            <a:r>
              <a:rPr lang="en-US" dirty="0" smtClean="0"/>
              <a:t>Difference being whether the responder has a beamforming training schedule or not at the beginning of training</a:t>
            </a:r>
          </a:p>
        </p:txBody>
      </p:sp>
      <p:sp>
        <p:nvSpPr>
          <p:cNvPr id="2" name="Title 1"/>
          <p:cNvSpPr>
            <a:spLocks noGrp="1"/>
          </p:cNvSpPr>
          <p:nvPr>
            <p:ph type="title"/>
          </p:nvPr>
        </p:nvSpPr>
        <p:spPr/>
        <p:txBody>
          <a:bodyPr/>
          <a:lstStyle/>
          <a:p>
            <a:r>
              <a:rPr lang="en-US" dirty="0" smtClean="0"/>
              <a:t>I. Beamforming protocol</a:t>
            </a:r>
            <a:endParaRPr lang="en-US" dirty="0"/>
          </a:p>
        </p:txBody>
      </p:sp>
      <p:sp>
        <p:nvSpPr>
          <p:cNvPr id="4" name="Date Placeholder 3"/>
          <p:cNvSpPr>
            <a:spLocks noGrp="1"/>
          </p:cNvSpPr>
          <p:nvPr>
            <p:ph type="dt" idx="10"/>
          </p:nvPr>
        </p:nvSpPr>
        <p:spPr/>
        <p:txBody>
          <a:bodyPr/>
          <a:lstStyle/>
          <a:p>
            <a:r>
              <a:rPr lang="en-US" smtClean="0"/>
              <a:t>November 2017</a:t>
            </a:r>
            <a:endParaRPr lang="en-US"/>
          </a:p>
        </p:txBody>
      </p:sp>
      <p:sp>
        <p:nvSpPr>
          <p:cNvPr id="6" name="Slide Number Placeholder 5"/>
          <p:cNvSpPr>
            <a:spLocks noGrp="1"/>
          </p:cNvSpPr>
          <p:nvPr>
            <p:ph type="sldNum" idx="12"/>
          </p:nvPr>
        </p:nvSpPr>
        <p:spPr/>
        <p:txBody>
          <a:bodyPr/>
          <a:lstStyle/>
          <a:p>
            <a:fld id="{218E555C-AA27-A74F-AF94-06001C10B3A2}" type="slidenum">
              <a:rPr lang="en-US" smtClean="0"/>
              <a:t>3</a:t>
            </a:fld>
            <a:endParaRPr lang="en-US"/>
          </a:p>
        </p:txBody>
      </p:sp>
      <p:sp>
        <p:nvSpPr>
          <p:cNvPr id="7" name="Footer Placeholder 6"/>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1893413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14400" y="5014452"/>
            <a:ext cx="10515600" cy="1523508"/>
          </a:xfrm>
        </p:spPr>
        <p:txBody>
          <a:bodyPr/>
          <a:lstStyle/>
          <a:p>
            <a:r>
              <a:rPr lang="en-US" sz="2000" dirty="0" smtClean="0"/>
              <a:t>“Periodic beamforming” and “Interference scan” in [1] and [2] are applications of synchronous beamforming</a:t>
            </a:r>
          </a:p>
          <a:p>
            <a:pPr lvl="1"/>
            <a:r>
              <a:rPr lang="en-US" sz="1800" dirty="0" smtClean="0"/>
              <a:t>Periodic beamforming (beam refinement): unicast target address with beam exchange at the end</a:t>
            </a:r>
          </a:p>
          <a:p>
            <a:pPr lvl="1"/>
            <a:r>
              <a:rPr lang="en-US" sz="1800" dirty="0" smtClean="0"/>
              <a:t>Interference scan: broadcast target address without beam exchange at the end</a:t>
            </a:r>
            <a:endParaRPr lang="en-US" sz="1800" dirty="0"/>
          </a:p>
        </p:txBody>
      </p:sp>
      <p:sp>
        <p:nvSpPr>
          <p:cNvPr id="2" name="Title 1"/>
          <p:cNvSpPr>
            <a:spLocks noGrp="1"/>
          </p:cNvSpPr>
          <p:nvPr>
            <p:ph type="title"/>
          </p:nvPr>
        </p:nvSpPr>
        <p:spPr/>
        <p:txBody>
          <a:bodyPr/>
          <a:lstStyle/>
          <a:p>
            <a:r>
              <a:rPr lang="en-US" dirty="0" smtClean="0"/>
              <a:t>Formalizing the beamforming flows</a:t>
            </a:r>
            <a:endParaRPr lang="en-US" dirty="0"/>
          </a:p>
        </p:txBody>
      </p:sp>
      <p:sp>
        <p:nvSpPr>
          <p:cNvPr id="4" name="Date Placeholder 3"/>
          <p:cNvSpPr>
            <a:spLocks noGrp="1"/>
          </p:cNvSpPr>
          <p:nvPr>
            <p:ph type="dt" idx="10"/>
          </p:nvPr>
        </p:nvSpPr>
        <p:spPr/>
        <p:txBody>
          <a:bodyPr/>
          <a:lstStyle/>
          <a:p>
            <a:r>
              <a:rPr lang="en-US" smtClean="0"/>
              <a:t>November 2017</a:t>
            </a:r>
            <a:endParaRPr lang="en-US"/>
          </a:p>
        </p:txBody>
      </p:sp>
      <p:sp>
        <p:nvSpPr>
          <p:cNvPr id="6" name="Slide Number Placeholder 5"/>
          <p:cNvSpPr>
            <a:spLocks noGrp="1"/>
          </p:cNvSpPr>
          <p:nvPr>
            <p:ph type="sldNum" idx="12"/>
          </p:nvPr>
        </p:nvSpPr>
        <p:spPr/>
        <p:txBody>
          <a:bodyPr/>
          <a:lstStyle/>
          <a:p>
            <a:fld id="{218E555C-AA27-A74F-AF94-06001C10B3A2}" type="slidenum">
              <a:rPr lang="en-US" smtClean="0"/>
              <a:t>4</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538778694"/>
              </p:ext>
            </p:extLst>
          </p:nvPr>
        </p:nvGraphicFramePr>
        <p:xfrm>
          <a:off x="1295401" y="1381760"/>
          <a:ext cx="9753597" cy="3454400"/>
        </p:xfrm>
        <a:graphic>
          <a:graphicData uri="http://schemas.openxmlformats.org/drawingml/2006/table">
            <a:tbl>
              <a:tblPr>
                <a:tableStyleId>{5C22544A-7EE6-4342-B048-85BDC9FD1C3A}</a:tableStyleId>
              </a:tblPr>
              <a:tblGrid>
                <a:gridCol w="826254"/>
                <a:gridCol w="826254"/>
                <a:gridCol w="2317311"/>
                <a:gridCol w="826254"/>
                <a:gridCol w="826254"/>
                <a:gridCol w="826254"/>
                <a:gridCol w="826254"/>
                <a:gridCol w="826254"/>
                <a:gridCol w="826254"/>
                <a:gridCol w="826254"/>
              </a:tblGrid>
              <a:tr h="203200">
                <a:tc gridSpan="3">
                  <a:txBody>
                    <a:bodyPr/>
                    <a:lstStyle/>
                    <a:p>
                      <a:pPr algn="l" fontAlgn="b"/>
                      <a:r>
                        <a:rPr lang="en-US" sz="1200" b="1" u="sng" strike="noStrike" dirty="0">
                          <a:effectLst/>
                        </a:rPr>
                        <a:t>Asynchronous beamforming</a:t>
                      </a:r>
                      <a:endParaRPr lang="en-US" sz="1200" b="1" i="0" u="sng" strike="noStrike" dirty="0">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r>
              <a:tr h="203200">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dirty="0">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r>
                        <a:rPr lang="en-US" sz="1200" b="1" u="none" strike="noStrike">
                          <a:effectLst/>
                        </a:rPr>
                        <a:t>Initiator</a:t>
                      </a:r>
                      <a:endParaRPr lang="en-US" sz="1200" b="1" i="0" u="none" strike="noStrike">
                        <a:solidFill>
                          <a:srgbClr val="000000"/>
                        </a:solidFill>
                        <a:effectLst/>
                        <a:latin typeface="Calibri"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sk-SK" sz="1200" b="1" u="none" strike="noStrike">
                          <a:effectLst/>
                        </a:rPr>
                        <a:t> </a:t>
                      </a:r>
                      <a:endParaRPr lang="sk-SK" sz="1200" b="1" i="0" u="none" strike="noStrike">
                        <a:solidFill>
                          <a:srgbClr val="000000"/>
                        </a:solidFill>
                        <a:effectLst/>
                        <a:latin typeface="Calibri"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sk-SK" sz="1200" b="1" u="none" strike="noStrike">
                          <a:effectLst/>
                        </a:rPr>
                        <a:t> </a:t>
                      </a:r>
                      <a:endParaRPr lang="sk-SK" sz="1200" b="1" i="0" u="none" strike="noStrike">
                        <a:solidFill>
                          <a:srgbClr val="000000"/>
                        </a:solidFill>
                        <a:effectLst/>
                        <a:latin typeface="Calibri" charset="0"/>
                      </a:endParaRPr>
                    </a:p>
                  </a:txBody>
                  <a:tcPr marL="6350" marR="6350" marT="6350" marB="0" anchor="b">
                    <a:lnB w="12700" cap="flat" cmpd="sng" algn="ctr">
                      <a:solidFill>
                        <a:schemeClr val="tx1"/>
                      </a:solidFill>
                      <a:prstDash val="solid"/>
                      <a:round/>
                      <a:headEnd type="none" w="med" len="med"/>
                      <a:tailEnd type="none" w="med" len="med"/>
                    </a:lnB>
                  </a:tcPr>
                </a:tc>
                <a:tc gridSpan="2">
                  <a:txBody>
                    <a:bodyPr/>
                    <a:lstStyle/>
                    <a:p>
                      <a:pPr algn="l" fontAlgn="b"/>
                      <a:r>
                        <a:rPr lang="en-US" sz="1200" b="1" u="none" strike="noStrike">
                          <a:effectLst/>
                        </a:rPr>
                        <a:t>Responder</a:t>
                      </a:r>
                      <a:endParaRPr lang="en-US" sz="1200" b="1" i="0" u="none" strike="noStrike">
                        <a:solidFill>
                          <a:srgbClr val="000000"/>
                        </a:solidFill>
                        <a:effectLst/>
                        <a:latin typeface="Calibri" charset="0"/>
                      </a:endParaRPr>
                    </a:p>
                  </a:txBody>
                  <a:tcPr marL="6350" marR="6350" marT="6350" marB="0" anchor="b">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r>
                        <a:rPr lang="sk-SK" sz="1200" b="1" u="none" strike="noStrike">
                          <a:effectLst/>
                        </a:rPr>
                        <a:t> </a:t>
                      </a:r>
                      <a:endParaRPr lang="sk-SK" sz="1200" b="1" i="0" u="none" strike="noStrike">
                        <a:solidFill>
                          <a:srgbClr val="000000"/>
                        </a:solidFill>
                        <a:effectLst/>
                        <a:latin typeface="Calibri"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200" b="1" u="none" strike="noStrike" dirty="0">
                          <a:effectLst/>
                        </a:rPr>
                        <a:t>Notes</a:t>
                      </a:r>
                      <a:endParaRPr lang="en-US" sz="1200" b="1" i="0" u="none" strike="noStrike" dirty="0">
                        <a:solidFill>
                          <a:srgbClr val="000000"/>
                        </a:solidFill>
                        <a:effectLst/>
                        <a:latin typeface="Calibri" charset="0"/>
                      </a:endParaRPr>
                    </a:p>
                  </a:txBody>
                  <a:tcPr marL="6350" marR="6350" marT="6350" marB="0" anchor="b">
                    <a:lnB w="12700" cap="flat" cmpd="sng" algn="ctr">
                      <a:solidFill>
                        <a:schemeClr val="tx1"/>
                      </a:solidFill>
                      <a:prstDash val="solid"/>
                      <a:round/>
                      <a:headEnd type="none" w="med" len="med"/>
                      <a:tailEnd type="none" w="med" len="med"/>
                    </a:lnB>
                  </a:tcPr>
                </a:tc>
              </a:tr>
              <a:tr h="203200">
                <a:tc>
                  <a:txBody>
                    <a:bodyPr/>
                    <a:lstStyle/>
                    <a:p>
                      <a:pPr algn="l" fontAlgn="b"/>
                      <a:r>
                        <a:rPr lang="sk-SK" sz="1200" u="none" strike="noStrike" dirty="0">
                          <a:effectLst/>
                        </a:rPr>
                        <a:t> </a:t>
                      </a:r>
                      <a:endParaRPr lang="sk-SK" sz="1200" b="0" i="0" u="none" strike="noStrike" dirty="0">
                        <a:solidFill>
                          <a:srgbClr val="000000"/>
                        </a:solidFill>
                        <a:effectLst/>
                        <a:latin typeface="Calibri" charset="0"/>
                      </a:endParaRPr>
                    </a:p>
                  </a:txBody>
                  <a:tcPr marL="6350" marR="6350" marT="6350" marB="0" anchor="b"/>
                </a:tc>
                <a:tc>
                  <a:txBody>
                    <a:bodyPr/>
                    <a:lstStyle/>
                    <a:p>
                      <a:pPr algn="l" fontAlgn="b"/>
                      <a:r>
                        <a:rPr lang="en-US" sz="1200" u="none" strike="noStrike" dirty="0">
                          <a:effectLst/>
                        </a:rPr>
                        <a:t>Trigger</a:t>
                      </a:r>
                      <a:endParaRPr lang="en-US" sz="1200" b="0" i="0" u="none" strike="noStrike" dirty="0">
                        <a:solidFill>
                          <a:srgbClr val="000000"/>
                        </a:solidFill>
                        <a:effectLst/>
                        <a:latin typeface="Calibri" charset="0"/>
                      </a:endParaRPr>
                    </a:p>
                  </a:txBody>
                  <a:tcPr marL="6350" marR="6350" marT="6350" marB="0" anchor="b"/>
                </a:tc>
                <a:tc>
                  <a:txBody>
                    <a:bodyPr/>
                    <a:lstStyle/>
                    <a:p>
                      <a:pPr algn="l" fontAlgn="b"/>
                      <a:endParaRPr lang="en-US" sz="1200" b="0" i="0" u="none" strike="noStrike" dirty="0">
                        <a:solidFill>
                          <a:srgbClr val="000000"/>
                        </a:solidFill>
                        <a:effectLst/>
                        <a:latin typeface="Calibri" charset="0"/>
                      </a:endParaRPr>
                    </a:p>
                  </a:txBody>
                  <a:tcPr marL="6350" marR="6350" marT="6350" marB="0" anchor="b"/>
                </a:tc>
                <a:tc gridSpan="3">
                  <a:txBody>
                    <a:bodyPr/>
                    <a:lstStyle/>
                    <a:p>
                      <a:pPr algn="l" fontAlgn="b"/>
                      <a:r>
                        <a:rPr lang="en-US" sz="1200" u="none" strike="noStrike" dirty="0">
                          <a:effectLst/>
                        </a:rPr>
                        <a:t>Through SME/MLME primitive</a:t>
                      </a:r>
                      <a:endParaRPr lang="en-US" sz="1200" b="0" i="0" u="none" strike="noStrike" dirty="0">
                        <a:solidFill>
                          <a:srgbClr val="000000"/>
                        </a:solidFill>
                        <a:effectLst/>
                        <a:latin typeface="Calibri" charset="0"/>
                      </a:endParaRPr>
                    </a:p>
                  </a:txBody>
                  <a:tcPr marL="6350" marR="6350" marT="635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3">
                  <a:txBody>
                    <a:bodyPr/>
                    <a:lstStyle/>
                    <a:p>
                      <a:pPr algn="l" fontAlgn="b"/>
                      <a:r>
                        <a:rPr lang="en-US" sz="1200" u="none" strike="noStrike" dirty="0">
                          <a:effectLst/>
                        </a:rPr>
                        <a:t>Through SME/MLME primitive</a:t>
                      </a:r>
                      <a:endParaRPr lang="en-US" sz="1200" b="0" i="0" u="none" strike="noStrike" dirty="0">
                        <a:solidFill>
                          <a:srgbClr val="000000"/>
                        </a:solidFill>
                        <a:effectLst/>
                        <a:latin typeface="Calibri" charset="0"/>
                      </a:endParaRPr>
                    </a:p>
                  </a:txBody>
                  <a:tcPr marL="6350" marR="6350" marT="635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algn="l" fontAlgn="b"/>
                      <a:r>
                        <a:rPr lang="sk-SK" sz="1200" u="none" strike="noStrike" dirty="0">
                          <a:effectLst/>
                        </a:rPr>
                        <a:t> </a:t>
                      </a:r>
                      <a:endParaRPr lang="sk-SK" sz="1200" b="0" i="0" u="none" strike="noStrike" dirty="0">
                        <a:solidFill>
                          <a:srgbClr val="000000"/>
                        </a:solidFill>
                        <a:effectLst/>
                        <a:latin typeface="Calibri" charset="0"/>
                      </a:endParaRPr>
                    </a:p>
                  </a:txBody>
                  <a:tcPr marL="6350" marR="6350" marT="6350" marB="0" anchor="b">
                    <a:lnT w="12700" cap="flat" cmpd="sng" algn="ctr">
                      <a:solidFill>
                        <a:schemeClr val="tx1"/>
                      </a:solidFill>
                      <a:prstDash val="solid"/>
                      <a:round/>
                      <a:headEnd type="none" w="med" len="med"/>
                      <a:tailEnd type="none" w="med" len="med"/>
                    </a:lnT>
                  </a:tcPr>
                </a:tc>
              </a:tr>
              <a:tr h="203200">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gridSpan="2">
                  <a:txBody>
                    <a:bodyPr/>
                    <a:lstStyle/>
                    <a:p>
                      <a:pPr algn="l" fontAlgn="b"/>
                      <a:r>
                        <a:rPr lang="en-US" sz="1200" u="none" strike="noStrike" dirty="0">
                          <a:effectLst/>
                        </a:rPr>
                        <a:t>Scan </a:t>
                      </a:r>
                      <a:r>
                        <a:rPr lang="en-US" sz="1200" u="none" strike="noStrike" dirty="0" smtClean="0">
                          <a:effectLst/>
                        </a:rPr>
                        <a:t>parameters (not comprehensive)</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gridSpan="3">
                  <a:txBody>
                    <a:bodyPr/>
                    <a:lstStyle/>
                    <a:p>
                      <a:pPr algn="l" fontAlgn="b"/>
                      <a:r>
                        <a:rPr lang="en-US" sz="1200" u="none" strike="noStrike">
                          <a:effectLst/>
                        </a:rPr>
                        <a:t>Mode (asynchronous)</a:t>
                      </a:r>
                      <a:endParaRPr lang="en-US" sz="1200" b="0" i="0" u="none" strike="noStrike">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gridSpan="3">
                  <a:txBody>
                    <a:bodyPr/>
                    <a:lstStyle/>
                    <a:p>
                      <a:pPr algn="l" fontAlgn="b"/>
                      <a:r>
                        <a:rPr lang="en-US" sz="1200" u="none" strike="noStrike" dirty="0">
                          <a:effectLst/>
                        </a:rPr>
                        <a:t>Mode (Asynchronous)</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a:txBody>
                    <a:bodyPr/>
                    <a:lstStyle/>
                    <a:p>
                      <a:pPr algn="l" fontAlgn="b"/>
                      <a:r>
                        <a:rPr lang="sk-SK" sz="1200" u="none" strike="noStrike" dirty="0">
                          <a:effectLst/>
                        </a:rPr>
                        <a:t> </a:t>
                      </a:r>
                      <a:endParaRPr lang="sk-SK" sz="1200" b="0" i="0" u="none" strike="noStrike" dirty="0">
                        <a:solidFill>
                          <a:srgbClr val="000000"/>
                        </a:solidFill>
                        <a:effectLst/>
                        <a:latin typeface="Calibri" charset="0"/>
                      </a:endParaRPr>
                    </a:p>
                  </a:txBody>
                  <a:tcPr marL="6350" marR="6350" marT="6350" marB="0" anchor="b"/>
                </a:tc>
              </a:tr>
              <a:tr h="203200">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gridSpan="2">
                  <a:txBody>
                    <a:bodyPr/>
                    <a:lstStyle/>
                    <a:p>
                      <a:pPr algn="l" fontAlgn="b"/>
                      <a:r>
                        <a:rPr lang="en-US" sz="1200" u="none" strike="noStrike" dirty="0">
                          <a:effectLst/>
                        </a:rPr>
                        <a:t>Target station</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charset="0"/>
                      </a:endParaRPr>
                    </a:p>
                  </a:txBody>
                  <a:tcPr marL="6350" marR="6350" marT="6350" marB="0" anchor="b"/>
                </a:tc>
                <a:tc gridSpan="3">
                  <a:txBody>
                    <a:bodyPr/>
                    <a:lstStyle/>
                    <a:p>
                      <a:pPr algn="l" fontAlgn="b"/>
                      <a:r>
                        <a:rPr lang="en-US" sz="1200" u="none" strike="noStrike" dirty="0" smtClean="0">
                          <a:effectLst/>
                        </a:rPr>
                        <a:t>Single</a:t>
                      </a:r>
                      <a:r>
                        <a:rPr lang="en-US" sz="1200" u="none" strike="noStrike" baseline="0" dirty="0" smtClean="0">
                          <a:effectLst/>
                        </a:rPr>
                        <a:t> Rx</a:t>
                      </a:r>
                      <a:r>
                        <a:rPr lang="en-US" sz="1200" u="none" strike="noStrike" dirty="0" smtClean="0">
                          <a:effectLst/>
                        </a:rPr>
                        <a:t> beam index duration</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a:txBody>
                    <a:bodyPr/>
                    <a:lstStyle/>
                    <a:p>
                      <a:pPr algn="l" fontAlgn="b"/>
                      <a:r>
                        <a:rPr lang="sk-SK" sz="1200" u="none" strike="noStrike" dirty="0">
                          <a:effectLst/>
                        </a:rPr>
                        <a:t> </a:t>
                      </a:r>
                      <a:endParaRPr lang="sk-SK" sz="1200" b="0" i="0" u="none" strike="noStrike" dirty="0">
                        <a:solidFill>
                          <a:srgbClr val="000000"/>
                        </a:solidFill>
                        <a:effectLst/>
                        <a:latin typeface="Calibri" charset="0"/>
                      </a:endParaRPr>
                    </a:p>
                  </a:txBody>
                  <a:tcPr marL="6350" marR="6350" marT="6350" marB="0" anchor="b"/>
                </a:tc>
              </a:tr>
              <a:tr h="203200">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gridSpan="2">
                  <a:txBody>
                    <a:bodyPr/>
                    <a:lstStyle/>
                    <a:p>
                      <a:pPr algn="l" fontAlgn="b"/>
                      <a:r>
                        <a:rPr lang="en-US" sz="1200" u="none" strike="noStrike" dirty="0" err="1" smtClean="0">
                          <a:effectLst/>
                        </a:rPr>
                        <a:t>Tx</a:t>
                      </a:r>
                      <a:r>
                        <a:rPr lang="en-US" sz="1200" u="none" strike="noStrike" dirty="0" smtClean="0">
                          <a:effectLst/>
                        </a:rPr>
                        <a:t> beam list,</a:t>
                      </a:r>
                      <a:r>
                        <a:rPr lang="en-US" sz="1200" u="none" strike="noStrike" baseline="0" dirty="0" smtClean="0">
                          <a:effectLst/>
                        </a:rPr>
                        <a:t> </a:t>
                      </a:r>
                      <a:r>
                        <a:rPr lang="en-US" sz="1200" u="none" strike="noStrike" dirty="0" smtClean="0">
                          <a:effectLst/>
                        </a:rPr>
                        <a:t>Periodicity</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charset="0"/>
                      </a:endParaRPr>
                    </a:p>
                  </a:txBody>
                  <a:tcPr marL="6350" marR="6350" marT="6350" marB="0" anchor="b"/>
                </a:tc>
                <a:tc gridSpan="2">
                  <a:txBody>
                    <a:bodyPr/>
                    <a:lstStyle/>
                    <a:p>
                      <a:pPr algn="l" fontAlgn="b"/>
                      <a:r>
                        <a:rPr lang="en-US" sz="1200" u="none" strike="noStrike" dirty="0">
                          <a:effectLst/>
                        </a:rPr>
                        <a:t>Rx beam list</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r>
              <a:tr h="203200">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gridSpan="2">
                  <a:txBody>
                    <a:bodyPr/>
                    <a:lstStyle/>
                    <a:p>
                      <a:pPr algn="l" fontAlgn="b"/>
                      <a:r>
                        <a:rPr lang="en-US" sz="1200" u="none" strike="noStrike">
                          <a:effectLst/>
                        </a:rPr>
                        <a:t>Sweep completion</a:t>
                      </a:r>
                      <a:endParaRPr lang="en-US" sz="1200" b="0" i="0" u="none" strike="noStrike">
                        <a:solidFill>
                          <a:srgbClr val="000000"/>
                        </a:solidFill>
                        <a:effectLst/>
                        <a:latin typeface="Calibri" charset="0"/>
                      </a:endParaRPr>
                    </a:p>
                  </a:txBody>
                  <a:tcPr marL="6350" marR="6350" marT="6350" marB="0" anchor="b"/>
                </a:tc>
                <a:tc hMerge="1">
                  <a:txBody>
                    <a:bodyPr/>
                    <a:lstStyle/>
                    <a:p>
                      <a:endParaRPr lang="en-US"/>
                    </a:p>
                  </a:txBody>
                  <a:tcPr/>
                </a:tc>
                <a:tc gridSpan="3">
                  <a:txBody>
                    <a:bodyPr/>
                    <a:lstStyle/>
                    <a:p>
                      <a:pPr algn="l" fontAlgn="b"/>
                      <a:r>
                        <a:rPr lang="en-US" sz="1200" u="none" strike="noStrike" dirty="0">
                          <a:effectLst/>
                        </a:rPr>
                        <a:t>Through SME/MLME primitive</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gridSpan="3">
                  <a:txBody>
                    <a:bodyPr/>
                    <a:lstStyle/>
                    <a:p>
                      <a:pPr algn="l" fontAlgn="b"/>
                      <a:r>
                        <a:rPr lang="en-US" sz="1200" u="none" strike="noStrike" dirty="0">
                          <a:effectLst/>
                        </a:rPr>
                        <a:t>Protocol signaling </a:t>
                      </a:r>
                      <a:r>
                        <a:rPr lang="en-US" sz="1200" u="none" strike="noStrike" dirty="0" smtClean="0">
                          <a:effectLst/>
                        </a:rPr>
                        <a:t>from </a:t>
                      </a:r>
                      <a:r>
                        <a:rPr lang="en-US" sz="1200" u="none" strike="noStrike" dirty="0">
                          <a:effectLst/>
                        </a:rPr>
                        <a:t>Initiator</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r>
              <a:tr h="203200">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gridSpan="2">
                  <a:txBody>
                    <a:bodyPr/>
                    <a:lstStyle/>
                    <a:p>
                      <a:pPr algn="l" fontAlgn="b"/>
                      <a:r>
                        <a:rPr lang="en-US" sz="1200" u="none" strike="noStrike" dirty="0">
                          <a:effectLst/>
                        </a:rPr>
                        <a:t>Information exchanges after sweep completion</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u="none" strike="noStrike" dirty="0" smtClean="0">
                          <a:effectLst/>
                        </a:rPr>
                        <a:t>Responder-to-initiator beam list</a:t>
                      </a:r>
                      <a:endParaRPr lang="en-US" sz="1200" b="0" i="0" u="none" strike="noStrike" dirty="0" smtClean="0">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gridSpan="3">
                  <a:txBody>
                    <a:bodyPr/>
                    <a:lstStyle/>
                    <a:p>
                      <a:pPr algn="l" fontAlgn="b"/>
                      <a:r>
                        <a:rPr lang="en-US" sz="1200" u="none" strike="noStrike" dirty="0" smtClean="0">
                          <a:effectLst/>
                        </a:rPr>
                        <a:t>Initiator-to-responder beam list</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Calibri" charset="0"/>
                      </a:endParaRPr>
                    </a:p>
                  </a:txBody>
                  <a:tcPr marL="6350" marR="6350" marT="6350" marB="0" anchor="b"/>
                </a:tc>
              </a:tr>
              <a:tr h="203200">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dirty="0">
                        <a:solidFill>
                          <a:srgbClr val="000000"/>
                        </a:solidFill>
                        <a:effectLst/>
                        <a:latin typeface="Calibri" charset="0"/>
                      </a:endParaRPr>
                    </a:p>
                  </a:txBody>
                  <a:tcPr marL="6350" marR="6350" marT="6350" marB="0" anchor="b"/>
                </a:tc>
                <a:tc>
                  <a:txBody>
                    <a:bodyPr/>
                    <a:lstStyle/>
                    <a:p>
                      <a:pPr algn="l" fontAlgn="b"/>
                      <a:endParaRPr lang="en-US" sz="1200" b="0" i="0" u="none" strike="noStrike" dirty="0">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dirty="0">
                        <a:solidFill>
                          <a:srgbClr val="000000"/>
                        </a:solidFill>
                        <a:effectLst/>
                        <a:latin typeface="Calibri" charset="0"/>
                      </a:endParaRPr>
                    </a:p>
                  </a:txBody>
                  <a:tcPr marL="6350" marR="6350" marT="6350" marB="0" anchor="b"/>
                </a:tc>
                <a:tc>
                  <a:txBody>
                    <a:bodyPr/>
                    <a:lstStyle/>
                    <a:p>
                      <a:pPr algn="l" fontAlgn="b"/>
                      <a:endParaRPr lang="en-US" sz="1200" b="0" i="0" u="none" strike="noStrike" dirty="0">
                        <a:solidFill>
                          <a:srgbClr val="000000"/>
                        </a:solidFill>
                        <a:effectLst/>
                        <a:latin typeface="Calibri" charset="0"/>
                      </a:endParaRPr>
                    </a:p>
                  </a:txBody>
                  <a:tcPr marL="6350" marR="6350" marT="6350" marB="0" anchor="b"/>
                </a:tc>
                <a:tc>
                  <a:txBody>
                    <a:bodyPr/>
                    <a:lstStyle/>
                    <a:p>
                      <a:pPr algn="l" fontAlgn="b"/>
                      <a:endParaRPr lang="en-US" sz="1200" b="0" i="0" u="none" strike="noStrike" dirty="0">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r>
              <a:tr h="203200">
                <a:tc gridSpan="3">
                  <a:txBody>
                    <a:bodyPr/>
                    <a:lstStyle/>
                    <a:p>
                      <a:pPr algn="l" fontAlgn="b"/>
                      <a:r>
                        <a:rPr lang="en-US" sz="1200" b="1" u="sng" strike="noStrike" dirty="0">
                          <a:effectLst/>
                        </a:rPr>
                        <a:t>Synchronous beamforming</a:t>
                      </a:r>
                      <a:endParaRPr lang="en-US" sz="1200" b="1" i="0" u="sng" strike="noStrike" dirty="0">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r>
              <a:tr h="203200">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r>
                        <a:rPr lang="en-US" sz="1200" b="1" u="none" strike="noStrike">
                          <a:effectLst/>
                        </a:rPr>
                        <a:t>Initiator</a:t>
                      </a:r>
                      <a:endParaRPr lang="en-US" sz="1200" b="1" i="0" u="none" strike="noStrike">
                        <a:solidFill>
                          <a:srgbClr val="000000"/>
                        </a:solidFill>
                        <a:effectLst/>
                        <a:latin typeface="Calibri"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200" b="1" i="0" u="none" strike="noStrike">
                        <a:solidFill>
                          <a:srgbClr val="000000"/>
                        </a:solidFill>
                        <a:effectLst/>
                        <a:latin typeface="Calibri"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200" b="1" i="0" u="none" strike="noStrike">
                        <a:solidFill>
                          <a:srgbClr val="000000"/>
                        </a:solidFill>
                        <a:effectLst/>
                        <a:latin typeface="Calibri" charset="0"/>
                      </a:endParaRPr>
                    </a:p>
                  </a:txBody>
                  <a:tcPr marL="6350" marR="6350" marT="6350" marB="0" anchor="b">
                    <a:lnB w="12700" cap="flat" cmpd="sng" algn="ctr">
                      <a:solidFill>
                        <a:schemeClr val="tx1"/>
                      </a:solidFill>
                      <a:prstDash val="solid"/>
                      <a:round/>
                      <a:headEnd type="none" w="med" len="med"/>
                      <a:tailEnd type="none" w="med" len="med"/>
                    </a:lnB>
                  </a:tcPr>
                </a:tc>
                <a:tc gridSpan="2">
                  <a:txBody>
                    <a:bodyPr/>
                    <a:lstStyle/>
                    <a:p>
                      <a:pPr algn="l" fontAlgn="b"/>
                      <a:r>
                        <a:rPr lang="en-US" sz="1200" b="1" u="none" strike="noStrike">
                          <a:effectLst/>
                        </a:rPr>
                        <a:t>Responder</a:t>
                      </a:r>
                      <a:endParaRPr lang="en-US" sz="1200" b="1" i="0" u="none" strike="noStrike">
                        <a:solidFill>
                          <a:srgbClr val="000000"/>
                        </a:solidFill>
                        <a:effectLst/>
                        <a:latin typeface="Calibri" charset="0"/>
                      </a:endParaRPr>
                    </a:p>
                  </a:txBody>
                  <a:tcPr marL="6350" marR="6350" marT="6350" marB="0" anchor="b">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endParaRPr lang="en-US" sz="1200" b="1" i="0" u="none" strike="noStrike">
                        <a:solidFill>
                          <a:srgbClr val="000000"/>
                        </a:solidFill>
                        <a:effectLst/>
                        <a:latin typeface="Calibri"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sk-SK" sz="1200" b="1" u="none" strike="noStrike" dirty="0">
                          <a:effectLst/>
                        </a:rPr>
                        <a:t> </a:t>
                      </a:r>
                      <a:r>
                        <a:rPr lang="sk-SK" sz="1200" b="1" u="none" strike="noStrike" dirty="0" smtClean="0">
                          <a:effectLst/>
                        </a:rPr>
                        <a:t>Notes</a:t>
                      </a:r>
                      <a:endParaRPr lang="sk-SK" sz="1200" b="1" i="0" u="none" strike="noStrike" dirty="0">
                        <a:solidFill>
                          <a:srgbClr val="000000"/>
                        </a:solidFill>
                        <a:effectLst/>
                        <a:latin typeface="Calibri" charset="0"/>
                      </a:endParaRPr>
                    </a:p>
                  </a:txBody>
                  <a:tcPr marL="6350" marR="6350" marT="6350" marB="0" anchor="b">
                    <a:lnB w="12700" cap="flat" cmpd="sng" algn="ctr">
                      <a:solidFill>
                        <a:schemeClr val="tx1"/>
                      </a:solidFill>
                      <a:prstDash val="solid"/>
                      <a:round/>
                      <a:headEnd type="none" w="med" len="med"/>
                      <a:tailEnd type="none" w="med" len="med"/>
                    </a:lnB>
                  </a:tcPr>
                </a:tc>
              </a:tr>
              <a:tr h="203200">
                <a:tc>
                  <a:txBody>
                    <a:bodyPr/>
                    <a:lstStyle/>
                    <a:p>
                      <a:pPr algn="l" fontAlgn="b"/>
                      <a:r>
                        <a:rPr lang="sk-SK" sz="1200" u="none" strike="noStrike" dirty="0">
                          <a:effectLst/>
                        </a:rPr>
                        <a:t> </a:t>
                      </a:r>
                      <a:endParaRPr lang="sk-SK" sz="1200" b="0" i="0" u="none" strike="noStrike" dirty="0">
                        <a:solidFill>
                          <a:srgbClr val="000000"/>
                        </a:solidFill>
                        <a:effectLst/>
                        <a:latin typeface="Calibri" charset="0"/>
                      </a:endParaRPr>
                    </a:p>
                  </a:txBody>
                  <a:tcPr marL="6350" marR="6350" marT="6350" marB="0" anchor="b"/>
                </a:tc>
                <a:tc>
                  <a:txBody>
                    <a:bodyPr/>
                    <a:lstStyle/>
                    <a:p>
                      <a:pPr algn="l" fontAlgn="b"/>
                      <a:r>
                        <a:rPr lang="en-US" sz="1200" u="none" strike="noStrike" dirty="0">
                          <a:effectLst/>
                        </a:rPr>
                        <a:t>Trigger</a:t>
                      </a:r>
                      <a:endParaRPr lang="en-US" sz="1200" b="0" i="0" u="none" strike="noStrike" dirty="0">
                        <a:solidFill>
                          <a:srgbClr val="000000"/>
                        </a:solidFill>
                        <a:effectLst/>
                        <a:latin typeface="Calibri" charset="0"/>
                      </a:endParaRPr>
                    </a:p>
                  </a:txBody>
                  <a:tcPr marL="6350" marR="6350" marT="6350" marB="0" anchor="b"/>
                </a:tc>
                <a:tc>
                  <a:txBody>
                    <a:bodyPr/>
                    <a:lstStyle/>
                    <a:p>
                      <a:pPr algn="l" fontAlgn="b"/>
                      <a:endParaRPr lang="en-US" sz="1200" b="0" i="0" u="none" strike="noStrike" dirty="0">
                        <a:solidFill>
                          <a:srgbClr val="000000"/>
                        </a:solidFill>
                        <a:effectLst/>
                        <a:latin typeface="Calibri" charset="0"/>
                      </a:endParaRPr>
                    </a:p>
                  </a:txBody>
                  <a:tcPr marL="6350" marR="6350" marT="6350" marB="0" anchor="b"/>
                </a:tc>
                <a:tc gridSpan="3">
                  <a:txBody>
                    <a:bodyPr/>
                    <a:lstStyle/>
                    <a:p>
                      <a:pPr algn="l" fontAlgn="b"/>
                      <a:r>
                        <a:rPr lang="en-US" sz="1200" u="none" strike="noStrike" dirty="0">
                          <a:effectLst/>
                        </a:rPr>
                        <a:t>Through SME/MLME primitive</a:t>
                      </a:r>
                      <a:endParaRPr lang="en-US" sz="1200" b="0" i="0" u="none" strike="noStrike" dirty="0">
                        <a:solidFill>
                          <a:srgbClr val="000000"/>
                        </a:solidFill>
                        <a:effectLst/>
                        <a:latin typeface="Calibri" charset="0"/>
                      </a:endParaRPr>
                    </a:p>
                  </a:txBody>
                  <a:tcPr marL="6350" marR="6350" marT="635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3">
                  <a:txBody>
                    <a:bodyPr/>
                    <a:lstStyle/>
                    <a:p>
                      <a:pPr algn="l" fontAlgn="b"/>
                      <a:r>
                        <a:rPr lang="en-US" sz="1200" u="none" strike="noStrike" dirty="0">
                          <a:effectLst/>
                        </a:rPr>
                        <a:t>Through SME/MLME primitive</a:t>
                      </a:r>
                      <a:endParaRPr lang="en-US" sz="1200" b="0" i="0" u="none" strike="noStrike" dirty="0">
                        <a:solidFill>
                          <a:srgbClr val="000000"/>
                        </a:solidFill>
                        <a:effectLst/>
                        <a:latin typeface="Calibri" charset="0"/>
                      </a:endParaRPr>
                    </a:p>
                  </a:txBody>
                  <a:tcPr marL="6350" marR="6350" marT="635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algn="l" fontAlgn="b"/>
                      <a:r>
                        <a:rPr lang="sk-SK" sz="1200" u="none" strike="noStrike" dirty="0">
                          <a:effectLst/>
                        </a:rPr>
                        <a:t> </a:t>
                      </a:r>
                      <a:endParaRPr lang="sk-SK" sz="1200" b="0" i="0" u="none" strike="noStrike" dirty="0">
                        <a:solidFill>
                          <a:srgbClr val="000000"/>
                        </a:solidFill>
                        <a:effectLst/>
                        <a:latin typeface="Calibri" charset="0"/>
                      </a:endParaRPr>
                    </a:p>
                  </a:txBody>
                  <a:tcPr marL="6350" marR="6350" marT="6350" marB="0" anchor="b">
                    <a:lnT w="12700" cap="flat" cmpd="sng" algn="ctr">
                      <a:solidFill>
                        <a:schemeClr val="tx1"/>
                      </a:solidFill>
                      <a:prstDash val="solid"/>
                      <a:round/>
                      <a:headEnd type="none" w="med" len="med"/>
                      <a:tailEnd type="none" w="med" len="med"/>
                    </a:lnT>
                  </a:tcPr>
                </a:tc>
              </a:tr>
              <a:tr h="203200">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gridSpan="2">
                  <a:txBody>
                    <a:bodyPr/>
                    <a:lstStyle/>
                    <a:p>
                      <a:pPr algn="l" fontAlgn="b"/>
                      <a:r>
                        <a:rPr lang="en-US" sz="1200" u="none" strike="noStrike" dirty="0">
                          <a:effectLst/>
                        </a:rPr>
                        <a:t>Scan </a:t>
                      </a:r>
                      <a:r>
                        <a:rPr lang="en-US" sz="1200" u="none" strike="noStrike" dirty="0" smtClean="0">
                          <a:effectLst/>
                        </a:rPr>
                        <a:t>parameters (not comprehensive)</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gridSpan="3">
                  <a:txBody>
                    <a:bodyPr/>
                    <a:lstStyle/>
                    <a:p>
                      <a:pPr algn="l" fontAlgn="b"/>
                      <a:r>
                        <a:rPr lang="en-US" sz="1200" u="none" strike="noStrike">
                          <a:effectLst/>
                        </a:rPr>
                        <a:t>Mode (synchronous)</a:t>
                      </a:r>
                      <a:endParaRPr lang="en-US" sz="1200" b="0" i="0" u="none" strike="noStrike">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gridSpan="3">
                  <a:txBody>
                    <a:bodyPr/>
                    <a:lstStyle/>
                    <a:p>
                      <a:pPr algn="l" fontAlgn="b"/>
                      <a:r>
                        <a:rPr lang="en-US" sz="1200" u="none" strike="noStrike">
                          <a:effectLst/>
                        </a:rPr>
                        <a:t>Mode (synchronous)</a:t>
                      </a:r>
                      <a:endParaRPr lang="en-US" sz="1200" b="0" i="0" u="none" strike="noStrike">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r>
              <a:tr h="203200">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gridSpan="2">
                  <a:txBody>
                    <a:bodyPr/>
                    <a:lstStyle/>
                    <a:p>
                      <a:pPr algn="l" fontAlgn="b"/>
                      <a:r>
                        <a:rPr lang="en-US" sz="1200" u="none" strike="noStrike" dirty="0" smtClean="0">
                          <a:effectLst/>
                        </a:rPr>
                        <a:t>Beamforming schedule</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charset="0"/>
                      </a:endParaRPr>
                    </a:p>
                  </a:txBody>
                  <a:tcPr marL="6350" marR="6350" marT="6350" marB="0" anchor="b"/>
                </a:tc>
                <a:tc gridSpan="2">
                  <a:txBody>
                    <a:bodyPr/>
                    <a:lstStyle/>
                    <a:p>
                      <a:pPr algn="l" fontAlgn="b"/>
                      <a:r>
                        <a:rPr lang="en-US" sz="1200" u="none" strike="noStrike" dirty="0" smtClean="0">
                          <a:effectLst/>
                        </a:rPr>
                        <a:t>Beamforming </a:t>
                      </a:r>
                      <a:r>
                        <a:rPr lang="en-US" sz="1200" u="none" strike="noStrike" dirty="0">
                          <a:effectLst/>
                        </a:rPr>
                        <a:t>schedule</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a:txBody>
                    <a:bodyPr/>
                    <a:lstStyle/>
                    <a:p>
                      <a:pPr algn="l" fontAlgn="b"/>
                      <a:endParaRPr lang="en-US" sz="1200" b="0" i="0" u="none" strike="noStrike" dirty="0">
                        <a:solidFill>
                          <a:srgbClr val="000000"/>
                        </a:solidFill>
                        <a:effectLst/>
                        <a:latin typeface="Calibri" charset="0"/>
                      </a:endParaRPr>
                    </a:p>
                  </a:txBody>
                  <a:tcPr marL="6350" marR="6350" marT="6350" marB="0" anchor="b"/>
                </a:tc>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r>
              <a:tr h="203200">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gridSpan="2">
                  <a:txBody>
                    <a:bodyPr/>
                    <a:lstStyle/>
                    <a:p>
                      <a:pPr algn="l" fontAlgn="b"/>
                      <a:r>
                        <a:rPr lang="en-US" sz="1200" u="none" strike="noStrike" kern="1200" dirty="0" err="1" smtClean="0">
                          <a:solidFill>
                            <a:schemeClr val="dk1"/>
                          </a:solidFill>
                          <a:effectLst/>
                          <a:latin typeface="+mn-lt"/>
                          <a:ea typeface="+mn-ea"/>
                          <a:cs typeface="+mn-cs"/>
                        </a:rPr>
                        <a:t>Tx</a:t>
                      </a:r>
                      <a:r>
                        <a:rPr lang="en-US" sz="1200" u="none" strike="noStrike" kern="1200" dirty="0" smtClean="0">
                          <a:solidFill>
                            <a:schemeClr val="dk1"/>
                          </a:solidFill>
                          <a:effectLst/>
                          <a:latin typeface="+mn-lt"/>
                          <a:ea typeface="+mn-ea"/>
                          <a:cs typeface="+mn-cs"/>
                        </a:rPr>
                        <a:t> beam index</a:t>
                      </a:r>
                      <a:endParaRPr lang="en-US" sz="1200" u="none" strike="noStrike" kern="1200" dirty="0">
                        <a:solidFill>
                          <a:schemeClr val="dk1"/>
                        </a:solidFill>
                        <a:effectLst/>
                        <a:latin typeface="+mn-lt"/>
                        <a:ea typeface="+mn-ea"/>
                        <a:cs typeface="+mn-cs"/>
                      </a:endParaRPr>
                    </a:p>
                  </a:txBody>
                  <a:tcPr marL="6350" marR="6350" marT="6350" marB="0" anchor="b"/>
                </a:tc>
                <a:tc hMerge="1">
                  <a:txBody>
                    <a:bodyPr/>
                    <a:lstStyle/>
                    <a:p>
                      <a:pPr algn="l" fontAlgn="b"/>
                      <a:endParaRPr lang="en-US" sz="1200" b="0" i="0" u="none" strike="noStrike" dirty="0">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gridSpan="2">
                  <a:txBody>
                    <a:bodyPr/>
                    <a:lstStyle/>
                    <a:p>
                      <a:pPr algn="l" fontAlgn="b"/>
                      <a:r>
                        <a:rPr lang="en-US" sz="1200" u="none" strike="noStrike" dirty="0">
                          <a:effectLst/>
                        </a:rPr>
                        <a:t>Rx beam list</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a:txBody>
                    <a:bodyPr/>
                    <a:lstStyle/>
                    <a:p>
                      <a:pPr algn="l" fontAlgn="b"/>
                      <a:endParaRPr lang="en-US" sz="1200" b="0" i="0" u="none" strike="noStrike" dirty="0">
                        <a:solidFill>
                          <a:srgbClr val="000000"/>
                        </a:solidFill>
                        <a:effectLst/>
                        <a:latin typeface="Calibri" charset="0"/>
                      </a:endParaRPr>
                    </a:p>
                  </a:txBody>
                  <a:tcPr marL="6350" marR="6350" marT="6350" marB="0" anchor="b"/>
                </a:tc>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r>
              <a:tr h="203200">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c gridSpan="2">
                  <a:txBody>
                    <a:bodyPr/>
                    <a:lstStyle/>
                    <a:p>
                      <a:pPr algn="l" fontAlgn="b"/>
                      <a:r>
                        <a:rPr lang="en-US" sz="1200" u="none" strike="noStrike">
                          <a:effectLst/>
                        </a:rPr>
                        <a:t>Sweep completion</a:t>
                      </a:r>
                      <a:endParaRPr lang="en-US" sz="1200" b="0" i="0" u="none" strike="noStrike">
                        <a:solidFill>
                          <a:srgbClr val="000000"/>
                        </a:solidFill>
                        <a:effectLst/>
                        <a:latin typeface="Calibri" charset="0"/>
                      </a:endParaRPr>
                    </a:p>
                  </a:txBody>
                  <a:tcPr marL="6350" marR="6350" marT="6350" marB="0" anchor="b"/>
                </a:tc>
                <a:tc hMerge="1">
                  <a:txBody>
                    <a:bodyPr/>
                    <a:lstStyle/>
                    <a:p>
                      <a:endParaRPr lang="en-US"/>
                    </a:p>
                  </a:txBody>
                  <a:tcPr/>
                </a:tc>
                <a:tc gridSpan="3">
                  <a:txBody>
                    <a:bodyPr/>
                    <a:lstStyle/>
                    <a:p>
                      <a:pPr algn="l" fontAlgn="b"/>
                      <a:r>
                        <a:rPr lang="en-US" sz="1200" u="none" strike="noStrike" dirty="0" smtClean="0">
                          <a:effectLst/>
                        </a:rPr>
                        <a:t>Through SME/MLME</a:t>
                      </a:r>
                      <a:r>
                        <a:rPr lang="en-US" sz="1200" u="none" strike="noStrike" baseline="0" dirty="0" smtClean="0">
                          <a:effectLst/>
                        </a:rPr>
                        <a:t> </a:t>
                      </a:r>
                      <a:r>
                        <a:rPr lang="en-US" sz="1200" u="none" strike="noStrike" dirty="0" smtClean="0">
                          <a:effectLst/>
                        </a:rPr>
                        <a:t>primitive</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pPr algn="l" fontAlgn="b"/>
                      <a:endParaRPr lang="en-US" sz="1200" b="0" i="0" u="none" strike="noStrike" dirty="0">
                        <a:solidFill>
                          <a:srgbClr val="000000"/>
                        </a:solidFill>
                        <a:effectLst/>
                        <a:latin typeface="Calibri" charset="0"/>
                      </a:endParaRPr>
                    </a:p>
                  </a:txBody>
                  <a:tcPr marL="6350" marR="6350" marT="6350" marB="0" anchor="b"/>
                </a:tc>
                <a:tc gridSpan="3">
                  <a:txBody>
                    <a:bodyPr/>
                    <a:lstStyle/>
                    <a:p>
                      <a:pPr algn="l" fontAlgn="b"/>
                      <a:r>
                        <a:rPr lang="en-US" sz="1200" u="none" strike="noStrike" dirty="0" smtClean="0">
                          <a:effectLst/>
                        </a:rPr>
                        <a:t>Through SME/MLME primitive</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a:txBody>
                    <a:bodyPr/>
                    <a:lstStyle/>
                    <a:p>
                      <a:pPr algn="l" fontAlgn="b"/>
                      <a:r>
                        <a:rPr lang="sk-SK" sz="1200" u="none" strike="noStrike">
                          <a:effectLst/>
                        </a:rPr>
                        <a:t> </a:t>
                      </a:r>
                      <a:endParaRPr lang="sk-SK" sz="1200" b="0" i="0" u="none" strike="noStrike">
                        <a:solidFill>
                          <a:srgbClr val="000000"/>
                        </a:solidFill>
                        <a:effectLst/>
                        <a:latin typeface="Calibri" charset="0"/>
                      </a:endParaRPr>
                    </a:p>
                  </a:txBody>
                  <a:tcPr marL="6350" marR="6350" marT="6350" marB="0" anchor="b"/>
                </a:tc>
              </a:tr>
              <a:tr h="203200">
                <a:tc>
                  <a:txBody>
                    <a:bodyPr/>
                    <a:lstStyle/>
                    <a:p>
                      <a:pPr algn="l" fontAlgn="b"/>
                      <a:r>
                        <a:rPr lang="sk-SK" sz="1200" u="none" strike="noStrike" dirty="0">
                          <a:effectLst/>
                        </a:rPr>
                        <a:t> </a:t>
                      </a:r>
                      <a:endParaRPr lang="sk-SK" sz="1200" b="0" i="0" u="none" strike="noStrike" dirty="0">
                        <a:solidFill>
                          <a:srgbClr val="000000"/>
                        </a:solidFill>
                        <a:effectLst/>
                        <a:latin typeface="Calibri" charset="0"/>
                      </a:endParaRPr>
                    </a:p>
                  </a:txBody>
                  <a:tcPr marL="6350" marR="6350" marT="6350" marB="0" anchor="b"/>
                </a:tc>
                <a:tc gridSpan="2">
                  <a:txBody>
                    <a:bodyPr/>
                    <a:lstStyle/>
                    <a:p>
                      <a:pPr algn="l" fontAlgn="b"/>
                      <a:r>
                        <a:rPr lang="en-US" sz="1200" u="none" strike="noStrike" dirty="0">
                          <a:effectLst/>
                        </a:rPr>
                        <a:t>Information exchanges after sweep completion</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gridSpan="3">
                  <a:txBody>
                    <a:bodyPr/>
                    <a:lstStyle/>
                    <a:p>
                      <a:pPr algn="l" fontAlgn="b"/>
                      <a:r>
                        <a:rPr lang="en-US" sz="1200" u="none" strike="noStrike" dirty="0" smtClean="0">
                          <a:effectLst/>
                        </a:rPr>
                        <a:t>None</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gridSpan="3">
                  <a:txBody>
                    <a:bodyPr/>
                    <a:lstStyle/>
                    <a:p>
                      <a:pPr algn="l" fontAlgn="b"/>
                      <a:r>
                        <a:rPr lang="en-US" sz="1200" u="none" strike="noStrike" dirty="0" smtClean="0">
                          <a:effectLst/>
                        </a:rPr>
                        <a:t>Initiator-to-responder beam list</a:t>
                      </a:r>
                      <a:endParaRPr lang="en-US" sz="12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a:txBody>
                    <a:bodyPr/>
                    <a:lstStyle/>
                    <a:p>
                      <a:pPr algn="l" fontAlgn="b"/>
                      <a:r>
                        <a:rPr lang="en-US" sz="1200" u="none" strike="noStrike" dirty="0">
                          <a:effectLst/>
                        </a:rPr>
                        <a:t>Optional</a:t>
                      </a:r>
                      <a:endParaRPr lang="en-US" sz="1200" b="0" i="0" u="none" strike="noStrike" dirty="0">
                        <a:solidFill>
                          <a:srgbClr val="000000"/>
                        </a:solidFill>
                        <a:effectLst/>
                        <a:latin typeface="Calibri" charset="0"/>
                      </a:endParaRPr>
                    </a:p>
                  </a:txBody>
                  <a:tcPr marL="6350" marR="6350" marT="6350" marB="0" anchor="b"/>
                </a:tc>
              </a:tr>
            </a:tbl>
          </a:graphicData>
        </a:graphic>
      </p:graphicFrame>
      <p:sp>
        <p:nvSpPr>
          <p:cNvPr id="3" name="Footer Placeholder 2"/>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1687785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p:txBody>
          <a:bodyPr/>
          <a:lstStyle/>
          <a:p>
            <a:r>
              <a:rPr lang="en-US" dirty="0" smtClean="0"/>
              <a:t>Initiator </a:t>
            </a:r>
            <a:r>
              <a:rPr lang="mr-IN" dirty="0" smtClean="0"/>
              <a:t>–</a:t>
            </a:r>
            <a:r>
              <a:rPr lang="en-US" dirty="0" smtClean="0"/>
              <a:t> synchronized to network timing</a:t>
            </a:r>
          </a:p>
          <a:p>
            <a:pPr lvl="1"/>
            <a:r>
              <a:rPr lang="en-US" dirty="0" smtClean="0"/>
              <a:t>Sweeping total </a:t>
            </a:r>
            <a:r>
              <a:rPr lang="en-US" dirty="0"/>
              <a:t>o</a:t>
            </a:r>
            <a:r>
              <a:rPr lang="en-US" dirty="0" smtClean="0"/>
              <a:t>f </a:t>
            </a:r>
            <a:r>
              <a:rPr lang="en-US" i="1" dirty="0" smtClean="0"/>
              <a:t>N</a:t>
            </a:r>
            <a:r>
              <a:rPr lang="en-US" dirty="0" smtClean="0"/>
              <a:t> Tx beams (e.g., </a:t>
            </a:r>
            <a:r>
              <a:rPr lang="en-US" i="1" dirty="0" smtClean="0"/>
              <a:t>N</a:t>
            </a:r>
            <a:r>
              <a:rPr lang="en-US" dirty="0" smtClean="0"/>
              <a:t>=31)</a:t>
            </a:r>
          </a:p>
          <a:p>
            <a:pPr lvl="1"/>
            <a:r>
              <a:rPr lang="en-US" dirty="0" smtClean="0"/>
              <a:t>Using the same Tx beam during a </a:t>
            </a:r>
            <a:r>
              <a:rPr lang="en-US" i="1" dirty="0" smtClean="0"/>
              <a:t>beamforming window </a:t>
            </a:r>
            <a:r>
              <a:rPr lang="en-US" dirty="0" smtClean="0"/>
              <a:t>of </a:t>
            </a:r>
            <a:r>
              <a:rPr lang="en-US" i="1" dirty="0"/>
              <a:t>N</a:t>
            </a:r>
            <a:r>
              <a:rPr lang="en-US" dirty="0" smtClean="0"/>
              <a:t> frames (</a:t>
            </a:r>
            <a:r>
              <a:rPr lang="en-US" i="1" dirty="0" smtClean="0"/>
              <a:t>F</a:t>
            </a:r>
            <a:r>
              <a:rPr lang="en-US" dirty="0" smtClean="0"/>
              <a:t> frame duration)</a:t>
            </a:r>
          </a:p>
          <a:p>
            <a:pPr lvl="2"/>
            <a:r>
              <a:rPr lang="en-US" dirty="0" smtClean="0"/>
              <a:t>Duration per Tx beam </a:t>
            </a:r>
            <a:r>
              <a:rPr lang="en-US" i="1" dirty="0" smtClean="0"/>
              <a:t>N</a:t>
            </a:r>
            <a:r>
              <a:rPr lang="en-US" dirty="0" smtClean="0"/>
              <a:t>×</a:t>
            </a:r>
            <a:r>
              <a:rPr lang="en-US" i="1" dirty="0" smtClean="0"/>
              <a:t>F</a:t>
            </a:r>
            <a:r>
              <a:rPr lang="en-US" dirty="0" smtClean="0"/>
              <a:t>, (e.g</a:t>
            </a:r>
            <a:r>
              <a:rPr lang="en-US" dirty="0"/>
              <a:t>., 31×400 </a:t>
            </a:r>
            <a:r>
              <a:rPr lang="en-US" dirty="0" smtClean="0"/>
              <a:t>µs = 12.4 milliseconds)</a:t>
            </a:r>
          </a:p>
          <a:p>
            <a:pPr lvl="1"/>
            <a:r>
              <a:rPr lang="en-US" dirty="0" smtClean="0"/>
              <a:t>Each Tx beam used once during a designated slot in each of the frames 0, </a:t>
            </a:r>
            <a:r>
              <a:rPr lang="mr-IN" dirty="0" smtClean="0"/>
              <a:t>…</a:t>
            </a:r>
            <a:r>
              <a:rPr lang="en-US" dirty="0" smtClean="0"/>
              <a:t>, </a:t>
            </a:r>
            <a:r>
              <a:rPr lang="en-US" i="1" dirty="0" smtClean="0"/>
              <a:t>N</a:t>
            </a:r>
            <a:r>
              <a:rPr lang="en-US" dirty="0" smtClean="0"/>
              <a:t>-1 within a beamforming window to </a:t>
            </a:r>
            <a:r>
              <a:rPr lang="en-US" dirty="0"/>
              <a:t>send </a:t>
            </a:r>
            <a:r>
              <a:rPr lang="en-US" dirty="0" smtClean="0"/>
              <a:t>multiple </a:t>
            </a:r>
            <a:r>
              <a:rPr lang="en-US" i="1" dirty="0" smtClean="0"/>
              <a:t>urTrnReq</a:t>
            </a:r>
            <a:r>
              <a:rPr lang="en-US" dirty="0" smtClean="0"/>
              <a:t> packets (typically two)</a:t>
            </a:r>
          </a:p>
          <a:p>
            <a:pPr lvl="1"/>
            <a:r>
              <a:rPr lang="en-US" dirty="0" smtClean="0"/>
              <a:t>Rx Slot 0 in Frame (</a:t>
            </a:r>
            <a:r>
              <a:rPr lang="en-US" i="1" dirty="0" smtClean="0"/>
              <a:t>N</a:t>
            </a:r>
            <a:r>
              <a:rPr lang="en-US" dirty="0" smtClean="0"/>
              <a:t>-1)/2 of beamforming window </a:t>
            </a:r>
            <a:r>
              <a:rPr lang="en-US" i="1" dirty="0" smtClean="0"/>
              <a:t>W</a:t>
            </a:r>
            <a:r>
              <a:rPr lang="en-US" dirty="0" smtClean="0"/>
              <a:t> used to receive on the Rx beam that matches the TX beam in beamforming window </a:t>
            </a:r>
            <a:r>
              <a:rPr lang="en-US" i="1" dirty="0" smtClean="0"/>
              <a:t>W</a:t>
            </a:r>
            <a:r>
              <a:rPr lang="en-US" dirty="0" smtClean="0"/>
              <a:t>-1</a:t>
            </a:r>
          </a:p>
          <a:p>
            <a:r>
              <a:rPr lang="en-US" dirty="0" smtClean="0"/>
              <a:t>Responder </a:t>
            </a:r>
            <a:r>
              <a:rPr lang="mr-IN" dirty="0" smtClean="0"/>
              <a:t>–</a:t>
            </a:r>
            <a:r>
              <a:rPr lang="en-US" dirty="0" smtClean="0"/>
              <a:t> continuously sweeping at the beginning</a:t>
            </a:r>
          </a:p>
          <a:p>
            <a:pPr lvl="1"/>
            <a:r>
              <a:rPr lang="en-US" dirty="0" smtClean="0"/>
              <a:t>Sweeping receive beams continuously back to back, keeping each Rx beam for a programmable “Single </a:t>
            </a:r>
            <a:r>
              <a:rPr lang="en-US" dirty="0"/>
              <a:t>Rx beam index </a:t>
            </a:r>
            <a:r>
              <a:rPr lang="en-US" dirty="0" smtClean="0"/>
              <a:t>duration”</a:t>
            </a:r>
          </a:p>
          <a:p>
            <a:pPr lvl="2"/>
            <a:r>
              <a:rPr lang="en-US" dirty="0" smtClean="0"/>
              <a:t>For example twice the </a:t>
            </a:r>
            <a:r>
              <a:rPr lang="en-US" i="1" dirty="0" smtClean="0"/>
              <a:t>urTrnReq</a:t>
            </a:r>
            <a:r>
              <a:rPr lang="en-US" dirty="0" smtClean="0"/>
              <a:t> + IFS</a:t>
            </a:r>
          </a:p>
          <a:p>
            <a:pPr lvl="1"/>
            <a:r>
              <a:rPr lang="en-US" dirty="0" smtClean="0"/>
              <a:t>Switching from </a:t>
            </a:r>
            <a:r>
              <a:rPr lang="en-US" dirty="0"/>
              <a:t>b</a:t>
            </a:r>
            <a:r>
              <a:rPr lang="en-US" dirty="0" smtClean="0"/>
              <a:t>ack to back sweeping pattern to slotted (once per “Periodicity”) when first </a:t>
            </a:r>
            <a:r>
              <a:rPr lang="en-US" i="1" dirty="0" smtClean="0"/>
              <a:t>urTrnReq </a:t>
            </a:r>
            <a:r>
              <a:rPr lang="en-US" dirty="0" smtClean="0"/>
              <a:t>packet successfully received</a:t>
            </a:r>
          </a:p>
        </p:txBody>
      </p:sp>
      <p:sp>
        <p:nvSpPr>
          <p:cNvPr id="2" name="Title 1"/>
          <p:cNvSpPr>
            <a:spLocks noGrp="1"/>
          </p:cNvSpPr>
          <p:nvPr>
            <p:ph type="title"/>
          </p:nvPr>
        </p:nvSpPr>
        <p:spPr/>
        <p:txBody>
          <a:bodyPr/>
          <a:lstStyle/>
          <a:p>
            <a:r>
              <a:rPr lang="en-US" dirty="0" smtClean="0"/>
              <a:t>Asynchronous beamforming</a:t>
            </a:r>
            <a:endParaRPr lang="en-US" dirty="0"/>
          </a:p>
        </p:txBody>
      </p:sp>
      <p:sp>
        <p:nvSpPr>
          <p:cNvPr id="4" name="Date Placeholder 3"/>
          <p:cNvSpPr>
            <a:spLocks noGrp="1"/>
          </p:cNvSpPr>
          <p:nvPr>
            <p:ph type="dt" idx="10"/>
          </p:nvPr>
        </p:nvSpPr>
        <p:spPr/>
        <p:txBody>
          <a:bodyPr/>
          <a:lstStyle/>
          <a:p>
            <a:r>
              <a:rPr lang="en-US" smtClean="0"/>
              <a:t>November 2017</a:t>
            </a:r>
            <a:endParaRPr lang="en-US"/>
          </a:p>
        </p:txBody>
      </p:sp>
      <p:sp>
        <p:nvSpPr>
          <p:cNvPr id="3" name="Footer Placeholder 2"/>
          <p:cNvSpPr>
            <a:spLocks noGrp="1"/>
          </p:cNvSpPr>
          <p:nvPr>
            <p:ph type="ftr" idx="11"/>
          </p:nvPr>
        </p:nvSpPr>
        <p:spPr/>
        <p:txBody>
          <a:bodyPr/>
          <a:lstStyle/>
          <a:p>
            <a:r>
              <a:rPr lang="en-US" smtClean="0"/>
              <a:t>Djordje Tujkovic, Facebook</a:t>
            </a:r>
            <a:endParaRPr lang="en-US"/>
          </a:p>
        </p:txBody>
      </p:sp>
      <p:sp>
        <p:nvSpPr>
          <p:cNvPr id="6" name="Slide Number Placeholder 5"/>
          <p:cNvSpPr>
            <a:spLocks noGrp="1"/>
          </p:cNvSpPr>
          <p:nvPr>
            <p:ph type="sldNum" idx="12"/>
          </p:nvPr>
        </p:nvSpPr>
        <p:spPr/>
        <p:txBody>
          <a:bodyPr/>
          <a:lstStyle/>
          <a:p>
            <a:fld id="{218E555C-AA27-A74F-AF94-06001C10B3A2}" type="slidenum">
              <a:rPr lang="en-US" smtClean="0"/>
              <a:pPr/>
              <a:t>5</a:t>
            </a:fld>
            <a:endParaRPr lang="en-US" dirty="0"/>
          </a:p>
        </p:txBody>
      </p:sp>
    </p:spTree>
    <p:extLst>
      <p:ext uri="{BB962C8B-B14F-4D97-AF65-F5344CB8AC3E}">
        <p14:creationId xmlns:p14="http://schemas.microsoft.com/office/powerpoint/2010/main" val="1991783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153753" y="5819007"/>
            <a:ext cx="2202445" cy="400110"/>
          </a:xfrm>
          <a:prstGeom prst="rect">
            <a:avLst/>
          </a:prstGeom>
          <a:noFill/>
        </p:spPr>
        <p:txBody>
          <a:bodyPr wrap="square" rtlCol="0">
            <a:spAutoFit/>
          </a:bodyPr>
          <a:lstStyle/>
          <a:p>
            <a:pPr algn="r"/>
            <a:r>
              <a:rPr lang="en-US" sz="2000" b="1" dirty="0" smtClean="0"/>
              <a:t>Initiator</a:t>
            </a:r>
          </a:p>
        </p:txBody>
      </p:sp>
      <p:sp>
        <p:nvSpPr>
          <p:cNvPr id="145" name="Title 1"/>
          <p:cNvSpPr>
            <a:spLocks noGrp="1"/>
          </p:cNvSpPr>
          <p:nvPr>
            <p:ph type="title"/>
          </p:nvPr>
        </p:nvSpPr>
        <p:spPr/>
        <p:txBody>
          <a:bodyPr/>
          <a:lstStyle/>
          <a:p>
            <a:pPr algn="l"/>
            <a:r>
              <a:rPr lang="en-US" sz="2800" dirty="0" smtClean="0"/>
              <a:t>Protocol</a:t>
            </a:r>
            <a:br>
              <a:rPr lang="en-US" sz="2800" dirty="0" smtClean="0"/>
            </a:br>
            <a:r>
              <a:rPr lang="en-US" sz="2800" dirty="0" smtClean="0"/>
              <a:t>description (1)</a:t>
            </a:r>
            <a:endParaRPr lang="en-US" sz="1400" dirty="0"/>
          </a:p>
        </p:txBody>
      </p:sp>
      <p:sp>
        <p:nvSpPr>
          <p:cNvPr id="6" name="Slide Number Placeholder 5"/>
          <p:cNvSpPr>
            <a:spLocks noGrp="1"/>
          </p:cNvSpPr>
          <p:nvPr>
            <p:ph type="sldNum" idx="12"/>
          </p:nvPr>
        </p:nvSpPr>
        <p:spPr/>
        <p:txBody>
          <a:bodyPr/>
          <a:lstStyle/>
          <a:p>
            <a:fld id="{218E555C-AA27-A74F-AF94-06001C10B3A2}" type="slidenum">
              <a:rPr lang="en-US" smtClean="0"/>
              <a:t>6</a:t>
            </a:fld>
            <a:endParaRPr lang="en-US" dirty="0"/>
          </a:p>
        </p:txBody>
      </p:sp>
      <p:sp>
        <p:nvSpPr>
          <p:cNvPr id="58" name="TextBox 57"/>
          <p:cNvSpPr txBox="1"/>
          <p:nvPr/>
        </p:nvSpPr>
        <p:spPr>
          <a:xfrm>
            <a:off x="3739984" y="2441202"/>
            <a:ext cx="772633" cy="584775"/>
          </a:xfrm>
          <a:prstGeom prst="rect">
            <a:avLst/>
          </a:prstGeom>
          <a:noFill/>
        </p:spPr>
        <p:txBody>
          <a:bodyPr wrap="square" rtlCol="0">
            <a:spAutoFit/>
          </a:bodyPr>
          <a:lstStyle/>
          <a:p>
            <a:pPr algn="ctr"/>
            <a:r>
              <a:rPr lang="en-US" sz="800" dirty="0" smtClean="0"/>
              <a:t>Beamforming window 1</a:t>
            </a:r>
          </a:p>
          <a:p>
            <a:pPr algn="ctr"/>
            <a:r>
              <a:rPr lang="en-US" sz="800" dirty="0" smtClean="0"/>
              <a:t>(Transmit on Tx beam 1)</a:t>
            </a:r>
            <a:endParaRPr lang="en-US" sz="800" dirty="0"/>
          </a:p>
        </p:txBody>
      </p:sp>
      <p:sp>
        <p:nvSpPr>
          <p:cNvPr id="59" name="Left Brace 58"/>
          <p:cNvSpPr/>
          <p:nvPr/>
        </p:nvSpPr>
        <p:spPr>
          <a:xfrm>
            <a:off x="4462998" y="2066548"/>
            <a:ext cx="122274" cy="1087862"/>
          </a:xfrm>
          <a:prstGeom prst="leftBrace">
            <a:avLst>
              <a:gd name="adj1" fmla="val 11640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3739984" y="3898911"/>
            <a:ext cx="772633" cy="584775"/>
          </a:xfrm>
          <a:prstGeom prst="rect">
            <a:avLst/>
          </a:prstGeom>
          <a:noFill/>
        </p:spPr>
        <p:txBody>
          <a:bodyPr wrap="square" rtlCol="0">
            <a:spAutoFit/>
          </a:bodyPr>
          <a:lstStyle/>
          <a:p>
            <a:pPr algn="ctr"/>
            <a:r>
              <a:rPr lang="en-US" sz="800" dirty="0" smtClean="0"/>
              <a:t>Beamforming window 30</a:t>
            </a:r>
          </a:p>
          <a:p>
            <a:pPr algn="ctr"/>
            <a:r>
              <a:rPr lang="en-US" sz="800" dirty="0" smtClean="0"/>
              <a:t>(Transmit on Tx beam 30)</a:t>
            </a:r>
            <a:endParaRPr lang="en-US" sz="800" dirty="0"/>
          </a:p>
        </p:txBody>
      </p:sp>
      <p:sp>
        <p:nvSpPr>
          <p:cNvPr id="68" name="Left Brace 67"/>
          <p:cNvSpPr/>
          <p:nvPr/>
        </p:nvSpPr>
        <p:spPr>
          <a:xfrm>
            <a:off x="4462998" y="3524257"/>
            <a:ext cx="122274" cy="1087862"/>
          </a:xfrm>
          <a:prstGeom prst="leftBrace">
            <a:avLst>
              <a:gd name="adj1" fmla="val 11640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p:cNvSpPr txBox="1"/>
          <p:nvPr/>
        </p:nvSpPr>
        <p:spPr>
          <a:xfrm>
            <a:off x="2793101" y="2610479"/>
            <a:ext cx="871007" cy="461665"/>
          </a:xfrm>
          <a:prstGeom prst="rect">
            <a:avLst/>
          </a:prstGeom>
          <a:noFill/>
        </p:spPr>
        <p:txBody>
          <a:bodyPr wrap="square" rtlCol="0">
            <a:spAutoFit/>
          </a:bodyPr>
          <a:lstStyle/>
          <a:p>
            <a:pPr algn="ctr"/>
            <a:r>
              <a:rPr lang="en-US" sz="800" smtClean="0"/>
              <a:t>One complete Tx </a:t>
            </a:r>
            <a:r>
              <a:rPr lang="en-US" sz="800" dirty="0" smtClean="0"/>
              <a:t>sector sweep</a:t>
            </a:r>
          </a:p>
          <a:p>
            <a:pPr algn="ctr"/>
            <a:r>
              <a:rPr lang="en-US" sz="800" dirty="0" smtClean="0"/>
              <a:t>(384.4 ms)</a:t>
            </a:r>
            <a:endParaRPr lang="en-US" sz="800" dirty="0"/>
          </a:p>
        </p:txBody>
      </p:sp>
      <p:sp>
        <p:nvSpPr>
          <p:cNvPr id="72" name="Freeform 71"/>
          <p:cNvSpPr/>
          <p:nvPr/>
        </p:nvSpPr>
        <p:spPr>
          <a:xfrm>
            <a:off x="5659509" y="1960322"/>
            <a:ext cx="574401" cy="603250"/>
          </a:xfrm>
          <a:custGeom>
            <a:avLst/>
            <a:gdLst>
              <a:gd name="connsiteX0" fmla="*/ 0 w 467402"/>
              <a:gd name="connsiteY0" fmla="*/ 0 h 1390650"/>
              <a:gd name="connsiteX1" fmla="*/ 457200 w 467402"/>
              <a:gd name="connsiteY1" fmla="*/ 381000 h 1390650"/>
              <a:gd name="connsiteX2" fmla="*/ 273050 w 467402"/>
              <a:gd name="connsiteY2" fmla="*/ 1390650 h 1390650"/>
              <a:gd name="connsiteX0" fmla="*/ 0 w 298053"/>
              <a:gd name="connsiteY0" fmla="*/ 0 h 1390650"/>
              <a:gd name="connsiteX1" fmla="*/ 27014 w 298053"/>
              <a:gd name="connsiteY1" fmla="*/ 947890 h 1390650"/>
              <a:gd name="connsiteX2" fmla="*/ 273050 w 298053"/>
              <a:gd name="connsiteY2" fmla="*/ 1390650 h 1390650"/>
              <a:gd name="connsiteX0" fmla="*/ 0 w 301322"/>
              <a:gd name="connsiteY0" fmla="*/ 0 h 1390650"/>
              <a:gd name="connsiteX1" fmla="*/ 73300 w 301322"/>
              <a:gd name="connsiteY1" fmla="*/ 761879 h 1390650"/>
              <a:gd name="connsiteX2" fmla="*/ 273050 w 301322"/>
              <a:gd name="connsiteY2" fmla="*/ 1390650 h 1390650"/>
              <a:gd name="connsiteX0" fmla="*/ 0 w 297229"/>
              <a:gd name="connsiteY0" fmla="*/ 0 h 1390650"/>
              <a:gd name="connsiteX1" fmla="*/ 13401 w 297229"/>
              <a:gd name="connsiteY1" fmla="*/ 921317 h 1390650"/>
              <a:gd name="connsiteX2" fmla="*/ 273050 w 297229"/>
              <a:gd name="connsiteY2" fmla="*/ 1390650 h 1390650"/>
              <a:gd name="connsiteX0" fmla="*/ 0 w 330996"/>
              <a:gd name="connsiteY0" fmla="*/ 0 h 1443796"/>
              <a:gd name="connsiteX1" fmla="*/ 13401 w 330996"/>
              <a:gd name="connsiteY1" fmla="*/ 921317 h 1443796"/>
              <a:gd name="connsiteX2" fmla="*/ 308445 w 330996"/>
              <a:gd name="connsiteY2" fmla="*/ 1443796 h 1443796"/>
              <a:gd name="connsiteX0" fmla="*/ 0 w 308445"/>
              <a:gd name="connsiteY0" fmla="*/ 0 h 1443796"/>
              <a:gd name="connsiteX1" fmla="*/ 13401 w 308445"/>
              <a:gd name="connsiteY1" fmla="*/ 921317 h 1443796"/>
              <a:gd name="connsiteX2" fmla="*/ 308445 w 308445"/>
              <a:gd name="connsiteY2" fmla="*/ 1443796 h 1443796"/>
              <a:gd name="connsiteX0" fmla="*/ 0 w 273050"/>
              <a:gd name="connsiteY0" fmla="*/ 0 h 1381792"/>
              <a:gd name="connsiteX1" fmla="*/ 13401 w 273050"/>
              <a:gd name="connsiteY1" fmla="*/ 921317 h 1381792"/>
              <a:gd name="connsiteX2" fmla="*/ 273050 w 273050"/>
              <a:gd name="connsiteY2" fmla="*/ 1381792 h 1381792"/>
            </a:gdLst>
            <a:ahLst/>
            <a:cxnLst>
              <a:cxn ang="0">
                <a:pos x="connsiteX0" y="connsiteY0"/>
              </a:cxn>
              <a:cxn ang="0">
                <a:pos x="connsiteX1" y="connsiteY1"/>
              </a:cxn>
              <a:cxn ang="0">
                <a:pos x="connsiteX2" y="connsiteY2"/>
              </a:cxn>
            </a:cxnLst>
            <a:rect l="l" t="t" r="r" b="b"/>
            <a:pathLst>
              <a:path w="273050" h="1381792">
                <a:moveTo>
                  <a:pt x="0" y="0"/>
                </a:moveTo>
                <a:cubicBezTo>
                  <a:pt x="205846" y="74612"/>
                  <a:pt x="-32107" y="691018"/>
                  <a:pt x="13401" y="921317"/>
                </a:cubicBezTo>
                <a:cubicBezTo>
                  <a:pt x="58909" y="1151616"/>
                  <a:pt x="156450" y="789129"/>
                  <a:pt x="273050" y="1381792"/>
                </a:cubicBezTo>
              </a:path>
            </a:pathLst>
          </a:custGeom>
          <a:noFill/>
          <a:ln w="6350">
            <a:solidFill>
              <a:srgbClr val="C00000"/>
            </a:solidFill>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5659509" y="4519848"/>
            <a:ext cx="574401" cy="603250"/>
          </a:xfrm>
          <a:custGeom>
            <a:avLst/>
            <a:gdLst>
              <a:gd name="connsiteX0" fmla="*/ 0 w 467402"/>
              <a:gd name="connsiteY0" fmla="*/ 0 h 1390650"/>
              <a:gd name="connsiteX1" fmla="*/ 457200 w 467402"/>
              <a:gd name="connsiteY1" fmla="*/ 381000 h 1390650"/>
              <a:gd name="connsiteX2" fmla="*/ 273050 w 467402"/>
              <a:gd name="connsiteY2" fmla="*/ 1390650 h 1390650"/>
              <a:gd name="connsiteX0" fmla="*/ 0 w 298053"/>
              <a:gd name="connsiteY0" fmla="*/ 0 h 1390650"/>
              <a:gd name="connsiteX1" fmla="*/ 27014 w 298053"/>
              <a:gd name="connsiteY1" fmla="*/ 947890 h 1390650"/>
              <a:gd name="connsiteX2" fmla="*/ 273050 w 298053"/>
              <a:gd name="connsiteY2" fmla="*/ 1390650 h 1390650"/>
              <a:gd name="connsiteX0" fmla="*/ 0 w 301322"/>
              <a:gd name="connsiteY0" fmla="*/ 0 h 1390650"/>
              <a:gd name="connsiteX1" fmla="*/ 73300 w 301322"/>
              <a:gd name="connsiteY1" fmla="*/ 761879 h 1390650"/>
              <a:gd name="connsiteX2" fmla="*/ 273050 w 301322"/>
              <a:gd name="connsiteY2" fmla="*/ 1390650 h 1390650"/>
              <a:gd name="connsiteX0" fmla="*/ 0 w 297229"/>
              <a:gd name="connsiteY0" fmla="*/ 0 h 1390650"/>
              <a:gd name="connsiteX1" fmla="*/ 13401 w 297229"/>
              <a:gd name="connsiteY1" fmla="*/ 921317 h 1390650"/>
              <a:gd name="connsiteX2" fmla="*/ 273050 w 297229"/>
              <a:gd name="connsiteY2" fmla="*/ 1390650 h 1390650"/>
              <a:gd name="connsiteX0" fmla="*/ 0 w 330996"/>
              <a:gd name="connsiteY0" fmla="*/ 0 h 1443796"/>
              <a:gd name="connsiteX1" fmla="*/ 13401 w 330996"/>
              <a:gd name="connsiteY1" fmla="*/ 921317 h 1443796"/>
              <a:gd name="connsiteX2" fmla="*/ 308445 w 330996"/>
              <a:gd name="connsiteY2" fmla="*/ 1443796 h 1443796"/>
              <a:gd name="connsiteX0" fmla="*/ 0 w 308445"/>
              <a:gd name="connsiteY0" fmla="*/ 0 h 1443796"/>
              <a:gd name="connsiteX1" fmla="*/ 13401 w 308445"/>
              <a:gd name="connsiteY1" fmla="*/ 921317 h 1443796"/>
              <a:gd name="connsiteX2" fmla="*/ 308445 w 308445"/>
              <a:gd name="connsiteY2" fmla="*/ 1443796 h 1443796"/>
              <a:gd name="connsiteX0" fmla="*/ 0 w 273050"/>
              <a:gd name="connsiteY0" fmla="*/ 0 h 1381792"/>
              <a:gd name="connsiteX1" fmla="*/ 13401 w 273050"/>
              <a:gd name="connsiteY1" fmla="*/ 921317 h 1381792"/>
              <a:gd name="connsiteX2" fmla="*/ 273050 w 273050"/>
              <a:gd name="connsiteY2" fmla="*/ 1381792 h 1381792"/>
            </a:gdLst>
            <a:ahLst/>
            <a:cxnLst>
              <a:cxn ang="0">
                <a:pos x="connsiteX0" y="connsiteY0"/>
              </a:cxn>
              <a:cxn ang="0">
                <a:pos x="connsiteX1" y="connsiteY1"/>
              </a:cxn>
              <a:cxn ang="0">
                <a:pos x="connsiteX2" y="connsiteY2"/>
              </a:cxn>
            </a:cxnLst>
            <a:rect l="l" t="t" r="r" b="b"/>
            <a:pathLst>
              <a:path w="273050" h="1381792">
                <a:moveTo>
                  <a:pt x="0" y="0"/>
                </a:moveTo>
                <a:cubicBezTo>
                  <a:pt x="205846" y="74612"/>
                  <a:pt x="-32107" y="691018"/>
                  <a:pt x="13401" y="921317"/>
                </a:cubicBezTo>
                <a:cubicBezTo>
                  <a:pt x="58909" y="1151616"/>
                  <a:pt x="156450" y="789129"/>
                  <a:pt x="273050" y="1381792"/>
                </a:cubicBezTo>
              </a:path>
            </a:pathLst>
          </a:custGeom>
          <a:noFill/>
          <a:ln w="6350">
            <a:solidFill>
              <a:srgbClr val="C00000"/>
            </a:solidFill>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p:nvPr/>
        </p:nvCxnSpPr>
        <p:spPr>
          <a:xfrm flipH="1">
            <a:off x="4197036" y="3747241"/>
            <a:ext cx="817320" cy="109883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2636058" y="4707192"/>
            <a:ext cx="1828800" cy="948332"/>
          </a:xfrm>
          <a:prstGeom prst="ellipse">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002276" y="516315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dirty="0">
                <a:latin typeface="Calibri Light" charset="0"/>
                <a:ea typeface="Calibri Light" charset="0"/>
                <a:cs typeface="Calibri Light" charset="0"/>
              </a:rPr>
              <a:t>urTrnReq</a:t>
            </a:r>
            <a:endParaRPr lang="en-US" sz="600" dirty="0"/>
          </a:p>
        </p:txBody>
      </p:sp>
      <p:sp>
        <p:nvSpPr>
          <p:cNvPr id="94" name="Rectangle 93"/>
          <p:cNvSpPr/>
          <p:nvPr/>
        </p:nvSpPr>
        <p:spPr>
          <a:xfrm>
            <a:off x="3425084" y="5163150"/>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dirty="0">
                <a:latin typeface="Calibri Light" charset="0"/>
                <a:ea typeface="Calibri Light" charset="0"/>
                <a:cs typeface="Calibri Light" charset="0"/>
              </a:rPr>
              <a:t>urTrnReq</a:t>
            </a:r>
            <a:endParaRPr lang="en-US" sz="600" dirty="0"/>
          </a:p>
        </p:txBody>
      </p:sp>
      <p:sp>
        <p:nvSpPr>
          <p:cNvPr id="95" name="TextBox 94"/>
          <p:cNvSpPr txBox="1"/>
          <p:nvPr/>
        </p:nvSpPr>
        <p:spPr>
          <a:xfrm>
            <a:off x="2741663" y="4738252"/>
            <a:ext cx="1634664" cy="369332"/>
          </a:xfrm>
          <a:prstGeom prst="rect">
            <a:avLst/>
          </a:prstGeom>
          <a:noFill/>
        </p:spPr>
        <p:txBody>
          <a:bodyPr wrap="square" rtlCol="0">
            <a:spAutoFit/>
          </a:bodyPr>
          <a:lstStyle/>
          <a:p>
            <a:pPr algn="ctr"/>
            <a:endParaRPr lang="en-US" sz="600" dirty="0"/>
          </a:p>
          <a:p>
            <a:pPr algn="ctr"/>
            <a:r>
              <a:rPr lang="en-US" sz="600" dirty="0" smtClean="0"/>
              <a:t>Every </a:t>
            </a:r>
            <a:r>
              <a:rPr lang="en-US" sz="600" dirty="0" err="1" smtClean="0"/>
              <a:t>Tx</a:t>
            </a:r>
            <a:r>
              <a:rPr lang="en-US" sz="600" dirty="0" smtClean="0"/>
              <a:t> </a:t>
            </a:r>
            <a:r>
              <a:rPr lang="en-US" sz="600" dirty="0"/>
              <a:t>slot filled with two or more urTrnReq packets</a:t>
            </a:r>
          </a:p>
        </p:txBody>
      </p:sp>
      <p:sp>
        <p:nvSpPr>
          <p:cNvPr id="96" name="TextBox 95"/>
          <p:cNvSpPr txBox="1"/>
          <p:nvPr/>
        </p:nvSpPr>
        <p:spPr>
          <a:xfrm>
            <a:off x="2748478" y="5342225"/>
            <a:ext cx="1634663" cy="276999"/>
          </a:xfrm>
          <a:prstGeom prst="rect">
            <a:avLst/>
          </a:prstGeom>
          <a:noFill/>
        </p:spPr>
        <p:txBody>
          <a:bodyPr wrap="square" rtlCol="0">
            <a:spAutoFit/>
          </a:bodyPr>
          <a:lstStyle/>
          <a:p>
            <a:pPr algn="ctr"/>
            <a:r>
              <a:rPr lang="en-US" sz="600" dirty="0" smtClean="0"/>
              <a:t>IFS options (RIFS, SBIFS, SIFS or programmable) under study</a:t>
            </a:r>
          </a:p>
        </p:txBody>
      </p:sp>
      <p:sp>
        <p:nvSpPr>
          <p:cNvPr id="97" name="Rectangle 96"/>
          <p:cNvSpPr/>
          <p:nvPr/>
        </p:nvSpPr>
        <p:spPr>
          <a:xfrm>
            <a:off x="3002276" y="5163150"/>
            <a:ext cx="1097376" cy="187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p:cNvCxnSpPr/>
          <p:nvPr/>
        </p:nvCxnSpPr>
        <p:spPr>
          <a:xfrm flipH="1">
            <a:off x="5298707" y="5876684"/>
            <a:ext cx="1426" cy="179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idx="10"/>
          </p:nvPr>
        </p:nvSpPr>
        <p:spPr/>
        <p:txBody>
          <a:bodyPr/>
          <a:lstStyle/>
          <a:p>
            <a:r>
              <a:rPr lang="en-US" smtClean="0"/>
              <a:t>November 2017</a:t>
            </a:r>
            <a:endParaRPr lang="en-US"/>
          </a:p>
        </p:txBody>
      </p:sp>
      <p:sp>
        <p:nvSpPr>
          <p:cNvPr id="4" name="Footer Placeholder 3"/>
          <p:cNvSpPr>
            <a:spLocks noGrp="1"/>
          </p:cNvSpPr>
          <p:nvPr>
            <p:ph type="ftr" idx="11"/>
          </p:nvPr>
        </p:nvSpPr>
        <p:spPr/>
        <p:txBody>
          <a:bodyPr/>
          <a:lstStyle/>
          <a:p>
            <a:r>
              <a:rPr lang="en-US" dirty="0" smtClean="0"/>
              <a:t>Djordje Tujkovic, Facebook</a:t>
            </a:r>
            <a:endParaRPr lang="en-US" dirty="0"/>
          </a:p>
        </p:txBody>
      </p:sp>
      <p:graphicFrame>
        <p:nvGraphicFramePr>
          <p:cNvPr id="105" name="Table 104"/>
          <p:cNvGraphicFramePr>
            <a:graphicFrameLocks noGrp="1"/>
          </p:cNvGraphicFramePr>
          <p:nvPr>
            <p:extLst>
              <p:ext uri="{D42A27DB-BD31-4B8C-83A1-F6EECF244321}">
                <p14:modId xmlns:p14="http://schemas.microsoft.com/office/powerpoint/2010/main" val="1153439885"/>
              </p:ext>
            </p:extLst>
          </p:nvPr>
        </p:nvGraphicFramePr>
        <p:xfrm>
          <a:off x="9037540" y="752771"/>
          <a:ext cx="2377667" cy="5120640"/>
        </p:xfrm>
        <a:graphic>
          <a:graphicData uri="http://schemas.openxmlformats.org/drawingml/2006/table">
            <a:tbl>
              <a:tblPr firstRow="1" bandRow="1">
                <a:tableStyleId>{5940675A-B579-460E-94D1-54222C63F5DA}</a:tableStyleId>
              </a:tblPr>
              <a:tblGrid>
                <a:gridCol w="194561"/>
                <a:gridCol w="541291"/>
                <a:gridCol w="374073"/>
                <a:gridCol w="190005"/>
                <a:gridCol w="540327"/>
                <a:gridCol w="370101"/>
                <a:gridCol w="167309"/>
              </a:tblGrid>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600" dirty="0" smtClean="0">
                          <a:solidFill>
                            <a:schemeClr val="bg2"/>
                          </a:solidFill>
                        </a:rPr>
                        <a:t>Receive slots</a:t>
                      </a:r>
                      <a:endParaRPr lang="en-US" sz="600" dirty="0">
                        <a:solidFill>
                          <a:schemeClr val="bg2"/>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sz="600" dirty="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600" dirty="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600" dirty="0" smtClean="0">
                          <a:solidFill>
                            <a:schemeClr val="bg2"/>
                          </a:solidFill>
                        </a:rPr>
                        <a:t>Transmit slots</a:t>
                      </a:r>
                      <a:endParaRPr lang="en-US" sz="600" dirty="0">
                        <a:solidFill>
                          <a:schemeClr val="bg2"/>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sz="60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600" dirty="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US" sz="600"/>
                    </a:p>
                  </a:txBody>
                  <a:tcPr marL="45720" marR="45720">
                    <a:lnT w="12700" cap="flat" cmpd="sng" algn="ctr">
                      <a:solidFill>
                        <a:schemeClr val="tx1"/>
                      </a:solidFill>
                      <a:prstDash val="solid"/>
                      <a:round/>
                      <a:headEnd type="none" w="med" len="med"/>
                      <a:tailEnd type="none" w="med" len="med"/>
                    </a:lnT>
                  </a:tcPr>
                </a:tc>
                <a:tc>
                  <a:txBody>
                    <a:bodyPr/>
                    <a:lstStyle/>
                    <a:p>
                      <a:endParaRPr lang="en-US" sz="600"/>
                    </a:p>
                  </a:txBody>
                  <a:tcPr marL="45720" marR="45720">
                    <a:lnT w="12700" cap="flat" cmpd="sng" algn="ctr">
                      <a:solidFill>
                        <a:schemeClr val="tx1"/>
                      </a:solidFill>
                      <a:prstDash val="solid"/>
                      <a:round/>
                      <a:headEnd type="none" w="med" len="med"/>
                      <a:tailEnd type="none" w="med" len="med"/>
                    </a:lnT>
                  </a:tcPr>
                </a:tc>
                <a:tc>
                  <a:txBody>
                    <a:bodyPr/>
                    <a:lstStyle/>
                    <a:p>
                      <a:endParaRPr lang="en-US" sz="600"/>
                    </a:p>
                  </a:txBody>
                  <a:tcPr marL="45720" marR="45720">
                    <a:lnT w="12700" cap="flat" cmpd="sng" algn="ctr">
                      <a:solidFill>
                        <a:schemeClr val="tx1"/>
                      </a:solidFill>
                      <a:prstDash val="solid"/>
                      <a:round/>
                      <a:headEnd type="none" w="med" len="med"/>
                      <a:tailEnd type="none" w="med" len="med"/>
                    </a:lnT>
                  </a:tcPr>
                </a:tc>
                <a:tc>
                  <a:txBody>
                    <a:bodyPr/>
                    <a:lstStyle/>
                    <a:p>
                      <a:endParaRPr lang="en-US" sz="600"/>
                    </a:p>
                  </a:txBody>
                  <a:tcPr marL="45720" marR="45720">
                    <a:lnT w="12700" cap="flat" cmpd="sng" algn="ctr">
                      <a:solidFill>
                        <a:schemeClr val="tx1"/>
                      </a:solidFill>
                      <a:prstDash val="solid"/>
                      <a:round/>
                      <a:headEnd type="none" w="med" len="med"/>
                      <a:tailEnd type="none" w="med" len="med"/>
                    </a:lnT>
                  </a:tcPr>
                </a:tc>
                <a:tc>
                  <a:txBody>
                    <a:bodyPr/>
                    <a:lstStyle/>
                    <a:p>
                      <a:endParaRPr lang="en-US" sz="600" dirty="0"/>
                    </a:p>
                  </a:txBody>
                  <a:tcPr marL="45720" marR="45720">
                    <a:lnT w="12700" cap="flat" cmpd="sng" algn="ctr">
                      <a:solidFill>
                        <a:schemeClr val="tx1"/>
                      </a:solidFill>
                      <a:prstDash val="solid"/>
                      <a:round/>
                      <a:headEnd type="none" w="med" len="med"/>
                      <a:tailEnd type="none" w="med" len="med"/>
                    </a:lnT>
                  </a:tcPr>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no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no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no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no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noFill/>
                  </a:tcPr>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no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no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c>
                  <a:txBody>
                    <a:bodyPr/>
                    <a:lstStyle/>
                    <a:p>
                      <a:endParaRPr lang="en-US" sz="60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no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noFill/>
                  </a:tcPr>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noFill/>
                  </a:tcPr>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noFill/>
                  </a:tcPr>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txBody>
                  <a:tcPr marL="45720" marR="45720">
                    <a:lnL w="12700" cap="flat" cmpd="sng" algn="ctr">
                      <a:solidFill>
                        <a:schemeClr val="tx1"/>
                      </a:solidFill>
                      <a:prstDash val="solid"/>
                      <a:round/>
                      <a:headEnd type="none" w="med" len="med"/>
                      <a:tailEnd type="none" w="med" len="med"/>
                    </a:lnL>
                    <a:noFill/>
                  </a:tcPr>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txBody>
                  <a:tcPr marL="45720" marR="45720">
                    <a:lnL w="12700" cap="flat" cmpd="sng" algn="ctr">
                      <a:solidFill>
                        <a:schemeClr val="tx1"/>
                      </a:solidFill>
                      <a:prstDash val="solid"/>
                      <a:round/>
                      <a:headEnd type="none" w="med" len="med"/>
                      <a:tailEnd type="none" w="med" len="med"/>
                    </a:lnL>
                    <a:noFill/>
                  </a:tcPr>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txBody>
                  <a:tcPr marL="45720" marR="45720">
                    <a:lnL w="12700" cap="flat" cmpd="sng" algn="ctr">
                      <a:solidFill>
                        <a:schemeClr val="tx1"/>
                      </a:solidFill>
                      <a:prstDash val="solid"/>
                      <a:round/>
                      <a:headEnd type="none" w="med" len="med"/>
                      <a:tailEnd type="none" w="med" len="med"/>
                    </a:ln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txBody>
                  <a:tcPr marL="45720" marR="45720">
                    <a:lnL w="12700" cap="flat" cmpd="sng" algn="ctr">
                      <a:solidFill>
                        <a:schemeClr val="tx1"/>
                      </a:solidFill>
                      <a:prstDash val="solid"/>
                      <a:round/>
                      <a:headEnd type="none" w="med" len="med"/>
                      <a:tailEnd type="none" w="med" len="med"/>
                    </a:lnL>
                    <a:no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kern="1200" baseline="0" dirty="0" smtClean="0">
                        <a:solidFill>
                          <a:schemeClr val="tx1"/>
                        </a:solidFill>
                        <a:latin typeface="+mn-lt"/>
                        <a:ea typeface="+mn-ea"/>
                        <a:cs typeface="+mn-cs"/>
                      </a:endParaRPr>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smtClean="0"/>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noFill/>
                  </a:tcPr>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smtClean="0"/>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b="1" dirty="0" smtClean="0"/>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err="1" smtClean="0"/>
                        <a:t>Tx</a:t>
                      </a:r>
                      <a:r>
                        <a:rPr lang="en-US" sz="600" baseline="0" dirty="0" smtClean="0"/>
                        <a:t> beam 24</a:t>
                      </a:r>
                      <a:endParaRPr lang="en-US" sz="600" dirty="0" smtClean="0"/>
                    </a:p>
                  </a:txBody>
                  <a:tcPr marL="45720" marR="45720">
                    <a:pattFill prst="wdDnDiag">
                      <a:fgClr>
                        <a:schemeClr val="accent1"/>
                      </a:fgClr>
                      <a:bgClr>
                        <a:schemeClr val="bg1"/>
                      </a:bgClr>
                    </a:pattFill>
                  </a:tcPr>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1593544890"/>
              </p:ext>
            </p:extLst>
          </p:nvPr>
        </p:nvGraphicFramePr>
        <p:xfrm>
          <a:off x="4634726" y="776523"/>
          <a:ext cx="2654026" cy="5120640"/>
        </p:xfrm>
        <a:graphic>
          <a:graphicData uri="http://schemas.openxmlformats.org/drawingml/2006/table">
            <a:tbl>
              <a:tblPr firstRow="1" bandRow="1">
                <a:tableStyleId>{5940675A-B579-460E-94D1-54222C63F5DA}</a:tableStyleId>
              </a:tblPr>
              <a:tblGrid>
                <a:gridCol w="457200"/>
                <a:gridCol w="548640"/>
                <a:gridCol w="365760"/>
                <a:gridCol w="185146"/>
                <a:gridCol w="548640"/>
                <a:gridCol w="365760"/>
                <a:gridCol w="182880"/>
              </a:tblGrid>
              <a:tr h="182880">
                <a:tc>
                  <a:txBody>
                    <a:bodyPr/>
                    <a:lstStyle/>
                    <a:p>
                      <a:pPr algn="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600" dirty="0" smtClean="0"/>
                        <a:t>Transmit slots</a:t>
                      </a:r>
                      <a:endParaRPr lang="en-US" sz="60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sz="600" dirty="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600" dirty="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600" dirty="0" smtClean="0"/>
                        <a:t>Receive slots</a:t>
                      </a:r>
                      <a:endParaRPr lang="en-US" sz="60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sz="60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600" dirty="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pPr algn="r"/>
                      <a:r>
                        <a:rPr lang="en-US" sz="600" dirty="0" smtClean="0">
                          <a:latin typeface="+mn-lt"/>
                        </a:rPr>
                        <a:t>Frame 0</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600" dirty="0" smtClean="0"/>
                        <a:t>Tx</a:t>
                      </a:r>
                      <a:r>
                        <a:rPr lang="en-US" sz="600" baseline="0" dirty="0" smtClean="0"/>
                        <a:t> beam 0</a:t>
                      </a:r>
                      <a:endParaRPr lang="en-US" sz="600" dirty="0"/>
                    </a:p>
                  </a:txBody>
                  <a:tcPr marL="45720" marR="4572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pattFill prst="ltDnDiag">
                      <a:fgClr>
                        <a:schemeClr val="accent1"/>
                      </a:fgClr>
                      <a:bgClr>
                        <a:schemeClr val="bg1"/>
                      </a:bgClr>
                    </a:pattFill>
                  </a:tcPr>
                </a:tc>
                <a:tc>
                  <a:txBody>
                    <a:bodyPr/>
                    <a:lstStyle/>
                    <a:p>
                      <a:endParaRPr lang="en-US" sz="600"/>
                    </a:p>
                  </a:txBody>
                  <a:tcPr marL="45720" marR="45720">
                    <a:lnT w="12700" cap="flat" cmpd="sng" algn="ctr">
                      <a:solidFill>
                        <a:schemeClr val="tx1"/>
                      </a:solidFill>
                      <a:prstDash val="solid"/>
                      <a:round/>
                      <a:headEnd type="none" w="med" len="med"/>
                      <a:tailEnd type="none" w="med" len="med"/>
                    </a:lnT>
                  </a:tcPr>
                </a:tc>
                <a:tc>
                  <a:txBody>
                    <a:bodyPr/>
                    <a:lstStyle/>
                    <a:p>
                      <a:endParaRPr lang="en-US" sz="600"/>
                    </a:p>
                  </a:txBody>
                  <a:tcPr marL="45720" marR="45720">
                    <a:lnT w="12700" cap="flat" cmpd="sng" algn="ctr">
                      <a:solidFill>
                        <a:schemeClr val="tx1"/>
                      </a:solidFill>
                      <a:prstDash val="solid"/>
                      <a:round/>
                      <a:headEnd type="none" w="med" len="med"/>
                      <a:tailEnd type="none" w="med" len="med"/>
                    </a:lnT>
                  </a:tcPr>
                </a:tc>
                <a:tc>
                  <a:txBody>
                    <a:bodyPr/>
                    <a:lstStyle/>
                    <a:p>
                      <a:endParaRPr lang="en-US" sz="600"/>
                    </a:p>
                  </a:txBody>
                  <a:tcPr marL="45720" marR="45720">
                    <a:lnT w="12700" cap="flat" cmpd="sng" algn="ctr">
                      <a:solidFill>
                        <a:schemeClr val="tx1"/>
                      </a:solidFill>
                      <a:prstDash val="solid"/>
                      <a:round/>
                      <a:headEnd type="none" w="med" len="med"/>
                      <a:tailEnd type="none" w="med" len="med"/>
                    </a:lnT>
                  </a:tcPr>
                </a:tc>
                <a:tc>
                  <a:txBody>
                    <a:bodyPr/>
                    <a:lstStyle/>
                    <a:p>
                      <a:endParaRPr lang="en-US" sz="600"/>
                    </a:p>
                  </a:txBody>
                  <a:tcPr marL="45720" marR="45720">
                    <a:lnT w="12700" cap="flat" cmpd="sng" algn="ctr">
                      <a:solidFill>
                        <a:schemeClr val="tx1"/>
                      </a:solidFill>
                      <a:prstDash val="solid"/>
                      <a:round/>
                      <a:headEnd type="none" w="med" len="med"/>
                      <a:tailEnd type="none" w="med" len="med"/>
                    </a:lnT>
                  </a:tcPr>
                </a:tc>
                <a:tc>
                  <a:txBody>
                    <a:bodyPr/>
                    <a:lstStyle/>
                    <a:p>
                      <a:endParaRPr lang="en-US" sz="600" dirty="0"/>
                    </a:p>
                  </a:txBody>
                  <a:tcPr marL="45720" marR="45720">
                    <a:lnT w="12700" cap="flat" cmpd="sng" algn="ctr">
                      <a:solidFill>
                        <a:schemeClr val="tx1"/>
                      </a:solidFill>
                      <a:prstDash val="solid"/>
                      <a:round/>
                      <a:headEnd type="none" w="med" len="med"/>
                      <a:tailEnd type="none" w="med" len="med"/>
                    </a:lnT>
                  </a:tcPr>
                </a:tc>
              </a:tr>
              <a:tr h="182880">
                <a:tc>
                  <a:txBody>
                    <a:bodyPr/>
                    <a:lstStyle/>
                    <a:p>
                      <a:pPr algn="r"/>
                      <a:r>
                        <a:rPr lang="en-US" sz="600" dirty="0" smtClean="0">
                          <a:latin typeface="+mn-lt"/>
                        </a:rPr>
                        <a:t>Frame 1</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600" dirty="0" smtClean="0"/>
                        <a:t>Tx beam 0</a:t>
                      </a:r>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600" dirty="0" smtClean="0"/>
                        <a:t>Tx beam 0</a:t>
                      </a:r>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0 + 15</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600" dirty="0" smtClean="0"/>
                        <a:t>Tx</a:t>
                      </a:r>
                      <a:r>
                        <a:rPr lang="en-US" sz="600" baseline="0" dirty="0" smtClean="0"/>
                        <a:t> beam 0</a:t>
                      </a:r>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r>
                        <a:rPr lang="en-US" sz="600" dirty="0" smtClean="0"/>
                        <a:t>Reserved</a:t>
                      </a:r>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0</a:t>
                      </a:r>
                      <a:r>
                        <a:rPr lang="en-US" sz="600" baseline="0" dirty="0" smtClean="0">
                          <a:latin typeface="+mn-lt"/>
                        </a:rPr>
                        <a:t> + </a:t>
                      </a:r>
                      <a:r>
                        <a:rPr lang="en-US" sz="600" dirty="0" smtClean="0">
                          <a:latin typeface="+mn-lt"/>
                        </a:rPr>
                        <a:t>30</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600" dirty="0" smtClean="0"/>
                        <a:t>Tx beam 0 *</a:t>
                      </a:r>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en-US" sz="600" dirty="0" smtClean="0">
                          <a:latin typeface="+mn-lt"/>
                        </a:rPr>
                        <a:t>31</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600" dirty="0" smtClean="0"/>
                        <a:t>Tx beam 1</a:t>
                      </a:r>
                      <a:endParaRPr lang="en-US" sz="600" dirty="0"/>
                    </a:p>
                  </a:txBody>
                  <a:tcPr marL="45720" marR="45720">
                    <a:lnL w="1270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32</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600" dirty="0" smtClean="0"/>
                        <a:t>Tx beam 1</a:t>
                      </a:r>
                      <a:endParaRPr lang="en-US" sz="600" dirty="0"/>
                    </a:p>
                  </a:txBody>
                  <a:tcPr marL="45720" marR="45720">
                    <a:lnL w="1270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31 + 15</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600" dirty="0" smtClean="0"/>
                        <a:t>Tx</a:t>
                      </a:r>
                      <a:r>
                        <a:rPr lang="en-US" sz="600" baseline="0" dirty="0" smtClean="0"/>
                        <a:t> beam 1</a:t>
                      </a:r>
                      <a:endParaRPr lang="en-US" sz="600" dirty="0"/>
                    </a:p>
                  </a:txBody>
                  <a:tcPr marL="45720" marR="45720">
                    <a:lnL w="1270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r>
                        <a:rPr lang="en-US" sz="600" dirty="0" smtClean="0"/>
                        <a:t>Rx beam 0</a:t>
                      </a:r>
                      <a:endParaRPr lang="en-US" sz="600" dirty="0"/>
                    </a:p>
                  </a:txBody>
                  <a:tcPr marL="45720" marR="45720">
                    <a:pattFill prst="ltDnDiag">
                      <a:fgClr>
                        <a:srgbClr val="C00000"/>
                      </a:fgClr>
                      <a:bgClr>
                        <a:schemeClr val="bg1"/>
                      </a:bgClr>
                    </a:pattFill>
                  </a:tcPr>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31 + 30</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600" dirty="0" smtClean="0"/>
                        <a:t>Tx beam 1 *</a:t>
                      </a:r>
                      <a:endParaRPr lang="en-US" sz="600" dirty="0"/>
                    </a:p>
                  </a:txBody>
                  <a:tcPr marL="45720" marR="45720">
                    <a:lnL w="1270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en-US" sz="600" dirty="0" smtClean="0">
                          <a:latin typeface="+mn-lt"/>
                        </a:rPr>
                        <a:t>31 x 30</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600" dirty="0" smtClean="0"/>
                        <a:t>Tx beam 30</a:t>
                      </a:r>
                      <a:endParaRPr lang="en-US" sz="600" dirty="0"/>
                    </a:p>
                  </a:txBody>
                  <a:tcPr marL="45720" marR="45720">
                    <a:lnL w="12700" cap="flat" cmpd="sng" algn="ctr">
                      <a:solidFill>
                        <a:schemeClr val="tx1"/>
                      </a:solidFill>
                      <a:prstDash val="solid"/>
                      <a:round/>
                      <a:headEnd type="none" w="med" len="med"/>
                      <a:tailEnd type="none" w="med" len="med"/>
                    </a:lnL>
                    <a:pattFill prst="zigZag">
                      <a:fgClr>
                        <a:schemeClr val="accent1"/>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931</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zigZ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zigZ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en-US" sz="600" dirty="0" smtClean="0">
                          <a:latin typeface="+mn-lt"/>
                        </a:rPr>
                        <a:t>930 + 15</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600" dirty="0" smtClean="0"/>
                        <a:t>Tx</a:t>
                      </a:r>
                      <a:r>
                        <a:rPr lang="en-US" sz="600" baseline="0" dirty="0" smtClean="0"/>
                        <a:t> beam 30</a:t>
                      </a:r>
                      <a:endParaRPr lang="en-US" sz="600" dirty="0"/>
                    </a:p>
                  </a:txBody>
                  <a:tcPr marL="45720" marR="45720">
                    <a:lnL w="12700" cap="flat" cmpd="sng" algn="ctr">
                      <a:solidFill>
                        <a:schemeClr val="tx1"/>
                      </a:solidFill>
                      <a:prstDash val="solid"/>
                      <a:round/>
                      <a:headEnd type="none" w="med" len="med"/>
                      <a:tailEnd type="none" w="med" len="med"/>
                    </a:lnL>
                    <a:pattFill prst="zigZ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r>
                        <a:rPr lang="en-US" sz="600" dirty="0" smtClean="0"/>
                        <a:t>Rx</a:t>
                      </a:r>
                      <a:r>
                        <a:rPr lang="en-US" sz="600" baseline="0" dirty="0" smtClean="0"/>
                        <a:t> beam 29</a:t>
                      </a:r>
                      <a:endParaRPr lang="en-US" sz="600" dirty="0"/>
                    </a:p>
                  </a:txBody>
                  <a:tcPr marL="45720" marR="45720">
                    <a:pattFill prst="ltUpDiag">
                      <a:fgClr>
                        <a:srgbClr val="C00000"/>
                      </a:fgClr>
                      <a:bgClr>
                        <a:schemeClr val="bg1"/>
                      </a:bgClr>
                    </a:pattFill>
                  </a:tcPr>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zigZ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930 + 30</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600" dirty="0" smtClean="0"/>
                        <a:t>Tx beam 30 *</a:t>
                      </a:r>
                      <a:endParaRPr lang="en-US" sz="600" dirty="0"/>
                    </a:p>
                  </a:txBody>
                  <a:tcPr marL="45720" marR="45720">
                    <a:lnL w="12700" cap="flat" cmpd="sng" algn="ctr">
                      <a:solidFill>
                        <a:schemeClr val="tx1"/>
                      </a:solidFill>
                      <a:prstDash val="solid"/>
                      <a:round/>
                      <a:headEnd type="none" w="med" len="med"/>
                      <a:tailEnd type="none" w="med" len="med"/>
                    </a:lnL>
                    <a:pattFill prst="zigZ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961</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600" dirty="0" smtClean="0"/>
                        <a:t>Tx beam 0</a:t>
                      </a:r>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962</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600" dirty="0" smtClean="0"/>
                        <a:t>Tx beam 0</a:t>
                      </a:r>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600" dirty="0" smtClean="0"/>
                        <a:t>Tx beam 0</a:t>
                      </a:r>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961 + 15</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600" dirty="0" smtClean="0"/>
                        <a:t>Tx beam 0</a:t>
                      </a:r>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r>
                        <a:rPr lang="en-US" sz="600" dirty="0" smtClean="0"/>
                        <a:t>Rx beam 30</a:t>
                      </a:r>
                      <a:endParaRPr lang="en-US" sz="600" dirty="0"/>
                    </a:p>
                  </a:txBody>
                  <a:tcPr marL="45720" marR="45720">
                    <a:pattFill prst="zigZag">
                      <a:fgClr>
                        <a:srgbClr val="C00000"/>
                      </a:fgClr>
                      <a:bgClr>
                        <a:schemeClr val="bg1"/>
                      </a:bgClr>
                    </a:pattFill>
                  </a:tcPr>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600" dirty="0" smtClean="0"/>
                        <a:t>Tx beam 0</a:t>
                      </a:r>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r>
                        <a:rPr lang="en-US" sz="600" dirty="0" smtClean="0">
                          <a:latin typeface="+mn-lt"/>
                        </a:rPr>
                        <a:t>961 + 30</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600" dirty="0" smtClean="0"/>
                        <a:t>Tx beam 0 |30</a:t>
                      </a:r>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600" dirty="0" smtClean="0"/>
                        <a:t>Tx beam 1</a:t>
                      </a:r>
                      <a:endParaRPr lang="en-US" sz="600" dirty="0"/>
                    </a:p>
                  </a:txBody>
                  <a:tcPr marL="45720" marR="45720">
                    <a:lnL w="1270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c>
                  <a:txBody>
                    <a:bodyPr/>
                    <a:lstStyle/>
                    <a:p>
                      <a:endParaRPr lang="en-US" sz="600" dirty="0"/>
                    </a:p>
                  </a:txBody>
                  <a:tcPr marL="45720" marR="45720"/>
                </a:tc>
              </a:tr>
            </a:tbl>
          </a:graphicData>
        </a:graphic>
      </p:graphicFrame>
      <p:sp>
        <p:nvSpPr>
          <p:cNvPr id="46" name="TextBox 45"/>
          <p:cNvSpPr txBox="1"/>
          <p:nvPr/>
        </p:nvSpPr>
        <p:spPr>
          <a:xfrm>
            <a:off x="3739984" y="1328508"/>
            <a:ext cx="772633" cy="707886"/>
          </a:xfrm>
          <a:prstGeom prst="rect">
            <a:avLst/>
          </a:prstGeom>
          <a:noFill/>
        </p:spPr>
        <p:txBody>
          <a:bodyPr wrap="square" rtlCol="0">
            <a:spAutoFit/>
          </a:bodyPr>
          <a:lstStyle/>
          <a:p>
            <a:pPr algn="ctr"/>
            <a:r>
              <a:rPr lang="en-US" sz="800" dirty="0" smtClean="0"/>
              <a:t>Beamforming window 0</a:t>
            </a:r>
          </a:p>
          <a:p>
            <a:pPr algn="ctr"/>
            <a:r>
              <a:rPr lang="en-US" sz="800" dirty="0" smtClean="0"/>
              <a:t>(Transmit on</a:t>
            </a:r>
          </a:p>
          <a:p>
            <a:pPr algn="ctr"/>
            <a:r>
              <a:rPr lang="en-US" sz="800" dirty="0" smtClean="0"/>
              <a:t>Tx beam 0)</a:t>
            </a:r>
          </a:p>
          <a:p>
            <a:pPr algn="ctr"/>
            <a:r>
              <a:rPr lang="en-US" sz="800" dirty="0" smtClean="0"/>
              <a:t>(12.400 ms)</a:t>
            </a:r>
            <a:endParaRPr lang="en-US" sz="800" dirty="0"/>
          </a:p>
        </p:txBody>
      </p:sp>
      <p:sp>
        <p:nvSpPr>
          <p:cNvPr id="48" name="Left Brace 47"/>
          <p:cNvSpPr/>
          <p:nvPr/>
        </p:nvSpPr>
        <p:spPr>
          <a:xfrm>
            <a:off x="4462998" y="953854"/>
            <a:ext cx="122274" cy="1087862"/>
          </a:xfrm>
          <a:prstGeom prst="leftBrace">
            <a:avLst>
              <a:gd name="adj1" fmla="val 11640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Left Brace 70"/>
          <p:cNvSpPr/>
          <p:nvPr/>
        </p:nvSpPr>
        <p:spPr>
          <a:xfrm flipH="1">
            <a:off x="5603608" y="1054399"/>
            <a:ext cx="106701" cy="901700"/>
          </a:xfrm>
          <a:prstGeom prst="leftBrace">
            <a:avLst>
              <a:gd name="adj1" fmla="val 11640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4" name="Straight Connector 103"/>
          <p:cNvCxnSpPr/>
          <p:nvPr/>
        </p:nvCxnSpPr>
        <p:spPr>
          <a:xfrm flipH="1">
            <a:off x="4585272" y="953660"/>
            <a:ext cx="2883078" cy="65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7947522" y="953660"/>
            <a:ext cx="3724384" cy="66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5091979" y="588721"/>
            <a:ext cx="1097280" cy="182880"/>
          </a:xfrm>
          <a:prstGeom prst="rect">
            <a:avLst/>
          </a:prstGeom>
          <a:noFill/>
        </p:spPr>
        <p:txBody>
          <a:bodyPr wrap="square" rtlCol="0">
            <a:spAutoFit/>
          </a:bodyPr>
          <a:lstStyle/>
          <a:p>
            <a:pPr algn="ctr"/>
            <a:r>
              <a:rPr lang="en-US" sz="600"/>
              <a:t>200 µs </a:t>
            </a:r>
            <a:endParaRPr lang="en-US" sz="600" dirty="0" smtClean="0"/>
          </a:p>
        </p:txBody>
      </p:sp>
      <p:cxnSp>
        <p:nvCxnSpPr>
          <p:cNvPr id="126" name="Straight Arrow Connector 125"/>
          <p:cNvCxnSpPr/>
          <p:nvPr/>
        </p:nvCxnSpPr>
        <p:spPr>
          <a:xfrm>
            <a:off x="5091979" y="770426"/>
            <a:ext cx="1094664" cy="3544"/>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6193351" y="590573"/>
            <a:ext cx="1097280" cy="182880"/>
          </a:xfrm>
          <a:prstGeom prst="rect">
            <a:avLst/>
          </a:prstGeom>
          <a:noFill/>
        </p:spPr>
        <p:txBody>
          <a:bodyPr wrap="square" rtlCol="0">
            <a:spAutoFit/>
          </a:bodyPr>
          <a:lstStyle/>
          <a:p>
            <a:pPr algn="ctr"/>
            <a:r>
              <a:rPr lang="en-US" sz="600"/>
              <a:t>200 µs </a:t>
            </a:r>
            <a:endParaRPr lang="en-US" sz="600" dirty="0" smtClean="0"/>
          </a:p>
        </p:txBody>
      </p:sp>
      <p:cxnSp>
        <p:nvCxnSpPr>
          <p:cNvPr id="128" name="Straight Arrow Connector 127"/>
          <p:cNvCxnSpPr/>
          <p:nvPr/>
        </p:nvCxnSpPr>
        <p:spPr>
          <a:xfrm>
            <a:off x="6193351" y="772278"/>
            <a:ext cx="1094664" cy="3544"/>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Left Brace 68"/>
          <p:cNvSpPr/>
          <p:nvPr/>
        </p:nvSpPr>
        <p:spPr>
          <a:xfrm>
            <a:off x="3646226" y="1005296"/>
            <a:ext cx="178817" cy="3550532"/>
          </a:xfrm>
          <a:prstGeom prst="leftBrace">
            <a:avLst>
              <a:gd name="adj1" fmla="val 11640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TextBox 74"/>
          <p:cNvSpPr txBox="1"/>
          <p:nvPr/>
        </p:nvSpPr>
        <p:spPr>
          <a:xfrm>
            <a:off x="6382807" y="2094722"/>
            <a:ext cx="760229" cy="553998"/>
          </a:xfrm>
          <a:prstGeom prst="rect">
            <a:avLst/>
          </a:prstGeom>
          <a:solidFill>
            <a:schemeClr val="bg1"/>
          </a:solidFill>
          <a:ln>
            <a:solidFill>
              <a:srgbClr val="C00000"/>
            </a:solidFill>
          </a:ln>
        </p:spPr>
        <p:txBody>
          <a:bodyPr wrap="square" rtlCol="0">
            <a:spAutoFit/>
          </a:bodyPr>
          <a:lstStyle/>
          <a:p>
            <a:pPr algn="ctr"/>
            <a:r>
              <a:rPr lang="en-US" sz="600" dirty="0" smtClean="0">
                <a:solidFill>
                  <a:srgbClr val="C00000"/>
                </a:solidFill>
              </a:rPr>
              <a:t>Rx beam 0 matching the Tx beam 0 direction</a:t>
            </a:r>
          </a:p>
          <a:p>
            <a:pPr algn="ctr"/>
            <a:r>
              <a:rPr lang="en-US" sz="600" dirty="0" smtClean="0">
                <a:solidFill>
                  <a:srgbClr val="C00000"/>
                </a:solidFill>
              </a:rPr>
              <a:t>(different AWV in general)</a:t>
            </a:r>
            <a:endParaRPr lang="en-US" sz="600" dirty="0">
              <a:solidFill>
                <a:srgbClr val="C00000"/>
              </a:solidFill>
            </a:endParaRPr>
          </a:p>
        </p:txBody>
      </p:sp>
      <p:sp>
        <p:nvSpPr>
          <p:cNvPr id="78" name="TextBox 77"/>
          <p:cNvSpPr txBox="1"/>
          <p:nvPr/>
        </p:nvSpPr>
        <p:spPr>
          <a:xfrm>
            <a:off x="6382807" y="4662037"/>
            <a:ext cx="760229" cy="553998"/>
          </a:xfrm>
          <a:prstGeom prst="rect">
            <a:avLst/>
          </a:prstGeom>
          <a:solidFill>
            <a:schemeClr val="bg1"/>
          </a:solidFill>
          <a:ln>
            <a:solidFill>
              <a:srgbClr val="C00000"/>
            </a:solidFill>
          </a:ln>
        </p:spPr>
        <p:txBody>
          <a:bodyPr wrap="square" rtlCol="0">
            <a:spAutoFit/>
          </a:bodyPr>
          <a:lstStyle/>
          <a:p>
            <a:pPr algn="ctr"/>
            <a:r>
              <a:rPr lang="en-US" sz="600" dirty="0" smtClean="0">
                <a:solidFill>
                  <a:srgbClr val="C00000"/>
                </a:solidFill>
              </a:rPr>
              <a:t>Rx beam 30 matching the Tx beam 30 direction</a:t>
            </a:r>
          </a:p>
          <a:p>
            <a:pPr algn="ctr"/>
            <a:r>
              <a:rPr lang="en-US" sz="600" dirty="0" smtClean="0">
                <a:solidFill>
                  <a:srgbClr val="C00000"/>
                </a:solidFill>
              </a:rPr>
              <a:t>( different AWV in general)</a:t>
            </a:r>
            <a:endParaRPr lang="en-US" sz="600" dirty="0">
              <a:solidFill>
                <a:srgbClr val="C00000"/>
              </a:solidFill>
            </a:endParaRPr>
          </a:p>
        </p:txBody>
      </p:sp>
      <p:sp>
        <p:nvSpPr>
          <p:cNvPr id="5" name="TextBox 4"/>
          <p:cNvSpPr txBox="1"/>
          <p:nvPr/>
        </p:nvSpPr>
        <p:spPr>
          <a:xfrm>
            <a:off x="830283" y="1592293"/>
            <a:ext cx="2056349" cy="4524315"/>
          </a:xfrm>
          <a:prstGeom prst="rect">
            <a:avLst/>
          </a:prstGeom>
          <a:noFill/>
        </p:spPr>
        <p:txBody>
          <a:bodyPr wrap="square" rtlCol="0">
            <a:spAutoFit/>
          </a:bodyPr>
          <a:lstStyle/>
          <a:p>
            <a:pPr marL="171450" indent="-171450">
              <a:buFont typeface="Arial" charset="0"/>
              <a:buChar char="•"/>
            </a:pPr>
            <a:r>
              <a:rPr lang="en-US" sz="1200" dirty="0" smtClean="0"/>
              <a:t>Responder starts in continuous sweep mode, unaware of the transmit pattern and timing</a:t>
            </a:r>
          </a:p>
          <a:p>
            <a:pPr marL="171450" indent="-171450">
              <a:buFont typeface="Arial" charset="0"/>
              <a:buChar char="•"/>
            </a:pPr>
            <a:endParaRPr lang="en-US" sz="1200" dirty="0" smtClean="0"/>
          </a:p>
          <a:p>
            <a:pPr marL="171450" indent="-171450">
              <a:buFont typeface="Arial" charset="0"/>
              <a:buChar char="•"/>
            </a:pPr>
            <a:r>
              <a:rPr lang="en-US" sz="1200" dirty="0">
                <a:ea typeface="Calibri Light" charset="0"/>
                <a:cs typeface="Calibri Light" charset="0"/>
              </a:rPr>
              <a:t>Assuming there is at least one Tx-Rx beam combination that will close the link, it can be shown that responder will be hit for any phase difference in sweeping if all of the following are </a:t>
            </a:r>
            <a:r>
              <a:rPr lang="en-US" sz="1200" dirty="0" smtClean="0">
                <a:ea typeface="Calibri Light" charset="0"/>
                <a:cs typeface="Calibri Light" charset="0"/>
              </a:rPr>
              <a:t>true:</a:t>
            </a:r>
          </a:p>
          <a:p>
            <a:pPr marL="171450" indent="-171450">
              <a:buFont typeface="Arial" charset="0"/>
              <a:buChar char="•"/>
            </a:pPr>
            <a:endParaRPr lang="en-US" sz="1200" dirty="0">
              <a:ea typeface="Calibri Light" charset="0"/>
              <a:cs typeface="Calibri Light" charset="0"/>
            </a:endParaRPr>
          </a:p>
          <a:p>
            <a:pPr marL="228600" indent="-228600">
              <a:buFont typeface="+mj-lt"/>
              <a:buAutoNum type="arabicParenR"/>
            </a:pPr>
            <a:r>
              <a:rPr lang="en-US" sz="1200" dirty="0">
                <a:ea typeface="Calibri Light" charset="0"/>
                <a:cs typeface="Calibri Light" charset="0"/>
              </a:rPr>
              <a:t>Receive </a:t>
            </a:r>
            <a:r>
              <a:rPr lang="en-US" sz="1200" dirty="0" smtClean="0">
                <a:ea typeface="Calibri Light" charset="0"/>
                <a:cs typeface="Calibri Light" charset="0"/>
              </a:rPr>
              <a:t>“</a:t>
            </a:r>
            <a:r>
              <a:rPr lang="en-US" sz="1200" dirty="0" smtClean="0"/>
              <a:t>Single </a:t>
            </a:r>
            <a:r>
              <a:rPr lang="en-US" sz="1200" dirty="0"/>
              <a:t>Rx beam index </a:t>
            </a:r>
            <a:r>
              <a:rPr lang="en-US" sz="1200" dirty="0" smtClean="0"/>
              <a:t>duration” </a:t>
            </a:r>
            <a:r>
              <a:rPr lang="en-US" sz="1200" dirty="0" smtClean="0">
                <a:ea typeface="Calibri Light" charset="0"/>
                <a:cs typeface="Calibri Light" charset="0"/>
              </a:rPr>
              <a:t>(50 </a:t>
            </a:r>
            <a:r>
              <a:rPr lang="en-US" sz="1200" dirty="0">
                <a:ea typeface="Calibri Light" charset="0"/>
                <a:cs typeface="Calibri Light" charset="0"/>
              </a:rPr>
              <a:t>µs in this </a:t>
            </a:r>
            <a:r>
              <a:rPr lang="en-US" sz="1200" dirty="0" smtClean="0">
                <a:ea typeface="Calibri Light" charset="0"/>
                <a:cs typeface="Calibri Light" charset="0"/>
              </a:rPr>
              <a:t>example) </a:t>
            </a:r>
            <a:r>
              <a:rPr lang="en-US" sz="1200" dirty="0">
                <a:ea typeface="Calibri Light" charset="0"/>
                <a:cs typeface="Calibri Light" charset="0"/>
              </a:rPr>
              <a:t>counts the transmit periodicity (400 µs in this </a:t>
            </a:r>
            <a:r>
              <a:rPr lang="en-US" sz="1200" dirty="0" smtClean="0">
                <a:ea typeface="Calibri Light" charset="0"/>
                <a:cs typeface="Calibri Light" charset="0"/>
              </a:rPr>
              <a:t>example)</a:t>
            </a:r>
            <a:endParaRPr lang="en-US" sz="1200" dirty="0">
              <a:ea typeface="Calibri Light" charset="0"/>
              <a:cs typeface="Calibri Light" charset="0"/>
            </a:endParaRPr>
          </a:p>
          <a:p>
            <a:pPr marL="228600" indent="-228600">
              <a:buFont typeface="+mj-lt"/>
              <a:buAutoNum type="arabicParenR"/>
            </a:pPr>
            <a:r>
              <a:rPr lang="en-US" sz="1200" dirty="0">
                <a:ea typeface="Calibri Light" charset="0"/>
                <a:cs typeface="Calibri Light" charset="0"/>
              </a:rPr>
              <a:t>Number of transmit beams and number of receive beams are the same</a:t>
            </a:r>
          </a:p>
          <a:p>
            <a:pPr marL="228600" indent="-228600">
              <a:buFont typeface="+mj-lt"/>
              <a:buAutoNum type="arabicParenR"/>
            </a:pPr>
            <a:r>
              <a:rPr lang="en-US" sz="1200" dirty="0">
                <a:ea typeface="Calibri Light" charset="0"/>
                <a:cs typeface="Calibri Light" charset="0"/>
              </a:rPr>
              <a:t>Number of beams is a prime </a:t>
            </a:r>
            <a:r>
              <a:rPr lang="en-US" sz="1200" dirty="0" smtClean="0">
                <a:ea typeface="Calibri Light" charset="0"/>
                <a:cs typeface="Calibri Light" charset="0"/>
              </a:rPr>
              <a:t>number</a:t>
            </a:r>
            <a:endParaRPr lang="en-US" sz="1200" dirty="0">
              <a:ea typeface="Calibri Light" charset="0"/>
              <a:cs typeface="Calibri Light" charset="0"/>
            </a:endParaRPr>
          </a:p>
        </p:txBody>
      </p:sp>
      <p:sp>
        <p:nvSpPr>
          <p:cNvPr id="129" name="Rectangle 128"/>
          <p:cNvSpPr/>
          <p:nvPr/>
        </p:nvSpPr>
        <p:spPr bwMode="auto">
          <a:xfrm>
            <a:off x="7976053" y="702196"/>
            <a:ext cx="4060123" cy="2598635"/>
          </a:xfrm>
          <a:prstGeom prst="rect">
            <a:avLst/>
          </a:prstGeom>
          <a:solidFill>
            <a:schemeClr val="accent5">
              <a:lumMod val="20000"/>
              <a:lumOff val="80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30" name="TextBox 129"/>
          <p:cNvSpPr txBox="1"/>
          <p:nvPr/>
        </p:nvSpPr>
        <p:spPr>
          <a:xfrm>
            <a:off x="9281160" y="5799703"/>
            <a:ext cx="2202445" cy="400110"/>
          </a:xfrm>
          <a:prstGeom prst="rect">
            <a:avLst/>
          </a:prstGeom>
          <a:noFill/>
        </p:spPr>
        <p:txBody>
          <a:bodyPr wrap="square" rtlCol="0">
            <a:spAutoFit/>
          </a:bodyPr>
          <a:lstStyle/>
          <a:p>
            <a:pPr algn="r"/>
            <a:r>
              <a:rPr lang="en-US" sz="2000" b="1" dirty="0" smtClean="0"/>
              <a:t>Responder</a:t>
            </a:r>
            <a:endParaRPr lang="en-US" sz="2000" b="1" dirty="0"/>
          </a:p>
        </p:txBody>
      </p:sp>
      <p:sp>
        <p:nvSpPr>
          <p:cNvPr id="7" name="Rectangle 6"/>
          <p:cNvSpPr/>
          <p:nvPr/>
        </p:nvSpPr>
        <p:spPr bwMode="auto">
          <a:xfrm>
            <a:off x="9313448" y="960314"/>
            <a:ext cx="274320" cy="184151"/>
          </a:xfrm>
          <a:prstGeom prst="rect">
            <a:avLst/>
          </a:prstGeom>
          <a:pattFill prst="ltUpDiag">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effectLst/>
                <a:latin typeface="Times New Roman" pitchFamily="16" charset="0"/>
                <a:ea typeface="MS Gothic" charset="-128"/>
              </a:rPr>
              <a:t>0</a:t>
            </a:r>
          </a:p>
        </p:txBody>
      </p:sp>
      <p:sp>
        <p:nvSpPr>
          <p:cNvPr id="132" name="Rectangle 131"/>
          <p:cNvSpPr/>
          <p:nvPr/>
        </p:nvSpPr>
        <p:spPr bwMode="auto">
          <a:xfrm>
            <a:off x="9587768" y="960314"/>
            <a:ext cx="274320" cy="184151"/>
          </a:xfrm>
          <a:prstGeom prst="rect">
            <a:avLst/>
          </a:prstGeom>
          <a:pattFill prst="ltDnDiag">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effectLst/>
                <a:latin typeface="Times New Roman" pitchFamily="16" charset="0"/>
                <a:ea typeface="MS Gothic" charset="-128"/>
              </a:rPr>
              <a:t>1</a:t>
            </a:r>
          </a:p>
        </p:txBody>
      </p:sp>
      <p:sp>
        <p:nvSpPr>
          <p:cNvPr id="133" name="Rectangle 132"/>
          <p:cNvSpPr/>
          <p:nvPr/>
        </p:nvSpPr>
        <p:spPr bwMode="auto">
          <a:xfrm>
            <a:off x="9862088" y="960314"/>
            <a:ext cx="274320" cy="184151"/>
          </a:xfrm>
          <a:prstGeom prst="rect">
            <a:avLst/>
          </a:prstGeom>
          <a:pattFill prst="pct20">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effectLst/>
                <a:latin typeface="Times New Roman" pitchFamily="16" charset="0"/>
                <a:ea typeface="MS Gothic" charset="-128"/>
              </a:rPr>
              <a:t>2</a:t>
            </a:r>
          </a:p>
        </p:txBody>
      </p:sp>
      <p:sp>
        <p:nvSpPr>
          <p:cNvPr id="134" name="Rectangle 133"/>
          <p:cNvSpPr/>
          <p:nvPr/>
        </p:nvSpPr>
        <p:spPr bwMode="auto">
          <a:xfrm>
            <a:off x="10136408" y="960314"/>
            <a:ext cx="274320" cy="184151"/>
          </a:xfrm>
          <a:prstGeom prst="rect">
            <a:avLst/>
          </a:prstGeom>
          <a:pattFill prst="divot">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effectLst/>
                <a:latin typeface="Times New Roman" pitchFamily="16" charset="0"/>
                <a:ea typeface="MS Gothic" charset="-128"/>
              </a:rPr>
              <a:t>3</a:t>
            </a:r>
          </a:p>
        </p:txBody>
      </p:sp>
      <p:sp>
        <p:nvSpPr>
          <p:cNvPr id="135" name="Rectangle 134"/>
          <p:cNvSpPr/>
          <p:nvPr/>
        </p:nvSpPr>
        <p:spPr bwMode="auto">
          <a:xfrm>
            <a:off x="10409102" y="960314"/>
            <a:ext cx="274320" cy="184151"/>
          </a:xfrm>
          <a:prstGeom prst="rect">
            <a:avLst/>
          </a:prstGeom>
          <a:pattFill prst="pct20">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000" dirty="0">
                <a:latin typeface="Times New Roman" pitchFamily="16" charset="0"/>
                <a:ea typeface="MS Gothic" charset="-128"/>
              </a:rPr>
              <a:t>4</a:t>
            </a:r>
            <a:endParaRPr kumimoji="0" lang="en-US" sz="1000" b="0" i="0" u="none" strike="noStrike" cap="none" normalizeH="0" baseline="0" dirty="0" smtClean="0">
              <a:ln>
                <a:noFill/>
              </a:ln>
              <a:effectLst/>
              <a:latin typeface="Times New Roman" pitchFamily="16" charset="0"/>
              <a:ea typeface="MS Gothic" charset="-128"/>
            </a:endParaRPr>
          </a:p>
        </p:txBody>
      </p:sp>
      <p:sp>
        <p:nvSpPr>
          <p:cNvPr id="136" name="Rectangle 135"/>
          <p:cNvSpPr/>
          <p:nvPr/>
        </p:nvSpPr>
        <p:spPr bwMode="auto">
          <a:xfrm>
            <a:off x="10683422" y="960314"/>
            <a:ext cx="274320" cy="184151"/>
          </a:xfrm>
          <a:prstGeom prst="rect">
            <a:avLst/>
          </a:prstGeom>
          <a:pattFill prst="pct25">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effectLst/>
                <a:latin typeface="Times New Roman" pitchFamily="16" charset="0"/>
                <a:ea typeface="MS Gothic" charset="-128"/>
              </a:rPr>
              <a:t>5</a:t>
            </a:r>
          </a:p>
        </p:txBody>
      </p:sp>
      <p:sp>
        <p:nvSpPr>
          <p:cNvPr id="137" name="Rectangle 136"/>
          <p:cNvSpPr/>
          <p:nvPr/>
        </p:nvSpPr>
        <p:spPr bwMode="auto">
          <a:xfrm>
            <a:off x="10957742" y="960314"/>
            <a:ext cx="274320" cy="184151"/>
          </a:xfrm>
          <a:prstGeom prst="rect">
            <a:avLst/>
          </a:prstGeom>
          <a:pattFill prst="ltUpDiag">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effectLst/>
                <a:latin typeface="Times New Roman" pitchFamily="16" charset="0"/>
                <a:ea typeface="MS Gothic" charset="-128"/>
              </a:rPr>
              <a:t>6</a:t>
            </a:r>
          </a:p>
        </p:txBody>
      </p:sp>
      <p:sp>
        <p:nvSpPr>
          <p:cNvPr id="147" name="Rectangle 146"/>
          <p:cNvSpPr/>
          <p:nvPr/>
        </p:nvSpPr>
        <p:spPr bwMode="auto">
          <a:xfrm>
            <a:off x="11232062" y="960314"/>
            <a:ext cx="194932" cy="184151"/>
          </a:xfrm>
          <a:prstGeom prst="rect">
            <a:avLst/>
          </a:prstGeom>
          <a:pattFill prst="ltDnDiag">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effectLst/>
                <a:latin typeface="Times New Roman" pitchFamily="16" charset="0"/>
                <a:ea typeface="MS Gothic" charset="-128"/>
              </a:rPr>
              <a:t>7</a:t>
            </a:r>
          </a:p>
        </p:txBody>
      </p:sp>
      <p:sp>
        <p:nvSpPr>
          <p:cNvPr id="148" name="Rectangle 147"/>
          <p:cNvSpPr/>
          <p:nvPr/>
        </p:nvSpPr>
        <p:spPr bwMode="auto">
          <a:xfrm>
            <a:off x="9244486" y="1143604"/>
            <a:ext cx="74011" cy="184151"/>
          </a:xfrm>
          <a:prstGeom prst="rect">
            <a:avLst/>
          </a:prstGeom>
          <a:pattFill prst="ltUpDiag">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effectLst/>
                <a:latin typeface="Times New Roman" pitchFamily="16" charset="0"/>
                <a:ea typeface="MS Gothic" charset="-128"/>
              </a:rPr>
              <a:t>7</a:t>
            </a:r>
          </a:p>
        </p:txBody>
      </p:sp>
      <p:sp>
        <p:nvSpPr>
          <p:cNvPr id="149" name="Rectangle 148"/>
          <p:cNvSpPr/>
          <p:nvPr/>
        </p:nvSpPr>
        <p:spPr bwMode="auto">
          <a:xfrm>
            <a:off x="9314532" y="1144494"/>
            <a:ext cx="274320" cy="184151"/>
          </a:xfrm>
          <a:prstGeom prst="rect">
            <a:avLst/>
          </a:prstGeom>
          <a:pattFill prst="ltDnDiag">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effectLst/>
                <a:latin typeface="Times New Roman" pitchFamily="16" charset="0"/>
                <a:ea typeface="MS Gothic" charset="-128"/>
              </a:rPr>
              <a:t>8</a:t>
            </a:r>
          </a:p>
        </p:txBody>
      </p:sp>
      <p:sp>
        <p:nvSpPr>
          <p:cNvPr id="150" name="Rectangle 149"/>
          <p:cNvSpPr/>
          <p:nvPr/>
        </p:nvSpPr>
        <p:spPr bwMode="auto">
          <a:xfrm>
            <a:off x="9588852" y="1144494"/>
            <a:ext cx="274320" cy="184151"/>
          </a:xfrm>
          <a:prstGeom prst="rect">
            <a:avLst/>
          </a:prstGeom>
          <a:pattFill prst="pct20">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effectLst/>
                <a:latin typeface="Times New Roman" pitchFamily="16" charset="0"/>
                <a:ea typeface="MS Gothic" charset="-128"/>
              </a:rPr>
              <a:t>9</a:t>
            </a:r>
          </a:p>
        </p:txBody>
      </p:sp>
      <p:sp>
        <p:nvSpPr>
          <p:cNvPr id="151" name="Rectangle 150"/>
          <p:cNvSpPr/>
          <p:nvPr/>
        </p:nvSpPr>
        <p:spPr bwMode="auto">
          <a:xfrm>
            <a:off x="9863172" y="1144494"/>
            <a:ext cx="274320" cy="184151"/>
          </a:xfrm>
          <a:prstGeom prst="rect">
            <a:avLst/>
          </a:prstGeom>
          <a:pattFill prst="divot">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effectLst/>
                <a:latin typeface="Times New Roman" pitchFamily="16" charset="0"/>
                <a:ea typeface="MS Gothic" charset="-128"/>
              </a:rPr>
              <a:t>10</a:t>
            </a:r>
          </a:p>
        </p:txBody>
      </p:sp>
      <p:sp>
        <p:nvSpPr>
          <p:cNvPr id="152" name="Rectangle 151"/>
          <p:cNvSpPr/>
          <p:nvPr/>
        </p:nvSpPr>
        <p:spPr bwMode="auto">
          <a:xfrm>
            <a:off x="10135866" y="1144494"/>
            <a:ext cx="274320" cy="184151"/>
          </a:xfrm>
          <a:prstGeom prst="rect">
            <a:avLst/>
          </a:prstGeom>
          <a:pattFill prst="pct20">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000" dirty="0" smtClean="0">
                <a:latin typeface="Times New Roman" pitchFamily="16" charset="0"/>
                <a:ea typeface="MS Gothic" charset="-128"/>
              </a:rPr>
              <a:t>11</a:t>
            </a:r>
            <a:endParaRPr kumimoji="0" lang="en-US" sz="1000" b="0" i="0" u="none" strike="noStrike" cap="none" normalizeH="0" baseline="0" dirty="0" smtClean="0">
              <a:ln>
                <a:noFill/>
              </a:ln>
              <a:effectLst/>
              <a:latin typeface="Times New Roman" pitchFamily="16" charset="0"/>
              <a:ea typeface="MS Gothic" charset="-128"/>
            </a:endParaRPr>
          </a:p>
        </p:txBody>
      </p:sp>
      <p:sp>
        <p:nvSpPr>
          <p:cNvPr id="153" name="Rectangle 152"/>
          <p:cNvSpPr/>
          <p:nvPr/>
        </p:nvSpPr>
        <p:spPr bwMode="auto">
          <a:xfrm>
            <a:off x="10410186" y="1144494"/>
            <a:ext cx="274320" cy="184151"/>
          </a:xfrm>
          <a:prstGeom prst="rect">
            <a:avLst/>
          </a:prstGeom>
          <a:pattFill prst="pct25">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effectLst/>
                <a:latin typeface="Times New Roman" pitchFamily="16" charset="0"/>
                <a:ea typeface="MS Gothic" charset="-128"/>
              </a:rPr>
              <a:t>12</a:t>
            </a:r>
          </a:p>
        </p:txBody>
      </p:sp>
      <p:sp>
        <p:nvSpPr>
          <p:cNvPr id="154" name="Rectangle 153"/>
          <p:cNvSpPr/>
          <p:nvPr/>
        </p:nvSpPr>
        <p:spPr bwMode="auto">
          <a:xfrm>
            <a:off x="10684506" y="1144494"/>
            <a:ext cx="274320" cy="184151"/>
          </a:xfrm>
          <a:prstGeom prst="rect">
            <a:avLst/>
          </a:prstGeom>
          <a:pattFill prst="ltUpDiag">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effectLst/>
                <a:latin typeface="Times New Roman" pitchFamily="16" charset="0"/>
                <a:ea typeface="MS Gothic" charset="-128"/>
              </a:rPr>
              <a:t>13</a:t>
            </a:r>
          </a:p>
        </p:txBody>
      </p:sp>
      <p:sp>
        <p:nvSpPr>
          <p:cNvPr id="155" name="Rectangle 154"/>
          <p:cNvSpPr/>
          <p:nvPr/>
        </p:nvSpPr>
        <p:spPr bwMode="auto">
          <a:xfrm>
            <a:off x="10958826" y="1144494"/>
            <a:ext cx="274320" cy="184151"/>
          </a:xfrm>
          <a:prstGeom prst="rect">
            <a:avLst/>
          </a:prstGeom>
          <a:pattFill prst="ltDnDiag">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000" dirty="0" smtClean="0">
                <a:latin typeface="Times New Roman" pitchFamily="16" charset="0"/>
                <a:ea typeface="MS Gothic" charset="-128"/>
              </a:rPr>
              <a:t>14</a:t>
            </a:r>
            <a:endParaRPr kumimoji="0" lang="en-US" sz="1000" b="0" i="0" u="none" strike="noStrike" cap="none" normalizeH="0" baseline="0" dirty="0" smtClean="0">
              <a:ln>
                <a:noFill/>
              </a:ln>
              <a:effectLst/>
              <a:latin typeface="Times New Roman" pitchFamily="16" charset="0"/>
              <a:ea typeface="MS Gothic" charset="-128"/>
            </a:endParaRPr>
          </a:p>
        </p:txBody>
      </p:sp>
      <p:cxnSp>
        <p:nvCxnSpPr>
          <p:cNvPr id="9" name="Straight Connector 8"/>
          <p:cNvCxnSpPr/>
          <p:nvPr/>
        </p:nvCxnSpPr>
        <p:spPr bwMode="auto">
          <a:xfrm>
            <a:off x="11487150" y="1230548"/>
            <a:ext cx="298450" cy="0"/>
          </a:xfrm>
          <a:prstGeom prst="line">
            <a:avLst/>
          </a:prstGeom>
          <a:solidFill>
            <a:srgbClr val="00B8FF"/>
          </a:solidFill>
          <a:ln w="34925" cap="flat" cmpd="sng" algn="ctr">
            <a:solidFill>
              <a:schemeClr val="tx1"/>
            </a:solidFill>
            <a:prstDash val="sysDot"/>
            <a:round/>
            <a:headEnd type="none" w="med" len="med"/>
            <a:tailEnd type="none" w="med" len="med"/>
          </a:ln>
          <a:effectLst/>
        </p:spPr>
      </p:cxnSp>
      <p:sp>
        <p:nvSpPr>
          <p:cNvPr id="156" name="Rectangle 155"/>
          <p:cNvSpPr/>
          <p:nvPr/>
        </p:nvSpPr>
        <p:spPr>
          <a:xfrm>
            <a:off x="8313535" y="1399031"/>
            <a:ext cx="3543597" cy="1754326"/>
          </a:xfrm>
          <a:prstGeom prst="rect">
            <a:avLst/>
          </a:prstGeom>
        </p:spPr>
        <p:txBody>
          <a:bodyPr wrap="square">
            <a:spAutoFit/>
          </a:bodyPr>
          <a:lstStyle/>
          <a:p>
            <a:pPr marL="171450" indent="-171450">
              <a:buFont typeface="Arial" charset="0"/>
              <a:buChar char="•"/>
            </a:pPr>
            <a:r>
              <a:rPr lang="en-US" sz="1200" dirty="0">
                <a:ea typeface="Calibri Light" charset="0"/>
                <a:cs typeface="Calibri Light" charset="0"/>
              </a:rPr>
              <a:t>Responder continuously sweeping Rx beams, camping on each Rx beam for “</a:t>
            </a:r>
            <a:r>
              <a:rPr lang="en-US" sz="1200" dirty="0"/>
              <a:t>Single Rx beam index duration</a:t>
            </a:r>
            <a:r>
              <a:rPr lang="en-US" sz="1200" dirty="0" smtClean="0"/>
              <a:t>”</a:t>
            </a:r>
            <a:endParaRPr lang="en-US" sz="1200" dirty="0" smtClean="0">
              <a:ea typeface="Calibri Light" charset="0"/>
              <a:cs typeface="Calibri Light" charset="0"/>
            </a:endParaRPr>
          </a:p>
          <a:p>
            <a:pPr marL="171450" indent="-171450">
              <a:buFont typeface="Arial" charset="0"/>
              <a:buChar char="•"/>
            </a:pPr>
            <a:r>
              <a:rPr lang="en-US" sz="1200" dirty="0" smtClean="0">
                <a:ea typeface="Calibri Light" charset="0"/>
                <a:cs typeface="Calibri Light" charset="0"/>
              </a:rPr>
              <a:t>Responder switches to a slotted Rx beam sweep </a:t>
            </a:r>
            <a:r>
              <a:rPr lang="en-US" sz="1200" dirty="0">
                <a:ea typeface="Calibri Light" charset="0"/>
                <a:cs typeface="Calibri Light" charset="0"/>
              </a:rPr>
              <a:t>(following the initiator </a:t>
            </a:r>
            <a:r>
              <a:rPr lang="en-US" sz="1200" dirty="0" smtClean="0">
                <a:ea typeface="Calibri Light" charset="0"/>
                <a:cs typeface="Calibri Light" charset="0"/>
              </a:rPr>
              <a:t>periodicity) after receiving the first training frame (</a:t>
            </a:r>
            <a:r>
              <a:rPr lang="en-US" sz="1200" i="1" dirty="0" err="1" smtClean="0"/>
              <a:t>urTrnReq</a:t>
            </a:r>
            <a:r>
              <a:rPr lang="en-US" sz="1200" i="1" dirty="0" smtClean="0"/>
              <a:t>)</a:t>
            </a:r>
            <a:endParaRPr lang="en-US" sz="1200" dirty="0">
              <a:ea typeface="Calibri Light" charset="0"/>
              <a:cs typeface="Calibri Light" charset="0"/>
            </a:endParaRPr>
          </a:p>
          <a:p>
            <a:pPr marL="171450" indent="-171450">
              <a:buFont typeface="Arial" charset="0"/>
              <a:buChar char="•"/>
            </a:pPr>
            <a:r>
              <a:rPr lang="en-US" sz="1200" dirty="0" smtClean="0">
                <a:ea typeface="Calibri Light" charset="0"/>
                <a:cs typeface="Calibri Light" charset="0"/>
              </a:rPr>
              <a:t>Training frame needs to indicate (1) Initiator offset and transmit period, (2) when responder can send a response if hit with a </a:t>
            </a:r>
            <a:r>
              <a:rPr lang="en-US" sz="1200" dirty="0" err="1" smtClean="0">
                <a:ea typeface="Calibri Light" charset="0"/>
                <a:cs typeface="Calibri Light" charset="0"/>
              </a:rPr>
              <a:t>Tx</a:t>
            </a:r>
            <a:r>
              <a:rPr lang="en-US" sz="1200" dirty="0" smtClean="0">
                <a:ea typeface="Calibri Light" charset="0"/>
                <a:cs typeface="Calibri Light" charset="0"/>
              </a:rPr>
              <a:t> beam transmission</a:t>
            </a:r>
          </a:p>
        </p:txBody>
      </p:sp>
      <p:sp>
        <p:nvSpPr>
          <p:cNvPr id="159" name="TextBox 158"/>
          <p:cNvSpPr txBox="1"/>
          <p:nvPr/>
        </p:nvSpPr>
        <p:spPr>
          <a:xfrm>
            <a:off x="9494676" y="3316884"/>
            <a:ext cx="2290924" cy="215444"/>
          </a:xfrm>
          <a:prstGeom prst="rect">
            <a:avLst/>
          </a:prstGeom>
          <a:noFill/>
        </p:spPr>
        <p:txBody>
          <a:bodyPr wrap="square" rtlCol="0">
            <a:spAutoFit/>
          </a:bodyPr>
          <a:lstStyle/>
          <a:p>
            <a:pPr algn="ctr"/>
            <a:r>
              <a:rPr lang="en-US" sz="800" dirty="0" smtClean="0">
                <a:solidFill>
                  <a:srgbClr val="C00000"/>
                </a:solidFill>
              </a:rPr>
              <a:t>First </a:t>
            </a:r>
            <a:r>
              <a:rPr lang="en-US" sz="800" dirty="0" err="1" smtClean="0">
                <a:solidFill>
                  <a:srgbClr val="C00000"/>
                </a:solidFill>
              </a:rPr>
              <a:t>Tx</a:t>
            </a:r>
            <a:r>
              <a:rPr lang="en-US" sz="800" dirty="0" smtClean="0">
                <a:solidFill>
                  <a:srgbClr val="C00000"/>
                </a:solidFill>
              </a:rPr>
              <a:t>/Rx beam hit, switching to slotted sweeping</a:t>
            </a:r>
            <a:endParaRPr lang="en-US" sz="800" dirty="0">
              <a:solidFill>
                <a:srgbClr val="C00000"/>
              </a:solidFill>
            </a:endParaRPr>
          </a:p>
        </p:txBody>
      </p:sp>
      <p:sp>
        <p:nvSpPr>
          <p:cNvPr id="160" name="Left Brace 159"/>
          <p:cNvSpPr/>
          <p:nvPr/>
        </p:nvSpPr>
        <p:spPr>
          <a:xfrm>
            <a:off x="8847820" y="3508204"/>
            <a:ext cx="122274" cy="1087862"/>
          </a:xfrm>
          <a:prstGeom prst="leftBrace">
            <a:avLst>
              <a:gd name="adj1" fmla="val 116403"/>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TextBox 160"/>
          <p:cNvSpPr txBox="1"/>
          <p:nvPr/>
        </p:nvSpPr>
        <p:spPr>
          <a:xfrm>
            <a:off x="7598243" y="3512604"/>
            <a:ext cx="1370899" cy="1200329"/>
          </a:xfrm>
          <a:prstGeom prst="rect">
            <a:avLst/>
          </a:prstGeom>
          <a:noFill/>
        </p:spPr>
        <p:txBody>
          <a:bodyPr wrap="square" rtlCol="0">
            <a:spAutoFit/>
          </a:bodyPr>
          <a:lstStyle/>
          <a:p>
            <a:pPr algn="ctr"/>
            <a:r>
              <a:rPr lang="en-US" sz="800" dirty="0" smtClean="0">
                <a:solidFill>
                  <a:srgbClr val="C00000"/>
                </a:solidFill>
              </a:rPr>
              <a:t>Sweeping 31 Rx beams</a:t>
            </a:r>
          </a:p>
          <a:p>
            <a:pPr algn="ctr"/>
            <a:r>
              <a:rPr lang="en-US" sz="800" dirty="0" smtClean="0">
                <a:solidFill>
                  <a:srgbClr val="C00000"/>
                </a:solidFill>
              </a:rPr>
              <a:t>(12.400 ms)</a:t>
            </a:r>
          </a:p>
          <a:p>
            <a:pPr algn="ctr"/>
            <a:r>
              <a:rPr lang="en-US" sz="800" dirty="0">
                <a:solidFill>
                  <a:srgbClr val="C00000"/>
                </a:solidFill>
              </a:rPr>
              <a:t>[</a:t>
            </a:r>
            <a:r>
              <a:rPr lang="en-US" sz="800" dirty="0" smtClean="0">
                <a:solidFill>
                  <a:srgbClr val="C00000"/>
                </a:solidFill>
              </a:rPr>
              <a:t>all 31 Rx beams are scanned every 31 frames in arbitrary order, </a:t>
            </a:r>
            <a:r>
              <a:rPr lang="en-US" sz="800" dirty="0" err="1" smtClean="0">
                <a:solidFill>
                  <a:srgbClr val="C00000"/>
                </a:solidFill>
              </a:rPr>
              <a:t>eg</a:t>
            </a:r>
            <a:r>
              <a:rPr lang="en-US" sz="800" dirty="0">
                <a:solidFill>
                  <a:srgbClr val="C00000"/>
                </a:solidFill>
              </a:rPr>
              <a:t>, one way to implement f(k</a:t>
            </a:r>
            <a:r>
              <a:rPr lang="en-US" sz="800" dirty="0" smtClean="0">
                <a:solidFill>
                  <a:srgbClr val="C00000"/>
                </a:solidFill>
              </a:rPr>
              <a:t>)=mod(</a:t>
            </a:r>
            <a:r>
              <a:rPr lang="en-US" sz="800" i="1" dirty="0" err="1" smtClean="0">
                <a:solidFill>
                  <a:srgbClr val="C00000"/>
                </a:solidFill>
              </a:rPr>
              <a:t>x</a:t>
            </a:r>
            <a:r>
              <a:rPr lang="en-US" sz="800" dirty="0" err="1" smtClean="0">
                <a:solidFill>
                  <a:srgbClr val="C00000"/>
                </a:solidFill>
              </a:rPr>
              <a:t>+</a:t>
            </a:r>
            <a:r>
              <a:rPr lang="en-US" sz="800" i="1" dirty="0" err="1" smtClean="0">
                <a:solidFill>
                  <a:srgbClr val="C00000"/>
                </a:solidFill>
              </a:rPr>
              <a:t>k</a:t>
            </a:r>
            <a:r>
              <a:rPr lang="en-US" sz="800" dirty="0" smtClean="0">
                <a:solidFill>
                  <a:srgbClr val="C00000"/>
                </a:solidFill>
              </a:rPr>
              <a:t>*8,30)+1 to make Rx sweep follow the original pattern]</a:t>
            </a:r>
          </a:p>
        </p:txBody>
      </p:sp>
      <p:sp>
        <p:nvSpPr>
          <p:cNvPr id="163" name="Left Brace 162"/>
          <p:cNvSpPr/>
          <p:nvPr/>
        </p:nvSpPr>
        <p:spPr>
          <a:xfrm>
            <a:off x="8847820" y="4612119"/>
            <a:ext cx="122274" cy="1087862"/>
          </a:xfrm>
          <a:prstGeom prst="leftBrace">
            <a:avLst>
              <a:gd name="adj1" fmla="val 116403"/>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TextBox 163"/>
          <p:cNvSpPr txBox="1"/>
          <p:nvPr/>
        </p:nvSpPr>
        <p:spPr>
          <a:xfrm>
            <a:off x="5117304" y="5896724"/>
            <a:ext cx="1442313" cy="215444"/>
          </a:xfrm>
          <a:prstGeom prst="rect">
            <a:avLst/>
          </a:prstGeom>
          <a:noFill/>
        </p:spPr>
        <p:txBody>
          <a:bodyPr wrap="square" rtlCol="0">
            <a:spAutoFit/>
          </a:bodyPr>
          <a:lstStyle/>
          <a:p>
            <a:pPr algn="ctr"/>
            <a:r>
              <a:rPr lang="en-US" sz="800" dirty="0" smtClean="0"/>
              <a:t>Continued (next slide)</a:t>
            </a:r>
            <a:endParaRPr lang="en-US" sz="800" dirty="0"/>
          </a:p>
        </p:txBody>
      </p:sp>
      <p:sp>
        <p:nvSpPr>
          <p:cNvPr id="76" name="Rectangle 75"/>
          <p:cNvSpPr/>
          <p:nvPr/>
        </p:nvSpPr>
        <p:spPr bwMode="auto">
          <a:xfrm>
            <a:off x="11422955" y="961286"/>
            <a:ext cx="74011" cy="184151"/>
          </a:xfrm>
          <a:prstGeom prst="rect">
            <a:avLst/>
          </a:prstGeom>
          <a:pattFill prst="ltUpDiag">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effectLst/>
                <a:latin typeface="Times New Roman" pitchFamily="16" charset="0"/>
                <a:ea typeface="MS Gothic" charset="-128"/>
              </a:rPr>
              <a:t>7</a:t>
            </a:r>
          </a:p>
        </p:txBody>
      </p:sp>
      <p:sp>
        <p:nvSpPr>
          <p:cNvPr id="82" name="Rectangle 81"/>
          <p:cNvSpPr/>
          <p:nvPr/>
        </p:nvSpPr>
        <p:spPr bwMode="auto">
          <a:xfrm>
            <a:off x="11415208" y="952563"/>
            <a:ext cx="200756" cy="234695"/>
          </a:xfrm>
          <a:prstGeom prst="rect">
            <a:avLst/>
          </a:prstGeom>
          <a:solidFill>
            <a:schemeClr val="accent5">
              <a:lumMod val="20000"/>
              <a:lumOff val="80000"/>
              <a:alpha val="9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83" name="TextBox 82"/>
          <p:cNvSpPr txBox="1"/>
          <p:nvPr/>
        </p:nvSpPr>
        <p:spPr>
          <a:xfrm>
            <a:off x="9158376" y="618982"/>
            <a:ext cx="2936177" cy="369332"/>
          </a:xfrm>
          <a:prstGeom prst="rect">
            <a:avLst/>
          </a:prstGeom>
          <a:noFill/>
        </p:spPr>
        <p:txBody>
          <a:bodyPr wrap="square" rtlCol="0">
            <a:spAutoFit/>
          </a:bodyPr>
          <a:lstStyle/>
          <a:p>
            <a:pPr algn="ctr"/>
            <a:r>
              <a:rPr lang="en-US" sz="900" dirty="0" smtClean="0"/>
              <a:t>Responder sweep start time asynchronous (power ON upon installation) </a:t>
            </a:r>
          </a:p>
        </p:txBody>
      </p:sp>
      <p:cxnSp>
        <p:nvCxnSpPr>
          <p:cNvPr id="10" name="Straight Arrow Connector 9"/>
          <p:cNvCxnSpPr/>
          <p:nvPr/>
        </p:nvCxnSpPr>
        <p:spPr bwMode="auto">
          <a:xfrm>
            <a:off x="9308594" y="806552"/>
            <a:ext cx="0" cy="14467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89" name="Freeform 88"/>
          <p:cNvSpPr/>
          <p:nvPr/>
        </p:nvSpPr>
        <p:spPr>
          <a:xfrm>
            <a:off x="9580830" y="3681293"/>
            <a:ext cx="768513" cy="1481858"/>
          </a:xfrm>
          <a:custGeom>
            <a:avLst/>
            <a:gdLst>
              <a:gd name="connsiteX0" fmla="*/ 0 w 467402"/>
              <a:gd name="connsiteY0" fmla="*/ 0 h 1390650"/>
              <a:gd name="connsiteX1" fmla="*/ 457200 w 467402"/>
              <a:gd name="connsiteY1" fmla="*/ 381000 h 1390650"/>
              <a:gd name="connsiteX2" fmla="*/ 273050 w 467402"/>
              <a:gd name="connsiteY2" fmla="*/ 1390650 h 1390650"/>
              <a:gd name="connsiteX0" fmla="*/ 0 w 298053"/>
              <a:gd name="connsiteY0" fmla="*/ 0 h 1390650"/>
              <a:gd name="connsiteX1" fmla="*/ 27014 w 298053"/>
              <a:gd name="connsiteY1" fmla="*/ 947890 h 1390650"/>
              <a:gd name="connsiteX2" fmla="*/ 273050 w 298053"/>
              <a:gd name="connsiteY2" fmla="*/ 1390650 h 1390650"/>
              <a:gd name="connsiteX0" fmla="*/ 0 w 301322"/>
              <a:gd name="connsiteY0" fmla="*/ 0 h 1390650"/>
              <a:gd name="connsiteX1" fmla="*/ 73300 w 301322"/>
              <a:gd name="connsiteY1" fmla="*/ 761879 h 1390650"/>
              <a:gd name="connsiteX2" fmla="*/ 273050 w 301322"/>
              <a:gd name="connsiteY2" fmla="*/ 1390650 h 1390650"/>
              <a:gd name="connsiteX0" fmla="*/ 0 w 297229"/>
              <a:gd name="connsiteY0" fmla="*/ 0 h 1390650"/>
              <a:gd name="connsiteX1" fmla="*/ 13401 w 297229"/>
              <a:gd name="connsiteY1" fmla="*/ 921317 h 1390650"/>
              <a:gd name="connsiteX2" fmla="*/ 273050 w 297229"/>
              <a:gd name="connsiteY2" fmla="*/ 1390650 h 1390650"/>
              <a:gd name="connsiteX0" fmla="*/ 0 w 330996"/>
              <a:gd name="connsiteY0" fmla="*/ 0 h 1443796"/>
              <a:gd name="connsiteX1" fmla="*/ 13401 w 330996"/>
              <a:gd name="connsiteY1" fmla="*/ 921317 h 1443796"/>
              <a:gd name="connsiteX2" fmla="*/ 308445 w 330996"/>
              <a:gd name="connsiteY2" fmla="*/ 1443796 h 1443796"/>
              <a:gd name="connsiteX0" fmla="*/ 0 w 308445"/>
              <a:gd name="connsiteY0" fmla="*/ 0 h 1443796"/>
              <a:gd name="connsiteX1" fmla="*/ 13401 w 308445"/>
              <a:gd name="connsiteY1" fmla="*/ 921317 h 1443796"/>
              <a:gd name="connsiteX2" fmla="*/ 308445 w 308445"/>
              <a:gd name="connsiteY2" fmla="*/ 1443796 h 1443796"/>
              <a:gd name="connsiteX0" fmla="*/ 0 w 273050"/>
              <a:gd name="connsiteY0" fmla="*/ 0 h 1381792"/>
              <a:gd name="connsiteX1" fmla="*/ 13401 w 273050"/>
              <a:gd name="connsiteY1" fmla="*/ 921317 h 1381792"/>
              <a:gd name="connsiteX2" fmla="*/ 273050 w 273050"/>
              <a:gd name="connsiteY2" fmla="*/ 1381792 h 1381792"/>
            </a:gdLst>
            <a:ahLst/>
            <a:cxnLst>
              <a:cxn ang="0">
                <a:pos x="connsiteX0" y="connsiteY0"/>
              </a:cxn>
              <a:cxn ang="0">
                <a:pos x="connsiteX1" y="connsiteY1"/>
              </a:cxn>
              <a:cxn ang="0">
                <a:pos x="connsiteX2" y="connsiteY2"/>
              </a:cxn>
            </a:cxnLst>
            <a:rect l="l" t="t" r="r" b="b"/>
            <a:pathLst>
              <a:path w="273050" h="1381792">
                <a:moveTo>
                  <a:pt x="0" y="0"/>
                </a:moveTo>
                <a:cubicBezTo>
                  <a:pt x="205846" y="74612"/>
                  <a:pt x="-32107" y="691018"/>
                  <a:pt x="13401" y="921317"/>
                </a:cubicBezTo>
                <a:cubicBezTo>
                  <a:pt x="58909" y="1151616"/>
                  <a:pt x="156450" y="789129"/>
                  <a:pt x="273050" y="1381792"/>
                </a:cubicBezTo>
              </a:path>
            </a:pathLst>
          </a:custGeom>
          <a:noFill/>
          <a:ln w="6350">
            <a:solidFill>
              <a:srgbClr val="C00000"/>
            </a:solidFill>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10364138" y="4518120"/>
            <a:ext cx="1492993" cy="584775"/>
          </a:xfrm>
          <a:prstGeom prst="rect">
            <a:avLst/>
          </a:prstGeom>
          <a:solidFill>
            <a:schemeClr val="bg1"/>
          </a:solidFill>
          <a:ln>
            <a:solidFill>
              <a:srgbClr val="FF0000"/>
            </a:solidFill>
          </a:ln>
        </p:spPr>
        <p:txBody>
          <a:bodyPr wrap="square" rtlCol="0">
            <a:spAutoFit/>
          </a:bodyPr>
          <a:lstStyle/>
          <a:p>
            <a:r>
              <a:rPr lang="en-US" sz="800" dirty="0" err="1" smtClean="0">
                <a:solidFill>
                  <a:srgbClr val="C00000"/>
                </a:solidFill>
              </a:rPr>
              <a:t>Tx</a:t>
            </a:r>
            <a:r>
              <a:rPr lang="en-US" sz="800" dirty="0" smtClean="0">
                <a:solidFill>
                  <a:srgbClr val="C00000"/>
                </a:solidFill>
              </a:rPr>
              <a:t> beam 30/ Rx beam 24 hit happened, offset for response (</a:t>
            </a:r>
            <a:r>
              <a:rPr lang="en-US" sz="800" i="1" dirty="0" err="1" smtClean="0">
                <a:solidFill>
                  <a:srgbClr val="C00000"/>
                </a:solidFill>
              </a:rPr>
              <a:t>urTrnRes</a:t>
            </a:r>
            <a:r>
              <a:rPr lang="en-US" sz="800" i="1" dirty="0" smtClean="0">
                <a:solidFill>
                  <a:srgbClr val="C00000"/>
                </a:solidFill>
              </a:rPr>
              <a:t>) </a:t>
            </a:r>
            <a:r>
              <a:rPr lang="en-US" sz="800" dirty="0" smtClean="0">
                <a:solidFill>
                  <a:srgbClr val="C00000"/>
                </a:solidFill>
              </a:rPr>
              <a:t>and </a:t>
            </a:r>
            <a:r>
              <a:rPr lang="en-US" sz="800" dirty="0" err="1" smtClean="0">
                <a:solidFill>
                  <a:srgbClr val="C00000"/>
                </a:solidFill>
              </a:rPr>
              <a:t>ack</a:t>
            </a:r>
            <a:r>
              <a:rPr lang="en-US" sz="800" dirty="0" smtClean="0">
                <a:solidFill>
                  <a:srgbClr val="C00000"/>
                </a:solidFill>
              </a:rPr>
              <a:t> communicated in </a:t>
            </a:r>
            <a:r>
              <a:rPr lang="en-US" sz="800" i="1" dirty="0" err="1" smtClean="0">
                <a:solidFill>
                  <a:srgbClr val="C00000"/>
                </a:solidFill>
              </a:rPr>
              <a:t>urTrnReq</a:t>
            </a:r>
            <a:endParaRPr lang="en-US" sz="800" i="1" dirty="0">
              <a:solidFill>
                <a:srgbClr val="C00000"/>
              </a:solidFill>
            </a:endParaRPr>
          </a:p>
        </p:txBody>
      </p:sp>
      <p:sp>
        <p:nvSpPr>
          <p:cNvPr id="98" name="Rectangle 97"/>
          <p:cNvSpPr/>
          <p:nvPr/>
        </p:nvSpPr>
        <p:spPr bwMode="auto">
          <a:xfrm>
            <a:off x="9303271" y="3497143"/>
            <a:ext cx="274320" cy="182908"/>
          </a:xfrm>
          <a:prstGeom prst="rect">
            <a:avLst/>
          </a:prstGeom>
          <a:pattFill prst="ltDnDiag">
            <a:fgClr>
              <a:srgbClr val="C00000"/>
            </a:fgClr>
            <a:bgClr>
              <a:schemeClr val="bg1"/>
            </a:bgClr>
          </a:patt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900" dirty="0" smtClean="0">
                <a:latin typeface="Times New Roman" pitchFamily="16" charset="0"/>
                <a:ea typeface="MS Gothic" charset="-128"/>
              </a:rPr>
              <a:t>x=24</a:t>
            </a:r>
            <a:endParaRPr kumimoji="0" lang="en-US" sz="900" b="0" i="0" u="none" strike="noStrike" cap="none" normalizeH="0" baseline="0" dirty="0" smtClean="0">
              <a:ln>
                <a:noFill/>
              </a:ln>
              <a:effectLst/>
              <a:latin typeface="Times New Roman" pitchFamily="16" charset="0"/>
              <a:ea typeface="MS Gothic" charset="-128"/>
            </a:endParaRPr>
          </a:p>
        </p:txBody>
      </p:sp>
      <p:sp>
        <p:nvSpPr>
          <p:cNvPr id="107" name="TextBox 106"/>
          <p:cNvSpPr txBox="1"/>
          <p:nvPr/>
        </p:nvSpPr>
        <p:spPr>
          <a:xfrm>
            <a:off x="9179719" y="3691346"/>
            <a:ext cx="772633" cy="200055"/>
          </a:xfrm>
          <a:prstGeom prst="rect">
            <a:avLst/>
          </a:prstGeom>
          <a:noFill/>
        </p:spPr>
        <p:txBody>
          <a:bodyPr wrap="square" rtlCol="0">
            <a:spAutoFit/>
          </a:bodyPr>
          <a:lstStyle/>
          <a:p>
            <a:r>
              <a:rPr lang="en-US" sz="700" dirty="0"/>
              <a:t>Rx beam </a:t>
            </a:r>
            <a:r>
              <a:rPr lang="en-US" sz="700" dirty="0" smtClean="0"/>
              <a:t>f(</a:t>
            </a:r>
            <a:r>
              <a:rPr lang="en-US" sz="700" i="1" dirty="0" smtClean="0"/>
              <a:t>k</a:t>
            </a:r>
            <a:r>
              <a:rPr lang="en-US" sz="700" dirty="0" smtClean="0"/>
              <a:t>=1)</a:t>
            </a:r>
            <a:endParaRPr lang="en-US" sz="700" dirty="0"/>
          </a:p>
        </p:txBody>
      </p:sp>
      <p:sp>
        <p:nvSpPr>
          <p:cNvPr id="108" name="TextBox 107"/>
          <p:cNvSpPr txBox="1"/>
          <p:nvPr/>
        </p:nvSpPr>
        <p:spPr>
          <a:xfrm>
            <a:off x="9194512" y="4062965"/>
            <a:ext cx="1154833" cy="200055"/>
          </a:xfrm>
          <a:prstGeom prst="rect">
            <a:avLst/>
          </a:prstGeom>
          <a:noFill/>
        </p:spPr>
        <p:txBody>
          <a:bodyPr wrap="square" rtlCol="0">
            <a:spAutoFit/>
          </a:bodyPr>
          <a:lstStyle/>
          <a:p>
            <a:r>
              <a:rPr lang="en-US" sz="700" dirty="0"/>
              <a:t>Rx beam </a:t>
            </a:r>
            <a:r>
              <a:rPr lang="en-US" sz="700" dirty="0" smtClean="0"/>
              <a:t>f(</a:t>
            </a:r>
            <a:r>
              <a:rPr lang="en-US" sz="700" i="1" dirty="0" smtClean="0"/>
              <a:t>k</a:t>
            </a:r>
            <a:r>
              <a:rPr lang="en-US" sz="700" dirty="0" smtClean="0"/>
              <a:t>+14)</a:t>
            </a:r>
            <a:endParaRPr lang="en-US" sz="700" dirty="0"/>
          </a:p>
        </p:txBody>
      </p:sp>
      <p:sp>
        <p:nvSpPr>
          <p:cNvPr id="109" name="TextBox 108"/>
          <p:cNvSpPr txBox="1"/>
          <p:nvPr/>
        </p:nvSpPr>
        <p:spPr>
          <a:xfrm>
            <a:off x="9194511" y="4418094"/>
            <a:ext cx="1154833" cy="200055"/>
          </a:xfrm>
          <a:prstGeom prst="rect">
            <a:avLst/>
          </a:prstGeom>
          <a:noFill/>
        </p:spPr>
        <p:txBody>
          <a:bodyPr wrap="square" rtlCol="0">
            <a:spAutoFit/>
          </a:bodyPr>
          <a:lstStyle/>
          <a:p>
            <a:r>
              <a:rPr lang="en-US" sz="700" dirty="0"/>
              <a:t>Rx beam </a:t>
            </a:r>
            <a:r>
              <a:rPr lang="en-US" sz="700" dirty="0" smtClean="0"/>
              <a:t>f(</a:t>
            </a:r>
            <a:r>
              <a:rPr lang="en-US" sz="700" i="1" dirty="0" smtClean="0"/>
              <a:t>k</a:t>
            </a:r>
            <a:r>
              <a:rPr lang="en-US" sz="700" dirty="0" smtClean="0"/>
              <a:t>+29)</a:t>
            </a:r>
            <a:endParaRPr lang="en-US" sz="700" dirty="0"/>
          </a:p>
        </p:txBody>
      </p:sp>
      <p:sp>
        <p:nvSpPr>
          <p:cNvPr id="110" name="TextBox 109"/>
          <p:cNvSpPr txBox="1"/>
          <p:nvPr/>
        </p:nvSpPr>
        <p:spPr>
          <a:xfrm>
            <a:off x="9201908" y="4613565"/>
            <a:ext cx="1154833" cy="200055"/>
          </a:xfrm>
          <a:prstGeom prst="rect">
            <a:avLst/>
          </a:prstGeom>
          <a:noFill/>
        </p:spPr>
        <p:txBody>
          <a:bodyPr wrap="square" rtlCol="0">
            <a:spAutoFit/>
          </a:bodyPr>
          <a:lstStyle/>
          <a:p>
            <a:r>
              <a:rPr lang="en-US" sz="700" dirty="0"/>
              <a:t>Rx beam </a:t>
            </a:r>
            <a:r>
              <a:rPr lang="en-US" sz="700" dirty="0" smtClean="0"/>
              <a:t>f(</a:t>
            </a:r>
            <a:r>
              <a:rPr lang="en-US" sz="700" i="1" dirty="0" smtClean="0"/>
              <a:t>k</a:t>
            </a:r>
            <a:r>
              <a:rPr lang="en-US" sz="700" dirty="0" smtClean="0"/>
              <a:t>+30)</a:t>
            </a:r>
            <a:endParaRPr lang="en-US" sz="700" dirty="0"/>
          </a:p>
        </p:txBody>
      </p:sp>
      <p:sp>
        <p:nvSpPr>
          <p:cNvPr id="111" name="TextBox 110"/>
          <p:cNvSpPr txBox="1"/>
          <p:nvPr/>
        </p:nvSpPr>
        <p:spPr>
          <a:xfrm>
            <a:off x="9179719" y="5502320"/>
            <a:ext cx="1154833" cy="200055"/>
          </a:xfrm>
          <a:prstGeom prst="rect">
            <a:avLst/>
          </a:prstGeom>
          <a:noFill/>
        </p:spPr>
        <p:txBody>
          <a:bodyPr wrap="square" rtlCol="0">
            <a:spAutoFit/>
          </a:bodyPr>
          <a:lstStyle/>
          <a:p>
            <a:r>
              <a:rPr lang="en-US" sz="700" dirty="0"/>
              <a:t>Rx beam </a:t>
            </a:r>
            <a:r>
              <a:rPr lang="en-US" sz="700" dirty="0" smtClean="0"/>
              <a:t>f(</a:t>
            </a:r>
            <a:r>
              <a:rPr lang="en-US" sz="700" i="1" dirty="0" smtClean="0"/>
              <a:t>k</a:t>
            </a:r>
            <a:r>
              <a:rPr lang="en-US" sz="700" dirty="0" smtClean="0"/>
              <a:t>+60)|24</a:t>
            </a:r>
            <a:endParaRPr lang="en-US" sz="700" dirty="0"/>
          </a:p>
        </p:txBody>
      </p:sp>
      <p:sp>
        <p:nvSpPr>
          <p:cNvPr id="112" name="TextBox 111"/>
          <p:cNvSpPr txBox="1"/>
          <p:nvPr/>
        </p:nvSpPr>
        <p:spPr>
          <a:xfrm>
            <a:off x="9194510" y="5140259"/>
            <a:ext cx="1154833" cy="200055"/>
          </a:xfrm>
          <a:prstGeom prst="rect">
            <a:avLst/>
          </a:prstGeom>
          <a:noFill/>
        </p:spPr>
        <p:txBody>
          <a:bodyPr wrap="square" rtlCol="0">
            <a:spAutoFit/>
          </a:bodyPr>
          <a:lstStyle/>
          <a:p>
            <a:r>
              <a:rPr lang="en-US" sz="700" dirty="0"/>
              <a:t>Rx beam </a:t>
            </a:r>
            <a:r>
              <a:rPr lang="en-US" sz="700" dirty="0" smtClean="0"/>
              <a:t>f(</a:t>
            </a:r>
            <a:r>
              <a:rPr lang="en-US" sz="700" i="1" dirty="0" smtClean="0"/>
              <a:t>k</a:t>
            </a:r>
            <a:r>
              <a:rPr lang="en-US" sz="700" dirty="0" smtClean="0"/>
              <a:t>+45)</a:t>
            </a:r>
            <a:endParaRPr lang="en-US" sz="700" dirty="0"/>
          </a:p>
        </p:txBody>
      </p:sp>
      <p:sp>
        <p:nvSpPr>
          <p:cNvPr id="113" name="Rectangle 112"/>
          <p:cNvSpPr/>
          <p:nvPr/>
        </p:nvSpPr>
        <p:spPr>
          <a:xfrm>
            <a:off x="3802904" y="6100624"/>
            <a:ext cx="127382" cy="18288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600" dirty="0"/>
          </a:p>
        </p:txBody>
      </p:sp>
      <p:sp>
        <p:nvSpPr>
          <p:cNvPr id="114" name="Oval 113"/>
          <p:cNvSpPr/>
          <p:nvPr/>
        </p:nvSpPr>
        <p:spPr>
          <a:xfrm>
            <a:off x="2633598" y="5644666"/>
            <a:ext cx="1828800" cy="948332"/>
          </a:xfrm>
          <a:prstGeom prst="ellipse">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2957288" y="6100624"/>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dirty="0">
                <a:latin typeface="Calibri Light" charset="0"/>
                <a:ea typeface="Calibri Light" charset="0"/>
                <a:cs typeface="Calibri Light" charset="0"/>
              </a:rPr>
              <a:t>urTrnReq</a:t>
            </a:r>
            <a:endParaRPr lang="en-US" sz="600" dirty="0"/>
          </a:p>
        </p:txBody>
      </p:sp>
      <p:sp>
        <p:nvSpPr>
          <p:cNvPr id="116" name="Rectangle 115"/>
          <p:cNvSpPr/>
          <p:nvPr/>
        </p:nvSpPr>
        <p:spPr>
          <a:xfrm>
            <a:off x="3380096" y="6100624"/>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dirty="0">
                <a:latin typeface="Calibri Light" charset="0"/>
                <a:ea typeface="Calibri Light" charset="0"/>
                <a:cs typeface="Calibri Light" charset="0"/>
              </a:rPr>
              <a:t>urTrnReq</a:t>
            </a:r>
            <a:endParaRPr lang="en-US" sz="600" dirty="0"/>
          </a:p>
        </p:txBody>
      </p:sp>
      <p:sp>
        <p:nvSpPr>
          <p:cNvPr id="117" name="TextBox 116"/>
          <p:cNvSpPr txBox="1"/>
          <p:nvPr/>
        </p:nvSpPr>
        <p:spPr>
          <a:xfrm>
            <a:off x="2713423" y="5660170"/>
            <a:ext cx="1634664" cy="461665"/>
          </a:xfrm>
          <a:prstGeom prst="rect">
            <a:avLst/>
          </a:prstGeom>
          <a:noFill/>
        </p:spPr>
        <p:txBody>
          <a:bodyPr wrap="square" rtlCol="0">
            <a:spAutoFit/>
          </a:bodyPr>
          <a:lstStyle/>
          <a:p>
            <a:pPr algn="ctr"/>
            <a:r>
              <a:rPr lang="en-US" sz="600" dirty="0" smtClean="0"/>
              <a:t>(Last Tx slot in beamforming window)</a:t>
            </a:r>
          </a:p>
          <a:p>
            <a:pPr algn="ctr"/>
            <a:r>
              <a:rPr lang="en-US" sz="600" dirty="0" smtClean="0"/>
              <a:t>Tx slot filled with two or more urTrnReq packets and one or more </a:t>
            </a:r>
            <a:r>
              <a:rPr lang="en-US" sz="600" dirty="0" err="1" smtClean="0"/>
              <a:t>urTrnResAck</a:t>
            </a:r>
            <a:r>
              <a:rPr lang="en-US" sz="600" dirty="0" smtClean="0"/>
              <a:t> packets if training response received from responder</a:t>
            </a:r>
          </a:p>
        </p:txBody>
      </p:sp>
      <p:sp>
        <p:nvSpPr>
          <p:cNvPr id="118" name="TextBox 117"/>
          <p:cNvSpPr txBox="1"/>
          <p:nvPr/>
        </p:nvSpPr>
        <p:spPr>
          <a:xfrm>
            <a:off x="2703491" y="6279699"/>
            <a:ext cx="1634664" cy="276999"/>
          </a:xfrm>
          <a:prstGeom prst="rect">
            <a:avLst/>
          </a:prstGeom>
          <a:noFill/>
        </p:spPr>
        <p:txBody>
          <a:bodyPr wrap="square" rtlCol="0">
            <a:spAutoFit/>
          </a:bodyPr>
          <a:lstStyle/>
          <a:p>
            <a:pPr algn="ctr"/>
            <a:r>
              <a:rPr lang="en-US" sz="600" dirty="0" smtClean="0"/>
              <a:t>IFS options (RIFS, SBIFS, SIFS or programmable) under study</a:t>
            </a:r>
          </a:p>
        </p:txBody>
      </p:sp>
      <p:sp>
        <p:nvSpPr>
          <p:cNvPr id="119" name="Rectangle 118"/>
          <p:cNvSpPr/>
          <p:nvPr/>
        </p:nvSpPr>
        <p:spPr>
          <a:xfrm>
            <a:off x="2957288" y="6100624"/>
            <a:ext cx="1097376" cy="187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Arrow Connector 120"/>
          <p:cNvCxnSpPr/>
          <p:nvPr/>
        </p:nvCxnSpPr>
        <p:spPr>
          <a:xfrm flipH="1">
            <a:off x="4194576" y="5610728"/>
            <a:ext cx="805892" cy="17281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5015262" y="5407693"/>
            <a:ext cx="630836" cy="389307"/>
          </a:xfrm>
          <a:prstGeom prst="ellipse">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5028323" y="4323467"/>
            <a:ext cx="630836" cy="389307"/>
          </a:xfrm>
          <a:prstGeom prst="ellipse">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9580828" y="3668638"/>
            <a:ext cx="161131" cy="1833682"/>
          </a:xfrm>
          <a:custGeom>
            <a:avLst/>
            <a:gdLst>
              <a:gd name="connsiteX0" fmla="*/ 0 w 467402"/>
              <a:gd name="connsiteY0" fmla="*/ 0 h 1390650"/>
              <a:gd name="connsiteX1" fmla="*/ 457200 w 467402"/>
              <a:gd name="connsiteY1" fmla="*/ 381000 h 1390650"/>
              <a:gd name="connsiteX2" fmla="*/ 273050 w 467402"/>
              <a:gd name="connsiteY2" fmla="*/ 1390650 h 1390650"/>
              <a:gd name="connsiteX0" fmla="*/ 0 w 298053"/>
              <a:gd name="connsiteY0" fmla="*/ 0 h 1390650"/>
              <a:gd name="connsiteX1" fmla="*/ 27014 w 298053"/>
              <a:gd name="connsiteY1" fmla="*/ 947890 h 1390650"/>
              <a:gd name="connsiteX2" fmla="*/ 273050 w 298053"/>
              <a:gd name="connsiteY2" fmla="*/ 1390650 h 1390650"/>
              <a:gd name="connsiteX0" fmla="*/ 0 w 301322"/>
              <a:gd name="connsiteY0" fmla="*/ 0 h 1390650"/>
              <a:gd name="connsiteX1" fmla="*/ 73300 w 301322"/>
              <a:gd name="connsiteY1" fmla="*/ 761879 h 1390650"/>
              <a:gd name="connsiteX2" fmla="*/ 273050 w 301322"/>
              <a:gd name="connsiteY2" fmla="*/ 1390650 h 1390650"/>
              <a:gd name="connsiteX0" fmla="*/ 0 w 297229"/>
              <a:gd name="connsiteY0" fmla="*/ 0 h 1390650"/>
              <a:gd name="connsiteX1" fmla="*/ 13401 w 297229"/>
              <a:gd name="connsiteY1" fmla="*/ 921317 h 1390650"/>
              <a:gd name="connsiteX2" fmla="*/ 273050 w 297229"/>
              <a:gd name="connsiteY2" fmla="*/ 1390650 h 1390650"/>
              <a:gd name="connsiteX0" fmla="*/ 0 w 330996"/>
              <a:gd name="connsiteY0" fmla="*/ 0 h 1443796"/>
              <a:gd name="connsiteX1" fmla="*/ 13401 w 330996"/>
              <a:gd name="connsiteY1" fmla="*/ 921317 h 1443796"/>
              <a:gd name="connsiteX2" fmla="*/ 308445 w 330996"/>
              <a:gd name="connsiteY2" fmla="*/ 1443796 h 1443796"/>
              <a:gd name="connsiteX0" fmla="*/ 0 w 308445"/>
              <a:gd name="connsiteY0" fmla="*/ 0 h 1443796"/>
              <a:gd name="connsiteX1" fmla="*/ 13401 w 308445"/>
              <a:gd name="connsiteY1" fmla="*/ 921317 h 1443796"/>
              <a:gd name="connsiteX2" fmla="*/ 308445 w 308445"/>
              <a:gd name="connsiteY2" fmla="*/ 1443796 h 1443796"/>
              <a:gd name="connsiteX0" fmla="*/ 0 w 273050"/>
              <a:gd name="connsiteY0" fmla="*/ 0 h 1381792"/>
              <a:gd name="connsiteX1" fmla="*/ 13401 w 273050"/>
              <a:gd name="connsiteY1" fmla="*/ 921317 h 1381792"/>
              <a:gd name="connsiteX2" fmla="*/ 273050 w 273050"/>
              <a:gd name="connsiteY2" fmla="*/ 1381792 h 1381792"/>
            </a:gdLst>
            <a:ahLst/>
            <a:cxnLst>
              <a:cxn ang="0">
                <a:pos x="connsiteX0" y="connsiteY0"/>
              </a:cxn>
              <a:cxn ang="0">
                <a:pos x="connsiteX1" y="connsiteY1"/>
              </a:cxn>
              <a:cxn ang="0">
                <a:pos x="connsiteX2" y="connsiteY2"/>
              </a:cxn>
            </a:cxnLst>
            <a:rect l="l" t="t" r="r" b="b"/>
            <a:pathLst>
              <a:path w="273050" h="1381792">
                <a:moveTo>
                  <a:pt x="0" y="0"/>
                </a:moveTo>
                <a:cubicBezTo>
                  <a:pt x="205846" y="74612"/>
                  <a:pt x="-32107" y="691018"/>
                  <a:pt x="13401" y="921317"/>
                </a:cubicBezTo>
                <a:cubicBezTo>
                  <a:pt x="58909" y="1151616"/>
                  <a:pt x="156450" y="789129"/>
                  <a:pt x="273050" y="1381792"/>
                </a:cubicBezTo>
              </a:path>
            </a:pathLst>
          </a:custGeom>
          <a:noFill/>
          <a:ln w="6350">
            <a:solidFill>
              <a:srgbClr val="C00000"/>
            </a:solidFill>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038674" y="3399162"/>
            <a:ext cx="630836" cy="389307"/>
          </a:xfrm>
          <a:prstGeom prst="ellipse">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127040" y="6069661"/>
            <a:ext cx="2336469" cy="461665"/>
          </a:xfrm>
          <a:prstGeom prst="rect">
            <a:avLst/>
          </a:prstGeom>
        </p:spPr>
        <p:txBody>
          <a:bodyPr wrap="square">
            <a:spAutoFit/>
          </a:bodyPr>
          <a:lstStyle/>
          <a:p>
            <a:pPr algn="ctr"/>
            <a:r>
              <a:rPr lang="en-US" sz="800" dirty="0" smtClean="0">
                <a:ea typeface="Calibri Light" charset="0"/>
                <a:cs typeface="Calibri Light" charset="0"/>
              </a:rPr>
              <a:t>urTrnResAck </a:t>
            </a:r>
            <a:r>
              <a:rPr lang="en-US" sz="800" dirty="0" smtClean="0">
                <a:solidFill>
                  <a:srgbClr val="C00000"/>
                </a:solidFill>
                <a:ea typeface="Calibri Light" charset="0"/>
                <a:cs typeface="Calibri Light" charset="0"/>
              </a:rPr>
              <a:t>(sent using the Tx beam in the previous beamforming window, responder needs to switch the beam to receive </a:t>
            </a:r>
            <a:r>
              <a:rPr lang="en-US" sz="700" dirty="0" err="1"/>
              <a:t>urTrnResAck</a:t>
            </a:r>
            <a:r>
              <a:rPr lang="en-US" sz="800" dirty="0" smtClean="0">
                <a:solidFill>
                  <a:srgbClr val="C00000"/>
                </a:solidFill>
                <a:ea typeface="Calibri Light" charset="0"/>
                <a:cs typeface="Calibri Light" charset="0"/>
              </a:rPr>
              <a:t>)</a:t>
            </a:r>
            <a:endParaRPr lang="en-US" sz="800" dirty="0">
              <a:solidFill>
                <a:srgbClr val="C00000"/>
              </a:solidFill>
            </a:endParaRPr>
          </a:p>
        </p:txBody>
      </p:sp>
      <p:sp>
        <p:nvSpPr>
          <p:cNvPr id="142" name="Freeform 141"/>
          <p:cNvSpPr/>
          <p:nvPr/>
        </p:nvSpPr>
        <p:spPr>
          <a:xfrm rot="17524913">
            <a:off x="4086995" y="5769999"/>
            <a:ext cx="409653" cy="669813"/>
          </a:xfrm>
          <a:custGeom>
            <a:avLst/>
            <a:gdLst>
              <a:gd name="connsiteX0" fmla="*/ 0 w 306593"/>
              <a:gd name="connsiteY0" fmla="*/ 0 h 406400"/>
              <a:gd name="connsiteX1" fmla="*/ 298450 w 306593"/>
              <a:gd name="connsiteY1" fmla="*/ 171450 h 406400"/>
              <a:gd name="connsiteX2" fmla="*/ 228600 w 306593"/>
              <a:gd name="connsiteY2" fmla="*/ 406400 h 406400"/>
            </a:gdLst>
            <a:ahLst/>
            <a:cxnLst>
              <a:cxn ang="0">
                <a:pos x="connsiteX0" y="connsiteY0"/>
              </a:cxn>
              <a:cxn ang="0">
                <a:pos x="connsiteX1" y="connsiteY1"/>
              </a:cxn>
              <a:cxn ang="0">
                <a:pos x="connsiteX2" y="connsiteY2"/>
              </a:cxn>
            </a:cxnLst>
            <a:rect l="l" t="t" r="r" b="b"/>
            <a:pathLst>
              <a:path w="306593" h="406400">
                <a:moveTo>
                  <a:pt x="0" y="0"/>
                </a:moveTo>
                <a:cubicBezTo>
                  <a:pt x="130175" y="51858"/>
                  <a:pt x="260350" y="103717"/>
                  <a:pt x="298450" y="171450"/>
                </a:cubicBezTo>
                <a:cubicBezTo>
                  <a:pt x="336550" y="239183"/>
                  <a:pt x="228600" y="406400"/>
                  <a:pt x="228600" y="406400"/>
                </a:cubicBezTo>
              </a:path>
            </a:pathLst>
          </a:cu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5638397" y="3459715"/>
            <a:ext cx="574401" cy="603250"/>
          </a:xfrm>
          <a:custGeom>
            <a:avLst/>
            <a:gdLst>
              <a:gd name="connsiteX0" fmla="*/ 0 w 467402"/>
              <a:gd name="connsiteY0" fmla="*/ 0 h 1390650"/>
              <a:gd name="connsiteX1" fmla="*/ 457200 w 467402"/>
              <a:gd name="connsiteY1" fmla="*/ 381000 h 1390650"/>
              <a:gd name="connsiteX2" fmla="*/ 273050 w 467402"/>
              <a:gd name="connsiteY2" fmla="*/ 1390650 h 1390650"/>
              <a:gd name="connsiteX0" fmla="*/ 0 w 298053"/>
              <a:gd name="connsiteY0" fmla="*/ 0 h 1390650"/>
              <a:gd name="connsiteX1" fmla="*/ 27014 w 298053"/>
              <a:gd name="connsiteY1" fmla="*/ 947890 h 1390650"/>
              <a:gd name="connsiteX2" fmla="*/ 273050 w 298053"/>
              <a:gd name="connsiteY2" fmla="*/ 1390650 h 1390650"/>
              <a:gd name="connsiteX0" fmla="*/ 0 w 301322"/>
              <a:gd name="connsiteY0" fmla="*/ 0 h 1390650"/>
              <a:gd name="connsiteX1" fmla="*/ 73300 w 301322"/>
              <a:gd name="connsiteY1" fmla="*/ 761879 h 1390650"/>
              <a:gd name="connsiteX2" fmla="*/ 273050 w 301322"/>
              <a:gd name="connsiteY2" fmla="*/ 1390650 h 1390650"/>
              <a:gd name="connsiteX0" fmla="*/ 0 w 297229"/>
              <a:gd name="connsiteY0" fmla="*/ 0 h 1390650"/>
              <a:gd name="connsiteX1" fmla="*/ 13401 w 297229"/>
              <a:gd name="connsiteY1" fmla="*/ 921317 h 1390650"/>
              <a:gd name="connsiteX2" fmla="*/ 273050 w 297229"/>
              <a:gd name="connsiteY2" fmla="*/ 1390650 h 1390650"/>
              <a:gd name="connsiteX0" fmla="*/ 0 w 330996"/>
              <a:gd name="connsiteY0" fmla="*/ 0 h 1443796"/>
              <a:gd name="connsiteX1" fmla="*/ 13401 w 330996"/>
              <a:gd name="connsiteY1" fmla="*/ 921317 h 1443796"/>
              <a:gd name="connsiteX2" fmla="*/ 308445 w 330996"/>
              <a:gd name="connsiteY2" fmla="*/ 1443796 h 1443796"/>
              <a:gd name="connsiteX0" fmla="*/ 0 w 308445"/>
              <a:gd name="connsiteY0" fmla="*/ 0 h 1443796"/>
              <a:gd name="connsiteX1" fmla="*/ 13401 w 308445"/>
              <a:gd name="connsiteY1" fmla="*/ 921317 h 1443796"/>
              <a:gd name="connsiteX2" fmla="*/ 308445 w 308445"/>
              <a:gd name="connsiteY2" fmla="*/ 1443796 h 1443796"/>
              <a:gd name="connsiteX0" fmla="*/ 0 w 273050"/>
              <a:gd name="connsiteY0" fmla="*/ 0 h 1381792"/>
              <a:gd name="connsiteX1" fmla="*/ 13401 w 273050"/>
              <a:gd name="connsiteY1" fmla="*/ 921317 h 1381792"/>
              <a:gd name="connsiteX2" fmla="*/ 273050 w 273050"/>
              <a:gd name="connsiteY2" fmla="*/ 1381792 h 1381792"/>
            </a:gdLst>
            <a:ahLst/>
            <a:cxnLst>
              <a:cxn ang="0">
                <a:pos x="connsiteX0" y="connsiteY0"/>
              </a:cxn>
              <a:cxn ang="0">
                <a:pos x="connsiteX1" y="connsiteY1"/>
              </a:cxn>
              <a:cxn ang="0">
                <a:pos x="connsiteX2" y="connsiteY2"/>
              </a:cxn>
            </a:cxnLst>
            <a:rect l="l" t="t" r="r" b="b"/>
            <a:pathLst>
              <a:path w="273050" h="1381792">
                <a:moveTo>
                  <a:pt x="0" y="0"/>
                </a:moveTo>
                <a:cubicBezTo>
                  <a:pt x="205846" y="74612"/>
                  <a:pt x="-32107" y="691018"/>
                  <a:pt x="13401" y="921317"/>
                </a:cubicBezTo>
                <a:cubicBezTo>
                  <a:pt x="58909" y="1151616"/>
                  <a:pt x="156450" y="789129"/>
                  <a:pt x="273050" y="1381792"/>
                </a:cubicBezTo>
              </a:path>
            </a:pathLst>
          </a:custGeom>
          <a:noFill/>
          <a:ln w="6350">
            <a:solidFill>
              <a:srgbClr val="C00000"/>
            </a:solidFill>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7782127" y="5911102"/>
            <a:ext cx="1880681" cy="584775"/>
          </a:xfrm>
          <a:prstGeom prst="rect">
            <a:avLst/>
          </a:prstGeom>
        </p:spPr>
        <p:txBody>
          <a:bodyPr wrap="square">
            <a:spAutoFit/>
          </a:bodyPr>
          <a:lstStyle/>
          <a:p>
            <a:pPr algn="ctr"/>
            <a:r>
              <a:rPr lang="en-US" sz="800" dirty="0">
                <a:ea typeface="Calibri Light" charset="0"/>
                <a:cs typeface="Calibri Light" charset="0"/>
              </a:rPr>
              <a:t>Responder will switch the </a:t>
            </a:r>
            <a:r>
              <a:rPr lang="en-US" sz="800" dirty="0" smtClean="0">
                <a:ea typeface="Calibri Light" charset="0"/>
                <a:cs typeface="Calibri Light" charset="0"/>
              </a:rPr>
              <a:t>Rx beam </a:t>
            </a:r>
            <a:r>
              <a:rPr lang="en-US" sz="800" dirty="0">
                <a:ea typeface="Calibri Light" charset="0"/>
                <a:cs typeface="Calibri Light" charset="0"/>
              </a:rPr>
              <a:t>after </a:t>
            </a:r>
            <a:r>
              <a:rPr lang="en-US" sz="800" dirty="0" err="1">
                <a:ea typeface="Calibri Light" charset="0"/>
                <a:cs typeface="Calibri Light" charset="0"/>
              </a:rPr>
              <a:t>urTrnReq</a:t>
            </a:r>
            <a:r>
              <a:rPr lang="en-US" sz="800" dirty="0">
                <a:ea typeface="Calibri Light" charset="0"/>
                <a:cs typeface="Calibri Light" charset="0"/>
              </a:rPr>
              <a:t> duration to receive </a:t>
            </a:r>
            <a:r>
              <a:rPr lang="en-US" sz="800" dirty="0" err="1">
                <a:ea typeface="Calibri Light" charset="0"/>
                <a:cs typeface="Calibri Light" charset="0"/>
              </a:rPr>
              <a:t>urTrnResAck</a:t>
            </a:r>
            <a:r>
              <a:rPr lang="en-US" sz="800" dirty="0">
                <a:ea typeface="Calibri Light" charset="0"/>
                <a:cs typeface="Calibri Light" charset="0"/>
              </a:rPr>
              <a:t> (in case </a:t>
            </a:r>
            <a:r>
              <a:rPr lang="en-US" sz="800" dirty="0" smtClean="0">
                <a:ea typeface="Calibri Light" charset="0"/>
                <a:cs typeface="Calibri Light" charset="0"/>
              </a:rPr>
              <a:t>hit with previous beamforming window happened)</a:t>
            </a:r>
            <a:endParaRPr lang="en-US" sz="800" dirty="0">
              <a:ea typeface="Calibri Light" charset="0"/>
              <a:cs typeface="Calibri Light" charset="0"/>
            </a:endParaRPr>
          </a:p>
        </p:txBody>
      </p:sp>
      <p:cxnSp>
        <p:nvCxnSpPr>
          <p:cNvPr id="103" name="Straight Arrow Connector 102"/>
          <p:cNvCxnSpPr/>
          <p:nvPr/>
        </p:nvCxnSpPr>
        <p:spPr>
          <a:xfrm flipV="1">
            <a:off x="8437470" y="5644666"/>
            <a:ext cx="865801" cy="22618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84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a:spLocks noGrp="1"/>
          </p:cNvSpPr>
          <p:nvPr>
            <p:ph type="title"/>
          </p:nvPr>
        </p:nvSpPr>
        <p:spPr/>
        <p:txBody>
          <a:bodyPr/>
          <a:lstStyle/>
          <a:p>
            <a:pPr algn="l"/>
            <a:r>
              <a:rPr lang="en-US" sz="2800" dirty="0"/>
              <a:t>Protocol</a:t>
            </a:r>
            <a:br>
              <a:rPr lang="en-US" sz="2800" dirty="0"/>
            </a:br>
            <a:r>
              <a:rPr lang="en-US" sz="2800" dirty="0"/>
              <a:t>description </a:t>
            </a:r>
            <a:r>
              <a:rPr lang="en-US" sz="2800" dirty="0" smtClean="0"/>
              <a:t>(2)</a:t>
            </a:r>
            <a:endParaRPr lang="en-US" sz="1400" dirty="0"/>
          </a:p>
        </p:txBody>
      </p:sp>
      <p:sp>
        <p:nvSpPr>
          <p:cNvPr id="6" name="Slide Number Placeholder 5"/>
          <p:cNvSpPr>
            <a:spLocks noGrp="1"/>
          </p:cNvSpPr>
          <p:nvPr>
            <p:ph type="sldNum" idx="12"/>
          </p:nvPr>
        </p:nvSpPr>
        <p:spPr/>
        <p:txBody>
          <a:bodyPr/>
          <a:lstStyle/>
          <a:p>
            <a:fld id="{218E555C-AA27-A74F-AF94-06001C10B3A2}" type="slidenum">
              <a:rPr lang="en-US" smtClean="0"/>
              <a:t>7</a:t>
            </a:fld>
            <a:endParaRPr lang="en-US" dirty="0"/>
          </a:p>
        </p:txBody>
      </p:sp>
      <p:sp>
        <p:nvSpPr>
          <p:cNvPr id="58" name="TextBox 57"/>
          <p:cNvSpPr txBox="1"/>
          <p:nvPr/>
        </p:nvSpPr>
        <p:spPr>
          <a:xfrm>
            <a:off x="3739984" y="2423516"/>
            <a:ext cx="772633" cy="584775"/>
          </a:xfrm>
          <a:prstGeom prst="rect">
            <a:avLst/>
          </a:prstGeom>
          <a:noFill/>
        </p:spPr>
        <p:txBody>
          <a:bodyPr wrap="square" rtlCol="0">
            <a:spAutoFit/>
          </a:bodyPr>
          <a:lstStyle/>
          <a:p>
            <a:pPr algn="ctr"/>
            <a:r>
              <a:rPr lang="en-US" sz="800" dirty="0" smtClean="0"/>
              <a:t>Beamforming window</a:t>
            </a:r>
          </a:p>
          <a:p>
            <a:pPr algn="ctr"/>
            <a:r>
              <a:rPr lang="en-US" sz="800" dirty="0" smtClean="0"/>
              <a:t>(Transmit on Tx beam 1)</a:t>
            </a:r>
            <a:endParaRPr lang="en-US" sz="800" dirty="0"/>
          </a:p>
        </p:txBody>
      </p:sp>
      <p:sp>
        <p:nvSpPr>
          <p:cNvPr id="59" name="Left Brace 58"/>
          <p:cNvSpPr/>
          <p:nvPr/>
        </p:nvSpPr>
        <p:spPr>
          <a:xfrm>
            <a:off x="4462998" y="2048862"/>
            <a:ext cx="122274" cy="1087862"/>
          </a:xfrm>
          <a:prstGeom prst="leftBrace">
            <a:avLst>
              <a:gd name="adj1" fmla="val 11640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3739984" y="3881225"/>
            <a:ext cx="772633" cy="584775"/>
          </a:xfrm>
          <a:prstGeom prst="rect">
            <a:avLst/>
          </a:prstGeom>
          <a:noFill/>
        </p:spPr>
        <p:txBody>
          <a:bodyPr wrap="square" rtlCol="0">
            <a:spAutoFit/>
          </a:bodyPr>
          <a:lstStyle/>
          <a:p>
            <a:pPr algn="ctr"/>
            <a:r>
              <a:rPr lang="en-US" sz="800" dirty="0" smtClean="0"/>
              <a:t>Beamforming window</a:t>
            </a:r>
          </a:p>
          <a:p>
            <a:pPr algn="ctr"/>
            <a:r>
              <a:rPr lang="en-US" sz="800" dirty="0" smtClean="0"/>
              <a:t>(Transmit on Tx beam N)</a:t>
            </a:r>
            <a:endParaRPr lang="en-US" sz="800" dirty="0"/>
          </a:p>
        </p:txBody>
      </p:sp>
      <p:sp>
        <p:nvSpPr>
          <p:cNvPr id="68" name="Left Brace 67"/>
          <p:cNvSpPr/>
          <p:nvPr/>
        </p:nvSpPr>
        <p:spPr>
          <a:xfrm>
            <a:off x="4462998" y="3506571"/>
            <a:ext cx="122274" cy="1087862"/>
          </a:xfrm>
          <a:prstGeom prst="leftBrace">
            <a:avLst>
              <a:gd name="adj1" fmla="val 11640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p:cNvSpPr txBox="1"/>
          <p:nvPr/>
        </p:nvSpPr>
        <p:spPr>
          <a:xfrm>
            <a:off x="2826067" y="2400156"/>
            <a:ext cx="871007" cy="707886"/>
          </a:xfrm>
          <a:prstGeom prst="rect">
            <a:avLst/>
          </a:prstGeom>
          <a:noFill/>
        </p:spPr>
        <p:txBody>
          <a:bodyPr wrap="square" rtlCol="0">
            <a:spAutoFit/>
          </a:bodyPr>
          <a:lstStyle/>
          <a:p>
            <a:pPr algn="ctr"/>
            <a:r>
              <a:rPr lang="en-US" sz="800" dirty="0" smtClean="0"/>
              <a:t>Tx sector sweep continues until stopped by initiator </a:t>
            </a:r>
            <a:r>
              <a:rPr lang="en-US" sz="800" smtClean="0"/>
              <a:t>(SME/ administrative)</a:t>
            </a:r>
            <a:endParaRPr lang="en-US" sz="800" dirty="0"/>
          </a:p>
        </p:txBody>
      </p:sp>
      <p:sp>
        <p:nvSpPr>
          <p:cNvPr id="72" name="Freeform 71"/>
          <p:cNvSpPr/>
          <p:nvPr/>
        </p:nvSpPr>
        <p:spPr>
          <a:xfrm>
            <a:off x="5659509" y="1942636"/>
            <a:ext cx="574401" cy="603250"/>
          </a:xfrm>
          <a:custGeom>
            <a:avLst/>
            <a:gdLst>
              <a:gd name="connsiteX0" fmla="*/ 0 w 467402"/>
              <a:gd name="connsiteY0" fmla="*/ 0 h 1390650"/>
              <a:gd name="connsiteX1" fmla="*/ 457200 w 467402"/>
              <a:gd name="connsiteY1" fmla="*/ 381000 h 1390650"/>
              <a:gd name="connsiteX2" fmla="*/ 273050 w 467402"/>
              <a:gd name="connsiteY2" fmla="*/ 1390650 h 1390650"/>
              <a:gd name="connsiteX0" fmla="*/ 0 w 298053"/>
              <a:gd name="connsiteY0" fmla="*/ 0 h 1390650"/>
              <a:gd name="connsiteX1" fmla="*/ 27014 w 298053"/>
              <a:gd name="connsiteY1" fmla="*/ 947890 h 1390650"/>
              <a:gd name="connsiteX2" fmla="*/ 273050 w 298053"/>
              <a:gd name="connsiteY2" fmla="*/ 1390650 h 1390650"/>
              <a:gd name="connsiteX0" fmla="*/ 0 w 301322"/>
              <a:gd name="connsiteY0" fmla="*/ 0 h 1390650"/>
              <a:gd name="connsiteX1" fmla="*/ 73300 w 301322"/>
              <a:gd name="connsiteY1" fmla="*/ 761879 h 1390650"/>
              <a:gd name="connsiteX2" fmla="*/ 273050 w 301322"/>
              <a:gd name="connsiteY2" fmla="*/ 1390650 h 1390650"/>
              <a:gd name="connsiteX0" fmla="*/ 0 w 297229"/>
              <a:gd name="connsiteY0" fmla="*/ 0 h 1390650"/>
              <a:gd name="connsiteX1" fmla="*/ 13401 w 297229"/>
              <a:gd name="connsiteY1" fmla="*/ 921317 h 1390650"/>
              <a:gd name="connsiteX2" fmla="*/ 273050 w 297229"/>
              <a:gd name="connsiteY2" fmla="*/ 1390650 h 1390650"/>
              <a:gd name="connsiteX0" fmla="*/ 0 w 330996"/>
              <a:gd name="connsiteY0" fmla="*/ 0 h 1443796"/>
              <a:gd name="connsiteX1" fmla="*/ 13401 w 330996"/>
              <a:gd name="connsiteY1" fmla="*/ 921317 h 1443796"/>
              <a:gd name="connsiteX2" fmla="*/ 308445 w 330996"/>
              <a:gd name="connsiteY2" fmla="*/ 1443796 h 1443796"/>
              <a:gd name="connsiteX0" fmla="*/ 0 w 308445"/>
              <a:gd name="connsiteY0" fmla="*/ 0 h 1443796"/>
              <a:gd name="connsiteX1" fmla="*/ 13401 w 308445"/>
              <a:gd name="connsiteY1" fmla="*/ 921317 h 1443796"/>
              <a:gd name="connsiteX2" fmla="*/ 308445 w 308445"/>
              <a:gd name="connsiteY2" fmla="*/ 1443796 h 1443796"/>
              <a:gd name="connsiteX0" fmla="*/ 0 w 273050"/>
              <a:gd name="connsiteY0" fmla="*/ 0 h 1381792"/>
              <a:gd name="connsiteX1" fmla="*/ 13401 w 273050"/>
              <a:gd name="connsiteY1" fmla="*/ 921317 h 1381792"/>
              <a:gd name="connsiteX2" fmla="*/ 273050 w 273050"/>
              <a:gd name="connsiteY2" fmla="*/ 1381792 h 1381792"/>
            </a:gdLst>
            <a:ahLst/>
            <a:cxnLst>
              <a:cxn ang="0">
                <a:pos x="connsiteX0" y="connsiteY0"/>
              </a:cxn>
              <a:cxn ang="0">
                <a:pos x="connsiteX1" y="connsiteY1"/>
              </a:cxn>
              <a:cxn ang="0">
                <a:pos x="connsiteX2" y="connsiteY2"/>
              </a:cxn>
            </a:cxnLst>
            <a:rect l="l" t="t" r="r" b="b"/>
            <a:pathLst>
              <a:path w="273050" h="1381792">
                <a:moveTo>
                  <a:pt x="0" y="0"/>
                </a:moveTo>
                <a:cubicBezTo>
                  <a:pt x="205846" y="74612"/>
                  <a:pt x="-32107" y="691018"/>
                  <a:pt x="13401" y="921317"/>
                </a:cubicBezTo>
                <a:cubicBezTo>
                  <a:pt x="58909" y="1151616"/>
                  <a:pt x="156450" y="789129"/>
                  <a:pt x="273050" y="1381792"/>
                </a:cubicBezTo>
              </a:path>
            </a:pathLst>
          </a:custGeom>
          <a:noFill/>
          <a:ln w="6350">
            <a:solidFill>
              <a:srgbClr val="C00000"/>
            </a:solidFill>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a:stCxn id="88" idx="3"/>
          </p:cNvCxnSpPr>
          <p:nvPr/>
        </p:nvCxnSpPr>
        <p:spPr>
          <a:xfrm flipH="1">
            <a:off x="4197036" y="3729555"/>
            <a:ext cx="817320" cy="109883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3802904" y="6100624"/>
            <a:ext cx="127382" cy="18288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600" dirty="0"/>
          </a:p>
        </p:txBody>
      </p:sp>
      <p:sp>
        <p:nvSpPr>
          <p:cNvPr id="83" name="Oval 82"/>
          <p:cNvSpPr/>
          <p:nvPr/>
        </p:nvSpPr>
        <p:spPr>
          <a:xfrm>
            <a:off x="2633598" y="5644666"/>
            <a:ext cx="1828800" cy="948332"/>
          </a:xfrm>
          <a:prstGeom prst="ellipse">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957288" y="6100624"/>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dirty="0">
                <a:latin typeface="Calibri Light" charset="0"/>
                <a:ea typeface="Calibri Light" charset="0"/>
                <a:cs typeface="Calibri Light" charset="0"/>
              </a:rPr>
              <a:t>urTrnReq</a:t>
            </a:r>
            <a:endParaRPr lang="en-US" sz="600" dirty="0"/>
          </a:p>
        </p:txBody>
      </p:sp>
      <p:sp>
        <p:nvSpPr>
          <p:cNvPr id="85" name="Rectangle 84"/>
          <p:cNvSpPr/>
          <p:nvPr/>
        </p:nvSpPr>
        <p:spPr>
          <a:xfrm>
            <a:off x="3380096" y="6100624"/>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dirty="0">
                <a:latin typeface="Calibri Light" charset="0"/>
                <a:ea typeface="Calibri Light" charset="0"/>
                <a:cs typeface="Calibri Light" charset="0"/>
              </a:rPr>
              <a:t>urTrnReq</a:t>
            </a:r>
            <a:endParaRPr lang="en-US" sz="600" dirty="0"/>
          </a:p>
        </p:txBody>
      </p:sp>
      <p:sp>
        <p:nvSpPr>
          <p:cNvPr id="86" name="TextBox 85"/>
          <p:cNvSpPr txBox="1"/>
          <p:nvPr/>
        </p:nvSpPr>
        <p:spPr>
          <a:xfrm>
            <a:off x="2703490" y="5763037"/>
            <a:ext cx="1634664" cy="369332"/>
          </a:xfrm>
          <a:prstGeom prst="rect">
            <a:avLst/>
          </a:prstGeom>
          <a:noFill/>
        </p:spPr>
        <p:txBody>
          <a:bodyPr wrap="square" rtlCol="0">
            <a:spAutoFit/>
          </a:bodyPr>
          <a:lstStyle/>
          <a:p>
            <a:pPr algn="ctr"/>
            <a:r>
              <a:rPr lang="en-US" sz="600" dirty="0" smtClean="0"/>
              <a:t>(Last Tx slot in beamforming window)</a:t>
            </a:r>
          </a:p>
          <a:p>
            <a:pPr algn="ctr"/>
            <a:r>
              <a:rPr lang="en-US" sz="600" dirty="0" smtClean="0"/>
              <a:t>Tx slot filled with two or more urTrnReq packets and one or more urTrnResAck packets</a:t>
            </a:r>
          </a:p>
        </p:txBody>
      </p:sp>
      <p:sp>
        <p:nvSpPr>
          <p:cNvPr id="87" name="TextBox 86"/>
          <p:cNvSpPr txBox="1"/>
          <p:nvPr/>
        </p:nvSpPr>
        <p:spPr>
          <a:xfrm>
            <a:off x="2703491" y="6279699"/>
            <a:ext cx="1634664" cy="276999"/>
          </a:xfrm>
          <a:prstGeom prst="rect">
            <a:avLst/>
          </a:prstGeom>
          <a:noFill/>
        </p:spPr>
        <p:txBody>
          <a:bodyPr wrap="square" rtlCol="0">
            <a:spAutoFit/>
          </a:bodyPr>
          <a:lstStyle/>
          <a:p>
            <a:pPr algn="ctr"/>
            <a:r>
              <a:rPr lang="en-US" sz="600" dirty="0" smtClean="0"/>
              <a:t>IFS options (RIFS, SBIFS, SIFS or programmable) under study</a:t>
            </a:r>
          </a:p>
        </p:txBody>
      </p:sp>
      <p:sp>
        <p:nvSpPr>
          <p:cNvPr id="88" name="Rectangle 87"/>
          <p:cNvSpPr/>
          <p:nvPr/>
        </p:nvSpPr>
        <p:spPr>
          <a:xfrm>
            <a:off x="2957288" y="6100624"/>
            <a:ext cx="1097376" cy="187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p:nvPr/>
        </p:nvCxnSpPr>
        <p:spPr>
          <a:xfrm flipH="1">
            <a:off x="4373463" y="4650305"/>
            <a:ext cx="634543" cy="118346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4127040" y="6069661"/>
            <a:ext cx="2147435" cy="461665"/>
          </a:xfrm>
          <a:prstGeom prst="rect">
            <a:avLst/>
          </a:prstGeom>
        </p:spPr>
        <p:txBody>
          <a:bodyPr wrap="square">
            <a:spAutoFit/>
          </a:bodyPr>
          <a:lstStyle/>
          <a:p>
            <a:pPr algn="ctr"/>
            <a:r>
              <a:rPr lang="en-US" sz="800" dirty="0" smtClean="0">
                <a:ea typeface="Calibri Light" charset="0"/>
                <a:cs typeface="Calibri Light" charset="0"/>
              </a:rPr>
              <a:t>urTrnResAck </a:t>
            </a:r>
            <a:r>
              <a:rPr lang="en-US" sz="800" dirty="0" smtClean="0">
                <a:solidFill>
                  <a:srgbClr val="C00000"/>
                </a:solidFill>
                <a:ea typeface="Calibri Light" charset="0"/>
                <a:cs typeface="Calibri Light" charset="0"/>
              </a:rPr>
              <a:t>(sent using the Tx beam in the previous beamforming window, responder needs to switch the beam to receive </a:t>
            </a:r>
            <a:r>
              <a:rPr lang="en-US" sz="800" dirty="0" err="1" smtClean="0">
                <a:solidFill>
                  <a:srgbClr val="C00000"/>
                </a:solidFill>
                <a:ea typeface="Calibri Light" charset="0"/>
                <a:cs typeface="Calibri Light" charset="0"/>
              </a:rPr>
              <a:t>ack</a:t>
            </a:r>
            <a:r>
              <a:rPr lang="en-US" sz="800" dirty="0" smtClean="0">
                <a:solidFill>
                  <a:srgbClr val="C00000"/>
                </a:solidFill>
                <a:ea typeface="Calibri Light" charset="0"/>
                <a:cs typeface="Calibri Light" charset="0"/>
              </a:rPr>
              <a:t>)</a:t>
            </a:r>
            <a:endParaRPr lang="en-US" sz="800" dirty="0">
              <a:solidFill>
                <a:srgbClr val="C00000"/>
              </a:solidFill>
            </a:endParaRPr>
          </a:p>
        </p:txBody>
      </p:sp>
      <p:sp>
        <p:nvSpPr>
          <p:cNvPr id="91" name="Freeform 90"/>
          <p:cNvSpPr/>
          <p:nvPr/>
        </p:nvSpPr>
        <p:spPr>
          <a:xfrm rot="17524913">
            <a:off x="4086995" y="5769999"/>
            <a:ext cx="409653" cy="669813"/>
          </a:xfrm>
          <a:custGeom>
            <a:avLst/>
            <a:gdLst>
              <a:gd name="connsiteX0" fmla="*/ 0 w 306593"/>
              <a:gd name="connsiteY0" fmla="*/ 0 h 406400"/>
              <a:gd name="connsiteX1" fmla="*/ 298450 w 306593"/>
              <a:gd name="connsiteY1" fmla="*/ 171450 h 406400"/>
              <a:gd name="connsiteX2" fmla="*/ 228600 w 306593"/>
              <a:gd name="connsiteY2" fmla="*/ 406400 h 406400"/>
            </a:gdLst>
            <a:ahLst/>
            <a:cxnLst>
              <a:cxn ang="0">
                <a:pos x="connsiteX0" y="connsiteY0"/>
              </a:cxn>
              <a:cxn ang="0">
                <a:pos x="connsiteX1" y="connsiteY1"/>
              </a:cxn>
              <a:cxn ang="0">
                <a:pos x="connsiteX2" y="connsiteY2"/>
              </a:cxn>
            </a:cxnLst>
            <a:rect l="l" t="t" r="r" b="b"/>
            <a:pathLst>
              <a:path w="306593" h="406400">
                <a:moveTo>
                  <a:pt x="0" y="0"/>
                </a:moveTo>
                <a:cubicBezTo>
                  <a:pt x="130175" y="51858"/>
                  <a:pt x="260350" y="103717"/>
                  <a:pt x="298450" y="171450"/>
                </a:cubicBezTo>
                <a:cubicBezTo>
                  <a:pt x="336550" y="239183"/>
                  <a:pt x="228600" y="406400"/>
                  <a:pt x="228600" y="406400"/>
                </a:cubicBezTo>
              </a:path>
            </a:pathLst>
          </a:cu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636058" y="4689506"/>
            <a:ext cx="1828800" cy="948332"/>
          </a:xfrm>
          <a:prstGeom prst="ellipse">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002276" y="5145464"/>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dirty="0">
                <a:latin typeface="Calibri Light" charset="0"/>
                <a:ea typeface="Calibri Light" charset="0"/>
                <a:cs typeface="Calibri Light" charset="0"/>
              </a:rPr>
              <a:t>urTrnReq</a:t>
            </a:r>
            <a:endParaRPr lang="en-US" sz="600" dirty="0"/>
          </a:p>
        </p:txBody>
      </p:sp>
      <p:sp>
        <p:nvSpPr>
          <p:cNvPr id="94" name="Rectangle 93"/>
          <p:cNvSpPr/>
          <p:nvPr/>
        </p:nvSpPr>
        <p:spPr>
          <a:xfrm>
            <a:off x="3425084" y="5145464"/>
            <a:ext cx="36576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600" dirty="0">
                <a:latin typeface="Calibri Light" charset="0"/>
                <a:ea typeface="Calibri Light" charset="0"/>
                <a:cs typeface="Calibri Light" charset="0"/>
              </a:rPr>
              <a:t>urTrnReq</a:t>
            </a:r>
            <a:endParaRPr lang="en-US" sz="600" dirty="0"/>
          </a:p>
        </p:txBody>
      </p:sp>
      <p:sp>
        <p:nvSpPr>
          <p:cNvPr id="95" name="TextBox 94"/>
          <p:cNvSpPr txBox="1"/>
          <p:nvPr/>
        </p:nvSpPr>
        <p:spPr>
          <a:xfrm>
            <a:off x="2748478" y="4735676"/>
            <a:ext cx="1634664" cy="369332"/>
          </a:xfrm>
          <a:prstGeom prst="rect">
            <a:avLst/>
          </a:prstGeom>
          <a:noFill/>
        </p:spPr>
        <p:txBody>
          <a:bodyPr wrap="square" rtlCol="0">
            <a:spAutoFit/>
          </a:bodyPr>
          <a:lstStyle/>
          <a:p>
            <a:pPr algn="ctr"/>
            <a:endParaRPr lang="en-US" sz="600" dirty="0"/>
          </a:p>
          <a:p>
            <a:pPr algn="ctr"/>
            <a:r>
              <a:rPr lang="en-US" sz="600" dirty="0" smtClean="0"/>
              <a:t>Every </a:t>
            </a:r>
            <a:r>
              <a:rPr lang="en-US" sz="600" dirty="0" err="1" smtClean="0"/>
              <a:t>Tx</a:t>
            </a:r>
            <a:r>
              <a:rPr lang="en-US" sz="600" dirty="0" smtClean="0"/>
              <a:t> </a:t>
            </a:r>
            <a:r>
              <a:rPr lang="en-US" sz="600" dirty="0"/>
              <a:t>slot filled with two or more urTrnReq packets</a:t>
            </a:r>
          </a:p>
        </p:txBody>
      </p:sp>
      <p:sp>
        <p:nvSpPr>
          <p:cNvPr id="96" name="TextBox 95"/>
          <p:cNvSpPr txBox="1"/>
          <p:nvPr/>
        </p:nvSpPr>
        <p:spPr>
          <a:xfrm>
            <a:off x="2748478" y="5324539"/>
            <a:ext cx="1634663" cy="276999"/>
          </a:xfrm>
          <a:prstGeom prst="rect">
            <a:avLst/>
          </a:prstGeom>
          <a:noFill/>
        </p:spPr>
        <p:txBody>
          <a:bodyPr wrap="square" rtlCol="0">
            <a:spAutoFit/>
          </a:bodyPr>
          <a:lstStyle/>
          <a:p>
            <a:pPr algn="ctr"/>
            <a:r>
              <a:rPr lang="en-US" sz="600" dirty="0" smtClean="0"/>
              <a:t>IFS options (RIFS, SBIFS, SIFS or programmable) under study</a:t>
            </a:r>
          </a:p>
        </p:txBody>
      </p:sp>
      <p:sp>
        <p:nvSpPr>
          <p:cNvPr id="97" name="Rectangle 96"/>
          <p:cNvSpPr/>
          <p:nvPr/>
        </p:nvSpPr>
        <p:spPr>
          <a:xfrm>
            <a:off x="3002276" y="5145464"/>
            <a:ext cx="1097376" cy="187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138340" y="5806922"/>
            <a:ext cx="2202445" cy="400110"/>
          </a:xfrm>
          <a:prstGeom prst="rect">
            <a:avLst/>
          </a:prstGeom>
          <a:noFill/>
        </p:spPr>
        <p:txBody>
          <a:bodyPr wrap="square" rtlCol="0">
            <a:spAutoFit/>
          </a:bodyPr>
          <a:lstStyle/>
          <a:p>
            <a:pPr algn="r"/>
            <a:r>
              <a:rPr lang="en-US" sz="2000" b="1" dirty="0" smtClean="0"/>
              <a:t>Initiator</a:t>
            </a:r>
          </a:p>
        </p:txBody>
      </p:sp>
      <p:sp>
        <p:nvSpPr>
          <p:cNvPr id="108" name="TextBox 107"/>
          <p:cNvSpPr txBox="1"/>
          <p:nvPr/>
        </p:nvSpPr>
        <p:spPr>
          <a:xfrm>
            <a:off x="7943540" y="2233988"/>
            <a:ext cx="772633" cy="584775"/>
          </a:xfrm>
          <a:prstGeom prst="rect">
            <a:avLst/>
          </a:prstGeom>
          <a:noFill/>
        </p:spPr>
        <p:txBody>
          <a:bodyPr wrap="square" rtlCol="0">
            <a:spAutoFit/>
          </a:bodyPr>
          <a:lstStyle/>
          <a:p>
            <a:pPr algn="ctr"/>
            <a:r>
              <a:rPr lang="en-US" sz="800" dirty="0" smtClean="0"/>
              <a:t>Beamforming window</a:t>
            </a:r>
          </a:p>
          <a:p>
            <a:pPr algn="ctr"/>
            <a:r>
              <a:rPr lang="en-US" sz="800" dirty="0" smtClean="0"/>
              <a:t>(Sweeping all Rx beams)</a:t>
            </a:r>
            <a:endParaRPr lang="en-US" sz="800" dirty="0"/>
          </a:p>
        </p:txBody>
      </p:sp>
      <p:sp>
        <p:nvSpPr>
          <p:cNvPr id="109" name="Left Brace 108"/>
          <p:cNvSpPr/>
          <p:nvPr/>
        </p:nvSpPr>
        <p:spPr>
          <a:xfrm>
            <a:off x="8666554" y="2048862"/>
            <a:ext cx="122274" cy="1087862"/>
          </a:xfrm>
          <a:prstGeom prst="leftBrace">
            <a:avLst>
              <a:gd name="adj1" fmla="val 116403"/>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TextBox 143"/>
          <p:cNvSpPr txBox="1"/>
          <p:nvPr/>
        </p:nvSpPr>
        <p:spPr>
          <a:xfrm>
            <a:off x="9274003" y="5827651"/>
            <a:ext cx="2202445" cy="400110"/>
          </a:xfrm>
          <a:prstGeom prst="rect">
            <a:avLst/>
          </a:prstGeom>
          <a:noFill/>
        </p:spPr>
        <p:txBody>
          <a:bodyPr wrap="square" rtlCol="0">
            <a:spAutoFit/>
          </a:bodyPr>
          <a:lstStyle/>
          <a:p>
            <a:pPr algn="r"/>
            <a:r>
              <a:rPr lang="en-US" sz="2000" b="1" dirty="0" smtClean="0"/>
              <a:t>Responder</a:t>
            </a:r>
            <a:endParaRPr lang="en-US" sz="2000" b="1" dirty="0"/>
          </a:p>
        </p:txBody>
      </p:sp>
      <p:sp>
        <p:nvSpPr>
          <p:cNvPr id="2" name="Date Placeholder 1"/>
          <p:cNvSpPr>
            <a:spLocks noGrp="1"/>
          </p:cNvSpPr>
          <p:nvPr>
            <p:ph type="dt" idx="10"/>
          </p:nvPr>
        </p:nvSpPr>
        <p:spPr/>
        <p:txBody>
          <a:bodyPr/>
          <a:lstStyle/>
          <a:p>
            <a:r>
              <a:rPr lang="en-US" smtClean="0"/>
              <a:t>November 2017</a:t>
            </a:r>
            <a:endParaRPr lang="en-US"/>
          </a:p>
        </p:txBody>
      </p:sp>
      <p:sp>
        <p:nvSpPr>
          <p:cNvPr id="4" name="Footer Placeholder 3"/>
          <p:cNvSpPr>
            <a:spLocks noGrp="1"/>
          </p:cNvSpPr>
          <p:nvPr>
            <p:ph type="ftr" idx="11"/>
          </p:nvPr>
        </p:nvSpPr>
        <p:spPr/>
        <p:txBody>
          <a:bodyPr/>
          <a:lstStyle/>
          <a:p>
            <a:r>
              <a:rPr lang="en-US" dirty="0" smtClean="0"/>
              <a:t>Djordje Tujkovic, Facebook</a:t>
            </a:r>
            <a:endParaRPr lang="en-US" dirty="0"/>
          </a:p>
        </p:txBody>
      </p:sp>
      <p:graphicFrame>
        <p:nvGraphicFramePr>
          <p:cNvPr id="105" name="Table 104"/>
          <p:cNvGraphicFramePr>
            <a:graphicFrameLocks noGrp="1"/>
          </p:cNvGraphicFramePr>
          <p:nvPr>
            <p:extLst>
              <p:ext uri="{D42A27DB-BD31-4B8C-83A1-F6EECF244321}">
                <p14:modId xmlns:p14="http://schemas.microsoft.com/office/powerpoint/2010/main" val="286667473"/>
              </p:ext>
            </p:extLst>
          </p:nvPr>
        </p:nvGraphicFramePr>
        <p:xfrm>
          <a:off x="8838282" y="758837"/>
          <a:ext cx="2588712" cy="5120640"/>
        </p:xfrm>
        <a:graphic>
          <a:graphicData uri="http://schemas.openxmlformats.org/drawingml/2006/table">
            <a:tbl>
              <a:tblPr firstRow="1" bandRow="1">
                <a:tableStyleId>{5940675A-B579-460E-94D1-54222C63F5DA}</a:tableStyleId>
              </a:tblPr>
              <a:tblGrid>
                <a:gridCol w="391886"/>
                <a:gridCol w="548640"/>
                <a:gridCol w="365760"/>
                <a:gridCol w="185146"/>
                <a:gridCol w="548640"/>
                <a:gridCol w="365760"/>
                <a:gridCol w="182880"/>
              </a:tblGrid>
              <a:tr h="182880">
                <a:tc>
                  <a:txBody>
                    <a:bodyPr/>
                    <a:lstStyle/>
                    <a:p>
                      <a:pPr algn="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600" dirty="0" smtClean="0"/>
                        <a:t>Receive slots</a:t>
                      </a:r>
                      <a:endParaRPr lang="en-US" sz="60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sz="600" dirty="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600" dirty="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600" dirty="0" smtClean="0"/>
                        <a:t>Transmit slots</a:t>
                      </a:r>
                      <a:endParaRPr lang="en-US" sz="60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sz="60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600" dirty="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pPr algn="r"/>
                      <a:r>
                        <a:rPr lang="en-US" sz="600" dirty="0" smtClean="0">
                          <a:latin typeface="+mn-lt"/>
                        </a:rPr>
                        <a:t>Frame 0</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pattFill prst="ltDnDiag">
                      <a:fgClr>
                        <a:srgbClr val="C00000"/>
                      </a:fgClr>
                      <a:bgClr>
                        <a:schemeClr val="bg1"/>
                      </a:bgClr>
                    </a:pattFill>
                  </a:tcPr>
                </a:tc>
                <a:tc>
                  <a:txBody>
                    <a:bodyPr/>
                    <a:lstStyle/>
                    <a:p>
                      <a:endParaRPr lang="en-US" sz="600"/>
                    </a:p>
                  </a:txBody>
                  <a:tcPr marL="45720" marR="45720">
                    <a:lnT w="12700" cap="flat" cmpd="sng" algn="ctr">
                      <a:solidFill>
                        <a:schemeClr val="tx1"/>
                      </a:solidFill>
                      <a:prstDash val="solid"/>
                      <a:round/>
                      <a:headEnd type="none" w="med" len="med"/>
                      <a:tailEnd type="none" w="med" len="med"/>
                    </a:lnT>
                  </a:tcPr>
                </a:tc>
                <a:tc>
                  <a:txBody>
                    <a:bodyPr/>
                    <a:lstStyle/>
                    <a:p>
                      <a:endParaRPr lang="en-US" sz="600"/>
                    </a:p>
                  </a:txBody>
                  <a:tcPr marL="45720" marR="45720">
                    <a:lnT w="12700" cap="flat" cmpd="sng" algn="ctr">
                      <a:solidFill>
                        <a:schemeClr val="tx1"/>
                      </a:solidFill>
                      <a:prstDash val="solid"/>
                      <a:round/>
                      <a:headEnd type="none" w="med" len="med"/>
                      <a:tailEnd type="none" w="med" len="med"/>
                    </a:lnT>
                  </a:tcPr>
                </a:tc>
                <a:tc>
                  <a:txBody>
                    <a:bodyPr/>
                    <a:lstStyle/>
                    <a:p>
                      <a:endParaRPr lang="en-US" sz="600"/>
                    </a:p>
                  </a:txBody>
                  <a:tcPr marL="45720" marR="45720">
                    <a:lnT w="12700" cap="flat" cmpd="sng" algn="ctr">
                      <a:solidFill>
                        <a:schemeClr val="tx1"/>
                      </a:solidFill>
                      <a:prstDash val="solid"/>
                      <a:round/>
                      <a:headEnd type="none" w="med" len="med"/>
                      <a:tailEnd type="none" w="med" len="med"/>
                    </a:lnT>
                  </a:tcPr>
                </a:tc>
                <a:tc>
                  <a:txBody>
                    <a:bodyPr/>
                    <a:lstStyle/>
                    <a:p>
                      <a:endParaRPr lang="en-US" sz="600"/>
                    </a:p>
                  </a:txBody>
                  <a:tcPr marL="45720" marR="45720">
                    <a:lnT w="12700" cap="flat" cmpd="sng" algn="ctr">
                      <a:solidFill>
                        <a:schemeClr val="tx1"/>
                      </a:solidFill>
                      <a:prstDash val="solid"/>
                      <a:round/>
                      <a:headEnd type="none" w="med" len="med"/>
                      <a:tailEnd type="none" w="med" len="med"/>
                    </a:lnT>
                  </a:tcPr>
                </a:tc>
                <a:tc>
                  <a:txBody>
                    <a:bodyPr/>
                    <a:lstStyle/>
                    <a:p>
                      <a:endParaRPr lang="en-US" sz="600" dirty="0"/>
                    </a:p>
                  </a:txBody>
                  <a:tcPr marL="45720" marR="45720">
                    <a:lnT w="12700" cap="flat" cmpd="sng" algn="ctr">
                      <a:solidFill>
                        <a:schemeClr val="tx1"/>
                      </a:solidFill>
                      <a:prstDash val="solid"/>
                      <a:round/>
                      <a:headEnd type="none" w="med" len="med"/>
                      <a:tailEnd type="none" w="med" len="med"/>
                    </a:lnT>
                  </a:tcPr>
                </a:tc>
              </a:tr>
              <a:tr h="182880">
                <a:tc>
                  <a:txBody>
                    <a:bodyPr/>
                    <a:lstStyle/>
                    <a:p>
                      <a:pPr algn="r"/>
                      <a:r>
                        <a:rPr lang="en-US" sz="600" dirty="0" smtClean="0">
                          <a:latin typeface="+mn-lt"/>
                        </a:rPr>
                        <a:t>Frame 1</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dotDmnd">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0 + 15</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divot">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dotDmnd">
                      <a:fgClr>
                        <a:srgbClr val="C00000"/>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0</a:t>
                      </a:r>
                      <a:r>
                        <a:rPr lang="en-US" sz="600" baseline="0" dirty="0" smtClean="0">
                          <a:latin typeface="+mn-lt"/>
                        </a:rPr>
                        <a:t> + </a:t>
                      </a:r>
                      <a:r>
                        <a:rPr lang="en-US" sz="600" dirty="0" smtClean="0">
                          <a:latin typeface="+mn-lt"/>
                        </a:rPr>
                        <a:t>30</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smConfetti">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en-US" sz="600" dirty="0" smtClean="0">
                          <a:latin typeface="+mn-lt"/>
                        </a:rPr>
                        <a:t>31</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DnDiag">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en-US" sz="600" dirty="0" smtClean="0">
                          <a:latin typeface="+mn-lt"/>
                        </a:rPr>
                        <a:t>32</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dotDmnd">
                      <a:fgClr>
                        <a:srgbClr val="C00000"/>
                      </a:fgClr>
                      <a:bgClr>
                        <a:schemeClr val="bg1"/>
                      </a:bgClr>
                    </a:pattFill>
                  </a:tcPr>
                </a:tc>
                <a:tc>
                  <a:txBody>
                    <a:bodyPr/>
                    <a:lstStyle/>
                    <a:p>
                      <a:endParaRPr lang="en-US" sz="600"/>
                    </a:p>
                  </a:txBody>
                  <a:tcPr marL="45720" marR="45720"/>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en-US" sz="600" dirty="0" smtClean="0">
                          <a:latin typeface="+mn-lt"/>
                        </a:rPr>
                        <a:t>31 + 15</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divot">
                      <a:fgClr>
                        <a:srgbClr val="C00000"/>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pattFill prst="ltDnDiag">
                      <a:fgClr>
                        <a:schemeClr val="accent1"/>
                      </a:fgClr>
                      <a:bgClr>
                        <a:schemeClr val="bg1"/>
                      </a:bgClr>
                    </a:pattFill>
                  </a:tcPr>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r>
                        <a:rPr lang="en-US" sz="600" dirty="0" smtClean="0">
                          <a:latin typeface="+mn-lt"/>
                        </a:rPr>
                        <a:t>31 + 30</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smConfetti">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31 x 30</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DnDiag">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en-US" sz="600" dirty="0" smtClean="0">
                          <a:latin typeface="+mn-lt"/>
                        </a:rPr>
                        <a:t>931</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UpDiag">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dotDmnd">
                      <a:fgClr>
                        <a:srgbClr val="C00000"/>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en-US" sz="600" dirty="0" smtClean="0">
                          <a:latin typeface="+mn-lt"/>
                        </a:rPr>
                        <a:t>930 + 15</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zigZag">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pattFill prst="ltUpDiag">
                      <a:fgClr>
                        <a:schemeClr val="accent1"/>
                      </a:fgClr>
                      <a:bgClr>
                        <a:schemeClr val="bg1"/>
                      </a:bgClr>
                    </a:pattFill>
                  </a:tcPr>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zigZag">
                      <a:fgClr>
                        <a:srgbClr val="C00000"/>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en-US" sz="600" dirty="0" smtClean="0">
                          <a:latin typeface="+mn-lt"/>
                        </a:rPr>
                        <a:t>930 + 30</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smConfetti">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mn-lt"/>
                          <a:ea typeface="+mn-ea"/>
                          <a:cs typeface="+mn-cs"/>
                        </a:rPr>
                        <a:t>Management frame receive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mn-lt"/>
                          <a:ea typeface="+mn-ea"/>
                          <a:cs typeface="+mn-cs"/>
                        </a:rPr>
                        <a:t>Using best Rx beam to Initiator</a:t>
                      </a:r>
                    </a:p>
                  </a:txBody>
                  <a:tcPr marL="0" marR="0" marT="0" marB="0" anchor="ctr">
                    <a:lnL w="12700" cap="flat" cmpd="sng" algn="ctr">
                      <a:solidFill>
                        <a:schemeClr val="tx1"/>
                      </a:solidFill>
                      <a:prstDash val="solid"/>
                      <a:round/>
                      <a:headEnd type="none" w="med" len="med"/>
                      <a:tailEnd type="none" w="med" len="med"/>
                    </a:lnL>
                    <a:pattFill prst="ltDnDiag">
                      <a:fgClr>
                        <a:srgbClr val="C00000"/>
                      </a:fgClr>
                      <a:bgClr>
                        <a:schemeClr val="bg1"/>
                      </a:bgClr>
                    </a:pattFill>
                  </a:tcPr>
                </a:tc>
                <a:tc>
                  <a:txBody>
                    <a:bodyPr/>
                    <a:lstStyle/>
                    <a:p>
                      <a:endParaRPr lang="en-US" sz="600"/>
                    </a:p>
                  </a:txBody>
                  <a:tcPr marL="45720" marR="45720"/>
                </a:tc>
                <a:tc>
                  <a:txBody>
                    <a:bodyPr/>
                    <a:lstStyle/>
                    <a:p>
                      <a:endParaRPr lang="en-US" sz="600"/>
                    </a:p>
                  </a:txBody>
                  <a:tcPr marL="45720" marR="45720"/>
                </a:tc>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mn-lt"/>
                          <a:ea typeface="+mn-ea"/>
                          <a:cs typeface="+mn-cs"/>
                        </a:rPr>
                        <a:t>Management frame transmit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mn-lt"/>
                          <a:ea typeface="+mn-ea"/>
                          <a:cs typeface="+mn-cs"/>
                        </a:rPr>
                        <a:t>Using best Tx beam to Initiator</a:t>
                      </a:r>
                    </a:p>
                  </a:txBody>
                  <a:tcPr marL="0" marR="0" marT="0" marB="0" anchor="ctr">
                    <a:pattFill prst="ltUp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DnDiag">
                      <a:fgClr>
                        <a:srgbClr val="C00000"/>
                      </a:fgClr>
                      <a:bgClr>
                        <a:schemeClr val="bg1"/>
                      </a:bgClr>
                    </a:pattFill>
                  </a:tcPr>
                </a:tc>
                <a:tc>
                  <a:txBody>
                    <a:bodyPr/>
                    <a:lstStyle/>
                    <a:p>
                      <a:endParaRPr lang="en-US" sz="600" dirty="0"/>
                    </a:p>
                  </a:txBody>
                  <a:tcPr marL="45720" marR="45720"/>
                </a:tc>
                <a:tc>
                  <a:txBody>
                    <a:bodyPr/>
                    <a:lstStyle/>
                    <a:p>
                      <a:endParaRPr lang="en-US" sz="600"/>
                    </a:p>
                  </a:txBody>
                  <a:tcPr marL="45720" marR="45720"/>
                </a:tc>
                <a:tc vMerge="1">
                  <a:txBody>
                    <a:bodyPr/>
                    <a:lstStyle/>
                    <a:p>
                      <a:endParaRPr lang="en-US" sz="600" dirty="0"/>
                    </a:p>
                  </a:txBody>
                  <a:tcPr marL="45720" marR="45720">
                    <a:pattFill prst="ltUp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DnDiag">
                      <a:fgClr>
                        <a:srgbClr val="C00000"/>
                      </a:fgClr>
                      <a:bgClr>
                        <a:schemeClr val="bg1"/>
                      </a:bgClr>
                    </a:pattFill>
                  </a:tcPr>
                </a:tc>
                <a:tc>
                  <a:txBody>
                    <a:bodyPr/>
                    <a:lstStyle/>
                    <a:p>
                      <a:endParaRPr lang="en-US" sz="600"/>
                    </a:p>
                  </a:txBody>
                  <a:tcPr marL="45720" marR="45720"/>
                </a:tc>
                <a:tc>
                  <a:txBody>
                    <a:bodyPr/>
                    <a:lstStyle/>
                    <a:p>
                      <a:endParaRPr lang="en-US" sz="600"/>
                    </a:p>
                  </a:txBody>
                  <a:tcPr marL="45720" marR="45720"/>
                </a:tc>
                <a:tc vMerge="1">
                  <a:txBody>
                    <a:bodyPr/>
                    <a:lstStyle/>
                    <a:p>
                      <a:endParaRPr lang="en-US" sz="600" dirty="0"/>
                    </a:p>
                  </a:txBody>
                  <a:tcPr marL="45720" marR="45720">
                    <a:pattFill prst="ltUp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DnDiag">
                      <a:fgClr>
                        <a:srgbClr val="C00000"/>
                      </a:fgClr>
                      <a:bgClr>
                        <a:schemeClr val="bg1"/>
                      </a:bgClr>
                    </a:pattFill>
                  </a:tcPr>
                </a:tc>
                <a:tc>
                  <a:txBody>
                    <a:bodyPr/>
                    <a:lstStyle/>
                    <a:p>
                      <a:endParaRPr lang="en-US" sz="600"/>
                    </a:p>
                  </a:txBody>
                  <a:tcPr marL="45720" marR="45720"/>
                </a:tc>
                <a:tc>
                  <a:txBody>
                    <a:bodyPr/>
                    <a:lstStyle/>
                    <a:p>
                      <a:endParaRPr lang="en-US" sz="600"/>
                    </a:p>
                  </a:txBody>
                  <a:tcPr marL="45720" marR="45720"/>
                </a:tc>
                <a:tc vMerge="1">
                  <a:txBody>
                    <a:bodyPr/>
                    <a:lstStyle/>
                    <a:p>
                      <a:endParaRPr lang="en-US" sz="600" dirty="0"/>
                    </a:p>
                  </a:txBody>
                  <a:tcPr marL="45720" marR="45720">
                    <a:pattFill prst="ltUp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DnDiag">
                      <a:fgClr>
                        <a:srgbClr val="C00000"/>
                      </a:fgClr>
                      <a:bgClr>
                        <a:schemeClr val="bg1"/>
                      </a:bgClr>
                    </a:pattFill>
                  </a:tcPr>
                </a:tc>
                <a:tc>
                  <a:txBody>
                    <a:bodyPr/>
                    <a:lstStyle/>
                    <a:p>
                      <a:endParaRPr lang="en-US" sz="600" dirty="0"/>
                    </a:p>
                  </a:txBody>
                  <a:tcPr marL="45720" marR="45720"/>
                </a:tc>
                <a:tc>
                  <a:txBody>
                    <a:bodyPr/>
                    <a:lstStyle/>
                    <a:p>
                      <a:endParaRPr lang="en-US" sz="600" dirty="0"/>
                    </a:p>
                  </a:txBody>
                  <a:tcPr marL="45720" marR="45720"/>
                </a:tc>
                <a:tc vMerge="1">
                  <a:txBody>
                    <a:bodyPr/>
                    <a:lstStyle/>
                    <a:p>
                      <a:endParaRPr lang="en-US" sz="600" dirty="0"/>
                    </a:p>
                  </a:txBody>
                  <a:tcPr marL="45720" marR="45720">
                    <a:pattFill prst="ltUpDiag">
                      <a:fgClr>
                        <a:schemeClr val="accent1"/>
                      </a:fgClr>
                      <a:bgClr>
                        <a:schemeClr val="bg1"/>
                      </a:bgClr>
                    </a:pattFill>
                  </a:tcPr>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DnDiag">
                      <a:fgClr>
                        <a:srgbClr val="C00000"/>
                      </a:fgClr>
                      <a:bgClr>
                        <a:schemeClr val="bg1"/>
                      </a:bgClr>
                    </a:pattFill>
                  </a:tcPr>
                </a:tc>
                <a:tc>
                  <a:txBody>
                    <a:bodyPr/>
                    <a:lstStyle/>
                    <a:p>
                      <a:endParaRPr lang="en-US" sz="600" dirty="0"/>
                    </a:p>
                  </a:txBody>
                  <a:tcPr marL="45720" marR="45720"/>
                </a:tc>
                <a:tc>
                  <a:txBody>
                    <a:bodyPr/>
                    <a:lstStyle/>
                    <a:p>
                      <a:endParaRPr lang="en-US" sz="600" dirty="0"/>
                    </a:p>
                  </a:txBody>
                  <a:tcPr marL="45720" marR="45720"/>
                </a:tc>
                <a:tc vMerge="1">
                  <a:txBody>
                    <a:bodyPr/>
                    <a:lstStyle/>
                    <a:p>
                      <a:endParaRPr lang="en-US" sz="600" dirty="0"/>
                    </a:p>
                  </a:txBody>
                  <a:tcPr marL="45720" marR="45720">
                    <a:pattFill prst="ltUpDiag">
                      <a:fgClr>
                        <a:schemeClr val="accent1"/>
                      </a:fgClr>
                      <a:bgClr>
                        <a:schemeClr val="bg1"/>
                      </a:bgClr>
                    </a:pattFill>
                  </a:tcPr>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DnDiag">
                      <a:fgClr>
                        <a:srgbClr val="C00000"/>
                      </a:fgClr>
                      <a:bgClr>
                        <a:schemeClr val="bg1"/>
                      </a:bgClr>
                    </a:pattFill>
                  </a:tcPr>
                </a:tc>
                <a:tc>
                  <a:txBody>
                    <a:bodyPr/>
                    <a:lstStyle/>
                    <a:p>
                      <a:endParaRPr lang="en-US" sz="600" dirty="0"/>
                    </a:p>
                  </a:txBody>
                  <a:tcPr marL="45720" marR="45720"/>
                </a:tc>
                <a:tc>
                  <a:txBody>
                    <a:bodyPr/>
                    <a:lstStyle/>
                    <a:p>
                      <a:endParaRPr lang="en-US" sz="600" dirty="0"/>
                    </a:p>
                  </a:txBody>
                  <a:tcPr marL="45720" marR="45720"/>
                </a:tc>
                <a:tc vMerge="1">
                  <a:txBody>
                    <a:bodyPr/>
                    <a:lstStyle/>
                    <a:p>
                      <a:endParaRPr lang="en-US" sz="600" dirty="0"/>
                    </a:p>
                  </a:txBody>
                  <a:tcPr marL="45720" marR="45720">
                    <a:pattFill prst="ltUpDiag">
                      <a:fgClr>
                        <a:schemeClr val="accent1"/>
                      </a:fgClr>
                      <a:bgClr>
                        <a:schemeClr val="bg1"/>
                      </a:bgClr>
                    </a:pattFill>
                  </a:tcPr>
                </a:tc>
                <a:tc>
                  <a:txBody>
                    <a:bodyPr/>
                    <a:lstStyle/>
                    <a:p>
                      <a:endParaRPr lang="en-US" sz="600" dirty="0"/>
                    </a:p>
                  </a:txBody>
                  <a:tcPr marL="45720" marR="45720"/>
                </a:tc>
                <a:tc>
                  <a:txBody>
                    <a:bodyPr/>
                    <a:lstStyle/>
                    <a:p>
                      <a:endParaRPr lang="en-US" sz="600" dirty="0"/>
                    </a:p>
                  </a:txBody>
                  <a:tcPr marL="45720" marR="45720"/>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226830629"/>
              </p:ext>
            </p:extLst>
          </p:nvPr>
        </p:nvGraphicFramePr>
        <p:xfrm>
          <a:off x="4634726" y="758837"/>
          <a:ext cx="2654026" cy="5120640"/>
        </p:xfrm>
        <a:graphic>
          <a:graphicData uri="http://schemas.openxmlformats.org/drawingml/2006/table">
            <a:tbl>
              <a:tblPr firstRow="1" bandRow="1">
                <a:tableStyleId>{5940675A-B579-460E-94D1-54222C63F5DA}</a:tableStyleId>
              </a:tblPr>
              <a:tblGrid>
                <a:gridCol w="457200"/>
                <a:gridCol w="548640"/>
                <a:gridCol w="365760"/>
                <a:gridCol w="185146"/>
                <a:gridCol w="548640"/>
                <a:gridCol w="365760"/>
                <a:gridCol w="182880"/>
              </a:tblGrid>
              <a:tr h="182880">
                <a:tc>
                  <a:txBody>
                    <a:bodyPr/>
                    <a:lstStyle/>
                    <a:p>
                      <a:pPr algn="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600" dirty="0" smtClean="0"/>
                        <a:t>Transmit slots</a:t>
                      </a:r>
                      <a:endParaRPr lang="en-US" sz="60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sz="600" dirty="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600" dirty="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600" dirty="0" smtClean="0"/>
                        <a:t>Receive slots</a:t>
                      </a:r>
                      <a:endParaRPr lang="en-US" sz="60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sz="60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600" dirty="0"/>
                    </a:p>
                  </a:txBody>
                  <a:tcPr marL="45720" marR="457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pPr algn="r"/>
                      <a:r>
                        <a:rPr lang="en-US" sz="600" dirty="0" smtClean="0">
                          <a:latin typeface="+mn-lt"/>
                        </a:rPr>
                        <a:t>Frame F</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600" dirty="0" smtClean="0"/>
                        <a:t>Tx</a:t>
                      </a:r>
                      <a:r>
                        <a:rPr lang="en-US" sz="600" baseline="0" dirty="0" smtClean="0"/>
                        <a:t> beam 0</a:t>
                      </a:r>
                      <a:endParaRPr lang="en-US" sz="600" dirty="0"/>
                    </a:p>
                  </a:txBody>
                  <a:tcPr marL="45720" marR="4572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pattFill prst="ltDnDiag">
                      <a:fgClr>
                        <a:schemeClr val="accent1"/>
                      </a:fgClr>
                      <a:bgClr>
                        <a:schemeClr val="bg1"/>
                      </a:bgClr>
                    </a:pattFill>
                  </a:tcPr>
                </a:tc>
                <a:tc>
                  <a:txBody>
                    <a:bodyPr/>
                    <a:lstStyle/>
                    <a:p>
                      <a:endParaRPr lang="en-US" sz="600"/>
                    </a:p>
                  </a:txBody>
                  <a:tcPr marL="45720" marR="45720">
                    <a:lnT w="12700" cap="flat" cmpd="sng" algn="ctr">
                      <a:solidFill>
                        <a:schemeClr val="tx1"/>
                      </a:solidFill>
                      <a:prstDash val="solid"/>
                      <a:round/>
                      <a:headEnd type="none" w="med" len="med"/>
                      <a:tailEnd type="none" w="med" len="med"/>
                    </a:lnT>
                  </a:tcPr>
                </a:tc>
                <a:tc>
                  <a:txBody>
                    <a:bodyPr/>
                    <a:lstStyle/>
                    <a:p>
                      <a:endParaRPr lang="en-US" sz="600" dirty="0"/>
                    </a:p>
                  </a:txBody>
                  <a:tcPr marL="45720" marR="45720">
                    <a:lnT w="12700" cap="flat" cmpd="sng" algn="ctr">
                      <a:solidFill>
                        <a:schemeClr val="tx1"/>
                      </a:solidFill>
                      <a:prstDash val="solid"/>
                      <a:round/>
                      <a:headEnd type="none" w="med" len="med"/>
                      <a:tailEnd type="none" w="med" len="med"/>
                    </a:lnT>
                  </a:tcPr>
                </a:tc>
                <a:tc>
                  <a:txBody>
                    <a:bodyPr/>
                    <a:lstStyle/>
                    <a:p>
                      <a:endParaRPr lang="en-US" sz="600"/>
                    </a:p>
                  </a:txBody>
                  <a:tcPr marL="45720" marR="45720">
                    <a:lnT w="12700" cap="flat" cmpd="sng" algn="ctr">
                      <a:solidFill>
                        <a:schemeClr val="tx1"/>
                      </a:solidFill>
                      <a:prstDash val="solid"/>
                      <a:round/>
                      <a:headEnd type="none" w="med" len="med"/>
                      <a:tailEnd type="none" w="med" len="med"/>
                    </a:lnT>
                  </a:tcPr>
                </a:tc>
                <a:tc>
                  <a:txBody>
                    <a:bodyPr/>
                    <a:lstStyle/>
                    <a:p>
                      <a:endParaRPr lang="en-US" sz="600"/>
                    </a:p>
                  </a:txBody>
                  <a:tcPr marL="45720" marR="45720">
                    <a:lnT w="12700" cap="flat" cmpd="sng" algn="ctr">
                      <a:solidFill>
                        <a:schemeClr val="tx1"/>
                      </a:solidFill>
                      <a:prstDash val="solid"/>
                      <a:round/>
                      <a:headEnd type="none" w="med" len="med"/>
                      <a:tailEnd type="none" w="med" len="med"/>
                    </a:lnT>
                  </a:tcPr>
                </a:tc>
                <a:tc>
                  <a:txBody>
                    <a:bodyPr/>
                    <a:lstStyle/>
                    <a:p>
                      <a:endParaRPr lang="en-US" sz="600" dirty="0"/>
                    </a:p>
                  </a:txBody>
                  <a:tcPr marL="45720" marR="45720">
                    <a:lnT w="12700" cap="flat" cmpd="sng" algn="ctr">
                      <a:solidFill>
                        <a:schemeClr val="tx1"/>
                      </a:solidFill>
                      <a:prstDash val="solid"/>
                      <a:round/>
                      <a:headEnd type="none" w="med" len="med"/>
                      <a:tailEnd type="none" w="med" len="med"/>
                    </a:lnT>
                  </a:tcPr>
                </a:tc>
              </a:tr>
              <a:tr h="182880">
                <a:tc>
                  <a:txBody>
                    <a:bodyPr/>
                    <a:lstStyle/>
                    <a:p>
                      <a:pPr algn="r"/>
                      <a:r>
                        <a:rPr lang="en-US" sz="600" dirty="0" smtClean="0">
                          <a:latin typeface="+mn-lt"/>
                        </a:rPr>
                        <a:t>Frame F + 1</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600" dirty="0" smtClean="0"/>
                        <a:t>Tx beam 0</a:t>
                      </a:r>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600" dirty="0" smtClean="0"/>
                        <a:t>Tx beam 0</a:t>
                      </a:r>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F + 15</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600" dirty="0" smtClean="0"/>
                        <a:t>Tx</a:t>
                      </a:r>
                      <a:r>
                        <a:rPr lang="en-US" sz="600" baseline="0" dirty="0" smtClean="0"/>
                        <a:t> beam 0</a:t>
                      </a:r>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r>
                        <a:rPr lang="en-US" sz="600" dirty="0" smtClean="0"/>
                        <a:t>Reserved</a:t>
                      </a:r>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F</a:t>
                      </a:r>
                      <a:r>
                        <a:rPr lang="en-US" sz="600" baseline="0" dirty="0" smtClean="0">
                          <a:latin typeface="+mn-lt"/>
                        </a:rPr>
                        <a:t> + </a:t>
                      </a:r>
                      <a:r>
                        <a:rPr lang="en-US" sz="600" dirty="0" smtClean="0">
                          <a:latin typeface="+mn-lt"/>
                        </a:rPr>
                        <a:t>30</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600" dirty="0" smtClean="0"/>
                        <a:t>Tx beam 0 *</a:t>
                      </a:r>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dirty="0"/>
                    </a:p>
                  </a:txBody>
                  <a:tcPr marL="45720" marR="45720"/>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en-US" sz="600" dirty="0" smtClean="0">
                          <a:latin typeface="+mn-lt"/>
                        </a:rPr>
                        <a:t>F + 31</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600" dirty="0" smtClean="0"/>
                        <a:t>Tx beam 1</a:t>
                      </a:r>
                      <a:endParaRPr lang="en-US" sz="600" dirty="0"/>
                    </a:p>
                  </a:txBody>
                  <a:tcPr marL="45720" marR="45720">
                    <a:lnL w="1270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F + 32</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600" dirty="0" smtClean="0"/>
                        <a:t>Tx beam 1</a:t>
                      </a:r>
                      <a:endParaRPr lang="en-US" sz="600" dirty="0"/>
                    </a:p>
                  </a:txBody>
                  <a:tcPr marL="45720" marR="45720">
                    <a:lnL w="1270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F + 31 + 15</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600" dirty="0" smtClean="0"/>
                        <a:t>Tx</a:t>
                      </a:r>
                      <a:r>
                        <a:rPr lang="en-US" sz="600" baseline="0" dirty="0" smtClean="0"/>
                        <a:t> beam 1</a:t>
                      </a:r>
                      <a:endParaRPr lang="en-US" sz="600" dirty="0"/>
                    </a:p>
                  </a:txBody>
                  <a:tcPr marL="45720" marR="45720">
                    <a:lnL w="1270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r>
                        <a:rPr lang="en-US" sz="600" dirty="0" smtClean="0"/>
                        <a:t>Rx beam 0</a:t>
                      </a:r>
                      <a:endParaRPr lang="en-US" sz="600" dirty="0"/>
                    </a:p>
                  </a:txBody>
                  <a:tcPr marL="45720" marR="45720">
                    <a:pattFill prst="ltDnDiag">
                      <a:fgClr>
                        <a:srgbClr val="C00000"/>
                      </a:fgClr>
                      <a:bgClr>
                        <a:schemeClr val="bg1"/>
                      </a:bgClr>
                    </a:pattFill>
                  </a:tcPr>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F + 31+ 30</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600" dirty="0" smtClean="0"/>
                        <a:t>Tx beam 1|</a:t>
                      </a:r>
                      <a:r>
                        <a:rPr lang="en-US" sz="600" baseline="0" dirty="0" smtClean="0"/>
                        <a:t>0</a:t>
                      </a:r>
                      <a:endParaRPr lang="en-US" sz="600" dirty="0"/>
                    </a:p>
                  </a:txBody>
                  <a:tcPr marL="45720" marR="45720">
                    <a:lnL w="1270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err="1" smtClean="0"/>
                        <a:t>Tx</a:t>
                      </a:r>
                      <a:r>
                        <a:rPr lang="en-US" sz="600" dirty="0" smtClean="0"/>
                        <a:t> beam Z</a:t>
                      </a:r>
                    </a:p>
                  </a:txBody>
                  <a:tcPr marL="45720" marR="45720">
                    <a:lnL w="12700" cap="flat" cmpd="sng" algn="ctr">
                      <a:solidFill>
                        <a:schemeClr val="tx1"/>
                      </a:solidFill>
                      <a:prstDash val="solid"/>
                      <a:round/>
                      <a:headEnd type="none" w="med" len="med"/>
                      <a:tailEnd type="none" w="med" len="med"/>
                    </a:ln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F + 31N</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600" dirty="0" smtClean="0"/>
                        <a:t>Tx beam N</a:t>
                      </a:r>
                      <a:endParaRPr lang="en-US" sz="600" dirty="0"/>
                    </a:p>
                  </a:txBody>
                  <a:tcPr marL="45720" marR="45720">
                    <a:lnL w="12700" cap="flat" cmpd="sng" algn="ctr">
                      <a:solidFill>
                        <a:schemeClr val="tx1"/>
                      </a:solidFill>
                      <a:prstDash val="solid"/>
                      <a:round/>
                      <a:headEnd type="none" w="med" len="med"/>
                      <a:tailEnd type="none" w="med" len="med"/>
                    </a:lnL>
                    <a:pattFill prst="zigZag">
                      <a:fgClr>
                        <a:schemeClr val="accent1"/>
                      </a:fgClr>
                      <a:bgClr>
                        <a:schemeClr val="bg1"/>
                      </a:bgClr>
                    </a:pattFill>
                  </a:tcPr>
                </a:tc>
                <a:tc>
                  <a:txBody>
                    <a:bodyPr/>
                    <a:lstStyle/>
                    <a:p>
                      <a:endParaRPr lang="en-US" sz="600" dirty="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F + 31N</a:t>
                      </a:r>
                      <a:r>
                        <a:rPr lang="en-US" sz="600" baseline="0" dirty="0" smtClean="0">
                          <a:latin typeface="+mn-lt"/>
                        </a:rPr>
                        <a:t> + 1</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zigZ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zigZ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600" dirty="0" smtClean="0"/>
                        <a:t>Tx</a:t>
                      </a:r>
                      <a:r>
                        <a:rPr lang="en-US" sz="600" baseline="0" dirty="0" smtClean="0"/>
                        <a:t> beam N</a:t>
                      </a:r>
                      <a:endParaRPr lang="en-US" sz="600" dirty="0"/>
                    </a:p>
                  </a:txBody>
                  <a:tcPr marL="45720" marR="45720">
                    <a:lnL w="12700" cap="flat" cmpd="sng" algn="ctr">
                      <a:solidFill>
                        <a:schemeClr val="tx1"/>
                      </a:solidFill>
                      <a:prstDash val="solid"/>
                      <a:round/>
                      <a:headEnd type="none" w="med" len="med"/>
                      <a:tailEnd type="none" w="med" len="med"/>
                    </a:lnL>
                    <a:pattFill prst="zigZ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r>
                        <a:rPr lang="en-US" sz="600" dirty="0" smtClean="0"/>
                        <a:t>Rx</a:t>
                      </a:r>
                      <a:r>
                        <a:rPr lang="en-US" sz="600" baseline="0" dirty="0" smtClean="0"/>
                        <a:t> beam 29</a:t>
                      </a:r>
                      <a:endParaRPr lang="en-US" sz="600" dirty="0"/>
                    </a:p>
                  </a:txBody>
                  <a:tcPr marL="45720" marR="45720">
                    <a:pattFill prst="ltUpDiag">
                      <a:fgClr>
                        <a:srgbClr val="C00000"/>
                      </a:fgClr>
                      <a:bgClr>
                        <a:schemeClr val="bg1"/>
                      </a:bgClr>
                    </a:pattFill>
                  </a:tcPr>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zigZ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en-US" sz="600" dirty="0" smtClean="0">
                          <a:latin typeface="+mn-lt"/>
                        </a:rPr>
                        <a:t>F + 31N</a:t>
                      </a:r>
                      <a:r>
                        <a:rPr lang="en-US" sz="600" baseline="0" dirty="0" smtClean="0">
                          <a:latin typeface="+mn-lt"/>
                        </a:rPr>
                        <a:t> +30</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500" dirty="0"/>
                    </a:p>
                  </a:txBody>
                  <a:tcPr marL="45720" marR="45720">
                    <a:lnL w="12700" cap="flat" cmpd="sng" algn="ctr">
                      <a:solidFill>
                        <a:schemeClr val="tx1"/>
                      </a:solidFill>
                      <a:prstDash val="solid"/>
                      <a:round/>
                      <a:headEnd type="none" w="med" len="med"/>
                      <a:tailEnd type="none" w="med" len="med"/>
                    </a:lnL>
                    <a:pattFill prst="zigZ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c>
                  <a:txBody>
                    <a:bodyPr/>
                    <a:lstStyle/>
                    <a:p>
                      <a:endParaRPr lang="en-US" sz="60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7">
                  <a:txBody>
                    <a:bodyPr/>
                    <a:lstStyle/>
                    <a:p>
                      <a:pPr algn="ctr"/>
                      <a:r>
                        <a:rPr lang="en-US" sz="800" dirty="0" smtClean="0"/>
                        <a:t>Management frame transmit</a:t>
                      </a:r>
                    </a:p>
                    <a:p>
                      <a:pPr algn="ctr"/>
                      <a:r>
                        <a:rPr lang="en-US" sz="800" dirty="0" smtClean="0"/>
                        <a:t>---</a:t>
                      </a:r>
                    </a:p>
                    <a:p>
                      <a:pPr algn="ctr"/>
                      <a:r>
                        <a:rPr lang="en-US" sz="800" dirty="0" smtClean="0"/>
                        <a:t>Using</a:t>
                      </a:r>
                      <a:r>
                        <a:rPr lang="en-US" sz="800" baseline="0" dirty="0" smtClean="0"/>
                        <a:t> </a:t>
                      </a:r>
                      <a:r>
                        <a:rPr lang="en-US" sz="800" dirty="0" smtClean="0"/>
                        <a:t>best Tx beam to Responder</a:t>
                      </a:r>
                      <a:endParaRPr lang="en-US" sz="800" dirty="0"/>
                    </a:p>
                  </a:txBody>
                  <a:tcPr marL="0" marR="0" marT="0" marB="0" anchor="ctr">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mn-lt"/>
                          <a:ea typeface="+mn-ea"/>
                          <a:cs typeface="+mn-cs"/>
                        </a:rPr>
                        <a:t>Management frame receive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mn-lt"/>
                          <a:ea typeface="+mn-ea"/>
                          <a:cs typeface="+mn-cs"/>
                        </a:rPr>
                        <a:t>Using best Rx beam to Responder</a:t>
                      </a:r>
                    </a:p>
                  </a:txBody>
                  <a:tcPr marL="0" marR="0" marT="0" marB="0" anchor="ctr">
                    <a:pattFill prst="ltUpDiag">
                      <a:fgClr>
                        <a:srgbClr val="C00000"/>
                      </a:fgClr>
                      <a:bgClr>
                        <a:schemeClr val="bg1"/>
                      </a:bgClr>
                    </a:pattFill>
                  </a:tcPr>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dirty="0"/>
                    </a:p>
                  </a:txBody>
                  <a:tcPr marL="45720" marR="45720"/>
                </a:tc>
                <a:tc>
                  <a:txBody>
                    <a:bodyPr/>
                    <a:lstStyle/>
                    <a:p>
                      <a:endParaRPr lang="en-US" sz="600" dirty="0"/>
                    </a:p>
                  </a:txBody>
                  <a:tcPr marL="45720" marR="45720"/>
                </a:tc>
                <a:tc vMerge="1">
                  <a:txBody>
                    <a:bodyPr/>
                    <a:lstStyle/>
                    <a:p>
                      <a:endParaRPr lang="en-US" sz="600" dirty="0"/>
                    </a:p>
                  </a:txBody>
                  <a:tcPr marL="45720" marR="45720">
                    <a:pattFill prst="ltUpDiag">
                      <a:fgClr>
                        <a:srgbClr val="C00000"/>
                      </a:fgClr>
                      <a:bgClr>
                        <a:schemeClr val="bg1"/>
                      </a:bgClr>
                    </a:pattFill>
                  </a:tcPr>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vMerge="1">
                  <a:txBody>
                    <a:bodyPr/>
                    <a:lstStyle/>
                    <a:p>
                      <a:endParaRPr lang="en-US" sz="600" dirty="0"/>
                    </a:p>
                  </a:txBody>
                  <a:tcPr marL="45720" marR="45720">
                    <a:pattFill prst="ltUpDiag">
                      <a:fgClr>
                        <a:srgbClr val="C00000"/>
                      </a:fgClr>
                      <a:bgClr>
                        <a:schemeClr val="bg1"/>
                      </a:bgClr>
                    </a:pattFill>
                  </a:tcPr>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a:p>
                  </a:txBody>
                  <a:tcPr marL="45720" marR="45720"/>
                </a:tc>
                <a:tc>
                  <a:txBody>
                    <a:bodyPr/>
                    <a:lstStyle/>
                    <a:p>
                      <a:endParaRPr lang="en-US" sz="600"/>
                    </a:p>
                  </a:txBody>
                  <a:tcPr marL="45720" marR="45720"/>
                </a:tc>
                <a:tc vMerge="1">
                  <a:txBody>
                    <a:bodyPr/>
                    <a:lstStyle/>
                    <a:p>
                      <a:endParaRPr lang="en-US" sz="600" dirty="0"/>
                    </a:p>
                  </a:txBody>
                  <a:tcPr marL="45720" marR="45720">
                    <a:pattFill prst="ltUpDiag">
                      <a:fgClr>
                        <a:srgbClr val="C00000"/>
                      </a:fgClr>
                      <a:bgClr>
                        <a:schemeClr val="bg1"/>
                      </a:bgClr>
                    </a:pattFill>
                  </a:tcPr>
                </a:tc>
                <a:tc>
                  <a:txBody>
                    <a:bodyPr/>
                    <a:lstStyle/>
                    <a:p>
                      <a:endParaRPr lang="en-US" sz="60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dirty="0"/>
                    </a:p>
                  </a:txBody>
                  <a:tcPr marL="45720" marR="45720"/>
                </a:tc>
                <a:tc>
                  <a:txBody>
                    <a:bodyPr/>
                    <a:lstStyle/>
                    <a:p>
                      <a:endParaRPr lang="en-US" sz="600" dirty="0"/>
                    </a:p>
                  </a:txBody>
                  <a:tcPr marL="45720" marR="45720"/>
                </a:tc>
                <a:tc vMerge="1">
                  <a:txBody>
                    <a:bodyPr/>
                    <a:lstStyle/>
                    <a:p>
                      <a:endParaRPr lang="en-US" sz="600" dirty="0"/>
                    </a:p>
                  </a:txBody>
                  <a:tcPr marL="45720" marR="45720">
                    <a:pattFill prst="ltUpDiag">
                      <a:fgClr>
                        <a:srgbClr val="C00000"/>
                      </a:fgClr>
                      <a:bgClr>
                        <a:schemeClr val="bg1"/>
                      </a:bgClr>
                    </a:pattFill>
                  </a:tcPr>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dirty="0"/>
                    </a:p>
                  </a:txBody>
                  <a:tcPr marL="45720" marR="45720"/>
                </a:tc>
                <a:tc>
                  <a:txBody>
                    <a:bodyPr/>
                    <a:lstStyle/>
                    <a:p>
                      <a:endParaRPr lang="en-US" sz="600" dirty="0"/>
                    </a:p>
                  </a:txBody>
                  <a:tcPr marL="45720" marR="45720"/>
                </a:tc>
                <a:tc vMerge="1">
                  <a:txBody>
                    <a:bodyPr/>
                    <a:lstStyle/>
                    <a:p>
                      <a:endParaRPr lang="en-US" sz="600" dirty="0"/>
                    </a:p>
                  </a:txBody>
                  <a:tcPr marL="45720" marR="45720">
                    <a:pattFill prst="ltUpDiag">
                      <a:fgClr>
                        <a:srgbClr val="C00000"/>
                      </a:fgClr>
                      <a:bgClr>
                        <a:schemeClr val="bg1"/>
                      </a:bgClr>
                    </a:pattFill>
                  </a:tcPr>
                </a:tc>
                <a:tc>
                  <a:txBody>
                    <a:bodyPr/>
                    <a:lstStyle/>
                    <a:p>
                      <a:endParaRPr lang="en-US" sz="600" dirty="0"/>
                    </a:p>
                  </a:txBody>
                  <a:tcPr marL="45720" marR="45720"/>
                </a:tc>
                <a:tc>
                  <a:txBody>
                    <a:bodyPr/>
                    <a:lstStyle/>
                    <a:p>
                      <a:endParaRPr lang="en-US" sz="600" dirty="0"/>
                    </a:p>
                  </a:txBody>
                  <a:tcPr marL="45720" marR="45720"/>
                </a:tc>
              </a:tr>
              <a:tr h="182880">
                <a:tc>
                  <a:txBody>
                    <a:bodyPr/>
                    <a:lstStyle/>
                    <a:p>
                      <a:pPr algn="r"/>
                      <a:r>
                        <a:rPr lang="mr-IN" sz="600" dirty="0" smtClean="0">
                          <a:latin typeface="+mn-lt"/>
                        </a:rPr>
                        <a:t>…</a:t>
                      </a:r>
                      <a:endParaRPr lang="en-US" sz="600" dirty="0">
                        <a:latin typeface="+mn-lt"/>
                      </a:endParaRPr>
                    </a:p>
                  </a:txBody>
                  <a:tcPr marL="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sz="600" dirty="0"/>
                    </a:p>
                  </a:txBody>
                  <a:tcPr marL="45720" marR="45720">
                    <a:lnL w="12700" cap="flat" cmpd="sng" algn="ctr">
                      <a:solidFill>
                        <a:schemeClr val="tx1"/>
                      </a:solidFill>
                      <a:prstDash val="solid"/>
                      <a:round/>
                      <a:headEnd type="none" w="med" len="med"/>
                      <a:tailEnd type="none" w="med" len="med"/>
                    </a:lnL>
                    <a:pattFill prst="ltDnDiag">
                      <a:fgClr>
                        <a:schemeClr val="accent1"/>
                      </a:fgClr>
                      <a:bgClr>
                        <a:schemeClr val="bg1"/>
                      </a:bgClr>
                    </a:pattFill>
                  </a:tcPr>
                </a:tc>
                <a:tc>
                  <a:txBody>
                    <a:bodyPr/>
                    <a:lstStyle/>
                    <a:p>
                      <a:endParaRPr lang="en-US" sz="600" dirty="0"/>
                    </a:p>
                  </a:txBody>
                  <a:tcPr marL="45720" marR="45720"/>
                </a:tc>
                <a:tc>
                  <a:txBody>
                    <a:bodyPr/>
                    <a:lstStyle/>
                    <a:p>
                      <a:endParaRPr lang="en-US" sz="600" dirty="0"/>
                    </a:p>
                  </a:txBody>
                  <a:tcPr marL="45720" marR="45720"/>
                </a:tc>
                <a:tc vMerge="1">
                  <a:txBody>
                    <a:bodyPr/>
                    <a:lstStyle/>
                    <a:p>
                      <a:endParaRPr lang="en-US" sz="600" dirty="0"/>
                    </a:p>
                  </a:txBody>
                  <a:tcPr marL="45720" marR="45720">
                    <a:pattFill prst="ltUpDiag">
                      <a:fgClr>
                        <a:srgbClr val="C00000"/>
                      </a:fgClr>
                      <a:bgClr>
                        <a:schemeClr val="bg1"/>
                      </a:bgClr>
                    </a:pattFill>
                  </a:tcPr>
                </a:tc>
                <a:tc>
                  <a:txBody>
                    <a:bodyPr/>
                    <a:lstStyle/>
                    <a:p>
                      <a:endParaRPr lang="en-US" sz="600" dirty="0"/>
                    </a:p>
                  </a:txBody>
                  <a:tcPr marL="45720" marR="45720"/>
                </a:tc>
                <a:tc>
                  <a:txBody>
                    <a:bodyPr/>
                    <a:lstStyle/>
                    <a:p>
                      <a:endParaRPr lang="en-US" sz="600" dirty="0"/>
                    </a:p>
                  </a:txBody>
                  <a:tcPr marL="45720" marR="45720"/>
                </a:tc>
              </a:tr>
            </a:tbl>
          </a:graphicData>
        </a:graphic>
      </p:graphicFrame>
      <p:sp>
        <p:nvSpPr>
          <p:cNvPr id="46" name="TextBox 45"/>
          <p:cNvSpPr txBox="1"/>
          <p:nvPr/>
        </p:nvSpPr>
        <p:spPr>
          <a:xfrm>
            <a:off x="3739984" y="1310822"/>
            <a:ext cx="772633" cy="707886"/>
          </a:xfrm>
          <a:prstGeom prst="rect">
            <a:avLst/>
          </a:prstGeom>
          <a:noFill/>
        </p:spPr>
        <p:txBody>
          <a:bodyPr wrap="square" rtlCol="0">
            <a:spAutoFit/>
          </a:bodyPr>
          <a:lstStyle/>
          <a:p>
            <a:pPr algn="ctr"/>
            <a:r>
              <a:rPr lang="en-US" sz="800" dirty="0" smtClean="0"/>
              <a:t>Beamforming window</a:t>
            </a:r>
          </a:p>
          <a:p>
            <a:pPr algn="ctr"/>
            <a:r>
              <a:rPr lang="en-US" sz="800" dirty="0" smtClean="0"/>
              <a:t>(Transmit on</a:t>
            </a:r>
          </a:p>
          <a:p>
            <a:pPr algn="ctr"/>
            <a:r>
              <a:rPr lang="en-US" sz="800" dirty="0" smtClean="0"/>
              <a:t>Tx beam 0)</a:t>
            </a:r>
          </a:p>
          <a:p>
            <a:pPr algn="ctr"/>
            <a:r>
              <a:rPr lang="en-US" sz="800" dirty="0" smtClean="0"/>
              <a:t>(12.400 ms)</a:t>
            </a:r>
            <a:endParaRPr lang="en-US" sz="800" dirty="0"/>
          </a:p>
        </p:txBody>
      </p:sp>
      <p:sp>
        <p:nvSpPr>
          <p:cNvPr id="48" name="Left Brace 47"/>
          <p:cNvSpPr/>
          <p:nvPr/>
        </p:nvSpPr>
        <p:spPr>
          <a:xfrm>
            <a:off x="4462998" y="936168"/>
            <a:ext cx="122274" cy="1087862"/>
          </a:xfrm>
          <a:prstGeom prst="leftBrace">
            <a:avLst>
              <a:gd name="adj1" fmla="val 11640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TextBox 105"/>
          <p:cNvSpPr txBox="1"/>
          <p:nvPr/>
        </p:nvSpPr>
        <p:spPr>
          <a:xfrm>
            <a:off x="7943540" y="1181233"/>
            <a:ext cx="772633" cy="707886"/>
          </a:xfrm>
          <a:prstGeom prst="rect">
            <a:avLst/>
          </a:prstGeom>
          <a:noFill/>
        </p:spPr>
        <p:txBody>
          <a:bodyPr wrap="square" rtlCol="0">
            <a:spAutoFit/>
          </a:bodyPr>
          <a:lstStyle/>
          <a:p>
            <a:pPr algn="ctr"/>
            <a:r>
              <a:rPr lang="en-US" sz="800" dirty="0" smtClean="0"/>
              <a:t>Beamforming window</a:t>
            </a:r>
          </a:p>
          <a:p>
            <a:pPr algn="ctr"/>
            <a:r>
              <a:rPr lang="en-US" sz="800" dirty="0" smtClean="0"/>
              <a:t>(Sweeping all Rx beams)</a:t>
            </a:r>
          </a:p>
          <a:p>
            <a:pPr algn="ctr"/>
            <a:r>
              <a:rPr lang="en-US" sz="800" dirty="0" smtClean="0"/>
              <a:t>(12.400 ms)</a:t>
            </a:r>
            <a:endParaRPr lang="en-US" sz="800" dirty="0"/>
          </a:p>
        </p:txBody>
      </p:sp>
      <p:sp>
        <p:nvSpPr>
          <p:cNvPr id="107" name="Left Brace 106"/>
          <p:cNvSpPr/>
          <p:nvPr/>
        </p:nvSpPr>
        <p:spPr>
          <a:xfrm>
            <a:off x="8666554" y="936168"/>
            <a:ext cx="122274" cy="1087862"/>
          </a:xfrm>
          <a:prstGeom prst="leftBrace">
            <a:avLst>
              <a:gd name="adj1" fmla="val 116403"/>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9" name="Straight Connector 98"/>
          <p:cNvCxnSpPr/>
          <p:nvPr/>
        </p:nvCxnSpPr>
        <p:spPr>
          <a:xfrm flipH="1">
            <a:off x="7947522" y="935974"/>
            <a:ext cx="3724384" cy="66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9231891" y="571735"/>
            <a:ext cx="1097280" cy="182880"/>
          </a:xfrm>
          <a:prstGeom prst="rect">
            <a:avLst/>
          </a:prstGeom>
          <a:noFill/>
        </p:spPr>
        <p:txBody>
          <a:bodyPr wrap="square" rtlCol="0">
            <a:spAutoFit/>
          </a:bodyPr>
          <a:lstStyle/>
          <a:p>
            <a:pPr algn="ctr"/>
            <a:r>
              <a:rPr lang="en-US" sz="600"/>
              <a:t>200 µs </a:t>
            </a:r>
            <a:endParaRPr lang="en-US" sz="600" dirty="0" smtClean="0"/>
          </a:p>
        </p:txBody>
      </p:sp>
      <p:cxnSp>
        <p:nvCxnSpPr>
          <p:cNvPr id="102" name="Straight Arrow Connector 101"/>
          <p:cNvCxnSpPr/>
          <p:nvPr/>
        </p:nvCxnSpPr>
        <p:spPr>
          <a:xfrm>
            <a:off x="9231891" y="753440"/>
            <a:ext cx="1094664" cy="3544"/>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0333263" y="573587"/>
            <a:ext cx="1097280" cy="182880"/>
          </a:xfrm>
          <a:prstGeom prst="rect">
            <a:avLst/>
          </a:prstGeom>
          <a:noFill/>
        </p:spPr>
        <p:txBody>
          <a:bodyPr wrap="square" rtlCol="0">
            <a:spAutoFit/>
          </a:bodyPr>
          <a:lstStyle/>
          <a:p>
            <a:pPr algn="ctr"/>
            <a:r>
              <a:rPr lang="en-US" sz="600"/>
              <a:t>200 µs </a:t>
            </a:r>
            <a:endParaRPr lang="en-US" sz="600" dirty="0" smtClean="0"/>
          </a:p>
        </p:txBody>
      </p:sp>
      <p:cxnSp>
        <p:nvCxnSpPr>
          <p:cNvPr id="113" name="Straight Arrow Connector 112"/>
          <p:cNvCxnSpPr/>
          <p:nvPr/>
        </p:nvCxnSpPr>
        <p:spPr>
          <a:xfrm>
            <a:off x="10333263" y="755292"/>
            <a:ext cx="1094664" cy="3544"/>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Left Brace 68"/>
          <p:cNvSpPr/>
          <p:nvPr/>
        </p:nvSpPr>
        <p:spPr>
          <a:xfrm>
            <a:off x="3646226" y="987610"/>
            <a:ext cx="178817" cy="3550532"/>
          </a:xfrm>
          <a:prstGeom prst="leftBrace">
            <a:avLst>
              <a:gd name="adj1" fmla="val 11640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TextBox 74"/>
          <p:cNvSpPr txBox="1"/>
          <p:nvPr/>
        </p:nvSpPr>
        <p:spPr>
          <a:xfrm>
            <a:off x="6382807" y="2077036"/>
            <a:ext cx="760229" cy="553998"/>
          </a:xfrm>
          <a:prstGeom prst="rect">
            <a:avLst/>
          </a:prstGeom>
          <a:solidFill>
            <a:schemeClr val="bg1"/>
          </a:solidFill>
          <a:ln>
            <a:solidFill>
              <a:srgbClr val="C00000"/>
            </a:solidFill>
          </a:ln>
        </p:spPr>
        <p:txBody>
          <a:bodyPr wrap="square" rtlCol="0">
            <a:spAutoFit/>
          </a:bodyPr>
          <a:lstStyle/>
          <a:p>
            <a:pPr algn="ctr"/>
            <a:r>
              <a:rPr lang="en-US" sz="600" dirty="0" smtClean="0">
                <a:solidFill>
                  <a:srgbClr val="C00000"/>
                </a:solidFill>
              </a:rPr>
              <a:t>Rx beam 0 matching the Tx beam 0 direction</a:t>
            </a:r>
          </a:p>
          <a:p>
            <a:pPr algn="ctr"/>
            <a:r>
              <a:rPr lang="en-US" sz="600" dirty="0" smtClean="0">
                <a:solidFill>
                  <a:srgbClr val="C00000"/>
                </a:solidFill>
              </a:rPr>
              <a:t>(different AWV in general)</a:t>
            </a:r>
            <a:endParaRPr lang="en-US" sz="600" dirty="0">
              <a:solidFill>
                <a:srgbClr val="C00000"/>
              </a:solidFill>
            </a:endParaRPr>
          </a:p>
        </p:txBody>
      </p:sp>
      <p:sp>
        <p:nvSpPr>
          <p:cNvPr id="74" name="TextBox 73"/>
          <p:cNvSpPr txBox="1"/>
          <p:nvPr/>
        </p:nvSpPr>
        <p:spPr>
          <a:xfrm>
            <a:off x="830283" y="1592293"/>
            <a:ext cx="2056349" cy="3046988"/>
          </a:xfrm>
          <a:prstGeom prst="rect">
            <a:avLst/>
          </a:prstGeom>
          <a:noFill/>
        </p:spPr>
        <p:txBody>
          <a:bodyPr wrap="square" rtlCol="0">
            <a:spAutoFit/>
          </a:bodyPr>
          <a:lstStyle/>
          <a:p>
            <a:pPr marL="171450" indent="-171450">
              <a:buFont typeface="Arial" charset="0"/>
              <a:buChar char="•"/>
            </a:pPr>
            <a:r>
              <a:rPr lang="en-US" sz="1200" dirty="0" smtClean="0"/>
              <a:t>Responder switches the sweeping mode to slotted, synchronized with initiator </a:t>
            </a:r>
          </a:p>
          <a:p>
            <a:pPr marL="171450" indent="-171450">
              <a:buFont typeface="Arial" charset="0"/>
              <a:buChar char="•"/>
            </a:pPr>
            <a:endParaRPr lang="en-US" sz="1200" dirty="0" smtClean="0"/>
          </a:p>
          <a:p>
            <a:pPr marL="171450" indent="-171450">
              <a:buFont typeface="Arial" charset="0"/>
              <a:buChar char="•"/>
            </a:pPr>
            <a:r>
              <a:rPr lang="en-US" sz="1200" dirty="0" smtClean="0">
                <a:ea typeface="Calibri Light" charset="0"/>
                <a:cs typeface="Calibri Light" charset="0"/>
              </a:rPr>
              <a:t>End of training is administrative (decided by Initiator SME)</a:t>
            </a:r>
          </a:p>
          <a:p>
            <a:pPr marL="171450" indent="-171450">
              <a:buFont typeface="Arial" charset="0"/>
              <a:buChar char="•"/>
            </a:pPr>
            <a:endParaRPr lang="en-US" sz="1200" dirty="0">
              <a:ea typeface="Calibri Light" charset="0"/>
              <a:cs typeface="Calibri Light" charset="0"/>
            </a:endParaRPr>
          </a:p>
          <a:p>
            <a:pPr marL="171450" indent="-171450">
              <a:buFont typeface="Arial" charset="0"/>
              <a:buChar char="•"/>
            </a:pPr>
            <a:r>
              <a:rPr lang="en-US" sz="1200" dirty="0" smtClean="0">
                <a:ea typeface="Calibri Light" charset="0"/>
                <a:cs typeface="Calibri Light" charset="0"/>
              </a:rPr>
              <a:t>At the end of training, full list of Tx-Rx beams in both directions, and other configuration parameters are exchanged using management frames, and using the same slots that were used for beamforming</a:t>
            </a:r>
            <a:endParaRPr lang="en-US" sz="1200" dirty="0">
              <a:ea typeface="Calibri Light" charset="0"/>
              <a:cs typeface="Calibri Light" charset="0"/>
            </a:endParaRPr>
          </a:p>
        </p:txBody>
      </p:sp>
      <p:cxnSp>
        <p:nvCxnSpPr>
          <p:cNvPr id="76" name="Straight Connector 75"/>
          <p:cNvCxnSpPr/>
          <p:nvPr/>
        </p:nvCxnSpPr>
        <p:spPr>
          <a:xfrm flipH="1">
            <a:off x="4585272" y="935974"/>
            <a:ext cx="2883078" cy="65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091979" y="571035"/>
            <a:ext cx="1097280" cy="182880"/>
          </a:xfrm>
          <a:prstGeom prst="rect">
            <a:avLst/>
          </a:prstGeom>
          <a:noFill/>
        </p:spPr>
        <p:txBody>
          <a:bodyPr wrap="square" rtlCol="0">
            <a:spAutoFit/>
          </a:bodyPr>
          <a:lstStyle/>
          <a:p>
            <a:pPr algn="ctr"/>
            <a:r>
              <a:rPr lang="en-US" sz="600"/>
              <a:t>200 µs </a:t>
            </a:r>
            <a:endParaRPr lang="en-US" sz="600" dirty="0" smtClean="0"/>
          </a:p>
        </p:txBody>
      </p:sp>
      <p:cxnSp>
        <p:nvCxnSpPr>
          <p:cNvPr id="119" name="Straight Arrow Connector 118"/>
          <p:cNvCxnSpPr/>
          <p:nvPr/>
        </p:nvCxnSpPr>
        <p:spPr>
          <a:xfrm>
            <a:off x="5091979" y="752740"/>
            <a:ext cx="1094664" cy="3544"/>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6193351" y="572887"/>
            <a:ext cx="1097280" cy="182880"/>
          </a:xfrm>
          <a:prstGeom prst="rect">
            <a:avLst/>
          </a:prstGeom>
          <a:noFill/>
        </p:spPr>
        <p:txBody>
          <a:bodyPr wrap="square" rtlCol="0">
            <a:spAutoFit/>
          </a:bodyPr>
          <a:lstStyle/>
          <a:p>
            <a:pPr algn="ctr"/>
            <a:r>
              <a:rPr lang="en-US" sz="600"/>
              <a:t>200 µs </a:t>
            </a:r>
            <a:endParaRPr lang="en-US" sz="600" dirty="0" smtClean="0"/>
          </a:p>
        </p:txBody>
      </p:sp>
      <p:cxnSp>
        <p:nvCxnSpPr>
          <p:cNvPr id="121" name="Straight Arrow Connector 120"/>
          <p:cNvCxnSpPr/>
          <p:nvPr/>
        </p:nvCxnSpPr>
        <p:spPr>
          <a:xfrm>
            <a:off x="6193351" y="754592"/>
            <a:ext cx="1094664" cy="3544"/>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2" name="Left Brace 121"/>
          <p:cNvSpPr/>
          <p:nvPr/>
        </p:nvSpPr>
        <p:spPr>
          <a:xfrm flipH="1">
            <a:off x="7383718" y="3502002"/>
            <a:ext cx="122274" cy="1087862"/>
          </a:xfrm>
          <a:prstGeom prst="leftBrace">
            <a:avLst>
              <a:gd name="adj1" fmla="val 11640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TextBox 122"/>
          <p:cNvSpPr txBox="1"/>
          <p:nvPr/>
        </p:nvSpPr>
        <p:spPr>
          <a:xfrm>
            <a:off x="7353593" y="3691990"/>
            <a:ext cx="772633" cy="707886"/>
          </a:xfrm>
          <a:prstGeom prst="rect">
            <a:avLst/>
          </a:prstGeom>
          <a:noFill/>
        </p:spPr>
        <p:txBody>
          <a:bodyPr wrap="square" rtlCol="0">
            <a:spAutoFit/>
          </a:bodyPr>
          <a:lstStyle/>
          <a:p>
            <a:pPr algn="ctr"/>
            <a:r>
              <a:rPr lang="en-US" sz="800" dirty="0" smtClean="0"/>
              <a:t>All request and ack frames indicate end of training</a:t>
            </a:r>
            <a:endParaRPr lang="en-US" sz="800" dirty="0"/>
          </a:p>
        </p:txBody>
      </p:sp>
      <p:cxnSp>
        <p:nvCxnSpPr>
          <p:cNvPr id="103" name="Straight Connector 102"/>
          <p:cNvCxnSpPr/>
          <p:nvPr/>
        </p:nvCxnSpPr>
        <p:spPr>
          <a:xfrm flipH="1">
            <a:off x="3745856" y="4590896"/>
            <a:ext cx="3724384" cy="66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7949412" y="4590896"/>
            <a:ext cx="3724384" cy="66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7528885" y="4597804"/>
            <a:ext cx="1318124" cy="1477328"/>
          </a:xfrm>
          <a:prstGeom prst="rect">
            <a:avLst/>
          </a:prstGeom>
          <a:noFill/>
        </p:spPr>
        <p:txBody>
          <a:bodyPr wrap="square" rtlCol="0">
            <a:spAutoFit/>
          </a:bodyPr>
          <a:lstStyle/>
          <a:p>
            <a:pPr algn="ctr"/>
            <a:r>
              <a:rPr lang="en-US" sz="1000" dirty="0" smtClean="0"/>
              <a:t>End of beamforming; full beam list (route) and other configuration parameters exchange, all using management frames, and using the same slots that were used for beamforming</a:t>
            </a:r>
            <a:endParaRPr lang="en-US" sz="1000" dirty="0"/>
          </a:p>
        </p:txBody>
      </p:sp>
      <p:sp>
        <p:nvSpPr>
          <p:cNvPr id="5" name="Right Arrow 4"/>
          <p:cNvSpPr/>
          <p:nvPr/>
        </p:nvSpPr>
        <p:spPr bwMode="auto">
          <a:xfrm>
            <a:off x="8126226" y="3941245"/>
            <a:ext cx="298107" cy="177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65" name="Freeform 64"/>
          <p:cNvSpPr/>
          <p:nvPr/>
        </p:nvSpPr>
        <p:spPr>
          <a:xfrm>
            <a:off x="9792059" y="3237205"/>
            <a:ext cx="538965" cy="808728"/>
          </a:xfrm>
          <a:custGeom>
            <a:avLst/>
            <a:gdLst>
              <a:gd name="connsiteX0" fmla="*/ 0 w 467402"/>
              <a:gd name="connsiteY0" fmla="*/ 0 h 1390650"/>
              <a:gd name="connsiteX1" fmla="*/ 457200 w 467402"/>
              <a:gd name="connsiteY1" fmla="*/ 381000 h 1390650"/>
              <a:gd name="connsiteX2" fmla="*/ 273050 w 467402"/>
              <a:gd name="connsiteY2" fmla="*/ 1390650 h 1390650"/>
              <a:gd name="connsiteX0" fmla="*/ 0 w 298053"/>
              <a:gd name="connsiteY0" fmla="*/ 0 h 1390650"/>
              <a:gd name="connsiteX1" fmla="*/ 27014 w 298053"/>
              <a:gd name="connsiteY1" fmla="*/ 947890 h 1390650"/>
              <a:gd name="connsiteX2" fmla="*/ 273050 w 298053"/>
              <a:gd name="connsiteY2" fmla="*/ 1390650 h 1390650"/>
              <a:gd name="connsiteX0" fmla="*/ 0 w 301322"/>
              <a:gd name="connsiteY0" fmla="*/ 0 h 1390650"/>
              <a:gd name="connsiteX1" fmla="*/ 73300 w 301322"/>
              <a:gd name="connsiteY1" fmla="*/ 761879 h 1390650"/>
              <a:gd name="connsiteX2" fmla="*/ 273050 w 301322"/>
              <a:gd name="connsiteY2" fmla="*/ 1390650 h 1390650"/>
              <a:gd name="connsiteX0" fmla="*/ 0 w 297229"/>
              <a:gd name="connsiteY0" fmla="*/ 0 h 1390650"/>
              <a:gd name="connsiteX1" fmla="*/ 13401 w 297229"/>
              <a:gd name="connsiteY1" fmla="*/ 921317 h 1390650"/>
              <a:gd name="connsiteX2" fmla="*/ 273050 w 297229"/>
              <a:gd name="connsiteY2" fmla="*/ 1390650 h 1390650"/>
              <a:gd name="connsiteX0" fmla="*/ 0 w 330996"/>
              <a:gd name="connsiteY0" fmla="*/ 0 h 1443796"/>
              <a:gd name="connsiteX1" fmla="*/ 13401 w 330996"/>
              <a:gd name="connsiteY1" fmla="*/ 921317 h 1443796"/>
              <a:gd name="connsiteX2" fmla="*/ 308445 w 330996"/>
              <a:gd name="connsiteY2" fmla="*/ 1443796 h 1443796"/>
              <a:gd name="connsiteX0" fmla="*/ 0 w 308445"/>
              <a:gd name="connsiteY0" fmla="*/ 0 h 1443796"/>
              <a:gd name="connsiteX1" fmla="*/ 13401 w 308445"/>
              <a:gd name="connsiteY1" fmla="*/ 921317 h 1443796"/>
              <a:gd name="connsiteX2" fmla="*/ 308445 w 308445"/>
              <a:gd name="connsiteY2" fmla="*/ 1443796 h 1443796"/>
              <a:gd name="connsiteX0" fmla="*/ 0 w 273050"/>
              <a:gd name="connsiteY0" fmla="*/ 0 h 1381792"/>
              <a:gd name="connsiteX1" fmla="*/ 13401 w 273050"/>
              <a:gd name="connsiteY1" fmla="*/ 921317 h 1381792"/>
              <a:gd name="connsiteX2" fmla="*/ 273050 w 273050"/>
              <a:gd name="connsiteY2" fmla="*/ 1381792 h 1381792"/>
            </a:gdLst>
            <a:ahLst/>
            <a:cxnLst>
              <a:cxn ang="0">
                <a:pos x="connsiteX0" y="connsiteY0"/>
              </a:cxn>
              <a:cxn ang="0">
                <a:pos x="connsiteX1" y="connsiteY1"/>
              </a:cxn>
              <a:cxn ang="0">
                <a:pos x="connsiteX2" y="connsiteY2"/>
              </a:cxn>
            </a:cxnLst>
            <a:rect l="l" t="t" r="r" b="b"/>
            <a:pathLst>
              <a:path w="273050" h="1381792">
                <a:moveTo>
                  <a:pt x="0" y="0"/>
                </a:moveTo>
                <a:cubicBezTo>
                  <a:pt x="205846" y="74612"/>
                  <a:pt x="-32107" y="691018"/>
                  <a:pt x="13401" y="921317"/>
                </a:cubicBezTo>
                <a:cubicBezTo>
                  <a:pt x="58909" y="1151616"/>
                  <a:pt x="156450" y="789129"/>
                  <a:pt x="273050" y="1381792"/>
                </a:cubicBezTo>
              </a:path>
            </a:pathLst>
          </a:custGeom>
          <a:noFill/>
          <a:ln w="6350">
            <a:solidFill>
              <a:srgbClr val="C00000"/>
            </a:solidFill>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792059" y="1561592"/>
            <a:ext cx="534496" cy="1035304"/>
          </a:xfrm>
          <a:custGeom>
            <a:avLst/>
            <a:gdLst>
              <a:gd name="connsiteX0" fmla="*/ 0 w 467402"/>
              <a:gd name="connsiteY0" fmla="*/ 0 h 1390650"/>
              <a:gd name="connsiteX1" fmla="*/ 457200 w 467402"/>
              <a:gd name="connsiteY1" fmla="*/ 381000 h 1390650"/>
              <a:gd name="connsiteX2" fmla="*/ 273050 w 467402"/>
              <a:gd name="connsiteY2" fmla="*/ 1390650 h 1390650"/>
              <a:gd name="connsiteX0" fmla="*/ 0 w 298053"/>
              <a:gd name="connsiteY0" fmla="*/ 0 h 1390650"/>
              <a:gd name="connsiteX1" fmla="*/ 27014 w 298053"/>
              <a:gd name="connsiteY1" fmla="*/ 947890 h 1390650"/>
              <a:gd name="connsiteX2" fmla="*/ 273050 w 298053"/>
              <a:gd name="connsiteY2" fmla="*/ 1390650 h 1390650"/>
              <a:gd name="connsiteX0" fmla="*/ 0 w 301322"/>
              <a:gd name="connsiteY0" fmla="*/ 0 h 1390650"/>
              <a:gd name="connsiteX1" fmla="*/ 73300 w 301322"/>
              <a:gd name="connsiteY1" fmla="*/ 761879 h 1390650"/>
              <a:gd name="connsiteX2" fmla="*/ 273050 w 301322"/>
              <a:gd name="connsiteY2" fmla="*/ 1390650 h 1390650"/>
              <a:gd name="connsiteX0" fmla="*/ 0 w 297229"/>
              <a:gd name="connsiteY0" fmla="*/ 0 h 1390650"/>
              <a:gd name="connsiteX1" fmla="*/ 13401 w 297229"/>
              <a:gd name="connsiteY1" fmla="*/ 921317 h 1390650"/>
              <a:gd name="connsiteX2" fmla="*/ 273050 w 297229"/>
              <a:gd name="connsiteY2" fmla="*/ 1390650 h 1390650"/>
              <a:gd name="connsiteX0" fmla="*/ 0 w 330996"/>
              <a:gd name="connsiteY0" fmla="*/ 0 h 1443796"/>
              <a:gd name="connsiteX1" fmla="*/ 13401 w 330996"/>
              <a:gd name="connsiteY1" fmla="*/ 921317 h 1443796"/>
              <a:gd name="connsiteX2" fmla="*/ 308445 w 330996"/>
              <a:gd name="connsiteY2" fmla="*/ 1443796 h 1443796"/>
              <a:gd name="connsiteX0" fmla="*/ 0 w 308445"/>
              <a:gd name="connsiteY0" fmla="*/ 0 h 1443796"/>
              <a:gd name="connsiteX1" fmla="*/ 13401 w 308445"/>
              <a:gd name="connsiteY1" fmla="*/ 921317 h 1443796"/>
              <a:gd name="connsiteX2" fmla="*/ 308445 w 308445"/>
              <a:gd name="connsiteY2" fmla="*/ 1443796 h 1443796"/>
              <a:gd name="connsiteX0" fmla="*/ 0 w 273050"/>
              <a:gd name="connsiteY0" fmla="*/ 0 h 1381792"/>
              <a:gd name="connsiteX1" fmla="*/ 13401 w 273050"/>
              <a:gd name="connsiteY1" fmla="*/ 921317 h 1381792"/>
              <a:gd name="connsiteX2" fmla="*/ 273050 w 273050"/>
              <a:gd name="connsiteY2" fmla="*/ 1381792 h 1381792"/>
            </a:gdLst>
            <a:ahLst/>
            <a:cxnLst>
              <a:cxn ang="0">
                <a:pos x="connsiteX0" y="connsiteY0"/>
              </a:cxn>
              <a:cxn ang="0">
                <a:pos x="connsiteX1" y="connsiteY1"/>
              </a:cxn>
              <a:cxn ang="0">
                <a:pos x="connsiteX2" y="connsiteY2"/>
              </a:cxn>
            </a:cxnLst>
            <a:rect l="l" t="t" r="r" b="b"/>
            <a:pathLst>
              <a:path w="273050" h="1381792">
                <a:moveTo>
                  <a:pt x="0" y="0"/>
                </a:moveTo>
                <a:cubicBezTo>
                  <a:pt x="205846" y="74612"/>
                  <a:pt x="-32107" y="691018"/>
                  <a:pt x="13401" y="921317"/>
                </a:cubicBezTo>
                <a:cubicBezTo>
                  <a:pt x="58909" y="1151616"/>
                  <a:pt x="156450" y="789129"/>
                  <a:pt x="273050" y="1381792"/>
                </a:cubicBezTo>
              </a:path>
            </a:pathLst>
          </a:custGeom>
          <a:noFill/>
          <a:ln w="6350">
            <a:solidFill>
              <a:srgbClr val="C00000"/>
            </a:solidFill>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10529659" y="2069946"/>
            <a:ext cx="833543" cy="553998"/>
          </a:xfrm>
          <a:prstGeom prst="rect">
            <a:avLst/>
          </a:prstGeom>
          <a:solidFill>
            <a:schemeClr val="bg1"/>
          </a:solidFill>
          <a:ln>
            <a:solidFill>
              <a:srgbClr val="C00000"/>
            </a:solidFill>
          </a:ln>
        </p:spPr>
        <p:txBody>
          <a:bodyPr wrap="square" rtlCol="0">
            <a:spAutoFit/>
          </a:bodyPr>
          <a:lstStyle/>
          <a:p>
            <a:pPr algn="ctr"/>
            <a:r>
              <a:rPr lang="en-US" sz="600" dirty="0" smtClean="0">
                <a:solidFill>
                  <a:srgbClr val="C00000"/>
                </a:solidFill>
              </a:rPr>
              <a:t>Tx beam matching the direction of the Rx beam that was hit, if any</a:t>
            </a:r>
            <a:r>
              <a:rPr lang="en-US" sz="600" dirty="0">
                <a:solidFill>
                  <a:srgbClr val="C00000"/>
                </a:solidFill>
              </a:rPr>
              <a:t> </a:t>
            </a:r>
            <a:r>
              <a:rPr lang="en-US" sz="600" dirty="0" smtClean="0">
                <a:solidFill>
                  <a:srgbClr val="C00000"/>
                </a:solidFill>
              </a:rPr>
              <a:t>(different AWV in general)</a:t>
            </a:r>
            <a:endParaRPr lang="en-US" sz="600" dirty="0">
              <a:solidFill>
                <a:srgbClr val="C00000"/>
              </a:solidFill>
            </a:endParaRPr>
          </a:p>
        </p:txBody>
      </p:sp>
      <p:sp>
        <p:nvSpPr>
          <p:cNvPr id="111" name="TextBox 110"/>
          <p:cNvSpPr txBox="1"/>
          <p:nvPr/>
        </p:nvSpPr>
        <p:spPr>
          <a:xfrm>
            <a:off x="9179719" y="932378"/>
            <a:ext cx="772633" cy="200055"/>
          </a:xfrm>
          <a:prstGeom prst="rect">
            <a:avLst/>
          </a:prstGeom>
          <a:noFill/>
        </p:spPr>
        <p:txBody>
          <a:bodyPr wrap="square" rtlCol="0">
            <a:spAutoFit/>
          </a:bodyPr>
          <a:lstStyle/>
          <a:p>
            <a:r>
              <a:rPr lang="en-US" sz="700" dirty="0"/>
              <a:t>Rx beam </a:t>
            </a:r>
            <a:r>
              <a:rPr lang="en-US" sz="700" dirty="0" smtClean="0"/>
              <a:t>f(</a:t>
            </a:r>
            <a:r>
              <a:rPr lang="en-US" sz="700" i="1" dirty="0" smtClean="0"/>
              <a:t>k</a:t>
            </a:r>
            <a:r>
              <a:rPr lang="en-US" sz="700" dirty="0" smtClean="0"/>
              <a:t>)</a:t>
            </a:r>
            <a:endParaRPr lang="en-US" sz="700" dirty="0"/>
          </a:p>
        </p:txBody>
      </p:sp>
      <p:sp>
        <p:nvSpPr>
          <p:cNvPr id="117" name="TextBox 116"/>
          <p:cNvSpPr txBox="1"/>
          <p:nvPr/>
        </p:nvSpPr>
        <p:spPr>
          <a:xfrm>
            <a:off x="9178430" y="4408733"/>
            <a:ext cx="1154833" cy="200055"/>
          </a:xfrm>
          <a:prstGeom prst="rect">
            <a:avLst/>
          </a:prstGeom>
          <a:noFill/>
        </p:spPr>
        <p:txBody>
          <a:bodyPr wrap="square" rtlCol="0">
            <a:spAutoFit/>
          </a:bodyPr>
          <a:lstStyle/>
          <a:p>
            <a:r>
              <a:rPr lang="en-US" sz="700" dirty="0"/>
              <a:t>Rx beam </a:t>
            </a:r>
            <a:r>
              <a:rPr lang="en-US" sz="700" dirty="0" smtClean="0"/>
              <a:t>f(</a:t>
            </a:r>
            <a:r>
              <a:rPr lang="en-US" sz="700" i="1" dirty="0" smtClean="0"/>
              <a:t>g</a:t>
            </a:r>
            <a:r>
              <a:rPr lang="en-US" sz="700" dirty="0" smtClean="0"/>
              <a:t>+30)|f(</a:t>
            </a:r>
            <a:r>
              <a:rPr lang="en-US" sz="700" i="1" dirty="0" smtClean="0"/>
              <a:t>l</a:t>
            </a:r>
            <a:r>
              <a:rPr lang="en-US" sz="700" dirty="0" smtClean="0"/>
              <a:t>)</a:t>
            </a:r>
            <a:endParaRPr lang="en-US" sz="700" dirty="0"/>
          </a:p>
        </p:txBody>
      </p:sp>
      <p:sp>
        <p:nvSpPr>
          <p:cNvPr id="118" name="TextBox 117"/>
          <p:cNvSpPr txBox="1"/>
          <p:nvPr/>
        </p:nvSpPr>
        <p:spPr>
          <a:xfrm>
            <a:off x="9194511" y="1832546"/>
            <a:ext cx="1154833" cy="200055"/>
          </a:xfrm>
          <a:prstGeom prst="rect">
            <a:avLst/>
          </a:prstGeom>
          <a:noFill/>
        </p:spPr>
        <p:txBody>
          <a:bodyPr wrap="square" rtlCol="0">
            <a:spAutoFit/>
          </a:bodyPr>
          <a:lstStyle/>
          <a:p>
            <a:r>
              <a:rPr lang="en-US" sz="700" dirty="0"/>
              <a:t>Rx beam </a:t>
            </a:r>
            <a:r>
              <a:rPr lang="en-US" sz="700" dirty="0" smtClean="0"/>
              <a:t>f(</a:t>
            </a:r>
            <a:r>
              <a:rPr lang="en-US" sz="700" i="1" dirty="0" smtClean="0"/>
              <a:t>k</a:t>
            </a:r>
            <a:r>
              <a:rPr lang="en-US" sz="700" dirty="0" smtClean="0"/>
              <a:t>+30)</a:t>
            </a:r>
            <a:endParaRPr lang="en-US" sz="700" dirty="0"/>
          </a:p>
        </p:txBody>
      </p:sp>
      <p:sp>
        <p:nvSpPr>
          <p:cNvPr id="125" name="TextBox 124"/>
          <p:cNvSpPr txBox="1"/>
          <p:nvPr/>
        </p:nvSpPr>
        <p:spPr>
          <a:xfrm>
            <a:off x="9201908" y="2028017"/>
            <a:ext cx="1154833" cy="200055"/>
          </a:xfrm>
          <a:prstGeom prst="rect">
            <a:avLst/>
          </a:prstGeom>
          <a:noFill/>
        </p:spPr>
        <p:txBody>
          <a:bodyPr wrap="square" rtlCol="0">
            <a:spAutoFit/>
          </a:bodyPr>
          <a:lstStyle/>
          <a:p>
            <a:r>
              <a:rPr lang="en-US" sz="700" dirty="0"/>
              <a:t>Rx beam </a:t>
            </a:r>
            <a:r>
              <a:rPr lang="en-US" sz="700" dirty="0" smtClean="0"/>
              <a:t>f(</a:t>
            </a:r>
            <a:r>
              <a:rPr lang="en-US" sz="700" i="1" dirty="0" smtClean="0"/>
              <a:t>k</a:t>
            </a:r>
            <a:r>
              <a:rPr lang="en-US" sz="700" dirty="0" smtClean="0"/>
              <a:t>+45)</a:t>
            </a:r>
            <a:endParaRPr lang="en-US" sz="700" dirty="0"/>
          </a:p>
        </p:txBody>
      </p:sp>
      <p:sp>
        <p:nvSpPr>
          <p:cNvPr id="126" name="TextBox 125"/>
          <p:cNvSpPr txBox="1"/>
          <p:nvPr/>
        </p:nvSpPr>
        <p:spPr>
          <a:xfrm>
            <a:off x="9179719" y="2943047"/>
            <a:ext cx="1154833" cy="200055"/>
          </a:xfrm>
          <a:prstGeom prst="rect">
            <a:avLst/>
          </a:prstGeom>
          <a:noFill/>
        </p:spPr>
        <p:txBody>
          <a:bodyPr wrap="square" rtlCol="0">
            <a:spAutoFit/>
          </a:bodyPr>
          <a:lstStyle/>
          <a:p>
            <a:r>
              <a:rPr lang="en-US" sz="700" dirty="0"/>
              <a:t>Rx beam </a:t>
            </a:r>
            <a:r>
              <a:rPr lang="en-US" sz="700" dirty="0" smtClean="0"/>
              <a:t>f(</a:t>
            </a:r>
            <a:r>
              <a:rPr lang="en-US" sz="700" i="1" dirty="0" smtClean="0"/>
              <a:t>k</a:t>
            </a:r>
            <a:r>
              <a:rPr lang="en-US" sz="700" dirty="0" smtClean="0"/>
              <a:t>+75)|f(k+15)</a:t>
            </a:r>
            <a:endParaRPr lang="en-US" sz="700" dirty="0"/>
          </a:p>
        </p:txBody>
      </p:sp>
      <p:sp>
        <p:nvSpPr>
          <p:cNvPr id="127" name="TextBox 126"/>
          <p:cNvSpPr txBox="1"/>
          <p:nvPr/>
        </p:nvSpPr>
        <p:spPr>
          <a:xfrm>
            <a:off x="9194510" y="2554711"/>
            <a:ext cx="1154833" cy="200055"/>
          </a:xfrm>
          <a:prstGeom prst="rect">
            <a:avLst/>
          </a:prstGeom>
          <a:noFill/>
        </p:spPr>
        <p:txBody>
          <a:bodyPr wrap="square" rtlCol="0">
            <a:spAutoFit/>
          </a:bodyPr>
          <a:lstStyle/>
          <a:p>
            <a:r>
              <a:rPr lang="en-US" sz="700" dirty="0"/>
              <a:t>Rx beam </a:t>
            </a:r>
            <a:r>
              <a:rPr lang="en-US" sz="700" dirty="0" smtClean="0"/>
              <a:t>f(</a:t>
            </a:r>
            <a:r>
              <a:rPr lang="en-US" sz="700" i="1" dirty="0" smtClean="0"/>
              <a:t>k</a:t>
            </a:r>
            <a:r>
              <a:rPr lang="en-US" sz="700" dirty="0" smtClean="0"/>
              <a:t>+60)</a:t>
            </a:r>
            <a:endParaRPr lang="en-US" sz="700" dirty="0"/>
          </a:p>
        </p:txBody>
      </p:sp>
      <p:sp>
        <p:nvSpPr>
          <p:cNvPr id="128" name="TextBox 127"/>
          <p:cNvSpPr txBox="1"/>
          <p:nvPr/>
        </p:nvSpPr>
        <p:spPr>
          <a:xfrm>
            <a:off x="9176712" y="3118646"/>
            <a:ext cx="1154833" cy="200055"/>
          </a:xfrm>
          <a:prstGeom prst="rect">
            <a:avLst/>
          </a:prstGeom>
          <a:noFill/>
        </p:spPr>
        <p:txBody>
          <a:bodyPr wrap="square" rtlCol="0">
            <a:spAutoFit/>
          </a:bodyPr>
          <a:lstStyle/>
          <a:p>
            <a:r>
              <a:rPr lang="en-US" sz="700" dirty="0"/>
              <a:t>Rx beam </a:t>
            </a:r>
            <a:r>
              <a:rPr lang="en-US" sz="700" dirty="0" smtClean="0"/>
              <a:t>f(</a:t>
            </a:r>
            <a:r>
              <a:rPr lang="en-US" sz="700" i="1" dirty="0" smtClean="0"/>
              <a:t>l</a:t>
            </a:r>
            <a:r>
              <a:rPr lang="en-US" sz="700" dirty="0" smtClean="0"/>
              <a:t>)</a:t>
            </a:r>
            <a:endParaRPr lang="en-US" sz="700" dirty="0"/>
          </a:p>
        </p:txBody>
      </p:sp>
      <p:sp>
        <p:nvSpPr>
          <p:cNvPr id="129" name="TextBox 128"/>
          <p:cNvSpPr txBox="1"/>
          <p:nvPr/>
        </p:nvSpPr>
        <p:spPr>
          <a:xfrm>
            <a:off x="9194510" y="1487653"/>
            <a:ext cx="1154833" cy="200055"/>
          </a:xfrm>
          <a:prstGeom prst="rect">
            <a:avLst/>
          </a:prstGeom>
          <a:noFill/>
        </p:spPr>
        <p:txBody>
          <a:bodyPr wrap="square" rtlCol="0">
            <a:spAutoFit/>
          </a:bodyPr>
          <a:lstStyle/>
          <a:p>
            <a:r>
              <a:rPr lang="en-US" sz="700" dirty="0"/>
              <a:t>Rx beam </a:t>
            </a:r>
            <a:r>
              <a:rPr lang="en-US" sz="700" dirty="0" smtClean="0"/>
              <a:t>f(</a:t>
            </a:r>
            <a:r>
              <a:rPr lang="en-US" sz="700" i="1" dirty="0" smtClean="0"/>
              <a:t>k</a:t>
            </a:r>
            <a:r>
              <a:rPr lang="en-US" sz="700" dirty="0" smtClean="0"/>
              <a:t>+15)</a:t>
            </a:r>
            <a:endParaRPr lang="en-US" sz="700" dirty="0"/>
          </a:p>
        </p:txBody>
      </p:sp>
      <p:sp>
        <p:nvSpPr>
          <p:cNvPr id="133" name="TextBox 132"/>
          <p:cNvSpPr txBox="1"/>
          <p:nvPr/>
        </p:nvSpPr>
        <p:spPr>
          <a:xfrm>
            <a:off x="10326555" y="2596339"/>
            <a:ext cx="1154833" cy="200055"/>
          </a:xfrm>
          <a:prstGeom prst="rect">
            <a:avLst/>
          </a:prstGeom>
          <a:noFill/>
        </p:spPr>
        <p:txBody>
          <a:bodyPr wrap="square" rtlCol="0">
            <a:spAutoFit/>
          </a:bodyPr>
          <a:lstStyle/>
          <a:p>
            <a:r>
              <a:rPr lang="en-US" sz="700" dirty="0" err="1" smtClean="0"/>
              <a:t>Tx</a:t>
            </a:r>
            <a:r>
              <a:rPr lang="en-US" sz="700" dirty="0" smtClean="0"/>
              <a:t> </a:t>
            </a:r>
            <a:r>
              <a:rPr lang="en-US" sz="700" dirty="0"/>
              <a:t>beam </a:t>
            </a:r>
            <a:r>
              <a:rPr lang="en-US" sz="700" dirty="0" smtClean="0"/>
              <a:t>f(</a:t>
            </a:r>
            <a:r>
              <a:rPr lang="en-US" sz="700" i="1" dirty="0" smtClean="0"/>
              <a:t>k</a:t>
            </a:r>
            <a:r>
              <a:rPr lang="en-US" sz="700" dirty="0" smtClean="0"/>
              <a:t>+15)</a:t>
            </a:r>
            <a:endParaRPr lang="en-US" sz="700" dirty="0"/>
          </a:p>
        </p:txBody>
      </p:sp>
      <p:sp>
        <p:nvSpPr>
          <p:cNvPr id="138" name="TextBox 137"/>
          <p:cNvSpPr txBox="1"/>
          <p:nvPr/>
        </p:nvSpPr>
        <p:spPr>
          <a:xfrm>
            <a:off x="10274070" y="4038747"/>
            <a:ext cx="1154833" cy="200055"/>
          </a:xfrm>
          <a:prstGeom prst="rect">
            <a:avLst/>
          </a:prstGeom>
          <a:noFill/>
        </p:spPr>
        <p:txBody>
          <a:bodyPr wrap="square" rtlCol="0">
            <a:spAutoFit/>
          </a:bodyPr>
          <a:lstStyle/>
          <a:p>
            <a:r>
              <a:rPr lang="en-US" sz="700" dirty="0" err="1" smtClean="0"/>
              <a:t>Tx</a:t>
            </a:r>
            <a:r>
              <a:rPr lang="en-US" sz="700" dirty="0" smtClean="0"/>
              <a:t> </a:t>
            </a:r>
            <a:r>
              <a:rPr lang="en-US" sz="700" dirty="0"/>
              <a:t>beam </a:t>
            </a:r>
            <a:r>
              <a:rPr lang="en-US" sz="700" dirty="0" smtClean="0"/>
              <a:t>f(</a:t>
            </a:r>
            <a:r>
              <a:rPr lang="en-US" sz="700" i="1" dirty="0" smtClean="0"/>
              <a:t>l</a:t>
            </a:r>
            <a:r>
              <a:rPr lang="en-US" sz="700" dirty="0" smtClean="0"/>
              <a:t>)</a:t>
            </a:r>
            <a:endParaRPr lang="en-US" sz="700" dirty="0"/>
          </a:p>
        </p:txBody>
      </p:sp>
      <p:sp>
        <p:nvSpPr>
          <p:cNvPr id="139" name="TextBox 138"/>
          <p:cNvSpPr txBox="1"/>
          <p:nvPr/>
        </p:nvSpPr>
        <p:spPr>
          <a:xfrm>
            <a:off x="9201806" y="3476621"/>
            <a:ext cx="1154833" cy="200055"/>
          </a:xfrm>
          <a:prstGeom prst="rect">
            <a:avLst/>
          </a:prstGeom>
          <a:noFill/>
        </p:spPr>
        <p:txBody>
          <a:bodyPr wrap="square" rtlCol="0">
            <a:spAutoFit/>
          </a:bodyPr>
          <a:lstStyle/>
          <a:p>
            <a:r>
              <a:rPr lang="en-US" sz="700" dirty="0"/>
              <a:t>Rx beam </a:t>
            </a:r>
            <a:r>
              <a:rPr lang="en-US" sz="700" dirty="0" smtClean="0"/>
              <a:t>f(</a:t>
            </a:r>
            <a:r>
              <a:rPr lang="en-US" sz="700" i="1" dirty="0"/>
              <a:t>g</a:t>
            </a:r>
            <a:r>
              <a:rPr lang="en-US" sz="700" dirty="0" smtClean="0"/>
              <a:t>)</a:t>
            </a:r>
            <a:endParaRPr lang="en-US" sz="700" dirty="0"/>
          </a:p>
        </p:txBody>
      </p:sp>
      <p:sp>
        <p:nvSpPr>
          <p:cNvPr id="140" name="TextBox 139"/>
          <p:cNvSpPr txBox="1"/>
          <p:nvPr/>
        </p:nvSpPr>
        <p:spPr>
          <a:xfrm>
            <a:off x="10536154" y="3530334"/>
            <a:ext cx="833543" cy="553998"/>
          </a:xfrm>
          <a:prstGeom prst="rect">
            <a:avLst/>
          </a:prstGeom>
          <a:solidFill>
            <a:schemeClr val="bg1"/>
          </a:solidFill>
          <a:ln>
            <a:solidFill>
              <a:srgbClr val="C00000"/>
            </a:solidFill>
          </a:ln>
        </p:spPr>
        <p:txBody>
          <a:bodyPr wrap="square" rtlCol="0">
            <a:spAutoFit/>
          </a:bodyPr>
          <a:lstStyle/>
          <a:p>
            <a:pPr algn="ctr"/>
            <a:r>
              <a:rPr lang="en-US" sz="600" dirty="0" smtClean="0">
                <a:solidFill>
                  <a:srgbClr val="C00000"/>
                </a:solidFill>
              </a:rPr>
              <a:t>Tx beam matching the direction of the Rx beam that was hit, if any</a:t>
            </a:r>
            <a:r>
              <a:rPr lang="en-US" sz="600" dirty="0">
                <a:solidFill>
                  <a:srgbClr val="C00000"/>
                </a:solidFill>
              </a:rPr>
              <a:t> </a:t>
            </a:r>
            <a:r>
              <a:rPr lang="en-US" sz="600" dirty="0" smtClean="0">
                <a:solidFill>
                  <a:srgbClr val="C00000"/>
                </a:solidFill>
              </a:rPr>
              <a:t>(different AWV in general)</a:t>
            </a:r>
            <a:endParaRPr lang="en-US" sz="600" dirty="0">
              <a:solidFill>
                <a:srgbClr val="C00000"/>
              </a:solidFill>
            </a:endParaRPr>
          </a:p>
        </p:txBody>
      </p:sp>
      <p:sp>
        <p:nvSpPr>
          <p:cNvPr id="141" name="Oval 140"/>
          <p:cNvSpPr/>
          <p:nvPr/>
        </p:nvSpPr>
        <p:spPr>
          <a:xfrm>
            <a:off x="5049665" y="4271346"/>
            <a:ext cx="630836" cy="389307"/>
          </a:xfrm>
          <a:prstGeom prst="ellipse">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5053141" y="4408733"/>
            <a:ext cx="1154833" cy="200055"/>
          </a:xfrm>
          <a:prstGeom prst="rect">
            <a:avLst/>
          </a:prstGeom>
          <a:noFill/>
        </p:spPr>
        <p:txBody>
          <a:bodyPr wrap="square" rtlCol="0">
            <a:spAutoFit/>
          </a:bodyPr>
          <a:lstStyle/>
          <a:p>
            <a:r>
              <a:rPr lang="en-US" sz="700" dirty="0" err="1"/>
              <a:t>T</a:t>
            </a:r>
            <a:r>
              <a:rPr lang="en-US" sz="700" dirty="0" err="1" smtClean="0"/>
              <a:t>x</a:t>
            </a:r>
            <a:r>
              <a:rPr lang="en-US" sz="700" dirty="0" smtClean="0"/>
              <a:t> </a:t>
            </a:r>
            <a:r>
              <a:rPr lang="en-US" sz="700" dirty="0"/>
              <a:t>beam </a:t>
            </a:r>
            <a:r>
              <a:rPr lang="en-US" sz="700" dirty="0" smtClean="0"/>
              <a:t>N|Z</a:t>
            </a:r>
            <a:endParaRPr lang="en-US" sz="700" dirty="0"/>
          </a:p>
        </p:txBody>
      </p:sp>
      <p:sp>
        <p:nvSpPr>
          <p:cNvPr id="147" name="Oval 146"/>
          <p:cNvSpPr/>
          <p:nvPr/>
        </p:nvSpPr>
        <p:spPr>
          <a:xfrm>
            <a:off x="5044481" y="3421963"/>
            <a:ext cx="630836" cy="389307"/>
          </a:xfrm>
          <a:prstGeom prst="ellipse">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flipH="1">
            <a:off x="9509063" y="3237205"/>
            <a:ext cx="250671" cy="1178092"/>
          </a:xfrm>
          <a:custGeom>
            <a:avLst/>
            <a:gdLst>
              <a:gd name="connsiteX0" fmla="*/ 0 w 467402"/>
              <a:gd name="connsiteY0" fmla="*/ 0 h 1390650"/>
              <a:gd name="connsiteX1" fmla="*/ 457200 w 467402"/>
              <a:gd name="connsiteY1" fmla="*/ 381000 h 1390650"/>
              <a:gd name="connsiteX2" fmla="*/ 273050 w 467402"/>
              <a:gd name="connsiteY2" fmla="*/ 1390650 h 1390650"/>
              <a:gd name="connsiteX0" fmla="*/ 0 w 298053"/>
              <a:gd name="connsiteY0" fmla="*/ 0 h 1390650"/>
              <a:gd name="connsiteX1" fmla="*/ 27014 w 298053"/>
              <a:gd name="connsiteY1" fmla="*/ 947890 h 1390650"/>
              <a:gd name="connsiteX2" fmla="*/ 273050 w 298053"/>
              <a:gd name="connsiteY2" fmla="*/ 1390650 h 1390650"/>
              <a:gd name="connsiteX0" fmla="*/ 0 w 301322"/>
              <a:gd name="connsiteY0" fmla="*/ 0 h 1390650"/>
              <a:gd name="connsiteX1" fmla="*/ 73300 w 301322"/>
              <a:gd name="connsiteY1" fmla="*/ 761879 h 1390650"/>
              <a:gd name="connsiteX2" fmla="*/ 273050 w 301322"/>
              <a:gd name="connsiteY2" fmla="*/ 1390650 h 1390650"/>
              <a:gd name="connsiteX0" fmla="*/ 0 w 297229"/>
              <a:gd name="connsiteY0" fmla="*/ 0 h 1390650"/>
              <a:gd name="connsiteX1" fmla="*/ 13401 w 297229"/>
              <a:gd name="connsiteY1" fmla="*/ 921317 h 1390650"/>
              <a:gd name="connsiteX2" fmla="*/ 273050 w 297229"/>
              <a:gd name="connsiteY2" fmla="*/ 1390650 h 1390650"/>
              <a:gd name="connsiteX0" fmla="*/ 0 w 330996"/>
              <a:gd name="connsiteY0" fmla="*/ 0 h 1443796"/>
              <a:gd name="connsiteX1" fmla="*/ 13401 w 330996"/>
              <a:gd name="connsiteY1" fmla="*/ 921317 h 1443796"/>
              <a:gd name="connsiteX2" fmla="*/ 308445 w 330996"/>
              <a:gd name="connsiteY2" fmla="*/ 1443796 h 1443796"/>
              <a:gd name="connsiteX0" fmla="*/ 0 w 308445"/>
              <a:gd name="connsiteY0" fmla="*/ 0 h 1443796"/>
              <a:gd name="connsiteX1" fmla="*/ 13401 w 308445"/>
              <a:gd name="connsiteY1" fmla="*/ 921317 h 1443796"/>
              <a:gd name="connsiteX2" fmla="*/ 308445 w 308445"/>
              <a:gd name="connsiteY2" fmla="*/ 1443796 h 1443796"/>
              <a:gd name="connsiteX0" fmla="*/ 0 w 273050"/>
              <a:gd name="connsiteY0" fmla="*/ 0 h 1381792"/>
              <a:gd name="connsiteX1" fmla="*/ 13401 w 273050"/>
              <a:gd name="connsiteY1" fmla="*/ 921317 h 1381792"/>
              <a:gd name="connsiteX2" fmla="*/ 273050 w 273050"/>
              <a:gd name="connsiteY2" fmla="*/ 1381792 h 1381792"/>
            </a:gdLst>
            <a:ahLst/>
            <a:cxnLst>
              <a:cxn ang="0">
                <a:pos x="connsiteX0" y="connsiteY0"/>
              </a:cxn>
              <a:cxn ang="0">
                <a:pos x="connsiteX1" y="connsiteY1"/>
              </a:cxn>
              <a:cxn ang="0">
                <a:pos x="connsiteX2" y="connsiteY2"/>
              </a:cxn>
            </a:cxnLst>
            <a:rect l="l" t="t" r="r" b="b"/>
            <a:pathLst>
              <a:path w="273050" h="1381792">
                <a:moveTo>
                  <a:pt x="0" y="0"/>
                </a:moveTo>
                <a:cubicBezTo>
                  <a:pt x="205846" y="74612"/>
                  <a:pt x="-32107" y="691018"/>
                  <a:pt x="13401" y="921317"/>
                </a:cubicBezTo>
                <a:cubicBezTo>
                  <a:pt x="58909" y="1151616"/>
                  <a:pt x="156450" y="789129"/>
                  <a:pt x="273050" y="1381792"/>
                </a:cubicBezTo>
              </a:path>
            </a:pathLst>
          </a:custGeom>
          <a:noFill/>
          <a:ln w="6350">
            <a:solidFill>
              <a:srgbClr val="C00000"/>
            </a:solidFill>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flipH="1">
            <a:off x="9521254" y="1567454"/>
            <a:ext cx="250671" cy="1389099"/>
          </a:xfrm>
          <a:custGeom>
            <a:avLst/>
            <a:gdLst>
              <a:gd name="connsiteX0" fmla="*/ 0 w 467402"/>
              <a:gd name="connsiteY0" fmla="*/ 0 h 1390650"/>
              <a:gd name="connsiteX1" fmla="*/ 457200 w 467402"/>
              <a:gd name="connsiteY1" fmla="*/ 381000 h 1390650"/>
              <a:gd name="connsiteX2" fmla="*/ 273050 w 467402"/>
              <a:gd name="connsiteY2" fmla="*/ 1390650 h 1390650"/>
              <a:gd name="connsiteX0" fmla="*/ 0 w 298053"/>
              <a:gd name="connsiteY0" fmla="*/ 0 h 1390650"/>
              <a:gd name="connsiteX1" fmla="*/ 27014 w 298053"/>
              <a:gd name="connsiteY1" fmla="*/ 947890 h 1390650"/>
              <a:gd name="connsiteX2" fmla="*/ 273050 w 298053"/>
              <a:gd name="connsiteY2" fmla="*/ 1390650 h 1390650"/>
              <a:gd name="connsiteX0" fmla="*/ 0 w 301322"/>
              <a:gd name="connsiteY0" fmla="*/ 0 h 1390650"/>
              <a:gd name="connsiteX1" fmla="*/ 73300 w 301322"/>
              <a:gd name="connsiteY1" fmla="*/ 761879 h 1390650"/>
              <a:gd name="connsiteX2" fmla="*/ 273050 w 301322"/>
              <a:gd name="connsiteY2" fmla="*/ 1390650 h 1390650"/>
              <a:gd name="connsiteX0" fmla="*/ 0 w 297229"/>
              <a:gd name="connsiteY0" fmla="*/ 0 h 1390650"/>
              <a:gd name="connsiteX1" fmla="*/ 13401 w 297229"/>
              <a:gd name="connsiteY1" fmla="*/ 921317 h 1390650"/>
              <a:gd name="connsiteX2" fmla="*/ 273050 w 297229"/>
              <a:gd name="connsiteY2" fmla="*/ 1390650 h 1390650"/>
              <a:gd name="connsiteX0" fmla="*/ 0 w 330996"/>
              <a:gd name="connsiteY0" fmla="*/ 0 h 1443796"/>
              <a:gd name="connsiteX1" fmla="*/ 13401 w 330996"/>
              <a:gd name="connsiteY1" fmla="*/ 921317 h 1443796"/>
              <a:gd name="connsiteX2" fmla="*/ 308445 w 330996"/>
              <a:gd name="connsiteY2" fmla="*/ 1443796 h 1443796"/>
              <a:gd name="connsiteX0" fmla="*/ 0 w 308445"/>
              <a:gd name="connsiteY0" fmla="*/ 0 h 1443796"/>
              <a:gd name="connsiteX1" fmla="*/ 13401 w 308445"/>
              <a:gd name="connsiteY1" fmla="*/ 921317 h 1443796"/>
              <a:gd name="connsiteX2" fmla="*/ 308445 w 308445"/>
              <a:gd name="connsiteY2" fmla="*/ 1443796 h 1443796"/>
              <a:gd name="connsiteX0" fmla="*/ 0 w 273050"/>
              <a:gd name="connsiteY0" fmla="*/ 0 h 1381792"/>
              <a:gd name="connsiteX1" fmla="*/ 13401 w 273050"/>
              <a:gd name="connsiteY1" fmla="*/ 921317 h 1381792"/>
              <a:gd name="connsiteX2" fmla="*/ 273050 w 273050"/>
              <a:gd name="connsiteY2" fmla="*/ 1381792 h 1381792"/>
            </a:gdLst>
            <a:ahLst/>
            <a:cxnLst>
              <a:cxn ang="0">
                <a:pos x="connsiteX0" y="connsiteY0"/>
              </a:cxn>
              <a:cxn ang="0">
                <a:pos x="connsiteX1" y="connsiteY1"/>
              </a:cxn>
              <a:cxn ang="0">
                <a:pos x="connsiteX2" y="connsiteY2"/>
              </a:cxn>
            </a:cxnLst>
            <a:rect l="l" t="t" r="r" b="b"/>
            <a:pathLst>
              <a:path w="273050" h="1381792">
                <a:moveTo>
                  <a:pt x="0" y="0"/>
                </a:moveTo>
                <a:cubicBezTo>
                  <a:pt x="205846" y="74612"/>
                  <a:pt x="-32107" y="691018"/>
                  <a:pt x="13401" y="921317"/>
                </a:cubicBezTo>
                <a:cubicBezTo>
                  <a:pt x="58909" y="1151616"/>
                  <a:pt x="156450" y="789129"/>
                  <a:pt x="273050" y="1381792"/>
                </a:cubicBezTo>
              </a:path>
            </a:pathLst>
          </a:custGeom>
          <a:noFill/>
          <a:ln w="6350">
            <a:solidFill>
              <a:srgbClr val="C00000"/>
            </a:solidFill>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054683" y="2873441"/>
            <a:ext cx="630836" cy="389307"/>
          </a:xfrm>
          <a:prstGeom prst="ellipse">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Arrow Connector 150"/>
          <p:cNvCxnSpPr>
            <a:stCxn id="150" idx="2"/>
          </p:cNvCxnSpPr>
          <p:nvPr/>
        </p:nvCxnSpPr>
        <p:spPr>
          <a:xfrm flipH="1">
            <a:off x="4297315" y="3068095"/>
            <a:ext cx="757368" cy="274138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0031459" y="1534954"/>
            <a:ext cx="1078549" cy="461665"/>
          </a:xfrm>
          <a:prstGeom prst="rect">
            <a:avLst/>
          </a:prstGeom>
          <a:solidFill>
            <a:schemeClr val="bg1"/>
          </a:solidFill>
          <a:ln>
            <a:solidFill>
              <a:srgbClr val="FF0000"/>
            </a:solidFill>
          </a:ln>
        </p:spPr>
        <p:txBody>
          <a:bodyPr wrap="square" rtlCol="0">
            <a:spAutoFit/>
          </a:bodyPr>
          <a:lstStyle/>
          <a:p>
            <a:r>
              <a:rPr lang="en-US" sz="600" dirty="0" err="1" smtClean="0">
                <a:solidFill>
                  <a:srgbClr val="C00000"/>
                </a:solidFill>
              </a:rPr>
              <a:t>Tx</a:t>
            </a:r>
            <a:r>
              <a:rPr lang="en-US" sz="600" dirty="0" smtClean="0">
                <a:solidFill>
                  <a:srgbClr val="C00000"/>
                </a:solidFill>
              </a:rPr>
              <a:t> beam 0/ Rx beam </a:t>
            </a:r>
            <a:r>
              <a:rPr lang="en-US" sz="600" dirty="0">
                <a:solidFill>
                  <a:srgbClr val="C00000"/>
                </a:solidFill>
              </a:rPr>
              <a:t>f(</a:t>
            </a:r>
            <a:r>
              <a:rPr lang="en-US" sz="600" i="1" dirty="0">
                <a:solidFill>
                  <a:srgbClr val="C00000"/>
                </a:solidFill>
              </a:rPr>
              <a:t>k</a:t>
            </a:r>
            <a:r>
              <a:rPr lang="en-US" sz="600" dirty="0">
                <a:solidFill>
                  <a:srgbClr val="C00000"/>
                </a:solidFill>
              </a:rPr>
              <a:t>+15)</a:t>
            </a:r>
          </a:p>
          <a:p>
            <a:r>
              <a:rPr lang="en-US" sz="600" dirty="0" smtClean="0">
                <a:solidFill>
                  <a:srgbClr val="C00000"/>
                </a:solidFill>
              </a:rPr>
              <a:t> hit happened, offset for response and </a:t>
            </a:r>
            <a:r>
              <a:rPr lang="en-US" sz="600" dirty="0" err="1" smtClean="0">
                <a:solidFill>
                  <a:srgbClr val="C00000"/>
                </a:solidFill>
              </a:rPr>
              <a:t>ack</a:t>
            </a:r>
            <a:r>
              <a:rPr lang="en-US" sz="600" dirty="0" smtClean="0">
                <a:solidFill>
                  <a:srgbClr val="C00000"/>
                </a:solidFill>
              </a:rPr>
              <a:t> communicated in </a:t>
            </a:r>
            <a:r>
              <a:rPr lang="en-US" sz="600" i="1" dirty="0" err="1" smtClean="0">
                <a:solidFill>
                  <a:srgbClr val="C00000"/>
                </a:solidFill>
              </a:rPr>
              <a:t>urTrnReq</a:t>
            </a:r>
            <a:endParaRPr lang="en-US" sz="600" i="1" dirty="0">
              <a:solidFill>
                <a:srgbClr val="C00000"/>
              </a:solidFill>
            </a:endParaRPr>
          </a:p>
        </p:txBody>
      </p:sp>
      <p:sp>
        <p:nvSpPr>
          <p:cNvPr id="101" name="Rectangle 100"/>
          <p:cNvSpPr/>
          <p:nvPr/>
        </p:nvSpPr>
        <p:spPr>
          <a:xfrm>
            <a:off x="7458620" y="2814312"/>
            <a:ext cx="1158271" cy="584775"/>
          </a:xfrm>
          <a:prstGeom prst="rect">
            <a:avLst/>
          </a:prstGeom>
        </p:spPr>
        <p:txBody>
          <a:bodyPr wrap="square">
            <a:spAutoFit/>
          </a:bodyPr>
          <a:lstStyle/>
          <a:p>
            <a:pPr algn="ctr"/>
            <a:r>
              <a:rPr lang="en-US" sz="800" dirty="0">
                <a:ea typeface="Calibri Light" charset="0"/>
                <a:cs typeface="Calibri Light" charset="0"/>
              </a:rPr>
              <a:t>Responder will switch the </a:t>
            </a:r>
            <a:r>
              <a:rPr lang="en-US" sz="800" dirty="0" smtClean="0">
                <a:ea typeface="Calibri Light" charset="0"/>
                <a:cs typeface="Calibri Light" charset="0"/>
              </a:rPr>
              <a:t>Rx beam </a:t>
            </a:r>
            <a:r>
              <a:rPr lang="en-US" sz="800" dirty="0">
                <a:ea typeface="Calibri Light" charset="0"/>
                <a:cs typeface="Calibri Light" charset="0"/>
              </a:rPr>
              <a:t>after </a:t>
            </a:r>
            <a:r>
              <a:rPr lang="en-US" sz="800" dirty="0" err="1">
                <a:ea typeface="Calibri Light" charset="0"/>
                <a:cs typeface="Calibri Light" charset="0"/>
              </a:rPr>
              <a:t>urTrnReq</a:t>
            </a:r>
            <a:r>
              <a:rPr lang="en-US" sz="800" dirty="0">
                <a:ea typeface="Calibri Light" charset="0"/>
                <a:cs typeface="Calibri Light" charset="0"/>
              </a:rPr>
              <a:t> duration to receive </a:t>
            </a:r>
            <a:r>
              <a:rPr lang="en-US" sz="800" dirty="0" err="1" smtClean="0">
                <a:ea typeface="Calibri Light" charset="0"/>
                <a:cs typeface="Calibri Light" charset="0"/>
              </a:rPr>
              <a:t>urTrnResAck</a:t>
            </a:r>
            <a:endParaRPr lang="en-US" sz="800" dirty="0">
              <a:ea typeface="Calibri Light" charset="0"/>
              <a:cs typeface="Calibri Light" charset="0"/>
            </a:endParaRPr>
          </a:p>
        </p:txBody>
      </p:sp>
      <p:cxnSp>
        <p:nvCxnSpPr>
          <p:cNvPr id="104" name="Straight Arrow Connector 103"/>
          <p:cNvCxnSpPr/>
          <p:nvPr/>
        </p:nvCxnSpPr>
        <p:spPr>
          <a:xfrm flipV="1">
            <a:off x="8536837" y="3068095"/>
            <a:ext cx="750835" cy="19647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8536837" y="3262748"/>
            <a:ext cx="750835" cy="120325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0066602" y="3082200"/>
            <a:ext cx="1078549" cy="461665"/>
          </a:xfrm>
          <a:prstGeom prst="rect">
            <a:avLst/>
          </a:prstGeom>
          <a:solidFill>
            <a:schemeClr val="bg1"/>
          </a:solidFill>
          <a:ln>
            <a:solidFill>
              <a:srgbClr val="FF0000"/>
            </a:solidFill>
          </a:ln>
        </p:spPr>
        <p:txBody>
          <a:bodyPr wrap="square" rtlCol="0">
            <a:spAutoFit/>
          </a:bodyPr>
          <a:lstStyle/>
          <a:p>
            <a:r>
              <a:rPr lang="en-US" sz="600" dirty="0" err="1" smtClean="0">
                <a:solidFill>
                  <a:srgbClr val="C00000"/>
                </a:solidFill>
              </a:rPr>
              <a:t>Tx</a:t>
            </a:r>
            <a:r>
              <a:rPr lang="en-US" sz="600" dirty="0" smtClean="0">
                <a:solidFill>
                  <a:srgbClr val="C00000"/>
                </a:solidFill>
              </a:rPr>
              <a:t> beam Z/ Rx beam f(</a:t>
            </a:r>
            <a:r>
              <a:rPr lang="en-US" sz="600" i="1" dirty="0" smtClean="0">
                <a:solidFill>
                  <a:srgbClr val="C00000"/>
                </a:solidFill>
              </a:rPr>
              <a:t>l</a:t>
            </a:r>
            <a:r>
              <a:rPr lang="en-US" sz="600" dirty="0" smtClean="0">
                <a:solidFill>
                  <a:srgbClr val="C00000"/>
                </a:solidFill>
              </a:rPr>
              <a:t>)</a:t>
            </a:r>
            <a:endParaRPr lang="en-US" sz="600" dirty="0">
              <a:solidFill>
                <a:srgbClr val="C00000"/>
              </a:solidFill>
            </a:endParaRPr>
          </a:p>
          <a:p>
            <a:r>
              <a:rPr lang="en-US" sz="600" dirty="0" smtClean="0">
                <a:solidFill>
                  <a:srgbClr val="C00000"/>
                </a:solidFill>
              </a:rPr>
              <a:t> hit happened, offset for response and </a:t>
            </a:r>
            <a:r>
              <a:rPr lang="en-US" sz="600" dirty="0" err="1" smtClean="0">
                <a:solidFill>
                  <a:srgbClr val="C00000"/>
                </a:solidFill>
              </a:rPr>
              <a:t>ack</a:t>
            </a:r>
            <a:r>
              <a:rPr lang="en-US" sz="600" dirty="0" smtClean="0">
                <a:solidFill>
                  <a:srgbClr val="C00000"/>
                </a:solidFill>
              </a:rPr>
              <a:t> communicated in </a:t>
            </a:r>
            <a:r>
              <a:rPr lang="en-US" sz="600" i="1" dirty="0" err="1" smtClean="0">
                <a:solidFill>
                  <a:srgbClr val="C00000"/>
                </a:solidFill>
              </a:rPr>
              <a:t>urTrnReq</a:t>
            </a:r>
            <a:endParaRPr lang="en-US" sz="600" i="1" dirty="0">
              <a:solidFill>
                <a:srgbClr val="C00000"/>
              </a:solidFill>
            </a:endParaRPr>
          </a:p>
        </p:txBody>
      </p:sp>
    </p:spTree>
    <p:extLst>
      <p:ext uri="{BB962C8B-B14F-4D97-AF65-F5344CB8AC3E}">
        <p14:creationId xmlns:p14="http://schemas.microsoft.com/office/powerpoint/2010/main" val="457303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Strictly speaking, the beamforming protocol is not symmetric</a:t>
            </a:r>
          </a:p>
          <a:p>
            <a:pPr lvl="1"/>
            <a:r>
              <a:rPr lang="en-US" dirty="0" smtClean="0"/>
              <a:t>Searching STA: Initiator, Discoverable STA: Responder</a:t>
            </a:r>
          </a:p>
          <a:p>
            <a:pPr lvl="1"/>
            <a:r>
              <a:rPr lang="en-US" dirty="0" smtClean="0"/>
              <a:t>All initiator Tx beams are tried against all responder Rx beams</a:t>
            </a:r>
          </a:p>
          <a:p>
            <a:pPr lvl="1"/>
            <a:r>
              <a:rPr lang="en-US" dirty="0" smtClean="0"/>
              <a:t>Not all responder Tx beams are tried against all initiator Rx beams</a:t>
            </a:r>
          </a:p>
          <a:p>
            <a:pPr lvl="1"/>
            <a:r>
              <a:rPr lang="en-US" dirty="0" smtClean="0">
                <a:sym typeface="Wingdings"/>
              </a:rPr>
              <a:t>Taking advantage of beam directions (geometric beamforming)</a:t>
            </a:r>
          </a:p>
          <a:p>
            <a:r>
              <a:rPr lang="en-US" dirty="0" smtClean="0">
                <a:sym typeface="Wingdings"/>
              </a:rPr>
              <a:t>Periodic beamforming and interference scan are using the same protocol with initiator and responder roles assignable to any two STAs</a:t>
            </a:r>
          </a:p>
          <a:p>
            <a:pPr lvl="1"/>
            <a:r>
              <a:rPr lang="en-US" dirty="0" smtClean="0">
                <a:sym typeface="Wingdings"/>
              </a:rPr>
              <a:t>For periodic beamforming responder sends an ordered I-to-R beam table to initiator</a:t>
            </a:r>
          </a:p>
        </p:txBody>
      </p:sp>
      <p:sp>
        <p:nvSpPr>
          <p:cNvPr id="2" name="Title 1"/>
          <p:cNvSpPr>
            <a:spLocks noGrp="1"/>
          </p:cNvSpPr>
          <p:nvPr>
            <p:ph type="title"/>
          </p:nvPr>
        </p:nvSpPr>
        <p:spPr/>
        <p:txBody>
          <a:bodyPr/>
          <a:lstStyle/>
          <a:p>
            <a:r>
              <a:rPr lang="en-US" dirty="0" smtClean="0"/>
              <a:t>Beam exchange</a:t>
            </a:r>
            <a:endParaRPr lang="en-US" dirty="0"/>
          </a:p>
        </p:txBody>
      </p:sp>
      <p:sp>
        <p:nvSpPr>
          <p:cNvPr id="4" name="Date Placeholder 3"/>
          <p:cNvSpPr>
            <a:spLocks noGrp="1"/>
          </p:cNvSpPr>
          <p:nvPr>
            <p:ph type="dt" idx="10"/>
          </p:nvPr>
        </p:nvSpPr>
        <p:spPr/>
        <p:txBody>
          <a:bodyPr/>
          <a:lstStyle/>
          <a:p>
            <a:r>
              <a:rPr lang="en-US" smtClean="0"/>
              <a:t>November 2017</a:t>
            </a:r>
            <a:endParaRPr lang="en-US"/>
          </a:p>
        </p:txBody>
      </p:sp>
      <p:sp>
        <p:nvSpPr>
          <p:cNvPr id="6" name="Slide Number Placeholder 5"/>
          <p:cNvSpPr>
            <a:spLocks noGrp="1"/>
          </p:cNvSpPr>
          <p:nvPr>
            <p:ph type="sldNum" idx="12"/>
          </p:nvPr>
        </p:nvSpPr>
        <p:spPr/>
        <p:txBody>
          <a:bodyPr/>
          <a:lstStyle/>
          <a:p>
            <a:fld id="{218E555C-AA27-A74F-AF94-06001C10B3A2}" type="slidenum">
              <a:rPr lang="en-US" smtClean="0"/>
              <a:t>8</a:t>
            </a:fld>
            <a:endParaRPr lang="en-US"/>
          </a:p>
        </p:txBody>
      </p:sp>
      <p:sp>
        <p:nvSpPr>
          <p:cNvPr id="7" name="Footer Placeholder 6"/>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1023700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Protocol Summary</a:t>
            </a:r>
            <a:endParaRPr lang="en-US" dirty="0"/>
          </a:p>
        </p:txBody>
      </p:sp>
      <p:sp>
        <p:nvSpPr>
          <p:cNvPr id="3" name="Date Placeholder 2"/>
          <p:cNvSpPr>
            <a:spLocks noGrp="1"/>
          </p:cNvSpPr>
          <p:nvPr>
            <p:ph type="dt" idx="10"/>
          </p:nvPr>
        </p:nvSpPr>
        <p:spPr/>
        <p:txBody>
          <a:bodyPr/>
          <a:lstStyle/>
          <a:p>
            <a:r>
              <a:rPr lang="en-US" smtClean="0"/>
              <a:t>November 2017</a:t>
            </a:r>
            <a:endParaRPr lang="en-US"/>
          </a:p>
        </p:txBody>
      </p:sp>
      <p:sp>
        <p:nvSpPr>
          <p:cNvPr id="7" name="Slide Number Placeholder 6"/>
          <p:cNvSpPr>
            <a:spLocks noGrp="1"/>
          </p:cNvSpPr>
          <p:nvPr>
            <p:ph type="sldNum" idx="12"/>
          </p:nvPr>
        </p:nvSpPr>
        <p:spPr/>
        <p:txBody>
          <a:bodyPr/>
          <a:lstStyle/>
          <a:p>
            <a:fld id="{218E555C-AA27-A74F-AF94-06001C10B3A2}" type="slidenum">
              <a:rPr lang="en-US" smtClean="0"/>
              <a:pPr/>
              <a:t>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77484719"/>
              </p:ext>
            </p:extLst>
          </p:nvPr>
        </p:nvGraphicFramePr>
        <p:xfrm>
          <a:off x="1425677" y="2091768"/>
          <a:ext cx="9901085" cy="2812988"/>
        </p:xfrm>
        <a:graphic>
          <a:graphicData uri="http://schemas.openxmlformats.org/drawingml/2006/table">
            <a:tbl>
              <a:tblPr firstRow="1" bandRow="1">
                <a:tableStyleId>{5C22544A-7EE6-4342-B048-85BDC9FD1C3A}</a:tableStyleId>
              </a:tblPr>
              <a:tblGrid>
                <a:gridCol w="3389100"/>
                <a:gridCol w="1894210"/>
                <a:gridCol w="4617775"/>
              </a:tblGrid>
              <a:tr h="215929">
                <a:tc>
                  <a:txBody>
                    <a:bodyPr/>
                    <a:lstStyle/>
                    <a:p>
                      <a:r>
                        <a:rPr lang="en-US" sz="1200" dirty="0" smtClean="0">
                          <a:latin typeface="+mn-lt"/>
                        </a:rPr>
                        <a:t>Protocol area</a:t>
                      </a:r>
                      <a:endParaRPr lang="en-US" sz="1200" dirty="0">
                        <a:latin typeface="+mn-lt"/>
                      </a:endParaRPr>
                    </a:p>
                  </a:txBody>
                  <a:tcPr/>
                </a:tc>
                <a:tc>
                  <a:txBody>
                    <a:bodyPr/>
                    <a:lstStyle/>
                    <a:p>
                      <a:r>
                        <a:rPr lang="en-US" sz="1200" dirty="0" smtClean="0">
                          <a:latin typeface="+mn-lt"/>
                        </a:rPr>
                        <a:t>11ad</a:t>
                      </a:r>
                      <a:r>
                        <a:rPr lang="en-US" sz="1200" baseline="0" dirty="0" smtClean="0">
                          <a:latin typeface="+mn-lt"/>
                        </a:rPr>
                        <a:t> concepts</a:t>
                      </a:r>
                      <a:endParaRPr lang="en-US" sz="1200" dirty="0">
                        <a:latin typeface="+mn-lt"/>
                      </a:endParaRPr>
                    </a:p>
                  </a:txBody>
                  <a:tcPr/>
                </a:tc>
                <a:tc>
                  <a:txBody>
                    <a:bodyPr/>
                    <a:lstStyle/>
                    <a:p>
                      <a:r>
                        <a:rPr lang="en-US" sz="1200" dirty="0" smtClean="0">
                          <a:latin typeface="+mn-lt"/>
                        </a:rPr>
                        <a:t>Comments</a:t>
                      </a:r>
                      <a:endParaRPr lang="en-US" sz="1200" dirty="0">
                        <a:latin typeface="+mn-lt"/>
                      </a:endParaRPr>
                    </a:p>
                  </a:txBody>
                  <a:tcPr/>
                </a:tc>
              </a:tr>
              <a:tr h="353298">
                <a:tc>
                  <a:txBody>
                    <a:bodyPr/>
                    <a:lstStyle/>
                    <a:p>
                      <a:r>
                        <a:rPr lang="en-US" sz="1200" dirty="0" smtClean="0">
                          <a:latin typeface="+mn-lt"/>
                        </a:rPr>
                        <a:t>One-sided sector sweep</a:t>
                      </a:r>
                      <a:endParaRPr lang="en-US" sz="1200" dirty="0">
                        <a:latin typeface="+mn-lt"/>
                      </a:endParaRPr>
                    </a:p>
                  </a:txBody>
                  <a:tcPr/>
                </a:tc>
                <a:tc>
                  <a:txBody>
                    <a:bodyPr/>
                    <a:lstStyle/>
                    <a:p>
                      <a:r>
                        <a:rPr lang="en-US" sz="1200" dirty="0" smtClean="0">
                          <a:latin typeface="+mn-lt"/>
                        </a:rPr>
                        <a:t>I-TXSS, I-RXSS</a:t>
                      </a:r>
                      <a:endParaRPr lang="en-US" sz="1200" dirty="0">
                        <a:latin typeface="+mn-lt"/>
                      </a:endParaRPr>
                    </a:p>
                  </a:txBody>
                  <a:tcPr/>
                </a:tc>
                <a:tc>
                  <a:txBody>
                    <a:bodyPr/>
                    <a:lstStyle/>
                    <a:p>
                      <a:pPr marL="171450" indent="-171450">
                        <a:buFontTx/>
                        <a:buChar char="-"/>
                      </a:pPr>
                      <a:r>
                        <a:rPr lang="en-US" sz="1200" baseline="0" dirty="0" smtClean="0">
                          <a:latin typeface="+mn-lt"/>
                        </a:rPr>
                        <a:t>Reciprocity sufficient for protocol exchange (MCS 0)</a:t>
                      </a:r>
                    </a:p>
                    <a:p>
                      <a:pPr marL="171450" indent="-171450">
                        <a:buFontTx/>
                        <a:buChar char="-"/>
                      </a:pPr>
                      <a:r>
                        <a:rPr lang="en-US" sz="1200" baseline="0" dirty="0" smtClean="0">
                          <a:latin typeface="+mn-lt"/>
                        </a:rPr>
                        <a:t>Data transmission does NOT assume reciprocity</a:t>
                      </a:r>
                    </a:p>
                  </a:txBody>
                  <a:tcPr/>
                </a:tc>
              </a:tr>
              <a:tr h="492094">
                <a:tc>
                  <a:txBody>
                    <a:bodyPr/>
                    <a:lstStyle/>
                    <a:p>
                      <a:r>
                        <a:rPr lang="en-US" sz="1200" dirty="0" smtClean="0">
                          <a:latin typeface="+mn-lt"/>
                        </a:rPr>
                        <a:t>Transmission times mapped to slot boundaries</a:t>
                      </a:r>
                      <a:endParaRPr lang="en-US" sz="1200" dirty="0">
                        <a:latin typeface="+mn-lt"/>
                      </a:endParaRPr>
                    </a:p>
                  </a:txBody>
                  <a:tcPr/>
                </a:tc>
                <a:tc>
                  <a:txBody>
                    <a:bodyPr/>
                    <a:lstStyle/>
                    <a:p>
                      <a:r>
                        <a:rPr lang="en-US" sz="1200" dirty="0" smtClean="0">
                          <a:latin typeface="+mn-lt"/>
                        </a:rPr>
                        <a:t>SBIFS, MBIFS, LBIFS</a:t>
                      </a:r>
                      <a:endParaRPr lang="en-US" sz="1200" dirty="0">
                        <a:latin typeface="+mn-lt"/>
                      </a:endParaRPr>
                    </a:p>
                  </a:txBody>
                  <a:tcPr/>
                </a:tc>
                <a:tc>
                  <a:txBody>
                    <a:bodyPr/>
                    <a:lstStyle/>
                    <a:p>
                      <a:pPr marL="171450" indent="-171450">
                        <a:buFontTx/>
                        <a:buChar char="-"/>
                      </a:pPr>
                      <a:r>
                        <a:rPr lang="en-US" sz="1200" baseline="0" dirty="0" smtClean="0">
                          <a:latin typeface="+mn-lt"/>
                        </a:rPr>
                        <a:t>Protocol packets need to indicate a “beamforming schedule”</a:t>
                      </a:r>
                    </a:p>
                    <a:p>
                      <a:pPr marL="171450" indent="-171450">
                        <a:buFontTx/>
                        <a:buChar char="-"/>
                      </a:pPr>
                      <a:r>
                        <a:rPr lang="en-US" sz="1200" baseline="0" dirty="0" smtClean="0">
                          <a:latin typeface="+mn-lt"/>
                        </a:rPr>
                        <a:t>Beamforming slots can be scheduled once per N ≥ 1 TDD frames [2]</a:t>
                      </a:r>
                      <a:endParaRPr lang="en-US" sz="1200" dirty="0">
                        <a:latin typeface="+mn-lt"/>
                      </a:endParaRPr>
                    </a:p>
                  </a:txBody>
                  <a:tcPr/>
                </a:tc>
              </a:tr>
              <a:tr h="492094">
                <a:tc>
                  <a:txBody>
                    <a:bodyPr/>
                    <a:lstStyle/>
                    <a:p>
                      <a:r>
                        <a:rPr lang="en-US" sz="1200" dirty="0" smtClean="0">
                          <a:latin typeface="+mn-lt"/>
                        </a:rPr>
                        <a:t>End of</a:t>
                      </a:r>
                      <a:r>
                        <a:rPr lang="en-US" sz="1200" baseline="0" dirty="0" smtClean="0">
                          <a:latin typeface="+mn-lt"/>
                        </a:rPr>
                        <a:t> scan</a:t>
                      </a:r>
                      <a:endParaRPr lang="en-US" sz="1200" dirty="0">
                        <a:latin typeface="+mn-lt"/>
                      </a:endParaRPr>
                    </a:p>
                  </a:txBody>
                  <a:tcPr/>
                </a:tc>
                <a:tc>
                  <a:txBody>
                    <a:bodyPr/>
                    <a:lstStyle/>
                    <a:p>
                      <a:r>
                        <a:rPr lang="en-US" sz="1200" dirty="0" smtClean="0">
                          <a:latin typeface="+mn-lt"/>
                        </a:rPr>
                        <a:t>Sweep completion</a:t>
                      </a:r>
                      <a:endParaRPr lang="en-US" sz="1200" dirty="0">
                        <a:latin typeface="+mn-lt"/>
                      </a:endParaRPr>
                    </a:p>
                  </a:txBody>
                  <a:tcPr/>
                </a:tc>
                <a:tc>
                  <a:txBody>
                    <a:bodyPr/>
                    <a:lstStyle/>
                    <a:p>
                      <a:pPr marL="171450" indent="-171450">
                        <a:buFontTx/>
                        <a:buChar char="-"/>
                      </a:pPr>
                      <a:r>
                        <a:rPr lang="en-US" sz="1200" dirty="0" smtClean="0">
                          <a:latin typeface="+mn-lt"/>
                        </a:rPr>
                        <a:t>Administrative</a:t>
                      </a:r>
                      <a:r>
                        <a:rPr lang="en-US" sz="1200" baseline="0" dirty="0" smtClean="0">
                          <a:latin typeface="+mn-lt"/>
                        </a:rPr>
                        <a:t> (SME) in distribution network use case</a:t>
                      </a:r>
                    </a:p>
                  </a:txBody>
                  <a:tcPr/>
                </a:tc>
              </a:tr>
              <a:tr h="353298">
                <a:tc>
                  <a:txBody>
                    <a:bodyPr/>
                    <a:lstStyle/>
                    <a:p>
                      <a:r>
                        <a:rPr lang="en-US" sz="1200" dirty="0" smtClean="0">
                          <a:latin typeface="+mn-lt"/>
                        </a:rPr>
                        <a:t>Targeted responder</a:t>
                      </a:r>
                      <a:endParaRPr lang="en-US" sz="1200" dirty="0">
                        <a:latin typeface="+mn-lt"/>
                      </a:endParaRPr>
                    </a:p>
                  </a:txBody>
                  <a:tcPr/>
                </a:tc>
                <a:tc>
                  <a:txBody>
                    <a:bodyPr/>
                    <a:lstStyle/>
                    <a:p>
                      <a:r>
                        <a:rPr lang="en-US" sz="1200" dirty="0" smtClean="0">
                          <a:latin typeface="+mn-lt"/>
                        </a:rPr>
                        <a:t>A-BFT responder address</a:t>
                      </a:r>
                      <a:endParaRPr lang="en-US" sz="1200" dirty="0">
                        <a:latin typeface="+mn-lt"/>
                      </a:endParaRPr>
                    </a:p>
                  </a:txBody>
                  <a:tcPr/>
                </a:tc>
                <a:tc>
                  <a:txBody>
                    <a:bodyPr/>
                    <a:lstStyle/>
                    <a:p>
                      <a:pPr marL="171450" indent="-171450">
                        <a:buFontTx/>
                        <a:buChar char="-"/>
                      </a:pPr>
                      <a:r>
                        <a:rPr lang="en-US" sz="1200" dirty="0" smtClean="0">
                          <a:latin typeface="+mn-lt"/>
                        </a:rPr>
                        <a:t>Unicast</a:t>
                      </a:r>
                      <a:r>
                        <a:rPr lang="en-US" sz="1200" baseline="0" dirty="0" smtClean="0">
                          <a:latin typeface="+mn-lt"/>
                        </a:rPr>
                        <a:t> or broadcast address</a:t>
                      </a:r>
                    </a:p>
                    <a:p>
                      <a:pPr marL="171450" indent="-171450">
                        <a:buFontTx/>
                        <a:buChar char="-"/>
                      </a:pPr>
                      <a:r>
                        <a:rPr lang="en-US" sz="1200" baseline="0" dirty="0" smtClean="0">
                          <a:latin typeface="+mn-lt"/>
                        </a:rPr>
                        <a:t>Broadcast used for link loss and also interference scan</a:t>
                      </a:r>
                      <a:endParaRPr lang="en-US" sz="1200" dirty="0">
                        <a:latin typeface="+mn-lt"/>
                      </a:endParaRPr>
                    </a:p>
                  </a:txBody>
                  <a:tcPr/>
                </a:tc>
              </a:tr>
              <a:tr h="353298">
                <a:tc>
                  <a:txBody>
                    <a:bodyPr/>
                    <a:lstStyle/>
                    <a:p>
                      <a:r>
                        <a:rPr lang="en-US" sz="1200" dirty="0" smtClean="0">
                          <a:latin typeface="+mn-lt"/>
                        </a:rPr>
                        <a:t>Multiple TX-RX</a:t>
                      </a:r>
                      <a:r>
                        <a:rPr lang="en-US" sz="1200" baseline="0" dirty="0" smtClean="0">
                          <a:latin typeface="+mn-lt"/>
                        </a:rPr>
                        <a:t> sector combination feedback</a:t>
                      </a:r>
                      <a:endParaRPr lang="en-US" sz="1200" dirty="0">
                        <a:latin typeface="+mn-lt"/>
                      </a:endParaRPr>
                    </a:p>
                  </a:txBody>
                  <a:tcPr/>
                </a:tc>
                <a:tc>
                  <a:txBody>
                    <a:bodyPr/>
                    <a:lstStyle/>
                    <a:p>
                      <a:r>
                        <a:rPr lang="en-US" sz="1200" dirty="0" smtClean="0">
                          <a:latin typeface="+mn-lt"/>
                        </a:rPr>
                        <a:t>“Sector ID Order” field of Channel</a:t>
                      </a:r>
                      <a:r>
                        <a:rPr lang="en-US" sz="1200" baseline="0" dirty="0" smtClean="0">
                          <a:latin typeface="+mn-lt"/>
                        </a:rPr>
                        <a:t> Measurement Feedback element</a:t>
                      </a:r>
                      <a:endParaRPr lang="en-US" sz="1200" dirty="0">
                        <a:latin typeface="+mn-lt"/>
                      </a:endParaRPr>
                    </a:p>
                  </a:txBody>
                  <a:tcPr/>
                </a:tc>
                <a:tc>
                  <a:txBody>
                    <a:bodyPr/>
                    <a:lstStyle/>
                    <a:p>
                      <a:pPr marL="171450" indent="-171450">
                        <a:buFontTx/>
                        <a:buChar char="-"/>
                      </a:pPr>
                      <a:r>
                        <a:rPr lang="en-US" sz="1200" dirty="0" smtClean="0">
                          <a:latin typeface="+mn-lt"/>
                        </a:rPr>
                        <a:t>Need to </a:t>
                      </a:r>
                      <a:r>
                        <a:rPr lang="en-US" sz="1200" baseline="0" dirty="0" smtClean="0">
                          <a:latin typeface="+mn-lt"/>
                        </a:rPr>
                        <a:t>carry a </a:t>
                      </a:r>
                      <a:r>
                        <a:rPr lang="en-US" sz="1200" dirty="0" smtClean="0">
                          <a:latin typeface="+mn-lt"/>
                        </a:rPr>
                        <a:t>similar</a:t>
                      </a:r>
                      <a:r>
                        <a:rPr lang="en-US" sz="1200" baseline="0" dirty="0" smtClean="0">
                          <a:latin typeface="+mn-lt"/>
                        </a:rPr>
                        <a:t> structure, together with link quality metrics</a:t>
                      </a:r>
                    </a:p>
                    <a:p>
                      <a:pPr marL="171450" indent="-171450">
                        <a:buFontTx/>
                        <a:buChar char="-"/>
                      </a:pPr>
                      <a:r>
                        <a:rPr lang="en-US" sz="1200" baseline="0" dirty="0" smtClean="0">
                          <a:latin typeface="+mn-lt"/>
                        </a:rPr>
                        <a:t>Exchange does not need to be real-time (management frames OK)</a:t>
                      </a:r>
                      <a:endParaRPr lang="en-US" sz="1200" dirty="0">
                        <a:latin typeface="+mn-lt"/>
                      </a:endParaRPr>
                    </a:p>
                  </a:txBody>
                  <a:tcPr/>
                </a:tc>
              </a:tr>
            </a:tbl>
          </a:graphicData>
        </a:graphic>
      </p:graphicFrame>
      <p:sp>
        <p:nvSpPr>
          <p:cNvPr id="6" name="Footer Placeholder 5"/>
          <p:cNvSpPr>
            <a:spLocks noGrp="1"/>
          </p:cNvSpPr>
          <p:nvPr>
            <p:ph type="ftr" idx="11"/>
          </p:nvPr>
        </p:nvSpPr>
        <p:spPr/>
        <p:txBody>
          <a:bodyPr/>
          <a:lstStyle/>
          <a:p>
            <a:r>
              <a:rPr lang="en-US" smtClean="0"/>
              <a:t>Djordje Tujkovic, Facebook</a:t>
            </a:r>
            <a:endParaRPr lang="en-US"/>
          </a:p>
        </p:txBody>
      </p:sp>
    </p:spTree>
    <p:extLst>
      <p:ext uri="{BB962C8B-B14F-4D97-AF65-F5344CB8AC3E}">
        <p14:creationId xmlns:p14="http://schemas.microsoft.com/office/powerpoint/2010/main" val="1565368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TECH-Intel-00xx-00-11ay mDN beamforming-r3" id="{F37EF82D-FB93-2B49-A5C0-BACF3B1B173D}" vid="{DDBA5B85-49DE-D74B-9F5F-7E12603616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Template>
  <TotalTime>11011</TotalTime>
  <Words>3025</Words>
  <Application>Microsoft Macintosh PowerPoint</Application>
  <PresentationFormat>Widescreen</PresentationFormat>
  <Paragraphs>612</Paragraphs>
  <Slides>21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Unicode MS</vt:lpstr>
      <vt:lpstr>Calibri</vt:lpstr>
      <vt:lpstr>Calibri Light</vt:lpstr>
      <vt:lpstr>Courier New</vt:lpstr>
      <vt:lpstr>Mangal</vt:lpstr>
      <vt:lpstr>MS Gothic</vt:lpstr>
      <vt:lpstr>Times New Roman</vt:lpstr>
      <vt:lpstr>Wingdings</vt:lpstr>
      <vt:lpstr>ieee</vt:lpstr>
      <vt:lpstr>Beamforming protocol reuse for mmWave Distribution Networks</vt:lpstr>
      <vt:lpstr>Overview</vt:lpstr>
      <vt:lpstr>I. Beamforming protocol</vt:lpstr>
      <vt:lpstr>Formalizing the beamforming flows</vt:lpstr>
      <vt:lpstr>Asynchronous beamforming</vt:lpstr>
      <vt:lpstr>Protocol description (1)</vt:lpstr>
      <vt:lpstr>Protocol description (2)</vt:lpstr>
      <vt:lpstr>Beam exchange</vt:lpstr>
      <vt:lpstr>Protocol Summary</vt:lpstr>
      <vt:lpstr>II. Beamforming packets</vt:lpstr>
      <vt:lpstr>Beamforming packets – functionality (1) Beamforming Training Request (urTrnReq) comparison to 11ad SSW</vt:lpstr>
      <vt:lpstr>Beamforming packets – functionality (2) Beamforming Training Response (urTrnRes) comparison to 11ad SSW</vt:lpstr>
      <vt:lpstr>Beamforming packets – functionality (3) Beamforming Training Response Ack (urTrnResAck) comparison to 11ad SSW-Feedback</vt:lpstr>
      <vt:lpstr>Beamforming packets – functionality (4) Beamforming Order Request/Response (urOrderReq/Res) comparison to 11ad BRP</vt:lpstr>
      <vt:lpstr>Packets Summary</vt:lpstr>
      <vt:lpstr>References</vt:lpstr>
      <vt:lpstr>Backup</vt:lpstr>
      <vt:lpstr>Link Establishment</vt:lpstr>
      <vt:lpstr>BF Acquisition Requirements</vt:lpstr>
      <vt:lpstr>Asynchronous Scan Example </vt:lpstr>
      <vt:lpstr>Synchronous Scan Example </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 sweep for fixed wireless</dc:title>
  <dc:creator>Payam Torab</dc:creator>
  <cp:lastModifiedBy>Payam Torab</cp:lastModifiedBy>
  <cp:revision>255</cp:revision>
  <dcterms:created xsi:type="dcterms:W3CDTF">2017-09-26T00:27:01Z</dcterms:created>
  <dcterms:modified xsi:type="dcterms:W3CDTF">2017-11-05T03:47:33Z</dcterms:modified>
</cp:coreProperties>
</file>