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0.pn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5">
  <p:sldMasterIdLst>
    <p:sldMasterId id="2147483648" r:id="rId4"/>
  </p:sldMasterIdLst>
  <p:notesMasterIdLst>
    <p:notesMasterId r:id="rId23"/>
  </p:notesMasterIdLst>
  <p:handoutMasterIdLst>
    <p:handoutMasterId r:id="rId24"/>
  </p:handoutMasterIdLst>
  <p:sldIdLst>
    <p:sldId id="256" r:id="rId5"/>
    <p:sldId id="291" r:id="rId6"/>
    <p:sldId id="367" r:id="rId7"/>
    <p:sldId id="347" r:id="rId8"/>
    <p:sldId id="351" r:id="rId9"/>
    <p:sldId id="372" r:id="rId10"/>
    <p:sldId id="369" r:id="rId11"/>
    <p:sldId id="368" r:id="rId12"/>
    <p:sldId id="358" r:id="rId13"/>
    <p:sldId id="361" r:id="rId14"/>
    <p:sldId id="350" r:id="rId15"/>
    <p:sldId id="359" r:id="rId16"/>
    <p:sldId id="364" r:id="rId17"/>
    <p:sldId id="342" r:id="rId18"/>
    <p:sldId id="360" r:id="rId19"/>
    <p:sldId id="267" r:id="rId20"/>
    <p:sldId id="268" r:id="rId21"/>
    <p:sldId id="370" r:id="rId22"/>
  </p:sldIdLst>
  <p:sldSz cx="9144000" cy="6858000" type="screen4x3"/>
  <p:notesSz cx="7010400" cy="9296400"/>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Default Section" id="{DEE1F869-ACB7-426B-B81B-3E8F4236BAEA}">
          <p14:sldIdLst>
            <p14:sldId id="256"/>
            <p14:sldId id="291"/>
            <p14:sldId id="367"/>
            <p14:sldId id="347"/>
            <p14:sldId id="351"/>
            <p14:sldId id="372"/>
            <p14:sldId id="369"/>
            <p14:sldId id="368"/>
            <p14:sldId id="358"/>
            <p14:sldId id="361"/>
            <p14:sldId id="350"/>
            <p14:sldId id="359"/>
            <p14:sldId id="364"/>
            <p14:sldId id="342"/>
            <p14:sldId id="360"/>
            <p14:sldId id="267"/>
            <p14:sldId id="268"/>
            <p14:sldId id="37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5" userDrawn="1">
          <p15:clr>
            <a:srgbClr val="A4A3A4"/>
          </p15:clr>
        </p15:guide>
        <p15:guide id="2" pos="218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54" clrIdx="6"/>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9" autoAdjust="0"/>
    <p:restoredTop sz="89601" autoAdjust="0"/>
  </p:normalViewPr>
  <p:slideViewPr>
    <p:cSldViewPr>
      <p:cViewPr varScale="1">
        <p:scale>
          <a:sx n="61" d="100"/>
          <a:sy n="61" d="100"/>
        </p:scale>
        <p:origin x="1636" y="48"/>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77" d="100"/>
          <a:sy n="77" d="100"/>
        </p:scale>
        <p:origin x="2046" y="90"/>
      </p:cViewPr>
      <p:guideLst>
        <p:guide orient="horz" pos="2885"/>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61" cy="464343"/>
          </a:xfrm>
          <a:prstGeom prst="rect">
            <a:avLst/>
          </a:prstGeom>
        </p:spPr>
        <p:txBody>
          <a:bodyPr vert="horz" lIns="91952" tIns="45976" rIns="91952" bIns="45976" rtlCol="0"/>
          <a:lstStyle>
            <a:lvl1pPr algn="l">
              <a:defRPr sz="1200"/>
            </a:lvl1pPr>
          </a:lstStyle>
          <a:p>
            <a:r>
              <a:rPr lang="en-US" dirty="0"/>
              <a:t>doc.: IEEE 802.11</a:t>
            </a:r>
          </a:p>
        </p:txBody>
      </p:sp>
      <p:sp>
        <p:nvSpPr>
          <p:cNvPr id="3" name="Date Placeholder 2"/>
          <p:cNvSpPr>
            <a:spLocks noGrp="1"/>
          </p:cNvSpPr>
          <p:nvPr>
            <p:ph type="dt" sz="quarter" idx="1"/>
          </p:nvPr>
        </p:nvSpPr>
        <p:spPr>
          <a:xfrm>
            <a:off x="3970634" y="0"/>
            <a:ext cx="3038161" cy="464343"/>
          </a:xfrm>
          <a:prstGeom prst="rect">
            <a:avLst/>
          </a:prstGeom>
        </p:spPr>
        <p:txBody>
          <a:bodyPr vert="horz" lIns="91952" tIns="45976" rIns="91952" bIns="45976" rtlCol="0"/>
          <a:lstStyle>
            <a:lvl1pPr algn="r">
              <a:defRPr sz="1200"/>
            </a:lvl1pPr>
          </a:lstStyle>
          <a:p>
            <a:fld id="{B87CCAAF-252C-4847-8D16-EDD6B40E4912}" type="datetimeFigureOut">
              <a:rPr lang="en-US" smtClean="0"/>
              <a:pPr/>
              <a:t>11/6/2017</a:t>
            </a:fld>
            <a:endParaRPr lang="en-US" dirty="0"/>
          </a:p>
        </p:txBody>
      </p:sp>
      <p:sp>
        <p:nvSpPr>
          <p:cNvPr id="4" name="Footer Placeholder 3"/>
          <p:cNvSpPr>
            <a:spLocks noGrp="1"/>
          </p:cNvSpPr>
          <p:nvPr>
            <p:ph type="ftr" sz="quarter" idx="2"/>
          </p:nvPr>
        </p:nvSpPr>
        <p:spPr>
          <a:xfrm>
            <a:off x="0" y="8830467"/>
            <a:ext cx="3038161" cy="464343"/>
          </a:xfrm>
          <a:prstGeom prst="rect">
            <a:avLst/>
          </a:prstGeom>
        </p:spPr>
        <p:txBody>
          <a:bodyPr vert="horz" lIns="91952" tIns="45976" rIns="91952" bIns="4597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634" y="8830467"/>
            <a:ext cx="3038161" cy="464343"/>
          </a:xfrm>
          <a:prstGeom prst="rect">
            <a:avLst/>
          </a:prstGeom>
        </p:spPr>
        <p:txBody>
          <a:bodyPr vert="horz" lIns="91952" tIns="45976" rIns="91952" bIns="45976"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1"/>
            <a:ext cx="7010400" cy="9296400"/>
          </a:xfrm>
          <a:prstGeom prst="roundRect">
            <a:avLst>
              <a:gd name="adj" fmla="val 19"/>
            </a:avLst>
          </a:prstGeom>
          <a:solidFill>
            <a:srgbClr val="FFFFFF"/>
          </a:solidFill>
          <a:ln w="9525">
            <a:noFill/>
            <a:round/>
            <a:headEnd/>
            <a:tailEnd/>
          </a:ln>
          <a:effectLst/>
        </p:spPr>
        <p:txBody>
          <a:bodyPr wrap="none" lIns="91952" tIns="45976" rIns="91952" bIns="45976" anchor="ctr"/>
          <a:lstStyle/>
          <a:p>
            <a:endParaRPr lang="en-GB" dirty="0"/>
          </a:p>
        </p:txBody>
      </p:sp>
      <p:sp>
        <p:nvSpPr>
          <p:cNvPr id="2050" name="Rectangle 2"/>
          <p:cNvSpPr>
            <a:spLocks noGrp="1" noChangeArrowheads="1"/>
          </p:cNvSpPr>
          <p:nvPr>
            <p:ph type="hdr"/>
          </p:nvPr>
        </p:nvSpPr>
        <p:spPr bwMode="auto">
          <a:xfrm>
            <a:off x="5702370" y="97004"/>
            <a:ext cx="646792" cy="21149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9521" algn="l"/>
                <a:tab pos="1839041" algn="l"/>
                <a:tab pos="2758562" algn="l"/>
                <a:tab pos="3678083" algn="l"/>
                <a:tab pos="4597603" algn="l"/>
                <a:tab pos="5517124" algn="l"/>
                <a:tab pos="6436644" algn="l"/>
                <a:tab pos="7356165" algn="l"/>
                <a:tab pos="8275686" algn="l"/>
                <a:tab pos="9195206" algn="l"/>
                <a:tab pos="10114727" algn="l"/>
              </a:tabLst>
              <a:defRPr sz="1400" b="1">
                <a:solidFill>
                  <a:srgbClr val="000000"/>
                </a:solidFill>
                <a:cs typeface="Arial Unicode MS" charset="0"/>
              </a:defRPr>
            </a:lvl1pPr>
          </a:lstStyle>
          <a:p>
            <a:r>
              <a:rPr lang="en-US" dirty="0"/>
              <a:t>doc.: IEEE 802.11</a:t>
            </a:r>
          </a:p>
        </p:txBody>
      </p:sp>
      <p:sp>
        <p:nvSpPr>
          <p:cNvPr id="2051" name="Rectangle 3"/>
          <p:cNvSpPr>
            <a:spLocks noGrp="1" noChangeArrowheads="1"/>
          </p:cNvSpPr>
          <p:nvPr>
            <p:ph type="dt"/>
          </p:nvPr>
        </p:nvSpPr>
        <p:spPr bwMode="auto">
          <a:xfrm>
            <a:off x="661238" y="97004"/>
            <a:ext cx="834571" cy="21149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9521" algn="l"/>
                <a:tab pos="1839041" algn="l"/>
                <a:tab pos="2758562" algn="l"/>
                <a:tab pos="3678083" algn="l"/>
                <a:tab pos="4597603" algn="l"/>
                <a:tab pos="5517124" algn="l"/>
                <a:tab pos="6436644" algn="l"/>
                <a:tab pos="7356165" algn="l"/>
                <a:tab pos="8275686" algn="l"/>
                <a:tab pos="9195206" algn="l"/>
                <a:tab pos="10114727" algn="l"/>
              </a:tabLst>
              <a:defRPr sz="14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189038" y="703263"/>
            <a:ext cx="4630737" cy="3471862"/>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34078" y="4416029"/>
            <a:ext cx="5140640" cy="4182267"/>
          </a:xfrm>
          <a:prstGeom prst="rect">
            <a:avLst/>
          </a:prstGeom>
          <a:noFill/>
          <a:ln w="9525">
            <a:noFill/>
            <a:round/>
            <a:headEnd/>
            <a:tailEnd/>
          </a:ln>
          <a:effectLst/>
        </p:spPr>
        <p:txBody>
          <a:bodyPr vert="horz" wrap="square" lIns="94124" tIns="46338" rIns="94124" bIns="46338"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416690" y="9000620"/>
            <a:ext cx="932473" cy="18128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9760" algn="l"/>
                <a:tab pos="1379281" algn="l"/>
                <a:tab pos="2298802" algn="l"/>
                <a:tab pos="3218322" algn="l"/>
                <a:tab pos="4137843" algn="l"/>
                <a:tab pos="5057364" algn="l"/>
                <a:tab pos="5976884" algn="l"/>
                <a:tab pos="6896405" algn="l"/>
                <a:tab pos="7815925" algn="l"/>
                <a:tab pos="8735446" algn="l"/>
                <a:tab pos="9654967" algn="l"/>
                <a:tab pos="10574487" algn="l"/>
              </a:tabLst>
              <a:defRPr sz="12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258039" y="9000620"/>
            <a:ext cx="516792" cy="36416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9521" algn="l"/>
                <a:tab pos="1839041" algn="l"/>
                <a:tab pos="2758562" algn="l"/>
                <a:tab pos="3678083" algn="l"/>
                <a:tab pos="4597603" algn="l"/>
                <a:tab pos="5517124" algn="l"/>
                <a:tab pos="6436644" algn="l"/>
                <a:tab pos="7356165" algn="l"/>
                <a:tab pos="8275686" algn="l"/>
                <a:tab pos="9195206" algn="l"/>
                <a:tab pos="10114727"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30251" y="9000621"/>
            <a:ext cx="718145" cy="184666"/>
          </a:xfrm>
          <a:prstGeom prst="rect">
            <a:avLst/>
          </a:prstGeom>
          <a:noFill/>
          <a:ln w="9525">
            <a:noFill/>
            <a:round/>
            <a:headEnd/>
            <a:tailEnd/>
          </a:ln>
          <a:effectLst/>
        </p:spPr>
        <p:txBody>
          <a:bodyPr wrap="none" lIns="0" tIns="0" rIns="0" bIns="0">
            <a:spAutoFit/>
          </a:bodyPr>
          <a:lstStyle/>
          <a:p>
            <a:pPr>
              <a:tabLst>
                <a:tab pos="0" algn="l"/>
                <a:tab pos="919521" algn="l"/>
                <a:tab pos="1839041" algn="l"/>
                <a:tab pos="2758562" algn="l"/>
                <a:tab pos="3678083" algn="l"/>
                <a:tab pos="4597603" algn="l"/>
                <a:tab pos="5517124" algn="l"/>
                <a:tab pos="6436644" algn="l"/>
                <a:tab pos="7356165" algn="l"/>
                <a:tab pos="8275686" algn="l"/>
                <a:tab pos="9195206" algn="l"/>
                <a:tab pos="10114727" algn="l"/>
              </a:tabLst>
            </a:pPr>
            <a:r>
              <a:rPr lang="en-US" sz="1200" dirty="0">
                <a:solidFill>
                  <a:srgbClr val="000000"/>
                </a:solidFill>
              </a:rPr>
              <a:t>Submission</a:t>
            </a:r>
          </a:p>
        </p:txBody>
      </p:sp>
      <p:sp>
        <p:nvSpPr>
          <p:cNvPr id="2057" name="Line 9"/>
          <p:cNvSpPr>
            <a:spLocks noChangeShapeType="1"/>
          </p:cNvSpPr>
          <p:nvPr/>
        </p:nvSpPr>
        <p:spPr bwMode="auto">
          <a:xfrm>
            <a:off x="731855" y="8999031"/>
            <a:ext cx="5546690" cy="1590"/>
          </a:xfrm>
          <a:prstGeom prst="line">
            <a:avLst/>
          </a:prstGeom>
          <a:noFill/>
          <a:ln w="12600">
            <a:solidFill>
              <a:srgbClr val="000000"/>
            </a:solidFill>
            <a:miter lim="800000"/>
            <a:headEnd/>
            <a:tailEnd/>
          </a:ln>
          <a:effectLst/>
        </p:spPr>
        <p:txBody>
          <a:bodyPr lIns="91952" tIns="45976" rIns="91952" bIns="45976"/>
          <a:lstStyle/>
          <a:p>
            <a:endParaRPr lang="en-GB" dirty="0"/>
          </a:p>
        </p:txBody>
      </p:sp>
      <p:sp>
        <p:nvSpPr>
          <p:cNvPr id="2058" name="Line 10"/>
          <p:cNvSpPr>
            <a:spLocks noChangeShapeType="1"/>
          </p:cNvSpPr>
          <p:nvPr/>
        </p:nvSpPr>
        <p:spPr bwMode="auto">
          <a:xfrm>
            <a:off x="654818" y="297371"/>
            <a:ext cx="5700765" cy="1590"/>
          </a:xfrm>
          <a:prstGeom prst="line">
            <a:avLst/>
          </a:prstGeom>
          <a:noFill/>
          <a:ln w="12600">
            <a:solidFill>
              <a:srgbClr val="000000"/>
            </a:solidFill>
            <a:miter lim="800000"/>
            <a:headEnd/>
            <a:tailEnd/>
          </a:ln>
          <a:effectLst/>
        </p:spPr>
        <p:txBody>
          <a:bodyPr lIns="91952" tIns="45976" rIns="91952" bIns="45976"/>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sldNum="0" ftr="0"/>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dirty="0"/>
              <a:t>Month Year</a:t>
            </a:r>
          </a:p>
        </p:txBody>
      </p:sp>
      <p:sp>
        <p:nvSpPr>
          <p:cNvPr id="12289" name="Text Box 1"/>
          <p:cNvSpPr txBox="1">
            <a:spLocks noChangeArrowheads="1"/>
          </p:cNvSpPr>
          <p:nvPr/>
        </p:nvSpPr>
        <p:spPr bwMode="auto">
          <a:xfrm>
            <a:off x="1166796" y="702875"/>
            <a:ext cx="4676810" cy="3474621"/>
          </a:xfrm>
          <a:prstGeom prst="rect">
            <a:avLst/>
          </a:prstGeom>
          <a:solidFill>
            <a:srgbClr val="FFFFFF"/>
          </a:solidFill>
          <a:ln w="9525">
            <a:solidFill>
              <a:srgbClr val="000000"/>
            </a:solidFill>
            <a:miter lim="800000"/>
            <a:headEnd/>
            <a:tailEnd/>
          </a:ln>
          <a:effectLst/>
        </p:spPr>
        <p:txBody>
          <a:bodyPr wrap="none" lIns="91952" tIns="45976" rIns="91952" bIns="45976" anchor="ctr"/>
          <a:lstStyle/>
          <a:p>
            <a:endParaRPr lang="en-GB" dirty="0"/>
          </a:p>
        </p:txBody>
      </p:sp>
      <p:sp>
        <p:nvSpPr>
          <p:cNvPr id="12290" name="Rectangle 2"/>
          <p:cNvSpPr txBox="1">
            <a:spLocks noGrp="1" noChangeArrowheads="1"/>
          </p:cNvSpPr>
          <p:nvPr>
            <p:ph type="body"/>
          </p:nvPr>
        </p:nvSpPr>
        <p:spPr bwMode="auto">
          <a:xfrm>
            <a:off x="934078" y="4416029"/>
            <a:ext cx="5142244" cy="4277680"/>
          </a:xfrm>
          <a:prstGeom prst="rect">
            <a:avLst/>
          </a:prstGeom>
          <a:noFill/>
          <a:ln>
            <a:round/>
            <a:headEnd/>
            <a:tailEnd/>
          </a:ln>
        </p:spPr>
        <p:txBody>
          <a:bodyPr wrap="none" anchor="ctr"/>
          <a:lstStyle/>
          <a:p>
            <a:endParaRPr lang="en-US" dirty="0"/>
          </a:p>
        </p:txBody>
      </p:sp>
      <p:sp>
        <p:nvSpPr>
          <p:cNvPr id="2" name="Header Placeholder 1"/>
          <p:cNvSpPr>
            <a:spLocks noGrp="1"/>
          </p:cNvSpPr>
          <p:nvPr>
            <p:ph type="hdr" idx="10"/>
          </p:nvPr>
        </p:nvSpPr>
        <p:spPr/>
        <p:txBody>
          <a:bodyPr/>
          <a:lstStyle/>
          <a:p>
            <a:r>
              <a:rPr lang="en-US" dirty="0"/>
              <a:t>doc.: IEEE 802.11</a:t>
            </a:r>
          </a:p>
        </p:txBody>
      </p:sp>
    </p:spTree>
    <p:extLst>
      <p:ext uri="{BB962C8B-B14F-4D97-AF65-F5344CB8AC3E}">
        <p14:creationId xmlns:p14="http://schemas.microsoft.com/office/powerpoint/2010/main" val="2138736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dirty="0"/>
              <a:t>Month Year</a:t>
            </a:r>
          </a:p>
        </p:txBody>
      </p:sp>
      <p:sp>
        <p:nvSpPr>
          <p:cNvPr id="13313" name="Text Box 1"/>
          <p:cNvSpPr txBox="1">
            <a:spLocks noChangeArrowheads="1"/>
          </p:cNvSpPr>
          <p:nvPr/>
        </p:nvSpPr>
        <p:spPr bwMode="auto">
          <a:xfrm>
            <a:off x="1166796" y="702875"/>
            <a:ext cx="4676810" cy="3474621"/>
          </a:xfrm>
          <a:prstGeom prst="rect">
            <a:avLst/>
          </a:prstGeom>
          <a:solidFill>
            <a:srgbClr val="FFFFFF"/>
          </a:solidFill>
          <a:ln w="9525">
            <a:solidFill>
              <a:srgbClr val="000000"/>
            </a:solidFill>
            <a:miter lim="800000"/>
            <a:headEnd/>
            <a:tailEnd/>
          </a:ln>
          <a:effectLst/>
        </p:spPr>
        <p:txBody>
          <a:bodyPr wrap="none" lIns="91952" tIns="45976" rIns="91952" bIns="45976" anchor="ctr"/>
          <a:lstStyle/>
          <a:p>
            <a:endParaRPr lang="en-GB" dirty="0"/>
          </a:p>
        </p:txBody>
      </p:sp>
      <p:sp>
        <p:nvSpPr>
          <p:cNvPr id="13314" name="Rectangle 2"/>
          <p:cNvSpPr txBox="1">
            <a:spLocks noGrp="1" noChangeArrowheads="1"/>
          </p:cNvSpPr>
          <p:nvPr>
            <p:ph type="body"/>
          </p:nvPr>
        </p:nvSpPr>
        <p:spPr bwMode="auto">
          <a:xfrm>
            <a:off x="934078" y="4416029"/>
            <a:ext cx="5142244" cy="4277680"/>
          </a:xfrm>
          <a:prstGeom prst="rect">
            <a:avLst/>
          </a:prstGeom>
          <a:noFill/>
          <a:ln>
            <a:round/>
            <a:headEnd/>
            <a:tailEnd/>
          </a:ln>
        </p:spPr>
        <p:txBody>
          <a:bodyPr wrap="none" anchor="ctr"/>
          <a:lstStyle/>
          <a:p>
            <a:endParaRPr lang="en-US" dirty="0"/>
          </a:p>
        </p:txBody>
      </p:sp>
      <p:sp>
        <p:nvSpPr>
          <p:cNvPr id="2" name="Header Placeholder 1"/>
          <p:cNvSpPr>
            <a:spLocks noGrp="1"/>
          </p:cNvSpPr>
          <p:nvPr>
            <p:ph type="hdr" idx="10"/>
          </p:nvPr>
        </p:nvSpPr>
        <p:spPr/>
        <p:txBody>
          <a:bodyPr/>
          <a:lstStyle/>
          <a:p>
            <a:r>
              <a:rPr lang="en-US" dirty="0"/>
              <a:t>doc.: IEEE 802.11</a:t>
            </a:r>
          </a:p>
        </p:txBody>
      </p:sp>
    </p:spTree>
    <p:extLst>
      <p:ext uri="{BB962C8B-B14F-4D97-AF65-F5344CB8AC3E}">
        <p14:creationId xmlns:p14="http://schemas.microsoft.com/office/powerpoint/2010/main" val="2829331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dirty="0"/>
              <a:t>Month Year</a:t>
            </a:r>
          </a:p>
        </p:txBody>
      </p:sp>
      <p:sp>
        <p:nvSpPr>
          <p:cNvPr id="13313" name="Text Box 1"/>
          <p:cNvSpPr txBox="1">
            <a:spLocks noChangeArrowheads="1"/>
          </p:cNvSpPr>
          <p:nvPr/>
        </p:nvSpPr>
        <p:spPr bwMode="auto">
          <a:xfrm>
            <a:off x="1166796" y="702875"/>
            <a:ext cx="4676810" cy="3474621"/>
          </a:xfrm>
          <a:prstGeom prst="rect">
            <a:avLst/>
          </a:prstGeom>
          <a:solidFill>
            <a:srgbClr val="FFFFFF"/>
          </a:solidFill>
          <a:ln w="9525">
            <a:solidFill>
              <a:srgbClr val="000000"/>
            </a:solidFill>
            <a:miter lim="800000"/>
            <a:headEnd/>
            <a:tailEnd/>
          </a:ln>
          <a:effectLst/>
        </p:spPr>
        <p:txBody>
          <a:bodyPr wrap="none" lIns="91952" tIns="45976" rIns="91952" bIns="45976" anchor="ctr"/>
          <a:lstStyle/>
          <a:p>
            <a:endParaRPr lang="en-GB" dirty="0"/>
          </a:p>
        </p:txBody>
      </p:sp>
      <p:sp>
        <p:nvSpPr>
          <p:cNvPr id="13314" name="Rectangle 2"/>
          <p:cNvSpPr txBox="1">
            <a:spLocks noGrp="1" noChangeArrowheads="1"/>
          </p:cNvSpPr>
          <p:nvPr>
            <p:ph type="body"/>
          </p:nvPr>
        </p:nvSpPr>
        <p:spPr bwMode="auto">
          <a:xfrm>
            <a:off x="934078" y="4416029"/>
            <a:ext cx="5142244" cy="4277680"/>
          </a:xfrm>
          <a:prstGeom prst="rect">
            <a:avLst/>
          </a:prstGeom>
          <a:noFill/>
          <a:ln>
            <a:round/>
            <a:headEnd/>
            <a:tailEnd/>
          </a:ln>
        </p:spPr>
        <p:txBody>
          <a:bodyPr wrap="none" anchor="ctr"/>
          <a:lstStyle/>
          <a:p>
            <a:endParaRPr lang="en-US" dirty="0"/>
          </a:p>
        </p:txBody>
      </p:sp>
      <p:sp>
        <p:nvSpPr>
          <p:cNvPr id="2" name="Header Placeholder 1"/>
          <p:cNvSpPr>
            <a:spLocks noGrp="1"/>
          </p:cNvSpPr>
          <p:nvPr>
            <p:ph type="hdr" idx="10"/>
          </p:nvPr>
        </p:nvSpPr>
        <p:spPr/>
        <p:txBody>
          <a:bodyPr/>
          <a:lstStyle/>
          <a:p>
            <a:r>
              <a:rPr lang="en-US" dirty="0"/>
              <a:t>doc.: IEEE 802.11</a:t>
            </a:r>
          </a:p>
        </p:txBody>
      </p:sp>
    </p:spTree>
    <p:extLst>
      <p:ext uri="{BB962C8B-B14F-4D97-AF65-F5344CB8AC3E}">
        <p14:creationId xmlns:p14="http://schemas.microsoft.com/office/powerpoint/2010/main" val="1600729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dirty="0"/>
              <a:t>Month Year</a:t>
            </a:r>
          </a:p>
        </p:txBody>
      </p:sp>
      <p:sp>
        <p:nvSpPr>
          <p:cNvPr id="13313" name="Text Box 1"/>
          <p:cNvSpPr txBox="1">
            <a:spLocks noChangeArrowheads="1"/>
          </p:cNvSpPr>
          <p:nvPr/>
        </p:nvSpPr>
        <p:spPr bwMode="auto">
          <a:xfrm>
            <a:off x="1166796" y="702875"/>
            <a:ext cx="4676810" cy="3474621"/>
          </a:xfrm>
          <a:prstGeom prst="rect">
            <a:avLst/>
          </a:prstGeom>
          <a:solidFill>
            <a:srgbClr val="FFFFFF"/>
          </a:solidFill>
          <a:ln w="9525">
            <a:solidFill>
              <a:srgbClr val="000000"/>
            </a:solidFill>
            <a:miter lim="800000"/>
            <a:headEnd/>
            <a:tailEnd/>
          </a:ln>
          <a:effectLst/>
        </p:spPr>
        <p:txBody>
          <a:bodyPr wrap="none" lIns="91952" tIns="45976" rIns="91952" bIns="45976" anchor="ctr"/>
          <a:lstStyle/>
          <a:p>
            <a:endParaRPr lang="en-GB" dirty="0"/>
          </a:p>
        </p:txBody>
      </p:sp>
      <p:sp>
        <p:nvSpPr>
          <p:cNvPr id="13314" name="Rectangle 2"/>
          <p:cNvSpPr txBox="1">
            <a:spLocks noGrp="1" noChangeArrowheads="1"/>
          </p:cNvSpPr>
          <p:nvPr>
            <p:ph type="body"/>
          </p:nvPr>
        </p:nvSpPr>
        <p:spPr bwMode="auto">
          <a:xfrm>
            <a:off x="934078" y="4416029"/>
            <a:ext cx="5142244" cy="4277680"/>
          </a:xfrm>
          <a:prstGeom prst="rect">
            <a:avLst/>
          </a:prstGeom>
          <a:noFill/>
          <a:ln>
            <a:round/>
            <a:headEnd/>
            <a:tailEnd/>
          </a:ln>
        </p:spPr>
        <p:txBody>
          <a:bodyPr wrap="none" anchor="ctr"/>
          <a:lstStyle/>
          <a:p>
            <a:endParaRPr lang="en-US" dirty="0"/>
          </a:p>
        </p:txBody>
      </p:sp>
      <p:sp>
        <p:nvSpPr>
          <p:cNvPr id="2" name="Header Placeholder 1"/>
          <p:cNvSpPr>
            <a:spLocks noGrp="1"/>
          </p:cNvSpPr>
          <p:nvPr>
            <p:ph type="hdr" idx="10"/>
          </p:nvPr>
        </p:nvSpPr>
        <p:spPr/>
        <p:txBody>
          <a:bodyPr/>
          <a:lstStyle/>
          <a:p>
            <a:r>
              <a:rPr lang="en-US" dirty="0"/>
              <a:t>doc.: IEEE 802.11</a:t>
            </a:r>
          </a:p>
        </p:txBody>
      </p:sp>
    </p:spTree>
    <p:extLst>
      <p:ext uri="{BB962C8B-B14F-4D97-AF65-F5344CB8AC3E}">
        <p14:creationId xmlns:p14="http://schemas.microsoft.com/office/powerpoint/2010/main" val="488509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dirty="0"/>
              <a:t>Month Year</a:t>
            </a:r>
          </a:p>
        </p:txBody>
      </p:sp>
      <p:sp>
        <p:nvSpPr>
          <p:cNvPr id="13313" name="Text Box 1"/>
          <p:cNvSpPr txBox="1">
            <a:spLocks noChangeArrowheads="1"/>
          </p:cNvSpPr>
          <p:nvPr/>
        </p:nvSpPr>
        <p:spPr bwMode="auto">
          <a:xfrm>
            <a:off x="1166796" y="702875"/>
            <a:ext cx="4676810" cy="3474621"/>
          </a:xfrm>
          <a:prstGeom prst="rect">
            <a:avLst/>
          </a:prstGeom>
          <a:solidFill>
            <a:srgbClr val="FFFFFF"/>
          </a:solidFill>
          <a:ln w="9525">
            <a:solidFill>
              <a:srgbClr val="000000"/>
            </a:solidFill>
            <a:miter lim="800000"/>
            <a:headEnd/>
            <a:tailEnd/>
          </a:ln>
          <a:effectLst/>
        </p:spPr>
        <p:txBody>
          <a:bodyPr wrap="none" lIns="91952" tIns="45976" rIns="91952" bIns="45976" anchor="ctr"/>
          <a:lstStyle/>
          <a:p>
            <a:endParaRPr lang="en-GB" dirty="0"/>
          </a:p>
        </p:txBody>
      </p:sp>
      <p:sp>
        <p:nvSpPr>
          <p:cNvPr id="13314" name="Rectangle 2"/>
          <p:cNvSpPr txBox="1">
            <a:spLocks noGrp="1" noChangeArrowheads="1"/>
          </p:cNvSpPr>
          <p:nvPr>
            <p:ph type="body"/>
          </p:nvPr>
        </p:nvSpPr>
        <p:spPr bwMode="auto">
          <a:xfrm>
            <a:off x="934078" y="4416029"/>
            <a:ext cx="5142244" cy="4277680"/>
          </a:xfrm>
          <a:prstGeom prst="rect">
            <a:avLst/>
          </a:prstGeom>
          <a:noFill/>
          <a:ln>
            <a:round/>
            <a:headEnd/>
            <a:tailEnd/>
          </a:ln>
        </p:spPr>
        <p:txBody>
          <a:bodyPr wrap="none" anchor="ctr"/>
          <a:lstStyle/>
          <a:p>
            <a:endParaRPr lang="en-US" dirty="0"/>
          </a:p>
        </p:txBody>
      </p:sp>
      <p:sp>
        <p:nvSpPr>
          <p:cNvPr id="2" name="Header Placeholder 1"/>
          <p:cNvSpPr>
            <a:spLocks noGrp="1"/>
          </p:cNvSpPr>
          <p:nvPr>
            <p:ph type="hdr" idx="10"/>
          </p:nvPr>
        </p:nvSpPr>
        <p:spPr/>
        <p:txBody>
          <a:bodyPr/>
          <a:lstStyle/>
          <a:p>
            <a:r>
              <a:rPr lang="en-US" dirty="0"/>
              <a:t>doc.: IEEE 802.11</a:t>
            </a:r>
          </a:p>
        </p:txBody>
      </p:sp>
    </p:spTree>
    <p:extLst>
      <p:ext uri="{BB962C8B-B14F-4D97-AF65-F5344CB8AC3E}">
        <p14:creationId xmlns:p14="http://schemas.microsoft.com/office/powerpoint/2010/main" val="1374686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dirty="0"/>
              <a:t>Month Year</a:t>
            </a:r>
          </a:p>
        </p:txBody>
      </p:sp>
      <p:sp>
        <p:nvSpPr>
          <p:cNvPr id="13313" name="Text Box 1"/>
          <p:cNvSpPr txBox="1">
            <a:spLocks noChangeArrowheads="1"/>
          </p:cNvSpPr>
          <p:nvPr/>
        </p:nvSpPr>
        <p:spPr bwMode="auto">
          <a:xfrm>
            <a:off x="1166796" y="702875"/>
            <a:ext cx="4676810" cy="3474621"/>
          </a:xfrm>
          <a:prstGeom prst="rect">
            <a:avLst/>
          </a:prstGeom>
          <a:solidFill>
            <a:srgbClr val="FFFFFF"/>
          </a:solidFill>
          <a:ln w="9525">
            <a:solidFill>
              <a:srgbClr val="000000"/>
            </a:solidFill>
            <a:miter lim="800000"/>
            <a:headEnd/>
            <a:tailEnd/>
          </a:ln>
          <a:effectLst/>
        </p:spPr>
        <p:txBody>
          <a:bodyPr wrap="none" lIns="91952" tIns="45976" rIns="91952" bIns="45976" anchor="ctr"/>
          <a:lstStyle/>
          <a:p>
            <a:endParaRPr lang="en-GB" dirty="0"/>
          </a:p>
        </p:txBody>
      </p:sp>
      <p:sp>
        <p:nvSpPr>
          <p:cNvPr id="13314" name="Rectangle 2"/>
          <p:cNvSpPr txBox="1">
            <a:spLocks noGrp="1" noChangeArrowheads="1"/>
          </p:cNvSpPr>
          <p:nvPr>
            <p:ph type="body"/>
          </p:nvPr>
        </p:nvSpPr>
        <p:spPr bwMode="auto">
          <a:xfrm>
            <a:off x="934078" y="4416029"/>
            <a:ext cx="5142244" cy="4277680"/>
          </a:xfrm>
          <a:prstGeom prst="rect">
            <a:avLst/>
          </a:prstGeom>
          <a:noFill/>
          <a:ln>
            <a:round/>
            <a:headEnd/>
            <a:tailEnd/>
          </a:ln>
        </p:spPr>
        <p:txBody>
          <a:bodyPr wrap="none" anchor="ctr"/>
          <a:lstStyle/>
          <a:p>
            <a:endParaRPr lang="en-US" dirty="0"/>
          </a:p>
        </p:txBody>
      </p:sp>
      <p:sp>
        <p:nvSpPr>
          <p:cNvPr id="2" name="Header Placeholder 1"/>
          <p:cNvSpPr>
            <a:spLocks noGrp="1"/>
          </p:cNvSpPr>
          <p:nvPr>
            <p:ph type="hdr" idx="10"/>
          </p:nvPr>
        </p:nvSpPr>
        <p:spPr/>
        <p:txBody>
          <a:bodyPr/>
          <a:lstStyle/>
          <a:p>
            <a:r>
              <a:rPr lang="en-US" dirty="0"/>
              <a:t>doc.: IEEE 802.11</a:t>
            </a:r>
          </a:p>
        </p:txBody>
      </p:sp>
    </p:spTree>
    <p:extLst>
      <p:ext uri="{BB962C8B-B14F-4D97-AF65-F5344CB8AC3E}">
        <p14:creationId xmlns:p14="http://schemas.microsoft.com/office/powerpoint/2010/main" val="1590108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dirty="0"/>
              <a:t>Month Year</a:t>
            </a:r>
          </a:p>
        </p:txBody>
      </p:sp>
      <p:sp>
        <p:nvSpPr>
          <p:cNvPr id="20481" name="Rectangle 1"/>
          <p:cNvSpPr txBox="1">
            <a:spLocks noGrp="1" noRot="1" noChangeAspect="1" noChangeArrowheads="1"/>
          </p:cNvSpPr>
          <p:nvPr>
            <p:ph type="sldImg"/>
          </p:nvPr>
        </p:nvSpPr>
        <p:spPr bwMode="auto">
          <a:xfrm>
            <a:off x="1189038" y="703263"/>
            <a:ext cx="4632325" cy="347345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34078" y="4416029"/>
            <a:ext cx="5142244" cy="4277680"/>
          </a:xfrm>
          <a:prstGeom prst="rect">
            <a:avLst/>
          </a:prstGeom>
          <a:noFill/>
          <a:ln>
            <a:round/>
            <a:headEnd/>
            <a:tailEnd/>
          </a:ln>
        </p:spPr>
        <p:txBody>
          <a:bodyPr wrap="none" anchor="ctr"/>
          <a:lstStyle/>
          <a:p>
            <a:endParaRPr lang="en-US" dirty="0"/>
          </a:p>
        </p:txBody>
      </p:sp>
      <p:sp>
        <p:nvSpPr>
          <p:cNvPr id="2" name="Header Placeholder 1"/>
          <p:cNvSpPr>
            <a:spLocks noGrp="1"/>
          </p:cNvSpPr>
          <p:nvPr>
            <p:ph type="hdr" idx="10"/>
          </p:nvPr>
        </p:nvSpPr>
        <p:spPr/>
        <p:txBody>
          <a:bodyPr/>
          <a:lstStyle/>
          <a:p>
            <a:r>
              <a:rPr lang="en-US" dirty="0"/>
              <a:t>doc.: IEEE 802.11</a:t>
            </a:r>
          </a:p>
        </p:txBody>
      </p:sp>
    </p:spTree>
    <p:extLst>
      <p:ext uri="{BB962C8B-B14F-4D97-AF65-F5344CB8AC3E}">
        <p14:creationId xmlns:p14="http://schemas.microsoft.com/office/powerpoint/2010/main" val="2034118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dirty="0"/>
              <a:t>Month Year</a:t>
            </a:r>
          </a:p>
        </p:txBody>
      </p:sp>
      <p:sp>
        <p:nvSpPr>
          <p:cNvPr id="20481" name="Rectangle 1"/>
          <p:cNvSpPr txBox="1">
            <a:spLocks noGrp="1" noRot="1" noChangeAspect="1" noChangeArrowheads="1"/>
          </p:cNvSpPr>
          <p:nvPr>
            <p:ph type="sldImg"/>
          </p:nvPr>
        </p:nvSpPr>
        <p:spPr bwMode="auto">
          <a:xfrm>
            <a:off x="1189038" y="703263"/>
            <a:ext cx="4632325" cy="347345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34078" y="4416029"/>
            <a:ext cx="5142244" cy="4277680"/>
          </a:xfrm>
          <a:prstGeom prst="rect">
            <a:avLst/>
          </a:prstGeom>
          <a:noFill/>
          <a:ln>
            <a:round/>
            <a:headEnd/>
            <a:tailEnd/>
          </a:ln>
        </p:spPr>
        <p:txBody>
          <a:bodyPr wrap="none" anchor="ctr"/>
          <a:lstStyle/>
          <a:p>
            <a:endParaRPr lang="en-US" dirty="0"/>
          </a:p>
        </p:txBody>
      </p:sp>
      <p:sp>
        <p:nvSpPr>
          <p:cNvPr id="2" name="Header Placeholder 1"/>
          <p:cNvSpPr>
            <a:spLocks noGrp="1"/>
          </p:cNvSpPr>
          <p:nvPr>
            <p:ph type="hdr" idx="10"/>
          </p:nvPr>
        </p:nvSpPr>
        <p:spPr/>
        <p:txBody>
          <a:bodyPr/>
          <a:lstStyle/>
          <a:p>
            <a:r>
              <a:rPr lang="en-US" dirty="0"/>
              <a:t>doc.: IEEE 802.11</a:t>
            </a:r>
          </a:p>
        </p:txBody>
      </p:sp>
    </p:spTree>
    <p:extLst>
      <p:ext uri="{BB962C8B-B14F-4D97-AF65-F5344CB8AC3E}">
        <p14:creationId xmlns:p14="http://schemas.microsoft.com/office/powerpoint/2010/main" val="3957731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dirty="0"/>
              <a:t>Month Year</a:t>
            </a:r>
          </a:p>
        </p:txBody>
      </p:sp>
      <p:sp>
        <p:nvSpPr>
          <p:cNvPr id="20481" name="Rectangle 1"/>
          <p:cNvSpPr txBox="1">
            <a:spLocks noGrp="1" noRot="1" noChangeAspect="1" noChangeArrowheads="1"/>
          </p:cNvSpPr>
          <p:nvPr>
            <p:ph type="sldImg"/>
          </p:nvPr>
        </p:nvSpPr>
        <p:spPr bwMode="auto">
          <a:xfrm>
            <a:off x="1189038" y="703263"/>
            <a:ext cx="4632325" cy="347345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34078" y="4416029"/>
            <a:ext cx="5142244" cy="4277680"/>
          </a:xfrm>
          <a:prstGeom prst="rect">
            <a:avLst/>
          </a:prstGeom>
          <a:noFill/>
          <a:ln>
            <a:round/>
            <a:headEnd/>
            <a:tailEnd/>
          </a:ln>
        </p:spPr>
        <p:txBody>
          <a:bodyPr wrap="none" anchor="ctr"/>
          <a:lstStyle/>
          <a:p>
            <a:endParaRPr lang="en-US" dirty="0"/>
          </a:p>
        </p:txBody>
      </p:sp>
      <p:sp>
        <p:nvSpPr>
          <p:cNvPr id="2" name="Header Placeholder 1"/>
          <p:cNvSpPr>
            <a:spLocks noGrp="1"/>
          </p:cNvSpPr>
          <p:nvPr>
            <p:ph type="hdr" idx="10"/>
          </p:nvPr>
        </p:nvSpPr>
        <p:spPr/>
        <p:txBody>
          <a:bodyPr/>
          <a:lstStyle/>
          <a:p>
            <a:r>
              <a:rPr lang="en-US" dirty="0"/>
              <a:t>doc.: IEEE 802.11</a:t>
            </a:r>
          </a:p>
        </p:txBody>
      </p:sp>
    </p:spTree>
    <p:extLst>
      <p:ext uri="{BB962C8B-B14F-4D97-AF65-F5344CB8AC3E}">
        <p14:creationId xmlns:p14="http://schemas.microsoft.com/office/powerpoint/2010/main" val="379653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dirty="0"/>
              <a:t>Month Year</a:t>
            </a:r>
          </a:p>
        </p:txBody>
      </p:sp>
      <p:sp>
        <p:nvSpPr>
          <p:cNvPr id="13313" name="Text Box 1"/>
          <p:cNvSpPr txBox="1">
            <a:spLocks noChangeArrowheads="1"/>
          </p:cNvSpPr>
          <p:nvPr/>
        </p:nvSpPr>
        <p:spPr bwMode="auto">
          <a:xfrm>
            <a:off x="1166796" y="702875"/>
            <a:ext cx="4676810" cy="3474621"/>
          </a:xfrm>
          <a:prstGeom prst="rect">
            <a:avLst/>
          </a:prstGeom>
          <a:solidFill>
            <a:srgbClr val="FFFFFF"/>
          </a:solidFill>
          <a:ln w="9525">
            <a:solidFill>
              <a:srgbClr val="000000"/>
            </a:solidFill>
            <a:miter lim="800000"/>
            <a:headEnd/>
            <a:tailEnd/>
          </a:ln>
          <a:effectLst/>
        </p:spPr>
        <p:txBody>
          <a:bodyPr wrap="none" lIns="91952" tIns="45976" rIns="91952" bIns="45976" anchor="ctr"/>
          <a:lstStyle/>
          <a:p>
            <a:endParaRPr lang="en-GB" dirty="0"/>
          </a:p>
        </p:txBody>
      </p:sp>
      <p:sp>
        <p:nvSpPr>
          <p:cNvPr id="13314" name="Rectangle 2"/>
          <p:cNvSpPr txBox="1">
            <a:spLocks noGrp="1" noChangeArrowheads="1"/>
          </p:cNvSpPr>
          <p:nvPr>
            <p:ph type="body"/>
          </p:nvPr>
        </p:nvSpPr>
        <p:spPr bwMode="auto">
          <a:xfrm>
            <a:off x="934078" y="4416029"/>
            <a:ext cx="5142244" cy="4277680"/>
          </a:xfrm>
          <a:prstGeom prst="rect">
            <a:avLst/>
          </a:prstGeom>
          <a:noFill/>
          <a:ln>
            <a:round/>
            <a:headEnd/>
            <a:tailEnd/>
          </a:ln>
        </p:spPr>
        <p:txBody>
          <a:bodyPr wrap="none" anchor="ctr"/>
          <a:lstStyle/>
          <a:p>
            <a:endParaRPr lang="en-US" dirty="0"/>
          </a:p>
        </p:txBody>
      </p:sp>
      <p:sp>
        <p:nvSpPr>
          <p:cNvPr id="2" name="Header Placeholder 1"/>
          <p:cNvSpPr>
            <a:spLocks noGrp="1"/>
          </p:cNvSpPr>
          <p:nvPr>
            <p:ph type="hdr" idx="10"/>
          </p:nvPr>
        </p:nvSpPr>
        <p:spPr/>
        <p:txBody>
          <a:bodyPr/>
          <a:lstStyle/>
          <a:p>
            <a:r>
              <a:rPr lang="en-US" dirty="0"/>
              <a:t>doc.: IEEE 802.11</a:t>
            </a:r>
          </a:p>
        </p:txBody>
      </p:sp>
    </p:spTree>
    <p:extLst>
      <p:ext uri="{BB962C8B-B14F-4D97-AF65-F5344CB8AC3E}">
        <p14:creationId xmlns:p14="http://schemas.microsoft.com/office/powerpoint/2010/main" val="2514754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dirty="0"/>
              <a:t>Month Year</a:t>
            </a:r>
          </a:p>
        </p:txBody>
      </p:sp>
      <p:sp>
        <p:nvSpPr>
          <p:cNvPr id="13313" name="Text Box 1"/>
          <p:cNvSpPr txBox="1">
            <a:spLocks noChangeArrowheads="1"/>
          </p:cNvSpPr>
          <p:nvPr/>
        </p:nvSpPr>
        <p:spPr bwMode="auto">
          <a:xfrm>
            <a:off x="1166796" y="702875"/>
            <a:ext cx="4676810" cy="3474621"/>
          </a:xfrm>
          <a:prstGeom prst="rect">
            <a:avLst/>
          </a:prstGeom>
          <a:solidFill>
            <a:srgbClr val="FFFFFF"/>
          </a:solidFill>
          <a:ln w="9525">
            <a:solidFill>
              <a:srgbClr val="000000"/>
            </a:solidFill>
            <a:miter lim="800000"/>
            <a:headEnd/>
            <a:tailEnd/>
          </a:ln>
          <a:effectLst/>
        </p:spPr>
        <p:txBody>
          <a:bodyPr wrap="none" lIns="91952" tIns="45976" rIns="91952" bIns="45976" anchor="ctr"/>
          <a:lstStyle/>
          <a:p>
            <a:endParaRPr lang="en-GB" dirty="0"/>
          </a:p>
        </p:txBody>
      </p:sp>
      <p:sp>
        <p:nvSpPr>
          <p:cNvPr id="13314" name="Rectangle 2"/>
          <p:cNvSpPr txBox="1">
            <a:spLocks noGrp="1" noChangeArrowheads="1"/>
          </p:cNvSpPr>
          <p:nvPr>
            <p:ph type="body"/>
          </p:nvPr>
        </p:nvSpPr>
        <p:spPr bwMode="auto">
          <a:xfrm>
            <a:off x="934078" y="4416029"/>
            <a:ext cx="5142244" cy="4277680"/>
          </a:xfrm>
          <a:prstGeom prst="rect">
            <a:avLst/>
          </a:prstGeom>
          <a:noFill/>
          <a:ln>
            <a:round/>
            <a:headEnd/>
            <a:tailEnd/>
          </a:ln>
        </p:spPr>
        <p:txBody>
          <a:bodyPr wrap="none" anchor="ctr"/>
          <a:lstStyle/>
          <a:p>
            <a:endParaRPr lang="en-US" dirty="0"/>
          </a:p>
        </p:txBody>
      </p:sp>
      <p:sp>
        <p:nvSpPr>
          <p:cNvPr id="2" name="Header Placeholder 1"/>
          <p:cNvSpPr>
            <a:spLocks noGrp="1"/>
          </p:cNvSpPr>
          <p:nvPr>
            <p:ph type="hdr" idx="10"/>
          </p:nvPr>
        </p:nvSpPr>
        <p:spPr/>
        <p:txBody>
          <a:bodyPr/>
          <a:lstStyle/>
          <a:p>
            <a:r>
              <a:rPr lang="en-US" dirty="0"/>
              <a:t>doc.: IEEE 802.11</a:t>
            </a:r>
          </a:p>
        </p:txBody>
      </p:sp>
    </p:spTree>
    <p:extLst>
      <p:ext uri="{BB962C8B-B14F-4D97-AF65-F5344CB8AC3E}">
        <p14:creationId xmlns:p14="http://schemas.microsoft.com/office/powerpoint/2010/main" val="2336073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dirty="0"/>
              <a:t>Month Year</a:t>
            </a:r>
          </a:p>
        </p:txBody>
      </p:sp>
      <p:sp>
        <p:nvSpPr>
          <p:cNvPr id="13313" name="Text Box 1"/>
          <p:cNvSpPr txBox="1">
            <a:spLocks noChangeArrowheads="1"/>
          </p:cNvSpPr>
          <p:nvPr/>
        </p:nvSpPr>
        <p:spPr bwMode="auto">
          <a:xfrm>
            <a:off x="1166796" y="702875"/>
            <a:ext cx="4676810" cy="3474621"/>
          </a:xfrm>
          <a:prstGeom prst="rect">
            <a:avLst/>
          </a:prstGeom>
          <a:solidFill>
            <a:srgbClr val="FFFFFF"/>
          </a:solidFill>
          <a:ln w="9525">
            <a:solidFill>
              <a:srgbClr val="000000"/>
            </a:solidFill>
            <a:miter lim="800000"/>
            <a:headEnd/>
            <a:tailEnd/>
          </a:ln>
          <a:effectLst/>
        </p:spPr>
        <p:txBody>
          <a:bodyPr wrap="none" lIns="91952" tIns="45976" rIns="91952" bIns="45976" anchor="ctr"/>
          <a:lstStyle/>
          <a:p>
            <a:endParaRPr lang="en-GB" dirty="0"/>
          </a:p>
        </p:txBody>
      </p:sp>
      <p:sp>
        <p:nvSpPr>
          <p:cNvPr id="13314" name="Rectangle 2"/>
          <p:cNvSpPr txBox="1">
            <a:spLocks noGrp="1" noChangeArrowheads="1"/>
          </p:cNvSpPr>
          <p:nvPr>
            <p:ph type="body"/>
          </p:nvPr>
        </p:nvSpPr>
        <p:spPr bwMode="auto">
          <a:xfrm>
            <a:off x="934078" y="4416029"/>
            <a:ext cx="5142244" cy="4277680"/>
          </a:xfrm>
          <a:prstGeom prst="rect">
            <a:avLst/>
          </a:prstGeom>
          <a:noFill/>
          <a:ln>
            <a:round/>
            <a:headEnd/>
            <a:tailEnd/>
          </a:ln>
        </p:spPr>
        <p:txBody>
          <a:bodyPr wrap="none" anchor="ctr"/>
          <a:lstStyle/>
          <a:p>
            <a:endParaRPr lang="en-US" dirty="0"/>
          </a:p>
        </p:txBody>
      </p:sp>
      <p:sp>
        <p:nvSpPr>
          <p:cNvPr id="2" name="Header Placeholder 1"/>
          <p:cNvSpPr>
            <a:spLocks noGrp="1"/>
          </p:cNvSpPr>
          <p:nvPr>
            <p:ph type="hdr" idx="10"/>
          </p:nvPr>
        </p:nvSpPr>
        <p:spPr/>
        <p:txBody>
          <a:bodyPr/>
          <a:lstStyle/>
          <a:p>
            <a:r>
              <a:rPr lang="en-US" dirty="0"/>
              <a:t>doc.: IEEE 802.11</a:t>
            </a:r>
          </a:p>
        </p:txBody>
      </p:sp>
    </p:spTree>
    <p:extLst>
      <p:ext uri="{BB962C8B-B14F-4D97-AF65-F5344CB8AC3E}">
        <p14:creationId xmlns:p14="http://schemas.microsoft.com/office/powerpoint/2010/main" val="2322884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dirty="0"/>
              <a:t>Month Year</a:t>
            </a:r>
          </a:p>
        </p:txBody>
      </p:sp>
      <p:sp>
        <p:nvSpPr>
          <p:cNvPr id="13313" name="Text Box 1"/>
          <p:cNvSpPr txBox="1">
            <a:spLocks noChangeArrowheads="1"/>
          </p:cNvSpPr>
          <p:nvPr/>
        </p:nvSpPr>
        <p:spPr bwMode="auto">
          <a:xfrm>
            <a:off x="1166796" y="702875"/>
            <a:ext cx="4676810" cy="3474621"/>
          </a:xfrm>
          <a:prstGeom prst="rect">
            <a:avLst/>
          </a:prstGeom>
          <a:solidFill>
            <a:srgbClr val="FFFFFF"/>
          </a:solidFill>
          <a:ln w="9525">
            <a:solidFill>
              <a:srgbClr val="000000"/>
            </a:solidFill>
            <a:miter lim="800000"/>
            <a:headEnd/>
            <a:tailEnd/>
          </a:ln>
          <a:effectLst/>
        </p:spPr>
        <p:txBody>
          <a:bodyPr wrap="none" lIns="91952" tIns="45976" rIns="91952" bIns="45976" anchor="ctr"/>
          <a:lstStyle/>
          <a:p>
            <a:endParaRPr lang="en-GB" dirty="0"/>
          </a:p>
        </p:txBody>
      </p:sp>
      <p:sp>
        <p:nvSpPr>
          <p:cNvPr id="13314" name="Rectangle 2"/>
          <p:cNvSpPr txBox="1">
            <a:spLocks noGrp="1" noChangeArrowheads="1"/>
          </p:cNvSpPr>
          <p:nvPr>
            <p:ph type="body"/>
          </p:nvPr>
        </p:nvSpPr>
        <p:spPr bwMode="auto">
          <a:xfrm>
            <a:off x="934078" y="4416029"/>
            <a:ext cx="5142244" cy="4277680"/>
          </a:xfrm>
          <a:prstGeom prst="rect">
            <a:avLst/>
          </a:prstGeom>
          <a:noFill/>
          <a:ln>
            <a:round/>
            <a:headEnd/>
            <a:tailEnd/>
          </a:ln>
        </p:spPr>
        <p:txBody>
          <a:bodyPr wrap="none" anchor="ctr"/>
          <a:lstStyle/>
          <a:p>
            <a:endParaRPr lang="en-US" dirty="0"/>
          </a:p>
        </p:txBody>
      </p:sp>
      <p:sp>
        <p:nvSpPr>
          <p:cNvPr id="2" name="Header Placeholder 1"/>
          <p:cNvSpPr>
            <a:spLocks noGrp="1"/>
          </p:cNvSpPr>
          <p:nvPr>
            <p:ph type="hdr" idx="10"/>
          </p:nvPr>
        </p:nvSpPr>
        <p:spPr/>
        <p:txBody>
          <a:bodyPr/>
          <a:lstStyle/>
          <a:p>
            <a:r>
              <a:rPr lang="en-US" dirty="0"/>
              <a:t>doc.: IEEE 802.11</a:t>
            </a:r>
          </a:p>
        </p:txBody>
      </p:sp>
    </p:spTree>
    <p:extLst>
      <p:ext uri="{BB962C8B-B14F-4D97-AF65-F5344CB8AC3E}">
        <p14:creationId xmlns:p14="http://schemas.microsoft.com/office/powerpoint/2010/main" val="3242107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dirty="0"/>
              <a:t>Month Year</a:t>
            </a:r>
          </a:p>
        </p:txBody>
      </p:sp>
      <p:sp>
        <p:nvSpPr>
          <p:cNvPr id="13313" name="Text Box 1"/>
          <p:cNvSpPr txBox="1">
            <a:spLocks noChangeArrowheads="1"/>
          </p:cNvSpPr>
          <p:nvPr/>
        </p:nvSpPr>
        <p:spPr bwMode="auto">
          <a:xfrm>
            <a:off x="1166796" y="702875"/>
            <a:ext cx="4676810" cy="3474621"/>
          </a:xfrm>
          <a:prstGeom prst="rect">
            <a:avLst/>
          </a:prstGeom>
          <a:solidFill>
            <a:srgbClr val="FFFFFF"/>
          </a:solidFill>
          <a:ln w="9525">
            <a:solidFill>
              <a:srgbClr val="000000"/>
            </a:solidFill>
            <a:miter lim="800000"/>
            <a:headEnd/>
            <a:tailEnd/>
          </a:ln>
          <a:effectLst/>
        </p:spPr>
        <p:txBody>
          <a:bodyPr wrap="none" lIns="91952" tIns="45976" rIns="91952" bIns="45976" anchor="ctr"/>
          <a:lstStyle/>
          <a:p>
            <a:endParaRPr lang="en-GB" dirty="0"/>
          </a:p>
        </p:txBody>
      </p:sp>
      <p:sp>
        <p:nvSpPr>
          <p:cNvPr id="13314" name="Rectangle 2"/>
          <p:cNvSpPr txBox="1">
            <a:spLocks noGrp="1" noChangeArrowheads="1"/>
          </p:cNvSpPr>
          <p:nvPr>
            <p:ph type="body"/>
          </p:nvPr>
        </p:nvSpPr>
        <p:spPr bwMode="auto">
          <a:xfrm>
            <a:off x="934078" y="4416029"/>
            <a:ext cx="5142244" cy="4277680"/>
          </a:xfrm>
          <a:prstGeom prst="rect">
            <a:avLst/>
          </a:prstGeom>
          <a:noFill/>
          <a:ln>
            <a:round/>
            <a:headEnd/>
            <a:tailEnd/>
          </a:ln>
        </p:spPr>
        <p:txBody>
          <a:bodyPr wrap="none" anchor="ctr"/>
          <a:lstStyle/>
          <a:p>
            <a:endParaRPr lang="en-US" dirty="0"/>
          </a:p>
        </p:txBody>
      </p:sp>
      <p:sp>
        <p:nvSpPr>
          <p:cNvPr id="2" name="Header Placeholder 1"/>
          <p:cNvSpPr>
            <a:spLocks noGrp="1"/>
          </p:cNvSpPr>
          <p:nvPr>
            <p:ph type="hdr" idx="10"/>
          </p:nvPr>
        </p:nvSpPr>
        <p:spPr/>
        <p:txBody>
          <a:bodyPr/>
          <a:lstStyle/>
          <a:p>
            <a:r>
              <a:rPr lang="en-US" dirty="0"/>
              <a:t>doc.: IEEE 802.11</a:t>
            </a:r>
          </a:p>
        </p:txBody>
      </p:sp>
    </p:spTree>
    <p:extLst>
      <p:ext uri="{BB962C8B-B14F-4D97-AF65-F5344CB8AC3E}">
        <p14:creationId xmlns:p14="http://schemas.microsoft.com/office/powerpoint/2010/main" val="318819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dirty="0"/>
              <a:t>Month Year</a:t>
            </a:r>
          </a:p>
        </p:txBody>
      </p:sp>
      <p:sp>
        <p:nvSpPr>
          <p:cNvPr id="13313" name="Text Box 1"/>
          <p:cNvSpPr txBox="1">
            <a:spLocks noChangeArrowheads="1"/>
          </p:cNvSpPr>
          <p:nvPr/>
        </p:nvSpPr>
        <p:spPr bwMode="auto">
          <a:xfrm>
            <a:off x="1166796" y="702875"/>
            <a:ext cx="4676810" cy="3474621"/>
          </a:xfrm>
          <a:prstGeom prst="rect">
            <a:avLst/>
          </a:prstGeom>
          <a:solidFill>
            <a:srgbClr val="FFFFFF"/>
          </a:solidFill>
          <a:ln w="9525">
            <a:solidFill>
              <a:srgbClr val="000000"/>
            </a:solidFill>
            <a:miter lim="800000"/>
            <a:headEnd/>
            <a:tailEnd/>
          </a:ln>
          <a:effectLst/>
        </p:spPr>
        <p:txBody>
          <a:bodyPr wrap="none" lIns="91952" tIns="45976" rIns="91952" bIns="45976" anchor="ctr"/>
          <a:lstStyle/>
          <a:p>
            <a:endParaRPr lang="en-GB" dirty="0"/>
          </a:p>
        </p:txBody>
      </p:sp>
      <p:sp>
        <p:nvSpPr>
          <p:cNvPr id="13314" name="Rectangle 2"/>
          <p:cNvSpPr txBox="1">
            <a:spLocks noGrp="1" noChangeArrowheads="1"/>
          </p:cNvSpPr>
          <p:nvPr>
            <p:ph type="body"/>
          </p:nvPr>
        </p:nvSpPr>
        <p:spPr bwMode="auto">
          <a:xfrm>
            <a:off x="934078" y="4416029"/>
            <a:ext cx="5142244" cy="4277680"/>
          </a:xfrm>
          <a:prstGeom prst="rect">
            <a:avLst/>
          </a:prstGeom>
          <a:noFill/>
          <a:ln>
            <a:round/>
            <a:headEnd/>
            <a:tailEnd/>
          </a:ln>
        </p:spPr>
        <p:txBody>
          <a:bodyPr wrap="none" anchor="ctr"/>
          <a:lstStyle/>
          <a:p>
            <a:endParaRPr lang="en-US" dirty="0"/>
          </a:p>
        </p:txBody>
      </p:sp>
      <p:sp>
        <p:nvSpPr>
          <p:cNvPr id="2" name="Header Placeholder 1"/>
          <p:cNvSpPr>
            <a:spLocks noGrp="1"/>
          </p:cNvSpPr>
          <p:nvPr>
            <p:ph type="hdr" idx="10"/>
          </p:nvPr>
        </p:nvSpPr>
        <p:spPr/>
        <p:txBody>
          <a:bodyPr/>
          <a:lstStyle/>
          <a:p>
            <a:r>
              <a:rPr lang="en-US" dirty="0"/>
              <a:t>doc.: IEEE 802.11</a:t>
            </a:r>
          </a:p>
        </p:txBody>
      </p:sp>
    </p:spTree>
    <p:extLst>
      <p:ext uri="{BB962C8B-B14F-4D97-AF65-F5344CB8AC3E}">
        <p14:creationId xmlns:p14="http://schemas.microsoft.com/office/powerpoint/2010/main" val="1859710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dirty="0"/>
              <a:t>doc.: IEEE 802.11</a:t>
            </a:r>
          </a:p>
        </p:txBody>
      </p:sp>
      <p:sp>
        <p:nvSpPr>
          <p:cNvPr id="5" name="Date Placeholder 4"/>
          <p:cNvSpPr>
            <a:spLocks noGrp="1"/>
          </p:cNvSpPr>
          <p:nvPr>
            <p:ph type="dt" idx="11"/>
          </p:nvPr>
        </p:nvSpPr>
        <p:spPr/>
        <p:txBody>
          <a:bodyPr/>
          <a:lstStyle/>
          <a:p>
            <a:r>
              <a:rPr lang="en-US" dirty="0"/>
              <a:t>Month Year</a:t>
            </a:r>
          </a:p>
        </p:txBody>
      </p:sp>
    </p:spTree>
    <p:extLst>
      <p:ext uri="{BB962C8B-B14F-4D97-AF65-F5344CB8AC3E}">
        <p14:creationId xmlns:p14="http://schemas.microsoft.com/office/powerpoint/2010/main" val="3166370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dirty="0"/>
              <a:t>doc.: IEEE 802.11</a:t>
            </a:r>
          </a:p>
        </p:txBody>
      </p:sp>
      <p:sp>
        <p:nvSpPr>
          <p:cNvPr id="5" name="Date Placeholder 4"/>
          <p:cNvSpPr>
            <a:spLocks noGrp="1"/>
          </p:cNvSpPr>
          <p:nvPr>
            <p:ph type="dt" idx="11"/>
          </p:nvPr>
        </p:nvSpPr>
        <p:spPr/>
        <p:txBody>
          <a:bodyPr/>
          <a:lstStyle/>
          <a:p>
            <a:r>
              <a:rPr lang="en-US" dirty="0"/>
              <a:t>Month Year</a:t>
            </a:r>
          </a:p>
        </p:txBody>
      </p:sp>
    </p:spTree>
    <p:extLst>
      <p:ext uri="{BB962C8B-B14F-4D97-AF65-F5344CB8AC3E}">
        <p14:creationId xmlns:p14="http://schemas.microsoft.com/office/powerpoint/2010/main" val="2262207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DE40C9FC-4879-4F20-9ECA-A574A90476B7}"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Slide Number Placeholder 5"/>
          <p:cNvSpPr>
            <a:spLocks noGrp="1"/>
          </p:cNvSpPr>
          <p:nvPr>
            <p:ph type="sldNum" idx="12"/>
          </p:nvPr>
        </p:nvSpPr>
        <p:spPr/>
        <p:txBody>
          <a:bodyPr/>
          <a:lstStyle>
            <a:lvl1pPr>
              <a:defRPr/>
            </a:lvl1pPr>
          </a:lstStyle>
          <a:p>
            <a:r>
              <a:rPr lang="en-GB" dirty="0"/>
              <a:t>Slide </a:t>
            </a:r>
            <a:fld id="{3ABCC52B-A3F7-440B-BBF2-55191E6E7773}" type="slidenum">
              <a:rPr lang="en-GB"/>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idx="12"/>
          </p:nvPr>
        </p:nvSpPr>
        <p:spPr/>
        <p:txBody>
          <a:bodyPr/>
          <a:lstStyle>
            <a:lvl1pPr>
              <a:defRPr/>
            </a:lvl1pPr>
          </a:lstStyle>
          <a:p>
            <a:r>
              <a:rPr lang="en-GB" dirty="0"/>
              <a:t>Slide </a:t>
            </a:r>
            <a:fld id="{1CD163DD-D5E7-41DA-95F2-71530C24F8C3}" type="slidenum">
              <a:rPr lang="en-GB"/>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idx="12"/>
          </p:nvPr>
        </p:nvSpPr>
        <p:spPr/>
        <p:txBody>
          <a:bodyPr/>
          <a:lstStyle>
            <a:lvl1pPr>
              <a:defRPr/>
            </a:lvl1pPr>
          </a:lstStyle>
          <a:p>
            <a:r>
              <a:rPr lang="en-GB" dirty="0"/>
              <a:t>Slide </a:t>
            </a:r>
            <a:fld id="{69B99EC4-A1FB-4C79-B9A5-C1FFD5A90380}"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idx="12"/>
          </p:nvPr>
        </p:nvSpPr>
        <p:spPr/>
        <p:txBody>
          <a:bodyPr/>
          <a:lstStyle>
            <a:lvl1pPr>
              <a:defRPr/>
            </a:lvl1pPr>
          </a:lstStyle>
          <a:p>
            <a:r>
              <a:rPr lang="en-GB" dirty="0"/>
              <a:t>Slide </a:t>
            </a:r>
            <a:fld id="{06B781AF-4CCF-49B0-A572-DE54FBE5D942}" type="slidenum">
              <a:rPr lang="en-GB"/>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lvl1pPr>
              <a:defRPr/>
            </a:lvl1pPr>
          </a:lstStyle>
          <a:p>
            <a:r>
              <a:rPr lang="en-GB" dirty="0"/>
              <a:t>Slide </a:t>
            </a:r>
            <a:fld id="{F5D8E26B-7BCF-4D25-9C89-0168A6618F18}" type="slidenum">
              <a:rPr lang="en-GB"/>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6B5E41C2-EF12-4EF2-8280-F2B4208277C2}"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9B0D65C8-A0CA-4DDA-83BB-897866218593}"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Date Placeholder 3"/>
          <p:cNvSpPr txBox="1">
            <a:spLocks/>
          </p:cNvSpPr>
          <p:nvPr userDrawn="1"/>
        </p:nvSpPr>
        <p:spPr bwMode="auto">
          <a:xfrm>
            <a:off x="5041182" y="6473601"/>
            <a:ext cx="3500462" cy="2730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pPr lvl="0"/>
            <a:r>
              <a:rPr lang="en-GB" noProof="0" dirty="0"/>
              <a:t>Xiaofei Wang et.</a:t>
            </a:r>
            <a:r>
              <a:rPr lang="en-GB" baseline="0" noProof="0" dirty="0"/>
              <a:t> al (InterDigital)</a:t>
            </a:r>
            <a:endParaRPr lang="en-GB" noProof="0" dirty="0"/>
          </a:p>
        </p:txBody>
      </p:sp>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Slide </a:t>
            </a:r>
            <a:fld id="{D09C756B-EB39-4236-ADBB-73052B179AE4}" type="slidenum">
              <a:rPr lang="en-GB"/>
              <a:pPr/>
              <a:t>‹#›</a:t>
            </a:fld>
            <a:endParaRPr lang="en-GB" dirty="0"/>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dirty="0"/>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802.11-17/1670r0</a:t>
            </a:r>
          </a:p>
        </p:txBody>
      </p:sp>
      <p:sp>
        <p:nvSpPr>
          <p:cNvPr id="13" name="Date Placeholder 3"/>
          <p:cNvSpPr txBox="1">
            <a:spLocks/>
          </p:cNvSpPr>
          <p:nvPr userDrawn="1"/>
        </p:nvSpPr>
        <p:spPr bwMode="auto">
          <a:xfrm>
            <a:off x="684213" y="393700"/>
            <a:ext cx="1752600" cy="230832"/>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November 2017</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dt="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emf"/><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tiff"/></Relationships>
</file>

<file path=ppt/slides/_rels/slide11.xml.rels><?xml version="1.0" encoding="UTF-8" standalone="yes"?>
<Relationships xmlns="http://schemas.openxmlformats.org/package/2006/relationships"><Relationship Id="rId13" Type="http://schemas.openxmlformats.org/officeDocument/2006/relationships/image" Target="../media/image26.emf"/><Relationship Id="rId18" Type="http://schemas.openxmlformats.org/officeDocument/2006/relationships/image" Target="../media/image31.emf"/><Relationship Id="rId26" Type="http://schemas.openxmlformats.org/officeDocument/2006/relationships/image" Target="../media/image39.emf"/><Relationship Id="rId39" Type="http://schemas.openxmlformats.org/officeDocument/2006/relationships/image" Target="../media/image52.emf"/><Relationship Id="rId21" Type="http://schemas.openxmlformats.org/officeDocument/2006/relationships/image" Target="../media/image34.emf"/><Relationship Id="rId34" Type="http://schemas.openxmlformats.org/officeDocument/2006/relationships/image" Target="../media/image47.emf"/><Relationship Id="rId42" Type="http://schemas.openxmlformats.org/officeDocument/2006/relationships/image" Target="../media/image55.emf"/><Relationship Id="rId47" Type="http://schemas.openxmlformats.org/officeDocument/2006/relationships/image" Target="../media/image60.emf"/><Relationship Id="rId50" Type="http://schemas.openxmlformats.org/officeDocument/2006/relationships/image" Target="../media/image63.emf"/><Relationship Id="rId55" Type="http://schemas.openxmlformats.org/officeDocument/2006/relationships/image" Target="../media/image68.emf"/><Relationship Id="rId63" Type="http://schemas.openxmlformats.org/officeDocument/2006/relationships/image" Target="../media/image76.emf"/><Relationship Id="rId7" Type="http://schemas.openxmlformats.org/officeDocument/2006/relationships/image" Target="../media/image20.emf"/><Relationship Id="rId2" Type="http://schemas.openxmlformats.org/officeDocument/2006/relationships/notesSlide" Target="../notesSlides/notesSlide10.xml"/><Relationship Id="rId16" Type="http://schemas.openxmlformats.org/officeDocument/2006/relationships/image" Target="../media/image29.emf"/><Relationship Id="rId20" Type="http://schemas.openxmlformats.org/officeDocument/2006/relationships/image" Target="../media/image33.emf"/><Relationship Id="rId29" Type="http://schemas.openxmlformats.org/officeDocument/2006/relationships/image" Target="../media/image42.emf"/><Relationship Id="rId41" Type="http://schemas.openxmlformats.org/officeDocument/2006/relationships/image" Target="../media/image54.emf"/><Relationship Id="rId54" Type="http://schemas.openxmlformats.org/officeDocument/2006/relationships/image" Target="../media/image67.emf"/><Relationship Id="rId62" Type="http://schemas.openxmlformats.org/officeDocument/2006/relationships/image" Target="../media/image75.emf"/><Relationship Id="rId1" Type="http://schemas.openxmlformats.org/officeDocument/2006/relationships/slideLayout" Target="../slideLayouts/slideLayout2.xml"/><Relationship Id="rId6" Type="http://schemas.openxmlformats.org/officeDocument/2006/relationships/image" Target="../media/image19.emf"/><Relationship Id="rId11" Type="http://schemas.openxmlformats.org/officeDocument/2006/relationships/image" Target="../media/image24.emf"/><Relationship Id="rId24" Type="http://schemas.openxmlformats.org/officeDocument/2006/relationships/image" Target="../media/image37.emf"/><Relationship Id="rId32" Type="http://schemas.openxmlformats.org/officeDocument/2006/relationships/image" Target="../media/image45.emf"/><Relationship Id="rId37" Type="http://schemas.openxmlformats.org/officeDocument/2006/relationships/image" Target="../media/image50.emf"/><Relationship Id="rId40" Type="http://schemas.openxmlformats.org/officeDocument/2006/relationships/image" Target="../media/image53.emf"/><Relationship Id="rId45" Type="http://schemas.openxmlformats.org/officeDocument/2006/relationships/image" Target="../media/image58.emf"/><Relationship Id="rId53" Type="http://schemas.openxmlformats.org/officeDocument/2006/relationships/image" Target="../media/image66.emf"/><Relationship Id="rId58" Type="http://schemas.openxmlformats.org/officeDocument/2006/relationships/image" Target="../media/image71.emf"/><Relationship Id="rId5" Type="http://schemas.openxmlformats.org/officeDocument/2006/relationships/image" Target="../media/image18.emf"/><Relationship Id="rId15" Type="http://schemas.openxmlformats.org/officeDocument/2006/relationships/image" Target="../media/image28.emf"/><Relationship Id="rId23" Type="http://schemas.openxmlformats.org/officeDocument/2006/relationships/image" Target="../media/image36.emf"/><Relationship Id="rId28" Type="http://schemas.openxmlformats.org/officeDocument/2006/relationships/image" Target="../media/image41.emf"/><Relationship Id="rId36" Type="http://schemas.openxmlformats.org/officeDocument/2006/relationships/image" Target="../media/image49.emf"/><Relationship Id="rId49" Type="http://schemas.openxmlformats.org/officeDocument/2006/relationships/image" Target="../media/image62.emf"/><Relationship Id="rId57" Type="http://schemas.openxmlformats.org/officeDocument/2006/relationships/image" Target="../media/image70.emf"/><Relationship Id="rId61" Type="http://schemas.openxmlformats.org/officeDocument/2006/relationships/image" Target="../media/image74.emf"/><Relationship Id="rId10" Type="http://schemas.openxmlformats.org/officeDocument/2006/relationships/image" Target="../media/image23.emf"/><Relationship Id="rId19" Type="http://schemas.openxmlformats.org/officeDocument/2006/relationships/image" Target="../media/image32.emf"/><Relationship Id="rId31" Type="http://schemas.openxmlformats.org/officeDocument/2006/relationships/image" Target="../media/image44.emf"/><Relationship Id="rId44" Type="http://schemas.openxmlformats.org/officeDocument/2006/relationships/image" Target="../media/image57.emf"/><Relationship Id="rId52" Type="http://schemas.openxmlformats.org/officeDocument/2006/relationships/image" Target="../media/image65.emf"/><Relationship Id="rId60" Type="http://schemas.openxmlformats.org/officeDocument/2006/relationships/image" Target="../media/image73.emf"/><Relationship Id="rId4" Type="http://schemas.openxmlformats.org/officeDocument/2006/relationships/image" Target="../media/image17.emf"/><Relationship Id="rId9" Type="http://schemas.openxmlformats.org/officeDocument/2006/relationships/image" Target="../media/image22.emf"/><Relationship Id="rId14" Type="http://schemas.openxmlformats.org/officeDocument/2006/relationships/image" Target="../media/image27.emf"/><Relationship Id="rId22" Type="http://schemas.openxmlformats.org/officeDocument/2006/relationships/image" Target="../media/image35.emf"/><Relationship Id="rId27" Type="http://schemas.openxmlformats.org/officeDocument/2006/relationships/image" Target="../media/image40.emf"/><Relationship Id="rId30" Type="http://schemas.openxmlformats.org/officeDocument/2006/relationships/image" Target="../media/image43.emf"/><Relationship Id="rId35" Type="http://schemas.openxmlformats.org/officeDocument/2006/relationships/image" Target="../media/image48.emf"/><Relationship Id="rId43" Type="http://schemas.openxmlformats.org/officeDocument/2006/relationships/image" Target="../media/image56.emf"/><Relationship Id="rId48" Type="http://schemas.openxmlformats.org/officeDocument/2006/relationships/image" Target="../media/image61.emf"/><Relationship Id="rId56" Type="http://schemas.openxmlformats.org/officeDocument/2006/relationships/image" Target="../media/image69.emf"/><Relationship Id="rId64" Type="http://schemas.openxmlformats.org/officeDocument/2006/relationships/image" Target="../media/image77.emf"/><Relationship Id="rId8" Type="http://schemas.openxmlformats.org/officeDocument/2006/relationships/image" Target="../media/image21.emf"/><Relationship Id="rId51" Type="http://schemas.openxmlformats.org/officeDocument/2006/relationships/image" Target="../media/image64.emf"/><Relationship Id="rId3" Type="http://schemas.openxmlformats.org/officeDocument/2006/relationships/image" Target="../media/image16.emf"/><Relationship Id="rId12" Type="http://schemas.openxmlformats.org/officeDocument/2006/relationships/image" Target="../media/image25.emf"/><Relationship Id="rId17" Type="http://schemas.openxmlformats.org/officeDocument/2006/relationships/image" Target="../media/image30.emf"/><Relationship Id="rId25" Type="http://schemas.openxmlformats.org/officeDocument/2006/relationships/image" Target="../media/image38.emf"/><Relationship Id="rId33" Type="http://schemas.openxmlformats.org/officeDocument/2006/relationships/image" Target="../media/image46.emf"/><Relationship Id="rId38" Type="http://schemas.openxmlformats.org/officeDocument/2006/relationships/image" Target="../media/image51.emf"/><Relationship Id="rId46" Type="http://schemas.openxmlformats.org/officeDocument/2006/relationships/image" Target="../media/image59.emf"/><Relationship Id="rId59" Type="http://schemas.openxmlformats.org/officeDocument/2006/relationships/image" Target="../media/image72.emf"/></Relationships>
</file>

<file path=ppt/slides/_rels/slide1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9.tiff"/><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9.tiff"/><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685800" y="800870"/>
            <a:ext cx="7770813" cy="143591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Configurations Options for Distribution Networks</a:t>
            </a:r>
            <a:endParaRPr lang="en-GB" dirty="0"/>
          </a:p>
        </p:txBody>
      </p:sp>
      <p:sp>
        <p:nvSpPr>
          <p:cNvPr id="3074" name="Rectangle 2"/>
          <p:cNvSpPr>
            <a:spLocks noGrp="1" noChangeArrowheads="1"/>
          </p:cNvSpPr>
          <p:nvPr>
            <p:ph idx="1"/>
          </p:nvPr>
        </p:nvSpPr>
        <p:spPr>
          <a:xfrm>
            <a:off x="685800" y="2286000"/>
            <a:ext cx="7770813" cy="3808413"/>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2017-11-06</a:t>
            </a:r>
            <a:endParaRPr lang="en-GB" sz="2000" b="0" dirty="0">
              <a:solidFill>
                <a:srgbClr val="FF0000"/>
              </a:solidFill>
            </a:endParaRP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6" name="Rectangle 4"/>
          <p:cNvSpPr>
            <a:spLocks noChangeArrowheads="1"/>
          </p:cNvSpPr>
          <p:nvPr/>
        </p:nvSpPr>
        <p:spPr bwMode="auto">
          <a:xfrm>
            <a:off x="707791" y="32004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10" name="Object 3"/>
          <p:cNvGraphicFramePr>
            <a:graphicFrameLocks noChangeAspect="1"/>
          </p:cNvGraphicFramePr>
          <p:nvPr>
            <p:extLst>
              <p:ext uri="{D42A27DB-BD31-4B8C-83A1-F6EECF244321}">
                <p14:modId xmlns:p14="http://schemas.microsoft.com/office/powerpoint/2010/main" val="2483384228"/>
              </p:ext>
            </p:extLst>
          </p:nvPr>
        </p:nvGraphicFramePr>
        <p:xfrm>
          <a:off x="688975" y="3886200"/>
          <a:ext cx="7831138" cy="3300413"/>
        </p:xfrm>
        <a:graphic>
          <a:graphicData uri="http://schemas.openxmlformats.org/presentationml/2006/ole">
            <mc:AlternateContent xmlns:mc="http://schemas.openxmlformats.org/markup-compatibility/2006">
              <mc:Choice xmlns:v="urn:schemas-microsoft-com:vml" Requires="v">
                <p:oleObj spid="_x0000_s1148" name="Document" r:id="rId4" imgW="8395693" imgH="3780510" progId="Word.Document.8">
                  <p:embed/>
                </p:oleObj>
              </mc:Choice>
              <mc:Fallback>
                <p:oleObj name="Document" r:id="rId4" imgW="8395693" imgH="3780510" progId="Word.Document.8">
                  <p:embed/>
                  <p:pic>
                    <p:nvPicPr>
                      <p:cNvPr id="6" name="Object 3"/>
                      <p:cNvPicPr>
                        <a:picLocks noChangeAspect="1" noChangeArrowheads="1"/>
                      </p:cNvPicPr>
                      <p:nvPr/>
                    </p:nvPicPr>
                    <p:blipFill>
                      <a:blip r:embed="rId5"/>
                      <a:srcRect/>
                      <a:stretch>
                        <a:fillRect/>
                      </a:stretch>
                    </p:blipFill>
                    <p:spPr bwMode="auto">
                      <a:xfrm>
                        <a:off x="688975" y="3886200"/>
                        <a:ext cx="7831138" cy="3300413"/>
                      </a:xfrm>
                      <a:prstGeom prst="rect">
                        <a:avLst/>
                      </a:prstGeom>
                      <a:noFill/>
                      <a:extLst/>
                    </p:spPr>
                  </p:pic>
                </p:oleObj>
              </mc:Fallback>
            </mc:AlternateContent>
          </a:graphicData>
        </a:graphic>
      </p:graphicFrame>
    </p:spTree>
    <p:extLst>
      <p:ext uri="{BB962C8B-B14F-4D97-AF65-F5344CB8AC3E}">
        <p14:creationId xmlns:p14="http://schemas.microsoft.com/office/powerpoint/2010/main" val="8486671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r>
              <a:rPr lang="en-GB" dirty="0"/>
              <a:t>Slide </a:t>
            </a:r>
            <a:fld id="{F5D8E26B-7BCF-4D25-9C89-0168A6618F18}" type="slidenum">
              <a:rPr lang="en-GB" smtClean="0"/>
              <a:pPr/>
              <a:t>10</a:t>
            </a:fld>
            <a:endParaRPr lang="en-GB" dirty="0"/>
          </a:p>
        </p:txBody>
      </p:sp>
      <p:sp>
        <p:nvSpPr>
          <p:cNvPr id="839" name="Rectangle 1"/>
          <p:cNvSpPr txBox="1">
            <a:spLocks noChangeArrowheads="1"/>
          </p:cNvSpPr>
          <p:nvPr/>
        </p:nvSpPr>
        <p:spPr>
          <a:xfrm>
            <a:off x="0" y="685800"/>
            <a:ext cx="9067800" cy="1065213"/>
          </a:xfrm>
          <a:prstGeom prst="rect">
            <a:avLst/>
          </a:prstGeom>
          <a:ln/>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kern="0" dirty="0"/>
              <a:t>Configuration Options 1 &amp; 2: Network Formation Problem #2</a:t>
            </a:r>
            <a:endParaRPr lang="en-GB" sz="2800" kern="0" dirty="0">
              <a:solidFill>
                <a:schemeClr val="tx1"/>
              </a:solidFill>
            </a:endParaRPr>
          </a:p>
        </p:txBody>
      </p:sp>
      <p:pic>
        <p:nvPicPr>
          <p:cNvPr id="519"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34" y="4215338"/>
            <a:ext cx="870299" cy="1158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0"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25142" y="5108250"/>
            <a:ext cx="832508" cy="1102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2"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4964" y="1911090"/>
            <a:ext cx="905257" cy="112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3" name="Picture 164"/>
          <p:cNvPicPr>
            <a:picLocks noChangeAspect="1" noChangeArrowheads="1"/>
          </p:cNvPicPr>
          <p:nvPr/>
        </p:nvPicPr>
        <p:blipFill>
          <a:blip r:embed="rId6">
            <a:lum bright="24000" contrast="-18000"/>
            <a:extLst>
              <a:ext uri="{BEE84BDF-2CC1-4A75-AAE8-252712987DC2}">
                <a14:imgProps xmlns="" xmlns:ns1="http://schemas.openxmlformats.org/officeDocument/2006/extended-properties" xmlns:vt="http://schemas.openxmlformats.org/officeDocument/2006/docPropsVTypes" xmlns:a14="http://schemas.microsoft.com/office/drawing/2010/main">
                  <a14:imgLayer>
                    <a14:imgEffect>
                      <a14:brightnessContrast bright="24000" contrast="-18000"/>
                    </a14:imgEffect>
                  </a14:imgLayer>
                </a14:imgProps>
              </a:ext>
              <a:ext uri="{6FA1A69D-9EAC-4CA0-AE47-B6C247622F1A}">
                <a14:useLocalDpi xmlns="" xmlns:ns1="http://schemas.openxmlformats.org/officeDocument/2006/extended-properties" xmlns:vt="http://schemas.openxmlformats.org/officeDocument/2006/docPropsVTypes" xmlns:a14="http://schemas.microsoft.com/office/drawing/2010/main" val="0"/>
              </a:ext>
            </a:extLst>
          </a:blip>
          <a:stretch>
            <a:fillRect/>
          </a:stretch>
        </p:blipFill>
        <p:spPr>
          <a:xfrm>
            <a:off x="4182691" y="5216174"/>
            <a:ext cx="677341" cy="633578"/>
          </a:xfrm>
          <a:prstGeom prst="rect">
            <a:avLst/>
          </a:prstGeom>
          <a:noFill/>
          <a:ln w="12700">
            <a:noFill/>
            <a:miter lim="800000"/>
          </a:ln>
        </p:spPr>
      </p:pic>
      <p:sp>
        <p:nvSpPr>
          <p:cNvPr id="844" name="Rectangle 162"/>
          <p:cNvSpPr>
            <a:spLocks noChangeArrowheads="1"/>
          </p:cNvSpPr>
          <p:nvPr/>
        </p:nvSpPr>
        <p:spPr bwMode="auto">
          <a:xfrm>
            <a:off x="2349201" y="2046550"/>
            <a:ext cx="453079" cy="27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itchFamily="34" charset="0"/>
              <a:buChar char="■"/>
              <a:defRPr sz="3200">
                <a:solidFill>
                  <a:srgbClr val="000000"/>
                </a:solidFill>
                <a:latin typeface="Arial" pitchFamily="34" charset="0"/>
                <a:ea typeface="ＭＳ Ｐゴシック" pitchFamily="34" charset="-128"/>
                <a:cs typeface="Arial" pitchFamily="34" charset="0"/>
              </a:defRPr>
            </a:lvl1pPr>
            <a:lvl2pPr marL="742950" indent="-285750">
              <a:spcBef>
                <a:spcPct val="20000"/>
              </a:spcBef>
              <a:buFont typeface="Arial" pitchFamily="34" charset="0"/>
              <a:buChar char="♦"/>
              <a:defRPr sz="2800">
                <a:solidFill>
                  <a:srgbClr val="404040"/>
                </a:solidFill>
                <a:latin typeface="Arial" pitchFamily="34" charset="0"/>
                <a:ea typeface="Arial" pitchFamily="34" charset="0"/>
                <a:cs typeface="Arial" pitchFamily="34" charset="0"/>
              </a:defRPr>
            </a:lvl2pPr>
            <a:lvl3pPr marL="1143000" indent="-228600">
              <a:spcBef>
                <a:spcPct val="20000"/>
              </a:spcBef>
              <a:buFont typeface="Arial" pitchFamily="34" charset="0"/>
              <a:buChar char="•"/>
              <a:defRPr sz="2400">
                <a:solidFill>
                  <a:srgbClr val="000090"/>
                </a:solidFill>
                <a:latin typeface="Arial" pitchFamily="34" charset="0"/>
                <a:ea typeface="Arial" pitchFamily="34" charset="0"/>
                <a:cs typeface="Arial" pitchFamily="34" charset="0"/>
              </a:defRPr>
            </a:lvl3pPr>
            <a:lvl4pPr marL="1600200" indent="-228600">
              <a:spcBef>
                <a:spcPct val="20000"/>
              </a:spcBef>
              <a:buFont typeface="Arial" pitchFamily="34" charset="0"/>
              <a:buChar char="–"/>
              <a:defRPr sz="2000">
                <a:solidFill>
                  <a:srgbClr val="660066"/>
                </a:solidFill>
                <a:latin typeface="Arial" pitchFamily="34" charset="0"/>
                <a:ea typeface="Arial" pitchFamily="34" charset="0"/>
                <a:cs typeface="Arial" pitchFamily="34" charset="0"/>
              </a:defRPr>
            </a:lvl4pPr>
            <a:lvl5pPr marL="2057400" indent="-228600">
              <a:spcBef>
                <a:spcPct val="20000"/>
              </a:spcBef>
              <a:buFont typeface="Arial" pitchFamily="34" charset="0"/>
              <a:buChar char="»"/>
              <a:defRPr sz="16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9pPr>
          </a:lstStyle>
          <a:p>
            <a:pPr algn="ctr" eaLnBrk="1" hangingPunct="1">
              <a:lnSpc>
                <a:spcPct val="80000"/>
              </a:lnSpc>
              <a:spcBef>
                <a:spcPct val="0"/>
              </a:spcBef>
              <a:buClr>
                <a:srgbClr val="E20074"/>
              </a:buClr>
              <a:buSzPct val="75000"/>
              <a:buFontTx/>
              <a:buNone/>
            </a:pPr>
            <a:r>
              <a:rPr lang="en-US" altLang="de-DE" sz="1100" dirty="0"/>
              <a:t>Small cell</a:t>
            </a:r>
          </a:p>
        </p:txBody>
      </p:sp>
      <p:sp>
        <p:nvSpPr>
          <p:cNvPr id="845" name="TextBox 94"/>
          <p:cNvSpPr txBox="1">
            <a:spLocks noChangeArrowheads="1"/>
          </p:cNvSpPr>
          <p:nvPr/>
        </p:nvSpPr>
        <p:spPr bwMode="auto">
          <a:xfrm>
            <a:off x="683568" y="2767127"/>
            <a:ext cx="416808" cy="27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itchFamily="34" charset="0"/>
              <a:buChar char="■"/>
              <a:defRPr sz="3200">
                <a:solidFill>
                  <a:srgbClr val="000000"/>
                </a:solidFill>
                <a:latin typeface="Arial" pitchFamily="34" charset="0"/>
                <a:ea typeface="ＭＳ Ｐゴシック" pitchFamily="34" charset="-128"/>
                <a:cs typeface="Arial" pitchFamily="34" charset="0"/>
              </a:defRPr>
            </a:lvl1pPr>
            <a:lvl2pPr marL="742950" indent="-285750">
              <a:spcBef>
                <a:spcPct val="20000"/>
              </a:spcBef>
              <a:buFont typeface="Arial" pitchFamily="34" charset="0"/>
              <a:buChar char="♦"/>
              <a:defRPr sz="2800">
                <a:solidFill>
                  <a:srgbClr val="404040"/>
                </a:solidFill>
                <a:latin typeface="Arial" pitchFamily="34" charset="0"/>
                <a:ea typeface="Arial" pitchFamily="34" charset="0"/>
                <a:cs typeface="Arial" pitchFamily="34" charset="0"/>
              </a:defRPr>
            </a:lvl2pPr>
            <a:lvl3pPr marL="1143000" indent="-228600">
              <a:spcBef>
                <a:spcPct val="20000"/>
              </a:spcBef>
              <a:buFont typeface="Arial" pitchFamily="34" charset="0"/>
              <a:buChar char="•"/>
              <a:defRPr sz="2400">
                <a:solidFill>
                  <a:srgbClr val="000090"/>
                </a:solidFill>
                <a:latin typeface="Arial" pitchFamily="34" charset="0"/>
                <a:ea typeface="Arial" pitchFamily="34" charset="0"/>
                <a:cs typeface="Arial" pitchFamily="34" charset="0"/>
              </a:defRPr>
            </a:lvl3pPr>
            <a:lvl4pPr marL="1600200" indent="-228600">
              <a:spcBef>
                <a:spcPct val="20000"/>
              </a:spcBef>
              <a:buFont typeface="Arial" pitchFamily="34" charset="0"/>
              <a:buChar char="–"/>
              <a:defRPr sz="2000">
                <a:solidFill>
                  <a:srgbClr val="660066"/>
                </a:solidFill>
                <a:latin typeface="Arial" pitchFamily="34" charset="0"/>
                <a:ea typeface="Arial" pitchFamily="34" charset="0"/>
                <a:cs typeface="Arial" pitchFamily="34" charset="0"/>
              </a:defRPr>
            </a:lvl4pPr>
            <a:lvl5pPr marL="2057400" indent="-228600">
              <a:spcBef>
                <a:spcPct val="20000"/>
              </a:spcBef>
              <a:buFont typeface="Arial" pitchFamily="34" charset="0"/>
              <a:buChar char="»"/>
              <a:defRPr sz="16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9pPr>
          </a:lstStyle>
          <a:p>
            <a:pPr algn="ctr" eaLnBrk="1" hangingPunct="1">
              <a:lnSpc>
                <a:spcPct val="80000"/>
              </a:lnSpc>
              <a:spcBef>
                <a:spcPct val="0"/>
              </a:spcBef>
              <a:buClr>
                <a:srgbClr val="E20074"/>
              </a:buClr>
              <a:buSzPct val="75000"/>
              <a:buFontTx/>
              <a:buNone/>
            </a:pPr>
            <a:r>
              <a:rPr lang="en-US" altLang="de-DE" sz="1100" dirty="0"/>
              <a:t>Wi-Fi AP</a:t>
            </a:r>
          </a:p>
        </p:txBody>
      </p:sp>
      <p:sp>
        <p:nvSpPr>
          <p:cNvPr id="846" name="TextBox 94"/>
          <p:cNvSpPr txBox="1">
            <a:spLocks noChangeArrowheads="1"/>
          </p:cNvSpPr>
          <p:nvPr/>
        </p:nvSpPr>
        <p:spPr bwMode="auto">
          <a:xfrm>
            <a:off x="6903819" y="2883506"/>
            <a:ext cx="671761"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itchFamily="34" charset="0"/>
              <a:buChar char="■"/>
              <a:defRPr sz="3200">
                <a:solidFill>
                  <a:srgbClr val="000000"/>
                </a:solidFill>
                <a:latin typeface="Arial" pitchFamily="34" charset="0"/>
                <a:ea typeface="ＭＳ Ｐゴシック" pitchFamily="34" charset="-128"/>
                <a:cs typeface="Arial" pitchFamily="34" charset="0"/>
              </a:defRPr>
            </a:lvl1pPr>
            <a:lvl2pPr marL="742950" indent="-285750">
              <a:spcBef>
                <a:spcPct val="20000"/>
              </a:spcBef>
              <a:buFont typeface="Arial" pitchFamily="34" charset="0"/>
              <a:buChar char="♦"/>
              <a:defRPr sz="2800">
                <a:solidFill>
                  <a:srgbClr val="404040"/>
                </a:solidFill>
                <a:latin typeface="Arial" pitchFamily="34" charset="0"/>
                <a:ea typeface="Arial" pitchFamily="34" charset="0"/>
                <a:cs typeface="Arial" pitchFamily="34" charset="0"/>
              </a:defRPr>
            </a:lvl2pPr>
            <a:lvl3pPr marL="1143000" indent="-228600">
              <a:spcBef>
                <a:spcPct val="20000"/>
              </a:spcBef>
              <a:buFont typeface="Arial" pitchFamily="34" charset="0"/>
              <a:buChar char="•"/>
              <a:defRPr sz="2400">
                <a:solidFill>
                  <a:srgbClr val="000090"/>
                </a:solidFill>
                <a:latin typeface="Arial" pitchFamily="34" charset="0"/>
                <a:ea typeface="Arial" pitchFamily="34" charset="0"/>
                <a:cs typeface="Arial" pitchFamily="34" charset="0"/>
              </a:defRPr>
            </a:lvl3pPr>
            <a:lvl4pPr marL="1600200" indent="-228600">
              <a:spcBef>
                <a:spcPct val="20000"/>
              </a:spcBef>
              <a:buFont typeface="Arial" pitchFamily="34" charset="0"/>
              <a:buChar char="–"/>
              <a:defRPr sz="2000">
                <a:solidFill>
                  <a:srgbClr val="660066"/>
                </a:solidFill>
                <a:latin typeface="Arial" pitchFamily="34" charset="0"/>
                <a:ea typeface="Arial" pitchFamily="34" charset="0"/>
                <a:cs typeface="Arial" pitchFamily="34" charset="0"/>
              </a:defRPr>
            </a:lvl4pPr>
            <a:lvl5pPr marL="2057400" indent="-228600">
              <a:spcBef>
                <a:spcPct val="20000"/>
              </a:spcBef>
              <a:buFont typeface="Arial" pitchFamily="34" charset="0"/>
              <a:buChar char="»"/>
              <a:defRPr sz="16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9pPr>
          </a:lstStyle>
          <a:p>
            <a:pPr algn="ctr" eaLnBrk="1" hangingPunct="1">
              <a:lnSpc>
                <a:spcPct val="90000"/>
              </a:lnSpc>
              <a:spcBef>
                <a:spcPct val="0"/>
              </a:spcBef>
              <a:buClr>
                <a:srgbClr val="E20074"/>
              </a:buClr>
              <a:buSzPct val="75000"/>
              <a:buFontTx/>
              <a:buNone/>
            </a:pPr>
            <a:r>
              <a:rPr lang="en-US" altLang="de-DE" sz="1100" dirty="0"/>
              <a:t>Fiber PoP</a:t>
            </a:r>
            <a:br>
              <a:rPr lang="en-US" altLang="de-DE" sz="1100" dirty="0"/>
            </a:br>
            <a:r>
              <a:rPr lang="en-US" altLang="de-DE" sz="1100" dirty="0"/>
              <a:t>(cabinet)</a:t>
            </a:r>
          </a:p>
        </p:txBody>
      </p:sp>
      <p:pic>
        <p:nvPicPr>
          <p:cNvPr id="847" name="Picture 163"/>
          <p:cNvPicPr>
            <a:picLocks noChangeAspect="1" noChangeArrowheads="1"/>
          </p:cNvPicPr>
          <p:nvPr/>
        </p:nvPicPr>
        <p:blipFill>
          <a:blip r:embed="rId6">
            <a:lum bright="24000" contrast="-18000"/>
            <a:extLst>
              <a:ext uri="{C6817429-C8A8-4D84-93E4-C83949A02BD1}">
                <a14:imgProps xmlns="" xmlns:ns1="http://schemas.openxmlformats.org/officeDocument/2006/extended-properties" xmlns:vt="http://schemas.openxmlformats.org/officeDocument/2006/docPropsVTypes" xmlns:a14="http://schemas.microsoft.com/office/drawing/2010/main">
                  <a14:imgLayer>
                    <a14:imgEffect>
                      <a14:brightnessContrast bright="24000" contrast="-18000"/>
                    </a14:imgEffect>
                  </a14:imgLayer>
                </a14:imgProps>
              </a:ext>
              <a:ext uri="{E5B0B5D3-4B33-4A51-8642-9E6B4B91DBBF}">
                <a14:useLocalDpi xmlns="" xmlns:ns1="http://schemas.openxmlformats.org/officeDocument/2006/extended-properties" xmlns:vt="http://schemas.openxmlformats.org/officeDocument/2006/docPropsVTypes" xmlns:a14="http://schemas.microsoft.com/office/drawing/2010/main" val="0"/>
              </a:ext>
            </a:extLst>
          </a:blip>
          <a:stretch>
            <a:fillRect/>
          </a:stretch>
        </p:blipFill>
        <p:spPr>
          <a:xfrm>
            <a:off x="5024345" y="5726965"/>
            <a:ext cx="441880" cy="414288"/>
          </a:xfrm>
          <a:prstGeom prst="rect">
            <a:avLst/>
          </a:prstGeom>
          <a:noFill/>
          <a:ln w="12700">
            <a:noFill/>
            <a:miter lim="800000"/>
          </a:ln>
        </p:spPr>
      </p:pic>
      <p:pic>
        <p:nvPicPr>
          <p:cNvPr id="848" name="Picture 162"/>
          <p:cNvPicPr>
            <a:picLocks noChangeAspect="1" noChangeArrowheads="1"/>
          </p:cNvPicPr>
          <p:nvPr/>
        </p:nvPicPr>
        <p:blipFill>
          <a:blip r:embed="rId6">
            <a:lum bright="24000" contrast="-18000"/>
            <a:extLst>
              <a:ext uri="{8BF03AEC-7F6F-45DD-AE4A-B8DC82FAE81A}">
                <a14:imgProps xmlns="" xmlns:ns1="http://schemas.openxmlformats.org/officeDocument/2006/extended-properties" xmlns:vt="http://schemas.openxmlformats.org/officeDocument/2006/docPropsVTypes" xmlns:a14="http://schemas.microsoft.com/office/drawing/2010/main">
                  <a14:imgLayer>
                    <a14:imgEffect>
                      <a14:brightnessContrast bright="24000" contrast="-18000"/>
                    </a14:imgEffect>
                  </a14:imgLayer>
                </a14:imgProps>
              </a:ext>
              <a:ext uri="{65195027-D50E-4181-8550-194CF58B1A8A}">
                <a14:useLocalDpi xmlns="" xmlns:ns1="http://schemas.openxmlformats.org/officeDocument/2006/extended-properties" xmlns:vt="http://schemas.openxmlformats.org/officeDocument/2006/docPropsVTypes" xmlns:a14="http://schemas.microsoft.com/office/drawing/2010/main" val="0"/>
              </a:ext>
            </a:extLst>
          </a:blip>
          <a:stretch>
            <a:fillRect/>
          </a:stretch>
        </p:blipFill>
        <p:spPr>
          <a:xfrm>
            <a:off x="2862436" y="1628587"/>
            <a:ext cx="285158" cy="267440"/>
          </a:xfrm>
          <a:prstGeom prst="rect">
            <a:avLst/>
          </a:prstGeom>
          <a:noFill/>
          <a:ln w="12700">
            <a:noFill/>
            <a:miter lim="800000"/>
          </a:ln>
        </p:spPr>
      </p:pic>
      <p:pic>
        <p:nvPicPr>
          <p:cNvPr id="849" name="Picture 164"/>
          <p:cNvPicPr>
            <a:picLocks noChangeAspect="1" noChangeArrowheads="1"/>
          </p:cNvPicPr>
          <p:nvPr/>
        </p:nvPicPr>
        <p:blipFill>
          <a:blip r:embed="rId6">
            <a:lum bright="24000" contrast="-18000"/>
            <a:extLst>
              <a:ext uri="{BEE84BDF-2CC1-4A75-AAE8-252712987DC2}">
                <a14:imgProps xmlns="" xmlns:ns1="http://schemas.openxmlformats.org/officeDocument/2006/extended-properties" xmlns:vt="http://schemas.openxmlformats.org/officeDocument/2006/docPropsVTypes" xmlns:a14="http://schemas.microsoft.com/office/drawing/2010/main">
                  <a14:imgLayer>
                    <a14:imgEffect>
                      <a14:brightnessContrast bright="24000" contrast="-18000"/>
                    </a14:imgEffect>
                  </a14:imgLayer>
                </a14:imgProps>
              </a:ext>
              <a:ext uri="{6FA1A69D-9EAC-4CA0-AE47-B6C247622F1A}">
                <a14:useLocalDpi xmlns="" xmlns:ns1="http://schemas.openxmlformats.org/officeDocument/2006/extended-properties" xmlns:vt="http://schemas.openxmlformats.org/officeDocument/2006/docPropsVTypes" xmlns:a14="http://schemas.microsoft.com/office/drawing/2010/main" val="0"/>
              </a:ext>
            </a:extLst>
          </a:blip>
          <a:stretch>
            <a:fillRect/>
          </a:stretch>
        </p:blipFill>
        <p:spPr>
          <a:xfrm>
            <a:off x="1165714" y="1896682"/>
            <a:ext cx="677341" cy="633578"/>
          </a:xfrm>
          <a:prstGeom prst="rect">
            <a:avLst/>
          </a:prstGeom>
          <a:noFill/>
          <a:ln w="12700">
            <a:noFill/>
            <a:miter lim="800000"/>
          </a:ln>
        </p:spPr>
      </p:pic>
      <p:pic>
        <p:nvPicPr>
          <p:cNvPr id="850" name="Picture 162"/>
          <p:cNvPicPr>
            <a:picLocks noChangeAspect="1" noChangeArrowheads="1"/>
          </p:cNvPicPr>
          <p:nvPr/>
        </p:nvPicPr>
        <p:blipFill>
          <a:blip r:embed="rId6">
            <a:lum bright="24000" contrast="-18000"/>
            <a:extLst>
              <a:ext uri="{8BF03AEC-7F6F-45DD-AE4A-B8DC82FAE81A}">
                <a14:imgProps xmlns="" xmlns:ns1="http://schemas.openxmlformats.org/officeDocument/2006/extended-properties" xmlns:vt="http://schemas.openxmlformats.org/officeDocument/2006/docPropsVTypes" xmlns:a14="http://schemas.microsoft.com/office/drawing/2010/main">
                  <a14:imgLayer>
                    <a14:imgEffect>
                      <a14:brightnessContrast bright="24000" contrast="-18000"/>
                    </a14:imgEffect>
                  </a14:imgLayer>
                </a14:imgProps>
              </a:ext>
              <a:ext uri="{65195027-D50E-4181-8550-194CF58B1A8A}">
                <a14:useLocalDpi xmlns="" xmlns:ns1="http://schemas.openxmlformats.org/officeDocument/2006/extended-properties" xmlns:vt="http://schemas.openxmlformats.org/officeDocument/2006/docPropsVTypes" xmlns:a14="http://schemas.microsoft.com/office/drawing/2010/main" val="0"/>
              </a:ext>
            </a:extLst>
          </a:blip>
          <a:stretch>
            <a:fillRect/>
          </a:stretch>
        </p:blipFill>
        <p:spPr>
          <a:xfrm>
            <a:off x="2013794" y="1752165"/>
            <a:ext cx="384857" cy="360944"/>
          </a:xfrm>
          <a:prstGeom prst="rect">
            <a:avLst/>
          </a:prstGeom>
          <a:noFill/>
          <a:ln w="12700">
            <a:noFill/>
            <a:miter lim="800000"/>
          </a:ln>
        </p:spPr>
      </p:pic>
      <p:pic>
        <p:nvPicPr>
          <p:cNvPr id="851" name="Grafik 17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01732" y="2000746"/>
            <a:ext cx="124905" cy="483326"/>
          </a:xfrm>
          <a:prstGeom prst="rect">
            <a:avLst/>
          </a:prstGeom>
        </p:spPr>
      </p:pic>
      <p:pic>
        <p:nvPicPr>
          <p:cNvPr id="852" name="Grafik 174"/>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0008" y="2634938"/>
            <a:ext cx="124905" cy="483326"/>
          </a:xfrm>
          <a:prstGeom prst="rect">
            <a:avLst/>
          </a:prstGeom>
        </p:spPr>
      </p:pic>
      <p:pic>
        <p:nvPicPr>
          <p:cNvPr id="85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V="1">
            <a:off x="2752034" y="2101587"/>
            <a:ext cx="618690" cy="208813"/>
          </a:xfrm>
          <a:prstGeom prst="rect">
            <a:avLst/>
          </a:prstGeom>
          <a:solidFill>
            <a:schemeClr val="bg1"/>
          </a:solidFill>
          <a:ln>
            <a:noFill/>
          </a:ln>
          <a:effectLst/>
          <a:extLst/>
        </p:spPr>
      </p:pic>
      <p:grpSp>
        <p:nvGrpSpPr>
          <p:cNvPr id="5" name="Group 4"/>
          <p:cNvGrpSpPr/>
          <p:nvPr/>
        </p:nvGrpSpPr>
        <p:grpSpPr>
          <a:xfrm>
            <a:off x="1104431" y="4259834"/>
            <a:ext cx="1134303" cy="798795"/>
            <a:chOff x="1104431" y="4133278"/>
            <a:chExt cx="1134303" cy="798795"/>
          </a:xfrm>
        </p:grpSpPr>
        <p:sp>
          <p:nvSpPr>
            <p:cNvPr id="854" name="Gleichschenkliges Dreieck 177"/>
            <p:cNvSpPr/>
            <p:nvPr/>
          </p:nvSpPr>
          <p:spPr>
            <a:xfrm rot="4800619">
              <a:off x="1467804" y="4056292"/>
              <a:ext cx="693944" cy="847916"/>
            </a:xfrm>
            <a:prstGeom prst="triangle">
              <a:avLst/>
            </a:prstGeom>
            <a:solidFill>
              <a:srgbClr val="E20074">
                <a:lumMod val="20000"/>
                <a:lumOff val="80000"/>
              </a:srgbClr>
            </a:solidFill>
            <a:ln w="9525" cap="flat" cmpd="sng" algn="ctr">
              <a:noFill/>
              <a:prstDash val="solid"/>
            </a:ln>
            <a:effectLst/>
          </p:spPr>
          <p:txBody>
            <a:bodyPr lIns="91333" tIns="45666" rIns="91333" bIns="45666" rtlCol="0" anchor="ctr"/>
            <a:lstStyle/>
            <a:p>
              <a:pPr algn="ctr" defTabSz="456662">
                <a:lnSpc>
                  <a:spcPts val="1800"/>
                </a:lnSpc>
                <a:buClr>
                  <a:srgbClr val="E20074"/>
                </a:buClr>
                <a:defRPr/>
              </a:pPr>
              <a:endParaRPr lang="en-GB" sz="1800" kern="0" dirty="0">
                <a:solidFill>
                  <a:srgbClr val="000000"/>
                </a:solidFill>
                <a:latin typeface="Tele-GroteskNor"/>
              </a:endParaRPr>
            </a:p>
          </p:txBody>
        </p:sp>
        <p:sp>
          <p:nvSpPr>
            <p:cNvPr id="855" name="Ellipse 179"/>
            <p:cNvSpPr/>
            <p:nvPr/>
          </p:nvSpPr>
          <p:spPr>
            <a:xfrm rot="15613648">
              <a:off x="943634" y="4339277"/>
              <a:ext cx="753593" cy="432000"/>
            </a:xfrm>
            <a:prstGeom prst="ellipse">
              <a:avLst/>
            </a:prstGeom>
            <a:solidFill>
              <a:srgbClr val="E20074">
                <a:lumMod val="20000"/>
                <a:lumOff val="80000"/>
              </a:srgbClr>
            </a:solidFill>
            <a:ln w="9525" cap="flat" cmpd="sng" algn="ctr">
              <a:noFill/>
              <a:prstDash val="solid"/>
            </a:ln>
            <a:effectLst/>
          </p:spPr>
          <p:txBody>
            <a:bodyPr lIns="91333" tIns="45666" rIns="91333" bIns="45666" rtlCol="0" anchor="ctr"/>
            <a:lstStyle/>
            <a:p>
              <a:pPr algn="ctr" defTabSz="456662">
                <a:lnSpc>
                  <a:spcPts val="1800"/>
                </a:lnSpc>
                <a:buClr>
                  <a:srgbClr val="E20074"/>
                </a:buClr>
                <a:defRPr/>
              </a:pPr>
              <a:endParaRPr lang="en-GB" sz="1800" kern="0" dirty="0">
                <a:solidFill>
                  <a:srgbClr val="000000"/>
                </a:solidFill>
                <a:latin typeface="Tele-GroteskNor"/>
              </a:endParaRPr>
            </a:p>
          </p:txBody>
        </p:sp>
      </p:grpSp>
      <p:sp>
        <p:nvSpPr>
          <p:cNvPr id="856" name="Textfeld 6"/>
          <p:cNvSpPr txBox="1">
            <a:spLocks noChangeArrowheads="1"/>
          </p:cNvSpPr>
          <p:nvPr/>
        </p:nvSpPr>
        <p:spPr bwMode="auto">
          <a:xfrm>
            <a:off x="1352133" y="4582578"/>
            <a:ext cx="460673" cy="139029"/>
          </a:xfrm>
          <a:prstGeom prst="rect">
            <a:avLst/>
          </a:prstGeom>
          <a:noFill/>
          <a:ln>
            <a:noFill/>
          </a:ln>
          <a:extLst/>
        </p:spPr>
        <p:txBody>
          <a:bodyPr vert="horz" wrap="square" lIns="0" tIns="0" rIns="0" bIns="0" numCol="1" anchor="t" anchorCtr="0" compatLnSpc="1">
            <a:prstTxWarp prst="textNoShape">
              <a:avLst/>
            </a:prstTxWarp>
          </a:bodyPr>
          <a:lstStyle>
            <a:defPPr>
              <a:defRPr lang="de-DE"/>
            </a:defPPr>
            <a:lvl1pPr marL="342900" indent="-342900" eaLnBrk="0" hangingPunct="0">
              <a:lnSpc>
                <a:spcPct val="90000"/>
              </a:lnSpc>
              <a:defRPr>
                <a:solidFill>
                  <a:schemeClr val="tx1"/>
                </a:solidFill>
              </a:defRPr>
            </a:lvl1pPr>
            <a:lvl2pPr marL="1588" lvl="1" indent="0" algn="ctr" eaLnBrk="0" hangingPunct="0">
              <a:lnSpc>
                <a:spcPct val="80000"/>
              </a:lnSpc>
              <a:spcBef>
                <a:spcPts val="0"/>
              </a:spcBef>
              <a:buClr>
                <a:srgbClr val="E20074"/>
              </a:buClr>
              <a:defRPr sz="1000">
                <a:solidFill>
                  <a:srgbClr val="C00000"/>
                </a:solidFill>
              </a:defRPr>
            </a:lvl2pPr>
            <a:lvl3pPr marL="179388" lvl="2" indent="-176213" eaLnBrk="1" hangingPunct="1">
              <a:lnSpc>
                <a:spcPct val="90000"/>
              </a:lnSpc>
              <a:buSzPct val="75000"/>
              <a:buChar char="§"/>
              <a:defRPr>
                <a:solidFill>
                  <a:schemeClr val="tx1"/>
                </a:solidFill>
                <a:latin typeface="+mn-lt"/>
              </a:defRPr>
            </a:lvl3pPr>
            <a:lvl4pPr marL="352425" lvl="3" indent="-171450" eaLnBrk="1" hangingPunct="1">
              <a:lnSpc>
                <a:spcPct val="90000"/>
              </a:lnSpc>
              <a:buSzPct val="75000"/>
              <a:buChar char="§"/>
              <a:defRPr>
                <a:solidFill>
                  <a:schemeClr val="tx1"/>
                </a:solidFill>
                <a:latin typeface="+mn-lt"/>
              </a:defRPr>
            </a:lvl4pPr>
            <a:lvl5pPr marL="538163" indent="-184150" eaLnBrk="0" hangingPunct="0">
              <a:lnSpc>
                <a:spcPct val="90000"/>
              </a:lnSpc>
              <a:buSzPct val="75000"/>
              <a:buChar char="§"/>
              <a:defRPr>
                <a:solidFill>
                  <a:schemeClr val="tx1"/>
                </a:solidFill>
                <a:latin typeface="+mn-lt"/>
              </a:defRPr>
            </a:lvl5pPr>
            <a:lvl6pPr marL="2514600" indent="-228600" defTabSz="457200">
              <a:spcBef>
                <a:spcPct val="20000"/>
              </a:spcBef>
              <a:buFont typeface="Arial"/>
              <a:buChar char="•"/>
              <a:defRPr sz="2000">
                <a:solidFill>
                  <a:schemeClr val="tx1"/>
                </a:solidFill>
                <a:latin typeface="+mn-lt"/>
              </a:defRPr>
            </a:lvl6pPr>
            <a:lvl7pPr marL="2971800" indent="-228600" defTabSz="457200">
              <a:spcBef>
                <a:spcPct val="20000"/>
              </a:spcBef>
              <a:buFont typeface="Arial"/>
              <a:buChar char="•"/>
              <a:defRPr sz="2000">
                <a:solidFill>
                  <a:schemeClr val="tx1"/>
                </a:solidFill>
                <a:latin typeface="+mn-lt"/>
              </a:defRPr>
            </a:lvl7pPr>
            <a:lvl8pPr marL="3429000" indent="-228600" defTabSz="457200">
              <a:spcBef>
                <a:spcPct val="20000"/>
              </a:spcBef>
              <a:buFont typeface="Arial"/>
              <a:buChar char="•"/>
              <a:defRPr sz="2000">
                <a:solidFill>
                  <a:schemeClr val="tx1"/>
                </a:solidFill>
                <a:latin typeface="+mn-lt"/>
              </a:defRPr>
            </a:lvl8pPr>
            <a:lvl9pPr marL="3886200" indent="-228600" defTabSz="457200">
              <a:spcBef>
                <a:spcPct val="20000"/>
              </a:spcBef>
              <a:buFont typeface="Arial"/>
              <a:buChar char="•"/>
              <a:defRPr sz="2000">
                <a:solidFill>
                  <a:schemeClr val="tx1"/>
                </a:solidFill>
                <a:latin typeface="+mn-lt"/>
              </a:defRPr>
            </a:lvl9pPr>
          </a:lstStyle>
          <a:p>
            <a:pPr marL="1678" lvl="1" defTabSz="456662">
              <a:defRPr/>
            </a:pPr>
            <a:r>
              <a:rPr lang="en-GB" altLang="en-US" sz="1100" kern="0" dirty="0">
                <a:latin typeface="Arial" panose="020B0604020202020204" pitchFamily="34" charset="0"/>
                <a:cs typeface="Arial" panose="020B0604020202020204" pitchFamily="34" charset="0"/>
              </a:rPr>
              <a:t>WTTH</a:t>
            </a:r>
          </a:p>
        </p:txBody>
      </p:sp>
      <p:pic>
        <p:nvPicPr>
          <p:cNvPr id="857" name="Grafik 18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87974" y="4343186"/>
            <a:ext cx="124905" cy="483326"/>
          </a:xfrm>
          <a:prstGeom prst="rect">
            <a:avLst/>
          </a:prstGeom>
        </p:spPr>
      </p:pic>
      <p:sp>
        <p:nvSpPr>
          <p:cNvPr id="858" name="Rechteck 185"/>
          <p:cNvSpPr/>
          <p:nvPr/>
        </p:nvSpPr>
        <p:spPr>
          <a:xfrm>
            <a:off x="3608751" y="4501499"/>
            <a:ext cx="83350" cy="83350"/>
          </a:xfrm>
          <a:prstGeom prst="rect">
            <a:avLst/>
          </a:prstGeom>
          <a:solidFill>
            <a:srgbClr val="C00000"/>
          </a:solidFill>
          <a:ln w="9525" cap="flat" cmpd="sng" algn="ctr">
            <a:noFill/>
            <a:prstDash val="solid"/>
          </a:ln>
          <a:effectLst/>
        </p:spPr>
        <p:txBody>
          <a:bodyPr lIns="91333" tIns="45666" rIns="91333" bIns="45666" rtlCol="0" anchor="ctr"/>
          <a:lstStyle/>
          <a:p>
            <a:pPr algn="ctr" defTabSz="456662">
              <a:lnSpc>
                <a:spcPts val="1800"/>
              </a:lnSpc>
              <a:buClr>
                <a:srgbClr val="E20074"/>
              </a:buClr>
            </a:pPr>
            <a:endParaRPr lang="en-GB" sz="1800" kern="0" dirty="0">
              <a:solidFill>
                <a:srgbClr val="000000"/>
              </a:solidFill>
              <a:latin typeface="Tele-GroteskNor"/>
            </a:endParaRPr>
          </a:p>
        </p:txBody>
      </p:sp>
      <p:pic>
        <p:nvPicPr>
          <p:cNvPr id="859" name="Grafik 186"/>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29877" y="4356549"/>
            <a:ext cx="124905" cy="483326"/>
          </a:xfrm>
          <a:prstGeom prst="rect">
            <a:avLst/>
          </a:prstGeom>
        </p:spPr>
      </p:pic>
      <p:sp>
        <p:nvSpPr>
          <p:cNvPr id="860" name="Textfeld 6"/>
          <p:cNvSpPr txBox="1">
            <a:spLocks noChangeArrowheads="1"/>
          </p:cNvSpPr>
          <p:nvPr/>
        </p:nvSpPr>
        <p:spPr bwMode="auto">
          <a:xfrm rot="3582353">
            <a:off x="3819974" y="4952544"/>
            <a:ext cx="507860" cy="153286"/>
          </a:xfrm>
          <a:prstGeom prst="rect">
            <a:avLst/>
          </a:prstGeom>
          <a:noFill/>
          <a:ln>
            <a:noFill/>
          </a:ln>
          <a:extLst/>
        </p:spPr>
        <p:txBody>
          <a:bodyPr vert="horz" wrap="square" lIns="0" tIns="0" rIns="0" bIns="0" numCol="1" anchor="t" anchorCtr="0" compatLnSpc="1">
            <a:prstTxWarp prst="textNoShape">
              <a:avLst/>
            </a:prstTxWarp>
          </a:bodyPr>
          <a:lstStyle>
            <a:defPPr>
              <a:defRPr lang="de-DE"/>
            </a:defPPr>
            <a:lvl1pPr marL="342900" indent="-342900" eaLnBrk="0" hangingPunct="0">
              <a:lnSpc>
                <a:spcPct val="90000"/>
              </a:lnSpc>
              <a:defRPr>
                <a:solidFill>
                  <a:schemeClr val="tx1"/>
                </a:solidFill>
              </a:defRPr>
            </a:lvl1pPr>
            <a:lvl2pPr marL="1588" lvl="1" indent="0" algn="ctr" eaLnBrk="0" hangingPunct="0">
              <a:lnSpc>
                <a:spcPct val="80000"/>
              </a:lnSpc>
              <a:spcBef>
                <a:spcPts val="0"/>
              </a:spcBef>
              <a:buClr>
                <a:srgbClr val="E20074"/>
              </a:buClr>
              <a:defRPr sz="1000">
                <a:solidFill>
                  <a:srgbClr val="C00000"/>
                </a:solidFill>
              </a:defRPr>
            </a:lvl2pPr>
            <a:lvl3pPr marL="179388" lvl="2" indent="-176213" eaLnBrk="1" hangingPunct="1">
              <a:lnSpc>
                <a:spcPct val="90000"/>
              </a:lnSpc>
              <a:buSzPct val="75000"/>
              <a:buChar char="§"/>
              <a:defRPr>
                <a:solidFill>
                  <a:schemeClr val="tx1"/>
                </a:solidFill>
                <a:latin typeface="+mn-lt"/>
              </a:defRPr>
            </a:lvl3pPr>
            <a:lvl4pPr marL="352425" lvl="3" indent="-171450" eaLnBrk="1" hangingPunct="1">
              <a:lnSpc>
                <a:spcPct val="90000"/>
              </a:lnSpc>
              <a:buSzPct val="75000"/>
              <a:buChar char="§"/>
              <a:defRPr>
                <a:solidFill>
                  <a:schemeClr val="tx1"/>
                </a:solidFill>
                <a:latin typeface="+mn-lt"/>
              </a:defRPr>
            </a:lvl4pPr>
            <a:lvl5pPr marL="538163" indent="-184150" eaLnBrk="0" hangingPunct="0">
              <a:lnSpc>
                <a:spcPct val="90000"/>
              </a:lnSpc>
              <a:buSzPct val="75000"/>
              <a:buChar char="§"/>
              <a:defRPr>
                <a:solidFill>
                  <a:schemeClr val="tx1"/>
                </a:solidFill>
                <a:latin typeface="+mn-lt"/>
              </a:defRPr>
            </a:lvl5pPr>
            <a:lvl6pPr marL="2514600" indent="-228600" defTabSz="457200">
              <a:spcBef>
                <a:spcPct val="20000"/>
              </a:spcBef>
              <a:buFont typeface="Arial"/>
              <a:buChar char="•"/>
              <a:defRPr sz="2000">
                <a:solidFill>
                  <a:schemeClr val="tx1"/>
                </a:solidFill>
                <a:latin typeface="+mn-lt"/>
              </a:defRPr>
            </a:lvl6pPr>
            <a:lvl7pPr marL="2971800" indent="-228600" defTabSz="457200">
              <a:spcBef>
                <a:spcPct val="20000"/>
              </a:spcBef>
              <a:buFont typeface="Arial"/>
              <a:buChar char="•"/>
              <a:defRPr sz="2000">
                <a:solidFill>
                  <a:schemeClr val="tx1"/>
                </a:solidFill>
                <a:latin typeface="+mn-lt"/>
              </a:defRPr>
            </a:lvl7pPr>
            <a:lvl8pPr marL="3429000" indent="-228600" defTabSz="457200">
              <a:spcBef>
                <a:spcPct val="20000"/>
              </a:spcBef>
              <a:buFont typeface="Arial"/>
              <a:buChar char="•"/>
              <a:defRPr sz="2000">
                <a:solidFill>
                  <a:schemeClr val="tx1"/>
                </a:solidFill>
                <a:latin typeface="+mn-lt"/>
              </a:defRPr>
            </a:lvl8pPr>
            <a:lvl9pPr marL="3886200" indent="-228600" defTabSz="457200">
              <a:spcBef>
                <a:spcPct val="20000"/>
              </a:spcBef>
              <a:buFont typeface="Arial"/>
              <a:buChar char="•"/>
              <a:defRPr sz="2000">
                <a:solidFill>
                  <a:schemeClr val="tx1"/>
                </a:solidFill>
                <a:latin typeface="+mn-lt"/>
              </a:defRPr>
            </a:lvl9pPr>
          </a:lstStyle>
          <a:p>
            <a:pPr marL="1850" lvl="1" defTabSz="503486">
              <a:defRPr/>
            </a:pPr>
            <a:r>
              <a:rPr lang="en-GB" altLang="en-US" sz="1100" kern="0" dirty="0">
                <a:solidFill>
                  <a:srgbClr val="427BB3"/>
                </a:solidFill>
                <a:latin typeface="Arial" panose="020B0604020202020204" pitchFamily="34" charset="0"/>
                <a:cs typeface="Arial" panose="020B0604020202020204" pitchFamily="34" charset="0"/>
              </a:rPr>
              <a:t>WTTB</a:t>
            </a:r>
          </a:p>
        </p:txBody>
      </p:sp>
      <p:pic>
        <p:nvPicPr>
          <p:cNvPr id="86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V="1">
            <a:off x="4782984" y="4434623"/>
            <a:ext cx="618690" cy="208813"/>
          </a:xfrm>
          <a:prstGeom prst="rect">
            <a:avLst/>
          </a:prstGeom>
          <a:solidFill>
            <a:schemeClr val="bg1"/>
          </a:solidFill>
          <a:ln>
            <a:noFill/>
          </a:ln>
          <a:effectLst/>
          <a:extLst/>
        </p:spPr>
      </p:pic>
      <p:sp>
        <p:nvSpPr>
          <p:cNvPr id="862" name="Rectangle 162"/>
          <p:cNvSpPr>
            <a:spLocks noChangeArrowheads="1"/>
          </p:cNvSpPr>
          <p:nvPr/>
        </p:nvSpPr>
        <p:spPr bwMode="auto">
          <a:xfrm>
            <a:off x="4643059" y="4659275"/>
            <a:ext cx="400677"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itchFamily="34" charset="0"/>
              <a:buChar char="■"/>
              <a:defRPr sz="3200">
                <a:solidFill>
                  <a:srgbClr val="000000"/>
                </a:solidFill>
                <a:latin typeface="Arial" pitchFamily="34" charset="0"/>
                <a:ea typeface="ＭＳ Ｐゴシック" pitchFamily="34" charset="-128"/>
                <a:cs typeface="Arial" pitchFamily="34" charset="0"/>
              </a:defRPr>
            </a:lvl1pPr>
            <a:lvl2pPr marL="742950" indent="-285750">
              <a:spcBef>
                <a:spcPct val="20000"/>
              </a:spcBef>
              <a:buFont typeface="Arial" pitchFamily="34" charset="0"/>
              <a:buChar char="♦"/>
              <a:defRPr sz="2800">
                <a:solidFill>
                  <a:srgbClr val="404040"/>
                </a:solidFill>
                <a:latin typeface="Arial" pitchFamily="34" charset="0"/>
                <a:ea typeface="Arial" pitchFamily="34" charset="0"/>
                <a:cs typeface="Arial" pitchFamily="34" charset="0"/>
              </a:defRPr>
            </a:lvl2pPr>
            <a:lvl3pPr marL="1143000" indent="-228600">
              <a:spcBef>
                <a:spcPct val="20000"/>
              </a:spcBef>
              <a:buFont typeface="Arial" pitchFamily="34" charset="0"/>
              <a:buChar char="•"/>
              <a:defRPr sz="2400">
                <a:solidFill>
                  <a:srgbClr val="000090"/>
                </a:solidFill>
                <a:latin typeface="Arial" pitchFamily="34" charset="0"/>
                <a:ea typeface="Arial" pitchFamily="34" charset="0"/>
                <a:cs typeface="Arial" pitchFamily="34" charset="0"/>
              </a:defRPr>
            </a:lvl3pPr>
            <a:lvl4pPr marL="1600200" indent="-228600">
              <a:spcBef>
                <a:spcPct val="20000"/>
              </a:spcBef>
              <a:buFont typeface="Arial" pitchFamily="34" charset="0"/>
              <a:buChar char="–"/>
              <a:defRPr sz="2000">
                <a:solidFill>
                  <a:srgbClr val="660066"/>
                </a:solidFill>
                <a:latin typeface="Arial" pitchFamily="34" charset="0"/>
                <a:ea typeface="Arial" pitchFamily="34" charset="0"/>
                <a:cs typeface="Arial" pitchFamily="34" charset="0"/>
              </a:defRPr>
            </a:lvl4pPr>
            <a:lvl5pPr marL="2057400" indent="-228600">
              <a:spcBef>
                <a:spcPct val="20000"/>
              </a:spcBef>
              <a:buFont typeface="Arial" pitchFamily="34" charset="0"/>
              <a:buChar char="»"/>
              <a:defRPr sz="16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9pPr>
          </a:lstStyle>
          <a:p>
            <a:pPr algn="ctr" eaLnBrk="1" hangingPunct="1">
              <a:lnSpc>
                <a:spcPct val="80000"/>
              </a:lnSpc>
              <a:spcBef>
                <a:spcPct val="0"/>
              </a:spcBef>
              <a:buClr>
                <a:srgbClr val="E20074"/>
              </a:buClr>
              <a:buSzPct val="75000"/>
              <a:buFontTx/>
              <a:buNone/>
            </a:pPr>
            <a:r>
              <a:rPr lang="en-US" altLang="de-DE" sz="1200" dirty="0"/>
              <a:t>Small cell</a:t>
            </a:r>
          </a:p>
        </p:txBody>
      </p:sp>
      <p:pic>
        <p:nvPicPr>
          <p:cNvPr id="863" name="Picture 164"/>
          <p:cNvPicPr>
            <a:picLocks noChangeAspect="1" noChangeArrowheads="1"/>
          </p:cNvPicPr>
          <p:nvPr/>
        </p:nvPicPr>
        <p:blipFill>
          <a:blip r:embed="rId6">
            <a:lum bright="24000" contrast="-18000"/>
            <a:extLst>
              <a:ext uri="{BEE84BDF-2CC1-4A75-AAE8-252712987DC2}">
                <a14:imgProps xmlns="" xmlns:ns1="http://schemas.openxmlformats.org/officeDocument/2006/extended-properties" xmlns:vt="http://schemas.openxmlformats.org/officeDocument/2006/docPropsVTypes" xmlns:a14="http://schemas.microsoft.com/office/drawing/2010/main">
                  <a14:imgLayer>
                    <a14:imgEffect>
                      <a14:brightnessContrast bright="24000" contrast="-18000"/>
                    </a14:imgEffect>
                  </a14:imgLayer>
                </a14:imgProps>
              </a:ext>
              <a:ext uri="{6FA1A69D-9EAC-4CA0-AE47-B6C247622F1A}">
                <a14:useLocalDpi xmlns="" xmlns:ns1="http://schemas.openxmlformats.org/officeDocument/2006/extended-properties" xmlns:vt="http://schemas.openxmlformats.org/officeDocument/2006/docPropsVTypes" xmlns:a14="http://schemas.microsoft.com/office/drawing/2010/main" val="0"/>
              </a:ext>
            </a:extLst>
          </a:blip>
          <a:stretch>
            <a:fillRect/>
          </a:stretch>
        </p:blipFill>
        <p:spPr>
          <a:xfrm>
            <a:off x="207099" y="2145452"/>
            <a:ext cx="677341" cy="633578"/>
          </a:xfrm>
          <a:prstGeom prst="rect">
            <a:avLst/>
          </a:prstGeom>
          <a:noFill/>
          <a:ln w="12700">
            <a:noFill/>
            <a:miter lim="800000"/>
          </a:ln>
        </p:spPr>
      </p:pic>
      <p:pic>
        <p:nvPicPr>
          <p:cNvPr id="864" name="Grafik 20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27984" y="2936515"/>
            <a:ext cx="124905" cy="483326"/>
          </a:xfrm>
          <a:prstGeom prst="rect">
            <a:avLst/>
          </a:prstGeom>
        </p:spPr>
      </p:pic>
      <p:pic>
        <p:nvPicPr>
          <p:cNvPr id="865" name="Grafik 205"/>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42552" y="2938996"/>
            <a:ext cx="124905" cy="483326"/>
          </a:xfrm>
          <a:prstGeom prst="rect">
            <a:avLst/>
          </a:prstGeom>
        </p:spPr>
      </p:pic>
      <p:sp>
        <p:nvSpPr>
          <p:cNvPr id="866" name="Rechteck 315"/>
          <p:cNvSpPr/>
          <p:nvPr/>
        </p:nvSpPr>
        <p:spPr>
          <a:xfrm>
            <a:off x="4182691" y="5583269"/>
            <a:ext cx="83350" cy="83350"/>
          </a:xfrm>
          <a:prstGeom prst="rect">
            <a:avLst/>
          </a:prstGeom>
          <a:solidFill>
            <a:srgbClr val="C00000"/>
          </a:solidFill>
          <a:ln w="9525" cap="flat" cmpd="sng" algn="ctr">
            <a:noFill/>
            <a:prstDash val="solid"/>
          </a:ln>
          <a:effectLst/>
        </p:spPr>
        <p:txBody>
          <a:bodyPr lIns="91333" tIns="45666" rIns="91333" bIns="45666" rtlCol="0" anchor="ctr"/>
          <a:lstStyle/>
          <a:p>
            <a:pPr algn="ctr" defTabSz="456662">
              <a:lnSpc>
                <a:spcPts val="1800"/>
              </a:lnSpc>
              <a:buClr>
                <a:srgbClr val="E20074"/>
              </a:buClr>
            </a:pPr>
            <a:endParaRPr lang="en-GB" sz="1800" kern="0" dirty="0">
              <a:solidFill>
                <a:srgbClr val="000000"/>
              </a:solidFill>
              <a:latin typeface="Tele-GroteskNor"/>
            </a:endParaRPr>
          </a:p>
        </p:txBody>
      </p:sp>
      <p:pic>
        <p:nvPicPr>
          <p:cNvPr id="867" name="Grafik 319"/>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81426" y="1945117"/>
            <a:ext cx="124905" cy="483326"/>
          </a:xfrm>
          <a:prstGeom prst="rect">
            <a:avLst/>
          </a:prstGeom>
        </p:spPr>
      </p:pic>
      <p:cxnSp>
        <p:nvCxnSpPr>
          <p:cNvPr id="868" name="Gerade Verbindung 321"/>
          <p:cNvCxnSpPr/>
          <p:nvPr/>
        </p:nvCxnSpPr>
        <p:spPr>
          <a:xfrm>
            <a:off x="107504" y="3551098"/>
            <a:ext cx="3352476" cy="0"/>
          </a:xfrm>
          <a:prstGeom prst="line">
            <a:avLst/>
          </a:prstGeom>
          <a:noFill/>
          <a:ln w="9525" cap="flat" cmpd="sng" algn="ctr">
            <a:solidFill>
              <a:srgbClr val="000000"/>
            </a:solidFill>
            <a:prstDash val="solid"/>
            <a:tailEnd type="none" w="lg" len="lg"/>
          </a:ln>
          <a:effectLst/>
        </p:spPr>
      </p:cxnSp>
      <p:cxnSp>
        <p:nvCxnSpPr>
          <p:cNvPr id="869" name="Gerade Verbindung 323"/>
          <p:cNvCxnSpPr/>
          <p:nvPr/>
        </p:nvCxnSpPr>
        <p:spPr>
          <a:xfrm>
            <a:off x="3694742" y="3804390"/>
            <a:ext cx="327061" cy="0"/>
          </a:xfrm>
          <a:prstGeom prst="line">
            <a:avLst/>
          </a:prstGeom>
          <a:noFill/>
          <a:ln w="9525" cap="flat" cmpd="sng" algn="ctr">
            <a:solidFill>
              <a:srgbClr val="000000"/>
            </a:solidFill>
            <a:prstDash val="solid"/>
            <a:tailEnd type="none" w="lg" len="lg"/>
          </a:ln>
          <a:effectLst/>
        </p:spPr>
      </p:cxnSp>
      <p:cxnSp>
        <p:nvCxnSpPr>
          <p:cNvPr id="870" name="Gerade Verbindung 324"/>
          <p:cNvCxnSpPr/>
          <p:nvPr/>
        </p:nvCxnSpPr>
        <p:spPr>
          <a:xfrm>
            <a:off x="2211024" y="3804390"/>
            <a:ext cx="327061" cy="0"/>
          </a:xfrm>
          <a:prstGeom prst="line">
            <a:avLst/>
          </a:prstGeom>
          <a:noFill/>
          <a:ln w="9525" cap="flat" cmpd="sng" algn="ctr">
            <a:solidFill>
              <a:srgbClr val="000000"/>
            </a:solidFill>
            <a:prstDash val="solid"/>
            <a:tailEnd type="none" w="lg" len="lg"/>
          </a:ln>
          <a:effectLst/>
        </p:spPr>
      </p:cxnSp>
      <p:cxnSp>
        <p:nvCxnSpPr>
          <p:cNvPr id="871" name="Gerade Verbindung 330"/>
          <p:cNvCxnSpPr/>
          <p:nvPr/>
        </p:nvCxnSpPr>
        <p:spPr>
          <a:xfrm>
            <a:off x="2979015" y="3806242"/>
            <a:ext cx="327061" cy="0"/>
          </a:xfrm>
          <a:prstGeom prst="line">
            <a:avLst/>
          </a:prstGeom>
          <a:noFill/>
          <a:ln w="9525" cap="flat" cmpd="sng" algn="ctr">
            <a:solidFill>
              <a:srgbClr val="000000"/>
            </a:solidFill>
            <a:prstDash val="solid"/>
            <a:tailEnd type="none" w="lg" len="lg"/>
          </a:ln>
          <a:effectLst/>
        </p:spPr>
      </p:cxnSp>
      <p:cxnSp>
        <p:nvCxnSpPr>
          <p:cNvPr id="872" name="Gerade Verbindung 331"/>
          <p:cNvCxnSpPr/>
          <p:nvPr/>
        </p:nvCxnSpPr>
        <p:spPr>
          <a:xfrm>
            <a:off x="1552010" y="3804390"/>
            <a:ext cx="327061" cy="0"/>
          </a:xfrm>
          <a:prstGeom prst="line">
            <a:avLst/>
          </a:prstGeom>
          <a:noFill/>
          <a:ln w="9525" cap="flat" cmpd="sng" algn="ctr">
            <a:solidFill>
              <a:srgbClr val="000000"/>
            </a:solidFill>
            <a:prstDash val="solid"/>
            <a:tailEnd type="none" w="lg" len="lg"/>
          </a:ln>
          <a:effectLst/>
        </p:spPr>
      </p:cxnSp>
      <p:cxnSp>
        <p:nvCxnSpPr>
          <p:cNvPr id="873" name="Gerade Verbindung 340"/>
          <p:cNvCxnSpPr/>
          <p:nvPr/>
        </p:nvCxnSpPr>
        <p:spPr>
          <a:xfrm>
            <a:off x="4369088" y="3806242"/>
            <a:ext cx="327061" cy="0"/>
          </a:xfrm>
          <a:prstGeom prst="line">
            <a:avLst/>
          </a:prstGeom>
          <a:noFill/>
          <a:ln w="9525" cap="flat" cmpd="sng" algn="ctr">
            <a:solidFill>
              <a:srgbClr val="000000"/>
            </a:solidFill>
            <a:prstDash val="solid"/>
            <a:tailEnd type="none" w="lg" len="lg"/>
          </a:ln>
          <a:effectLst/>
        </p:spPr>
      </p:cxnSp>
      <p:cxnSp>
        <p:nvCxnSpPr>
          <p:cNvPr id="874" name="Gerade Verbindung 341"/>
          <p:cNvCxnSpPr/>
          <p:nvPr/>
        </p:nvCxnSpPr>
        <p:spPr>
          <a:xfrm>
            <a:off x="5087436" y="3806242"/>
            <a:ext cx="327061" cy="0"/>
          </a:xfrm>
          <a:prstGeom prst="line">
            <a:avLst/>
          </a:prstGeom>
          <a:noFill/>
          <a:ln w="9525" cap="flat" cmpd="sng" algn="ctr">
            <a:solidFill>
              <a:srgbClr val="000000"/>
            </a:solidFill>
            <a:prstDash val="solid"/>
            <a:tailEnd type="none" w="lg" len="lg"/>
          </a:ln>
          <a:effectLst/>
        </p:spPr>
      </p:cxnSp>
      <p:cxnSp>
        <p:nvCxnSpPr>
          <p:cNvPr id="875" name="Gerade Verbindung 342"/>
          <p:cNvCxnSpPr/>
          <p:nvPr/>
        </p:nvCxnSpPr>
        <p:spPr>
          <a:xfrm>
            <a:off x="169173" y="3798911"/>
            <a:ext cx="327061" cy="0"/>
          </a:xfrm>
          <a:prstGeom prst="line">
            <a:avLst/>
          </a:prstGeom>
          <a:noFill/>
          <a:ln w="9525" cap="flat" cmpd="sng" algn="ctr">
            <a:solidFill>
              <a:srgbClr val="000000"/>
            </a:solidFill>
            <a:prstDash val="solid"/>
            <a:tailEnd type="none" w="lg" len="lg"/>
          </a:ln>
          <a:effectLst/>
        </p:spPr>
      </p:cxnSp>
      <p:cxnSp>
        <p:nvCxnSpPr>
          <p:cNvPr id="876" name="Gerade Verbindung 343"/>
          <p:cNvCxnSpPr/>
          <p:nvPr/>
        </p:nvCxnSpPr>
        <p:spPr>
          <a:xfrm>
            <a:off x="843529" y="3800763"/>
            <a:ext cx="327061" cy="0"/>
          </a:xfrm>
          <a:prstGeom prst="line">
            <a:avLst/>
          </a:prstGeom>
          <a:noFill/>
          <a:ln w="9525" cap="flat" cmpd="sng" algn="ctr">
            <a:solidFill>
              <a:srgbClr val="000000"/>
            </a:solidFill>
            <a:prstDash val="solid"/>
            <a:tailEnd type="none" w="lg" len="lg"/>
          </a:ln>
          <a:effectLst/>
        </p:spPr>
      </p:cxnSp>
      <p:cxnSp>
        <p:nvCxnSpPr>
          <p:cNvPr id="877" name="Gerade Verbindung 344"/>
          <p:cNvCxnSpPr/>
          <p:nvPr/>
        </p:nvCxnSpPr>
        <p:spPr>
          <a:xfrm>
            <a:off x="107504" y="4039174"/>
            <a:ext cx="7665464" cy="0"/>
          </a:xfrm>
          <a:prstGeom prst="line">
            <a:avLst/>
          </a:prstGeom>
          <a:noFill/>
          <a:ln w="9525" cap="flat" cmpd="sng" algn="ctr">
            <a:solidFill>
              <a:srgbClr val="000000"/>
            </a:solidFill>
            <a:prstDash val="solid"/>
            <a:tailEnd type="none" w="lg" len="lg"/>
          </a:ln>
          <a:effectLst/>
        </p:spPr>
      </p:cxnSp>
      <p:cxnSp>
        <p:nvCxnSpPr>
          <p:cNvPr id="878" name="Gerade Verbindung 345"/>
          <p:cNvCxnSpPr/>
          <p:nvPr/>
        </p:nvCxnSpPr>
        <p:spPr>
          <a:xfrm>
            <a:off x="6440140" y="3804390"/>
            <a:ext cx="327061" cy="0"/>
          </a:xfrm>
          <a:prstGeom prst="line">
            <a:avLst/>
          </a:prstGeom>
          <a:noFill/>
          <a:ln w="9525" cap="flat" cmpd="sng" algn="ctr">
            <a:solidFill>
              <a:srgbClr val="000000"/>
            </a:solidFill>
            <a:prstDash val="solid"/>
            <a:tailEnd type="none" w="lg" len="lg"/>
          </a:ln>
          <a:effectLst/>
        </p:spPr>
      </p:cxnSp>
      <p:cxnSp>
        <p:nvCxnSpPr>
          <p:cNvPr id="879" name="Gerade Verbindung 346"/>
          <p:cNvCxnSpPr/>
          <p:nvPr/>
        </p:nvCxnSpPr>
        <p:spPr>
          <a:xfrm>
            <a:off x="7208131" y="3806242"/>
            <a:ext cx="327061" cy="0"/>
          </a:xfrm>
          <a:prstGeom prst="line">
            <a:avLst/>
          </a:prstGeom>
          <a:noFill/>
          <a:ln w="9525" cap="flat" cmpd="sng" algn="ctr">
            <a:solidFill>
              <a:srgbClr val="000000"/>
            </a:solidFill>
            <a:prstDash val="solid"/>
            <a:tailEnd type="none" w="lg" len="lg"/>
          </a:ln>
          <a:effectLst/>
        </p:spPr>
      </p:cxnSp>
      <p:cxnSp>
        <p:nvCxnSpPr>
          <p:cNvPr id="880" name="Gerade Verbindung 347"/>
          <p:cNvCxnSpPr/>
          <p:nvPr/>
        </p:nvCxnSpPr>
        <p:spPr>
          <a:xfrm>
            <a:off x="5781126" y="3804390"/>
            <a:ext cx="327061" cy="0"/>
          </a:xfrm>
          <a:prstGeom prst="line">
            <a:avLst/>
          </a:prstGeom>
          <a:noFill/>
          <a:ln w="9525" cap="flat" cmpd="sng" algn="ctr">
            <a:solidFill>
              <a:srgbClr val="000000"/>
            </a:solidFill>
            <a:prstDash val="solid"/>
            <a:tailEnd type="none" w="lg" len="lg"/>
          </a:ln>
          <a:effectLst/>
        </p:spPr>
      </p:cxnSp>
      <p:cxnSp>
        <p:nvCxnSpPr>
          <p:cNvPr id="881" name="Gerade Verbindung 348"/>
          <p:cNvCxnSpPr/>
          <p:nvPr/>
        </p:nvCxnSpPr>
        <p:spPr>
          <a:xfrm>
            <a:off x="4118475" y="3551098"/>
            <a:ext cx="3654493" cy="0"/>
          </a:xfrm>
          <a:prstGeom prst="line">
            <a:avLst/>
          </a:prstGeom>
          <a:noFill/>
          <a:ln w="9525" cap="flat" cmpd="sng" algn="ctr">
            <a:solidFill>
              <a:srgbClr val="000000"/>
            </a:solidFill>
            <a:prstDash val="solid"/>
            <a:tailEnd type="none" w="lg" len="lg"/>
          </a:ln>
          <a:effectLst/>
        </p:spPr>
      </p:cxnSp>
      <p:cxnSp>
        <p:nvCxnSpPr>
          <p:cNvPr id="882" name="Gerade Verbindung 349"/>
          <p:cNvCxnSpPr/>
          <p:nvPr/>
        </p:nvCxnSpPr>
        <p:spPr>
          <a:xfrm>
            <a:off x="3457923" y="1628587"/>
            <a:ext cx="2057" cy="1927805"/>
          </a:xfrm>
          <a:prstGeom prst="line">
            <a:avLst/>
          </a:prstGeom>
          <a:noFill/>
          <a:ln w="9525" cap="flat" cmpd="sng" algn="ctr">
            <a:solidFill>
              <a:srgbClr val="000000"/>
            </a:solidFill>
            <a:prstDash val="solid"/>
            <a:tailEnd type="none" w="lg" len="lg"/>
          </a:ln>
          <a:effectLst/>
        </p:spPr>
      </p:cxnSp>
      <p:cxnSp>
        <p:nvCxnSpPr>
          <p:cNvPr id="883" name="Gerade Verbindung 350"/>
          <p:cNvCxnSpPr/>
          <p:nvPr/>
        </p:nvCxnSpPr>
        <p:spPr>
          <a:xfrm>
            <a:off x="4132130" y="1628587"/>
            <a:ext cx="203" cy="1920658"/>
          </a:xfrm>
          <a:prstGeom prst="line">
            <a:avLst/>
          </a:prstGeom>
          <a:noFill/>
          <a:ln w="9525" cap="flat" cmpd="sng" algn="ctr">
            <a:solidFill>
              <a:srgbClr val="000000"/>
            </a:solidFill>
            <a:prstDash val="solid"/>
            <a:tailEnd type="none" w="lg" len="lg"/>
          </a:ln>
          <a:effectLst/>
        </p:spPr>
      </p:cxnSp>
      <p:cxnSp>
        <p:nvCxnSpPr>
          <p:cNvPr id="884" name="Gerade Verbindung 351"/>
          <p:cNvCxnSpPr/>
          <p:nvPr/>
        </p:nvCxnSpPr>
        <p:spPr>
          <a:xfrm>
            <a:off x="3803924" y="1978933"/>
            <a:ext cx="0" cy="348029"/>
          </a:xfrm>
          <a:prstGeom prst="line">
            <a:avLst/>
          </a:prstGeom>
          <a:noFill/>
          <a:ln w="9525" cap="flat" cmpd="sng" algn="ctr">
            <a:solidFill>
              <a:srgbClr val="000000"/>
            </a:solidFill>
            <a:prstDash val="solid"/>
            <a:tailEnd type="none" w="lg" len="lg"/>
          </a:ln>
          <a:effectLst/>
        </p:spPr>
      </p:cxnSp>
      <p:cxnSp>
        <p:nvCxnSpPr>
          <p:cNvPr id="885" name="Gerade Verbindung 352"/>
          <p:cNvCxnSpPr/>
          <p:nvPr/>
        </p:nvCxnSpPr>
        <p:spPr>
          <a:xfrm>
            <a:off x="3812142" y="2687002"/>
            <a:ext cx="0" cy="348029"/>
          </a:xfrm>
          <a:prstGeom prst="line">
            <a:avLst/>
          </a:prstGeom>
          <a:noFill/>
          <a:ln w="9525" cap="flat" cmpd="sng" algn="ctr">
            <a:solidFill>
              <a:srgbClr val="000000"/>
            </a:solidFill>
            <a:prstDash val="solid"/>
            <a:tailEnd type="none" w="lg" len="lg"/>
          </a:ln>
          <a:effectLst/>
        </p:spPr>
      </p:cxnSp>
      <p:pic>
        <p:nvPicPr>
          <p:cNvPr id="886" name="Grafik 35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23495" y="5127675"/>
            <a:ext cx="124905" cy="483326"/>
          </a:xfrm>
          <a:prstGeom prst="rect">
            <a:avLst/>
          </a:prstGeom>
        </p:spPr>
      </p:pic>
      <p:pic>
        <p:nvPicPr>
          <p:cNvPr id="887" name="Grafik 355"/>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11468" y="2297517"/>
            <a:ext cx="124905" cy="483326"/>
          </a:xfrm>
          <a:prstGeom prst="rect">
            <a:avLst/>
          </a:prstGeom>
        </p:spPr>
      </p:pic>
      <p:sp>
        <p:nvSpPr>
          <p:cNvPr id="888" name="Textfeld 6"/>
          <p:cNvSpPr txBox="1">
            <a:spLocks noChangeArrowheads="1"/>
          </p:cNvSpPr>
          <p:nvPr/>
        </p:nvSpPr>
        <p:spPr bwMode="auto">
          <a:xfrm rot="18575795">
            <a:off x="4419084" y="2596602"/>
            <a:ext cx="507860" cy="153286"/>
          </a:xfrm>
          <a:prstGeom prst="rect">
            <a:avLst/>
          </a:prstGeom>
          <a:noFill/>
          <a:ln>
            <a:noFill/>
          </a:ln>
          <a:extLst/>
        </p:spPr>
        <p:txBody>
          <a:bodyPr vert="horz" wrap="square" lIns="0" tIns="0" rIns="0" bIns="0" numCol="1" anchor="t" anchorCtr="0" compatLnSpc="1">
            <a:prstTxWarp prst="textNoShape">
              <a:avLst/>
            </a:prstTxWarp>
          </a:bodyPr>
          <a:lstStyle>
            <a:defPPr>
              <a:defRPr lang="de-DE"/>
            </a:defPPr>
            <a:lvl1pPr marL="342900" indent="-342900" eaLnBrk="0" hangingPunct="0">
              <a:lnSpc>
                <a:spcPct val="90000"/>
              </a:lnSpc>
              <a:defRPr>
                <a:solidFill>
                  <a:schemeClr val="tx1"/>
                </a:solidFill>
              </a:defRPr>
            </a:lvl1pPr>
            <a:lvl2pPr marL="1588" lvl="1" indent="0" algn="ctr" eaLnBrk="0" hangingPunct="0">
              <a:lnSpc>
                <a:spcPct val="80000"/>
              </a:lnSpc>
              <a:spcBef>
                <a:spcPts val="0"/>
              </a:spcBef>
              <a:buClr>
                <a:srgbClr val="E20074"/>
              </a:buClr>
              <a:defRPr sz="1000">
                <a:solidFill>
                  <a:srgbClr val="C00000"/>
                </a:solidFill>
              </a:defRPr>
            </a:lvl2pPr>
            <a:lvl3pPr marL="179388" lvl="2" indent="-176213" eaLnBrk="1" hangingPunct="1">
              <a:lnSpc>
                <a:spcPct val="90000"/>
              </a:lnSpc>
              <a:buSzPct val="75000"/>
              <a:buChar char="§"/>
              <a:defRPr>
                <a:solidFill>
                  <a:schemeClr val="tx1"/>
                </a:solidFill>
                <a:latin typeface="+mn-lt"/>
              </a:defRPr>
            </a:lvl3pPr>
            <a:lvl4pPr marL="352425" lvl="3" indent="-171450" eaLnBrk="1" hangingPunct="1">
              <a:lnSpc>
                <a:spcPct val="90000"/>
              </a:lnSpc>
              <a:buSzPct val="75000"/>
              <a:buChar char="§"/>
              <a:defRPr>
                <a:solidFill>
                  <a:schemeClr val="tx1"/>
                </a:solidFill>
                <a:latin typeface="+mn-lt"/>
              </a:defRPr>
            </a:lvl4pPr>
            <a:lvl5pPr marL="538163" indent="-184150" eaLnBrk="0" hangingPunct="0">
              <a:lnSpc>
                <a:spcPct val="90000"/>
              </a:lnSpc>
              <a:buSzPct val="75000"/>
              <a:buChar char="§"/>
              <a:defRPr>
                <a:solidFill>
                  <a:schemeClr val="tx1"/>
                </a:solidFill>
                <a:latin typeface="+mn-lt"/>
              </a:defRPr>
            </a:lvl5pPr>
            <a:lvl6pPr marL="2514600" indent="-228600" defTabSz="457200">
              <a:spcBef>
                <a:spcPct val="20000"/>
              </a:spcBef>
              <a:buFont typeface="Arial"/>
              <a:buChar char="•"/>
              <a:defRPr sz="2000">
                <a:solidFill>
                  <a:schemeClr val="tx1"/>
                </a:solidFill>
                <a:latin typeface="+mn-lt"/>
              </a:defRPr>
            </a:lvl6pPr>
            <a:lvl7pPr marL="2971800" indent="-228600" defTabSz="457200">
              <a:spcBef>
                <a:spcPct val="20000"/>
              </a:spcBef>
              <a:buFont typeface="Arial"/>
              <a:buChar char="•"/>
              <a:defRPr sz="2000">
                <a:solidFill>
                  <a:schemeClr val="tx1"/>
                </a:solidFill>
                <a:latin typeface="+mn-lt"/>
              </a:defRPr>
            </a:lvl7pPr>
            <a:lvl8pPr marL="3429000" indent="-228600" defTabSz="457200">
              <a:spcBef>
                <a:spcPct val="20000"/>
              </a:spcBef>
              <a:buFont typeface="Arial"/>
              <a:buChar char="•"/>
              <a:defRPr sz="2000">
                <a:solidFill>
                  <a:schemeClr val="tx1"/>
                </a:solidFill>
                <a:latin typeface="+mn-lt"/>
              </a:defRPr>
            </a:lvl8pPr>
            <a:lvl9pPr marL="3886200" indent="-228600" defTabSz="457200">
              <a:spcBef>
                <a:spcPct val="20000"/>
              </a:spcBef>
              <a:buFont typeface="Arial"/>
              <a:buChar char="•"/>
              <a:defRPr sz="2000">
                <a:solidFill>
                  <a:schemeClr val="tx1"/>
                </a:solidFill>
                <a:latin typeface="+mn-lt"/>
              </a:defRPr>
            </a:lvl9pPr>
          </a:lstStyle>
          <a:p>
            <a:pPr marL="1850" lvl="1" defTabSz="503486">
              <a:defRPr/>
            </a:pPr>
            <a:r>
              <a:rPr lang="en-GB" altLang="en-US" sz="1100" kern="0" dirty="0">
                <a:solidFill>
                  <a:srgbClr val="427BB3"/>
                </a:solidFill>
                <a:latin typeface="Arial" panose="020B0604020202020204" pitchFamily="34" charset="0"/>
                <a:cs typeface="Arial" panose="020B0604020202020204" pitchFamily="34" charset="0"/>
              </a:rPr>
              <a:t>WTTB</a:t>
            </a:r>
          </a:p>
        </p:txBody>
      </p:sp>
      <p:pic>
        <p:nvPicPr>
          <p:cNvPr id="889" name="Grafik 372"/>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21481" y="4339698"/>
            <a:ext cx="124905" cy="483326"/>
          </a:xfrm>
          <a:prstGeom prst="rect">
            <a:avLst/>
          </a:prstGeom>
        </p:spPr>
      </p:pic>
      <p:pic>
        <p:nvPicPr>
          <p:cNvPr id="890" name="Picture 163"/>
          <p:cNvPicPr>
            <a:picLocks noChangeAspect="1" noChangeArrowheads="1"/>
          </p:cNvPicPr>
          <p:nvPr/>
        </p:nvPicPr>
        <p:blipFill>
          <a:blip r:embed="rId6">
            <a:lum bright="24000" contrast="-18000"/>
            <a:extLst>
              <a:ext uri="{C6817429-C8A8-4D84-93E4-C83949A02BD1}">
                <a14:imgProps xmlns="" xmlns:ns1="http://schemas.openxmlformats.org/officeDocument/2006/extended-properties" xmlns:vt="http://schemas.openxmlformats.org/officeDocument/2006/docPropsVTypes" xmlns:a14="http://schemas.microsoft.com/office/drawing/2010/main">
                  <a14:imgLayer>
                    <a14:imgEffect>
                      <a14:brightnessContrast bright="24000" contrast="-18000"/>
                    </a14:imgEffect>
                  </a14:imgLayer>
                </a14:imgProps>
              </a:ext>
              <a:ext uri="{E5B0B5D3-4B33-4A51-8642-9E6B4B91DBBF}">
                <a14:useLocalDpi xmlns="" xmlns:ns1="http://schemas.openxmlformats.org/officeDocument/2006/extended-properties" xmlns:vt="http://schemas.openxmlformats.org/officeDocument/2006/docPropsVTypes" xmlns:a14="http://schemas.microsoft.com/office/drawing/2010/main" val="0"/>
              </a:ext>
            </a:extLst>
          </a:blip>
          <a:stretch>
            <a:fillRect/>
          </a:stretch>
        </p:blipFill>
        <p:spPr>
          <a:xfrm>
            <a:off x="997606" y="5524804"/>
            <a:ext cx="584864" cy="548342"/>
          </a:xfrm>
          <a:prstGeom prst="rect">
            <a:avLst/>
          </a:prstGeom>
          <a:noFill/>
          <a:ln w="12700">
            <a:noFill/>
            <a:miter lim="800000"/>
          </a:ln>
        </p:spPr>
      </p:pic>
      <p:sp>
        <p:nvSpPr>
          <p:cNvPr id="891" name="Textfeld 6"/>
          <p:cNvSpPr txBox="1">
            <a:spLocks noChangeArrowheads="1"/>
          </p:cNvSpPr>
          <p:nvPr/>
        </p:nvSpPr>
        <p:spPr bwMode="auto">
          <a:xfrm>
            <a:off x="1335488" y="5366538"/>
            <a:ext cx="460673" cy="139029"/>
          </a:xfrm>
          <a:prstGeom prst="rect">
            <a:avLst/>
          </a:prstGeom>
          <a:noFill/>
          <a:ln>
            <a:noFill/>
          </a:ln>
          <a:extLst/>
        </p:spPr>
        <p:txBody>
          <a:bodyPr vert="horz" wrap="square" lIns="0" tIns="0" rIns="0" bIns="0" numCol="1" anchor="t" anchorCtr="0" compatLnSpc="1">
            <a:prstTxWarp prst="textNoShape">
              <a:avLst/>
            </a:prstTxWarp>
          </a:bodyPr>
          <a:lstStyle>
            <a:defPPr>
              <a:defRPr lang="de-DE"/>
            </a:defPPr>
            <a:lvl1pPr marL="342900" indent="-342900" eaLnBrk="0" hangingPunct="0">
              <a:lnSpc>
                <a:spcPct val="90000"/>
              </a:lnSpc>
              <a:defRPr>
                <a:solidFill>
                  <a:schemeClr val="tx1"/>
                </a:solidFill>
              </a:defRPr>
            </a:lvl1pPr>
            <a:lvl2pPr marL="1588" lvl="1" indent="0" algn="ctr" eaLnBrk="0" hangingPunct="0">
              <a:lnSpc>
                <a:spcPct val="80000"/>
              </a:lnSpc>
              <a:spcBef>
                <a:spcPts val="0"/>
              </a:spcBef>
              <a:buClr>
                <a:srgbClr val="E20074"/>
              </a:buClr>
              <a:defRPr sz="1000">
                <a:solidFill>
                  <a:srgbClr val="C00000"/>
                </a:solidFill>
              </a:defRPr>
            </a:lvl2pPr>
            <a:lvl3pPr marL="179388" lvl="2" indent="-176213" eaLnBrk="1" hangingPunct="1">
              <a:lnSpc>
                <a:spcPct val="90000"/>
              </a:lnSpc>
              <a:buSzPct val="75000"/>
              <a:buChar char="§"/>
              <a:defRPr>
                <a:solidFill>
                  <a:schemeClr val="tx1"/>
                </a:solidFill>
                <a:latin typeface="+mn-lt"/>
              </a:defRPr>
            </a:lvl3pPr>
            <a:lvl4pPr marL="352425" lvl="3" indent="-171450" eaLnBrk="1" hangingPunct="1">
              <a:lnSpc>
                <a:spcPct val="90000"/>
              </a:lnSpc>
              <a:buSzPct val="75000"/>
              <a:buChar char="§"/>
              <a:defRPr>
                <a:solidFill>
                  <a:schemeClr val="tx1"/>
                </a:solidFill>
                <a:latin typeface="+mn-lt"/>
              </a:defRPr>
            </a:lvl4pPr>
            <a:lvl5pPr marL="538163" indent="-184150" eaLnBrk="0" hangingPunct="0">
              <a:lnSpc>
                <a:spcPct val="90000"/>
              </a:lnSpc>
              <a:buSzPct val="75000"/>
              <a:buChar char="§"/>
              <a:defRPr>
                <a:solidFill>
                  <a:schemeClr val="tx1"/>
                </a:solidFill>
                <a:latin typeface="+mn-lt"/>
              </a:defRPr>
            </a:lvl5pPr>
            <a:lvl6pPr marL="2514600" indent="-228600" defTabSz="457200">
              <a:spcBef>
                <a:spcPct val="20000"/>
              </a:spcBef>
              <a:buFont typeface="Arial"/>
              <a:buChar char="•"/>
              <a:defRPr sz="2000">
                <a:solidFill>
                  <a:schemeClr val="tx1"/>
                </a:solidFill>
                <a:latin typeface="+mn-lt"/>
              </a:defRPr>
            </a:lvl6pPr>
            <a:lvl7pPr marL="2971800" indent="-228600" defTabSz="457200">
              <a:spcBef>
                <a:spcPct val="20000"/>
              </a:spcBef>
              <a:buFont typeface="Arial"/>
              <a:buChar char="•"/>
              <a:defRPr sz="2000">
                <a:solidFill>
                  <a:schemeClr val="tx1"/>
                </a:solidFill>
                <a:latin typeface="+mn-lt"/>
              </a:defRPr>
            </a:lvl7pPr>
            <a:lvl8pPr marL="3429000" indent="-228600" defTabSz="457200">
              <a:spcBef>
                <a:spcPct val="20000"/>
              </a:spcBef>
              <a:buFont typeface="Arial"/>
              <a:buChar char="•"/>
              <a:defRPr sz="2000">
                <a:solidFill>
                  <a:schemeClr val="tx1"/>
                </a:solidFill>
                <a:latin typeface="+mn-lt"/>
              </a:defRPr>
            </a:lvl8pPr>
            <a:lvl9pPr marL="3886200" indent="-228600" defTabSz="457200">
              <a:spcBef>
                <a:spcPct val="20000"/>
              </a:spcBef>
              <a:buFont typeface="Arial"/>
              <a:buChar char="•"/>
              <a:defRPr sz="2000">
                <a:solidFill>
                  <a:schemeClr val="tx1"/>
                </a:solidFill>
                <a:latin typeface="+mn-lt"/>
              </a:defRPr>
            </a:lvl9pPr>
          </a:lstStyle>
          <a:p>
            <a:pPr marL="1678" lvl="1" defTabSz="456662">
              <a:defRPr/>
            </a:pPr>
            <a:r>
              <a:rPr lang="en-GB" altLang="en-US" sz="1100" kern="0" dirty="0">
                <a:latin typeface="Arial" panose="020B0604020202020204" pitchFamily="34" charset="0"/>
                <a:cs typeface="Arial" panose="020B0604020202020204" pitchFamily="34" charset="0"/>
              </a:rPr>
              <a:t>WTTH</a:t>
            </a:r>
          </a:p>
        </p:txBody>
      </p:sp>
      <p:cxnSp>
        <p:nvCxnSpPr>
          <p:cNvPr id="892" name="Line 35"/>
          <p:cNvCxnSpPr>
            <a:endCxn id="1246" idx="2"/>
          </p:cNvCxnSpPr>
          <p:nvPr/>
        </p:nvCxnSpPr>
        <p:spPr>
          <a:xfrm flipH="1" flipV="1">
            <a:off x="6290637" y="3443120"/>
            <a:ext cx="1809755" cy="7106"/>
          </a:xfrm>
          <a:prstGeom prst="straightConnector1">
            <a:avLst/>
          </a:prstGeom>
          <a:noFill/>
          <a:ln w="19050">
            <a:solidFill>
              <a:srgbClr val="FF0000"/>
            </a:solidFill>
            <a:round/>
          </a:ln>
        </p:spPr>
      </p:cxnSp>
      <p:grpSp>
        <p:nvGrpSpPr>
          <p:cNvPr id="893" name="Group 5"/>
          <p:cNvGrpSpPr>
            <a:grpSpLocks/>
          </p:cNvGrpSpPr>
          <p:nvPr/>
        </p:nvGrpSpPr>
        <p:grpSpPr bwMode="auto">
          <a:xfrm>
            <a:off x="7127907" y="3213977"/>
            <a:ext cx="201612" cy="265113"/>
            <a:chOff x="632" y="1958"/>
            <a:chExt cx="220" cy="389"/>
          </a:xfrm>
        </p:grpSpPr>
        <p:sp>
          <p:nvSpPr>
            <p:cNvPr id="894" name="Freeform 6"/>
            <p:cNvSpPr>
              <a:spLocks/>
            </p:cNvSpPr>
            <p:nvPr/>
          </p:nvSpPr>
          <p:spPr bwMode="auto">
            <a:xfrm>
              <a:off x="778" y="1958"/>
              <a:ext cx="74" cy="389"/>
            </a:xfrm>
            <a:custGeom>
              <a:avLst/>
              <a:gdLst>
                <a:gd name="T0" fmla="*/ 0 w 74"/>
                <a:gd name="T1" fmla="*/ 17 h 388"/>
                <a:gd name="T2" fmla="*/ 74 w 74"/>
                <a:gd name="T3" fmla="*/ 0 h 388"/>
                <a:gd name="T4" fmla="*/ 74 w 74"/>
                <a:gd name="T5" fmla="*/ 351 h 388"/>
                <a:gd name="T6" fmla="*/ 0 w 74"/>
                <a:gd name="T7" fmla="*/ 422 h 388"/>
                <a:gd name="T8" fmla="*/ 0 w 74"/>
                <a:gd name="T9" fmla="*/ 17 h 388"/>
                <a:gd name="T10" fmla="*/ 0 60000 65536"/>
                <a:gd name="T11" fmla="*/ 0 60000 65536"/>
                <a:gd name="T12" fmla="*/ 0 60000 65536"/>
                <a:gd name="T13" fmla="*/ 0 60000 65536"/>
                <a:gd name="T14" fmla="*/ 0 60000 65536"/>
                <a:gd name="T15" fmla="*/ 0 w 74"/>
                <a:gd name="T16" fmla="*/ 0 h 388"/>
                <a:gd name="T17" fmla="*/ 74 w 74"/>
                <a:gd name="T18" fmla="*/ 388 h 388"/>
              </a:gdLst>
              <a:ahLst/>
              <a:cxnLst>
                <a:cxn ang="T10">
                  <a:pos x="T0" y="T1"/>
                </a:cxn>
                <a:cxn ang="T11">
                  <a:pos x="T2" y="T3"/>
                </a:cxn>
                <a:cxn ang="T12">
                  <a:pos x="T4" y="T5"/>
                </a:cxn>
                <a:cxn ang="T13">
                  <a:pos x="T6" y="T7"/>
                </a:cxn>
                <a:cxn ang="T14">
                  <a:pos x="T8" y="T9"/>
                </a:cxn>
              </a:cxnLst>
              <a:rect l="T15" t="T16" r="T17" b="T18"/>
              <a:pathLst>
                <a:path w="74" h="388">
                  <a:moveTo>
                    <a:pt x="0" y="17"/>
                  </a:moveTo>
                  <a:lnTo>
                    <a:pt x="74" y="0"/>
                  </a:lnTo>
                  <a:lnTo>
                    <a:pt x="74" y="317"/>
                  </a:lnTo>
                  <a:lnTo>
                    <a:pt x="0" y="388"/>
                  </a:lnTo>
                  <a:lnTo>
                    <a:pt x="0" y="17"/>
                  </a:lnTo>
                  <a:close/>
                </a:path>
              </a:pathLst>
            </a:custGeom>
            <a:solidFill>
              <a:srgbClr val="A0A0A0"/>
            </a:solidFill>
            <a:ln w="1588">
              <a:solidFill>
                <a:srgbClr val="808080"/>
              </a:solidFill>
              <a:prstDash val="solid"/>
              <a:round/>
              <a:headEnd/>
              <a:tailEnd/>
            </a:ln>
          </p:spPr>
          <p:txBody>
            <a:bodyPr/>
            <a:lstStyle/>
            <a:p>
              <a:pPr>
                <a:defRPr/>
              </a:pPr>
              <a:endParaRPr lang="en-GB" dirty="0">
                <a:latin typeface="+mn-lt"/>
                <a:cs typeface="Arial" pitchFamily="34" charset="0"/>
              </a:endParaRPr>
            </a:p>
          </p:txBody>
        </p:sp>
        <p:sp>
          <p:nvSpPr>
            <p:cNvPr id="895" name="Freeform 7"/>
            <p:cNvSpPr>
              <a:spLocks/>
            </p:cNvSpPr>
            <p:nvPr/>
          </p:nvSpPr>
          <p:spPr bwMode="auto">
            <a:xfrm>
              <a:off x="634" y="2263"/>
              <a:ext cx="144" cy="84"/>
            </a:xfrm>
            <a:custGeom>
              <a:avLst/>
              <a:gdLst>
                <a:gd name="T0" fmla="*/ 0 w 145"/>
                <a:gd name="T1" fmla="*/ 0 h 83"/>
                <a:gd name="T2" fmla="*/ 0 w 145"/>
                <a:gd name="T3" fmla="*/ 19 h 83"/>
                <a:gd name="T4" fmla="*/ 111 w 145"/>
                <a:gd name="T5" fmla="*/ 117 h 83"/>
                <a:gd name="T6" fmla="*/ 111 w 145"/>
                <a:gd name="T7" fmla="*/ 92 h 83"/>
                <a:gd name="T8" fmla="*/ 0 w 145"/>
                <a:gd name="T9" fmla="*/ 0 h 83"/>
                <a:gd name="T10" fmla="*/ 0 60000 65536"/>
                <a:gd name="T11" fmla="*/ 0 60000 65536"/>
                <a:gd name="T12" fmla="*/ 0 60000 65536"/>
                <a:gd name="T13" fmla="*/ 0 60000 65536"/>
                <a:gd name="T14" fmla="*/ 0 60000 65536"/>
                <a:gd name="T15" fmla="*/ 0 w 145"/>
                <a:gd name="T16" fmla="*/ 0 h 83"/>
                <a:gd name="T17" fmla="*/ 145 w 145"/>
                <a:gd name="T18" fmla="*/ 83 h 83"/>
              </a:gdLst>
              <a:ahLst/>
              <a:cxnLst>
                <a:cxn ang="T10">
                  <a:pos x="T0" y="T1"/>
                </a:cxn>
                <a:cxn ang="T11">
                  <a:pos x="T2" y="T3"/>
                </a:cxn>
                <a:cxn ang="T12">
                  <a:pos x="T4" y="T5"/>
                </a:cxn>
                <a:cxn ang="T13">
                  <a:pos x="T6" y="T7"/>
                </a:cxn>
                <a:cxn ang="T14">
                  <a:pos x="T8" y="T9"/>
                </a:cxn>
              </a:cxnLst>
              <a:rect l="T15" t="T16" r="T17" b="T18"/>
              <a:pathLst>
                <a:path w="145" h="83">
                  <a:moveTo>
                    <a:pt x="0" y="0"/>
                  </a:moveTo>
                  <a:lnTo>
                    <a:pt x="0" y="19"/>
                  </a:lnTo>
                  <a:lnTo>
                    <a:pt x="145" y="83"/>
                  </a:lnTo>
                  <a:lnTo>
                    <a:pt x="145" y="58"/>
                  </a:lnTo>
                  <a:lnTo>
                    <a:pt x="0" y="0"/>
                  </a:lnTo>
                  <a:close/>
                </a:path>
              </a:pathLst>
            </a:custGeom>
            <a:solidFill>
              <a:srgbClr val="A0A0A0"/>
            </a:solidFill>
            <a:ln w="1588">
              <a:solidFill>
                <a:srgbClr val="808080"/>
              </a:solidFill>
              <a:prstDash val="solid"/>
              <a:round/>
              <a:headEnd/>
              <a:tailEnd/>
            </a:ln>
          </p:spPr>
          <p:txBody>
            <a:bodyPr/>
            <a:lstStyle/>
            <a:p>
              <a:pPr>
                <a:defRPr/>
              </a:pPr>
              <a:endParaRPr lang="en-GB" dirty="0">
                <a:latin typeface="+mn-lt"/>
                <a:cs typeface="Arial" pitchFamily="34" charset="0"/>
              </a:endParaRPr>
            </a:p>
          </p:txBody>
        </p:sp>
        <p:sp>
          <p:nvSpPr>
            <p:cNvPr id="896" name="Freeform 8"/>
            <p:cNvSpPr>
              <a:spLocks/>
            </p:cNvSpPr>
            <p:nvPr/>
          </p:nvSpPr>
          <p:spPr bwMode="auto">
            <a:xfrm>
              <a:off x="632" y="1977"/>
              <a:ext cx="146" cy="345"/>
            </a:xfrm>
            <a:custGeom>
              <a:avLst/>
              <a:gdLst>
                <a:gd name="T0" fmla="*/ 0 w 146"/>
                <a:gd name="T1" fmla="*/ 2 h 345"/>
                <a:gd name="T2" fmla="*/ 0 w 146"/>
                <a:gd name="T3" fmla="*/ 285 h 345"/>
                <a:gd name="T4" fmla="*/ 146 w 146"/>
                <a:gd name="T5" fmla="*/ 345 h 345"/>
                <a:gd name="T6" fmla="*/ 146 w 146"/>
                <a:gd name="T7" fmla="*/ 0 h 345"/>
                <a:gd name="T8" fmla="*/ 0 w 146"/>
                <a:gd name="T9" fmla="*/ 2 h 345"/>
                <a:gd name="T10" fmla="*/ 0 60000 65536"/>
                <a:gd name="T11" fmla="*/ 0 60000 65536"/>
                <a:gd name="T12" fmla="*/ 0 60000 65536"/>
                <a:gd name="T13" fmla="*/ 0 60000 65536"/>
                <a:gd name="T14" fmla="*/ 0 60000 65536"/>
                <a:gd name="T15" fmla="*/ 0 w 146"/>
                <a:gd name="T16" fmla="*/ 0 h 345"/>
                <a:gd name="T17" fmla="*/ 146 w 146"/>
                <a:gd name="T18" fmla="*/ 345 h 345"/>
              </a:gdLst>
              <a:ahLst/>
              <a:cxnLst>
                <a:cxn ang="T10">
                  <a:pos x="T0" y="T1"/>
                </a:cxn>
                <a:cxn ang="T11">
                  <a:pos x="T2" y="T3"/>
                </a:cxn>
                <a:cxn ang="T12">
                  <a:pos x="T4" y="T5"/>
                </a:cxn>
                <a:cxn ang="T13">
                  <a:pos x="T6" y="T7"/>
                </a:cxn>
                <a:cxn ang="T14">
                  <a:pos x="T8" y="T9"/>
                </a:cxn>
              </a:cxnLst>
              <a:rect l="T15" t="T16" r="T17" b="T18"/>
              <a:pathLst>
                <a:path w="146" h="345">
                  <a:moveTo>
                    <a:pt x="0" y="2"/>
                  </a:moveTo>
                  <a:lnTo>
                    <a:pt x="0" y="285"/>
                  </a:lnTo>
                  <a:lnTo>
                    <a:pt x="146" y="345"/>
                  </a:lnTo>
                  <a:lnTo>
                    <a:pt x="146" y="0"/>
                  </a:lnTo>
                  <a:lnTo>
                    <a:pt x="0" y="2"/>
                  </a:lnTo>
                  <a:close/>
                </a:path>
              </a:pathLst>
            </a:custGeom>
            <a:solidFill>
              <a:srgbClr val="C0C0C0"/>
            </a:solidFill>
            <a:ln w="1588">
              <a:solidFill>
                <a:srgbClr val="808080"/>
              </a:solidFill>
              <a:prstDash val="solid"/>
              <a:round/>
              <a:headEnd/>
              <a:tailEnd/>
            </a:ln>
          </p:spPr>
          <p:txBody>
            <a:bodyPr/>
            <a:lstStyle/>
            <a:p>
              <a:pPr>
                <a:defRPr/>
              </a:pPr>
              <a:endParaRPr lang="en-GB" dirty="0">
                <a:latin typeface="+mn-lt"/>
                <a:cs typeface="Arial" pitchFamily="34" charset="0"/>
              </a:endParaRPr>
            </a:p>
          </p:txBody>
        </p:sp>
        <p:grpSp>
          <p:nvGrpSpPr>
            <p:cNvPr id="897" name="Group 9"/>
            <p:cNvGrpSpPr>
              <a:grpSpLocks/>
            </p:cNvGrpSpPr>
            <p:nvPr/>
          </p:nvGrpSpPr>
          <p:grpSpPr bwMode="auto">
            <a:xfrm>
              <a:off x="637" y="1991"/>
              <a:ext cx="135" cy="144"/>
              <a:chOff x="637" y="1991"/>
              <a:chExt cx="135" cy="144"/>
            </a:xfrm>
          </p:grpSpPr>
          <p:sp>
            <p:nvSpPr>
              <p:cNvPr id="982" name="Freeform 10"/>
              <p:cNvSpPr>
                <a:spLocks/>
              </p:cNvSpPr>
              <p:nvPr/>
            </p:nvSpPr>
            <p:spPr bwMode="auto">
              <a:xfrm>
                <a:off x="637" y="1991"/>
                <a:ext cx="135" cy="144"/>
              </a:xfrm>
              <a:custGeom>
                <a:avLst/>
                <a:gdLst>
                  <a:gd name="T0" fmla="*/ 0 w 135"/>
                  <a:gd name="T1" fmla="*/ 0 h 143"/>
                  <a:gd name="T2" fmla="*/ 135 w 135"/>
                  <a:gd name="T3" fmla="*/ 0 h 143"/>
                  <a:gd name="T4" fmla="*/ 135 w 135"/>
                  <a:gd name="T5" fmla="*/ 177 h 143"/>
                  <a:gd name="T6" fmla="*/ 0 w 135"/>
                  <a:gd name="T7" fmla="*/ 152 h 143"/>
                  <a:gd name="T8" fmla="*/ 0 w 135"/>
                  <a:gd name="T9" fmla="*/ 0 h 143"/>
                  <a:gd name="T10" fmla="*/ 0 60000 65536"/>
                  <a:gd name="T11" fmla="*/ 0 60000 65536"/>
                  <a:gd name="T12" fmla="*/ 0 60000 65536"/>
                  <a:gd name="T13" fmla="*/ 0 60000 65536"/>
                  <a:gd name="T14" fmla="*/ 0 60000 65536"/>
                  <a:gd name="T15" fmla="*/ 0 w 135"/>
                  <a:gd name="T16" fmla="*/ 0 h 143"/>
                  <a:gd name="T17" fmla="*/ 135 w 135"/>
                  <a:gd name="T18" fmla="*/ 143 h 143"/>
                </a:gdLst>
                <a:ahLst/>
                <a:cxnLst>
                  <a:cxn ang="T10">
                    <a:pos x="T0" y="T1"/>
                  </a:cxn>
                  <a:cxn ang="T11">
                    <a:pos x="T2" y="T3"/>
                  </a:cxn>
                  <a:cxn ang="T12">
                    <a:pos x="T4" y="T5"/>
                  </a:cxn>
                  <a:cxn ang="T13">
                    <a:pos x="T6" y="T7"/>
                  </a:cxn>
                  <a:cxn ang="T14">
                    <a:pos x="T8" y="T9"/>
                  </a:cxn>
                </a:cxnLst>
                <a:rect l="T15" t="T16" r="T17" b="T18"/>
                <a:pathLst>
                  <a:path w="135" h="143">
                    <a:moveTo>
                      <a:pt x="0" y="0"/>
                    </a:moveTo>
                    <a:lnTo>
                      <a:pt x="135" y="0"/>
                    </a:lnTo>
                    <a:lnTo>
                      <a:pt x="135" y="143"/>
                    </a:lnTo>
                    <a:lnTo>
                      <a:pt x="0" y="118"/>
                    </a:lnTo>
                    <a:lnTo>
                      <a:pt x="0" y="0"/>
                    </a:lnTo>
                    <a:close/>
                  </a:path>
                </a:pathLst>
              </a:custGeom>
              <a:solidFill>
                <a:srgbClr val="C0C0C0"/>
              </a:solidFill>
              <a:ln w="1588">
                <a:solidFill>
                  <a:srgbClr val="808080"/>
                </a:solidFill>
                <a:prstDash val="solid"/>
                <a:round/>
                <a:headEnd/>
                <a:tailEnd/>
              </a:ln>
            </p:spPr>
            <p:txBody>
              <a:bodyPr/>
              <a:lstStyle/>
              <a:p>
                <a:pPr>
                  <a:defRPr/>
                </a:pPr>
                <a:endParaRPr lang="en-GB" dirty="0">
                  <a:latin typeface="+mn-lt"/>
                  <a:cs typeface="Arial" pitchFamily="34" charset="0"/>
                </a:endParaRPr>
              </a:p>
            </p:txBody>
          </p:sp>
          <p:grpSp>
            <p:nvGrpSpPr>
              <p:cNvPr id="983" name="Group 11"/>
              <p:cNvGrpSpPr>
                <a:grpSpLocks/>
              </p:cNvGrpSpPr>
              <p:nvPr/>
            </p:nvGrpSpPr>
            <p:grpSpPr bwMode="auto">
              <a:xfrm>
                <a:off x="641" y="1995"/>
                <a:ext cx="127" cy="136"/>
                <a:chOff x="641" y="1995"/>
                <a:chExt cx="127" cy="136"/>
              </a:xfrm>
            </p:grpSpPr>
            <p:sp>
              <p:nvSpPr>
                <p:cNvPr id="984" name="Freeform 12"/>
                <p:cNvSpPr>
                  <a:spLocks/>
                </p:cNvSpPr>
                <p:nvPr/>
              </p:nvSpPr>
              <p:spPr bwMode="auto">
                <a:xfrm>
                  <a:off x="641" y="1995"/>
                  <a:ext cx="126" cy="133"/>
                </a:xfrm>
                <a:custGeom>
                  <a:avLst/>
                  <a:gdLst>
                    <a:gd name="T0" fmla="*/ 0 w 122"/>
                    <a:gd name="T1" fmla="*/ 0 h 127"/>
                    <a:gd name="T2" fmla="*/ 0 w 122"/>
                    <a:gd name="T3" fmla="*/ 504 h 127"/>
                    <a:gd name="T4" fmla="*/ 277 w 122"/>
                    <a:gd name="T5" fmla="*/ 611 h 127"/>
                    <a:gd name="T6" fmla="*/ 277 w 122"/>
                    <a:gd name="T7" fmla="*/ 3 h 127"/>
                    <a:gd name="T8" fmla="*/ 0 w 122"/>
                    <a:gd name="T9" fmla="*/ 0 h 127"/>
                    <a:gd name="T10" fmla="*/ 0 60000 65536"/>
                    <a:gd name="T11" fmla="*/ 0 60000 65536"/>
                    <a:gd name="T12" fmla="*/ 0 60000 65536"/>
                    <a:gd name="T13" fmla="*/ 0 60000 65536"/>
                    <a:gd name="T14" fmla="*/ 0 60000 65536"/>
                    <a:gd name="T15" fmla="*/ 0 w 122"/>
                    <a:gd name="T16" fmla="*/ 0 h 127"/>
                    <a:gd name="T17" fmla="*/ 122 w 122"/>
                    <a:gd name="T18" fmla="*/ 127 h 127"/>
                  </a:gdLst>
                  <a:ahLst/>
                  <a:cxnLst>
                    <a:cxn ang="T10">
                      <a:pos x="T0" y="T1"/>
                    </a:cxn>
                    <a:cxn ang="T11">
                      <a:pos x="T2" y="T3"/>
                    </a:cxn>
                    <a:cxn ang="T12">
                      <a:pos x="T4" y="T5"/>
                    </a:cxn>
                    <a:cxn ang="T13">
                      <a:pos x="T6" y="T7"/>
                    </a:cxn>
                    <a:cxn ang="T14">
                      <a:pos x="T8" y="T9"/>
                    </a:cxn>
                  </a:cxnLst>
                  <a:rect l="T15" t="T16" r="T17" b="T18"/>
                  <a:pathLst>
                    <a:path w="122" h="127">
                      <a:moveTo>
                        <a:pt x="0" y="0"/>
                      </a:moveTo>
                      <a:lnTo>
                        <a:pt x="0" y="105"/>
                      </a:lnTo>
                      <a:lnTo>
                        <a:pt x="122" y="127"/>
                      </a:lnTo>
                      <a:lnTo>
                        <a:pt x="122" y="3"/>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85" name="Freeform 13"/>
                <p:cNvSpPr>
                  <a:spLocks/>
                </p:cNvSpPr>
                <p:nvPr/>
              </p:nvSpPr>
              <p:spPr bwMode="auto">
                <a:xfrm>
                  <a:off x="641" y="1998"/>
                  <a:ext cx="126" cy="133"/>
                </a:xfrm>
                <a:custGeom>
                  <a:avLst/>
                  <a:gdLst>
                    <a:gd name="T0" fmla="*/ 0 w 122"/>
                    <a:gd name="T1" fmla="*/ 0 h 128"/>
                    <a:gd name="T2" fmla="*/ 0 w 122"/>
                    <a:gd name="T3" fmla="*/ 383 h 128"/>
                    <a:gd name="T4" fmla="*/ 277 w 122"/>
                    <a:gd name="T5" fmla="*/ 473 h 128"/>
                    <a:gd name="T6" fmla="*/ 277 w 122"/>
                    <a:gd name="T7" fmla="*/ 458 h 128"/>
                    <a:gd name="T8" fmla="*/ 277 w 122"/>
                    <a:gd name="T9" fmla="*/ 5 h 128"/>
                    <a:gd name="T10" fmla="*/ 0 w 122"/>
                    <a:gd name="T11" fmla="*/ 0 h 128"/>
                    <a:gd name="T12" fmla="*/ 0 60000 65536"/>
                    <a:gd name="T13" fmla="*/ 0 60000 65536"/>
                    <a:gd name="T14" fmla="*/ 0 60000 65536"/>
                    <a:gd name="T15" fmla="*/ 0 60000 65536"/>
                    <a:gd name="T16" fmla="*/ 0 60000 65536"/>
                    <a:gd name="T17" fmla="*/ 0 60000 65536"/>
                    <a:gd name="T18" fmla="*/ 0 w 122"/>
                    <a:gd name="T19" fmla="*/ 0 h 128"/>
                    <a:gd name="T20" fmla="*/ 122 w 122"/>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122" h="128">
                      <a:moveTo>
                        <a:pt x="0" y="0"/>
                      </a:moveTo>
                      <a:lnTo>
                        <a:pt x="0" y="105"/>
                      </a:lnTo>
                      <a:lnTo>
                        <a:pt x="122" y="128"/>
                      </a:lnTo>
                      <a:lnTo>
                        <a:pt x="122" y="125"/>
                      </a:lnTo>
                      <a:lnTo>
                        <a:pt x="122" y="5"/>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86" name="Freeform 14"/>
                <p:cNvSpPr>
                  <a:spLocks/>
                </p:cNvSpPr>
                <p:nvPr/>
              </p:nvSpPr>
              <p:spPr bwMode="auto">
                <a:xfrm>
                  <a:off x="641" y="1995"/>
                  <a:ext cx="126" cy="133"/>
                </a:xfrm>
                <a:custGeom>
                  <a:avLst/>
                  <a:gdLst>
                    <a:gd name="T0" fmla="*/ 0 w 122"/>
                    <a:gd name="T1" fmla="*/ 0 h 126"/>
                    <a:gd name="T2" fmla="*/ 0 w 122"/>
                    <a:gd name="T3" fmla="*/ 667 h 126"/>
                    <a:gd name="T4" fmla="*/ 277 w 122"/>
                    <a:gd name="T5" fmla="*/ 797 h 126"/>
                    <a:gd name="T6" fmla="*/ 277 w 122"/>
                    <a:gd name="T7" fmla="*/ 3 h 126"/>
                    <a:gd name="T8" fmla="*/ 0 w 122"/>
                    <a:gd name="T9" fmla="*/ 0 h 126"/>
                    <a:gd name="T10" fmla="*/ 0 60000 65536"/>
                    <a:gd name="T11" fmla="*/ 0 60000 65536"/>
                    <a:gd name="T12" fmla="*/ 0 60000 65536"/>
                    <a:gd name="T13" fmla="*/ 0 60000 65536"/>
                    <a:gd name="T14" fmla="*/ 0 60000 65536"/>
                    <a:gd name="T15" fmla="*/ 0 w 122"/>
                    <a:gd name="T16" fmla="*/ 0 h 126"/>
                    <a:gd name="T17" fmla="*/ 122 w 122"/>
                    <a:gd name="T18" fmla="*/ 126 h 126"/>
                  </a:gdLst>
                  <a:ahLst/>
                  <a:cxnLst>
                    <a:cxn ang="T10">
                      <a:pos x="T0" y="T1"/>
                    </a:cxn>
                    <a:cxn ang="T11">
                      <a:pos x="T2" y="T3"/>
                    </a:cxn>
                    <a:cxn ang="T12">
                      <a:pos x="T4" y="T5"/>
                    </a:cxn>
                    <a:cxn ang="T13">
                      <a:pos x="T6" y="T7"/>
                    </a:cxn>
                    <a:cxn ang="T14">
                      <a:pos x="T8" y="T9"/>
                    </a:cxn>
                  </a:cxnLst>
                  <a:rect l="T15" t="T16" r="T17" b="T18"/>
                  <a:pathLst>
                    <a:path w="122" h="126">
                      <a:moveTo>
                        <a:pt x="0" y="0"/>
                      </a:moveTo>
                      <a:lnTo>
                        <a:pt x="0" y="105"/>
                      </a:lnTo>
                      <a:lnTo>
                        <a:pt x="122" y="126"/>
                      </a:lnTo>
                      <a:lnTo>
                        <a:pt x="122" y="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grpSp>
              <p:nvGrpSpPr>
                <p:cNvPr id="987" name="Group 15"/>
                <p:cNvGrpSpPr>
                  <a:grpSpLocks/>
                </p:cNvGrpSpPr>
                <p:nvPr/>
              </p:nvGrpSpPr>
              <p:grpSpPr bwMode="auto">
                <a:xfrm>
                  <a:off x="642" y="1998"/>
                  <a:ext cx="125" cy="123"/>
                  <a:chOff x="642" y="1998"/>
                  <a:chExt cx="125" cy="123"/>
                </a:xfrm>
              </p:grpSpPr>
              <p:sp>
                <p:nvSpPr>
                  <p:cNvPr id="1037" name="Freeform 16"/>
                  <p:cNvSpPr>
                    <a:spLocks/>
                  </p:cNvSpPr>
                  <p:nvPr/>
                </p:nvSpPr>
                <p:spPr bwMode="auto">
                  <a:xfrm>
                    <a:off x="642" y="1998"/>
                    <a:ext cx="9" cy="102"/>
                  </a:xfrm>
                  <a:custGeom>
                    <a:avLst/>
                    <a:gdLst>
                      <a:gd name="T0" fmla="*/ 0 w 7"/>
                      <a:gd name="T1" fmla="*/ 0 h 102"/>
                      <a:gd name="T2" fmla="*/ 0 w 7"/>
                      <a:gd name="T3" fmla="*/ 101 h 102"/>
                      <a:gd name="T4" fmla="*/ 35178 w 7"/>
                      <a:gd name="T5" fmla="*/ 102 h 102"/>
                      <a:gd name="T6" fmla="*/ 35178 w 7"/>
                      <a:gd name="T7" fmla="*/ 0 h 102"/>
                      <a:gd name="T8" fmla="*/ 0 w 7"/>
                      <a:gd name="T9" fmla="*/ 0 h 102"/>
                      <a:gd name="T10" fmla="*/ 0 60000 65536"/>
                      <a:gd name="T11" fmla="*/ 0 60000 65536"/>
                      <a:gd name="T12" fmla="*/ 0 60000 65536"/>
                      <a:gd name="T13" fmla="*/ 0 60000 65536"/>
                      <a:gd name="T14" fmla="*/ 0 60000 65536"/>
                      <a:gd name="T15" fmla="*/ 0 w 7"/>
                      <a:gd name="T16" fmla="*/ 0 h 102"/>
                      <a:gd name="T17" fmla="*/ 7 w 7"/>
                      <a:gd name="T18" fmla="*/ 102 h 102"/>
                    </a:gdLst>
                    <a:ahLst/>
                    <a:cxnLst>
                      <a:cxn ang="T10">
                        <a:pos x="T0" y="T1"/>
                      </a:cxn>
                      <a:cxn ang="T11">
                        <a:pos x="T2" y="T3"/>
                      </a:cxn>
                      <a:cxn ang="T12">
                        <a:pos x="T4" y="T5"/>
                      </a:cxn>
                      <a:cxn ang="T13">
                        <a:pos x="T6" y="T7"/>
                      </a:cxn>
                      <a:cxn ang="T14">
                        <a:pos x="T8" y="T9"/>
                      </a:cxn>
                    </a:cxnLst>
                    <a:rect l="T15" t="T16" r="T17" b="T18"/>
                    <a:pathLst>
                      <a:path w="7" h="102">
                        <a:moveTo>
                          <a:pt x="0" y="0"/>
                        </a:moveTo>
                        <a:lnTo>
                          <a:pt x="0" y="101"/>
                        </a:lnTo>
                        <a:lnTo>
                          <a:pt x="7" y="102"/>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38" name="Freeform 17"/>
                  <p:cNvSpPr>
                    <a:spLocks/>
                  </p:cNvSpPr>
                  <p:nvPr/>
                </p:nvSpPr>
                <p:spPr bwMode="auto">
                  <a:xfrm>
                    <a:off x="653" y="1998"/>
                    <a:ext cx="7" cy="107"/>
                  </a:xfrm>
                  <a:custGeom>
                    <a:avLst/>
                    <a:gdLst>
                      <a:gd name="T0" fmla="*/ 0 w 6"/>
                      <a:gd name="T1" fmla="*/ 0 h 103"/>
                      <a:gd name="T2" fmla="*/ 0 w 6"/>
                      <a:gd name="T3" fmla="*/ 370 h 103"/>
                      <a:gd name="T4" fmla="*/ 1210 w 6"/>
                      <a:gd name="T5" fmla="*/ 377 h 103"/>
                      <a:gd name="T6" fmla="*/ 1210 w 6"/>
                      <a:gd name="T7" fmla="*/ 0 h 103"/>
                      <a:gd name="T8" fmla="*/ 0 w 6"/>
                      <a:gd name="T9" fmla="*/ 0 h 103"/>
                      <a:gd name="T10" fmla="*/ 0 60000 65536"/>
                      <a:gd name="T11" fmla="*/ 0 60000 65536"/>
                      <a:gd name="T12" fmla="*/ 0 60000 65536"/>
                      <a:gd name="T13" fmla="*/ 0 60000 65536"/>
                      <a:gd name="T14" fmla="*/ 0 60000 65536"/>
                      <a:gd name="T15" fmla="*/ 0 w 6"/>
                      <a:gd name="T16" fmla="*/ 0 h 103"/>
                      <a:gd name="T17" fmla="*/ 6 w 6"/>
                      <a:gd name="T18" fmla="*/ 103 h 103"/>
                    </a:gdLst>
                    <a:ahLst/>
                    <a:cxnLst>
                      <a:cxn ang="T10">
                        <a:pos x="T0" y="T1"/>
                      </a:cxn>
                      <a:cxn ang="T11">
                        <a:pos x="T2" y="T3"/>
                      </a:cxn>
                      <a:cxn ang="T12">
                        <a:pos x="T4" y="T5"/>
                      </a:cxn>
                      <a:cxn ang="T13">
                        <a:pos x="T6" y="T7"/>
                      </a:cxn>
                      <a:cxn ang="T14">
                        <a:pos x="T8" y="T9"/>
                      </a:cxn>
                    </a:cxnLst>
                    <a:rect l="T15" t="T16" r="T17" b="T18"/>
                    <a:pathLst>
                      <a:path w="6" h="103">
                        <a:moveTo>
                          <a:pt x="0" y="0"/>
                        </a:moveTo>
                        <a:lnTo>
                          <a:pt x="0" y="102"/>
                        </a:lnTo>
                        <a:lnTo>
                          <a:pt x="6" y="103"/>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39" name="Freeform 18"/>
                  <p:cNvSpPr>
                    <a:spLocks/>
                  </p:cNvSpPr>
                  <p:nvPr/>
                </p:nvSpPr>
                <p:spPr bwMode="auto">
                  <a:xfrm>
                    <a:off x="660" y="1998"/>
                    <a:ext cx="10" cy="107"/>
                  </a:xfrm>
                  <a:custGeom>
                    <a:avLst/>
                    <a:gdLst>
                      <a:gd name="T0" fmla="*/ 0 w 7"/>
                      <a:gd name="T1" fmla="*/ 0 h 104"/>
                      <a:gd name="T2" fmla="*/ 0 w 7"/>
                      <a:gd name="T3" fmla="*/ 270 h 104"/>
                      <a:gd name="T4" fmla="*/ 35178 w 7"/>
                      <a:gd name="T5" fmla="*/ 272 h 104"/>
                      <a:gd name="T6" fmla="*/ 35178 w 7"/>
                      <a:gd name="T7" fmla="*/ 0 h 104"/>
                      <a:gd name="T8" fmla="*/ 0 w 7"/>
                      <a:gd name="T9" fmla="*/ 0 h 104"/>
                      <a:gd name="T10" fmla="*/ 0 60000 65536"/>
                      <a:gd name="T11" fmla="*/ 0 60000 65536"/>
                      <a:gd name="T12" fmla="*/ 0 60000 65536"/>
                      <a:gd name="T13" fmla="*/ 0 60000 65536"/>
                      <a:gd name="T14" fmla="*/ 0 60000 65536"/>
                      <a:gd name="T15" fmla="*/ 0 w 7"/>
                      <a:gd name="T16" fmla="*/ 0 h 104"/>
                      <a:gd name="T17" fmla="*/ 7 w 7"/>
                      <a:gd name="T18" fmla="*/ 104 h 104"/>
                    </a:gdLst>
                    <a:ahLst/>
                    <a:cxnLst>
                      <a:cxn ang="T10">
                        <a:pos x="T0" y="T1"/>
                      </a:cxn>
                      <a:cxn ang="T11">
                        <a:pos x="T2" y="T3"/>
                      </a:cxn>
                      <a:cxn ang="T12">
                        <a:pos x="T4" y="T5"/>
                      </a:cxn>
                      <a:cxn ang="T13">
                        <a:pos x="T6" y="T7"/>
                      </a:cxn>
                      <a:cxn ang="T14">
                        <a:pos x="T8" y="T9"/>
                      </a:cxn>
                    </a:cxnLst>
                    <a:rect l="T15" t="T16" r="T17" b="T18"/>
                    <a:pathLst>
                      <a:path w="7" h="104">
                        <a:moveTo>
                          <a:pt x="0" y="0"/>
                        </a:moveTo>
                        <a:lnTo>
                          <a:pt x="0" y="103"/>
                        </a:lnTo>
                        <a:lnTo>
                          <a:pt x="7" y="104"/>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40" name="Freeform 19"/>
                  <p:cNvSpPr>
                    <a:spLocks/>
                  </p:cNvSpPr>
                  <p:nvPr/>
                </p:nvSpPr>
                <p:spPr bwMode="auto">
                  <a:xfrm>
                    <a:off x="670" y="1998"/>
                    <a:ext cx="7" cy="107"/>
                  </a:xfrm>
                  <a:custGeom>
                    <a:avLst/>
                    <a:gdLst>
                      <a:gd name="T0" fmla="*/ 0 w 7"/>
                      <a:gd name="T1" fmla="*/ 0 h 105"/>
                      <a:gd name="T2" fmla="*/ 0 w 7"/>
                      <a:gd name="T3" fmla="*/ 194 h 105"/>
                      <a:gd name="T4" fmla="*/ 7 w 7"/>
                      <a:gd name="T5" fmla="*/ 196 h 105"/>
                      <a:gd name="T6" fmla="*/ 7 w 7"/>
                      <a:gd name="T7" fmla="*/ 0 h 105"/>
                      <a:gd name="T8" fmla="*/ 0 w 7"/>
                      <a:gd name="T9" fmla="*/ 0 h 105"/>
                      <a:gd name="T10" fmla="*/ 0 60000 65536"/>
                      <a:gd name="T11" fmla="*/ 0 60000 65536"/>
                      <a:gd name="T12" fmla="*/ 0 60000 65536"/>
                      <a:gd name="T13" fmla="*/ 0 60000 65536"/>
                      <a:gd name="T14" fmla="*/ 0 60000 65536"/>
                      <a:gd name="T15" fmla="*/ 0 w 7"/>
                      <a:gd name="T16" fmla="*/ 0 h 105"/>
                      <a:gd name="T17" fmla="*/ 7 w 7"/>
                      <a:gd name="T18" fmla="*/ 105 h 105"/>
                    </a:gdLst>
                    <a:ahLst/>
                    <a:cxnLst>
                      <a:cxn ang="T10">
                        <a:pos x="T0" y="T1"/>
                      </a:cxn>
                      <a:cxn ang="T11">
                        <a:pos x="T2" y="T3"/>
                      </a:cxn>
                      <a:cxn ang="T12">
                        <a:pos x="T4" y="T5"/>
                      </a:cxn>
                      <a:cxn ang="T13">
                        <a:pos x="T6" y="T7"/>
                      </a:cxn>
                      <a:cxn ang="T14">
                        <a:pos x="T8" y="T9"/>
                      </a:cxn>
                    </a:cxnLst>
                    <a:rect l="T15" t="T16" r="T17" b="T18"/>
                    <a:pathLst>
                      <a:path w="7" h="105">
                        <a:moveTo>
                          <a:pt x="0" y="0"/>
                        </a:moveTo>
                        <a:lnTo>
                          <a:pt x="0" y="104"/>
                        </a:lnTo>
                        <a:lnTo>
                          <a:pt x="7" y="105"/>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41" name="Freeform 20"/>
                  <p:cNvSpPr>
                    <a:spLocks/>
                  </p:cNvSpPr>
                  <p:nvPr/>
                </p:nvSpPr>
                <p:spPr bwMode="auto">
                  <a:xfrm>
                    <a:off x="681" y="1998"/>
                    <a:ext cx="5" cy="109"/>
                  </a:xfrm>
                  <a:custGeom>
                    <a:avLst/>
                    <a:gdLst>
                      <a:gd name="T0" fmla="*/ 0 w 6"/>
                      <a:gd name="T1" fmla="*/ 0 h 108"/>
                      <a:gd name="T2" fmla="*/ 0 w 6"/>
                      <a:gd name="T3" fmla="*/ 139 h 108"/>
                      <a:gd name="T4" fmla="*/ 3 w 6"/>
                      <a:gd name="T5" fmla="*/ 142 h 108"/>
                      <a:gd name="T6" fmla="*/ 3 w 6"/>
                      <a:gd name="T7" fmla="*/ 0 h 108"/>
                      <a:gd name="T8" fmla="*/ 0 w 6"/>
                      <a:gd name="T9" fmla="*/ 0 h 108"/>
                      <a:gd name="T10" fmla="*/ 0 60000 65536"/>
                      <a:gd name="T11" fmla="*/ 0 60000 65536"/>
                      <a:gd name="T12" fmla="*/ 0 60000 65536"/>
                      <a:gd name="T13" fmla="*/ 0 60000 65536"/>
                      <a:gd name="T14" fmla="*/ 0 60000 65536"/>
                      <a:gd name="T15" fmla="*/ 0 w 6"/>
                      <a:gd name="T16" fmla="*/ 0 h 108"/>
                      <a:gd name="T17" fmla="*/ 6 w 6"/>
                      <a:gd name="T18" fmla="*/ 108 h 108"/>
                    </a:gdLst>
                    <a:ahLst/>
                    <a:cxnLst>
                      <a:cxn ang="T10">
                        <a:pos x="T0" y="T1"/>
                      </a:cxn>
                      <a:cxn ang="T11">
                        <a:pos x="T2" y="T3"/>
                      </a:cxn>
                      <a:cxn ang="T12">
                        <a:pos x="T4" y="T5"/>
                      </a:cxn>
                      <a:cxn ang="T13">
                        <a:pos x="T6" y="T7"/>
                      </a:cxn>
                      <a:cxn ang="T14">
                        <a:pos x="T8" y="T9"/>
                      </a:cxn>
                    </a:cxnLst>
                    <a:rect l="T15" t="T16" r="T17" b="T18"/>
                    <a:pathLst>
                      <a:path w="6" h="108">
                        <a:moveTo>
                          <a:pt x="0" y="0"/>
                        </a:moveTo>
                        <a:lnTo>
                          <a:pt x="0" y="105"/>
                        </a:lnTo>
                        <a:lnTo>
                          <a:pt x="6" y="108"/>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42" name="Freeform 21"/>
                  <p:cNvSpPr>
                    <a:spLocks/>
                  </p:cNvSpPr>
                  <p:nvPr/>
                </p:nvSpPr>
                <p:spPr bwMode="auto">
                  <a:xfrm>
                    <a:off x="687" y="1998"/>
                    <a:ext cx="7" cy="114"/>
                  </a:xfrm>
                  <a:custGeom>
                    <a:avLst/>
                    <a:gdLst>
                      <a:gd name="T0" fmla="*/ 0 w 7"/>
                      <a:gd name="T1" fmla="*/ 0 h 109"/>
                      <a:gd name="T2" fmla="*/ 0 w 7"/>
                      <a:gd name="T3" fmla="*/ 495 h 109"/>
                      <a:gd name="T4" fmla="*/ 6 w 7"/>
                      <a:gd name="T5" fmla="*/ 500 h 109"/>
                      <a:gd name="T6" fmla="*/ 7 w 7"/>
                      <a:gd name="T7" fmla="*/ 1 h 109"/>
                      <a:gd name="T8" fmla="*/ 0 w 7"/>
                      <a:gd name="T9" fmla="*/ 0 h 109"/>
                      <a:gd name="T10" fmla="*/ 0 60000 65536"/>
                      <a:gd name="T11" fmla="*/ 0 60000 65536"/>
                      <a:gd name="T12" fmla="*/ 0 60000 65536"/>
                      <a:gd name="T13" fmla="*/ 0 60000 65536"/>
                      <a:gd name="T14" fmla="*/ 0 60000 65536"/>
                      <a:gd name="T15" fmla="*/ 0 w 7"/>
                      <a:gd name="T16" fmla="*/ 0 h 109"/>
                      <a:gd name="T17" fmla="*/ 7 w 7"/>
                      <a:gd name="T18" fmla="*/ 109 h 109"/>
                    </a:gdLst>
                    <a:ahLst/>
                    <a:cxnLst>
                      <a:cxn ang="T10">
                        <a:pos x="T0" y="T1"/>
                      </a:cxn>
                      <a:cxn ang="T11">
                        <a:pos x="T2" y="T3"/>
                      </a:cxn>
                      <a:cxn ang="T12">
                        <a:pos x="T4" y="T5"/>
                      </a:cxn>
                      <a:cxn ang="T13">
                        <a:pos x="T6" y="T7"/>
                      </a:cxn>
                      <a:cxn ang="T14">
                        <a:pos x="T8" y="T9"/>
                      </a:cxn>
                    </a:cxnLst>
                    <a:rect l="T15" t="T16" r="T17" b="T18"/>
                    <a:pathLst>
                      <a:path w="7" h="109">
                        <a:moveTo>
                          <a:pt x="0" y="0"/>
                        </a:moveTo>
                        <a:lnTo>
                          <a:pt x="0" y="108"/>
                        </a:lnTo>
                        <a:lnTo>
                          <a:pt x="6" y="109"/>
                        </a:lnTo>
                        <a:lnTo>
                          <a:pt x="7" y="1"/>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43" name="Freeform 22"/>
                  <p:cNvSpPr>
                    <a:spLocks/>
                  </p:cNvSpPr>
                  <p:nvPr/>
                </p:nvSpPr>
                <p:spPr bwMode="auto">
                  <a:xfrm>
                    <a:off x="696" y="2000"/>
                    <a:ext cx="7" cy="109"/>
                  </a:xfrm>
                  <a:custGeom>
                    <a:avLst/>
                    <a:gdLst>
                      <a:gd name="T0" fmla="*/ 0 w 7"/>
                      <a:gd name="T1" fmla="*/ 0 h 109"/>
                      <a:gd name="T2" fmla="*/ 0 w 7"/>
                      <a:gd name="T3" fmla="*/ 108 h 109"/>
                      <a:gd name="T4" fmla="*/ 7 w 7"/>
                      <a:gd name="T5" fmla="*/ 109 h 109"/>
                      <a:gd name="T6" fmla="*/ 7 w 7"/>
                      <a:gd name="T7" fmla="*/ 0 h 109"/>
                      <a:gd name="T8" fmla="*/ 0 w 7"/>
                      <a:gd name="T9" fmla="*/ 0 h 109"/>
                      <a:gd name="T10" fmla="*/ 0 60000 65536"/>
                      <a:gd name="T11" fmla="*/ 0 60000 65536"/>
                      <a:gd name="T12" fmla="*/ 0 60000 65536"/>
                      <a:gd name="T13" fmla="*/ 0 60000 65536"/>
                      <a:gd name="T14" fmla="*/ 0 60000 65536"/>
                      <a:gd name="T15" fmla="*/ 0 w 7"/>
                      <a:gd name="T16" fmla="*/ 0 h 109"/>
                      <a:gd name="T17" fmla="*/ 7 w 7"/>
                      <a:gd name="T18" fmla="*/ 109 h 109"/>
                    </a:gdLst>
                    <a:ahLst/>
                    <a:cxnLst>
                      <a:cxn ang="T10">
                        <a:pos x="T0" y="T1"/>
                      </a:cxn>
                      <a:cxn ang="T11">
                        <a:pos x="T2" y="T3"/>
                      </a:cxn>
                      <a:cxn ang="T12">
                        <a:pos x="T4" y="T5"/>
                      </a:cxn>
                      <a:cxn ang="T13">
                        <a:pos x="T6" y="T7"/>
                      </a:cxn>
                      <a:cxn ang="T14">
                        <a:pos x="T8" y="T9"/>
                      </a:cxn>
                    </a:cxnLst>
                    <a:rect l="T15" t="T16" r="T17" b="T18"/>
                    <a:pathLst>
                      <a:path w="7" h="109">
                        <a:moveTo>
                          <a:pt x="0" y="0"/>
                        </a:moveTo>
                        <a:lnTo>
                          <a:pt x="0" y="108"/>
                        </a:lnTo>
                        <a:lnTo>
                          <a:pt x="7" y="109"/>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44" name="Freeform 23"/>
                  <p:cNvSpPr>
                    <a:spLocks/>
                  </p:cNvSpPr>
                  <p:nvPr/>
                </p:nvSpPr>
                <p:spPr bwMode="auto">
                  <a:xfrm>
                    <a:off x="706" y="2000"/>
                    <a:ext cx="5" cy="114"/>
                  </a:xfrm>
                  <a:custGeom>
                    <a:avLst/>
                    <a:gdLst>
                      <a:gd name="T0" fmla="*/ 0 w 6"/>
                      <a:gd name="T1" fmla="*/ 0 h 112"/>
                      <a:gd name="T2" fmla="*/ 0 w 6"/>
                      <a:gd name="T3" fmla="*/ 195 h 112"/>
                      <a:gd name="T4" fmla="*/ 3 w 6"/>
                      <a:gd name="T5" fmla="*/ 201 h 112"/>
                      <a:gd name="T6" fmla="*/ 3 w 6"/>
                      <a:gd name="T7" fmla="*/ 0 h 112"/>
                      <a:gd name="T8" fmla="*/ 0 w 6"/>
                      <a:gd name="T9" fmla="*/ 0 h 112"/>
                      <a:gd name="T10" fmla="*/ 0 60000 65536"/>
                      <a:gd name="T11" fmla="*/ 0 60000 65536"/>
                      <a:gd name="T12" fmla="*/ 0 60000 65536"/>
                      <a:gd name="T13" fmla="*/ 0 60000 65536"/>
                      <a:gd name="T14" fmla="*/ 0 60000 65536"/>
                      <a:gd name="T15" fmla="*/ 0 w 6"/>
                      <a:gd name="T16" fmla="*/ 0 h 112"/>
                      <a:gd name="T17" fmla="*/ 6 w 6"/>
                      <a:gd name="T18" fmla="*/ 112 h 112"/>
                    </a:gdLst>
                    <a:ahLst/>
                    <a:cxnLst>
                      <a:cxn ang="T10">
                        <a:pos x="T0" y="T1"/>
                      </a:cxn>
                      <a:cxn ang="T11">
                        <a:pos x="T2" y="T3"/>
                      </a:cxn>
                      <a:cxn ang="T12">
                        <a:pos x="T4" y="T5"/>
                      </a:cxn>
                      <a:cxn ang="T13">
                        <a:pos x="T6" y="T7"/>
                      </a:cxn>
                      <a:cxn ang="T14">
                        <a:pos x="T8" y="T9"/>
                      </a:cxn>
                    </a:cxnLst>
                    <a:rect l="T15" t="T16" r="T17" b="T18"/>
                    <a:pathLst>
                      <a:path w="6" h="112">
                        <a:moveTo>
                          <a:pt x="0" y="0"/>
                        </a:moveTo>
                        <a:lnTo>
                          <a:pt x="0" y="109"/>
                        </a:lnTo>
                        <a:lnTo>
                          <a:pt x="6" y="112"/>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45" name="Freeform 24"/>
                  <p:cNvSpPr>
                    <a:spLocks/>
                  </p:cNvSpPr>
                  <p:nvPr/>
                </p:nvSpPr>
                <p:spPr bwMode="auto">
                  <a:xfrm>
                    <a:off x="715" y="2000"/>
                    <a:ext cx="7" cy="114"/>
                  </a:xfrm>
                  <a:custGeom>
                    <a:avLst/>
                    <a:gdLst>
                      <a:gd name="T0" fmla="*/ 0 w 7"/>
                      <a:gd name="T1" fmla="*/ 0 h 113"/>
                      <a:gd name="T2" fmla="*/ 0 w 7"/>
                      <a:gd name="T3" fmla="*/ 146 h 113"/>
                      <a:gd name="T4" fmla="*/ 7 w 7"/>
                      <a:gd name="T5" fmla="*/ 147 h 113"/>
                      <a:gd name="T6" fmla="*/ 7 w 7"/>
                      <a:gd name="T7" fmla="*/ 0 h 113"/>
                      <a:gd name="T8" fmla="*/ 0 w 7"/>
                      <a:gd name="T9" fmla="*/ 0 h 113"/>
                      <a:gd name="T10" fmla="*/ 0 60000 65536"/>
                      <a:gd name="T11" fmla="*/ 0 60000 65536"/>
                      <a:gd name="T12" fmla="*/ 0 60000 65536"/>
                      <a:gd name="T13" fmla="*/ 0 60000 65536"/>
                      <a:gd name="T14" fmla="*/ 0 60000 65536"/>
                      <a:gd name="T15" fmla="*/ 0 w 7"/>
                      <a:gd name="T16" fmla="*/ 0 h 113"/>
                      <a:gd name="T17" fmla="*/ 7 w 7"/>
                      <a:gd name="T18" fmla="*/ 113 h 113"/>
                    </a:gdLst>
                    <a:ahLst/>
                    <a:cxnLst>
                      <a:cxn ang="T10">
                        <a:pos x="T0" y="T1"/>
                      </a:cxn>
                      <a:cxn ang="T11">
                        <a:pos x="T2" y="T3"/>
                      </a:cxn>
                      <a:cxn ang="T12">
                        <a:pos x="T4" y="T5"/>
                      </a:cxn>
                      <a:cxn ang="T13">
                        <a:pos x="T6" y="T7"/>
                      </a:cxn>
                      <a:cxn ang="T14">
                        <a:pos x="T8" y="T9"/>
                      </a:cxn>
                    </a:cxnLst>
                    <a:rect l="T15" t="T16" r="T17" b="T18"/>
                    <a:pathLst>
                      <a:path w="7" h="113">
                        <a:moveTo>
                          <a:pt x="0" y="0"/>
                        </a:moveTo>
                        <a:lnTo>
                          <a:pt x="0" y="112"/>
                        </a:lnTo>
                        <a:lnTo>
                          <a:pt x="7" y="113"/>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46" name="Freeform 25"/>
                  <p:cNvSpPr>
                    <a:spLocks/>
                  </p:cNvSpPr>
                  <p:nvPr/>
                </p:nvSpPr>
                <p:spPr bwMode="auto">
                  <a:xfrm>
                    <a:off x="724" y="2000"/>
                    <a:ext cx="5" cy="114"/>
                  </a:xfrm>
                  <a:custGeom>
                    <a:avLst/>
                    <a:gdLst>
                      <a:gd name="T0" fmla="*/ 0 w 6"/>
                      <a:gd name="T1" fmla="*/ 0 h 114"/>
                      <a:gd name="T2" fmla="*/ 0 w 6"/>
                      <a:gd name="T3" fmla="*/ 113 h 114"/>
                      <a:gd name="T4" fmla="*/ 3 w 6"/>
                      <a:gd name="T5" fmla="*/ 114 h 114"/>
                      <a:gd name="T6" fmla="*/ 3 w 6"/>
                      <a:gd name="T7" fmla="*/ 0 h 114"/>
                      <a:gd name="T8" fmla="*/ 0 w 6"/>
                      <a:gd name="T9" fmla="*/ 0 h 114"/>
                      <a:gd name="T10" fmla="*/ 0 60000 65536"/>
                      <a:gd name="T11" fmla="*/ 0 60000 65536"/>
                      <a:gd name="T12" fmla="*/ 0 60000 65536"/>
                      <a:gd name="T13" fmla="*/ 0 60000 65536"/>
                      <a:gd name="T14" fmla="*/ 0 60000 65536"/>
                      <a:gd name="T15" fmla="*/ 0 w 6"/>
                      <a:gd name="T16" fmla="*/ 0 h 114"/>
                      <a:gd name="T17" fmla="*/ 6 w 6"/>
                      <a:gd name="T18" fmla="*/ 114 h 114"/>
                    </a:gdLst>
                    <a:ahLst/>
                    <a:cxnLst>
                      <a:cxn ang="T10">
                        <a:pos x="T0" y="T1"/>
                      </a:cxn>
                      <a:cxn ang="T11">
                        <a:pos x="T2" y="T3"/>
                      </a:cxn>
                      <a:cxn ang="T12">
                        <a:pos x="T4" y="T5"/>
                      </a:cxn>
                      <a:cxn ang="T13">
                        <a:pos x="T6" y="T7"/>
                      </a:cxn>
                      <a:cxn ang="T14">
                        <a:pos x="T8" y="T9"/>
                      </a:cxn>
                    </a:cxnLst>
                    <a:rect l="T15" t="T16" r="T17" b="T18"/>
                    <a:pathLst>
                      <a:path w="6" h="114">
                        <a:moveTo>
                          <a:pt x="0" y="0"/>
                        </a:moveTo>
                        <a:lnTo>
                          <a:pt x="0" y="113"/>
                        </a:lnTo>
                        <a:lnTo>
                          <a:pt x="6" y="114"/>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47" name="Freeform 26"/>
                  <p:cNvSpPr>
                    <a:spLocks/>
                  </p:cNvSpPr>
                  <p:nvPr/>
                </p:nvSpPr>
                <p:spPr bwMode="auto">
                  <a:xfrm>
                    <a:off x="732" y="2002"/>
                    <a:ext cx="7" cy="114"/>
                  </a:xfrm>
                  <a:custGeom>
                    <a:avLst/>
                    <a:gdLst>
                      <a:gd name="T0" fmla="*/ 0 w 7"/>
                      <a:gd name="T1" fmla="*/ 0 h 114"/>
                      <a:gd name="T2" fmla="*/ 0 w 7"/>
                      <a:gd name="T3" fmla="*/ 113 h 114"/>
                      <a:gd name="T4" fmla="*/ 7 w 7"/>
                      <a:gd name="T5" fmla="*/ 114 h 114"/>
                      <a:gd name="T6" fmla="*/ 7 w 7"/>
                      <a:gd name="T7" fmla="*/ 0 h 114"/>
                      <a:gd name="T8" fmla="*/ 0 w 7"/>
                      <a:gd name="T9" fmla="*/ 0 h 114"/>
                      <a:gd name="T10" fmla="*/ 0 60000 65536"/>
                      <a:gd name="T11" fmla="*/ 0 60000 65536"/>
                      <a:gd name="T12" fmla="*/ 0 60000 65536"/>
                      <a:gd name="T13" fmla="*/ 0 60000 65536"/>
                      <a:gd name="T14" fmla="*/ 0 60000 65536"/>
                      <a:gd name="T15" fmla="*/ 0 w 7"/>
                      <a:gd name="T16" fmla="*/ 0 h 114"/>
                      <a:gd name="T17" fmla="*/ 7 w 7"/>
                      <a:gd name="T18" fmla="*/ 114 h 114"/>
                    </a:gdLst>
                    <a:ahLst/>
                    <a:cxnLst>
                      <a:cxn ang="T10">
                        <a:pos x="T0" y="T1"/>
                      </a:cxn>
                      <a:cxn ang="T11">
                        <a:pos x="T2" y="T3"/>
                      </a:cxn>
                      <a:cxn ang="T12">
                        <a:pos x="T4" y="T5"/>
                      </a:cxn>
                      <a:cxn ang="T13">
                        <a:pos x="T6" y="T7"/>
                      </a:cxn>
                      <a:cxn ang="T14">
                        <a:pos x="T8" y="T9"/>
                      </a:cxn>
                    </a:cxnLst>
                    <a:rect l="T15" t="T16" r="T17" b="T18"/>
                    <a:pathLst>
                      <a:path w="7" h="114">
                        <a:moveTo>
                          <a:pt x="0" y="0"/>
                        </a:moveTo>
                        <a:lnTo>
                          <a:pt x="0" y="113"/>
                        </a:lnTo>
                        <a:lnTo>
                          <a:pt x="7" y="114"/>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48" name="Freeform 27"/>
                  <p:cNvSpPr>
                    <a:spLocks/>
                  </p:cNvSpPr>
                  <p:nvPr/>
                </p:nvSpPr>
                <p:spPr bwMode="auto">
                  <a:xfrm>
                    <a:off x="741" y="2002"/>
                    <a:ext cx="9" cy="116"/>
                  </a:xfrm>
                  <a:custGeom>
                    <a:avLst/>
                    <a:gdLst>
                      <a:gd name="T0" fmla="*/ 0 w 7"/>
                      <a:gd name="T1" fmla="*/ 0 h 115"/>
                      <a:gd name="T2" fmla="*/ 0 w 7"/>
                      <a:gd name="T3" fmla="*/ 148 h 115"/>
                      <a:gd name="T4" fmla="*/ 35178 w 7"/>
                      <a:gd name="T5" fmla="*/ 149 h 115"/>
                      <a:gd name="T6" fmla="*/ 35178 w 7"/>
                      <a:gd name="T7" fmla="*/ 0 h 115"/>
                      <a:gd name="T8" fmla="*/ 0 w 7"/>
                      <a:gd name="T9" fmla="*/ 0 h 115"/>
                      <a:gd name="T10" fmla="*/ 0 60000 65536"/>
                      <a:gd name="T11" fmla="*/ 0 60000 65536"/>
                      <a:gd name="T12" fmla="*/ 0 60000 65536"/>
                      <a:gd name="T13" fmla="*/ 0 60000 65536"/>
                      <a:gd name="T14" fmla="*/ 0 60000 65536"/>
                      <a:gd name="T15" fmla="*/ 0 w 7"/>
                      <a:gd name="T16" fmla="*/ 0 h 115"/>
                      <a:gd name="T17" fmla="*/ 7 w 7"/>
                      <a:gd name="T18" fmla="*/ 115 h 115"/>
                    </a:gdLst>
                    <a:ahLst/>
                    <a:cxnLst>
                      <a:cxn ang="T10">
                        <a:pos x="T0" y="T1"/>
                      </a:cxn>
                      <a:cxn ang="T11">
                        <a:pos x="T2" y="T3"/>
                      </a:cxn>
                      <a:cxn ang="T12">
                        <a:pos x="T4" y="T5"/>
                      </a:cxn>
                      <a:cxn ang="T13">
                        <a:pos x="T6" y="T7"/>
                      </a:cxn>
                      <a:cxn ang="T14">
                        <a:pos x="T8" y="T9"/>
                      </a:cxn>
                    </a:cxnLst>
                    <a:rect l="T15" t="T16" r="T17" b="T18"/>
                    <a:pathLst>
                      <a:path w="7" h="115">
                        <a:moveTo>
                          <a:pt x="0" y="0"/>
                        </a:moveTo>
                        <a:lnTo>
                          <a:pt x="0" y="114"/>
                        </a:lnTo>
                        <a:lnTo>
                          <a:pt x="7" y="115"/>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49" name="Freeform 28"/>
                  <p:cNvSpPr>
                    <a:spLocks/>
                  </p:cNvSpPr>
                  <p:nvPr/>
                </p:nvSpPr>
                <p:spPr bwMode="auto">
                  <a:xfrm>
                    <a:off x="752" y="2002"/>
                    <a:ext cx="7" cy="119"/>
                  </a:xfrm>
                  <a:custGeom>
                    <a:avLst/>
                    <a:gdLst>
                      <a:gd name="T0" fmla="*/ 0 w 7"/>
                      <a:gd name="T1" fmla="*/ 0 h 117"/>
                      <a:gd name="T2" fmla="*/ 0 w 7"/>
                      <a:gd name="T3" fmla="*/ 201 h 117"/>
                      <a:gd name="T4" fmla="*/ 7 w 7"/>
                      <a:gd name="T5" fmla="*/ 204 h 117"/>
                      <a:gd name="T6" fmla="*/ 7 w 7"/>
                      <a:gd name="T7" fmla="*/ 0 h 117"/>
                      <a:gd name="T8" fmla="*/ 0 w 7"/>
                      <a:gd name="T9" fmla="*/ 0 h 117"/>
                      <a:gd name="T10" fmla="*/ 0 60000 65536"/>
                      <a:gd name="T11" fmla="*/ 0 60000 65536"/>
                      <a:gd name="T12" fmla="*/ 0 60000 65536"/>
                      <a:gd name="T13" fmla="*/ 0 60000 65536"/>
                      <a:gd name="T14" fmla="*/ 0 60000 65536"/>
                      <a:gd name="T15" fmla="*/ 0 w 7"/>
                      <a:gd name="T16" fmla="*/ 0 h 117"/>
                      <a:gd name="T17" fmla="*/ 7 w 7"/>
                      <a:gd name="T18" fmla="*/ 117 h 117"/>
                    </a:gdLst>
                    <a:ahLst/>
                    <a:cxnLst>
                      <a:cxn ang="T10">
                        <a:pos x="T0" y="T1"/>
                      </a:cxn>
                      <a:cxn ang="T11">
                        <a:pos x="T2" y="T3"/>
                      </a:cxn>
                      <a:cxn ang="T12">
                        <a:pos x="T4" y="T5"/>
                      </a:cxn>
                      <a:cxn ang="T13">
                        <a:pos x="T6" y="T7"/>
                      </a:cxn>
                      <a:cxn ang="T14">
                        <a:pos x="T8" y="T9"/>
                      </a:cxn>
                    </a:cxnLst>
                    <a:rect l="T15" t="T16" r="T17" b="T18"/>
                    <a:pathLst>
                      <a:path w="7" h="117">
                        <a:moveTo>
                          <a:pt x="0" y="0"/>
                        </a:moveTo>
                        <a:lnTo>
                          <a:pt x="0" y="115"/>
                        </a:lnTo>
                        <a:lnTo>
                          <a:pt x="7" y="117"/>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50" name="Freeform 29"/>
                  <p:cNvSpPr>
                    <a:spLocks/>
                  </p:cNvSpPr>
                  <p:nvPr/>
                </p:nvSpPr>
                <p:spPr bwMode="auto">
                  <a:xfrm>
                    <a:off x="758" y="2002"/>
                    <a:ext cx="9" cy="119"/>
                  </a:xfrm>
                  <a:custGeom>
                    <a:avLst/>
                    <a:gdLst>
                      <a:gd name="T0" fmla="*/ 0 w 7"/>
                      <a:gd name="T1" fmla="*/ 0 h 118"/>
                      <a:gd name="T2" fmla="*/ 0 w 7"/>
                      <a:gd name="T3" fmla="*/ 151 h 118"/>
                      <a:gd name="T4" fmla="*/ 35178 w 7"/>
                      <a:gd name="T5" fmla="*/ 152 h 118"/>
                      <a:gd name="T6" fmla="*/ 35178 w 7"/>
                      <a:gd name="T7" fmla="*/ 0 h 118"/>
                      <a:gd name="T8" fmla="*/ 0 w 7"/>
                      <a:gd name="T9" fmla="*/ 0 h 118"/>
                      <a:gd name="T10" fmla="*/ 0 60000 65536"/>
                      <a:gd name="T11" fmla="*/ 0 60000 65536"/>
                      <a:gd name="T12" fmla="*/ 0 60000 65536"/>
                      <a:gd name="T13" fmla="*/ 0 60000 65536"/>
                      <a:gd name="T14" fmla="*/ 0 60000 65536"/>
                      <a:gd name="T15" fmla="*/ 0 w 7"/>
                      <a:gd name="T16" fmla="*/ 0 h 118"/>
                      <a:gd name="T17" fmla="*/ 7 w 7"/>
                      <a:gd name="T18" fmla="*/ 118 h 118"/>
                    </a:gdLst>
                    <a:ahLst/>
                    <a:cxnLst>
                      <a:cxn ang="T10">
                        <a:pos x="T0" y="T1"/>
                      </a:cxn>
                      <a:cxn ang="T11">
                        <a:pos x="T2" y="T3"/>
                      </a:cxn>
                      <a:cxn ang="T12">
                        <a:pos x="T4" y="T5"/>
                      </a:cxn>
                      <a:cxn ang="T13">
                        <a:pos x="T6" y="T7"/>
                      </a:cxn>
                      <a:cxn ang="T14">
                        <a:pos x="T8" y="T9"/>
                      </a:cxn>
                    </a:cxnLst>
                    <a:rect l="T15" t="T16" r="T17" b="T18"/>
                    <a:pathLst>
                      <a:path w="7" h="118">
                        <a:moveTo>
                          <a:pt x="0" y="0"/>
                        </a:moveTo>
                        <a:lnTo>
                          <a:pt x="0" y="117"/>
                        </a:lnTo>
                        <a:lnTo>
                          <a:pt x="7" y="118"/>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grpSp>
            <p:sp>
              <p:nvSpPr>
                <p:cNvPr id="988" name="Freeform 30"/>
                <p:cNvSpPr>
                  <a:spLocks/>
                </p:cNvSpPr>
                <p:nvPr/>
              </p:nvSpPr>
              <p:spPr bwMode="auto">
                <a:xfrm>
                  <a:off x="644" y="1998"/>
                  <a:ext cx="7" cy="0"/>
                </a:xfrm>
                <a:custGeom>
                  <a:avLst/>
                  <a:gdLst>
                    <a:gd name="T0" fmla="*/ 0 w 8"/>
                    <a:gd name="T1" fmla="*/ 0 h 1"/>
                    <a:gd name="T2" fmla="*/ 4 w 8"/>
                    <a:gd name="T3" fmla="*/ 0 h 1"/>
                    <a:gd name="T4" fmla="*/ 4 w 8"/>
                    <a:gd name="T5" fmla="*/ 0 h 1"/>
                    <a:gd name="T6" fmla="*/ 1 w 8"/>
                    <a:gd name="T7" fmla="*/ 0 h 1"/>
                    <a:gd name="T8" fmla="*/ 0 w 8"/>
                    <a:gd name="T9" fmla="*/ 0 h 1"/>
                    <a:gd name="T10" fmla="*/ 0 60000 65536"/>
                    <a:gd name="T11" fmla="*/ 0 60000 65536"/>
                    <a:gd name="T12" fmla="*/ 0 60000 65536"/>
                    <a:gd name="T13" fmla="*/ 0 60000 65536"/>
                    <a:gd name="T14" fmla="*/ 0 60000 65536"/>
                    <a:gd name="T15" fmla="*/ 0 w 8"/>
                    <a:gd name="T16" fmla="*/ 0 h 1"/>
                    <a:gd name="T17" fmla="*/ 8 w 8"/>
                    <a:gd name="T18" fmla="*/ 0 h 1"/>
                  </a:gdLst>
                  <a:ahLst/>
                  <a:cxnLst>
                    <a:cxn ang="T10">
                      <a:pos x="T0" y="T1"/>
                    </a:cxn>
                    <a:cxn ang="T11">
                      <a:pos x="T2" y="T3"/>
                    </a:cxn>
                    <a:cxn ang="T12">
                      <a:pos x="T4" y="T5"/>
                    </a:cxn>
                    <a:cxn ang="T13">
                      <a:pos x="T6" y="T7"/>
                    </a:cxn>
                    <a:cxn ang="T14">
                      <a:pos x="T8" y="T9"/>
                    </a:cxn>
                  </a:cxnLst>
                  <a:rect l="T15" t="T16" r="T17" b="T18"/>
                  <a:pathLst>
                    <a:path w="8" h="1">
                      <a:moveTo>
                        <a:pt x="0" y="1"/>
                      </a:moveTo>
                      <a:lnTo>
                        <a:pt x="7" y="1"/>
                      </a:lnTo>
                      <a:lnTo>
                        <a:pt x="8" y="0"/>
                      </a:lnTo>
                      <a:lnTo>
                        <a:pt x="1"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89" name="Freeform 31"/>
                <p:cNvSpPr>
                  <a:spLocks/>
                </p:cNvSpPr>
                <p:nvPr/>
              </p:nvSpPr>
              <p:spPr bwMode="auto">
                <a:xfrm>
                  <a:off x="653" y="1998"/>
                  <a:ext cx="7" cy="2"/>
                </a:xfrm>
                <a:custGeom>
                  <a:avLst/>
                  <a:gdLst>
                    <a:gd name="T0" fmla="*/ 0 w 7"/>
                    <a:gd name="T1" fmla="*/ 0 h 1"/>
                    <a:gd name="T2" fmla="*/ 6 w 7"/>
                    <a:gd name="T3" fmla="*/ 2147483647 h 1"/>
                    <a:gd name="T4" fmla="*/ 7 w 7"/>
                    <a:gd name="T5" fmla="*/ 0 h 1"/>
                    <a:gd name="T6" fmla="*/ 0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0" y="0"/>
                      </a:moveTo>
                      <a:lnTo>
                        <a:pt x="6" y="1"/>
                      </a:lnTo>
                      <a:lnTo>
                        <a:pt x="7" y="0"/>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90" name="Freeform 32"/>
                <p:cNvSpPr>
                  <a:spLocks/>
                </p:cNvSpPr>
                <p:nvPr/>
              </p:nvSpPr>
              <p:spPr bwMode="auto">
                <a:xfrm>
                  <a:off x="661" y="1998"/>
                  <a:ext cx="7" cy="2"/>
                </a:xfrm>
                <a:custGeom>
                  <a:avLst/>
                  <a:gdLst>
                    <a:gd name="T0" fmla="*/ 0 w 8"/>
                    <a:gd name="T1" fmla="*/ 2147483647 h 1"/>
                    <a:gd name="T2" fmla="*/ 4 w 8"/>
                    <a:gd name="T3" fmla="*/ 2147483647 h 1"/>
                    <a:gd name="T4" fmla="*/ 4 w 8"/>
                    <a:gd name="T5" fmla="*/ 0 h 1"/>
                    <a:gd name="T6" fmla="*/ 1 w 8"/>
                    <a:gd name="T7" fmla="*/ 0 h 1"/>
                    <a:gd name="T8" fmla="*/ 0 w 8"/>
                    <a:gd name="T9" fmla="*/ 2147483647 h 1"/>
                    <a:gd name="T10" fmla="*/ 0 60000 65536"/>
                    <a:gd name="T11" fmla="*/ 0 60000 65536"/>
                    <a:gd name="T12" fmla="*/ 0 60000 65536"/>
                    <a:gd name="T13" fmla="*/ 0 60000 65536"/>
                    <a:gd name="T14" fmla="*/ 0 60000 65536"/>
                    <a:gd name="T15" fmla="*/ 0 w 8"/>
                    <a:gd name="T16" fmla="*/ 0 h 1"/>
                    <a:gd name="T17" fmla="*/ 8 w 8"/>
                    <a:gd name="T18" fmla="*/ 1 h 1"/>
                  </a:gdLst>
                  <a:ahLst/>
                  <a:cxnLst>
                    <a:cxn ang="T10">
                      <a:pos x="T0" y="T1"/>
                    </a:cxn>
                    <a:cxn ang="T11">
                      <a:pos x="T2" y="T3"/>
                    </a:cxn>
                    <a:cxn ang="T12">
                      <a:pos x="T4" y="T5"/>
                    </a:cxn>
                    <a:cxn ang="T13">
                      <a:pos x="T6" y="T7"/>
                    </a:cxn>
                    <a:cxn ang="T14">
                      <a:pos x="T8" y="T9"/>
                    </a:cxn>
                  </a:cxnLst>
                  <a:rect l="T15" t="T16" r="T17" b="T18"/>
                  <a:pathLst>
                    <a:path w="8" h="1">
                      <a:moveTo>
                        <a:pt x="0" y="1"/>
                      </a:moveTo>
                      <a:lnTo>
                        <a:pt x="7" y="1"/>
                      </a:lnTo>
                      <a:lnTo>
                        <a:pt x="8" y="0"/>
                      </a:lnTo>
                      <a:lnTo>
                        <a:pt x="1"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91" name="Freeform 33"/>
                <p:cNvSpPr>
                  <a:spLocks/>
                </p:cNvSpPr>
                <p:nvPr/>
              </p:nvSpPr>
              <p:spPr bwMode="auto">
                <a:xfrm>
                  <a:off x="668" y="1998"/>
                  <a:ext cx="9" cy="2"/>
                </a:xfrm>
                <a:custGeom>
                  <a:avLst/>
                  <a:gdLst>
                    <a:gd name="T0" fmla="*/ 0 w 9"/>
                    <a:gd name="T1" fmla="*/ 2147483647 h 1"/>
                    <a:gd name="T2" fmla="*/ 7 w 9"/>
                    <a:gd name="T3" fmla="*/ 2147483647 h 1"/>
                    <a:gd name="T4" fmla="*/ 9 w 9"/>
                    <a:gd name="T5" fmla="*/ 0 h 1"/>
                    <a:gd name="T6" fmla="*/ 2 w 9"/>
                    <a:gd name="T7" fmla="*/ 0 h 1"/>
                    <a:gd name="T8" fmla="*/ 0 w 9"/>
                    <a:gd name="T9" fmla="*/ 2147483647 h 1"/>
                    <a:gd name="T10" fmla="*/ 0 60000 65536"/>
                    <a:gd name="T11" fmla="*/ 0 60000 65536"/>
                    <a:gd name="T12" fmla="*/ 0 60000 65536"/>
                    <a:gd name="T13" fmla="*/ 0 60000 65536"/>
                    <a:gd name="T14" fmla="*/ 0 60000 65536"/>
                    <a:gd name="T15" fmla="*/ 0 w 9"/>
                    <a:gd name="T16" fmla="*/ 0 h 1"/>
                    <a:gd name="T17" fmla="*/ 9 w 9"/>
                    <a:gd name="T18" fmla="*/ 1 h 1"/>
                  </a:gdLst>
                  <a:ahLst/>
                  <a:cxnLst>
                    <a:cxn ang="T10">
                      <a:pos x="T0" y="T1"/>
                    </a:cxn>
                    <a:cxn ang="T11">
                      <a:pos x="T2" y="T3"/>
                    </a:cxn>
                    <a:cxn ang="T12">
                      <a:pos x="T4" y="T5"/>
                    </a:cxn>
                    <a:cxn ang="T13">
                      <a:pos x="T6" y="T7"/>
                    </a:cxn>
                    <a:cxn ang="T14">
                      <a:pos x="T8" y="T9"/>
                    </a:cxn>
                  </a:cxnLst>
                  <a:rect l="T15" t="T16" r="T17" b="T18"/>
                  <a:pathLst>
                    <a:path w="9" h="1">
                      <a:moveTo>
                        <a:pt x="0" y="1"/>
                      </a:moveTo>
                      <a:lnTo>
                        <a:pt x="7" y="1"/>
                      </a:lnTo>
                      <a:lnTo>
                        <a:pt x="9" y="0"/>
                      </a:lnTo>
                      <a:lnTo>
                        <a:pt x="2"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92" name="Freeform 34"/>
                <p:cNvSpPr>
                  <a:spLocks/>
                </p:cNvSpPr>
                <p:nvPr/>
              </p:nvSpPr>
              <p:spPr bwMode="auto">
                <a:xfrm>
                  <a:off x="679" y="1998"/>
                  <a:ext cx="7" cy="2"/>
                </a:xfrm>
                <a:custGeom>
                  <a:avLst/>
                  <a:gdLst>
                    <a:gd name="T0" fmla="*/ 0 w 7"/>
                    <a:gd name="T1" fmla="*/ 2147483647 h 1"/>
                    <a:gd name="T2" fmla="*/ 6 w 7"/>
                    <a:gd name="T3" fmla="*/ 2147483647 h 1"/>
                    <a:gd name="T4" fmla="*/ 7 w 7"/>
                    <a:gd name="T5" fmla="*/ 0 h 1"/>
                    <a:gd name="T6" fmla="*/ 0 w 7"/>
                    <a:gd name="T7" fmla="*/ 0 h 1"/>
                    <a:gd name="T8" fmla="*/ 0 w 7"/>
                    <a:gd name="T9" fmla="*/ 2147483647 h 1"/>
                    <a:gd name="T10" fmla="*/ 0 60000 65536"/>
                    <a:gd name="T11" fmla="*/ 0 60000 65536"/>
                    <a:gd name="T12" fmla="*/ 0 60000 65536"/>
                    <a:gd name="T13" fmla="*/ 0 60000 65536"/>
                    <a:gd name="T14" fmla="*/ 0 60000 65536"/>
                    <a:gd name="T15" fmla="*/ 0 w 7"/>
                    <a:gd name="T16" fmla="*/ 0 h 1"/>
                    <a:gd name="T17" fmla="*/ 7 w 7"/>
                    <a:gd name="T18" fmla="*/ 1 h 1"/>
                  </a:gdLst>
                  <a:ahLst/>
                  <a:cxnLst>
                    <a:cxn ang="T10">
                      <a:pos x="T0" y="T1"/>
                    </a:cxn>
                    <a:cxn ang="T11">
                      <a:pos x="T2" y="T3"/>
                    </a:cxn>
                    <a:cxn ang="T12">
                      <a:pos x="T4" y="T5"/>
                    </a:cxn>
                    <a:cxn ang="T13">
                      <a:pos x="T6" y="T7"/>
                    </a:cxn>
                    <a:cxn ang="T14">
                      <a:pos x="T8" y="T9"/>
                    </a:cxn>
                  </a:cxnLst>
                  <a:rect l="T15" t="T16" r="T17" b="T18"/>
                  <a:pathLst>
                    <a:path w="7" h="1">
                      <a:moveTo>
                        <a:pt x="0" y="1"/>
                      </a:moveTo>
                      <a:lnTo>
                        <a:pt x="6" y="1"/>
                      </a:lnTo>
                      <a:lnTo>
                        <a:pt x="7" y="0"/>
                      </a:lnTo>
                      <a:lnTo>
                        <a:pt x="0"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93" name="Freeform 35"/>
                <p:cNvSpPr>
                  <a:spLocks/>
                </p:cNvSpPr>
                <p:nvPr/>
              </p:nvSpPr>
              <p:spPr bwMode="auto">
                <a:xfrm>
                  <a:off x="687" y="1998"/>
                  <a:ext cx="7" cy="2"/>
                </a:xfrm>
                <a:custGeom>
                  <a:avLst/>
                  <a:gdLst>
                    <a:gd name="T0" fmla="*/ 0 w 7"/>
                    <a:gd name="T1" fmla="*/ 2147483647 h 1"/>
                    <a:gd name="T2" fmla="*/ 7 w 7"/>
                    <a:gd name="T3" fmla="*/ 2147483647 h 1"/>
                    <a:gd name="T4" fmla="*/ 7 w 7"/>
                    <a:gd name="T5" fmla="*/ 0 h 1"/>
                    <a:gd name="T6" fmla="*/ 1 w 7"/>
                    <a:gd name="T7" fmla="*/ 0 h 1"/>
                    <a:gd name="T8" fmla="*/ 0 w 7"/>
                    <a:gd name="T9" fmla="*/ 2147483647 h 1"/>
                    <a:gd name="T10" fmla="*/ 0 60000 65536"/>
                    <a:gd name="T11" fmla="*/ 0 60000 65536"/>
                    <a:gd name="T12" fmla="*/ 0 60000 65536"/>
                    <a:gd name="T13" fmla="*/ 0 60000 65536"/>
                    <a:gd name="T14" fmla="*/ 0 60000 65536"/>
                    <a:gd name="T15" fmla="*/ 0 w 7"/>
                    <a:gd name="T16" fmla="*/ 0 h 1"/>
                    <a:gd name="T17" fmla="*/ 7 w 7"/>
                    <a:gd name="T18" fmla="*/ 1 h 1"/>
                  </a:gdLst>
                  <a:ahLst/>
                  <a:cxnLst>
                    <a:cxn ang="T10">
                      <a:pos x="T0" y="T1"/>
                    </a:cxn>
                    <a:cxn ang="T11">
                      <a:pos x="T2" y="T3"/>
                    </a:cxn>
                    <a:cxn ang="T12">
                      <a:pos x="T4" y="T5"/>
                    </a:cxn>
                    <a:cxn ang="T13">
                      <a:pos x="T6" y="T7"/>
                    </a:cxn>
                    <a:cxn ang="T14">
                      <a:pos x="T8" y="T9"/>
                    </a:cxn>
                  </a:cxnLst>
                  <a:rect l="T15" t="T16" r="T17" b="T18"/>
                  <a:pathLst>
                    <a:path w="7" h="1">
                      <a:moveTo>
                        <a:pt x="0" y="1"/>
                      </a:moveTo>
                      <a:lnTo>
                        <a:pt x="7" y="1"/>
                      </a:lnTo>
                      <a:lnTo>
                        <a:pt x="7" y="0"/>
                      </a:lnTo>
                      <a:lnTo>
                        <a:pt x="1"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94" name="Freeform 36"/>
                <p:cNvSpPr>
                  <a:spLocks/>
                </p:cNvSpPr>
                <p:nvPr/>
              </p:nvSpPr>
              <p:spPr bwMode="auto">
                <a:xfrm>
                  <a:off x="696" y="2000"/>
                  <a:ext cx="7" cy="2"/>
                </a:xfrm>
                <a:custGeom>
                  <a:avLst/>
                  <a:gdLst>
                    <a:gd name="T0" fmla="*/ 0 w 7"/>
                    <a:gd name="T1" fmla="*/ 0 h 2"/>
                    <a:gd name="T2" fmla="*/ 6 w 7"/>
                    <a:gd name="T3" fmla="*/ 2 h 2"/>
                    <a:gd name="T4" fmla="*/ 7 w 7"/>
                    <a:gd name="T5" fmla="*/ 0 h 2"/>
                    <a:gd name="T6" fmla="*/ 0 w 7"/>
                    <a:gd name="T7" fmla="*/ 0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0" y="0"/>
                      </a:moveTo>
                      <a:lnTo>
                        <a:pt x="6" y="2"/>
                      </a:lnTo>
                      <a:lnTo>
                        <a:pt x="7" y="0"/>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95" name="Freeform 37"/>
                <p:cNvSpPr>
                  <a:spLocks/>
                </p:cNvSpPr>
                <p:nvPr/>
              </p:nvSpPr>
              <p:spPr bwMode="auto">
                <a:xfrm>
                  <a:off x="705" y="2000"/>
                  <a:ext cx="7" cy="2"/>
                </a:xfrm>
                <a:custGeom>
                  <a:avLst/>
                  <a:gdLst>
                    <a:gd name="T0" fmla="*/ 0 w 7"/>
                    <a:gd name="T1" fmla="*/ 2 h 2"/>
                    <a:gd name="T2" fmla="*/ 7 w 7"/>
                    <a:gd name="T3" fmla="*/ 2 h 2"/>
                    <a:gd name="T4" fmla="*/ 7 w 7"/>
                    <a:gd name="T5" fmla="*/ 0 h 2"/>
                    <a:gd name="T6" fmla="*/ 1 w 7"/>
                    <a:gd name="T7" fmla="*/ 0 h 2"/>
                    <a:gd name="T8" fmla="*/ 0 w 7"/>
                    <a:gd name="T9" fmla="*/ 2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2"/>
                      </a:moveTo>
                      <a:lnTo>
                        <a:pt x="7" y="2"/>
                      </a:lnTo>
                      <a:lnTo>
                        <a:pt x="7" y="0"/>
                      </a:lnTo>
                      <a:lnTo>
                        <a:pt x="1"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96" name="Freeform 38"/>
                <p:cNvSpPr>
                  <a:spLocks/>
                </p:cNvSpPr>
                <p:nvPr/>
              </p:nvSpPr>
              <p:spPr bwMode="auto">
                <a:xfrm>
                  <a:off x="713" y="2000"/>
                  <a:ext cx="9" cy="2"/>
                </a:xfrm>
                <a:custGeom>
                  <a:avLst/>
                  <a:gdLst>
                    <a:gd name="T0" fmla="*/ 0 w 8"/>
                    <a:gd name="T1" fmla="*/ 2 h 2"/>
                    <a:gd name="T2" fmla="*/ 362 w 8"/>
                    <a:gd name="T3" fmla="*/ 2 h 2"/>
                    <a:gd name="T4" fmla="*/ 407 w 8"/>
                    <a:gd name="T5" fmla="*/ 0 h 2"/>
                    <a:gd name="T6" fmla="*/ 1 w 8"/>
                    <a:gd name="T7" fmla="*/ 0 h 2"/>
                    <a:gd name="T8" fmla="*/ 0 w 8"/>
                    <a:gd name="T9" fmla="*/ 2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0" y="2"/>
                      </a:moveTo>
                      <a:lnTo>
                        <a:pt x="7" y="2"/>
                      </a:lnTo>
                      <a:lnTo>
                        <a:pt x="8" y="0"/>
                      </a:lnTo>
                      <a:lnTo>
                        <a:pt x="1"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97" name="Freeform 39"/>
                <p:cNvSpPr>
                  <a:spLocks/>
                </p:cNvSpPr>
                <p:nvPr/>
              </p:nvSpPr>
              <p:spPr bwMode="auto">
                <a:xfrm>
                  <a:off x="722" y="2000"/>
                  <a:ext cx="7" cy="2"/>
                </a:xfrm>
                <a:custGeom>
                  <a:avLst/>
                  <a:gdLst>
                    <a:gd name="T0" fmla="*/ 0 w 7"/>
                    <a:gd name="T1" fmla="*/ 2 h 2"/>
                    <a:gd name="T2" fmla="*/ 6 w 7"/>
                    <a:gd name="T3" fmla="*/ 2 h 2"/>
                    <a:gd name="T4" fmla="*/ 7 w 7"/>
                    <a:gd name="T5" fmla="*/ 0 h 2"/>
                    <a:gd name="T6" fmla="*/ 1 w 7"/>
                    <a:gd name="T7" fmla="*/ 0 h 2"/>
                    <a:gd name="T8" fmla="*/ 0 w 7"/>
                    <a:gd name="T9" fmla="*/ 2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2"/>
                      </a:moveTo>
                      <a:lnTo>
                        <a:pt x="6" y="2"/>
                      </a:lnTo>
                      <a:lnTo>
                        <a:pt x="7" y="0"/>
                      </a:lnTo>
                      <a:lnTo>
                        <a:pt x="1"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98" name="Freeform 40"/>
                <p:cNvSpPr>
                  <a:spLocks/>
                </p:cNvSpPr>
                <p:nvPr/>
              </p:nvSpPr>
              <p:spPr bwMode="auto">
                <a:xfrm>
                  <a:off x="732" y="2002"/>
                  <a:ext cx="9" cy="0"/>
                </a:xfrm>
                <a:custGeom>
                  <a:avLst/>
                  <a:gdLst>
                    <a:gd name="T0" fmla="*/ 0 w 8"/>
                    <a:gd name="T1" fmla="*/ 0 h 1"/>
                    <a:gd name="T2" fmla="*/ 362 w 8"/>
                    <a:gd name="T3" fmla="*/ 0 h 1"/>
                    <a:gd name="T4" fmla="*/ 407 w 8"/>
                    <a:gd name="T5" fmla="*/ 0 h 1"/>
                    <a:gd name="T6" fmla="*/ 1 w 8"/>
                    <a:gd name="T7" fmla="*/ 0 h 1"/>
                    <a:gd name="T8" fmla="*/ 0 w 8"/>
                    <a:gd name="T9" fmla="*/ 0 h 1"/>
                    <a:gd name="T10" fmla="*/ 0 60000 65536"/>
                    <a:gd name="T11" fmla="*/ 0 60000 65536"/>
                    <a:gd name="T12" fmla="*/ 0 60000 65536"/>
                    <a:gd name="T13" fmla="*/ 0 60000 65536"/>
                    <a:gd name="T14" fmla="*/ 0 60000 65536"/>
                    <a:gd name="T15" fmla="*/ 0 w 8"/>
                    <a:gd name="T16" fmla="*/ 0 h 1"/>
                    <a:gd name="T17" fmla="*/ 8 w 8"/>
                    <a:gd name="T18" fmla="*/ 0 h 1"/>
                  </a:gdLst>
                  <a:ahLst/>
                  <a:cxnLst>
                    <a:cxn ang="T10">
                      <a:pos x="T0" y="T1"/>
                    </a:cxn>
                    <a:cxn ang="T11">
                      <a:pos x="T2" y="T3"/>
                    </a:cxn>
                    <a:cxn ang="T12">
                      <a:pos x="T4" y="T5"/>
                    </a:cxn>
                    <a:cxn ang="T13">
                      <a:pos x="T6" y="T7"/>
                    </a:cxn>
                    <a:cxn ang="T14">
                      <a:pos x="T8" y="T9"/>
                    </a:cxn>
                  </a:cxnLst>
                  <a:rect l="T15" t="T16" r="T17" b="T18"/>
                  <a:pathLst>
                    <a:path w="8" h="1">
                      <a:moveTo>
                        <a:pt x="0" y="0"/>
                      </a:moveTo>
                      <a:lnTo>
                        <a:pt x="7" y="1"/>
                      </a:lnTo>
                      <a:lnTo>
                        <a:pt x="8" y="0"/>
                      </a:lnTo>
                      <a:lnTo>
                        <a:pt x="1" y="0"/>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99" name="Freeform 41"/>
                <p:cNvSpPr>
                  <a:spLocks/>
                </p:cNvSpPr>
                <p:nvPr/>
              </p:nvSpPr>
              <p:spPr bwMode="auto">
                <a:xfrm>
                  <a:off x="741" y="2002"/>
                  <a:ext cx="7" cy="0"/>
                </a:xfrm>
                <a:custGeom>
                  <a:avLst/>
                  <a:gdLst>
                    <a:gd name="T0" fmla="*/ 0 w 7"/>
                    <a:gd name="T1" fmla="*/ 0 h 1"/>
                    <a:gd name="T2" fmla="*/ 5 w 7"/>
                    <a:gd name="T3" fmla="*/ 0 h 1"/>
                    <a:gd name="T4" fmla="*/ 7 w 7"/>
                    <a:gd name="T5" fmla="*/ 0 h 1"/>
                    <a:gd name="T6" fmla="*/ 0 w 7"/>
                    <a:gd name="T7" fmla="*/ 0 h 1"/>
                    <a:gd name="T8" fmla="*/ 0 w 7"/>
                    <a:gd name="T9" fmla="*/ 0 h 1"/>
                    <a:gd name="T10" fmla="*/ 0 60000 65536"/>
                    <a:gd name="T11" fmla="*/ 0 60000 65536"/>
                    <a:gd name="T12" fmla="*/ 0 60000 65536"/>
                    <a:gd name="T13" fmla="*/ 0 60000 65536"/>
                    <a:gd name="T14" fmla="*/ 0 60000 65536"/>
                    <a:gd name="T15" fmla="*/ 0 w 7"/>
                    <a:gd name="T16" fmla="*/ 0 h 1"/>
                    <a:gd name="T17" fmla="*/ 7 w 7"/>
                    <a:gd name="T18" fmla="*/ 0 h 1"/>
                  </a:gdLst>
                  <a:ahLst/>
                  <a:cxnLst>
                    <a:cxn ang="T10">
                      <a:pos x="T0" y="T1"/>
                    </a:cxn>
                    <a:cxn ang="T11">
                      <a:pos x="T2" y="T3"/>
                    </a:cxn>
                    <a:cxn ang="T12">
                      <a:pos x="T4" y="T5"/>
                    </a:cxn>
                    <a:cxn ang="T13">
                      <a:pos x="T6" y="T7"/>
                    </a:cxn>
                    <a:cxn ang="T14">
                      <a:pos x="T8" y="T9"/>
                    </a:cxn>
                  </a:cxnLst>
                  <a:rect l="T15" t="T16" r="T17" b="T18"/>
                  <a:pathLst>
                    <a:path w="7" h="1">
                      <a:moveTo>
                        <a:pt x="0" y="1"/>
                      </a:moveTo>
                      <a:lnTo>
                        <a:pt x="5" y="1"/>
                      </a:lnTo>
                      <a:lnTo>
                        <a:pt x="7" y="0"/>
                      </a:lnTo>
                      <a:lnTo>
                        <a:pt x="0"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00" name="Rectangle 42"/>
                <p:cNvSpPr>
                  <a:spLocks noChangeArrowheads="1"/>
                </p:cNvSpPr>
                <p:nvPr/>
              </p:nvSpPr>
              <p:spPr bwMode="auto">
                <a:xfrm>
                  <a:off x="748" y="2002"/>
                  <a:ext cx="10" cy="0"/>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ct val="0"/>
                    </a:spcBef>
                    <a:defRPr/>
                  </a:pPr>
                  <a:endParaRPr lang="en-GB" sz="4000" dirty="0">
                    <a:latin typeface="+mn-lt"/>
                    <a:ea typeface="ＭＳ Ｐゴシック" pitchFamily="34" charset="-128"/>
                    <a:cs typeface="Arial" pitchFamily="34" charset="0"/>
                  </a:endParaRPr>
                </a:p>
              </p:txBody>
            </p:sp>
            <p:sp>
              <p:nvSpPr>
                <p:cNvPr id="1001" name="Freeform 43"/>
                <p:cNvSpPr>
                  <a:spLocks/>
                </p:cNvSpPr>
                <p:nvPr/>
              </p:nvSpPr>
              <p:spPr bwMode="auto">
                <a:xfrm>
                  <a:off x="758" y="2002"/>
                  <a:ext cx="9" cy="0"/>
                </a:xfrm>
                <a:custGeom>
                  <a:avLst/>
                  <a:gdLst>
                    <a:gd name="T0" fmla="*/ 0 w 8"/>
                    <a:gd name="T1" fmla="*/ 0 h 1"/>
                    <a:gd name="T2" fmla="*/ 362 w 8"/>
                    <a:gd name="T3" fmla="*/ 0 h 1"/>
                    <a:gd name="T4" fmla="*/ 407 w 8"/>
                    <a:gd name="T5" fmla="*/ 0 h 1"/>
                    <a:gd name="T6" fmla="*/ 1 w 8"/>
                    <a:gd name="T7" fmla="*/ 0 h 1"/>
                    <a:gd name="T8" fmla="*/ 0 w 8"/>
                    <a:gd name="T9" fmla="*/ 0 h 1"/>
                    <a:gd name="T10" fmla="*/ 0 60000 65536"/>
                    <a:gd name="T11" fmla="*/ 0 60000 65536"/>
                    <a:gd name="T12" fmla="*/ 0 60000 65536"/>
                    <a:gd name="T13" fmla="*/ 0 60000 65536"/>
                    <a:gd name="T14" fmla="*/ 0 60000 65536"/>
                    <a:gd name="T15" fmla="*/ 0 w 8"/>
                    <a:gd name="T16" fmla="*/ 0 h 1"/>
                    <a:gd name="T17" fmla="*/ 8 w 8"/>
                    <a:gd name="T18" fmla="*/ 0 h 1"/>
                  </a:gdLst>
                  <a:ahLst/>
                  <a:cxnLst>
                    <a:cxn ang="T10">
                      <a:pos x="T0" y="T1"/>
                    </a:cxn>
                    <a:cxn ang="T11">
                      <a:pos x="T2" y="T3"/>
                    </a:cxn>
                    <a:cxn ang="T12">
                      <a:pos x="T4" y="T5"/>
                    </a:cxn>
                    <a:cxn ang="T13">
                      <a:pos x="T6" y="T7"/>
                    </a:cxn>
                    <a:cxn ang="T14">
                      <a:pos x="T8" y="T9"/>
                    </a:cxn>
                  </a:cxnLst>
                  <a:rect l="T15" t="T16" r="T17" b="T18"/>
                  <a:pathLst>
                    <a:path w="8" h="1">
                      <a:moveTo>
                        <a:pt x="0" y="1"/>
                      </a:moveTo>
                      <a:lnTo>
                        <a:pt x="7" y="1"/>
                      </a:lnTo>
                      <a:lnTo>
                        <a:pt x="8" y="0"/>
                      </a:lnTo>
                      <a:lnTo>
                        <a:pt x="1"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grpSp>
              <p:nvGrpSpPr>
                <p:cNvPr id="1002" name="Group 44"/>
                <p:cNvGrpSpPr>
                  <a:grpSpLocks/>
                </p:cNvGrpSpPr>
                <p:nvPr/>
              </p:nvGrpSpPr>
              <p:grpSpPr bwMode="auto">
                <a:xfrm>
                  <a:off x="644" y="2098"/>
                  <a:ext cx="123" cy="28"/>
                  <a:chOff x="644" y="2098"/>
                  <a:chExt cx="123" cy="28"/>
                </a:xfrm>
              </p:grpSpPr>
              <p:sp>
                <p:nvSpPr>
                  <p:cNvPr id="1023" name="Freeform 45"/>
                  <p:cNvSpPr>
                    <a:spLocks/>
                  </p:cNvSpPr>
                  <p:nvPr/>
                </p:nvSpPr>
                <p:spPr bwMode="auto">
                  <a:xfrm>
                    <a:off x="644" y="2098"/>
                    <a:ext cx="9" cy="7"/>
                  </a:xfrm>
                  <a:custGeom>
                    <a:avLst/>
                    <a:gdLst>
                      <a:gd name="T0" fmla="*/ 0 w 8"/>
                      <a:gd name="T1" fmla="*/ 0 h 4"/>
                      <a:gd name="T2" fmla="*/ 1 w 8"/>
                      <a:gd name="T3" fmla="*/ 417438595 h 4"/>
                      <a:gd name="T4" fmla="*/ 407 w 8"/>
                      <a:gd name="T5" fmla="*/ 730517541 h 4"/>
                      <a:gd name="T6" fmla="*/ 407 w 8"/>
                      <a:gd name="T7" fmla="*/ 417438595 h 4"/>
                      <a:gd name="T8" fmla="*/ 361 w 8"/>
                      <a:gd name="T9" fmla="*/ 0 h 4"/>
                      <a:gd name="T10" fmla="*/ 0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0" y="0"/>
                        </a:moveTo>
                        <a:lnTo>
                          <a:pt x="1" y="2"/>
                        </a:lnTo>
                        <a:lnTo>
                          <a:pt x="8" y="4"/>
                        </a:lnTo>
                        <a:lnTo>
                          <a:pt x="8" y="2"/>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24" name="Freeform 46"/>
                  <p:cNvSpPr>
                    <a:spLocks/>
                  </p:cNvSpPr>
                  <p:nvPr/>
                </p:nvSpPr>
                <p:spPr bwMode="auto">
                  <a:xfrm>
                    <a:off x="653" y="2100"/>
                    <a:ext cx="7" cy="2"/>
                  </a:xfrm>
                  <a:custGeom>
                    <a:avLst/>
                    <a:gdLst>
                      <a:gd name="T0" fmla="*/ 0 w 7"/>
                      <a:gd name="T1" fmla="*/ 1 h 3"/>
                      <a:gd name="T2" fmla="*/ 1 w 7"/>
                      <a:gd name="T3" fmla="*/ 1 h 3"/>
                      <a:gd name="T4" fmla="*/ 7 w 7"/>
                      <a:gd name="T5" fmla="*/ 1 h 3"/>
                      <a:gd name="T6" fmla="*/ 7 w 7"/>
                      <a:gd name="T7" fmla="*/ 1 h 3"/>
                      <a:gd name="T8" fmla="*/ 5 w 7"/>
                      <a:gd name="T9" fmla="*/ 0 h 3"/>
                      <a:gd name="T10" fmla="*/ 0 w 7"/>
                      <a:gd name="T11" fmla="*/ 1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1"/>
                        </a:moveTo>
                        <a:lnTo>
                          <a:pt x="1" y="2"/>
                        </a:lnTo>
                        <a:lnTo>
                          <a:pt x="7" y="3"/>
                        </a:lnTo>
                        <a:lnTo>
                          <a:pt x="7" y="2"/>
                        </a:lnTo>
                        <a:lnTo>
                          <a:pt x="5"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25" name="Freeform 47"/>
                  <p:cNvSpPr>
                    <a:spLocks/>
                  </p:cNvSpPr>
                  <p:nvPr/>
                </p:nvSpPr>
                <p:spPr bwMode="auto">
                  <a:xfrm>
                    <a:off x="661" y="2102"/>
                    <a:ext cx="9" cy="2"/>
                  </a:xfrm>
                  <a:custGeom>
                    <a:avLst/>
                    <a:gdLst>
                      <a:gd name="T0" fmla="*/ 0 w 8"/>
                      <a:gd name="T1" fmla="*/ 0 h 3"/>
                      <a:gd name="T2" fmla="*/ 1 w 8"/>
                      <a:gd name="T3" fmla="*/ 1 h 3"/>
                      <a:gd name="T4" fmla="*/ 407 w 8"/>
                      <a:gd name="T5" fmla="*/ 1 h 3"/>
                      <a:gd name="T6" fmla="*/ 407 w 8"/>
                      <a:gd name="T7" fmla="*/ 1 h 3"/>
                      <a:gd name="T8" fmla="*/ 361 w 8"/>
                      <a:gd name="T9" fmla="*/ 0 h 3"/>
                      <a:gd name="T10" fmla="*/ 0 w 8"/>
                      <a:gd name="T11" fmla="*/ 0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0"/>
                        </a:moveTo>
                        <a:lnTo>
                          <a:pt x="1" y="1"/>
                        </a:lnTo>
                        <a:lnTo>
                          <a:pt x="8" y="3"/>
                        </a:lnTo>
                        <a:lnTo>
                          <a:pt x="8" y="1"/>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26" name="Freeform 48"/>
                  <p:cNvSpPr>
                    <a:spLocks/>
                  </p:cNvSpPr>
                  <p:nvPr/>
                </p:nvSpPr>
                <p:spPr bwMode="auto">
                  <a:xfrm>
                    <a:off x="670" y="2102"/>
                    <a:ext cx="9" cy="7"/>
                  </a:xfrm>
                  <a:custGeom>
                    <a:avLst/>
                    <a:gdLst>
                      <a:gd name="T0" fmla="*/ 0 w 9"/>
                      <a:gd name="T1" fmla="*/ 0 h 4"/>
                      <a:gd name="T2" fmla="*/ 2 w 9"/>
                      <a:gd name="T3" fmla="*/ 238536340 h 4"/>
                      <a:gd name="T4" fmla="*/ 9 w 9"/>
                      <a:gd name="T5" fmla="*/ 730517541 h 4"/>
                      <a:gd name="T6" fmla="*/ 9 w 9"/>
                      <a:gd name="T7" fmla="*/ 238536340 h 4"/>
                      <a:gd name="T8" fmla="*/ 6 w 9"/>
                      <a:gd name="T9" fmla="*/ 0 h 4"/>
                      <a:gd name="T10" fmla="*/ 0 w 9"/>
                      <a:gd name="T11" fmla="*/ 0 h 4"/>
                      <a:gd name="T12" fmla="*/ 0 60000 65536"/>
                      <a:gd name="T13" fmla="*/ 0 60000 65536"/>
                      <a:gd name="T14" fmla="*/ 0 60000 65536"/>
                      <a:gd name="T15" fmla="*/ 0 60000 65536"/>
                      <a:gd name="T16" fmla="*/ 0 60000 65536"/>
                      <a:gd name="T17" fmla="*/ 0 60000 65536"/>
                      <a:gd name="T18" fmla="*/ 0 w 9"/>
                      <a:gd name="T19" fmla="*/ 0 h 4"/>
                      <a:gd name="T20" fmla="*/ 9 w 9"/>
                      <a:gd name="T21" fmla="*/ 4 h 4"/>
                    </a:gdLst>
                    <a:ahLst/>
                    <a:cxnLst>
                      <a:cxn ang="T12">
                        <a:pos x="T0" y="T1"/>
                      </a:cxn>
                      <a:cxn ang="T13">
                        <a:pos x="T2" y="T3"/>
                      </a:cxn>
                      <a:cxn ang="T14">
                        <a:pos x="T4" y="T5"/>
                      </a:cxn>
                      <a:cxn ang="T15">
                        <a:pos x="T6" y="T7"/>
                      </a:cxn>
                      <a:cxn ang="T16">
                        <a:pos x="T8" y="T9"/>
                      </a:cxn>
                      <a:cxn ang="T17">
                        <a:pos x="T10" y="T11"/>
                      </a:cxn>
                    </a:cxnLst>
                    <a:rect l="T18" t="T19" r="T20" b="T21"/>
                    <a:pathLst>
                      <a:path w="9" h="4">
                        <a:moveTo>
                          <a:pt x="0" y="0"/>
                        </a:moveTo>
                        <a:lnTo>
                          <a:pt x="2" y="1"/>
                        </a:lnTo>
                        <a:lnTo>
                          <a:pt x="9" y="4"/>
                        </a:lnTo>
                        <a:lnTo>
                          <a:pt x="9" y="1"/>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27" name="Freeform 49"/>
                  <p:cNvSpPr>
                    <a:spLocks/>
                  </p:cNvSpPr>
                  <p:nvPr/>
                </p:nvSpPr>
                <p:spPr bwMode="auto">
                  <a:xfrm>
                    <a:off x="679" y="2107"/>
                    <a:ext cx="10" cy="5"/>
                  </a:xfrm>
                  <a:custGeom>
                    <a:avLst/>
                    <a:gdLst>
                      <a:gd name="T0" fmla="*/ 0 w 7"/>
                      <a:gd name="T1" fmla="*/ 1 h 4"/>
                      <a:gd name="T2" fmla="*/ 1 w 7"/>
                      <a:gd name="T3" fmla="*/ 6161 h 4"/>
                      <a:gd name="T4" fmla="*/ 1277047 w 7"/>
                      <a:gd name="T5" fmla="*/ 7701 h 4"/>
                      <a:gd name="T6" fmla="*/ 1277047 w 7"/>
                      <a:gd name="T7" fmla="*/ 1 h 4"/>
                      <a:gd name="T8" fmla="*/ 1216580 w 7"/>
                      <a:gd name="T9" fmla="*/ 0 h 4"/>
                      <a:gd name="T10" fmla="*/ 0 w 7"/>
                      <a:gd name="T11" fmla="*/ 1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1"/>
                        </a:moveTo>
                        <a:lnTo>
                          <a:pt x="1" y="3"/>
                        </a:lnTo>
                        <a:lnTo>
                          <a:pt x="7" y="4"/>
                        </a:lnTo>
                        <a:lnTo>
                          <a:pt x="7" y="1"/>
                        </a:lnTo>
                        <a:lnTo>
                          <a:pt x="6"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28" name="Freeform 50"/>
                  <p:cNvSpPr>
                    <a:spLocks/>
                  </p:cNvSpPr>
                  <p:nvPr/>
                </p:nvSpPr>
                <p:spPr bwMode="auto">
                  <a:xfrm>
                    <a:off x="687" y="2107"/>
                    <a:ext cx="7" cy="7"/>
                  </a:xfrm>
                  <a:custGeom>
                    <a:avLst/>
                    <a:gdLst>
                      <a:gd name="T0" fmla="*/ 0 w 7"/>
                      <a:gd name="T1" fmla="*/ 183946 h 5"/>
                      <a:gd name="T2" fmla="*/ 1 w 7"/>
                      <a:gd name="T3" fmla="*/ 257524 h 5"/>
                      <a:gd name="T4" fmla="*/ 7 w 7"/>
                      <a:gd name="T5" fmla="*/ 483426 h 5"/>
                      <a:gd name="T6" fmla="*/ 7 w 7"/>
                      <a:gd name="T7" fmla="*/ 257524 h 5"/>
                      <a:gd name="T8" fmla="*/ 6 w 7"/>
                      <a:gd name="T9" fmla="*/ 0 h 5"/>
                      <a:gd name="T10" fmla="*/ 0 w 7"/>
                      <a:gd name="T11" fmla="*/ 183946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0" y="2"/>
                        </a:moveTo>
                        <a:lnTo>
                          <a:pt x="1" y="3"/>
                        </a:lnTo>
                        <a:lnTo>
                          <a:pt x="7" y="5"/>
                        </a:lnTo>
                        <a:lnTo>
                          <a:pt x="7" y="3"/>
                        </a:lnTo>
                        <a:lnTo>
                          <a:pt x="6" y="0"/>
                        </a:lnTo>
                        <a:lnTo>
                          <a:pt x="0" y="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29" name="Freeform 51"/>
                  <p:cNvSpPr>
                    <a:spLocks/>
                  </p:cNvSpPr>
                  <p:nvPr/>
                </p:nvSpPr>
                <p:spPr bwMode="auto">
                  <a:xfrm>
                    <a:off x="696" y="2112"/>
                    <a:ext cx="7" cy="0"/>
                  </a:xfrm>
                  <a:custGeom>
                    <a:avLst/>
                    <a:gdLst>
                      <a:gd name="T0" fmla="*/ 0 w 8"/>
                      <a:gd name="T1" fmla="*/ 0 h 3"/>
                      <a:gd name="T2" fmla="*/ 1 w 8"/>
                      <a:gd name="T3" fmla="*/ 0 h 3"/>
                      <a:gd name="T4" fmla="*/ 4 w 8"/>
                      <a:gd name="T5" fmla="*/ 0 h 3"/>
                      <a:gd name="T6" fmla="*/ 4 w 8"/>
                      <a:gd name="T7" fmla="*/ 0 h 3"/>
                      <a:gd name="T8" fmla="*/ 4 w 8"/>
                      <a:gd name="T9" fmla="*/ 0 h 3"/>
                      <a:gd name="T10" fmla="*/ 0 w 8"/>
                      <a:gd name="T11" fmla="*/ 0 h 3"/>
                      <a:gd name="T12" fmla="*/ 0 60000 65536"/>
                      <a:gd name="T13" fmla="*/ 0 60000 65536"/>
                      <a:gd name="T14" fmla="*/ 0 60000 65536"/>
                      <a:gd name="T15" fmla="*/ 0 60000 65536"/>
                      <a:gd name="T16" fmla="*/ 0 60000 65536"/>
                      <a:gd name="T17" fmla="*/ 0 60000 65536"/>
                      <a:gd name="T18" fmla="*/ 0 w 8"/>
                      <a:gd name="T19" fmla="*/ 0 h 3"/>
                      <a:gd name="T20" fmla="*/ 8 w 8"/>
                      <a:gd name="T21" fmla="*/ 0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0"/>
                        </a:moveTo>
                        <a:lnTo>
                          <a:pt x="1" y="1"/>
                        </a:lnTo>
                        <a:lnTo>
                          <a:pt x="8" y="3"/>
                        </a:lnTo>
                        <a:lnTo>
                          <a:pt x="8" y="1"/>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30" name="Freeform 52"/>
                  <p:cNvSpPr>
                    <a:spLocks/>
                  </p:cNvSpPr>
                  <p:nvPr/>
                </p:nvSpPr>
                <p:spPr bwMode="auto">
                  <a:xfrm>
                    <a:off x="706" y="2112"/>
                    <a:ext cx="7" cy="5"/>
                  </a:xfrm>
                  <a:custGeom>
                    <a:avLst/>
                    <a:gdLst>
                      <a:gd name="T0" fmla="*/ 0 w 7"/>
                      <a:gd name="T1" fmla="*/ 1 h 4"/>
                      <a:gd name="T2" fmla="*/ 1 w 7"/>
                      <a:gd name="T3" fmla="*/ 4929 h 4"/>
                      <a:gd name="T4" fmla="*/ 7 w 7"/>
                      <a:gd name="T5" fmla="*/ 7701 h 4"/>
                      <a:gd name="T6" fmla="*/ 7 w 7"/>
                      <a:gd name="T7" fmla="*/ 1 h 4"/>
                      <a:gd name="T8" fmla="*/ 5 w 7"/>
                      <a:gd name="T9" fmla="*/ 0 h 4"/>
                      <a:gd name="T10" fmla="*/ 0 w 7"/>
                      <a:gd name="T11" fmla="*/ 1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1"/>
                        </a:moveTo>
                        <a:lnTo>
                          <a:pt x="1" y="2"/>
                        </a:lnTo>
                        <a:lnTo>
                          <a:pt x="7" y="4"/>
                        </a:lnTo>
                        <a:lnTo>
                          <a:pt x="7" y="1"/>
                        </a:lnTo>
                        <a:lnTo>
                          <a:pt x="5"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31" name="Freeform 53"/>
                  <p:cNvSpPr>
                    <a:spLocks/>
                  </p:cNvSpPr>
                  <p:nvPr/>
                </p:nvSpPr>
                <p:spPr bwMode="auto">
                  <a:xfrm>
                    <a:off x="713" y="2114"/>
                    <a:ext cx="10" cy="2"/>
                  </a:xfrm>
                  <a:custGeom>
                    <a:avLst/>
                    <a:gdLst>
                      <a:gd name="T0" fmla="*/ 0 w 8"/>
                      <a:gd name="T1" fmla="*/ 1 h 4"/>
                      <a:gd name="T2" fmla="*/ 1 w 8"/>
                      <a:gd name="T3" fmla="*/ 1 h 4"/>
                      <a:gd name="T4" fmla="*/ 16024 w 8"/>
                      <a:gd name="T5" fmla="*/ 1 h 4"/>
                      <a:gd name="T6" fmla="*/ 16024 w 8"/>
                      <a:gd name="T7" fmla="*/ 1 h 4"/>
                      <a:gd name="T8" fmla="*/ 10838 w 8"/>
                      <a:gd name="T9" fmla="*/ 0 h 4"/>
                      <a:gd name="T10" fmla="*/ 0 w 8"/>
                      <a:gd name="T11" fmla="*/ 1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0" y="1"/>
                        </a:moveTo>
                        <a:lnTo>
                          <a:pt x="1" y="3"/>
                        </a:lnTo>
                        <a:lnTo>
                          <a:pt x="8" y="4"/>
                        </a:lnTo>
                        <a:lnTo>
                          <a:pt x="8" y="3"/>
                        </a:lnTo>
                        <a:lnTo>
                          <a:pt x="6"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32" name="Freeform 54"/>
                  <p:cNvSpPr>
                    <a:spLocks/>
                  </p:cNvSpPr>
                  <p:nvPr/>
                </p:nvSpPr>
                <p:spPr bwMode="auto">
                  <a:xfrm>
                    <a:off x="726" y="2114"/>
                    <a:ext cx="7" cy="5"/>
                  </a:xfrm>
                  <a:custGeom>
                    <a:avLst/>
                    <a:gdLst>
                      <a:gd name="T0" fmla="*/ 0 w 7"/>
                      <a:gd name="T1" fmla="*/ 2 h 5"/>
                      <a:gd name="T2" fmla="*/ 1 w 7"/>
                      <a:gd name="T3" fmla="*/ 3 h 5"/>
                      <a:gd name="T4" fmla="*/ 7 w 7"/>
                      <a:gd name="T5" fmla="*/ 5 h 5"/>
                      <a:gd name="T6" fmla="*/ 7 w 7"/>
                      <a:gd name="T7" fmla="*/ 3 h 5"/>
                      <a:gd name="T8" fmla="*/ 5 w 7"/>
                      <a:gd name="T9" fmla="*/ 0 h 5"/>
                      <a:gd name="T10" fmla="*/ 0 w 7"/>
                      <a:gd name="T11" fmla="*/ 2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0" y="2"/>
                        </a:moveTo>
                        <a:lnTo>
                          <a:pt x="1" y="3"/>
                        </a:lnTo>
                        <a:lnTo>
                          <a:pt x="7" y="5"/>
                        </a:lnTo>
                        <a:lnTo>
                          <a:pt x="7" y="3"/>
                        </a:lnTo>
                        <a:lnTo>
                          <a:pt x="5" y="0"/>
                        </a:lnTo>
                        <a:lnTo>
                          <a:pt x="0" y="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33" name="Freeform 55"/>
                  <p:cNvSpPr>
                    <a:spLocks/>
                  </p:cNvSpPr>
                  <p:nvPr/>
                </p:nvSpPr>
                <p:spPr bwMode="auto">
                  <a:xfrm>
                    <a:off x="732" y="2116"/>
                    <a:ext cx="9" cy="5"/>
                  </a:xfrm>
                  <a:custGeom>
                    <a:avLst/>
                    <a:gdLst>
                      <a:gd name="T0" fmla="*/ 0 w 8"/>
                      <a:gd name="T1" fmla="*/ 0 h 3"/>
                      <a:gd name="T2" fmla="*/ 1 w 8"/>
                      <a:gd name="T3" fmla="*/ 60525013 h 3"/>
                      <a:gd name="T4" fmla="*/ 407 w 8"/>
                      <a:gd name="T5" fmla="*/ 100875022 h 3"/>
                      <a:gd name="T6" fmla="*/ 407 w 8"/>
                      <a:gd name="T7" fmla="*/ 36315008 h 3"/>
                      <a:gd name="T8" fmla="*/ 361 w 8"/>
                      <a:gd name="T9" fmla="*/ 0 h 3"/>
                      <a:gd name="T10" fmla="*/ 0 w 8"/>
                      <a:gd name="T11" fmla="*/ 0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0"/>
                        </a:moveTo>
                        <a:lnTo>
                          <a:pt x="1" y="2"/>
                        </a:lnTo>
                        <a:lnTo>
                          <a:pt x="8" y="3"/>
                        </a:lnTo>
                        <a:lnTo>
                          <a:pt x="8" y="1"/>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34" name="Freeform 56"/>
                  <p:cNvSpPr>
                    <a:spLocks/>
                  </p:cNvSpPr>
                  <p:nvPr/>
                </p:nvSpPr>
                <p:spPr bwMode="auto">
                  <a:xfrm>
                    <a:off x="743" y="2119"/>
                    <a:ext cx="7" cy="2"/>
                  </a:xfrm>
                  <a:custGeom>
                    <a:avLst/>
                    <a:gdLst>
                      <a:gd name="T0" fmla="*/ 0 w 7"/>
                      <a:gd name="T1" fmla="*/ 1 h 3"/>
                      <a:gd name="T2" fmla="*/ 0 w 7"/>
                      <a:gd name="T3" fmla="*/ 1 h 3"/>
                      <a:gd name="T4" fmla="*/ 7 w 7"/>
                      <a:gd name="T5" fmla="*/ 1 h 3"/>
                      <a:gd name="T6" fmla="*/ 7 w 7"/>
                      <a:gd name="T7" fmla="*/ 1 h 3"/>
                      <a:gd name="T8" fmla="*/ 4 w 7"/>
                      <a:gd name="T9" fmla="*/ 0 h 3"/>
                      <a:gd name="T10" fmla="*/ 0 w 7"/>
                      <a:gd name="T11" fmla="*/ 1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1"/>
                        </a:moveTo>
                        <a:lnTo>
                          <a:pt x="0" y="2"/>
                        </a:lnTo>
                        <a:lnTo>
                          <a:pt x="7" y="3"/>
                        </a:lnTo>
                        <a:lnTo>
                          <a:pt x="7" y="2"/>
                        </a:lnTo>
                        <a:lnTo>
                          <a:pt x="4"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35" name="Freeform 57"/>
                  <p:cNvSpPr>
                    <a:spLocks/>
                  </p:cNvSpPr>
                  <p:nvPr/>
                </p:nvSpPr>
                <p:spPr bwMode="auto">
                  <a:xfrm>
                    <a:off x="752" y="2119"/>
                    <a:ext cx="7" cy="7"/>
                  </a:xfrm>
                  <a:custGeom>
                    <a:avLst/>
                    <a:gdLst>
                      <a:gd name="T0" fmla="*/ 0 w 8"/>
                      <a:gd name="T1" fmla="*/ 1 h 5"/>
                      <a:gd name="T2" fmla="*/ 1 w 8"/>
                      <a:gd name="T3" fmla="*/ 183946 h 5"/>
                      <a:gd name="T4" fmla="*/ 4 w 8"/>
                      <a:gd name="T5" fmla="*/ 483426 h 5"/>
                      <a:gd name="T6" fmla="*/ 4 w 8"/>
                      <a:gd name="T7" fmla="*/ 183946 h 5"/>
                      <a:gd name="T8" fmla="*/ 4 w 8"/>
                      <a:gd name="T9" fmla="*/ 0 h 5"/>
                      <a:gd name="T10" fmla="*/ 0 w 8"/>
                      <a:gd name="T11" fmla="*/ 1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0" y="1"/>
                        </a:moveTo>
                        <a:lnTo>
                          <a:pt x="1" y="2"/>
                        </a:lnTo>
                        <a:lnTo>
                          <a:pt x="8" y="5"/>
                        </a:lnTo>
                        <a:lnTo>
                          <a:pt x="8" y="2"/>
                        </a:lnTo>
                        <a:lnTo>
                          <a:pt x="6"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36" name="Freeform 58"/>
                  <p:cNvSpPr>
                    <a:spLocks/>
                  </p:cNvSpPr>
                  <p:nvPr/>
                </p:nvSpPr>
                <p:spPr bwMode="auto">
                  <a:xfrm>
                    <a:off x="758" y="2121"/>
                    <a:ext cx="9" cy="5"/>
                  </a:xfrm>
                  <a:custGeom>
                    <a:avLst/>
                    <a:gdLst>
                      <a:gd name="T0" fmla="*/ 0 w 8"/>
                      <a:gd name="T1" fmla="*/ 1 h 5"/>
                      <a:gd name="T2" fmla="*/ 1 w 8"/>
                      <a:gd name="T3" fmla="*/ 4 h 5"/>
                      <a:gd name="T4" fmla="*/ 407 w 8"/>
                      <a:gd name="T5" fmla="*/ 5 h 5"/>
                      <a:gd name="T6" fmla="*/ 407 w 8"/>
                      <a:gd name="T7" fmla="*/ 3 h 5"/>
                      <a:gd name="T8" fmla="*/ 361 w 8"/>
                      <a:gd name="T9" fmla="*/ 0 h 5"/>
                      <a:gd name="T10" fmla="*/ 0 w 8"/>
                      <a:gd name="T11" fmla="*/ 1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0" y="1"/>
                        </a:moveTo>
                        <a:lnTo>
                          <a:pt x="1" y="4"/>
                        </a:lnTo>
                        <a:lnTo>
                          <a:pt x="8" y="5"/>
                        </a:lnTo>
                        <a:lnTo>
                          <a:pt x="8" y="3"/>
                        </a:lnTo>
                        <a:lnTo>
                          <a:pt x="6"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grpSp>
            <p:sp>
              <p:nvSpPr>
                <p:cNvPr id="1003" name="Freeform 59"/>
                <p:cNvSpPr>
                  <a:spLocks/>
                </p:cNvSpPr>
                <p:nvPr/>
              </p:nvSpPr>
              <p:spPr bwMode="auto">
                <a:xfrm>
                  <a:off x="644" y="1998"/>
                  <a:ext cx="7" cy="105"/>
                </a:xfrm>
                <a:custGeom>
                  <a:avLst/>
                  <a:gdLst>
                    <a:gd name="T0" fmla="*/ 0 w 7"/>
                    <a:gd name="T1" fmla="*/ 0 h 100"/>
                    <a:gd name="T2" fmla="*/ 0 w 7"/>
                    <a:gd name="T3" fmla="*/ 513 h 100"/>
                    <a:gd name="T4" fmla="*/ 7 w 7"/>
                    <a:gd name="T5" fmla="*/ 526 h 100"/>
                    <a:gd name="T6" fmla="*/ 7 w 7"/>
                    <a:gd name="T7" fmla="*/ 0 h 100"/>
                    <a:gd name="T8" fmla="*/ 0 w 7"/>
                    <a:gd name="T9" fmla="*/ 0 h 100"/>
                    <a:gd name="T10" fmla="*/ 0 60000 65536"/>
                    <a:gd name="T11" fmla="*/ 0 60000 65536"/>
                    <a:gd name="T12" fmla="*/ 0 60000 65536"/>
                    <a:gd name="T13" fmla="*/ 0 60000 65536"/>
                    <a:gd name="T14" fmla="*/ 0 60000 65536"/>
                    <a:gd name="T15" fmla="*/ 0 w 7"/>
                    <a:gd name="T16" fmla="*/ 0 h 100"/>
                    <a:gd name="T17" fmla="*/ 7 w 7"/>
                    <a:gd name="T18" fmla="*/ 100 h 100"/>
                  </a:gdLst>
                  <a:ahLst/>
                  <a:cxnLst>
                    <a:cxn ang="T10">
                      <a:pos x="T0" y="T1"/>
                    </a:cxn>
                    <a:cxn ang="T11">
                      <a:pos x="T2" y="T3"/>
                    </a:cxn>
                    <a:cxn ang="T12">
                      <a:pos x="T4" y="T5"/>
                    </a:cxn>
                    <a:cxn ang="T13">
                      <a:pos x="T6" y="T7"/>
                    </a:cxn>
                    <a:cxn ang="T14">
                      <a:pos x="T8" y="T9"/>
                    </a:cxn>
                  </a:cxnLst>
                  <a:rect l="T15" t="T16" r="T17" b="T18"/>
                  <a:pathLst>
                    <a:path w="7" h="100">
                      <a:moveTo>
                        <a:pt x="0" y="0"/>
                      </a:moveTo>
                      <a:lnTo>
                        <a:pt x="0" y="98"/>
                      </a:lnTo>
                      <a:lnTo>
                        <a:pt x="7" y="100"/>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04" name="Freeform 60"/>
                <p:cNvSpPr>
                  <a:spLocks/>
                </p:cNvSpPr>
                <p:nvPr/>
              </p:nvSpPr>
              <p:spPr bwMode="auto">
                <a:xfrm>
                  <a:off x="653" y="2088"/>
                  <a:ext cx="5" cy="14"/>
                </a:xfrm>
                <a:custGeom>
                  <a:avLst/>
                  <a:gdLst>
                    <a:gd name="T0" fmla="*/ 0 w 6"/>
                    <a:gd name="T1" fmla="*/ 0 h 14"/>
                    <a:gd name="T2" fmla="*/ 0 w 6"/>
                    <a:gd name="T3" fmla="*/ 13 h 14"/>
                    <a:gd name="T4" fmla="*/ 3 w 6"/>
                    <a:gd name="T5" fmla="*/ 14 h 14"/>
                    <a:gd name="T6" fmla="*/ 3 w 6"/>
                    <a:gd name="T7" fmla="*/ 1 h 14"/>
                    <a:gd name="T8" fmla="*/ 0 w 6"/>
                    <a:gd name="T9" fmla="*/ 0 h 14"/>
                    <a:gd name="T10" fmla="*/ 0 60000 65536"/>
                    <a:gd name="T11" fmla="*/ 0 60000 65536"/>
                    <a:gd name="T12" fmla="*/ 0 60000 65536"/>
                    <a:gd name="T13" fmla="*/ 0 60000 65536"/>
                    <a:gd name="T14" fmla="*/ 0 60000 65536"/>
                    <a:gd name="T15" fmla="*/ 0 w 6"/>
                    <a:gd name="T16" fmla="*/ 0 h 14"/>
                    <a:gd name="T17" fmla="*/ 6 w 6"/>
                    <a:gd name="T18" fmla="*/ 14 h 14"/>
                  </a:gdLst>
                  <a:ahLst/>
                  <a:cxnLst>
                    <a:cxn ang="T10">
                      <a:pos x="T0" y="T1"/>
                    </a:cxn>
                    <a:cxn ang="T11">
                      <a:pos x="T2" y="T3"/>
                    </a:cxn>
                    <a:cxn ang="T12">
                      <a:pos x="T4" y="T5"/>
                    </a:cxn>
                    <a:cxn ang="T13">
                      <a:pos x="T6" y="T7"/>
                    </a:cxn>
                    <a:cxn ang="T14">
                      <a:pos x="T8" y="T9"/>
                    </a:cxn>
                  </a:cxnLst>
                  <a:rect l="T15" t="T16" r="T17" b="T18"/>
                  <a:pathLst>
                    <a:path w="6" h="14">
                      <a:moveTo>
                        <a:pt x="0" y="0"/>
                      </a:moveTo>
                      <a:lnTo>
                        <a:pt x="0" y="13"/>
                      </a:lnTo>
                      <a:lnTo>
                        <a:pt x="6" y="14"/>
                      </a:lnTo>
                      <a:lnTo>
                        <a:pt x="6"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05" name="Freeform 61"/>
                <p:cNvSpPr>
                  <a:spLocks/>
                </p:cNvSpPr>
                <p:nvPr/>
              </p:nvSpPr>
              <p:spPr bwMode="auto">
                <a:xfrm>
                  <a:off x="661" y="2000"/>
                  <a:ext cx="7" cy="102"/>
                </a:xfrm>
                <a:custGeom>
                  <a:avLst/>
                  <a:gdLst>
                    <a:gd name="T0" fmla="*/ 0 w 7"/>
                    <a:gd name="T1" fmla="*/ 0 h 102"/>
                    <a:gd name="T2" fmla="*/ 0 w 7"/>
                    <a:gd name="T3" fmla="*/ 101 h 102"/>
                    <a:gd name="T4" fmla="*/ 7 w 7"/>
                    <a:gd name="T5" fmla="*/ 102 h 102"/>
                    <a:gd name="T6" fmla="*/ 7 w 7"/>
                    <a:gd name="T7" fmla="*/ 0 h 102"/>
                    <a:gd name="T8" fmla="*/ 0 w 7"/>
                    <a:gd name="T9" fmla="*/ 0 h 102"/>
                    <a:gd name="T10" fmla="*/ 0 60000 65536"/>
                    <a:gd name="T11" fmla="*/ 0 60000 65536"/>
                    <a:gd name="T12" fmla="*/ 0 60000 65536"/>
                    <a:gd name="T13" fmla="*/ 0 60000 65536"/>
                    <a:gd name="T14" fmla="*/ 0 60000 65536"/>
                    <a:gd name="T15" fmla="*/ 0 w 7"/>
                    <a:gd name="T16" fmla="*/ 0 h 102"/>
                    <a:gd name="T17" fmla="*/ 7 w 7"/>
                    <a:gd name="T18" fmla="*/ 102 h 102"/>
                  </a:gdLst>
                  <a:ahLst/>
                  <a:cxnLst>
                    <a:cxn ang="T10">
                      <a:pos x="T0" y="T1"/>
                    </a:cxn>
                    <a:cxn ang="T11">
                      <a:pos x="T2" y="T3"/>
                    </a:cxn>
                    <a:cxn ang="T12">
                      <a:pos x="T4" y="T5"/>
                    </a:cxn>
                    <a:cxn ang="T13">
                      <a:pos x="T6" y="T7"/>
                    </a:cxn>
                    <a:cxn ang="T14">
                      <a:pos x="T8" y="T9"/>
                    </a:cxn>
                  </a:cxnLst>
                  <a:rect l="T15" t="T16" r="T17" b="T18"/>
                  <a:pathLst>
                    <a:path w="7" h="102">
                      <a:moveTo>
                        <a:pt x="0" y="0"/>
                      </a:moveTo>
                      <a:lnTo>
                        <a:pt x="0" y="101"/>
                      </a:lnTo>
                      <a:lnTo>
                        <a:pt x="7" y="102"/>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06" name="Freeform 62"/>
                <p:cNvSpPr>
                  <a:spLocks/>
                </p:cNvSpPr>
                <p:nvPr/>
              </p:nvSpPr>
              <p:spPr bwMode="auto">
                <a:xfrm>
                  <a:off x="668" y="2000"/>
                  <a:ext cx="7" cy="107"/>
                </a:xfrm>
                <a:custGeom>
                  <a:avLst/>
                  <a:gdLst>
                    <a:gd name="T0" fmla="*/ 0 w 7"/>
                    <a:gd name="T1" fmla="*/ 0 h 103"/>
                    <a:gd name="T2" fmla="*/ 0 w 7"/>
                    <a:gd name="T3" fmla="*/ 370 h 103"/>
                    <a:gd name="T4" fmla="*/ 7 w 7"/>
                    <a:gd name="T5" fmla="*/ 377 h 103"/>
                    <a:gd name="T6" fmla="*/ 7 w 7"/>
                    <a:gd name="T7" fmla="*/ 0 h 103"/>
                    <a:gd name="T8" fmla="*/ 0 w 7"/>
                    <a:gd name="T9" fmla="*/ 0 h 103"/>
                    <a:gd name="T10" fmla="*/ 0 60000 65536"/>
                    <a:gd name="T11" fmla="*/ 0 60000 65536"/>
                    <a:gd name="T12" fmla="*/ 0 60000 65536"/>
                    <a:gd name="T13" fmla="*/ 0 60000 65536"/>
                    <a:gd name="T14" fmla="*/ 0 60000 65536"/>
                    <a:gd name="T15" fmla="*/ 0 w 7"/>
                    <a:gd name="T16" fmla="*/ 0 h 103"/>
                    <a:gd name="T17" fmla="*/ 7 w 7"/>
                    <a:gd name="T18" fmla="*/ 103 h 103"/>
                  </a:gdLst>
                  <a:ahLst/>
                  <a:cxnLst>
                    <a:cxn ang="T10">
                      <a:pos x="T0" y="T1"/>
                    </a:cxn>
                    <a:cxn ang="T11">
                      <a:pos x="T2" y="T3"/>
                    </a:cxn>
                    <a:cxn ang="T12">
                      <a:pos x="T4" y="T5"/>
                    </a:cxn>
                    <a:cxn ang="T13">
                      <a:pos x="T6" y="T7"/>
                    </a:cxn>
                    <a:cxn ang="T14">
                      <a:pos x="T8" y="T9"/>
                    </a:cxn>
                  </a:cxnLst>
                  <a:rect l="T15" t="T16" r="T17" b="T18"/>
                  <a:pathLst>
                    <a:path w="7" h="103">
                      <a:moveTo>
                        <a:pt x="0" y="0"/>
                      </a:moveTo>
                      <a:lnTo>
                        <a:pt x="0" y="102"/>
                      </a:lnTo>
                      <a:lnTo>
                        <a:pt x="7" y="103"/>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07" name="Freeform 63"/>
                <p:cNvSpPr>
                  <a:spLocks/>
                </p:cNvSpPr>
                <p:nvPr/>
              </p:nvSpPr>
              <p:spPr bwMode="auto">
                <a:xfrm>
                  <a:off x="679" y="2000"/>
                  <a:ext cx="7" cy="109"/>
                </a:xfrm>
                <a:custGeom>
                  <a:avLst/>
                  <a:gdLst>
                    <a:gd name="T0" fmla="*/ 0 w 6"/>
                    <a:gd name="T1" fmla="*/ 0 h 106"/>
                    <a:gd name="T2" fmla="*/ 0 w 6"/>
                    <a:gd name="T3" fmla="*/ 266 h 106"/>
                    <a:gd name="T4" fmla="*/ 1210 w 6"/>
                    <a:gd name="T5" fmla="*/ 274 h 106"/>
                    <a:gd name="T6" fmla="*/ 1210 w 6"/>
                    <a:gd name="T7" fmla="*/ 0 h 106"/>
                    <a:gd name="T8" fmla="*/ 0 w 6"/>
                    <a:gd name="T9" fmla="*/ 0 h 106"/>
                    <a:gd name="T10" fmla="*/ 0 60000 65536"/>
                    <a:gd name="T11" fmla="*/ 0 60000 65536"/>
                    <a:gd name="T12" fmla="*/ 0 60000 65536"/>
                    <a:gd name="T13" fmla="*/ 0 60000 65536"/>
                    <a:gd name="T14" fmla="*/ 0 60000 65536"/>
                    <a:gd name="T15" fmla="*/ 0 w 6"/>
                    <a:gd name="T16" fmla="*/ 0 h 106"/>
                    <a:gd name="T17" fmla="*/ 6 w 6"/>
                    <a:gd name="T18" fmla="*/ 106 h 106"/>
                  </a:gdLst>
                  <a:ahLst/>
                  <a:cxnLst>
                    <a:cxn ang="T10">
                      <a:pos x="T0" y="T1"/>
                    </a:cxn>
                    <a:cxn ang="T11">
                      <a:pos x="T2" y="T3"/>
                    </a:cxn>
                    <a:cxn ang="T12">
                      <a:pos x="T4" y="T5"/>
                    </a:cxn>
                    <a:cxn ang="T13">
                      <a:pos x="T6" y="T7"/>
                    </a:cxn>
                    <a:cxn ang="T14">
                      <a:pos x="T8" y="T9"/>
                    </a:cxn>
                  </a:cxnLst>
                  <a:rect l="T15" t="T16" r="T17" b="T18"/>
                  <a:pathLst>
                    <a:path w="6" h="106">
                      <a:moveTo>
                        <a:pt x="0" y="0"/>
                      </a:moveTo>
                      <a:lnTo>
                        <a:pt x="0" y="103"/>
                      </a:lnTo>
                      <a:lnTo>
                        <a:pt x="6" y="106"/>
                      </a:lnTo>
                      <a:lnTo>
                        <a:pt x="6"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08" name="Freeform 64"/>
                <p:cNvSpPr>
                  <a:spLocks/>
                </p:cNvSpPr>
                <p:nvPr/>
              </p:nvSpPr>
              <p:spPr bwMode="auto">
                <a:xfrm>
                  <a:off x="687" y="2000"/>
                  <a:ext cx="7" cy="112"/>
                </a:xfrm>
                <a:custGeom>
                  <a:avLst/>
                  <a:gdLst>
                    <a:gd name="T0" fmla="*/ 0 w 7"/>
                    <a:gd name="T1" fmla="*/ 0 h 107"/>
                    <a:gd name="T2" fmla="*/ 0 w 7"/>
                    <a:gd name="T3" fmla="*/ 497 h 107"/>
                    <a:gd name="T4" fmla="*/ 7 w 7"/>
                    <a:gd name="T5" fmla="*/ 506 h 107"/>
                    <a:gd name="T6" fmla="*/ 7 w 7"/>
                    <a:gd name="T7" fmla="*/ 2 h 107"/>
                    <a:gd name="T8" fmla="*/ 0 w 7"/>
                    <a:gd name="T9" fmla="*/ 0 h 107"/>
                    <a:gd name="T10" fmla="*/ 0 60000 65536"/>
                    <a:gd name="T11" fmla="*/ 0 60000 65536"/>
                    <a:gd name="T12" fmla="*/ 0 60000 65536"/>
                    <a:gd name="T13" fmla="*/ 0 60000 65536"/>
                    <a:gd name="T14" fmla="*/ 0 60000 65536"/>
                    <a:gd name="T15" fmla="*/ 0 w 7"/>
                    <a:gd name="T16" fmla="*/ 0 h 107"/>
                    <a:gd name="T17" fmla="*/ 7 w 7"/>
                    <a:gd name="T18" fmla="*/ 107 h 107"/>
                  </a:gdLst>
                  <a:ahLst/>
                  <a:cxnLst>
                    <a:cxn ang="T10">
                      <a:pos x="T0" y="T1"/>
                    </a:cxn>
                    <a:cxn ang="T11">
                      <a:pos x="T2" y="T3"/>
                    </a:cxn>
                    <a:cxn ang="T12">
                      <a:pos x="T4" y="T5"/>
                    </a:cxn>
                    <a:cxn ang="T13">
                      <a:pos x="T6" y="T7"/>
                    </a:cxn>
                    <a:cxn ang="T14">
                      <a:pos x="T8" y="T9"/>
                    </a:cxn>
                  </a:cxnLst>
                  <a:rect l="T15" t="T16" r="T17" b="T18"/>
                  <a:pathLst>
                    <a:path w="7" h="107">
                      <a:moveTo>
                        <a:pt x="0" y="0"/>
                      </a:moveTo>
                      <a:lnTo>
                        <a:pt x="0" y="106"/>
                      </a:lnTo>
                      <a:lnTo>
                        <a:pt x="7" y="107"/>
                      </a:lnTo>
                      <a:lnTo>
                        <a:pt x="7"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09" name="Freeform 65"/>
                <p:cNvSpPr>
                  <a:spLocks/>
                </p:cNvSpPr>
                <p:nvPr/>
              </p:nvSpPr>
              <p:spPr bwMode="auto">
                <a:xfrm>
                  <a:off x="696" y="2002"/>
                  <a:ext cx="7" cy="107"/>
                </a:xfrm>
                <a:custGeom>
                  <a:avLst/>
                  <a:gdLst>
                    <a:gd name="T0" fmla="*/ 0 w 6"/>
                    <a:gd name="T1" fmla="*/ 0 h 106"/>
                    <a:gd name="T2" fmla="*/ 0 w 6"/>
                    <a:gd name="T3" fmla="*/ 268 h 106"/>
                    <a:gd name="T4" fmla="*/ 1210 w 6"/>
                    <a:gd name="T5" fmla="*/ 274 h 106"/>
                    <a:gd name="T6" fmla="*/ 1210 w 6"/>
                    <a:gd name="T7" fmla="*/ 0 h 106"/>
                    <a:gd name="T8" fmla="*/ 0 w 6"/>
                    <a:gd name="T9" fmla="*/ 0 h 106"/>
                    <a:gd name="T10" fmla="*/ 0 60000 65536"/>
                    <a:gd name="T11" fmla="*/ 0 60000 65536"/>
                    <a:gd name="T12" fmla="*/ 0 60000 65536"/>
                    <a:gd name="T13" fmla="*/ 0 60000 65536"/>
                    <a:gd name="T14" fmla="*/ 0 60000 65536"/>
                    <a:gd name="T15" fmla="*/ 0 w 6"/>
                    <a:gd name="T16" fmla="*/ 0 h 106"/>
                    <a:gd name="T17" fmla="*/ 6 w 6"/>
                    <a:gd name="T18" fmla="*/ 106 h 106"/>
                  </a:gdLst>
                  <a:ahLst/>
                  <a:cxnLst>
                    <a:cxn ang="T10">
                      <a:pos x="T0" y="T1"/>
                    </a:cxn>
                    <a:cxn ang="T11">
                      <a:pos x="T2" y="T3"/>
                    </a:cxn>
                    <a:cxn ang="T12">
                      <a:pos x="T4" y="T5"/>
                    </a:cxn>
                    <a:cxn ang="T13">
                      <a:pos x="T6" y="T7"/>
                    </a:cxn>
                    <a:cxn ang="T14">
                      <a:pos x="T8" y="T9"/>
                    </a:cxn>
                  </a:cxnLst>
                  <a:rect l="T15" t="T16" r="T17" b="T18"/>
                  <a:pathLst>
                    <a:path w="6" h="106">
                      <a:moveTo>
                        <a:pt x="0" y="0"/>
                      </a:moveTo>
                      <a:lnTo>
                        <a:pt x="0" y="105"/>
                      </a:lnTo>
                      <a:lnTo>
                        <a:pt x="6" y="106"/>
                      </a:lnTo>
                      <a:lnTo>
                        <a:pt x="6"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10" name="Freeform 66"/>
                <p:cNvSpPr>
                  <a:spLocks/>
                </p:cNvSpPr>
                <p:nvPr/>
              </p:nvSpPr>
              <p:spPr bwMode="auto">
                <a:xfrm>
                  <a:off x="705" y="2002"/>
                  <a:ext cx="7" cy="107"/>
                </a:xfrm>
                <a:custGeom>
                  <a:avLst/>
                  <a:gdLst>
                    <a:gd name="T0" fmla="*/ 0 w 7"/>
                    <a:gd name="T1" fmla="*/ 0 h 107"/>
                    <a:gd name="T2" fmla="*/ 0 w 7"/>
                    <a:gd name="T3" fmla="*/ 196 h 107"/>
                    <a:gd name="T4" fmla="*/ 7 w 7"/>
                    <a:gd name="T5" fmla="*/ 197 h 107"/>
                    <a:gd name="T6" fmla="*/ 7 w 7"/>
                    <a:gd name="T7" fmla="*/ 0 h 107"/>
                    <a:gd name="T8" fmla="*/ 0 w 7"/>
                    <a:gd name="T9" fmla="*/ 0 h 107"/>
                    <a:gd name="T10" fmla="*/ 0 60000 65536"/>
                    <a:gd name="T11" fmla="*/ 0 60000 65536"/>
                    <a:gd name="T12" fmla="*/ 0 60000 65536"/>
                    <a:gd name="T13" fmla="*/ 0 60000 65536"/>
                    <a:gd name="T14" fmla="*/ 0 60000 65536"/>
                    <a:gd name="T15" fmla="*/ 0 w 7"/>
                    <a:gd name="T16" fmla="*/ 0 h 107"/>
                    <a:gd name="T17" fmla="*/ 7 w 7"/>
                    <a:gd name="T18" fmla="*/ 107 h 107"/>
                  </a:gdLst>
                  <a:ahLst/>
                  <a:cxnLst>
                    <a:cxn ang="T10">
                      <a:pos x="T0" y="T1"/>
                    </a:cxn>
                    <a:cxn ang="T11">
                      <a:pos x="T2" y="T3"/>
                    </a:cxn>
                    <a:cxn ang="T12">
                      <a:pos x="T4" y="T5"/>
                    </a:cxn>
                    <a:cxn ang="T13">
                      <a:pos x="T6" y="T7"/>
                    </a:cxn>
                    <a:cxn ang="T14">
                      <a:pos x="T8" y="T9"/>
                    </a:cxn>
                  </a:cxnLst>
                  <a:rect l="T15" t="T16" r="T17" b="T18"/>
                  <a:pathLst>
                    <a:path w="7" h="107">
                      <a:moveTo>
                        <a:pt x="0" y="0"/>
                      </a:moveTo>
                      <a:lnTo>
                        <a:pt x="0" y="106"/>
                      </a:lnTo>
                      <a:lnTo>
                        <a:pt x="7" y="107"/>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11" name="Freeform 67"/>
                <p:cNvSpPr>
                  <a:spLocks/>
                </p:cNvSpPr>
                <p:nvPr/>
              </p:nvSpPr>
              <p:spPr bwMode="auto">
                <a:xfrm>
                  <a:off x="713" y="2002"/>
                  <a:ext cx="7" cy="114"/>
                </a:xfrm>
                <a:custGeom>
                  <a:avLst/>
                  <a:gdLst>
                    <a:gd name="T0" fmla="*/ 0 w 7"/>
                    <a:gd name="T1" fmla="*/ 0 h 110"/>
                    <a:gd name="T2" fmla="*/ 0 w 7"/>
                    <a:gd name="T3" fmla="*/ 363 h 110"/>
                    <a:gd name="T4" fmla="*/ 7 w 7"/>
                    <a:gd name="T5" fmla="*/ 368 h 110"/>
                    <a:gd name="T6" fmla="*/ 7 w 7"/>
                    <a:gd name="T7" fmla="*/ 0 h 110"/>
                    <a:gd name="T8" fmla="*/ 0 w 7"/>
                    <a:gd name="T9" fmla="*/ 0 h 110"/>
                    <a:gd name="T10" fmla="*/ 0 60000 65536"/>
                    <a:gd name="T11" fmla="*/ 0 60000 65536"/>
                    <a:gd name="T12" fmla="*/ 0 60000 65536"/>
                    <a:gd name="T13" fmla="*/ 0 60000 65536"/>
                    <a:gd name="T14" fmla="*/ 0 60000 65536"/>
                    <a:gd name="T15" fmla="*/ 0 w 7"/>
                    <a:gd name="T16" fmla="*/ 0 h 110"/>
                    <a:gd name="T17" fmla="*/ 7 w 7"/>
                    <a:gd name="T18" fmla="*/ 110 h 110"/>
                  </a:gdLst>
                  <a:ahLst/>
                  <a:cxnLst>
                    <a:cxn ang="T10">
                      <a:pos x="T0" y="T1"/>
                    </a:cxn>
                    <a:cxn ang="T11">
                      <a:pos x="T2" y="T3"/>
                    </a:cxn>
                    <a:cxn ang="T12">
                      <a:pos x="T4" y="T5"/>
                    </a:cxn>
                    <a:cxn ang="T13">
                      <a:pos x="T6" y="T7"/>
                    </a:cxn>
                    <a:cxn ang="T14">
                      <a:pos x="T8" y="T9"/>
                    </a:cxn>
                  </a:cxnLst>
                  <a:rect l="T15" t="T16" r="T17" b="T18"/>
                  <a:pathLst>
                    <a:path w="7" h="110">
                      <a:moveTo>
                        <a:pt x="0" y="0"/>
                      </a:moveTo>
                      <a:lnTo>
                        <a:pt x="0" y="108"/>
                      </a:lnTo>
                      <a:lnTo>
                        <a:pt x="7" y="110"/>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12" name="Freeform 68"/>
                <p:cNvSpPr>
                  <a:spLocks/>
                </p:cNvSpPr>
                <p:nvPr/>
              </p:nvSpPr>
              <p:spPr bwMode="auto">
                <a:xfrm>
                  <a:off x="722" y="2002"/>
                  <a:ext cx="7" cy="114"/>
                </a:xfrm>
                <a:custGeom>
                  <a:avLst/>
                  <a:gdLst>
                    <a:gd name="T0" fmla="*/ 0 w 6"/>
                    <a:gd name="T1" fmla="*/ 0 h 111"/>
                    <a:gd name="T2" fmla="*/ 0 w 6"/>
                    <a:gd name="T3" fmla="*/ 271 h 111"/>
                    <a:gd name="T4" fmla="*/ 1210 w 6"/>
                    <a:gd name="T5" fmla="*/ 272 h 111"/>
                    <a:gd name="T6" fmla="*/ 1210 w 6"/>
                    <a:gd name="T7" fmla="*/ 0 h 111"/>
                    <a:gd name="T8" fmla="*/ 0 w 6"/>
                    <a:gd name="T9" fmla="*/ 0 h 111"/>
                    <a:gd name="T10" fmla="*/ 0 60000 65536"/>
                    <a:gd name="T11" fmla="*/ 0 60000 65536"/>
                    <a:gd name="T12" fmla="*/ 0 60000 65536"/>
                    <a:gd name="T13" fmla="*/ 0 60000 65536"/>
                    <a:gd name="T14" fmla="*/ 0 60000 65536"/>
                    <a:gd name="T15" fmla="*/ 0 w 6"/>
                    <a:gd name="T16" fmla="*/ 0 h 111"/>
                    <a:gd name="T17" fmla="*/ 6 w 6"/>
                    <a:gd name="T18" fmla="*/ 111 h 111"/>
                  </a:gdLst>
                  <a:ahLst/>
                  <a:cxnLst>
                    <a:cxn ang="T10">
                      <a:pos x="T0" y="T1"/>
                    </a:cxn>
                    <a:cxn ang="T11">
                      <a:pos x="T2" y="T3"/>
                    </a:cxn>
                    <a:cxn ang="T12">
                      <a:pos x="T4" y="T5"/>
                    </a:cxn>
                    <a:cxn ang="T13">
                      <a:pos x="T6" y="T7"/>
                    </a:cxn>
                    <a:cxn ang="T14">
                      <a:pos x="T8" y="T9"/>
                    </a:cxn>
                  </a:cxnLst>
                  <a:rect l="T15" t="T16" r="T17" b="T18"/>
                  <a:pathLst>
                    <a:path w="6" h="111">
                      <a:moveTo>
                        <a:pt x="0" y="0"/>
                      </a:moveTo>
                      <a:lnTo>
                        <a:pt x="0" y="110"/>
                      </a:lnTo>
                      <a:lnTo>
                        <a:pt x="6" y="111"/>
                      </a:lnTo>
                      <a:lnTo>
                        <a:pt x="6"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13" name="Freeform 69"/>
                <p:cNvSpPr>
                  <a:spLocks/>
                </p:cNvSpPr>
                <p:nvPr/>
              </p:nvSpPr>
              <p:spPr bwMode="auto">
                <a:xfrm>
                  <a:off x="732" y="2002"/>
                  <a:ext cx="7" cy="114"/>
                </a:xfrm>
                <a:custGeom>
                  <a:avLst/>
                  <a:gdLst>
                    <a:gd name="T0" fmla="*/ 0 w 7"/>
                    <a:gd name="T1" fmla="*/ 0 h 111"/>
                    <a:gd name="T2" fmla="*/ 0 w 7"/>
                    <a:gd name="T3" fmla="*/ 488 h 111"/>
                    <a:gd name="T4" fmla="*/ 7 w 7"/>
                    <a:gd name="T5" fmla="*/ 491 h 111"/>
                    <a:gd name="T6" fmla="*/ 7 w 7"/>
                    <a:gd name="T7" fmla="*/ 0 h 111"/>
                    <a:gd name="T8" fmla="*/ 0 w 7"/>
                    <a:gd name="T9" fmla="*/ 0 h 111"/>
                    <a:gd name="T10" fmla="*/ 0 60000 65536"/>
                    <a:gd name="T11" fmla="*/ 0 60000 65536"/>
                    <a:gd name="T12" fmla="*/ 0 60000 65536"/>
                    <a:gd name="T13" fmla="*/ 0 60000 65536"/>
                    <a:gd name="T14" fmla="*/ 0 60000 65536"/>
                    <a:gd name="T15" fmla="*/ 0 w 7"/>
                    <a:gd name="T16" fmla="*/ 0 h 111"/>
                    <a:gd name="T17" fmla="*/ 7 w 7"/>
                    <a:gd name="T18" fmla="*/ 111 h 111"/>
                  </a:gdLst>
                  <a:ahLst/>
                  <a:cxnLst>
                    <a:cxn ang="T10">
                      <a:pos x="T0" y="T1"/>
                    </a:cxn>
                    <a:cxn ang="T11">
                      <a:pos x="T2" y="T3"/>
                    </a:cxn>
                    <a:cxn ang="T12">
                      <a:pos x="T4" y="T5"/>
                    </a:cxn>
                    <a:cxn ang="T13">
                      <a:pos x="T6" y="T7"/>
                    </a:cxn>
                    <a:cxn ang="T14">
                      <a:pos x="T8" y="T9"/>
                    </a:cxn>
                  </a:cxnLst>
                  <a:rect l="T15" t="T16" r="T17" b="T18"/>
                  <a:pathLst>
                    <a:path w="7" h="111">
                      <a:moveTo>
                        <a:pt x="0" y="0"/>
                      </a:moveTo>
                      <a:lnTo>
                        <a:pt x="0" y="110"/>
                      </a:lnTo>
                      <a:lnTo>
                        <a:pt x="7" y="111"/>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14" name="Rectangle 70"/>
                <p:cNvSpPr>
                  <a:spLocks noChangeArrowheads="1"/>
                </p:cNvSpPr>
                <p:nvPr/>
              </p:nvSpPr>
              <p:spPr bwMode="auto">
                <a:xfrm>
                  <a:off x="741" y="2002"/>
                  <a:ext cx="5" cy="11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ct val="0"/>
                    </a:spcBef>
                    <a:defRPr/>
                  </a:pPr>
                  <a:endParaRPr lang="en-GB" sz="4000" dirty="0">
                    <a:latin typeface="+mn-lt"/>
                    <a:ea typeface="ＭＳ Ｐゴシック" pitchFamily="34" charset="-128"/>
                    <a:cs typeface="Arial" pitchFamily="34" charset="0"/>
                  </a:endParaRPr>
                </a:p>
              </p:txBody>
            </p:sp>
            <p:sp>
              <p:nvSpPr>
                <p:cNvPr id="1015" name="Freeform 71"/>
                <p:cNvSpPr>
                  <a:spLocks/>
                </p:cNvSpPr>
                <p:nvPr/>
              </p:nvSpPr>
              <p:spPr bwMode="auto">
                <a:xfrm>
                  <a:off x="748" y="2002"/>
                  <a:ext cx="10" cy="114"/>
                </a:xfrm>
                <a:custGeom>
                  <a:avLst/>
                  <a:gdLst>
                    <a:gd name="T0" fmla="*/ 0 w 7"/>
                    <a:gd name="T1" fmla="*/ 0 h 114"/>
                    <a:gd name="T2" fmla="*/ 0 w 7"/>
                    <a:gd name="T3" fmla="*/ 200 h 114"/>
                    <a:gd name="T4" fmla="*/ 1277047 w 7"/>
                    <a:gd name="T5" fmla="*/ 201 h 114"/>
                    <a:gd name="T6" fmla="*/ 1277047 w 7"/>
                    <a:gd name="T7" fmla="*/ 0 h 114"/>
                    <a:gd name="T8" fmla="*/ 0 w 7"/>
                    <a:gd name="T9" fmla="*/ 0 h 114"/>
                    <a:gd name="T10" fmla="*/ 0 60000 65536"/>
                    <a:gd name="T11" fmla="*/ 0 60000 65536"/>
                    <a:gd name="T12" fmla="*/ 0 60000 65536"/>
                    <a:gd name="T13" fmla="*/ 0 60000 65536"/>
                    <a:gd name="T14" fmla="*/ 0 60000 65536"/>
                    <a:gd name="T15" fmla="*/ 0 w 7"/>
                    <a:gd name="T16" fmla="*/ 0 h 114"/>
                    <a:gd name="T17" fmla="*/ 7 w 7"/>
                    <a:gd name="T18" fmla="*/ 114 h 114"/>
                  </a:gdLst>
                  <a:ahLst/>
                  <a:cxnLst>
                    <a:cxn ang="T10">
                      <a:pos x="T0" y="T1"/>
                    </a:cxn>
                    <a:cxn ang="T11">
                      <a:pos x="T2" y="T3"/>
                    </a:cxn>
                    <a:cxn ang="T12">
                      <a:pos x="T4" y="T5"/>
                    </a:cxn>
                    <a:cxn ang="T13">
                      <a:pos x="T6" y="T7"/>
                    </a:cxn>
                    <a:cxn ang="T14">
                      <a:pos x="T8" y="T9"/>
                    </a:cxn>
                  </a:cxnLst>
                  <a:rect l="T15" t="T16" r="T17" b="T18"/>
                  <a:pathLst>
                    <a:path w="7" h="114">
                      <a:moveTo>
                        <a:pt x="0" y="0"/>
                      </a:moveTo>
                      <a:lnTo>
                        <a:pt x="0" y="113"/>
                      </a:lnTo>
                      <a:lnTo>
                        <a:pt x="7" y="114"/>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16" name="Freeform 72"/>
                <p:cNvSpPr>
                  <a:spLocks/>
                </p:cNvSpPr>
                <p:nvPr/>
              </p:nvSpPr>
              <p:spPr bwMode="auto">
                <a:xfrm>
                  <a:off x="758" y="2002"/>
                  <a:ext cx="7" cy="121"/>
                </a:xfrm>
                <a:custGeom>
                  <a:avLst/>
                  <a:gdLst>
                    <a:gd name="T0" fmla="*/ 0 w 7"/>
                    <a:gd name="T1" fmla="*/ 0 h 116"/>
                    <a:gd name="T2" fmla="*/ 0 w 7"/>
                    <a:gd name="T3" fmla="*/ 484 h 116"/>
                    <a:gd name="T4" fmla="*/ 7 w 7"/>
                    <a:gd name="T5" fmla="*/ 486 h 116"/>
                    <a:gd name="T6" fmla="*/ 7 w 7"/>
                    <a:gd name="T7" fmla="*/ 0 h 116"/>
                    <a:gd name="T8" fmla="*/ 0 w 7"/>
                    <a:gd name="T9" fmla="*/ 0 h 116"/>
                    <a:gd name="T10" fmla="*/ 0 60000 65536"/>
                    <a:gd name="T11" fmla="*/ 0 60000 65536"/>
                    <a:gd name="T12" fmla="*/ 0 60000 65536"/>
                    <a:gd name="T13" fmla="*/ 0 60000 65536"/>
                    <a:gd name="T14" fmla="*/ 0 60000 65536"/>
                    <a:gd name="T15" fmla="*/ 0 w 7"/>
                    <a:gd name="T16" fmla="*/ 0 h 116"/>
                    <a:gd name="T17" fmla="*/ 7 w 7"/>
                    <a:gd name="T18" fmla="*/ 116 h 116"/>
                  </a:gdLst>
                  <a:ahLst/>
                  <a:cxnLst>
                    <a:cxn ang="T10">
                      <a:pos x="T0" y="T1"/>
                    </a:cxn>
                    <a:cxn ang="T11">
                      <a:pos x="T2" y="T3"/>
                    </a:cxn>
                    <a:cxn ang="T12">
                      <a:pos x="T4" y="T5"/>
                    </a:cxn>
                    <a:cxn ang="T13">
                      <a:pos x="T6" y="T7"/>
                    </a:cxn>
                    <a:cxn ang="T14">
                      <a:pos x="T8" y="T9"/>
                    </a:cxn>
                  </a:cxnLst>
                  <a:rect l="T15" t="T16" r="T17" b="T18"/>
                  <a:pathLst>
                    <a:path w="7" h="116">
                      <a:moveTo>
                        <a:pt x="0" y="0"/>
                      </a:moveTo>
                      <a:lnTo>
                        <a:pt x="0" y="114"/>
                      </a:lnTo>
                      <a:lnTo>
                        <a:pt x="7" y="116"/>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17" name="Rectangle 73"/>
                <p:cNvSpPr>
                  <a:spLocks noChangeArrowheads="1"/>
                </p:cNvSpPr>
                <p:nvPr/>
              </p:nvSpPr>
              <p:spPr bwMode="auto">
                <a:xfrm>
                  <a:off x="653" y="2000"/>
                  <a:ext cx="5" cy="7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ct val="0"/>
                    </a:spcBef>
                    <a:defRPr/>
                  </a:pPr>
                  <a:endParaRPr lang="en-GB" sz="4000" dirty="0">
                    <a:latin typeface="+mn-lt"/>
                    <a:ea typeface="ＭＳ Ｐゴシック" pitchFamily="34" charset="-128"/>
                    <a:cs typeface="Arial" pitchFamily="34" charset="0"/>
                  </a:endParaRPr>
                </a:p>
              </p:txBody>
            </p:sp>
            <p:sp>
              <p:nvSpPr>
                <p:cNvPr id="1018" name="Freeform 74"/>
                <p:cNvSpPr>
                  <a:spLocks/>
                </p:cNvSpPr>
                <p:nvPr/>
              </p:nvSpPr>
              <p:spPr bwMode="auto">
                <a:xfrm>
                  <a:off x="653" y="2086"/>
                  <a:ext cx="7" cy="2"/>
                </a:xfrm>
                <a:custGeom>
                  <a:avLst/>
                  <a:gdLst>
                    <a:gd name="T0" fmla="*/ 0 w 7"/>
                    <a:gd name="T1" fmla="*/ 2 h 2"/>
                    <a:gd name="T2" fmla="*/ 6 w 7"/>
                    <a:gd name="T3" fmla="*/ 2 h 2"/>
                    <a:gd name="T4" fmla="*/ 7 w 7"/>
                    <a:gd name="T5" fmla="*/ 1 h 2"/>
                    <a:gd name="T6" fmla="*/ 0 w 7"/>
                    <a:gd name="T7" fmla="*/ 0 h 2"/>
                    <a:gd name="T8" fmla="*/ 0 w 7"/>
                    <a:gd name="T9" fmla="*/ 2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2"/>
                      </a:moveTo>
                      <a:lnTo>
                        <a:pt x="6" y="2"/>
                      </a:lnTo>
                      <a:lnTo>
                        <a:pt x="7" y="1"/>
                      </a:lnTo>
                      <a:lnTo>
                        <a:pt x="0"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19" name="Freeform 75"/>
                <p:cNvSpPr>
                  <a:spLocks/>
                </p:cNvSpPr>
                <p:nvPr/>
              </p:nvSpPr>
              <p:spPr bwMode="auto">
                <a:xfrm>
                  <a:off x="653" y="2074"/>
                  <a:ext cx="7" cy="2"/>
                </a:xfrm>
                <a:custGeom>
                  <a:avLst/>
                  <a:gdLst>
                    <a:gd name="T0" fmla="*/ 6 w 7"/>
                    <a:gd name="T1" fmla="*/ 0 h 2"/>
                    <a:gd name="T2" fmla="*/ 0 w 7"/>
                    <a:gd name="T3" fmla="*/ 0 h 2"/>
                    <a:gd name="T4" fmla="*/ 1 w 7"/>
                    <a:gd name="T5" fmla="*/ 1 h 2"/>
                    <a:gd name="T6" fmla="*/ 7 w 7"/>
                    <a:gd name="T7" fmla="*/ 2 h 2"/>
                    <a:gd name="T8" fmla="*/ 6 w 7"/>
                    <a:gd name="T9" fmla="*/ 0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6" y="0"/>
                      </a:moveTo>
                      <a:lnTo>
                        <a:pt x="0" y="0"/>
                      </a:lnTo>
                      <a:lnTo>
                        <a:pt x="1" y="1"/>
                      </a:lnTo>
                      <a:lnTo>
                        <a:pt x="7" y="2"/>
                      </a:lnTo>
                      <a:lnTo>
                        <a:pt x="6"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20" name="Freeform 76"/>
                <p:cNvSpPr>
                  <a:spLocks/>
                </p:cNvSpPr>
                <p:nvPr/>
              </p:nvSpPr>
              <p:spPr bwMode="auto">
                <a:xfrm>
                  <a:off x="653" y="2086"/>
                  <a:ext cx="5" cy="0"/>
                </a:xfrm>
                <a:custGeom>
                  <a:avLst/>
                  <a:gdLst>
                    <a:gd name="T0" fmla="*/ 0 w 5"/>
                    <a:gd name="T1" fmla="*/ 0 h 3"/>
                    <a:gd name="T2" fmla="*/ 0 w 5"/>
                    <a:gd name="T3" fmla="*/ 0 h 3"/>
                    <a:gd name="T4" fmla="*/ 5 w 5"/>
                    <a:gd name="T5" fmla="*/ 0 h 3"/>
                    <a:gd name="T6" fmla="*/ 5 w 5"/>
                    <a:gd name="T7" fmla="*/ 0 h 3"/>
                    <a:gd name="T8" fmla="*/ 0 w 5"/>
                    <a:gd name="T9" fmla="*/ 0 h 3"/>
                    <a:gd name="T10" fmla="*/ 0 60000 65536"/>
                    <a:gd name="T11" fmla="*/ 0 60000 65536"/>
                    <a:gd name="T12" fmla="*/ 0 60000 65536"/>
                    <a:gd name="T13" fmla="*/ 0 60000 65536"/>
                    <a:gd name="T14" fmla="*/ 0 60000 65536"/>
                    <a:gd name="T15" fmla="*/ 0 w 5"/>
                    <a:gd name="T16" fmla="*/ 0 h 3"/>
                    <a:gd name="T17" fmla="*/ 5 w 5"/>
                    <a:gd name="T18" fmla="*/ 0 h 3"/>
                  </a:gdLst>
                  <a:ahLst/>
                  <a:cxnLst>
                    <a:cxn ang="T10">
                      <a:pos x="T0" y="T1"/>
                    </a:cxn>
                    <a:cxn ang="T11">
                      <a:pos x="T2" y="T3"/>
                    </a:cxn>
                    <a:cxn ang="T12">
                      <a:pos x="T4" y="T5"/>
                    </a:cxn>
                    <a:cxn ang="T13">
                      <a:pos x="T6" y="T7"/>
                    </a:cxn>
                    <a:cxn ang="T14">
                      <a:pos x="T8" y="T9"/>
                    </a:cxn>
                  </a:cxnLst>
                  <a:rect l="T15" t="T16" r="T17" b="T18"/>
                  <a:pathLst>
                    <a:path w="5" h="3">
                      <a:moveTo>
                        <a:pt x="0" y="0"/>
                      </a:moveTo>
                      <a:lnTo>
                        <a:pt x="0" y="2"/>
                      </a:lnTo>
                      <a:lnTo>
                        <a:pt x="5" y="3"/>
                      </a:lnTo>
                      <a:lnTo>
                        <a:pt x="5" y="0"/>
                      </a:lnTo>
                      <a:lnTo>
                        <a:pt x="0" y="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21" name="Freeform 77"/>
                <p:cNvSpPr>
                  <a:spLocks/>
                </p:cNvSpPr>
                <p:nvPr/>
              </p:nvSpPr>
              <p:spPr bwMode="auto">
                <a:xfrm>
                  <a:off x="765" y="1998"/>
                  <a:ext cx="3" cy="133"/>
                </a:xfrm>
                <a:custGeom>
                  <a:avLst/>
                  <a:gdLst>
                    <a:gd name="T0" fmla="*/ 0 w 1"/>
                    <a:gd name="T1" fmla="*/ 611 h 127"/>
                    <a:gd name="T2" fmla="*/ 0 w 1"/>
                    <a:gd name="T3" fmla="*/ 593 h 127"/>
                    <a:gd name="T4" fmla="*/ 0 w 1"/>
                    <a:gd name="T5" fmla="*/ 0 h 127"/>
                    <a:gd name="T6" fmla="*/ 0 w 1"/>
                    <a:gd name="T7" fmla="*/ 0 h 127"/>
                    <a:gd name="T8" fmla="*/ 0 w 1"/>
                    <a:gd name="T9" fmla="*/ 611 h 127"/>
                    <a:gd name="T10" fmla="*/ 0 60000 65536"/>
                    <a:gd name="T11" fmla="*/ 0 60000 65536"/>
                    <a:gd name="T12" fmla="*/ 0 60000 65536"/>
                    <a:gd name="T13" fmla="*/ 0 60000 65536"/>
                    <a:gd name="T14" fmla="*/ 0 60000 65536"/>
                    <a:gd name="T15" fmla="*/ 0 w 1"/>
                    <a:gd name="T16" fmla="*/ 0 h 127"/>
                    <a:gd name="T17" fmla="*/ 1 w 1"/>
                    <a:gd name="T18" fmla="*/ 127 h 127"/>
                  </a:gdLst>
                  <a:ahLst/>
                  <a:cxnLst>
                    <a:cxn ang="T10">
                      <a:pos x="T0" y="T1"/>
                    </a:cxn>
                    <a:cxn ang="T11">
                      <a:pos x="T2" y="T3"/>
                    </a:cxn>
                    <a:cxn ang="T12">
                      <a:pos x="T4" y="T5"/>
                    </a:cxn>
                    <a:cxn ang="T13">
                      <a:pos x="T6" y="T7"/>
                    </a:cxn>
                    <a:cxn ang="T14">
                      <a:pos x="T8" y="T9"/>
                    </a:cxn>
                  </a:cxnLst>
                  <a:rect l="T15" t="T16" r="T17" b="T18"/>
                  <a:pathLst>
                    <a:path w="1" h="127">
                      <a:moveTo>
                        <a:pt x="0" y="127"/>
                      </a:moveTo>
                      <a:lnTo>
                        <a:pt x="0" y="124"/>
                      </a:lnTo>
                      <a:lnTo>
                        <a:pt x="0" y="0"/>
                      </a:lnTo>
                      <a:lnTo>
                        <a:pt x="0" y="12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22" name="Freeform 78"/>
                <p:cNvSpPr>
                  <a:spLocks/>
                </p:cNvSpPr>
                <p:nvPr/>
              </p:nvSpPr>
              <p:spPr bwMode="auto">
                <a:xfrm>
                  <a:off x="641" y="1995"/>
                  <a:ext cx="3" cy="107"/>
                </a:xfrm>
                <a:custGeom>
                  <a:avLst/>
                  <a:gdLst>
                    <a:gd name="T0" fmla="*/ 0 w 1"/>
                    <a:gd name="T1" fmla="*/ 0 h 107"/>
                    <a:gd name="T2" fmla="*/ 0 w 1"/>
                    <a:gd name="T3" fmla="*/ 197 h 107"/>
                    <a:gd name="T4" fmla="*/ 0 w 1"/>
                    <a:gd name="T5" fmla="*/ 196 h 107"/>
                    <a:gd name="T6" fmla="*/ 0 w 1"/>
                    <a:gd name="T7" fmla="*/ 1 h 107"/>
                    <a:gd name="T8" fmla="*/ 0 w 1"/>
                    <a:gd name="T9" fmla="*/ 0 h 107"/>
                    <a:gd name="T10" fmla="*/ 0 60000 65536"/>
                    <a:gd name="T11" fmla="*/ 0 60000 65536"/>
                    <a:gd name="T12" fmla="*/ 0 60000 65536"/>
                    <a:gd name="T13" fmla="*/ 0 60000 65536"/>
                    <a:gd name="T14" fmla="*/ 0 60000 65536"/>
                    <a:gd name="T15" fmla="*/ 0 w 1"/>
                    <a:gd name="T16" fmla="*/ 0 h 107"/>
                    <a:gd name="T17" fmla="*/ 1 w 1"/>
                    <a:gd name="T18" fmla="*/ 107 h 107"/>
                  </a:gdLst>
                  <a:ahLst/>
                  <a:cxnLst>
                    <a:cxn ang="T10">
                      <a:pos x="T0" y="T1"/>
                    </a:cxn>
                    <a:cxn ang="T11">
                      <a:pos x="T2" y="T3"/>
                    </a:cxn>
                    <a:cxn ang="T12">
                      <a:pos x="T4" y="T5"/>
                    </a:cxn>
                    <a:cxn ang="T13">
                      <a:pos x="T6" y="T7"/>
                    </a:cxn>
                    <a:cxn ang="T14">
                      <a:pos x="T8" y="T9"/>
                    </a:cxn>
                  </a:cxnLst>
                  <a:rect l="T15" t="T16" r="T17" b="T18"/>
                  <a:pathLst>
                    <a:path w="1" h="107">
                      <a:moveTo>
                        <a:pt x="0" y="0"/>
                      </a:moveTo>
                      <a:lnTo>
                        <a:pt x="0" y="107"/>
                      </a:lnTo>
                      <a:lnTo>
                        <a:pt x="0" y="106"/>
                      </a:lnTo>
                      <a:lnTo>
                        <a:pt x="0" y="1"/>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grpSp>
        </p:grpSp>
        <p:sp>
          <p:nvSpPr>
            <p:cNvPr id="898" name="Freeform 79"/>
            <p:cNvSpPr>
              <a:spLocks/>
            </p:cNvSpPr>
            <p:nvPr/>
          </p:nvSpPr>
          <p:spPr bwMode="auto">
            <a:xfrm>
              <a:off x="637" y="2109"/>
              <a:ext cx="135" cy="186"/>
            </a:xfrm>
            <a:custGeom>
              <a:avLst/>
              <a:gdLst>
                <a:gd name="T0" fmla="*/ 0 w 135"/>
                <a:gd name="T1" fmla="*/ 0 h 186"/>
                <a:gd name="T2" fmla="*/ 135 w 135"/>
                <a:gd name="T3" fmla="*/ 25 h 186"/>
                <a:gd name="T4" fmla="*/ 135 w 135"/>
                <a:gd name="T5" fmla="*/ 186 h 186"/>
                <a:gd name="T6" fmla="*/ 0 w 135"/>
                <a:gd name="T7" fmla="*/ 136 h 186"/>
                <a:gd name="T8" fmla="*/ 0 w 135"/>
                <a:gd name="T9" fmla="*/ 0 h 186"/>
                <a:gd name="T10" fmla="*/ 0 60000 65536"/>
                <a:gd name="T11" fmla="*/ 0 60000 65536"/>
                <a:gd name="T12" fmla="*/ 0 60000 65536"/>
                <a:gd name="T13" fmla="*/ 0 60000 65536"/>
                <a:gd name="T14" fmla="*/ 0 60000 65536"/>
                <a:gd name="T15" fmla="*/ 0 w 135"/>
                <a:gd name="T16" fmla="*/ 0 h 186"/>
                <a:gd name="T17" fmla="*/ 135 w 135"/>
                <a:gd name="T18" fmla="*/ 186 h 186"/>
              </a:gdLst>
              <a:ahLst/>
              <a:cxnLst>
                <a:cxn ang="T10">
                  <a:pos x="T0" y="T1"/>
                </a:cxn>
                <a:cxn ang="T11">
                  <a:pos x="T2" y="T3"/>
                </a:cxn>
                <a:cxn ang="T12">
                  <a:pos x="T4" y="T5"/>
                </a:cxn>
                <a:cxn ang="T13">
                  <a:pos x="T6" y="T7"/>
                </a:cxn>
                <a:cxn ang="T14">
                  <a:pos x="T8" y="T9"/>
                </a:cxn>
              </a:cxnLst>
              <a:rect l="T15" t="T16" r="T17" b="T18"/>
              <a:pathLst>
                <a:path w="135" h="186">
                  <a:moveTo>
                    <a:pt x="0" y="0"/>
                  </a:moveTo>
                  <a:lnTo>
                    <a:pt x="135" y="25"/>
                  </a:lnTo>
                  <a:lnTo>
                    <a:pt x="135" y="186"/>
                  </a:lnTo>
                  <a:lnTo>
                    <a:pt x="0" y="136"/>
                  </a:lnTo>
                  <a:lnTo>
                    <a:pt x="0" y="0"/>
                  </a:lnTo>
                  <a:close/>
                </a:path>
              </a:pathLst>
            </a:custGeom>
            <a:solidFill>
              <a:srgbClr val="C0C0C0"/>
            </a:solidFill>
            <a:ln w="1588">
              <a:solidFill>
                <a:srgbClr val="808080"/>
              </a:solidFill>
              <a:prstDash val="solid"/>
              <a:round/>
              <a:headEnd/>
              <a:tailEnd/>
            </a:ln>
          </p:spPr>
          <p:txBody>
            <a:bodyPr/>
            <a:lstStyle/>
            <a:p>
              <a:pPr>
                <a:defRPr/>
              </a:pPr>
              <a:endParaRPr lang="en-GB" dirty="0">
                <a:latin typeface="+mn-lt"/>
                <a:cs typeface="Arial" pitchFamily="34" charset="0"/>
              </a:endParaRPr>
            </a:p>
          </p:txBody>
        </p:sp>
        <p:grpSp>
          <p:nvGrpSpPr>
            <p:cNvPr id="899" name="Group 80"/>
            <p:cNvGrpSpPr>
              <a:grpSpLocks/>
            </p:cNvGrpSpPr>
            <p:nvPr/>
          </p:nvGrpSpPr>
          <p:grpSpPr bwMode="auto">
            <a:xfrm>
              <a:off x="641" y="2116"/>
              <a:ext cx="125" cy="149"/>
              <a:chOff x="641" y="2116"/>
              <a:chExt cx="125" cy="149"/>
            </a:xfrm>
          </p:grpSpPr>
          <p:sp>
            <p:nvSpPr>
              <p:cNvPr id="917" name="Freeform 81"/>
              <p:cNvSpPr>
                <a:spLocks/>
              </p:cNvSpPr>
              <p:nvPr/>
            </p:nvSpPr>
            <p:spPr bwMode="auto">
              <a:xfrm>
                <a:off x="641" y="2116"/>
                <a:ext cx="121" cy="147"/>
              </a:xfrm>
              <a:custGeom>
                <a:avLst/>
                <a:gdLst>
                  <a:gd name="T0" fmla="*/ 0 w 122"/>
                  <a:gd name="T1" fmla="*/ 0 h 145"/>
                  <a:gd name="T2" fmla="*/ 0 w 122"/>
                  <a:gd name="T3" fmla="*/ 149 h 145"/>
                  <a:gd name="T4" fmla="*/ 88 w 122"/>
                  <a:gd name="T5" fmla="*/ 228 h 145"/>
                  <a:gd name="T6" fmla="*/ 88 w 122"/>
                  <a:gd name="T7" fmla="*/ 21 h 145"/>
                  <a:gd name="T8" fmla="*/ 0 w 122"/>
                  <a:gd name="T9" fmla="*/ 0 h 145"/>
                  <a:gd name="T10" fmla="*/ 0 60000 65536"/>
                  <a:gd name="T11" fmla="*/ 0 60000 65536"/>
                  <a:gd name="T12" fmla="*/ 0 60000 65536"/>
                  <a:gd name="T13" fmla="*/ 0 60000 65536"/>
                  <a:gd name="T14" fmla="*/ 0 60000 65536"/>
                  <a:gd name="T15" fmla="*/ 0 w 122"/>
                  <a:gd name="T16" fmla="*/ 0 h 145"/>
                  <a:gd name="T17" fmla="*/ 122 w 122"/>
                  <a:gd name="T18" fmla="*/ 145 h 145"/>
                </a:gdLst>
                <a:ahLst/>
                <a:cxnLst>
                  <a:cxn ang="T10">
                    <a:pos x="T0" y="T1"/>
                  </a:cxn>
                  <a:cxn ang="T11">
                    <a:pos x="T2" y="T3"/>
                  </a:cxn>
                  <a:cxn ang="T12">
                    <a:pos x="T4" y="T5"/>
                  </a:cxn>
                  <a:cxn ang="T13">
                    <a:pos x="T6" y="T7"/>
                  </a:cxn>
                  <a:cxn ang="T14">
                    <a:pos x="T8" y="T9"/>
                  </a:cxn>
                </a:cxnLst>
                <a:rect l="T15" t="T16" r="T17" b="T18"/>
                <a:pathLst>
                  <a:path w="122" h="145">
                    <a:moveTo>
                      <a:pt x="0" y="0"/>
                    </a:moveTo>
                    <a:lnTo>
                      <a:pt x="0" y="95"/>
                    </a:lnTo>
                    <a:lnTo>
                      <a:pt x="122" y="145"/>
                    </a:lnTo>
                    <a:lnTo>
                      <a:pt x="122" y="21"/>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18" name="Freeform 82"/>
              <p:cNvSpPr>
                <a:spLocks/>
              </p:cNvSpPr>
              <p:nvPr/>
            </p:nvSpPr>
            <p:spPr bwMode="auto">
              <a:xfrm>
                <a:off x="641" y="2137"/>
                <a:ext cx="121" cy="128"/>
              </a:xfrm>
              <a:custGeom>
                <a:avLst/>
                <a:gdLst>
                  <a:gd name="T0" fmla="*/ 0 w 122"/>
                  <a:gd name="T1" fmla="*/ 0 h 127"/>
                  <a:gd name="T2" fmla="*/ 0 w 122"/>
                  <a:gd name="T3" fmla="*/ 121 h 127"/>
                  <a:gd name="T4" fmla="*/ 88 w 122"/>
                  <a:gd name="T5" fmla="*/ 161 h 127"/>
                  <a:gd name="T6" fmla="*/ 88 w 122"/>
                  <a:gd name="T7" fmla="*/ 158 h 127"/>
                  <a:gd name="T8" fmla="*/ 88 w 122"/>
                  <a:gd name="T9" fmla="*/ 4 h 127"/>
                  <a:gd name="T10" fmla="*/ 0 w 122"/>
                  <a:gd name="T11" fmla="*/ 0 h 127"/>
                  <a:gd name="T12" fmla="*/ 0 60000 65536"/>
                  <a:gd name="T13" fmla="*/ 0 60000 65536"/>
                  <a:gd name="T14" fmla="*/ 0 60000 65536"/>
                  <a:gd name="T15" fmla="*/ 0 60000 65536"/>
                  <a:gd name="T16" fmla="*/ 0 60000 65536"/>
                  <a:gd name="T17" fmla="*/ 0 60000 65536"/>
                  <a:gd name="T18" fmla="*/ 0 w 122"/>
                  <a:gd name="T19" fmla="*/ 0 h 127"/>
                  <a:gd name="T20" fmla="*/ 122 w 122"/>
                  <a:gd name="T21" fmla="*/ 127 h 127"/>
                </a:gdLst>
                <a:ahLst/>
                <a:cxnLst>
                  <a:cxn ang="T12">
                    <a:pos x="T0" y="T1"/>
                  </a:cxn>
                  <a:cxn ang="T13">
                    <a:pos x="T2" y="T3"/>
                  </a:cxn>
                  <a:cxn ang="T14">
                    <a:pos x="T4" y="T5"/>
                  </a:cxn>
                  <a:cxn ang="T15">
                    <a:pos x="T6" y="T7"/>
                  </a:cxn>
                  <a:cxn ang="T16">
                    <a:pos x="T8" y="T9"/>
                  </a:cxn>
                  <a:cxn ang="T17">
                    <a:pos x="T10" y="T11"/>
                  </a:cxn>
                </a:cxnLst>
                <a:rect l="T18" t="T19" r="T20" b="T21"/>
                <a:pathLst>
                  <a:path w="122" h="127">
                    <a:moveTo>
                      <a:pt x="0" y="0"/>
                    </a:moveTo>
                    <a:lnTo>
                      <a:pt x="0" y="87"/>
                    </a:lnTo>
                    <a:lnTo>
                      <a:pt x="122" y="127"/>
                    </a:lnTo>
                    <a:lnTo>
                      <a:pt x="122" y="124"/>
                    </a:lnTo>
                    <a:lnTo>
                      <a:pt x="122" y="4"/>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19" name="Freeform 83"/>
              <p:cNvSpPr>
                <a:spLocks/>
              </p:cNvSpPr>
              <p:nvPr/>
            </p:nvSpPr>
            <p:spPr bwMode="auto">
              <a:xfrm>
                <a:off x="641" y="2116"/>
                <a:ext cx="121" cy="147"/>
              </a:xfrm>
              <a:custGeom>
                <a:avLst/>
                <a:gdLst>
                  <a:gd name="T0" fmla="*/ 0 w 122"/>
                  <a:gd name="T1" fmla="*/ 0 h 145"/>
                  <a:gd name="T2" fmla="*/ 0 w 122"/>
                  <a:gd name="T3" fmla="*/ 173 h 145"/>
                  <a:gd name="T4" fmla="*/ 88 w 122"/>
                  <a:gd name="T5" fmla="*/ 228 h 145"/>
                  <a:gd name="T6" fmla="*/ 88 w 122"/>
                  <a:gd name="T7" fmla="*/ 23 h 145"/>
                  <a:gd name="T8" fmla="*/ 0 w 122"/>
                  <a:gd name="T9" fmla="*/ 0 h 145"/>
                  <a:gd name="T10" fmla="*/ 0 60000 65536"/>
                  <a:gd name="T11" fmla="*/ 0 60000 65536"/>
                  <a:gd name="T12" fmla="*/ 0 60000 65536"/>
                  <a:gd name="T13" fmla="*/ 0 60000 65536"/>
                  <a:gd name="T14" fmla="*/ 0 60000 65536"/>
                  <a:gd name="T15" fmla="*/ 0 w 122"/>
                  <a:gd name="T16" fmla="*/ 0 h 145"/>
                  <a:gd name="T17" fmla="*/ 122 w 122"/>
                  <a:gd name="T18" fmla="*/ 145 h 145"/>
                </a:gdLst>
                <a:ahLst/>
                <a:cxnLst>
                  <a:cxn ang="T10">
                    <a:pos x="T0" y="T1"/>
                  </a:cxn>
                  <a:cxn ang="T11">
                    <a:pos x="T2" y="T3"/>
                  </a:cxn>
                  <a:cxn ang="T12">
                    <a:pos x="T4" y="T5"/>
                  </a:cxn>
                  <a:cxn ang="T13">
                    <a:pos x="T6" y="T7"/>
                  </a:cxn>
                  <a:cxn ang="T14">
                    <a:pos x="T8" y="T9"/>
                  </a:cxn>
                </a:cxnLst>
                <a:rect l="T15" t="T16" r="T17" b="T18"/>
                <a:pathLst>
                  <a:path w="122" h="145">
                    <a:moveTo>
                      <a:pt x="0" y="0"/>
                    </a:moveTo>
                    <a:lnTo>
                      <a:pt x="0" y="107"/>
                    </a:lnTo>
                    <a:lnTo>
                      <a:pt x="122" y="145"/>
                    </a:lnTo>
                    <a:lnTo>
                      <a:pt x="122" y="2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20" name="Freeform 84"/>
              <p:cNvSpPr>
                <a:spLocks/>
              </p:cNvSpPr>
              <p:nvPr/>
            </p:nvSpPr>
            <p:spPr bwMode="auto">
              <a:xfrm>
                <a:off x="679" y="2231"/>
                <a:ext cx="7" cy="7"/>
              </a:xfrm>
              <a:custGeom>
                <a:avLst/>
                <a:gdLst>
                  <a:gd name="T0" fmla="*/ 0 w 7"/>
                  <a:gd name="T1" fmla="*/ 36315008 h 3"/>
                  <a:gd name="T2" fmla="*/ 1 w 7"/>
                  <a:gd name="T3" fmla="*/ 60525013 h 3"/>
                  <a:gd name="T4" fmla="*/ 7 w 7"/>
                  <a:gd name="T5" fmla="*/ 100875022 h 3"/>
                  <a:gd name="T6" fmla="*/ 7 w 7"/>
                  <a:gd name="T7" fmla="*/ 36315008 h 3"/>
                  <a:gd name="T8" fmla="*/ 6 w 7"/>
                  <a:gd name="T9" fmla="*/ 0 h 3"/>
                  <a:gd name="T10" fmla="*/ 0 w 7"/>
                  <a:gd name="T11" fmla="*/ 36315008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1"/>
                    </a:moveTo>
                    <a:lnTo>
                      <a:pt x="1" y="2"/>
                    </a:lnTo>
                    <a:lnTo>
                      <a:pt x="7" y="3"/>
                    </a:lnTo>
                    <a:lnTo>
                      <a:pt x="7" y="1"/>
                    </a:lnTo>
                    <a:lnTo>
                      <a:pt x="6"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21" name="Freeform 85"/>
              <p:cNvSpPr>
                <a:spLocks/>
              </p:cNvSpPr>
              <p:nvPr/>
            </p:nvSpPr>
            <p:spPr bwMode="auto">
              <a:xfrm>
                <a:off x="644" y="2119"/>
                <a:ext cx="7" cy="102"/>
              </a:xfrm>
              <a:custGeom>
                <a:avLst/>
                <a:gdLst>
                  <a:gd name="T0" fmla="*/ 0 w 7"/>
                  <a:gd name="T1" fmla="*/ 0 h 101"/>
                  <a:gd name="T2" fmla="*/ 0 w 7"/>
                  <a:gd name="T3" fmla="*/ 134 h 101"/>
                  <a:gd name="T4" fmla="*/ 7 w 7"/>
                  <a:gd name="T5" fmla="*/ 135 h 101"/>
                  <a:gd name="T6" fmla="*/ 7 w 7"/>
                  <a:gd name="T7" fmla="*/ 1 h 101"/>
                  <a:gd name="T8" fmla="*/ 0 w 7"/>
                  <a:gd name="T9" fmla="*/ 0 h 101"/>
                  <a:gd name="T10" fmla="*/ 0 60000 65536"/>
                  <a:gd name="T11" fmla="*/ 0 60000 65536"/>
                  <a:gd name="T12" fmla="*/ 0 60000 65536"/>
                  <a:gd name="T13" fmla="*/ 0 60000 65536"/>
                  <a:gd name="T14" fmla="*/ 0 60000 65536"/>
                  <a:gd name="T15" fmla="*/ 0 w 7"/>
                  <a:gd name="T16" fmla="*/ 0 h 101"/>
                  <a:gd name="T17" fmla="*/ 7 w 7"/>
                  <a:gd name="T18" fmla="*/ 101 h 101"/>
                </a:gdLst>
                <a:ahLst/>
                <a:cxnLst>
                  <a:cxn ang="T10">
                    <a:pos x="T0" y="T1"/>
                  </a:cxn>
                  <a:cxn ang="T11">
                    <a:pos x="T2" y="T3"/>
                  </a:cxn>
                  <a:cxn ang="T12">
                    <a:pos x="T4" y="T5"/>
                  </a:cxn>
                  <a:cxn ang="T13">
                    <a:pos x="T6" y="T7"/>
                  </a:cxn>
                  <a:cxn ang="T14">
                    <a:pos x="T8" y="T9"/>
                  </a:cxn>
                </a:cxnLst>
                <a:rect l="T15" t="T16" r="T17" b="T18"/>
                <a:pathLst>
                  <a:path w="7" h="101">
                    <a:moveTo>
                      <a:pt x="0" y="0"/>
                    </a:moveTo>
                    <a:lnTo>
                      <a:pt x="0" y="100"/>
                    </a:lnTo>
                    <a:lnTo>
                      <a:pt x="7" y="101"/>
                    </a:lnTo>
                    <a:lnTo>
                      <a:pt x="7" y="1"/>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22" name="Freeform 86"/>
              <p:cNvSpPr>
                <a:spLocks/>
              </p:cNvSpPr>
              <p:nvPr/>
            </p:nvSpPr>
            <p:spPr bwMode="auto">
              <a:xfrm>
                <a:off x="644" y="2119"/>
                <a:ext cx="7" cy="2"/>
              </a:xfrm>
              <a:custGeom>
                <a:avLst/>
                <a:gdLst>
                  <a:gd name="T0" fmla="*/ 0 w 8"/>
                  <a:gd name="T1" fmla="*/ 1 h 2"/>
                  <a:gd name="T2" fmla="*/ 4 w 8"/>
                  <a:gd name="T3" fmla="*/ 2 h 2"/>
                  <a:gd name="T4" fmla="*/ 4 w 8"/>
                  <a:gd name="T5" fmla="*/ 1 h 2"/>
                  <a:gd name="T6" fmla="*/ 1 w 8"/>
                  <a:gd name="T7" fmla="*/ 0 h 2"/>
                  <a:gd name="T8" fmla="*/ 0 w 8"/>
                  <a:gd name="T9" fmla="*/ 1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0" y="1"/>
                    </a:moveTo>
                    <a:lnTo>
                      <a:pt x="7" y="2"/>
                    </a:lnTo>
                    <a:lnTo>
                      <a:pt x="8" y="1"/>
                    </a:lnTo>
                    <a:lnTo>
                      <a:pt x="1"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23" name="Freeform 87"/>
              <p:cNvSpPr>
                <a:spLocks/>
              </p:cNvSpPr>
              <p:nvPr/>
            </p:nvSpPr>
            <p:spPr bwMode="auto">
              <a:xfrm>
                <a:off x="644" y="2219"/>
                <a:ext cx="7" cy="5"/>
              </a:xfrm>
              <a:custGeom>
                <a:avLst/>
                <a:gdLst>
                  <a:gd name="T0" fmla="*/ 0 w 8"/>
                  <a:gd name="T1" fmla="*/ 0 h 4"/>
                  <a:gd name="T2" fmla="*/ 1 w 8"/>
                  <a:gd name="T3" fmla="*/ 1 h 4"/>
                  <a:gd name="T4" fmla="*/ 4 w 8"/>
                  <a:gd name="T5" fmla="*/ 7701 h 4"/>
                  <a:gd name="T6" fmla="*/ 4 w 8"/>
                  <a:gd name="T7" fmla="*/ 1 h 4"/>
                  <a:gd name="T8" fmla="*/ 4 w 8"/>
                  <a:gd name="T9" fmla="*/ 0 h 4"/>
                  <a:gd name="T10" fmla="*/ 0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0" y="0"/>
                    </a:moveTo>
                    <a:lnTo>
                      <a:pt x="1" y="1"/>
                    </a:lnTo>
                    <a:lnTo>
                      <a:pt x="8" y="4"/>
                    </a:lnTo>
                    <a:lnTo>
                      <a:pt x="8" y="1"/>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24" name="Freeform 88"/>
              <p:cNvSpPr>
                <a:spLocks/>
              </p:cNvSpPr>
              <p:nvPr/>
            </p:nvSpPr>
            <p:spPr bwMode="auto">
              <a:xfrm>
                <a:off x="644" y="2121"/>
                <a:ext cx="7" cy="100"/>
              </a:xfrm>
              <a:custGeom>
                <a:avLst/>
                <a:gdLst>
                  <a:gd name="T0" fmla="*/ 0 w 7"/>
                  <a:gd name="T1" fmla="*/ 0 h 100"/>
                  <a:gd name="T2" fmla="*/ 0 w 7"/>
                  <a:gd name="T3" fmla="*/ 98 h 100"/>
                  <a:gd name="T4" fmla="*/ 7 w 7"/>
                  <a:gd name="T5" fmla="*/ 100 h 100"/>
                  <a:gd name="T6" fmla="*/ 7 w 7"/>
                  <a:gd name="T7" fmla="*/ 1 h 100"/>
                  <a:gd name="T8" fmla="*/ 0 w 7"/>
                  <a:gd name="T9" fmla="*/ 0 h 100"/>
                  <a:gd name="T10" fmla="*/ 0 60000 65536"/>
                  <a:gd name="T11" fmla="*/ 0 60000 65536"/>
                  <a:gd name="T12" fmla="*/ 0 60000 65536"/>
                  <a:gd name="T13" fmla="*/ 0 60000 65536"/>
                  <a:gd name="T14" fmla="*/ 0 60000 65536"/>
                  <a:gd name="T15" fmla="*/ 0 w 7"/>
                  <a:gd name="T16" fmla="*/ 0 h 100"/>
                  <a:gd name="T17" fmla="*/ 7 w 7"/>
                  <a:gd name="T18" fmla="*/ 100 h 100"/>
                </a:gdLst>
                <a:ahLst/>
                <a:cxnLst>
                  <a:cxn ang="T10">
                    <a:pos x="T0" y="T1"/>
                  </a:cxn>
                  <a:cxn ang="T11">
                    <a:pos x="T2" y="T3"/>
                  </a:cxn>
                  <a:cxn ang="T12">
                    <a:pos x="T4" y="T5"/>
                  </a:cxn>
                  <a:cxn ang="T13">
                    <a:pos x="T6" y="T7"/>
                  </a:cxn>
                  <a:cxn ang="T14">
                    <a:pos x="T8" y="T9"/>
                  </a:cxn>
                </a:cxnLst>
                <a:rect l="T15" t="T16" r="T17" b="T18"/>
                <a:pathLst>
                  <a:path w="7" h="100">
                    <a:moveTo>
                      <a:pt x="0" y="0"/>
                    </a:moveTo>
                    <a:lnTo>
                      <a:pt x="0" y="98"/>
                    </a:lnTo>
                    <a:lnTo>
                      <a:pt x="7" y="100"/>
                    </a:lnTo>
                    <a:lnTo>
                      <a:pt x="7"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25" name="Freeform 89"/>
              <p:cNvSpPr>
                <a:spLocks/>
              </p:cNvSpPr>
              <p:nvPr/>
            </p:nvSpPr>
            <p:spPr bwMode="auto">
              <a:xfrm>
                <a:off x="660" y="2123"/>
                <a:ext cx="7" cy="105"/>
              </a:xfrm>
              <a:custGeom>
                <a:avLst/>
                <a:gdLst>
                  <a:gd name="T0" fmla="*/ 0 w 7"/>
                  <a:gd name="T1" fmla="*/ 0 h 104"/>
                  <a:gd name="T2" fmla="*/ 0 w 7"/>
                  <a:gd name="T3" fmla="*/ 137 h 104"/>
                  <a:gd name="T4" fmla="*/ 7 w 7"/>
                  <a:gd name="T5" fmla="*/ 138 h 104"/>
                  <a:gd name="T6" fmla="*/ 7 w 7"/>
                  <a:gd name="T7" fmla="*/ 0 h 104"/>
                  <a:gd name="T8" fmla="*/ 0 w 7"/>
                  <a:gd name="T9" fmla="*/ 0 h 104"/>
                  <a:gd name="T10" fmla="*/ 0 60000 65536"/>
                  <a:gd name="T11" fmla="*/ 0 60000 65536"/>
                  <a:gd name="T12" fmla="*/ 0 60000 65536"/>
                  <a:gd name="T13" fmla="*/ 0 60000 65536"/>
                  <a:gd name="T14" fmla="*/ 0 60000 65536"/>
                  <a:gd name="T15" fmla="*/ 0 w 7"/>
                  <a:gd name="T16" fmla="*/ 0 h 104"/>
                  <a:gd name="T17" fmla="*/ 7 w 7"/>
                  <a:gd name="T18" fmla="*/ 104 h 104"/>
                </a:gdLst>
                <a:ahLst/>
                <a:cxnLst>
                  <a:cxn ang="T10">
                    <a:pos x="T0" y="T1"/>
                  </a:cxn>
                  <a:cxn ang="T11">
                    <a:pos x="T2" y="T3"/>
                  </a:cxn>
                  <a:cxn ang="T12">
                    <a:pos x="T4" y="T5"/>
                  </a:cxn>
                  <a:cxn ang="T13">
                    <a:pos x="T6" y="T7"/>
                  </a:cxn>
                  <a:cxn ang="T14">
                    <a:pos x="T8" y="T9"/>
                  </a:cxn>
                </a:cxnLst>
                <a:rect l="T15" t="T16" r="T17" b="T18"/>
                <a:pathLst>
                  <a:path w="7" h="104">
                    <a:moveTo>
                      <a:pt x="0" y="0"/>
                    </a:moveTo>
                    <a:lnTo>
                      <a:pt x="0" y="103"/>
                    </a:lnTo>
                    <a:lnTo>
                      <a:pt x="7" y="104"/>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26" name="Freeform 90"/>
              <p:cNvSpPr>
                <a:spLocks/>
              </p:cNvSpPr>
              <p:nvPr/>
            </p:nvSpPr>
            <p:spPr bwMode="auto">
              <a:xfrm>
                <a:off x="660" y="2123"/>
                <a:ext cx="9" cy="0"/>
              </a:xfrm>
              <a:custGeom>
                <a:avLst/>
                <a:gdLst>
                  <a:gd name="T0" fmla="*/ 0 w 8"/>
                  <a:gd name="T1" fmla="*/ 0 h 3"/>
                  <a:gd name="T2" fmla="*/ 362 w 8"/>
                  <a:gd name="T3" fmla="*/ 0 h 3"/>
                  <a:gd name="T4" fmla="*/ 407 w 8"/>
                  <a:gd name="T5" fmla="*/ 0 h 3"/>
                  <a:gd name="T6" fmla="*/ 1 w 8"/>
                  <a:gd name="T7" fmla="*/ 0 h 3"/>
                  <a:gd name="T8" fmla="*/ 0 w 8"/>
                  <a:gd name="T9" fmla="*/ 0 h 3"/>
                  <a:gd name="T10" fmla="*/ 0 60000 65536"/>
                  <a:gd name="T11" fmla="*/ 0 60000 65536"/>
                  <a:gd name="T12" fmla="*/ 0 60000 65536"/>
                  <a:gd name="T13" fmla="*/ 0 60000 65536"/>
                  <a:gd name="T14" fmla="*/ 0 60000 65536"/>
                  <a:gd name="T15" fmla="*/ 0 w 8"/>
                  <a:gd name="T16" fmla="*/ 0 h 3"/>
                  <a:gd name="T17" fmla="*/ 8 w 8"/>
                  <a:gd name="T18" fmla="*/ 0 h 3"/>
                </a:gdLst>
                <a:ahLst/>
                <a:cxnLst>
                  <a:cxn ang="T10">
                    <a:pos x="T0" y="T1"/>
                  </a:cxn>
                  <a:cxn ang="T11">
                    <a:pos x="T2" y="T3"/>
                  </a:cxn>
                  <a:cxn ang="T12">
                    <a:pos x="T4" y="T5"/>
                  </a:cxn>
                  <a:cxn ang="T13">
                    <a:pos x="T6" y="T7"/>
                  </a:cxn>
                  <a:cxn ang="T14">
                    <a:pos x="T8" y="T9"/>
                  </a:cxn>
                </a:cxnLst>
                <a:rect l="T15" t="T16" r="T17" b="T18"/>
                <a:pathLst>
                  <a:path w="8" h="3">
                    <a:moveTo>
                      <a:pt x="0" y="1"/>
                    </a:moveTo>
                    <a:lnTo>
                      <a:pt x="7" y="3"/>
                    </a:lnTo>
                    <a:lnTo>
                      <a:pt x="8" y="0"/>
                    </a:lnTo>
                    <a:lnTo>
                      <a:pt x="1"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27" name="Freeform 91"/>
              <p:cNvSpPr>
                <a:spLocks/>
              </p:cNvSpPr>
              <p:nvPr/>
            </p:nvSpPr>
            <p:spPr bwMode="auto">
              <a:xfrm>
                <a:off x="660" y="2226"/>
                <a:ext cx="9" cy="2"/>
              </a:xfrm>
              <a:custGeom>
                <a:avLst/>
                <a:gdLst>
                  <a:gd name="T0" fmla="*/ 0 w 8"/>
                  <a:gd name="T1" fmla="*/ 1 h 3"/>
                  <a:gd name="T2" fmla="*/ 1 w 8"/>
                  <a:gd name="T3" fmla="*/ 1 h 3"/>
                  <a:gd name="T4" fmla="*/ 407 w 8"/>
                  <a:gd name="T5" fmla="*/ 1 h 3"/>
                  <a:gd name="T6" fmla="*/ 407 w 8"/>
                  <a:gd name="T7" fmla="*/ 1 h 3"/>
                  <a:gd name="T8" fmla="*/ 361 w 8"/>
                  <a:gd name="T9" fmla="*/ 0 h 3"/>
                  <a:gd name="T10" fmla="*/ 0 w 8"/>
                  <a:gd name="T11" fmla="*/ 1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1"/>
                    </a:moveTo>
                    <a:lnTo>
                      <a:pt x="1" y="2"/>
                    </a:lnTo>
                    <a:lnTo>
                      <a:pt x="8" y="3"/>
                    </a:lnTo>
                    <a:lnTo>
                      <a:pt x="8" y="2"/>
                    </a:lnTo>
                    <a:lnTo>
                      <a:pt x="6"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28" name="Freeform 92"/>
              <p:cNvSpPr>
                <a:spLocks/>
              </p:cNvSpPr>
              <p:nvPr/>
            </p:nvSpPr>
            <p:spPr bwMode="auto">
              <a:xfrm>
                <a:off x="660" y="2123"/>
                <a:ext cx="7" cy="105"/>
              </a:xfrm>
              <a:custGeom>
                <a:avLst/>
                <a:gdLst>
                  <a:gd name="T0" fmla="*/ 0 w 7"/>
                  <a:gd name="T1" fmla="*/ 0 h 103"/>
                  <a:gd name="T2" fmla="*/ 0 w 7"/>
                  <a:gd name="T3" fmla="*/ 193 h 103"/>
                  <a:gd name="T4" fmla="*/ 7 w 7"/>
                  <a:gd name="T5" fmla="*/ 195 h 103"/>
                  <a:gd name="T6" fmla="*/ 7 w 7"/>
                  <a:gd name="T7" fmla="*/ 2 h 103"/>
                  <a:gd name="T8" fmla="*/ 0 w 7"/>
                  <a:gd name="T9" fmla="*/ 0 h 103"/>
                  <a:gd name="T10" fmla="*/ 0 60000 65536"/>
                  <a:gd name="T11" fmla="*/ 0 60000 65536"/>
                  <a:gd name="T12" fmla="*/ 0 60000 65536"/>
                  <a:gd name="T13" fmla="*/ 0 60000 65536"/>
                  <a:gd name="T14" fmla="*/ 0 60000 65536"/>
                  <a:gd name="T15" fmla="*/ 0 w 7"/>
                  <a:gd name="T16" fmla="*/ 0 h 103"/>
                  <a:gd name="T17" fmla="*/ 7 w 7"/>
                  <a:gd name="T18" fmla="*/ 103 h 103"/>
                </a:gdLst>
                <a:ahLst/>
                <a:cxnLst>
                  <a:cxn ang="T10">
                    <a:pos x="T0" y="T1"/>
                  </a:cxn>
                  <a:cxn ang="T11">
                    <a:pos x="T2" y="T3"/>
                  </a:cxn>
                  <a:cxn ang="T12">
                    <a:pos x="T4" y="T5"/>
                  </a:cxn>
                  <a:cxn ang="T13">
                    <a:pos x="T6" y="T7"/>
                  </a:cxn>
                  <a:cxn ang="T14">
                    <a:pos x="T8" y="T9"/>
                  </a:cxn>
                </a:cxnLst>
                <a:rect l="T15" t="T16" r="T17" b="T18"/>
                <a:pathLst>
                  <a:path w="7" h="103">
                    <a:moveTo>
                      <a:pt x="0" y="0"/>
                    </a:moveTo>
                    <a:lnTo>
                      <a:pt x="0" y="102"/>
                    </a:lnTo>
                    <a:lnTo>
                      <a:pt x="7" y="103"/>
                    </a:lnTo>
                    <a:lnTo>
                      <a:pt x="7"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29" name="Freeform 93"/>
              <p:cNvSpPr>
                <a:spLocks/>
              </p:cNvSpPr>
              <p:nvPr/>
            </p:nvSpPr>
            <p:spPr bwMode="auto">
              <a:xfrm>
                <a:off x="670" y="2126"/>
                <a:ext cx="7" cy="105"/>
              </a:xfrm>
              <a:custGeom>
                <a:avLst/>
                <a:gdLst>
                  <a:gd name="T0" fmla="*/ 0 w 7"/>
                  <a:gd name="T1" fmla="*/ 0 h 105"/>
                  <a:gd name="T2" fmla="*/ 0 w 7"/>
                  <a:gd name="T3" fmla="*/ 104 h 105"/>
                  <a:gd name="T4" fmla="*/ 7 w 7"/>
                  <a:gd name="T5" fmla="*/ 105 h 105"/>
                  <a:gd name="T6" fmla="*/ 7 w 7"/>
                  <a:gd name="T7" fmla="*/ 0 h 105"/>
                  <a:gd name="T8" fmla="*/ 0 w 7"/>
                  <a:gd name="T9" fmla="*/ 0 h 105"/>
                  <a:gd name="T10" fmla="*/ 0 60000 65536"/>
                  <a:gd name="T11" fmla="*/ 0 60000 65536"/>
                  <a:gd name="T12" fmla="*/ 0 60000 65536"/>
                  <a:gd name="T13" fmla="*/ 0 60000 65536"/>
                  <a:gd name="T14" fmla="*/ 0 60000 65536"/>
                  <a:gd name="T15" fmla="*/ 0 w 7"/>
                  <a:gd name="T16" fmla="*/ 0 h 105"/>
                  <a:gd name="T17" fmla="*/ 7 w 7"/>
                  <a:gd name="T18" fmla="*/ 105 h 105"/>
                </a:gdLst>
                <a:ahLst/>
                <a:cxnLst>
                  <a:cxn ang="T10">
                    <a:pos x="T0" y="T1"/>
                  </a:cxn>
                  <a:cxn ang="T11">
                    <a:pos x="T2" y="T3"/>
                  </a:cxn>
                  <a:cxn ang="T12">
                    <a:pos x="T4" y="T5"/>
                  </a:cxn>
                  <a:cxn ang="T13">
                    <a:pos x="T6" y="T7"/>
                  </a:cxn>
                  <a:cxn ang="T14">
                    <a:pos x="T8" y="T9"/>
                  </a:cxn>
                </a:cxnLst>
                <a:rect l="T15" t="T16" r="T17" b="T18"/>
                <a:pathLst>
                  <a:path w="7" h="105">
                    <a:moveTo>
                      <a:pt x="0" y="0"/>
                    </a:moveTo>
                    <a:lnTo>
                      <a:pt x="0" y="104"/>
                    </a:lnTo>
                    <a:lnTo>
                      <a:pt x="7" y="105"/>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30" name="Freeform 94"/>
              <p:cNvSpPr>
                <a:spLocks/>
              </p:cNvSpPr>
              <p:nvPr/>
            </p:nvSpPr>
            <p:spPr bwMode="auto">
              <a:xfrm>
                <a:off x="667" y="2123"/>
                <a:ext cx="10" cy="0"/>
              </a:xfrm>
              <a:custGeom>
                <a:avLst/>
                <a:gdLst>
                  <a:gd name="T0" fmla="*/ 0 w 9"/>
                  <a:gd name="T1" fmla="*/ 0 h 3"/>
                  <a:gd name="T2" fmla="*/ 249 w 9"/>
                  <a:gd name="T3" fmla="*/ 0 h 3"/>
                  <a:gd name="T4" fmla="*/ 308 w 9"/>
                  <a:gd name="T5" fmla="*/ 0 h 3"/>
                  <a:gd name="T6" fmla="*/ 2 w 9"/>
                  <a:gd name="T7" fmla="*/ 0 h 3"/>
                  <a:gd name="T8" fmla="*/ 0 w 9"/>
                  <a:gd name="T9" fmla="*/ 0 h 3"/>
                  <a:gd name="T10" fmla="*/ 0 60000 65536"/>
                  <a:gd name="T11" fmla="*/ 0 60000 65536"/>
                  <a:gd name="T12" fmla="*/ 0 60000 65536"/>
                  <a:gd name="T13" fmla="*/ 0 60000 65536"/>
                  <a:gd name="T14" fmla="*/ 0 60000 65536"/>
                  <a:gd name="T15" fmla="*/ 0 w 9"/>
                  <a:gd name="T16" fmla="*/ 0 h 3"/>
                  <a:gd name="T17" fmla="*/ 9 w 9"/>
                  <a:gd name="T18" fmla="*/ 0 h 3"/>
                </a:gdLst>
                <a:ahLst/>
                <a:cxnLst>
                  <a:cxn ang="T10">
                    <a:pos x="T0" y="T1"/>
                  </a:cxn>
                  <a:cxn ang="T11">
                    <a:pos x="T2" y="T3"/>
                  </a:cxn>
                  <a:cxn ang="T12">
                    <a:pos x="T4" y="T5"/>
                  </a:cxn>
                  <a:cxn ang="T13">
                    <a:pos x="T6" y="T7"/>
                  </a:cxn>
                  <a:cxn ang="T14">
                    <a:pos x="T8" y="T9"/>
                  </a:cxn>
                </a:cxnLst>
                <a:rect l="T15" t="T16" r="T17" b="T18"/>
                <a:pathLst>
                  <a:path w="9" h="3">
                    <a:moveTo>
                      <a:pt x="0" y="2"/>
                    </a:moveTo>
                    <a:lnTo>
                      <a:pt x="7" y="3"/>
                    </a:lnTo>
                    <a:lnTo>
                      <a:pt x="9" y="2"/>
                    </a:lnTo>
                    <a:lnTo>
                      <a:pt x="2"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31" name="Freeform 95"/>
              <p:cNvSpPr>
                <a:spLocks/>
              </p:cNvSpPr>
              <p:nvPr/>
            </p:nvSpPr>
            <p:spPr bwMode="auto">
              <a:xfrm>
                <a:off x="667" y="2228"/>
                <a:ext cx="10" cy="5"/>
              </a:xfrm>
              <a:custGeom>
                <a:avLst/>
                <a:gdLst>
                  <a:gd name="T0" fmla="*/ 0 w 9"/>
                  <a:gd name="T1" fmla="*/ 0 h 4"/>
                  <a:gd name="T2" fmla="*/ 2 w 9"/>
                  <a:gd name="T3" fmla="*/ 4929 h 4"/>
                  <a:gd name="T4" fmla="*/ 308 w 9"/>
                  <a:gd name="T5" fmla="*/ 7701 h 4"/>
                  <a:gd name="T6" fmla="*/ 308 w 9"/>
                  <a:gd name="T7" fmla="*/ 4929 h 4"/>
                  <a:gd name="T8" fmla="*/ 224 w 9"/>
                  <a:gd name="T9" fmla="*/ 0 h 4"/>
                  <a:gd name="T10" fmla="*/ 0 w 9"/>
                  <a:gd name="T11" fmla="*/ 0 h 4"/>
                  <a:gd name="T12" fmla="*/ 0 60000 65536"/>
                  <a:gd name="T13" fmla="*/ 0 60000 65536"/>
                  <a:gd name="T14" fmla="*/ 0 60000 65536"/>
                  <a:gd name="T15" fmla="*/ 0 60000 65536"/>
                  <a:gd name="T16" fmla="*/ 0 60000 65536"/>
                  <a:gd name="T17" fmla="*/ 0 60000 65536"/>
                  <a:gd name="T18" fmla="*/ 0 w 9"/>
                  <a:gd name="T19" fmla="*/ 0 h 4"/>
                  <a:gd name="T20" fmla="*/ 9 w 9"/>
                  <a:gd name="T21" fmla="*/ 4 h 4"/>
                </a:gdLst>
                <a:ahLst/>
                <a:cxnLst>
                  <a:cxn ang="T12">
                    <a:pos x="T0" y="T1"/>
                  </a:cxn>
                  <a:cxn ang="T13">
                    <a:pos x="T2" y="T3"/>
                  </a:cxn>
                  <a:cxn ang="T14">
                    <a:pos x="T4" y="T5"/>
                  </a:cxn>
                  <a:cxn ang="T15">
                    <a:pos x="T6" y="T7"/>
                  </a:cxn>
                  <a:cxn ang="T16">
                    <a:pos x="T8" y="T9"/>
                  </a:cxn>
                  <a:cxn ang="T17">
                    <a:pos x="T10" y="T11"/>
                  </a:cxn>
                </a:cxnLst>
                <a:rect l="T18" t="T19" r="T20" b="T21"/>
                <a:pathLst>
                  <a:path w="9" h="4">
                    <a:moveTo>
                      <a:pt x="0" y="0"/>
                    </a:moveTo>
                    <a:lnTo>
                      <a:pt x="2" y="2"/>
                    </a:lnTo>
                    <a:lnTo>
                      <a:pt x="9" y="4"/>
                    </a:lnTo>
                    <a:lnTo>
                      <a:pt x="9" y="2"/>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32" name="Freeform 96"/>
              <p:cNvSpPr>
                <a:spLocks/>
              </p:cNvSpPr>
              <p:nvPr/>
            </p:nvSpPr>
            <p:spPr bwMode="auto">
              <a:xfrm>
                <a:off x="667" y="2126"/>
                <a:ext cx="7" cy="105"/>
              </a:xfrm>
              <a:custGeom>
                <a:avLst/>
                <a:gdLst>
                  <a:gd name="T0" fmla="*/ 0 w 7"/>
                  <a:gd name="T1" fmla="*/ 0 h 105"/>
                  <a:gd name="T2" fmla="*/ 0 w 7"/>
                  <a:gd name="T3" fmla="*/ 102 h 105"/>
                  <a:gd name="T4" fmla="*/ 7 w 7"/>
                  <a:gd name="T5" fmla="*/ 105 h 105"/>
                  <a:gd name="T6" fmla="*/ 7 w 7"/>
                  <a:gd name="T7" fmla="*/ 1 h 105"/>
                  <a:gd name="T8" fmla="*/ 0 w 7"/>
                  <a:gd name="T9" fmla="*/ 0 h 105"/>
                  <a:gd name="T10" fmla="*/ 0 60000 65536"/>
                  <a:gd name="T11" fmla="*/ 0 60000 65536"/>
                  <a:gd name="T12" fmla="*/ 0 60000 65536"/>
                  <a:gd name="T13" fmla="*/ 0 60000 65536"/>
                  <a:gd name="T14" fmla="*/ 0 60000 65536"/>
                  <a:gd name="T15" fmla="*/ 0 w 7"/>
                  <a:gd name="T16" fmla="*/ 0 h 105"/>
                  <a:gd name="T17" fmla="*/ 7 w 7"/>
                  <a:gd name="T18" fmla="*/ 105 h 105"/>
                </a:gdLst>
                <a:ahLst/>
                <a:cxnLst>
                  <a:cxn ang="T10">
                    <a:pos x="T0" y="T1"/>
                  </a:cxn>
                  <a:cxn ang="T11">
                    <a:pos x="T2" y="T3"/>
                  </a:cxn>
                  <a:cxn ang="T12">
                    <a:pos x="T4" y="T5"/>
                  </a:cxn>
                  <a:cxn ang="T13">
                    <a:pos x="T6" y="T7"/>
                  </a:cxn>
                  <a:cxn ang="T14">
                    <a:pos x="T8" y="T9"/>
                  </a:cxn>
                </a:cxnLst>
                <a:rect l="T15" t="T16" r="T17" b="T18"/>
                <a:pathLst>
                  <a:path w="7" h="105">
                    <a:moveTo>
                      <a:pt x="0" y="0"/>
                    </a:moveTo>
                    <a:lnTo>
                      <a:pt x="0" y="102"/>
                    </a:lnTo>
                    <a:lnTo>
                      <a:pt x="7" y="105"/>
                    </a:lnTo>
                    <a:lnTo>
                      <a:pt x="7"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33" name="Freeform 97"/>
              <p:cNvSpPr>
                <a:spLocks/>
              </p:cNvSpPr>
              <p:nvPr/>
            </p:nvSpPr>
            <p:spPr bwMode="auto">
              <a:xfrm>
                <a:off x="679" y="2126"/>
                <a:ext cx="7" cy="109"/>
              </a:xfrm>
              <a:custGeom>
                <a:avLst/>
                <a:gdLst>
                  <a:gd name="T0" fmla="*/ 0 w 6"/>
                  <a:gd name="T1" fmla="*/ 0 h 107"/>
                  <a:gd name="T2" fmla="*/ 0 w 6"/>
                  <a:gd name="T3" fmla="*/ 193 h 107"/>
                  <a:gd name="T4" fmla="*/ 1210 w 6"/>
                  <a:gd name="T5" fmla="*/ 197 h 107"/>
                  <a:gd name="T6" fmla="*/ 1210 w 6"/>
                  <a:gd name="T7" fmla="*/ 0 h 107"/>
                  <a:gd name="T8" fmla="*/ 0 w 6"/>
                  <a:gd name="T9" fmla="*/ 0 h 107"/>
                  <a:gd name="T10" fmla="*/ 0 60000 65536"/>
                  <a:gd name="T11" fmla="*/ 0 60000 65536"/>
                  <a:gd name="T12" fmla="*/ 0 60000 65536"/>
                  <a:gd name="T13" fmla="*/ 0 60000 65536"/>
                  <a:gd name="T14" fmla="*/ 0 60000 65536"/>
                  <a:gd name="T15" fmla="*/ 0 w 6"/>
                  <a:gd name="T16" fmla="*/ 0 h 107"/>
                  <a:gd name="T17" fmla="*/ 6 w 6"/>
                  <a:gd name="T18" fmla="*/ 107 h 107"/>
                </a:gdLst>
                <a:ahLst/>
                <a:cxnLst>
                  <a:cxn ang="T10">
                    <a:pos x="T0" y="T1"/>
                  </a:cxn>
                  <a:cxn ang="T11">
                    <a:pos x="T2" y="T3"/>
                  </a:cxn>
                  <a:cxn ang="T12">
                    <a:pos x="T4" y="T5"/>
                  </a:cxn>
                  <a:cxn ang="T13">
                    <a:pos x="T6" y="T7"/>
                  </a:cxn>
                  <a:cxn ang="T14">
                    <a:pos x="T8" y="T9"/>
                  </a:cxn>
                </a:cxnLst>
                <a:rect l="T15" t="T16" r="T17" b="T18"/>
                <a:pathLst>
                  <a:path w="6" h="107">
                    <a:moveTo>
                      <a:pt x="0" y="0"/>
                    </a:moveTo>
                    <a:lnTo>
                      <a:pt x="0" y="105"/>
                    </a:lnTo>
                    <a:lnTo>
                      <a:pt x="6" y="107"/>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34" name="Freeform 98"/>
              <p:cNvSpPr>
                <a:spLocks/>
              </p:cNvSpPr>
              <p:nvPr/>
            </p:nvSpPr>
            <p:spPr bwMode="auto">
              <a:xfrm>
                <a:off x="679" y="2126"/>
                <a:ext cx="7" cy="2"/>
              </a:xfrm>
              <a:custGeom>
                <a:avLst/>
                <a:gdLst>
                  <a:gd name="T0" fmla="*/ 0 w 7"/>
                  <a:gd name="T1" fmla="*/ 2 h 2"/>
                  <a:gd name="T2" fmla="*/ 6 w 7"/>
                  <a:gd name="T3" fmla="*/ 2 h 2"/>
                  <a:gd name="T4" fmla="*/ 7 w 7"/>
                  <a:gd name="T5" fmla="*/ 1 h 2"/>
                  <a:gd name="T6" fmla="*/ 0 w 7"/>
                  <a:gd name="T7" fmla="*/ 0 h 2"/>
                  <a:gd name="T8" fmla="*/ 0 w 7"/>
                  <a:gd name="T9" fmla="*/ 2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2"/>
                    </a:moveTo>
                    <a:lnTo>
                      <a:pt x="6" y="2"/>
                    </a:lnTo>
                    <a:lnTo>
                      <a:pt x="7" y="1"/>
                    </a:lnTo>
                    <a:lnTo>
                      <a:pt x="0"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35" name="Freeform 99"/>
              <p:cNvSpPr>
                <a:spLocks/>
              </p:cNvSpPr>
              <p:nvPr/>
            </p:nvSpPr>
            <p:spPr bwMode="auto">
              <a:xfrm>
                <a:off x="679" y="2128"/>
                <a:ext cx="5" cy="105"/>
              </a:xfrm>
              <a:custGeom>
                <a:avLst/>
                <a:gdLst>
                  <a:gd name="T0" fmla="*/ 0 w 6"/>
                  <a:gd name="T1" fmla="*/ 0 h 105"/>
                  <a:gd name="T2" fmla="*/ 0 w 6"/>
                  <a:gd name="T3" fmla="*/ 103 h 105"/>
                  <a:gd name="T4" fmla="*/ 3 w 6"/>
                  <a:gd name="T5" fmla="*/ 105 h 105"/>
                  <a:gd name="T6" fmla="*/ 3 w 6"/>
                  <a:gd name="T7" fmla="*/ 0 h 105"/>
                  <a:gd name="T8" fmla="*/ 0 w 6"/>
                  <a:gd name="T9" fmla="*/ 0 h 105"/>
                  <a:gd name="T10" fmla="*/ 0 60000 65536"/>
                  <a:gd name="T11" fmla="*/ 0 60000 65536"/>
                  <a:gd name="T12" fmla="*/ 0 60000 65536"/>
                  <a:gd name="T13" fmla="*/ 0 60000 65536"/>
                  <a:gd name="T14" fmla="*/ 0 60000 65536"/>
                  <a:gd name="T15" fmla="*/ 0 w 6"/>
                  <a:gd name="T16" fmla="*/ 0 h 105"/>
                  <a:gd name="T17" fmla="*/ 6 w 6"/>
                  <a:gd name="T18" fmla="*/ 105 h 105"/>
                </a:gdLst>
                <a:ahLst/>
                <a:cxnLst>
                  <a:cxn ang="T10">
                    <a:pos x="T0" y="T1"/>
                  </a:cxn>
                  <a:cxn ang="T11">
                    <a:pos x="T2" y="T3"/>
                  </a:cxn>
                  <a:cxn ang="T12">
                    <a:pos x="T4" y="T5"/>
                  </a:cxn>
                  <a:cxn ang="T13">
                    <a:pos x="T6" y="T7"/>
                  </a:cxn>
                  <a:cxn ang="T14">
                    <a:pos x="T8" y="T9"/>
                  </a:cxn>
                </a:cxnLst>
                <a:rect l="T15" t="T16" r="T17" b="T18"/>
                <a:pathLst>
                  <a:path w="6" h="105">
                    <a:moveTo>
                      <a:pt x="0" y="0"/>
                    </a:moveTo>
                    <a:lnTo>
                      <a:pt x="0" y="103"/>
                    </a:lnTo>
                    <a:lnTo>
                      <a:pt x="6" y="105"/>
                    </a:lnTo>
                    <a:lnTo>
                      <a:pt x="6"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36" name="Freeform 100"/>
              <p:cNvSpPr>
                <a:spLocks/>
              </p:cNvSpPr>
              <p:nvPr/>
            </p:nvSpPr>
            <p:spPr bwMode="auto">
              <a:xfrm>
                <a:off x="686" y="2128"/>
                <a:ext cx="7" cy="109"/>
              </a:xfrm>
              <a:custGeom>
                <a:avLst/>
                <a:gdLst>
                  <a:gd name="T0" fmla="*/ 0 w 7"/>
                  <a:gd name="T1" fmla="*/ 0 h 108"/>
                  <a:gd name="T2" fmla="*/ 0 w 7"/>
                  <a:gd name="T3" fmla="*/ 140 h 108"/>
                  <a:gd name="T4" fmla="*/ 6 w 7"/>
                  <a:gd name="T5" fmla="*/ 142 h 108"/>
                  <a:gd name="T6" fmla="*/ 7 w 7"/>
                  <a:gd name="T7" fmla="*/ 0 h 108"/>
                  <a:gd name="T8" fmla="*/ 0 w 7"/>
                  <a:gd name="T9" fmla="*/ 0 h 108"/>
                  <a:gd name="T10" fmla="*/ 0 60000 65536"/>
                  <a:gd name="T11" fmla="*/ 0 60000 65536"/>
                  <a:gd name="T12" fmla="*/ 0 60000 65536"/>
                  <a:gd name="T13" fmla="*/ 0 60000 65536"/>
                  <a:gd name="T14" fmla="*/ 0 60000 65536"/>
                  <a:gd name="T15" fmla="*/ 0 w 7"/>
                  <a:gd name="T16" fmla="*/ 0 h 108"/>
                  <a:gd name="T17" fmla="*/ 7 w 7"/>
                  <a:gd name="T18" fmla="*/ 108 h 108"/>
                </a:gdLst>
                <a:ahLst/>
                <a:cxnLst>
                  <a:cxn ang="T10">
                    <a:pos x="T0" y="T1"/>
                  </a:cxn>
                  <a:cxn ang="T11">
                    <a:pos x="T2" y="T3"/>
                  </a:cxn>
                  <a:cxn ang="T12">
                    <a:pos x="T4" y="T5"/>
                  </a:cxn>
                  <a:cxn ang="T13">
                    <a:pos x="T6" y="T7"/>
                  </a:cxn>
                  <a:cxn ang="T14">
                    <a:pos x="T8" y="T9"/>
                  </a:cxn>
                </a:cxnLst>
                <a:rect l="T15" t="T16" r="T17" b="T18"/>
                <a:pathLst>
                  <a:path w="7" h="108">
                    <a:moveTo>
                      <a:pt x="0" y="0"/>
                    </a:moveTo>
                    <a:lnTo>
                      <a:pt x="0" y="106"/>
                    </a:lnTo>
                    <a:lnTo>
                      <a:pt x="6" y="108"/>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37" name="Freeform 101"/>
              <p:cNvSpPr>
                <a:spLocks/>
              </p:cNvSpPr>
              <p:nvPr/>
            </p:nvSpPr>
            <p:spPr bwMode="auto">
              <a:xfrm>
                <a:off x="686" y="2128"/>
                <a:ext cx="7" cy="2"/>
              </a:xfrm>
              <a:custGeom>
                <a:avLst/>
                <a:gdLst>
                  <a:gd name="T0" fmla="*/ 0 w 7"/>
                  <a:gd name="T1" fmla="*/ 1 h 2"/>
                  <a:gd name="T2" fmla="*/ 7 w 7"/>
                  <a:gd name="T3" fmla="*/ 2 h 2"/>
                  <a:gd name="T4" fmla="*/ 7 w 7"/>
                  <a:gd name="T5" fmla="*/ 0 h 2"/>
                  <a:gd name="T6" fmla="*/ 1 w 7"/>
                  <a:gd name="T7" fmla="*/ 0 h 2"/>
                  <a:gd name="T8" fmla="*/ 0 w 7"/>
                  <a:gd name="T9" fmla="*/ 1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1"/>
                    </a:moveTo>
                    <a:lnTo>
                      <a:pt x="7" y="2"/>
                    </a:lnTo>
                    <a:lnTo>
                      <a:pt x="7" y="0"/>
                    </a:lnTo>
                    <a:lnTo>
                      <a:pt x="1"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38" name="Freeform 102"/>
              <p:cNvSpPr>
                <a:spLocks/>
              </p:cNvSpPr>
              <p:nvPr/>
            </p:nvSpPr>
            <p:spPr bwMode="auto">
              <a:xfrm>
                <a:off x="686" y="2235"/>
                <a:ext cx="7" cy="2"/>
              </a:xfrm>
              <a:custGeom>
                <a:avLst/>
                <a:gdLst>
                  <a:gd name="T0" fmla="*/ 0 w 7"/>
                  <a:gd name="T1" fmla="*/ 0 h 4"/>
                  <a:gd name="T2" fmla="*/ 1 w 7"/>
                  <a:gd name="T3" fmla="*/ 1 h 4"/>
                  <a:gd name="T4" fmla="*/ 7 w 7"/>
                  <a:gd name="T5" fmla="*/ 1 h 4"/>
                  <a:gd name="T6" fmla="*/ 7 w 7"/>
                  <a:gd name="T7" fmla="*/ 1 h 4"/>
                  <a:gd name="T8" fmla="*/ 6 w 7"/>
                  <a:gd name="T9" fmla="*/ 0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1" y="1"/>
                    </a:lnTo>
                    <a:lnTo>
                      <a:pt x="7" y="4"/>
                    </a:lnTo>
                    <a:lnTo>
                      <a:pt x="7" y="1"/>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39" name="Freeform 103"/>
              <p:cNvSpPr>
                <a:spLocks/>
              </p:cNvSpPr>
              <p:nvPr/>
            </p:nvSpPr>
            <p:spPr bwMode="auto">
              <a:xfrm>
                <a:off x="686" y="2128"/>
                <a:ext cx="7" cy="107"/>
              </a:xfrm>
              <a:custGeom>
                <a:avLst/>
                <a:gdLst>
                  <a:gd name="T0" fmla="*/ 0 w 7"/>
                  <a:gd name="T1" fmla="*/ 0 h 106"/>
                  <a:gd name="T2" fmla="*/ 0 w 7"/>
                  <a:gd name="T3" fmla="*/ 139 h 106"/>
                  <a:gd name="T4" fmla="*/ 7 w 7"/>
                  <a:gd name="T5" fmla="*/ 140 h 106"/>
                  <a:gd name="T6" fmla="*/ 7 w 7"/>
                  <a:gd name="T7" fmla="*/ 1 h 106"/>
                  <a:gd name="T8" fmla="*/ 0 w 7"/>
                  <a:gd name="T9" fmla="*/ 0 h 106"/>
                  <a:gd name="T10" fmla="*/ 0 60000 65536"/>
                  <a:gd name="T11" fmla="*/ 0 60000 65536"/>
                  <a:gd name="T12" fmla="*/ 0 60000 65536"/>
                  <a:gd name="T13" fmla="*/ 0 60000 65536"/>
                  <a:gd name="T14" fmla="*/ 0 60000 65536"/>
                  <a:gd name="T15" fmla="*/ 0 w 7"/>
                  <a:gd name="T16" fmla="*/ 0 h 106"/>
                  <a:gd name="T17" fmla="*/ 7 w 7"/>
                  <a:gd name="T18" fmla="*/ 106 h 106"/>
                </a:gdLst>
                <a:ahLst/>
                <a:cxnLst>
                  <a:cxn ang="T10">
                    <a:pos x="T0" y="T1"/>
                  </a:cxn>
                  <a:cxn ang="T11">
                    <a:pos x="T2" y="T3"/>
                  </a:cxn>
                  <a:cxn ang="T12">
                    <a:pos x="T4" y="T5"/>
                  </a:cxn>
                  <a:cxn ang="T13">
                    <a:pos x="T6" y="T7"/>
                  </a:cxn>
                  <a:cxn ang="T14">
                    <a:pos x="T8" y="T9"/>
                  </a:cxn>
                </a:cxnLst>
                <a:rect l="T15" t="T16" r="T17" b="T18"/>
                <a:pathLst>
                  <a:path w="7" h="106">
                    <a:moveTo>
                      <a:pt x="0" y="0"/>
                    </a:moveTo>
                    <a:lnTo>
                      <a:pt x="0" y="105"/>
                    </a:lnTo>
                    <a:lnTo>
                      <a:pt x="7" y="106"/>
                    </a:lnTo>
                    <a:lnTo>
                      <a:pt x="7"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40" name="Freeform 104"/>
              <p:cNvSpPr>
                <a:spLocks/>
              </p:cNvSpPr>
              <p:nvPr/>
            </p:nvSpPr>
            <p:spPr bwMode="auto">
              <a:xfrm>
                <a:off x="696" y="2130"/>
                <a:ext cx="7" cy="109"/>
              </a:xfrm>
              <a:custGeom>
                <a:avLst/>
                <a:gdLst>
                  <a:gd name="T0" fmla="*/ 0 w 7"/>
                  <a:gd name="T1" fmla="*/ 0 h 109"/>
                  <a:gd name="T2" fmla="*/ 0 w 7"/>
                  <a:gd name="T3" fmla="*/ 108 h 109"/>
                  <a:gd name="T4" fmla="*/ 7 w 7"/>
                  <a:gd name="T5" fmla="*/ 109 h 109"/>
                  <a:gd name="T6" fmla="*/ 7 w 7"/>
                  <a:gd name="T7" fmla="*/ 0 h 109"/>
                  <a:gd name="T8" fmla="*/ 0 w 7"/>
                  <a:gd name="T9" fmla="*/ 0 h 109"/>
                  <a:gd name="T10" fmla="*/ 0 60000 65536"/>
                  <a:gd name="T11" fmla="*/ 0 60000 65536"/>
                  <a:gd name="T12" fmla="*/ 0 60000 65536"/>
                  <a:gd name="T13" fmla="*/ 0 60000 65536"/>
                  <a:gd name="T14" fmla="*/ 0 60000 65536"/>
                  <a:gd name="T15" fmla="*/ 0 w 7"/>
                  <a:gd name="T16" fmla="*/ 0 h 109"/>
                  <a:gd name="T17" fmla="*/ 7 w 7"/>
                  <a:gd name="T18" fmla="*/ 109 h 109"/>
                </a:gdLst>
                <a:ahLst/>
                <a:cxnLst>
                  <a:cxn ang="T10">
                    <a:pos x="T0" y="T1"/>
                  </a:cxn>
                  <a:cxn ang="T11">
                    <a:pos x="T2" y="T3"/>
                  </a:cxn>
                  <a:cxn ang="T12">
                    <a:pos x="T4" y="T5"/>
                  </a:cxn>
                  <a:cxn ang="T13">
                    <a:pos x="T6" y="T7"/>
                  </a:cxn>
                  <a:cxn ang="T14">
                    <a:pos x="T8" y="T9"/>
                  </a:cxn>
                </a:cxnLst>
                <a:rect l="T15" t="T16" r="T17" b="T18"/>
                <a:pathLst>
                  <a:path w="7" h="109">
                    <a:moveTo>
                      <a:pt x="0" y="0"/>
                    </a:moveTo>
                    <a:lnTo>
                      <a:pt x="0" y="108"/>
                    </a:lnTo>
                    <a:lnTo>
                      <a:pt x="7" y="109"/>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41" name="Freeform 105"/>
              <p:cNvSpPr>
                <a:spLocks/>
              </p:cNvSpPr>
              <p:nvPr/>
            </p:nvSpPr>
            <p:spPr bwMode="auto">
              <a:xfrm>
                <a:off x="696" y="2128"/>
                <a:ext cx="7" cy="2"/>
              </a:xfrm>
              <a:custGeom>
                <a:avLst/>
                <a:gdLst>
                  <a:gd name="T0" fmla="*/ 0 w 7"/>
                  <a:gd name="T1" fmla="*/ 1 h 2"/>
                  <a:gd name="T2" fmla="*/ 6 w 7"/>
                  <a:gd name="T3" fmla="*/ 2 h 2"/>
                  <a:gd name="T4" fmla="*/ 7 w 7"/>
                  <a:gd name="T5" fmla="*/ 1 h 2"/>
                  <a:gd name="T6" fmla="*/ 0 w 7"/>
                  <a:gd name="T7" fmla="*/ 0 h 2"/>
                  <a:gd name="T8" fmla="*/ 0 w 7"/>
                  <a:gd name="T9" fmla="*/ 1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1"/>
                    </a:moveTo>
                    <a:lnTo>
                      <a:pt x="6" y="2"/>
                    </a:lnTo>
                    <a:lnTo>
                      <a:pt x="7" y="1"/>
                    </a:lnTo>
                    <a:lnTo>
                      <a:pt x="0"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42" name="Freeform 106"/>
              <p:cNvSpPr>
                <a:spLocks/>
              </p:cNvSpPr>
              <p:nvPr/>
            </p:nvSpPr>
            <p:spPr bwMode="auto">
              <a:xfrm>
                <a:off x="693" y="2238"/>
                <a:ext cx="10" cy="2"/>
              </a:xfrm>
              <a:custGeom>
                <a:avLst/>
                <a:gdLst>
                  <a:gd name="T0" fmla="*/ 0 w 8"/>
                  <a:gd name="T1" fmla="*/ 0 h 3"/>
                  <a:gd name="T2" fmla="*/ 1 w 8"/>
                  <a:gd name="T3" fmla="*/ 1 h 3"/>
                  <a:gd name="T4" fmla="*/ 16024 w 8"/>
                  <a:gd name="T5" fmla="*/ 1 h 3"/>
                  <a:gd name="T6" fmla="*/ 16024 w 8"/>
                  <a:gd name="T7" fmla="*/ 1 h 3"/>
                  <a:gd name="T8" fmla="*/ 10838 w 8"/>
                  <a:gd name="T9" fmla="*/ 0 h 3"/>
                  <a:gd name="T10" fmla="*/ 0 w 8"/>
                  <a:gd name="T11" fmla="*/ 0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0"/>
                    </a:moveTo>
                    <a:lnTo>
                      <a:pt x="1" y="1"/>
                    </a:lnTo>
                    <a:lnTo>
                      <a:pt x="8" y="3"/>
                    </a:lnTo>
                    <a:lnTo>
                      <a:pt x="8" y="1"/>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43" name="Freeform 107"/>
              <p:cNvSpPr>
                <a:spLocks/>
              </p:cNvSpPr>
              <p:nvPr/>
            </p:nvSpPr>
            <p:spPr bwMode="auto">
              <a:xfrm>
                <a:off x="696" y="2130"/>
                <a:ext cx="2" cy="109"/>
              </a:xfrm>
              <a:custGeom>
                <a:avLst/>
                <a:gdLst>
                  <a:gd name="T0" fmla="*/ 0 w 6"/>
                  <a:gd name="T1" fmla="*/ 0 h 109"/>
                  <a:gd name="T2" fmla="*/ 0 w 6"/>
                  <a:gd name="T3" fmla="*/ 107 h 109"/>
                  <a:gd name="T4" fmla="*/ 1 w 6"/>
                  <a:gd name="T5" fmla="*/ 109 h 109"/>
                  <a:gd name="T6" fmla="*/ 1 w 6"/>
                  <a:gd name="T7" fmla="*/ 1 h 109"/>
                  <a:gd name="T8" fmla="*/ 0 w 6"/>
                  <a:gd name="T9" fmla="*/ 0 h 109"/>
                  <a:gd name="T10" fmla="*/ 0 60000 65536"/>
                  <a:gd name="T11" fmla="*/ 0 60000 65536"/>
                  <a:gd name="T12" fmla="*/ 0 60000 65536"/>
                  <a:gd name="T13" fmla="*/ 0 60000 65536"/>
                  <a:gd name="T14" fmla="*/ 0 60000 65536"/>
                  <a:gd name="T15" fmla="*/ 0 w 6"/>
                  <a:gd name="T16" fmla="*/ 0 h 109"/>
                  <a:gd name="T17" fmla="*/ 6 w 6"/>
                  <a:gd name="T18" fmla="*/ 109 h 109"/>
                </a:gdLst>
                <a:ahLst/>
                <a:cxnLst>
                  <a:cxn ang="T10">
                    <a:pos x="T0" y="T1"/>
                  </a:cxn>
                  <a:cxn ang="T11">
                    <a:pos x="T2" y="T3"/>
                  </a:cxn>
                  <a:cxn ang="T12">
                    <a:pos x="T4" y="T5"/>
                  </a:cxn>
                  <a:cxn ang="T13">
                    <a:pos x="T6" y="T7"/>
                  </a:cxn>
                  <a:cxn ang="T14">
                    <a:pos x="T8" y="T9"/>
                  </a:cxn>
                </a:cxnLst>
                <a:rect l="T15" t="T16" r="T17" b="T18"/>
                <a:pathLst>
                  <a:path w="6" h="109">
                    <a:moveTo>
                      <a:pt x="0" y="0"/>
                    </a:moveTo>
                    <a:lnTo>
                      <a:pt x="0" y="107"/>
                    </a:lnTo>
                    <a:lnTo>
                      <a:pt x="6" y="109"/>
                    </a:lnTo>
                    <a:lnTo>
                      <a:pt x="6"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44" name="Freeform 108"/>
              <p:cNvSpPr>
                <a:spLocks/>
              </p:cNvSpPr>
              <p:nvPr/>
            </p:nvSpPr>
            <p:spPr bwMode="auto">
              <a:xfrm>
                <a:off x="705" y="2130"/>
                <a:ext cx="7" cy="112"/>
              </a:xfrm>
              <a:custGeom>
                <a:avLst/>
                <a:gdLst>
                  <a:gd name="T0" fmla="*/ 0 w 6"/>
                  <a:gd name="T1" fmla="*/ 0 h 112"/>
                  <a:gd name="T2" fmla="*/ 0 w 6"/>
                  <a:gd name="T3" fmla="*/ 110 h 112"/>
                  <a:gd name="T4" fmla="*/ 1210 w 6"/>
                  <a:gd name="T5" fmla="*/ 112 h 112"/>
                  <a:gd name="T6" fmla="*/ 1210 w 6"/>
                  <a:gd name="T7" fmla="*/ 0 h 112"/>
                  <a:gd name="T8" fmla="*/ 0 w 6"/>
                  <a:gd name="T9" fmla="*/ 0 h 112"/>
                  <a:gd name="T10" fmla="*/ 0 60000 65536"/>
                  <a:gd name="T11" fmla="*/ 0 60000 65536"/>
                  <a:gd name="T12" fmla="*/ 0 60000 65536"/>
                  <a:gd name="T13" fmla="*/ 0 60000 65536"/>
                  <a:gd name="T14" fmla="*/ 0 60000 65536"/>
                  <a:gd name="T15" fmla="*/ 0 w 6"/>
                  <a:gd name="T16" fmla="*/ 0 h 112"/>
                  <a:gd name="T17" fmla="*/ 6 w 6"/>
                  <a:gd name="T18" fmla="*/ 112 h 112"/>
                </a:gdLst>
                <a:ahLst/>
                <a:cxnLst>
                  <a:cxn ang="T10">
                    <a:pos x="T0" y="T1"/>
                  </a:cxn>
                  <a:cxn ang="T11">
                    <a:pos x="T2" y="T3"/>
                  </a:cxn>
                  <a:cxn ang="T12">
                    <a:pos x="T4" y="T5"/>
                  </a:cxn>
                  <a:cxn ang="T13">
                    <a:pos x="T6" y="T7"/>
                  </a:cxn>
                  <a:cxn ang="T14">
                    <a:pos x="T8" y="T9"/>
                  </a:cxn>
                </a:cxnLst>
                <a:rect l="T15" t="T16" r="T17" b="T18"/>
                <a:pathLst>
                  <a:path w="6" h="112">
                    <a:moveTo>
                      <a:pt x="0" y="0"/>
                    </a:moveTo>
                    <a:lnTo>
                      <a:pt x="0" y="110"/>
                    </a:lnTo>
                    <a:lnTo>
                      <a:pt x="6" y="112"/>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45" name="Freeform 109"/>
              <p:cNvSpPr>
                <a:spLocks/>
              </p:cNvSpPr>
              <p:nvPr/>
            </p:nvSpPr>
            <p:spPr bwMode="auto">
              <a:xfrm>
                <a:off x="705" y="2130"/>
                <a:ext cx="7" cy="0"/>
              </a:xfrm>
              <a:custGeom>
                <a:avLst/>
                <a:gdLst>
                  <a:gd name="T0" fmla="*/ 0 w 7"/>
                  <a:gd name="T1" fmla="*/ 0 h 2"/>
                  <a:gd name="T2" fmla="*/ 7 w 7"/>
                  <a:gd name="T3" fmla="*/ 0 h 2"/>
                  <a:gd name="T4" fmla="*/ 7 w 7"/>
                  <a:gd name="T5" fmla="*/ 0 h 2"/>
                  <a:gd name="T6" fmla="*/ 1 w 7"/>
                  <a:gd name="T7" fmla="*/ 0 h 2"/>
                  <a:gd name="T8" fmla="*/ 0 w 7"/>
                  <a:gd name="T9" fmla="*/ 0 h 2"/>
                  <a:gd name="T10" fmla="*/ 0 60000 65536"/>
                  <a:gd name="T11" fmla="*/ 0 60000 65536"/>
                  <a:gd name="T12" fmla="*/ 0 60000 65536"/>
                  <a:gd name="T13" fmla="*/ 0 60000 65536"/>
                  <a:gd name="T14" fmla="*/ 0 60000 65536"/>
                  <a:gd name="T15" fmla="*/ 0 w 7"/>
                  <a:gd name="T16" fmla="*/ 0 h 2"/>
                  <a:gd name="T17" fmla="*/ 7 w 7"/>
                  <a:gd name="T18" fmla="*/ 0 h 2"/>
                </a:gdLst>
                <a:ahLst/>
                <a:cxnLst>
                  <a:cxn ang="T10">
                    <a:pos x="T0" y="T1"/>
                  </a:cxn>
                  <a:cxn ang="T11">
                    <a:pos x="T2" y="T3"/>
                  </a:cxn>
                  <a:cxn ang="T12">
                    <a:pos x="T4" y="T5"/>
                  </a:cxn>
                  <a:cxn ang="T13">
                    <a:pos x="T6" y="T7"/>
                  </a:cxn>
                  <a:cxn ang="T14">
                    <a:pos x="T8" y="T9"/>
                  </a:cxn>
                </a:cxnLst>
                <a:rect l="T15" t="T16" r="T17" b="T18"/>
                <a:pathLst>
                  <a:path w="7" h="2">
                    <a:moveTo>
                      <a:pt x="0" y="0"/>
                    </a:moveTo>
                    <a:lnTo>
                      <a:pt x="7" y="2"/>
                    </a:lnTo>
                    <a:lnTo>
                      <a:pt x="7" y="0"/>
                    </a:lnTo>
                    <a:lnTo>
                      <a:pt x="1" y="0"/>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46" name="Freeform 110"/>
              <p:cNvSpPr>
                <a:spLocks/>
              </p:cNvSpPr>
              <p:nvPr/>
            </p:nvSpPr>
            <p:spPr bwMode="auto">
              <a:xfrm>
                <a:off x="705" y="2240"/>
                <a:ext cx="7" cy="2"/>
              </a:xfrm>
              <a:custGeom>
                <a:avLst/>
                <a:gdLst>
                  <a:gd name="T0" fmla="*/ 0 w 7"/>
                  <a:gd name="T1" fmla="*/ 1 h 4"/>
                  <a:gd name="T2" fmla="*/ 1 w 7"/>
                  <a:gd name="T3" fmla="*/ 1 h 4"/>
                  <a:gd name="T4" fmla="*/ 7 w 7"/>
                  <a:gd name="T5" fmla="*/ 1 h 4"/>
                  <a:gd name="T6" fmla="*/ 7 w 7"/>
                  <a:gd name="T7" fmla="*/ 1 h 4"/>
                  <a:gd name="T8" fmla="*/ 5 w 7"/>
                  <a:gd name="T9" fmla="*/ 0 h 4"/>
                  <a:gd name="T10" fmla="*/ 0 w 7"/>
                  <a:gd name="T11" fmla="*/ 1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1"/>
                    </a:moveTo>
                    <a:lnTo>
                      <a:pt x="1" y="2"/>
                    </a:lnTo>
                    <a:lnTo>
                      <a:pt x="7" y="4"/>
                    </a:lnTo>
                    <a:lnTo>
                      <a:pt x="7" y="2"/>
                    </a:lnTo>
                    <a:lnTo>
                      <a:pt x="5"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47" name="Freeform 111"/>
              <p:cNvSpPr>
                <a:spLocks/>
              </p:cNvSpPr>
              <p:nvPr/>
            </p:nvSpPr>
            <p:spPr bwMode="auto">
              <a:xfrm>
                <a:off x="705" y="2130"/>
                <a:ext cx="7" cy="112"/>
              </a:xfrm>
              <a:custGeom>
                <a:avLst/>
                <a:gdLst>
                  <a:gd name="T0" fmla="*/ 0 w 7"/>
                  <a:gd name="T1" fmla="*/ 0 h 110"/>
                  <a:gd name="T2" fmla="*/ 0 w 7"/>
                  <a:gd name="T3" fmla="*/ 195 h 110"/>
                  <a:gd name="T4" fmla="*/ 7 w 7"/>
                  <a:gd name="T5" fmla="*/ 199 h 110"/>
                  <a:gd name="T6" fmla="*/ 7 w 7"/>
                  <a:gd name="T7" fmla="*/ 2 h 110"/>
                  <a:gd name="T8" fmla="*/ 0 w 7"/>
                  <a:gd name="T9" fmla="*/ 0 h 110"/>
                  <a:gd name="T10" fmla="*/ 0 60000 65536"/>
                  <a:gd name="T11" fmla="*/ 0 60000 65536"/>
                  <a:gd name="T12" fmla="*/ 0 60000 65536"/>
                  <a:gd name="T13" fmla="*/ 0 60000 65536"/>
                  <a:gd name="T14" fmla="*/ 0 60000 65536"/>
                  <a:gd name="T15" fmla="*/ 0 w 7"/>
                  <a:gd name="T16" fmla="*/ 0 h 110"/>
                  <a:gd name="T17" fmla="*/ 7 w 7"/>
                  <a:gd name="T18" fmla="*/ 110 h 110"/>
                </a:gdLst>
                <a:ahLst/>
                <a:cxnLst>
                  <a:cxn ang="T10">
                    <a:pos x="T0" y="T1"/>
                  </a:cxn>
                  <a:cxn ang="T11">
                    <a:pos x="T2" y="T3"/>
                  </a:cxn>
                  <a:cxn ang="T12">
                    <a:pos x="T4" y="T5"/>
                  </a:cxn>
                  <a:cxn ang="T13">
                    <a:pos x="T6" y="T7"/>
                  </a:cxn>
                  <a:cxn ang="T14">
                    <a:pos x="T8" y="T9"/>
                  </a:cxn>
                </a:cxnLst>
                <a:rect l="T15" t="T16" r="T17" b="T18"/>
                <a:pathLst>
                  <a:path w="7" h="110">
                    <a:moveTo>
                      <a:pt x="0" y="0"/>
                    </a:moveTo>
                    <a:lnTo>
                      <a:pt x="0" y="108"/>
                    </a:lnTo>
                    <a:lnTo>
                      <a:pt x="7" y="110"/>
                    </a:lnTo>
                    <a:lnTo>
                      <a:pt x="7"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48" name="Freeform 112"/>
              <p:cNvSpPr>
                <a:spLocks/>
              </p:cNvSpPr>
              <p:nvPr/>
            </p:nvSpPr>
            <p:spPr bwMode="auto">
              <a:xfrm>
                <a:off x="712" y="2133"/>
                <a:ext cx="7" cy="112"/>
              </a:xfrm>
              <a:custGeom>
                <a:avLst/>
                <a:gdLst>
                  <a:gd name="T0" fmla="*/ 0 w 7"/>
                  <a:gd name="T1" fmla="*/ 0 h 112"/>
                  <a:gd name="T2" fmla="*/ 0 w 7"/>
                  <a:gd name="T3" fmla="*/ 111 h 112"/>
                  <a:gd name="T4" fmla="*/ 7 w 7"/>
                  <a:gd name="T5" fmla="*/ 112 h 112"/>
                  <a:gd name="T6" fmla="*/ 7 w 7"/>
                  <a:gd name="T7" fmla="*/ 0 h 112"/>
                  <a:gd name="T8" fmla="*/ 0 w 7"/>
                  <a:gd name="T9" fmla="*/ 0 h 112"/>
                  <a:gd name="T10" fmla="*/ 0 60000 65536"/>
                  <a:gd name="T11" fmla="*/ 0 60000 65536"/>
                  <a:gd name="T12" fmla="*/ 0 60000 65536"/>
                  <a:gd name="T13" fmla="*/ 0 60000 65536"/>
                  <a:gd name="T14" fmla="*/ 0 60000 65536"/>
                  <a:gd name="T15" fmla="*/ 0 w 7"/>
                  <a:gd name="T16" fmla="*/ 0 h 112"/>
                  <a:gd name="T17" fmla="*/ 7 w 7"/>
                  <a:gd name="T18" fmla="*/ 112 h 112"/>
                </a:gdLst>
                <a:ahLst/>
                <a:cxnLst>
                  <a:cxn ang="T10">
                    <a:pos x="T0" y="T1"/>
                  </a:cxn>
                  <a:cxn ang="T11">
                    <a:pos x="T2" y="T3"/>
                  </a:cxn>
                  <a:cxn ang="T12">
                    <a:pos x="T4" y="T5"/>
                  </a:cxn>
                  <a:cxn ang="T13">
                    <a:pos x="T6" y="T7"/>
                  </a:cxn>
                  <a:cxn ang="T14">
                    <a:pos x="T8" y="T9"/>
                  </a:cxn>
                </a:cxnLst>
                <a:rect l="T15" t="T16" r="T17" b="T18"/>
                <a:pathLst>
                  <a:path w="7" h="112">
                    <a:moveTo>
                      <a:pt x="0" y="0"/>
                    </a:moveTo>
                    <a:lnTo>
                      <a:pt x="0" y="111"/>
                    </a:lnTo>
                    <a:lnTo>
                      <a:pt x="7" y="112"/>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49" name="Freeform 113"/>
              <p:cNvSpPr>
                <a:spLocks/>
              </p:cNvSpPr>
              <p:nvPr/>
            </p:nvSpPr>
            <p:spPr bwMode="auto">
              <a:xfrm>
                <a:off x="712" y="2130"/>
                <a:ext cx="9" cy="0"/>
              </a:xfrm>
              <a:custGeom>
                <a:avLst/>
                <a:gdLst>
                  <a:gd name="T0" fmla="*/ 0 w 8"/>
                  <a:gd name="T1" fmla="*/ 0 h 3"/>
                  <a:gd name="T2" fmla="*/ 362 w 8"/>
                  <a:gd name="T3" fmla="*/ 0 h 3"/>
                  <a:gd name="T4" fmla="*/ 407 w 8"/>
                  <a:gd name="T5" fmla="*/ 0 h 3"/>
                  <a:gd name="T6" fmla="*/ 1 w 8"/>
                  <a:gd name="T7" fmla="*/ 0 h 3"/>
                  <a:gd name="T8" fmla="*/ 0 w 8"/>
                  <a:gd name="T9" fmla="*/ 0 h 3"/>
                  <a:gd name="T10" fmla="*/ 0 60000 65536"/>
                  <a:gd name="T11" fmla="*/ 0 60000 65536"/>
                  <a:gd name="T12" fmla="*/ 0 60000 65536"/>
                  <a:gd name="T13" fmla="*/ 0 60000 65536"/>
                  <a:gd name="T14" fmla="*/ 0 60000 65536"/>
                  <a:gd name="T15" fmla="*/ 0 w 8"/>
                  <a:gd name="T16" fmla="*/ 0 h 3"/>
                  <a:gd name="T17" fmla="*/ 8 w 8"/>
                  <a:gd name="T18" fmla="*/ 0 h 3"/>
                </a:gdLst>
                <a:ahLst/>
                <a:cxnLst>
                  <a:cxn ang="T10">
                    <a:pos x="T0" y="T1"/>
                  </a:cxn>
                  <a:cxn ang="T11">
                    <a:pos x="T2" y="T3"/>
                  </a:cxn>
                  <a:cxn ang="T12">
                    <a:pos x="T4" y="T5"/>
                  </a:cxn>
                  <a:cxn ang="T13">
                    <a:pos x="T6" y="T7"/>
                  </a:cxn>
                  <a:cxn ang="T14">
                    <a:pos x="T8" y="T9"/>
                  </a:cxn>
                </a:cxnLst>
                <a:rect l="T15" t="T16" r="T17" b="T18"/>
                <a:pathLst>
                  <a:path w="8" h="3">
                    <a:moveTo>
                      <a:pt x="0" y="3"/>
                    </a:moveTo>
                    <a:lnTo>
                      <a:pt x="7" y="3"/>
                    </a:lnTo>
                    <a:lnTo>
                      <a:pt x="8" y="2"/>
                    </a:lnTo>
                    <a:lnTo>
                      <a:pt x="1" y="0"/>
                    </a:lnTo>
                    <a:lnTo>
                      <a:pt x="0"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50" name="Freeform 114"/>
              <p:cNvSpPr>
                <a:spLocks/>
              </p:cNvSpPr>
              <p:nvPr/>
            </p:nvSpPr>
            <p:spPr bwMode="auto">
              <a:xfrm>
                <a:off x="712" y="2242"/>
                <a:ext cx="9" cy="2"/>
              </a:xfrm>
              <a:custGeom>
                <a:avLst/>
                <a:gdLst>
                  <a:gd name="T0" fmla="*/ 0 w 8"/>
                  <a:gd name="T1" fmla="*/ 1 h 4"/>
                  <a:gd name="T2" fmla="*/ 1 w 8"/>
                  <a:gd name="T3" fmla="*/ 1 h 4"/>
                  <a:gd name="T4" fmla="*/ 407 w 8"/>
                  <a:gd name="T5" fmla="*/ 1 h 4"/>
                  <a:gd name="T6" fmla="*/ 407 w 8"/>
                  <a:gd name="T7" fmla="*/ 1 h 4"/>
                  <a:gd name="T8" fmla="*/ 361 w 8"/>
                  <a:gd name="T9" fmla="*/ 0 h 4"/>
                  <a:gd name="T10" fmla="*/ 0 w 8"/>
                  <a:gd name="T11" fmla="*/ 1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0" y="2"/>
                    </a:moveTo>
                    <a:lnTo>
                      <a:pt x="1" y="3"/>
                    </a:lnTo>
                    <a:lnTo>
                      <a:pt x="8" y="4"/>
                    </a:lnTo>
                    <a:lnTo>
                      <a:pt x="8" y="3"/>
                    </a:lnTo>
                    <a:lnTo>
                      <a:pt x="6" y="0"/>
                    </a:lnTo>
                    <a:lnTo>
                      <a:pt x="0" y="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51" name="Freeform 115"/>
              <p:cNvSpPr>
                <a:spLocks/>
              </p:cNvSpPr>
              <p:nvPr/>
            </p:nvSpPr>
            <p:spPr bwMode="auto">
              <a:xfrm>
                <a:off x="712" y="2133"/>
                <a:ext cx="7" cy="112"/>
              </a:xfrm>
              <a:custGeom>
                <a:avLst/>
                <a:gdLst>
                  <a:gd name="T0" fmla="*/ 0 w 7"/>
                  <a:gd name="T1" fmla="*/ 0 h 110"/>
                  <a:gd name="T2" fmla="*/ 0 w 7"/>
                  <a:gd name="T3" fmla="*/ 197 h 110"/>
                  <a:gd name="T4" fmla="*/ 7 w 7"/>
                  <a:gd name="T5" fmla="*/ 199 h 110"/>
                  <a:gd name="T6" fmla="*/ 7 w 7"/>
                  <a:gd name="T7" fmla="*/ 0 h 110"/>
                  <a:gd name="T8" fmla="*/ 0 w 7"/>
                  <a:gd name="T9" fmla="*/ 0 h 110"/>
                  <a:gd name="T10" fmla="*/ 0 60000 65536"/>
                  <a:gd name="T11" fmla="*/ 0 60000 65536"/>
                  <a:gd name="T12" fmla="*/ 0 60000 65536"/>
                  <a:gd name="T13" fmla="*/ 0 60000 65536"/>
                  <a:gd name="T14" fmla="*/ 0 60000 65536"/>
                  <a:gd name="T15" fmla="*/ 0 w 7"/>
                  <a:gd name="T16" fmla="*/ 0 h 110"/>
                  <a:gd name="T17" fmla="*/ 7 w 7"/>
                  <a:gd name="T18" fmla="*/ 110 h 110"/>
                </a:gdLst>
                <a:ahLst/>
                <a:cxnLst>
                  <a:cxn ang="T10">
                    <a:pos x="T0" y="T1"/>
                  </a:cxn>
                  <a:cxn ang="T11">
                    <a:pos x="T2" y="T3"/>
                  </a:cxn>
                  <a:cxn ang="T12">
                    <a:pos x="T4" y="T5"/>
                  </a:cxn>
                  <a:cxn ang="T13">
                    <a:pos x="T6" y="T7"/>
                  </a:cxn>
                  <a:cxn ang="T14">
                    <a:pos x="T8" y="T9"/>
                  </a:cxn>
                </a:cxnLst>
                <a:rect l="T15" t="T16" r="T17" b="T18"/>
                <a:pathLst>
                  <a:path w="7" h="110">
                    <a:moveTo>
                      <a:pt x="0" y="0"/>
                    </a:moveTo>
                    <a:lnTo>
                      <a:pt x="0" y="109"/>
                    </a:lnTo>
                    <a:lnTo>
                      <a:pt x="7" y="110"/>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52" name="Freeform 116"/>
              <p:cNvSpPr>
                <a:spLocks/>
              </p:cNvSpPr>
              <p:nvPr/>
            </p:nvSpPr>
            <p:spPr bwMode="auto">
              <a:xfrm>
                <a:off x="722" y="2135"/>
                <a:ext cx="7" cy="114"/>
              </a:xfrm>
              <a:custGeom>
                <a:avLst/>
                <a:gdLst>
                  <a:gd name="T0" fmla="*/ 0 w 6"/>
                  <a:gd name="T1" fmla="*/ 0 h 113"/>
                  <a:gd name="T2" fmla="*/ 0 w 6"/>
                  <a:gd name="T3" fmla="*/ 146 h 113"/>
                  <a:gd name="T4" fmla="*/ 1210 w 6"/>
                  <a:gd name="T5" fmla="*/ 147 h 113"/>
                  <a:gd name="T6" fmla="*/ 1210 w 6"/>
                  <a:gd name="T7" fmla="*/ 0 h 113"/>
                  <a:gd name="T8" fmla="*/ 0 w 6"/>
                  <a:gd name="T9" fmla="*/ 0 h 113"/>
                  <a:gd name="T10" fmla="*/ 0 60000 65536"/>
                  <a:gd name="T11" fmla="*/ 0 60000 65536"/>
                  <a:gd name="T12" fmla="*/ 0 60000 65536"/>
                  <a:gd name="T13" fmla="*/ 0 60000 65536"/>
                  <a:gd name="T14" fmla="*/ 0 60000 65536"/>
                  <a:gd name="T15" fmla="*/ 0 w 6"/>
                  <a:gd name="T16" fmla="*/ 0 h 113"/>
                  <a:gd name="T17" fmla="*/ 6 w 6"/>
                  <a:gd name="T18" fmla="*/ 113 h 113"/>
                </a:gdLst>
                <a:ahLst/>
                <a:cxnLst>
                  <a:cxn ang="T10">
                    <a:pos x="T0" y="T1"/>
                  </a:cxn>
                  <a:cxn ang="T11">
                    <a:pos x="T2" y="T3"/>
                  </a:cxn>
                  <a:cxn ang="T12">
                    <a:pos x="T4" y="T5"/>
                  </a:cxn>
                  <a:cxn ang="T13">
                    <a:pos x="T6" y="T7"/>
                  </a:cxn>
                  <a:cxn ang="T14">
                    <a:pos x="T8" y="T9"/>
                  </a:cxn>
                </a:cxnLst>
                <a:rect l="T15" t="T16" r="T17" b="T18"/>
                <a:pathLst>
                  <a:path w="6" h="113">
                    <a:moveTo>
                      <a:pt x="0" y="0"/>
                    </a:moveTo>
                    <a:lnTo>
                      <a:pt x="0" y="112"/>
                    </a:lnTo>
                    <a:lnTo>
                      <a:pt x="6" y="113"/>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53" name="Freeform 117"/>
              <p:cNvSpPr>
                <a:spLocks/>
              </p:cNvSpPr>
              <p:nvPr/>
            </p:nvSpPr>
            <p:spPr bwMode="auto">
              <a:xfrm>
                <a:off x="722" y="2133"/>
                <a:ext cx="7" cy="2"/>
              </a:xfrm>
              <a:custGeom>
                <a:avLst/>
                <a:gdLst>
                  <a:gd name="T0" fmla="*/ 0 w 7"/>
                  <a:gd name="T1" fmla="*/ 2 h 2"/>
                  <a:gd name="T2" fmla="*/ 6 w 7"/>
                  <a:gd name="T3" fmla="*/ 2 h 2"/>
                  <a:gd name="T4" fmla="*/ 7 w 7"/>
                  <a:gd name="T5" fmla="*/ 1 h 2"/>
                  <a:gd name="T6" fmla="*/ 0 w 7"/>
                  <a:gd name="T7" fmla="*/ 0 h 2"/>
                  <a:gd name="T8" fmla="*/ 0 w 7"/>
                  <a:gd name="T9" fmla="*/ 2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2"/>
                    </a:moveTo>
                    <a:lnTo>
                      <a:pt x="6" y="2"/>
                    </a:lnTo>
                    <a:lnTo>
                      <a:pt x="7" y="1"/>
                    </a:lnTo>
                    <a:lnTo>
                      <a:pt x="0"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54" name="Freeform 118"/>
              <p:cNvSpPr>
                <a:spLocks/>
              </p:cNvSpPr>
              <p:nvPr/>
            </p:nvSpPr>
            <p:spPr bwMode="auto">
              <a:xfrm>
                <a:off x="722" y="2245"/>
                <a:ext cx="7" cy="7"/>
              </a:xfrm>
              <a:custGeom>
                <a:avLst/>
                <a:gdLst>
                  <a:gd name="T0" fmla="*/ 0 w 7"/>
                  <a:gd name="T1" fmla="*/ 2147483647 h 3"/>
                  <a:gd name="T2" fmla="*/ 1 w 7"/>
                  <a:gd name="T3" fmla="*/ 2147483647 h 3"/>
                  <a:gd name="T4" fmla="*/ 7 w 7"/>
                  <a:gd name="T5" fmla="*/ 2147483647 h 3"/>
                  <a:gd name="T6" fmla="*/ 7 w 7"/>
                  <a:gd name="T7" fmla="*/ 2147483647 h 3"/>
                  <a:gd name="T8" fmla="*/ 5 w 7"/>
                  <a:gd name="T9" fmla="*/ 0 h 3"/>
                  <a:gd name="T10" fmla="*/ 0 w 7"/>
                  <a:gd name="T11" fmla="*/ 2147483647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1"/>
                    </a:moveTo>
                    <a:lnTo>
                      <a:pt x="1" y="2"/>
                    </a:lnTo>
                    <a:lnTo>
                      <a:pt x="7" y="3"/>
                    </a:lnTo>
                    <a:lnTo>
                      <a:pt x="7" y="2"/>
                    </a:lnTo>
                    <a:lnTo>
                      <a:pt x="5"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55" name="Freeform 119"/>
              <p:cNvSpPr>
                <a:spLocks/>
              </p:cNvSpPr>
              <p:nvPr/>
            </p:nvSpPr>
            <p:spPr bwMode="auto">
              <a:xfrm>
                <a:off x="722" y="2135"/>
                <a:ext cx="2" cy="112"/>
              </a:xfrm>
              <a:custGeom>
                <a:avLst/>
                <a:gdLst>
                  <a:gd name="T0" fmla="*/ 0 w 6"/>
                  <a:gd name="T1" fmla="*/ 0 h 112"/>
                  <a:gd name="T2" fmla="*/ 0 w 6"/>
                  <a:gd name="T3" fmla="*/ 111 h 112"/>
                  <a:gd name="T4" fmla="*/ 1 w 6"/>
                  <a:gd name="T5" fmla="*/ 112 h 112"/>
                  <a:gd name="T6" fmla="*/ 1 w 6"/>
                  <a:gd name="T7" fmla="*/ 1 h 112"/>
                  <a:gd name="T8" fmla="*/ 0 w 6"/>
                  <a:gd name="T9" fmla="*/ 0 h 112"/>
                  <a:gd name="T10" fmla="*/ 0 60000 65536"/>
                  <a:gd name="T11" fmla="*/ 0 60000 65536"/>
                  <a:gd name="T12" fmla="*/ 0 60000 65536"/>
                  <a:gd name="T13" fmla="*/ 0 60000 65536"/>
                  <a:gd name="T14" fmla="*/ 0 60000 65536"/>
                  <a:gd name="T15" fmla="*/ 0 w 6"/>
                  <a:gd name="T16" fmla="*/ 0 h 112"/>
                  <a:gd name="T17" fmla="*/ 6 w 6"/>
                  <a:gd name="T18" fmla="*/ 112 h 112"/>
                </a:gdLst>
                <a:ahLst/>
                <a:cxnLst>
                  <a:cxn ang="T10">
                    <a:pos x="T0" y="T1"/>
                  </a:cxn>
                  <a:cxn ang="T11">
                    <a:pos x="T2" y="T3"/>
                  </a:cxn>
                  <a:cxn ang="T12">
                    <a:pos x="T4" y="T5"/>
                  </a:cxn>
                  <a:cxn ang="T13">
                    <a:pos x="T6" y="T7"/>
                  </a:cxn>
                  <a:cxn ang="T14">
                    <a:pos x="T8" y="T9"/>
                  </a:cxn>
                </a:cxnLst>
                <a:rect l="T15" t="T16" r="T17" b="T18"/>
                <a:pathLst>
                  <a:path w="6" h="112">
                    <a:moveTo>
                      <a:pt x="0" y="0"/>
                    </a:moveTo>
                    <a:lnTo>
                      <a:pt x="0" y="111"/>
                    </a:lnTo>
                    <a:lnTo>
                      <a:pt x="6" y="112"/>
                    </a:lnTo>
                    <a:lnTo>
                      <a:pt x="6"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56" name="Freeform 120"/>
              <p:cNvSpPr>
                <a:spLocks/>
              </p:cNvSpPr>
              <p:nvPr/>
            </p:nvSpPr>
            <p:spPr bwMode="auto">
              <a:xfrm>
                <a:off x="731" y="2137"/>
                <a:ext cx="7" cy="114"/>
              </a:xfrm>
              <a:custGeom>
                <a:avLst/>
                <a:gdLst>
                  <a:gd name="T0" fmla="*/ 0 w 7"/>
                  <a:gd name="T1" fmla="*/ 0 h 114"/>
                  <a:gd name="T2" fmla="*/ 0 w 7"/>
                  <a:gd name="T3" fmla="*/ 113 h 114"/>
                  <a:gd name="T4" fmla="*/ 7 w 7"/>
                  <a:gd name="T5" fmla="*/ 114 h 114"/>
                  <a:gd name="T6" fmla="*/ 7 w 7"/>
                  <a:gd name="T7" fmla="*/ 0 h 114"/>
                  <a:gd name="T8" fmla="*/ 0 w 7"/>
                  <a:gd name="T9" fmla="*/ 0 h 114"/>
                  <a:gd name="T10" fmla="*/ 0 60000 65536"/>
                  <a:gd name="T11" fmla="*/ 0 60000 65536"/>
                  <a:gd name="T12" fmla="*/ 0 60000 65536"/>
                  <a:gd name="T13" fmla="*/ 0 60000 65536"/>
                  <a:gd name="T14" fmla="*/ 0 60000 65536"/>
                  <a:gd name="T15" fmla="*/ 0 w 7"/>
                  <a:gd name="T16" fmla="*/ 0 h 114"/>
                  <a:gd name="T17" fmla="*/ 7 w 7"/>
                  <a:gd name="T18" fmla="*/ 114 h 114"/>
                </a:gdLst>
                <a:ahLst/>
                <a:cxnLst>
                  <a:cxn ang="T10">
                    <a:pos x="T0" y="T1"/>
                  </a:cxn>
                  <a:cxn ang="T11">
                    <a:pos x="T2" y="T3"/>
                  </a:cxn>
                  <a:cxn ang="T12">
                    <a:pos x="T4" y="T5"/>
                  </a:cxn>
                  <a:cxn ang="T13">
                    <a:pos x="T6" y="T7"/>
                  </a:cxn>
                  <a:cxn ang="T14">
                    <a:pos x="T8" y="T9"/>
                  </a:cxn>
                </a:cxnLst>
                <a:rect l="T15" t="T16" r="T17" b="T18"/>
                <a:pathLst>
                  <a:path w="7" h="114">
                    <a:moveTo>
                      <a:pt x="0" y="0"/>
                    </a:moveTo>
                    <a:lnTo>
                      <a:pt x="0" y="113"/>
                    </a:lnTo>
                    <a:lnTo>
                      <a:pt x="7" y="114"/>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57" name="Freeform 121"/>
              <p:cNvSpPr>
                <a:spLocks/>
              </p:cNvSpPr>
              <p:nvPr/>
            </p:nvSpPr>
            <p:spPr bwMode="auto">
              <a:xfrm>
                <a:off x="729" y="2135"/>
                <a:ext cx="9" cy="2"/>
              </a:xfrm>
              <a:custGeom>
                <a:avLst/>
                <a:gdLst>
                  <a:gd name="T0" fmla="*/ 0 w 8"/>
                  <a:gd name="T1" fmla="*/ 2147483647 h 1"/>
                  <a:gd name="T2" fmla="*/ 362 w 8"/>
                  <a:gd name="T3" fmla="*/ 2147483647 h 1"/>
                  <a:gd name="T4" fmla="*/ 407 w 8"/>
                  <a:gd name="T5" fmla="*/ 0 h 1"/>
                  <a:gd name="T6" fmla="*/ 1 w 8"/>
                  <a:gd name="T7" fmla="*/ 0 h 1"/>
                  <a:gd name="T8" fmla="*/ 0 w 8"/>
                  <a:gd name="T9" fmla="*/ 2147483647 h 1"/>
                  <a:gd name="T10" fmla="*/ 0 60000 65536"/>
                  <a:gd name="T11" fmla="*/ 0 60000 65536"/>
                  <a:gd name="T12" fmla="*/ 0 60000 65536"/>
                  <a:gd name="T13" fmla="*/ 0 60000 65536"/>
                  <a:gd name="T14" fmla="*/ 0 60000 65536"/>
                  <a:gd name="T15" fmla="*/ 0 w 8"/>
                  <a:gd name="T16" fmla="*/ 0 h 1"/>
                  <a:gd name="T17" fmla="*/ 8 w 8"/>
                  <a:gd name="T18" fmla="*/ 1 h 1"/>
                </a:gdLst>
                <a:ahLst/>
                <a:cxnLst>
                  <a:cxn ang="T10">
                    <a:pos x="T0" y="T1"/>
                  </a:cxn>
                  <a:cxn ang="T11">
                    <a:pos x="T2" y="T3"/>
                  </a:cxn>
                  <a:cxn ang="T12">
                    <a:pos x="T4" y="T5"/>
                  </a:cxn>
                  <a:cxn ang="T13">
                    <a:pos x="T6" y="T7"/>
                  </a:cxn>
                  <a:cxn ang="T14">
                    <a:pos x="T8" y="T9"/>
                  </a:cxn>
                </a:cxnLst>
                <a:rect l="T15" t="T16" r="T17" b="T18"/>
                <a:pathLst>
                  <a:path w="8" h="1">
                    <a:moveTo>
                      <a:pt x="0" y="1"/>
                    </a:moveTo>
                    <a:lnTo>
                      <a:pt x="7" y="1"/>
                    </a:lnTo>
                    <a:lnTo>
                      <a:pt x="8" y="0"/>
                    </a:lnTo>
                    <a:lnTo>
                      <a:pt x="1"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58" name="Freeform 122"/>
              <p:cNvSpPr>
                <a:spLocks/>
              </p:cNvSpPr>
              <p:nvPr/>
            </p:nvSpPr>
            <p:spPr bwMode="auto">
              <a:xfrm>
                <a:off x="729" y="2249"/>
                <a:ext cx="9" cy="2"/>
              </a:xfrm>
              <a:custGeom>
                <a:avLst/>
                <a:gdLst>
                  <a:gd name="T0" fmla="*/ 0 w 8"/>
                  <a:gd name="T1" fmla="*/ 0 h 4"/>
                  <a:gd name="T2" fmla="*/ 1 w 8"/>
                  <a:gd name="T3" fmla="*/ 1 h 4"/>
                  <a:gd name="T4" fmla="*/ 407 w 8"/>
                  <a:gd name="T5" fmla="*/ 1 h 4"/>
                  <a:gd name="T6" fmla="*/ 407 w 8"/>
                  <a:gd name="T7" fmla="*/ 1 h 4"/>
                  <a:gd name="T8" fmla="*/ 361 w 8"/>
                  <a:gd name="T9" fmla="*/ 0 h 4"/>
                  <a:gd name="T10" fmla="*/ 0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0" y="0"/>
                    </a:moveTo>
                    <a:lnTo>
                      <a:pt x="1" y="2"/>
                    </a:lnTo>
                    <a:lnTo>
                      <a:pt x="8" y="4"/>
                    </a:lnTo>
                    <a:lnTo>
                      <a:pt x="8" y="2"/>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59" name="Freeform 123"/>
              <p:cNvSpPr>
                <a:spLocks/>
              </p:cNvSpPr>
              <p:nvPr/>
            </p:nvSpPr>
            <p:spPr bwMode="auto">
              <a:xfrm>
                <a:off x="729" y="2137"/>
                <a:ext cx="7" cy="114"/>
              </a:xfrm>
              <a:custGeom>
                <a:avLst/>
                <a:gdLst>
                  <a:gd name="T0" fmla="*/ 0 w 7"/>
                  <a:gd name="T1" fmla="*/ 0 h 113"/>
                  <a:gd name="T2" fmla="*/ 0 w 7"/>
                  <a:gd name="T3" fmla="*/ 145 h 113"/>
                  <a:gd name="T4" fmla="*/ 7 w 7"/>
                  <a:gd name="T5" fmla="*/ 147 h 113"/>
                  <a:gd name="T6" fmla="*/ 7 w 7"/>
                  <a:gd name="T7" fmla="*/ 1 h 113"/>
                  <a:gd name="T8" fmla="*/ 0 w 7"/>
                  <a:gd name="T9" fmla="*/ 0 h 113"/>
                  <a:gd name="T10" fmla="*/ 0 60000 65536"/>
                  <a:gd name="T11" fmla="*/ 0 60000 65536"/>
                  <a:gd name="T12" fmla="*/ 0 60000 65536"/>
                  <a:gd name="T13" fmla="*/ 0 60000 65536"/>
                  <a:gd name="T14" fmla="*/ 0 60000 65536"/>
                  <a:gd name="T15" fmla="*/ 0 w 7"/>
                  <a:gd name="T16" fmla="*/ 0 h 113"/>
                  <a:gd name="T17" fmla="*/ 7 w 7"/>
                  <a:gd name="T18" fmla="*/ 113 h 113"/>
                </a:gdLst>
                <a:ahLst/>
                <a:cxnLst>
                  <a:cxn ang="T10">
                    <a:pos x="T0" y="T1"/>
                  </a:cxn>
                  <a:cxn ang="T11">
                    <a:pos x="T2" y="T3"/>
                  </a:cxn>
                  <a:cxn ang="T12">
                    <a:pos x="T4" y="T5"/>
                  </a:cxn>
                  <a:cxn ang="T13">
                    <a:pos x="T6" y="T7"/>
                  </a:cxn>
                  <a:cxn ang="T14">
                    <a:pos x="T8" y="T9"/>
                  </a:cxn>
                </a:cxnLst>
                <a:rect l="T15" t="T16" r="T17" b="T18"/>
                <a:pathLst>
                  <a:path w="7" h="113">
                    <a:moveTo>
                      <a:pt x="0" y="0"/>
                    </a:moveTo>
                    <a:lnTo>
                      <a:pt x="0" y="111"/>
                    </a:lnTo>
                    <a:lnTo>
                      <a:pt x="7" y="113"/>
                    </a:lnTo>
                    <a:lnTo>
                      <a:pt x="7"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60" name="Freeform 124"/>
              <p:cNvSpPr>
                <a:spLocks/>
              </p:cNvSpPr>
              <p:nvPr/>
            </p:nvSpPr>
            <p:spPr bwMode="auto">
              <a:xfrm>
                <a:off x="738" y="2137"/>
                <a:ext cx="7" cy="116"/>
              </a:xfrm>
              <a:custGeom>
                <a:avLst/>
                <a:gdLst>
                  <a:gd name="T0" fmla="*/ 0 w 7"/>
                  <a:gd name="T1" fmla="*/ 0 h 116"/>
                  <a:gd name="T2" fmla="*/ 0 w 7"/>
                  <a:gd name="T3" fmla="*/ 115 h 116"/>
                  <a:gd name="T4" fmla="*/ 7 w 7"/>
                  <a:gd name="T5" fmla="*/ 116 h 116"/>
                  <a:gd name="T6" fmla="*/ 7 w 7"/>
                  <a:gd name="T7" fmla="*/ 0 h 116"/>
                  <a:gd name="T8" fmla="*/ 0 w 7"/>
                  <a:gd name="T9" fmla="*/ 0 h 116"/>
                  <a:gd name="T10" fmla="*/ 0 60000 65536"/>
                  <a:gd name="T11" fmla="*/ 0 60000 65536"/>
                  <a:gd name="T12" fmla="*/ 0 60000 65536"/>
                  <a:gd name="T13" fmla="*/ 0 60000 65536"/>
                  <a:gd name="T14" fmla="*/ 0 60000 65536"/>
                  <a:gd name="T15" fmla="*/ 0 w 7"/>
                  <a:gd name="T16" fmla="*/ 0 h 116"/>
                  <a:gd name="T17" fmla="*/ 7 w 7"/>
                  <a:gd name="T18" fmla="*/ 116 h 116"/>
                </a:gdLst>
                <a:ahLst/>
                <a:cxnLst>
                  <a:cxn ang="T10">
                    <a:pos x="T0" y="T1"/>
                  </a:cxn>
                  <a:cxn ang="T11">
                    <a:pos x="T2" y="T3"/>
                  </a:cxn>
                  <a:cxn ang="T12">
                    <a:pos x="T4" y="T5"/>
                  </a:cxn>
                  <a:cxn ang="T13">
                    <a:pos x="T6" y="T7"/>
                  </a:cxn>
                  <a:cxn ang="T14">
                    <a:pos x="T8" y="T9"/>
                  </a:cxn>
                </a:cxnLst>
                <a:rect l="T15" t="T16" r="T17" b="T18"/>
                <a:pathLst>
                  <a:path w="7" h="116">
                    <a:moveTo>
                      <a:pt x="0" y="0"/>
                    </a:moveTo>
                    <a:lnTo>
                      <a:pt x="0" y="115"/>
                    </a:lnTo>
                    <a:lnTo>
                      <a:pt x="7" y="116"/>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61" name="Freeform 125"/>
              <p:cNvSpPr>
                <a:spLocks/>
              </p:cNvSpPr>
              <p:nvPr/>
            </p:nvSpPr>
            <p:spPr bwMode="auto">
              <a:xfrm>
                <a:off x="738" y="2137"/>
                <a:ext cx="7" cy="0"/>
              </a:xfrm>
              <a:custGeom>
                <a:avLst/>
                <a:gdLst>
                  <a:gd name="T0" fmla="*/ 0 w 7"/>
                  <a:gd name="T1" fmla="*/ 0 h 1"/>
                  <a:gd name="T2" fmla="*/ 5 w 7"/>
                  <a:gd name="T3" fmla="*/ 0 h 1"/>
                  <a:gd name="T4" fmla="*/ 7 w 7"/>
                  <a:gd name="T5" fmla="*/ 0 h 1"/>
                  <a:gd name="T6" fmla="*/ 0 w 7"/>
                  <a:gd name="T7" fmla="*/ 0 h 1"/>
                  <a:gd name="T8" fmla="*/ 0 w 7"/>
                  <a:gd name="T9" fmla="*/ 0 h 1"/>
                  <a:gd name="T10" fmla="*/ 0 60000 65536"/>
                  <a:gd name="T11" fmla="*/ 0 60000 65536"/>
                  <a:gd name="T12" fmla="*/ 0 60000 65536"/>
                  <a:gd name="T13" fmla="*/ 0 60000 65536"/>
                  <a:gd name="T14" fmla="*/ 0 60000 65536"/>
                  <a:gd name="T15" fmla="*/ 0 w 7"/>
                  <a:gd name="T16" fmla="*/ 0 h 1"/>
                  <a:gd name="T17" fmla="*/ 7 w 7"/>
                  <a:gd name="T18" fmla="*/ 0 h 1"/>
                </a:gdLst>
                <a:ahLst/>
                <a:cxnLst>
                  <a:cxn ang="T10">
                    <a:pos x="T0" y="T1"/>
                  </a:cxn>
                  <a:cxn ang="T11">
                    <a:pos x="T2" y="T3"/>
                  </a:cxn>
                  <a:cxn ang="T12">
                    <a:pos x="T4" y="T5"/>
                  </a:cxn>
                  <a:cxn ang="T13">
                    <a:pos x="T6" y="T7"/>
                  </a:cxn>
                  <a:cxn ang="T14">
                    <a:pos x="T8" y="T9"/>
                  </a:cxn>
                </a:cxnLst>
                <a:rect l="T15" t="T16" r="T17" b="T18"/>
                <a:pathLst>
                  <a:path w="7" h="1">
                    <a:moveTo>
                      <a:pt x="0" y="1"/>
                    </a:moveTo>
                    <a:lnTo>
                      <a:pt x="5" y="1"/>
                    </a:lnTo>
                    <a:lnTo>
                      <a:pt x="7" y="0"/>
                    </a:lnTo>
                    <a:lnTo>
                      <a:pt x="0"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62" name="Freeform 126"/>
              <p:cNvSpPr>
                <a:spLocks/>
              </p:cNvSpPr>
              <p:nvPr/>
            </p:nvSpPr>
            <p:spPr bwMode="auto">
              <a:xfrm>
                <a:off x="738" y="2251"/>
                <a:ext cx="7" cy="2"/>
              </a:xfrm>
              <a:custGeom>
                <a:avLst/>
                <a:gdLst>
                  <a:gd name="T0" fmla="*/ 0 w 7"/>
                  <a:gd name="T1" fmla="*/ 0 h 3"/>
                  <a:gd name="T2" fmla="*/ 0 w 7"/>
                  <a:gd name="T3" fmla="*/ 1 h 3"/>
                  <a:gd name="T4" fmla="*/ 7 w 7"/>
                  <a:gd name="T5" fmla="*/ 1 h 3"/>
                  <a:gd name="T6" fmla="*/ 7 w 7"/>
                  <a:gd name="T7" fmla="*/ 1 h 3"/>
                  <a:gd name="T8" fmla="*/ 4 w 7"/>
                  <a:gd name="T9" fmla="*/ 0 h 3"/>
                  <a:gd name="T10" fmla="*/ 0 w 7"/>
                  <a:gd name="T11" fmla="*/ 0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0"/>
                    </a:moveTo>
                    <a:lnTo>
                      <a:pt x="0" y="1"/>
                    </a:lnTo>
                    <a:lnTo>
                      <a:pt x="7" y="3"/>
                    </a:lnTo>
                    <a:lnTo>
                      <a:pt x="7" y="1"/>
                    </a:lnTo>
                    <a:lnTo>
                      <a:pt x="4"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63" name="Freeform 127"/>
              <p:cNvSpPr>
                <a:spLocks/>
              </p:cNvSpPr>
              <p:nvPr/>
            </p:nvSpPr>
            <p:spPr bwMode="auto">
              <a:xfrm>
                <a:off x="738" y="2137"/>
                <a:ext cx="5" cy="114"/>
              </a:xfrm>
              <a:custGeom>
                <a:avLst/>
                <a:gdLst>
                  <a:gd name="T0" fmla="*/ 0 w 5"/>
                  <a:gd name="T1" fmla="*/ 0 h 114"/>
                  <a:gd name="T2" fmla="*/ 0 w 5"/>
                  <a:gd name="T3" fmla="*/ 113 h 114"/>
                  <a:gd name="T4" fmla="*/ 5 w 5"/>
                  <a:gd name="T5" fmla="*/ 114 h 114"/>
                  <a:gd name="T6" fmla="*/ 5 w 5"/>
                  <a:gd name="T7" fmla="*/ 0 h 114"/>
                  <a:gd name="T8" fmla="*/ 0 w 5"/>
                  <a:gd name="T9" fmla="*/ 0 h 114"/>
                  <a:gd name="T10" fmla="*/ 0 60000 65536"/>
                  <a:gd name="T11" fmla="*/ 0 60000 65536"/>
                  <a:gd name="T12" fmla="*/ 0 60000 65536"/>
                  <a:gd name="T13" fmla="*/ 0 60000 65536"/>
                  <a:gd name="T14" fmla="*/ 0 60000 65536"/>
                  <a:gd name="T15" fmla="*/ 0 w 5"/>
                  <a:gd name="T16" fmla="*/ 0 h 114"/>
                  <a:gd name="T17" fmla="*/ 5 w 5"/>
                  <a:gd name="T18" fmla="*/ 114 h 114"/>
                </a:gdLst>
                <a:ahLst/>
                <a:cxnLst>
                  <a:cxn ang="T10">
                    <a:pos x="T0" y="T1"/>
                  </a:cxn>
                  <a:cxn ang="T11">
                    <a:pos x="T2" y="T3"/>
                  </a:cxn>
                  <a:cxn ang="T12">
                    <a:pos x="T4" y="T5"/>
                  </a:cxn>
                  <a:cxn ang="T13">
                    <a:pos x="T6" y="T7"/>
                  </a:cxn>
                  <a:cxn ang="T14">
                    <a:pos x="T8" y="T9"/>
                  </a:cxn>
                </a:cxnLst>
                <a:rect l="T15" t="T16" r="T17" b="T18"/>
                <a:pathLst>
                  <a:path w="5" h="114">
                    <a:moveTo>
                      <a:pt x="0" y="0"/>
                    </a:moveTo>
                    <a:lnTo>
                      <a:pt x="0" y="113"/>
                    </a:lnTo>
                    <a:lnTo>
                      <a:pt x="5" y="114"/>
                    </a:lnTo>
                    <a:lnTo>
                      <a:pt x="5"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64" name="Freeform 128"/>
              <p:cNvSpPr>
                <a:spLocks/>
              </p:cNvSpPr>
              <p:nvPr/>
            </p:nvSpPr>
            <p:spPr bwMode="auto">
              <a:xfrm>
                <a:off x="748" y="2140"/>
                <a:ext cx="7" cy="119"/>
              </a:xfrm>
              <a:custGeom>
                <a:avLst/>
                <a:gdLst>
                  <a:gd name="T0" fmla="*/ 0 w 7"/>
                  <a:gd name="T1" fmla="*/ 0 h 117"/>
                  <a:gd name="T2" fmla="*/ 0 w 7"/>
                  <a:gd name="T3" fmla="*/ 201 h 117"/>
                  <a:gd name="T4" fmla="*/ 7 w 7"/>
                  <a:gd name="T5" fmla="*/ 204 h 117"/>
                  <a:gd name="T6" fmla="*/ 7 w 7"/>
                  <a:gd name="T7" fmla="*/ 0 h 117"/>
                  <a:gd name="T8" fmla="*/ 0 w 7"/>
                  <a:gd name="T9" fmla="*/ 0 h 117"/>
                  <a:gd name="T10" fmla="*/ 0 60000 65536"/>
                  <a:gd name="T11" fmla="*/ 0 60000 65536"/>
                  <a:gd name="T12" fmla="*/ 0 60000 65536"/>
                  <a:gd name="T13" fmla="*/ 0 60000 65536"/>
                  <a:gd name="T14" fmla="*/ 0 60000 65536"/>
                  <a:gd name="T15" fmla="*/ 0 w 7"/>
                  <a:gd name="T16" fmla="*/ 0 h 117"/>
                  <a:gd name="T17" fmla="*/ 7 w 7"/>
                  <a:gd name="T18" fmla="*/ 117 h 117"/>
                </a:gdLst>
                <a:ahLst/>
                <a:cxnLst>
                  <a:cxn ang="T10">
                    <a:pos x="T0" y="T1"/>
                  </a:cxn>
                  <a:cxn ang="T11">
                    <a:pos x="T2" y="T3"/>
                  </a:cxn>
                  <a:cxn ang="T12">
                    <a:pos x="T4" y="T5"/>
                  </a:cxn>
                  <a:cxn ang="T13">
                    <a:pos x="T6" y="T7"/>
                  </a:cxn>
                  <a:cxn ang="T14">
                    <a:pos x="T8" y="T9"/>
                  </a:cxn>
                </a:cxnLst>
                <a:rect l="T15" t="T16" r="T17" b="T18"/>
                <a:pathLst>
                  <a:path w="7" h="117">
                    <a:moveTo>
                      <a:pt x="0" y="0"/>
                    </a:moveTo>
                    <a:lnTo>
                      <a:pt x="0" y="115"/>
                    </a:lnTo>
                    <a:lnTo>
                      <a:pt x="7" y="117"/>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65" name="Freeform 129"/>
              <p:cNvSpPr>
                <a:spLocks/>
              </p:cNvSpPr>
              <p:nvPr/>
            </p:nvSpPr>
            <p:spPr bwMode="auto">
              <a:xfrm>
                <a:off x="748" y="2137"/>
                <a:ext cx="7" cy="2"/>
              </a:xfrm>
              <a:custGeom>
                <a:avLst/>
                <a:gdLst>
                  <a:gd name="T0" fmla="*/ 0 w 7"/>
                  <a:gd name="T1" fmla="*/ 1 h 3"/>
                  <a:gd name="T2" fmla="*/ 7 w 7"/>
                  <a:gd name="T3" fmla="*/ 1 h 3"/>
                  <a:gd name="T4" fmla="*/ 7 w 7"/>
                  <a:gd name="T5" fmla="*/ 1 h 3"/>
                  <a:gd name="T6" fmla="*/ 0 w 7"/>
                  <a:gd name="T7" fmla="*/ 0 h 3"/>
                  <a:gd name="T8" fmla="*/ 0 w 7"/>
                  <a:gd name="T9" fmla="*/ 1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0" y="2"/>
                    </a:moveTo>
                    <a:lnTo>
                      <a:pt x="7" y="3"/>
                    </a:lnTo>
                    <a:lnTo>
                      <a:pt x="7" y="2"/>
                    </a:lnTo>
                    <a:lnTo>
                      <a:pt x="0"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66" name="Freeform 130"/>
              <p:cNvSpPr>
                <a:spLocks/>
              </p:cNvSpPr>
              <p:nvPr/>
            </p:nvSpPr>
            <p:spPr bwMode="auto">
              <a:xfrm>
                <a:off x="748" y="2254"/>
                <a:ext cx="7" cy="5"/>
              </a:xfrm>
              <a:custGeom>
                <a:avLst/>
                <a:gdLst>
                  <a:gd name="T0" fmla="*/ 0 w 8"/>
                  <a:gd name="T1" fmla="*/ 1 h 5"/>
                  <a:gd name="T2" fmla="*/ 1 w 8"/>
                  <a:gd name="T3" fmla="*/ 2 h 5"/>
                  <a:gd name="T4" fmla="*/ 4 w 8"/>
                  <a:gd name="T5" fmla="*/ 5 h 5"/>
                  <a:gd name="T6" fmla="*/ 4 w 8"/>
                  <a:gd name="T7" fmla="*/ 2 h 5"/>
                  <a:gd name="T8" fmla="*/ 4 w 8"/>
                  <a:gd name="T9" fmla="*/ 0 h 5"/>
                  <a:gd name="T10" fmla="*/ 0 w 8"/>
                  <a:gd name="T11" fmla="*/ 1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0" y="1"/>
                    </a:moveTo>
                    <a:lnTo>
                      <a:pt x="1" y="2"/>
                    </a:lnTo>
                    <a:lnTo>
                      <a:pt x="8" y="5"/>
                    </a:lnTo>
                    <a:lnTo>
                      <a:pt x="8" y="2"/>
                    </a:lnTo>
                    <a:lnTo>
                      <a:pt x="6"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67" name="Freeform 131"/>
              <p:cNvSpPr>
                <a:spLocks/>
              </p:cNvSpPr>
              <p:nvPr/>
            </p:nvSpPr>
            <p:spPr bwMode="auto">
              <a:xfrm>
                <a:off x="748" y="2140"/>
                <a:ext cx="7" cy="116"/>
              </a:xfrm>
              <a:custGeom>
                <a:avLst/>
                <a:gdLst>
                  <a:gd name="T0" fmla="*/ 0 w 7"/>
                  <a:gd name="T1" fmla="*/ 0 h 115"/>
                  <a:gd name="T2" fmla="*/ 0 w 7"/>
                  <a:gd name="T3" fmla="*/ 148 h 115"/>
                  <a:gd name="T4" fmla="*/ 7 w 7"/>
                  <a:gd name="T5" fmla="*/ 149 h 115"/>
                  <a:gd name="T6" fmla="*/ 7 w 7"/>
                  <a:gd name="T7" fmla="*/ 1 h 115"/>
                  <a:gd name="T8" fmla="*/ 0 w 7"/>
                  <a:gd name="T9" fmla="*/ 0 h 115"/>
                  <a:gd name="T10" fmla="*/ 0 60000 65536"/>
                  <a:gd name="T11" fmla="*/ 0 60000 65536"/>
                  <a:gd name="T12" fmla="*/ 0 60000 65536"/>
                  <a:gd name="T13" fmla="*/ 0 60000 65536"/>
                  <a:gd name="T14" fmla="*/ 0 60000 65536"/>
                  <a:gd name="T15" fmla="*/ 0 w 7"/>
                  <a:gd name="T16" fmla="*/ 0 h 115"/>
                  <a:gd name="T17" fmla="*/ 7 w 7"/>
                  <a:gd name="T18" fmla="*/ 115 h 115"/>
                </a:gdLst>
                <a:ahLst/>
                <a:cxnLst>
                  <a:cxn ang="T10">
                    <a:pos x="T0" y="T1"/>
                  </a:cxn>
                  <a:cxn ang="T11">
                    <a:pos x="T2" y="T3"/>
                  </a:cxn>
                  <a:cxn ang="T12">
                    <a:pos x="T4" y="T5"/>
                  </a:cxn>
                  <a:cxn ang="T13">
                    <a:pos x="T6" y="T7"/>
                  </a:cxn>
                  <a:cxn ang="T14">
                    <a:pos x="T8" y="T9"/>
                  </a:cxn>
                </a:cxnLst>
                <a:rect l="T15" t="T16" r="T17" b="T18"/>
                <a:pathLst>
                  <a:path w="7" h="115">
                    <a:moveTo>
                      <a:pt x="0" y="0"/>
                    </a:moveTo>
                    <a:lnTo>
                      <a:pt x="0" y="114"/>
                    </a:lnTo>
                    <a:lnTo>
                      <a:pt x="7" y="115"/>
                    </a:lnTo>
                    <a:lnTo>
                      <a:pt x="7"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68" name="Freeform 132"/>
              <p:cNvSpPr>
                <a:spLocks/>
              </p:cNvSpPr>
              <p:nvPr/>
            </p:nvSpPr>
            <p:spPr bwMode="auto">
              <a:xfrm>
                <a:off x="757" y="2140"/>
                <a:ext cx="7" cy="119"/>
              </a:xfrm>
              <a:custGeom>
                <a:avLst/>
                <a:gdLst>
                  <a:gd name="T0" fmla="*/ 0 w 7"/>
                  <a:gd name="T1" fmla="*/ 0 h 118"/>
                  <a:gd name="T2" fmla="*/ 0 w 7"/>
                  <a:gd name="T3" fmla="*/ 151 h 118"/>
                  <a:gd name="T4" fmla="*/ 7 w 7"/>
                  <a:gd name="T5" fmla="*/ 152 h 118"/>
                  <a:gd name="T6" fmla="*/ 7 w 7"/>
                  <a:gd name="T7" fmla="*/ 0 h 118"/>
                  <a:gd name="T8" fmla="*/ 0 w 7"/>
                  <a:gd name="T9" fmla="*/ 0 h 118"/>
                  <a:gd name="T10" fmla="*/ 0 60000 65536"/>
                  <a:gd name="T11" fmla="*/ 0 60000 65536"/>
                  <a:gd name="T12" fmla="*/ 0 60000 65536"/>
                  <a:gd name="T13" fmla="*/ 0 60000 65536"/>
                  <a:gd name="T14" fmla="*/ 0 60000 65536"/>
                  <a:gd name="T15" fmla="*/ 0 w 7"/>
                  <a:gd name="T16" fmla="*/ 0 h 118"/>
                  <a:gd name="T17" fmla="*/ 7 w 7"/>
                  <a:gd name="T18" fmla="*/ 118 h 118"/>
                </a:gdLst>
                <a:ahLst/>
                <a:cxnLst>
                  <a:cxn ang="T10">
                    <a:pos x="T0" y="T1"/>
                  </a:cxn>
                  <a:cxn ang="T11">
                    <a:pos x="T2" y="T3"/>
                  </a:cxn>
                  <a:cxn ang="T12">
                    <a:pos x="T4" y="T5"/>
                  </a:cxn>
                  <a:cxn ang="T13">
                    <a:pos x="T6" y="T7"/>
                  </a:cxn>
                  <a:cxn ang="T14">
                    <a:pos x="T8" y="T9"/>
                  </a:cxn>
                </a:cxnLst>
                <a:rect l="T15" t="T16" r="T17" b="T18"/>
                <a:pathLst>
                  <a:path w="7" h="118">
                    <a:moveTo>
                      <a:pt x="0" y="0"/>
                    </a:moveTo>
                    <a:lnTo>
                      <a:pt x="0" y="117"/>
                    </a:lnTo>
                    <a:lnTo>
                      <a:pt x="7" y="118"/>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69" name="Freeform 133"/>
              <p:cNvSpPr>
                <a:spLocks/>
              </p:cNvSpPr>
              <p:nvPr/>
            </p:nvSpPr>
            <p:spPr bwMode="auto">
              <a:xfrm>
                <a:off x="755" y="2140"/>
                <a:ext cx="9" cy="2"/>
              </a:xfrm>
              <a:custGeom>
                <a:avLst/>
                <a:gdLst>
                  <a:gd name="T0" fmla="*/ 0 w 8"/>
                  <a:gd name="T1" fmla="*/ 2 h 2"/>
                  <a:gd name="T2" fmla="*/ 362 w 8"/>
                  <a:gd name="T3" fmla="*/ 2 h 2"/>
                  <a:gd name="T4" fmla="*/ 407 w 8"/>
                  <a:gd name="T5" fmla="*/ 1 h 2"/>
                  <a:gd name="T6" fmla="*/ 1 w 8"/>
                  <a:gd name="T7" fmla="*/ 0 h 2"/>
                  <a:gd name="T8" fmla="*/ 0 w 8"/>
                  <a:gd name="T9" fmla="*/ 2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0" y="2"/>
                    </a:moveTo>
                    <a:lnTo>
                      <a:pt x="7" y="2"/>
                    </a:lnTo>
                    <a:lnTo>
                      <a:pt x="8" y="1"/>
                    </a:lnTo>
                    <a:lnTo>
                      <a:pt x="1"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70" name="Freeform 134"/>
              <p:cNvSpPr>
                <a:spLocks/>
              </p:cNvSpPr>
              <p:nvPr/>
            </p:nvSpPr>
            <p:spPr bwMode="auto">
              <a:xfrm>
                <a:off x="755" y="2258"/>
                <a:ext cx="9" cy="2"/>
              </a:xfrm>
              <a:custGeom>
                <a:avLst/>
                <a:gdLst>
                  <a:gd name="T0" fmla="*/ 0 w 8"/>
                  <a:gd name="T1" fmla="*/ 0 h 3"/>
                  <a:gd name="T2" fmla="*/ 1 w 8"/>
                  <a:gd name="T3" fmla="*/ 1 h 3"/>
                  <a:gd name="T4" fmla="*/ 407 w 8"/>
                  <a:gd name="T5" fmla="*/ 1 h 3"/>
                  <a:gd name="T6" fmla="*/ 407 w 8"/>
                  <a:gd name="T7" fmla="*/ 1 h 3"/>
                  <a:gd name="T8" fmla="*/ 361 w 8"/>
                  <a:gd name="T9" fmla="*/ 0 h 3"/>
                  <a:gd name="T10" fmla="*/ 0 w 8"/>
                  <a:gd name="T11" fmla="*/ 0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0"/>
                    </a:moveTo>
                    <a:lnTo>
                      <a:pt x="1" y="2"/>
                    </a:lnTo>
                    <a:lnTo>
                      <a:pt x="8" y="3"/>
                    </a:lnTo>
                    <a:lnTo>
                      <a:pt x="8" y="1"/>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71" name="Freeform 135"/>
              <p:cNvSpPr>
                <a:spLocks/>
              </p:cNvSpPr>
              <p:nvPr/>
            </p:nvSpPr>
            <p:spPr bwMode="auto">
              <a:xfrm>
                <a:off x="755" y="2142"/>
                <a:ext cx="7" cy="116"/>
              </a:xfrm>
              <a:custGeom>
                <a:avLst/>
                <a:gdLst>
                  <a:gd name="T0" fmla="*/ 0 w 7"/>
                  <a:gd name="T1" fmla="*/ 0 h 116"/>
                  <a:gd name="T2" fmla="*/ 0 w 7"/>
                  <a:gd name="T3" fmla="*/ 115 h 116"/>
                  <a:gd name="T4" fmla="*/ 7 w 7"/>
                  <a:gd name="T5" fmla="*/ 116 h 116"/>
                  <a:gd name="T6" fmla="*/ 7 w 7"/>
                  <a:gd name="T7" fmla="*/ 0 h 116"/>
                  <a:gd name="T8" fmla="*/ 0 w 7"/>
                  <a:gd name="T9" fmla="*/ 0 h 116"/>
                  <a:gd name="T10" fmla="*/ 0 60000 65536"/>
                  <a:gd name="T11" fmla="*/ 0 60000 65536"/>
                  <a:gd name="T12" fmla="*/ 0 60000 65536"/>
                  <a:gd name="T13" fmla="*/ 0 60000 65536"/>
                  <a:gd name="T14" fmla="*/ 0 60000 65536"/>
                  <a:gd name="T15" fmla="*/ 0 w 7"/>
                  <a:gd name="T16" fmla="*/ 0 h 116"/>
                  <a:gd name="T17" fmla="*/ 7 w 7"/>
                  <a:gd name="T18" fmla="*/ 116 h 116"/>
                </a:gdLst>
                <a:ahLst/>
                <a:cxnLst>
                  <a:cxn ang="T10">
                    <a:pos x="T0" y="T1"/>
                  </a:cxn>
                  <a:cxn ang="T11">
                    <a:pos x="T2" y="T3"/>
                  </a:cxn>
                  <a:cxn ang="T12">
                    <a:pos x="T4" y="T5"/>
                  </a:cxn>
                  <a:cxn ang="T13">
                    <a:pos x="T6" y="T7"/>
                  </a:cxn>
                  <a:cxn ang="T14">
                    <a:pos x="T8" y="T9"/>
                  </a:cxn>
                </a:cxnLst>
                <a:rect l="T15" t="T16" r="T17" b="T18"/>
                <a:pathLst>
                  <a:path w="7" h="116">
                    <a:moveTo>
                      <a:pt x="0" y="0"/>
                    </a:moveTo>
                    <a:lnTo>
                      <a:pt x="0" y="115"/>
                    </a:lnTo>
                    <a:lnTo>
                      <a:pt x="7" y="116"/>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72" name="Freeform 136"/>
              <p:cNvSpPr>
                <a:spLocks/>
              </p:cNvSpPr>
              <p:nvPr/>
            </p:nvSpPr>
            <p:spPr bwMode="auto">
              <a:xfrm>
                <a:off x="653" y="2121"/>
                <a:ext cx="7" cy="105"/>
              </a:xfrm>
              <a:custGeom>
                <a:avLst/>
                <a:gdLst>
                  <a:gd name="T0" fmla="*/ 0 w 6"/>
                  <a:gd name="T1" fmla="*/ 0 h 103"/>
                  <a:gd name="T2" fmla="*/ 0 w 6"/>
                  <a:gd name="T3" fmla="*/ 193 h 103"/>
                  <a:gd name="T4" fmla="*/ 1210 w 6"/>
                  <a:gd name="T5" fmla="*/ 195 h 103"/>
                  <a:gd name="T6" fmla="*/ 1210 w 6"/>
                  <a:gd name="T7" fmla="*/ 0 h 103"/>
                  <a:gd name="T8" fmla="*/ 0 w 6"/>
                  <a:gd name="T9" fmla="*/ 0 h 103"/>
                  <a:gd name="T10" fmla="*/ 0 60000 65536"/>
                  <a:gd name="T11" fmla="*/ 0 60000 65536"/>
                  <a:gd name="T12" fmla="*/ 0 60000 65536"/>
                  <a:gd name="T13" fmla="*/ 0 60000 65536"/>
                  <a:gd name="T14" fmla="*/ 0 60000 65536"/>
                  <a:gd name="T15" fmla="*/ 0 w 6"/>
                  <a:gd name="T16" fmla="*/ 0 h 103"/>
                  <a:gd name="T17" fmla="*/ 6 w 6"/>
                  <a:gd name="T18" fmla="*/ 103 h 103"/>
                </a:gdLst>
                <a:ahLst/>
                <a:cxnLst>
                  <a:cxn ang="T10">
                    <a:pos x="T0" y="T1"/>
                  </a:cxn>
                  <a:cxn ang="T11">
                    <a:pos x="T2" y="T3"/>
                  </a:cxn>
                  <a:cxn ang="T12">
                    <a:pos x="T4" y="T5"/>
                  </a:cxn>
                  <a:cxn ang="T13">
                    <a:pos x="T6" y="T7"/>
                  </a:cxn>
                  <a:cxn ang="T14">
                    <a:pos x="T8" y="T9"/>
                  </a:cxn>
                </a:cxnLst>
                <a:rect l="T15" t="T16" r="T17" b="T18"/>
                <a:pathLst>
                  <a:path w="6" h="103">
                    <a:moveTo>
                      <a:pt x="0" y="0"/>
                    </a:moveTo>
                    <a:lnTo>
                      <a:pt x="0" y="102"/>
                    </a:lnTo>
                    <a:lnTo>
                      <a:pt x="6" y="103"/>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73" name="Freeform 137"/>
              <p:cNvSpPr>
                <a:spLocks/>
              </p:cNvSpPr>
              <p:nvPr/>
            </p:nvSpPr>
            <p:spPr bwMode="auto">
              <a:xfrm>
                <a:off x="653" y="2121"/>
                <a:ext cx="7" cy="2"/>
              </a:xfrm>
              <a:custGeom>
                <a:avLst/>
                <a:gdLst>
                  <a:gd name="T0" fmla="*/ 0 w 7"/>
                  <a:gd name="T1" fmla="*/ 2147483647 h 1"/>
                  <a:gd name="T2" fmla="*/ 6 w 7"/>
                  <a:gd name="T3" fmla="*/ 2147483647 h 1"/>
                  <a:gd name="T4" fmla="*/ 7 w 7"/>
                  <a:gd name="T5" fmla="*/ 0 h 1"/>
                  <a:gd name="T6" fmla="*/ 0 w 7"/>
                  <a:gd name="T7" fmla="*/ 0 h 1"/>
                  <a:gd name="T8" fmla="*/ 0 w 7"/>
                  <a:gd name="T9" fmla="*/ 2147483647 h 1"/>
                  <a:gd name="T10" fmla="*/ 0 60000 65536"/>
                  <a:gd name="T11" fmla="*/ 0 60000 65536"/>
                  <a:gd name="T12" fmla="*/ 0 60000 65536"/>
                  <a:gd name="T13" fmla="*/ 0 60000 65536"/>
                  <a:gd name="T14" fmla="*/ 0 60000 65536"/>
                  <a:gd name="T15" fmla="*/ 0 w 7"/>
                  <a:gd name="T16" fmla="*/ 0 h 1"/>
                  <a:gd name="T17" fmla="*/ 7 w 7"/>
                  <a:gd name="T18" fmla="*/ 1 h 1"/>
                </a:gdLst>
                <a:ahLst/>
                <a:cxnLst>
                  <a:cxn ang="T10">
                    <a:pos x="T0" y="T1"/>
                  </a:cxn>
                  <a:cxn ang="T11">
                    <a:pos x="T2" y="T3"/>
                  </a:cxn>
                  <a:cxn ang="T12">
                    <a:pos x="T4" y="T5"/>
                  </a:cxn>
                  <a:cxn ang="T13">
                    <a:pos x="T6" y="T7"/>
                  </a:cxn>
                  <a:cxn ang="T14">
                    <a:pos x="T8" y="T9"/>
                  </a:cxn>
                </a:cxnLst>
                <a:rect l="T15" t="T16" r="T17" b="T18"/>
                <a:pathLst>
                  <a:path w="7" h="1">
                    <a:moveTo>
                      <a:pt x="0" y="1"/>
                    </a:moveTo>
                    <a:lnTo>
                      <a:pt x="6" y="1"/>
                    </a:lnTo>
                    <a:lnTo>
                      <a:pt x="7" y="0"/>
                    </a:lnTo>
                    <a:lnTo>
                      <a:pt x="0"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74" name="Freeform 138"/>
              <p:cNvSpPr>
                <a:spLocks/>
              </p:cNvSpPr>
              <p:nvPr/>
            </p:nvSpPr>
            <p:spPr bwMode="auto">
              <a:xfrm>
                <a:off x="653" y="2221"/>
                <a:ext cx="7" cy="5"/>
              </a:xfrm>
              <a:custGeom>
                <a:avLst/>
                <a:gdLst>
                  <a:gd name="T0" fmla="*/ 0 w 7"/>
                  <a:gd name="T1" fmla="*/ 4929 h 4"/>
                  <a:gd name="T2" fmla="*/ 1 w 7"/>
                  <a:gd name="T3" fmla="*/ 6161 h 4"/>
                  <a:gd name="T4" fmla="*/ 7 w 7"/>
                  <a:gd name="T5" fmla="*/ 7701 h 4"/>
                  <a:gd name="T6" fmla="*/ 7 w 7"/>
                  <a:gd name="T7" fmla="*/ 6161 h 4"/>
                  <a:gd name="T8" fmla="*/ 5 w 7"/>
                  <a:gd name="T9" fmla="*/ 0 h 4"/>
                  <a:gd name="T10" fmla="*/ 0 w 7"/>
                  <a:gd name="T11" fmla="*/ 4929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2"/>
                    </a:moveTo>
                    <a:lnTo>
                      <a:pt x="1" y="3"/>
                    </a:lnTo>
                    <a:lnTo>
                      <a:pt x="7" y="4"/>
                    </a:lnTo>
                    <a:lnTo>
                      <a:pt x="7" y="3"/>
                    </a:lnTo>
                    <a:lnTo>
                      <a:pt x="5" y="0"/>
                    </a:lnTo>
                    <a:lnTo>
                      <a:pt x="0" y="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75" name="Freeform 139"/>
              <p:cNvSpPr>
                <a:spLocks/>
              </p:cNvSpPr>
              <p:nvPr/>
            </p:nvSpPr>
            <p:spPr bwMode="auto">
              <a:xfrm>
                <a:off x="653" y="2212"/>
                <a:ext cx="5" cy="12"/>
              </a:xfrm>
              <a:custGeom>
                <a:avLst/>
                <a:gdLst>
                  <a:gd name="T0" fmla="*/ 0 w 6"/>
                  <a:gd name="T1" fmla="*/ 0 h 13"/>
                  <a:gd name="T2" fmla="*/ 0 w 6"/>
                  <a:gd name="T3" fmla="*/ 6 h 13"/>
                  <a:gd name="T4" fmla="*/ 3 w 6"/>
                  <a:gd name="T5" fmla="*/ 6 h 13"/>
                  <a:gd name="T6" fmla="*/ 3 w 6"/>
                  <a:gd name="T7" fmla="*/ 1 h 13"/>
                  <a:gd name="T8" fmla="*/ 0 w 6"/>
                  <a:gd name="T9" fmla="*/ 0 h 13"/>
                  <a:gd name="T10" fmla="*/ 0 60000 65536"/>
                  <a:gd name="T11" fmla="*/ 0 60000 65536"/>
                  <a:gd name="T12" fmla="*/ 0 60000 65536"/>
                  <a:gd name="T13" fmla="*/ 0 60000 65536"/>
                  <a:gd name="T14" fmla="*/ 0 60000 65536"/>
                  <a:gd name="T15" fmla="*/ 0 w 6"/>
                  <a:gd name="T16" fmla="*/ 0 h 13"/>
                  <a:gd name="T17" fmla="*/ 6 w 6"/>
                  <a:gd name="T18" fmla="*/ 13 h 13"/>
                </a:gdLst>
                <a:ahLst/>
                <a:cxnLst>
                  <a:cxn ang="T10">
                    <a:pos x="T0" y="T1"/>
                  </a:cxn>
                  <a:cxn ang="T11">
                    <a:pos x="T2" y="T3"/>
                  </a:cxn>
                  <a:cxn ang="T12">
                    <a:pos x="T4" y="T5"/>
                  </a:cxn>
                  <a:cxn ang="T13">
                    <a:pos x="T6" y="T7"/>
                  </a:cxn>
                  <a:cxn ang="T14">
                    <a:pos x="T8" y="T9"/>
                  </a:cxn>
                </a:cxnLst>
                <a:rect l="T15" t="T16" r="T17" b="T18"/>
                <a:pathLst>
                  <a:path w="6" h="13">
                    <a:moveTo>
                      <a:pt x="0" y="0"/>
                    </a:moveTo>
                    <a:lnTo>
                      <a:pt x="0" y="12"/>
                    </a:lnTo>
                    <a:lnTo>
                      <a:pt x="6" y="13"/>
                    </a:lnTo>
                    <a:lnTo>
                      <a:pt x="6"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76" name="Freeform 140"/>
              <p:cNvSpPr>
                <a:spLocks/>
              </p:cNvSpPr>
              <p:nvPr/>
            </p:nvSpPr>
            <p:spPr bwMode="auto">
              <a:xfrm>
                <a:off x="653" y="2123"/>
                <a:ext cx="5" cy="75"/>
              </a:xfrm>
              <a:custGeom>
                <a:avLst/>
                <a:gdLst>
                  <a:gd name="T0" fmla="*/ 0 w 6"/>
                  <a:gd name="T1" fmla="*/ 0 h 75"/>
                  <a:gd name="T2" fmla="*/ 0 w 6"/>
                  <a:gd name="T3" fmla="*/ 74 h 75"/>
                  <a:gd name="T4" fmla="*/ 3 w 6"/>
                  <a:gd name="T5" fmla="*/ 75 h 75"/>
                  <a:gd name="T6" fmla="*/ 3 w 6"/>
                  <a:gd name="T7" fmla="*/ 1 h 75"/>
                  <a:gd name="T8" fmla="*/ 0 w 6"/>
                  <a:gd name="T9" fmla="*/ 0 h 75"/>
                  <a:gd name="T10" fmla="*/ 0 60000 65536"/>
                  <a:gd name="T11" fmla="*/ 0 60000 65536"/>
                  <a:gd name="T12" fmla="*/ 0 60000 65536"/>
                  <a:gd name="T13" fmla="*/ 0 60000 65536"/>
                  <a:gd name="T14" fmla="*/ 0 60000 65536"/>
                  <a:gd name="T15" fmla="*/ 0 w 6"/>
                  <a:gd name="T16" fmla="*/ 0 h 75"/>
                  <a:gd name="T17" fmla="*/ 6 w 6"/>
                  <a:gd name="T18" fmla="*/ 75 h 75"/>
                </a:gdLst>
                <a:ahLst/>
                <a:cxnLst>
                  <a:cxn ang="T10">
                    <a:pos x="T0" y="T1"/>
                  </a:cxn>
                  <a:cxn ang="T11">
                    <a:pos x="T2" y="T3"/>
                  </a:cxn>
                  <a:cxn ang="T12">
                    <a:pos x="T4" y="T5"/>
                  </a:cxn>
                  <a:cxn ang="T13">
                    <a:pos x="T6" y="T7"/>
                  </a:cxn>
                  <a:cxn ang="T14">
                    <a:pos x="T8" y="T9"/>
                  </a:cxn>
                </a:cxnLst>
                <a:rect l="T15" t="T16" r="T17" b="T18"/>
                <a:pathLst>
                  <a:path w="6" h="75">
                    <a:moveTo>
                      <a:pt x="0" y="0"/>
                    </a:moveTo>
                    <a:lnTo>
                      <a:pt x="0" y="74"/>
                    </a:lnTo>
                    <a:lnTo>
                      <a:pt x="6" y="75"/>
                    </a:lnTo>
                    <a:lnTo>
                      <a:pt x="6"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77" name="Freeform 141"/>
              <p:cNvSpPr>
                <a:spLocks/>
              </p:cNvSpPr>
              <p:nvPr/>
            </p:nvSpPr>
            <p:spPr bwMode="auto">
              <a:xfrm>
                <a:off x="653" y="2210"/>
                <a:ext cx="7" cy="2"/>
              </a:xfrm>
              <a:custGeom>
                <a:avLst/>
                <a:gdLst>
                  <a:gd name="T0" fmla="*/ 0 w 7"/>
                  <a:gd name="T1" fmla="*/ 1 h 3"/>
                  <a:gd name="T2" fmla="*/ 6 w 7"/>
                  <a:gd name="T3" fmla="*/ 1 h 3"/>
                  <a:gd name="T4" fmla="*/ 7 w 7"/>
                  <a:gd name="T5" fmla="*/ 1 h 3"/>
                  <a:gd name="T6" fmla="*/ 0 w 7"/>
                  <a:gd name="T7" fmla="*/ 0 h 3"/>
                  <a:gd name="T8" fmla="*/ 0 w 7"/>
                  <a:gd name="T9" fmla="*/ 1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0" y="2"/>
                    </a:moveTo>
                    <a:lnTo>
                      <a:pt x="6" y="3"/>
                    </a:lnTo>
                    <a:lnTo>
                      <a:pt x="7" y="1"/>
                    </a:lnTo>
                    <a:lnTo>
                      <a:pt x="0"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78" name="Freeform 142"/>
              <p:cNvSpPr>
                <a:spLocks/>
              </p:cNvSpPr>
              <p:nvPr/>
            </p:nvSpPr>
            <p:spPr bwMode="auto">
              <a:xfrm>
                <a:off x="653" y="2198"/>
                <a:ext cx="7" cy="0"/>
              </a:xfrm>
              <a:custGeom>
                <a:avLst/>
                <a:gdLst>
                  <a:gd name="T0" fmla="*/ 6 w 7"/>
                  <a:gd name="T1" fmla="*/ 0 h 2"/>
                  <a:gd name="T2" fmla="*/ 0 w 7"/>
                  <a:gd name="T3" fmla="*/ 0 h 2"/>
                  <a:gd name="T4" fmla="*/ 1 w 7"/>
                  <a:gd name="T5" fmla="*/ 0 h 2"/>
                  <a:gd name="T6" fmla="*/ 7 w 7"/>
                  <a:gd name="T7" fmla="*/ 0 h 2"/>
                  <a:gd name="T8" fmla="*/ 6 w 7"/>
                  <a:gd name="T9" fmla="*/ 0 h 2"/>
                  <a:gd name="T10" fmla="*/ 0 60000 65536"/>
                  <a:gd name="T11" fmla="*/ 0 60000 65536"/>
                  <a:gd name="T12" fmla="*/ 0 60000 65536"/>
                  <a:gd name="T13" fmla="*/ 0 60000 65536"/>
                  <a:gd name="T14" fmla="*/ 0 60000 65536"/>
                  <a:gd name="T15" fmla="*/ 0 w 7"/>
                  <a:gd name="T16" fmla="*/ 0 h 2"/>
                  <a:gd name="T17" fmla="*/ 7 w 7"/>
                  <a:gd name="T18" fmla="*/ 0 h 2"/>
                </a:gdLst>
                <a:ahLst/>
                <a:cxnLst>
                  <a:cxn ang="T10">
                    <a:pos x="T0" y="T1"/>
                  </a:cxn>
                  <a:cxn ang="T11">
                    <a:pos x="T2" y="T3"/>
                  </a:cxn>
                  <a:cxn ang="T12">
                    <a:pos x="T4" y="T5"/>
                  </a:cxn>
                  <a:cxn ang="T13">
                    <a:pos x="T6" y="T7"/>
                  </a:cxn>
                  <a:cxn ang="T14">
                    <a:pos x="T8" y="T9"/>
                  </a:cxn>
                </a:cxnLst>
                <a:rect l="T15" t="T16" r="T17" b="T18"/>
                <a:pathLst>
                  <a:path w="7" h="2">
                    <a:moveTo>
                      <a:pt x="6" y="1"/>
                    </a:moveTo>
                    <a:lnTo>
                      <a:pt x="0" y="0"/>
                    </a:lnTo>
                    <a:lnTo>
                      <a:pt x="1" y="2"/>
                    </a:lnTo>
                    <a:lnTo>
                      <a:pt x="7" y="2"/>
                    </a:lnTo>
                    <a:lnTo>
                      <a:pt x="6"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79" name="Rectangle 143"/>
              <p:cNvSpPr>
                <a:spLocks noChangeArrowheads="1"/>
              </p:cNvSpPr>
              <p:nvPr/>
            </p:nvSpPr>
            <p:spPr bwMode="auto">
              <a:xfrm>
                <a:off x="653" y="2205"/>
                <a:ext cx="5" cy="5"/>
              </a:xfrm>
              <a:prstGeom prst="rect">
                <a:avLst/>
              </a:prstGeom>
              <a:solidFill>
                <a:srgbClr val="2020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ct val="0"/>
                  </a:spcBef>
                  <a:defRPr/>
                </a:pPr>
                <a:endParaRPr lang="en-GB" sz="4000" dirty="0">
                  <a:latin typeface="+mn-lt"/>
                  <a:ea typeface="ＭＳ Ｐゴシック" pitchFamily="34" charset="-128"/>
                  <a:cs typeface="Arial" pitchFamily="34" charset="0"/>
                </a:endParaRPr>
              </a:p>
            </p:txBody>
          </p:sp>
          <p:sp>
            <p:nvSpPr>
              <p:cNvPr id="980" name="Freeform 144"/>
              <p:cNvSpPr>
                <a:spLocks/>
              </p:cNvSpPr>
              <p:nvPr/>
            </p:nvSpPr>
            <p:spPr bwMode="auto">
              <a:xfrm>
                <a:off x="764" y="2137"/>
                <a:ext cx="2" cy="128"/>
              </a:xfrm>
              <a:custGeom>
                <a:avLst/>
                <a:gdLst>
                  <a:gd name="T0" fmla="*/ 0 w 1"/>
                  <a:gd name="T1" fmla="*/ 161 h 127"/>
                  <a:gd name="T2" fmla="*/ 0 w 1"/>
                  <a:gd name="T3" fmla="*/ 158 h 127"/>
                  <a:gd name="T4" fmla="*/ 0 w 1"/>
                  <a:gd name="T5" fmla="*/ 0 h 127"/>
                  <a:gd name="T6" fmla="*/ 0 w 1"/>
                  <a:gd name="T7" fmla="*/ 0 h 127"/>
                  <a:gd name="T8" fmla="*/ 0 w 1"/>
                  <a:gd name="T9" fmla="*/ 161 h 127"/>
                  <a:gd name="T10" fmla="*/ 0 60000 65536"/>
                  <a:gd name="T11" fmla="*/ 0 60000 65536"/>
                  <a:gd name="T12" fmla="*/ 0 60000 65536"/>
                  <a:gd name="T13" fmla="*/ 0 60000 65536"/>
                  <a:gd name="T14" fmla="*/ 0 60000 65536"/>
                  <a:gd name="T15" fmla="*/ 0 w 1"/>
                  <a:gd name="T16" fmla="*/ 0 h 127"/>
                  <a:gd name="T17" fmla="*/ 1 w 1"/>
                  <a:gd name="T18" fmla="*/ 127 h 127"/>
                </a:gdLst>
                <a:ahLst/>
                <a:cxnLst>
                  <a:cxn ang="T10">
                    <a:pos x="T0" y="T1"/>
                  </a:cxn>
                  <a:cxn ang="T11">
                    <a:pos x="T2" y="T3"/>
                  </a:cxn>
                  <a:cxn ang="T12">
                    <a:pos x="T4" y="T5"/>
                  </a:cxn>
                  <a:cxn ang="T13">
                    <a:pos x="T6" y="T7"/>
                  </a:cxn>
                  <a:cxn ang="T14">
                    <a:pos x="T8" y="T9"/>
                  </a:cxn>
                </a:cxnLst>
                <a:rect l="T15" t="T16" r="T17" b="T18"/>
                <a:pathLst>
                  <a:path w="1" h="127">
                    <a:moveTo>
                      <a:pt x="0" y="127"/>
                    </a:moveTo>
                    <a:lnTo>
                      <a:pt x="0" y="124"/>
                    </a:lnTo>
                    <a:lnTo>
                      <a:pt x="0" y="0"/>
                    </a:lnTo>
                    <a:lnTo>
                      <a:pt x="0" y="12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81" name="Freeform 145"/>
              <p:cNvSpPr>
                <a:spLocks/>
              </p:cNvSpPr>
              <p:nvPr/>
            </p:nvSpPr>
            <p:spPr bwMode="auto">
              <a:xfrm>
                <a:off x="641" y="2116"/>
                <a:ext cx="3" cy="109"/>
              </a:xfrm>
              <a:custGeom>
                <a:avLst/>
                <a:gdLst>
                  <a:gd name="T0" fmla="*/ 0 w 1"/>
                  <a:gd name="T1" fmla="*/ 0 h 108"/>
                  <a:gd name="T2" fmla="*/ 0 w 1"/>
                  <a:gd name="T3" fmla="*/ 142 h 108"/>
                  <a:gd name="T4" fmla="*/ 0 w 1"/>
                  <a:gd name="T5" fmla="*/ 141 h 108"/>
                  <a:gd name="T6" fmla="*/ 0 w 1"/>
                  <a:gd name="T7" fmla="*/ 0 h 108"/>
                  <a:gd name="T8" fmla="*/ 0 60000 65536"/>
                  <a:gd name="T9" fmla="*/ 0 60000 65536"/>
                  <a:gd name="T10" fmla="*/ 0 60000 65536"/>
                  <a:gd name="T11" fmla="*/ 0 60000 65536"/>
                  <a:gd name="T12" fmla="*/ 0 w 1"/>
                  <a:gd name="T13" fmla="*/ 0 h 108"/>
                  <a:gd name="T14" fmla="*/ 1 w 1"/>
                  <a:gd name="T15" fmla="*/ 108 h 108"/>
                </a:gdLst>
                <a:ahLst/>
                <a:cxnLst>
                  <a:cxn ang="T8">
                    <a:pos x="T0" y="T1"/>
                  </a:cxn>
                  <a:cxn ang="T9">
                    <a:pos x="T2" y="T3"/>
                  </a:cxn>
                  <a:cxn ang="T10">
                    <a:pos x="T4" y="T5"/>
                  </a:cxn>
                  <a:cxn ang="T11">
                    <a:pos x="T6" y="T7"/>
                  </a:cxn>
                </a:cxnLst>
                <a:rect l="T12" t="T13" r="T14" b="T15"/>
                <a:pathLst>
                  <a:path w="1" h="108">
                    <a:moveTo>
                      <a:pt x="0" y="0"/>
                    </a:moveTo>
                    <a:lnTo>
                      <a:pt x="0" y="108"/>
                    </a:lnTo>
                    <a:lnTo>
                      <a:pt x="0" y="107"/>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grpSp>
        <p:sp>
          <p:nvSpPr>
            <p:cNvPr id="900" name="Freeform 146"/>
            <p:cNvSpPr>
              <a:spLocks/>
            </p:cNvSpPr>
            <p:nvPr/>
          </p:nvSpPr>
          <p:spPr bwMode="auto">
            <a:xfrm>
              <a:off x="778" y="1974"/>
              <a:ext cx="7" cy="370"/>
            </a:xfrm>
            <a:custGeom>
              <a:avLst/>
              <a:gdLst>
                <a:gd name="T0" fmla="*/ 0 w 7"/>
                <a:gd name="T1" fmla="*/ 2 h 370"/>
                <a:gd name="T2" fmla="*/ 0 w 7"/>
                <a:gd name="T3" fmla="*/ 370 h 370"/>
                <a:gd name="T4" fmla="*/ 7 w 7"/>
                <a:gd name="T5" fmla="*/ 363 h 370"/>
                <a:gd name="T6" fmla="*/ 7 w 7"/>
                <a:gd name="T7" fmla="*/ 0 h 370"/>
                <a:gd name="T8" fmla="*/ 0 w 7"/>
                <a:gd name="T9" fmla="*/ 2 h 370"/>
                <a:gd name="T10" fmla="*/ 0 60000 65536"/>
                <a:gd name="T11" fmla="*/ 0 60000 65536"/>
                <a:gd name="T12" fmla="*/ 0 60000 65536"/>
                <a:gd name="T13" fmla="*/ 0 60000 65536"/>
                <a:gd name="T14" fmla="*/ 0 60000 65536"/>
                <a:gd name="T15" fmla="*/ 0 w 7"/>
                <a:gd name="T16" fmla="*/ 0 h 370"/>
                <a:gd name="T17" fmla="*/ 7 w 7"/>
                <a:gd name="T18" fmla="*/ 370 h 370"/>
              </a:gdLst>
              <a:ahLst/>
              <a:cxnLst>
                <a:cxn ang="T10">
                  <a:pos x="T0" y="T1"/>
                </a:cxn>
                <a:cxn ang="T11">
                  <a:pos x="T2" y="T3"/>
                </a:cxn>
                <a:cxn ang="T12">
                  <a:pos x="T4" y="T5"/>
                </a:cxn>
                <a:cxn ang="T13">
                  <a:pos x="T6" y="T7"/>
                </a:cxn>
                <a:cxn ang="T14">
                  <a:pos x="T8" y="T9"/>
                </a:cxn>
              </a:cxnLst>
              <a:rect l="T15" t="T16" r="T17" b="T18"/>
              <a:pathLst>
                <a:path w="7" h="370">
                  <a:moveTo>
                    <a:pt x="0" y="2"/>
                  </a:moveTo>
                  <a:lnTo>
                    <a:pt x="0" y="370"/>
                  </a:lnTo>
                  <a:lnTo>
                    <a:pt x="7" y="363"/>
                  </a:lnTo>
                  <a:lnTo>
                    <a:pt x="7" y="0"/>
                  </a:lnTo>
                  <a:lnTo>
                    <a:pt x="0" y="2"/>
                  </a:lnTo>
                  <a:close/>
                </a:path>
              </a:pathLst>
            </a:custGeom>
            <a:solidFill>
              <a:srgbClr val="A0A0A0"/>
            </a:solidFill>
            <a:ln w="1588">
              <a:solidFill>
                <a:srgbClr val="808080"/>
              </a:solidFill>
              <a:prstDash val="solid"/>
              <a:round/>
              <a:headEnd/>
              <a:tailEnd/>
            </a:ln>
          </p:spPr>
          <p:txBody>
            <a:bodyPr/>
            <a:lstStyle/>
            <a:p>
              <a:pPr>
                <a:defRPr/>
              </a:pPr>
              <a:endParaRPr lang="en-GB" dirty="0">
                <a:latin typeface="+mn-lt"/>
                <a:cs typeface="Arial" pitchFamily="34" charset="0"/>
              </a:endParaRPr>
            </a:p>
          </p:txBody>
        </p:sp>
        <p:sp>
          <p:nvSpPr>
            <p:cNvPr id="901" name="Freeform 147"/>
            <p:cNvSpPr>
              <a:spLocks/>
            </p:cNvSpPr>
            <p:nvPr/>
          </p:nvSpPr>
          <p:spPr bwMode="auto">
            <a:xfrm>
              <a:off x="632" y="1958"/>
              <a:ext cx="220" cy="21"/>
            </a:xfrm>
            <a:custGeom>
              <a:avLst/>
              <a:gdLst>
                <a:gd name="T0" fmla="*/ 0 w 220"/>
                <a:gd name="T1" fmla="*/ 101 h 20"/>
                <a:gd name="T2" fmla="*/ 147 w 220"/>
                <a:gd name="T3" fmla="*/ 96 h 20"/>
                <a:gd name="T4" fmla="*/ 220 w 220"/>
                <a:gd name="T5" fmla="*/ 0 h 20"/>
                <a:gd name="T6" fmla="*/ 96 w 220"/>
                <a:gd name="T7" fmla="*/ 3 h 20"/>
                <a:gd name="T8" fmla="*/ 0 w 220"/>
                <a:gd name="T9" fmla="*/ 101 h 20"/>
                <a:gd name="T10" fmla="*/ 0 60000 65536"/>
                <a:gd name="T11" fmla="*/ 0 60000 65536"/>
                <a:gd name="T12" fmla="*/ 0 60000 65536"/>
                <a:gd name="T13" fmla="*/ 0 60000 65536"/>
                <a:gd name="T14" fmla="*/ 0 60000 65536"/>
                <a:gd name="T15" fmla="*/ 0 w 220"/>
                <a:gd name="T16" fmla="*/ 0 h 20"/>
                <a:gd name="T17" fmla="*/ 220 w 220"/>
                <a:gd name="T18" fmla="*/ 20 h 20"/>
              </a:gdLst>
              <a:ahLst/>
              <a:cxnLst>
                <a:cxn ang="T10">
                  <a:pos x="T0" y="T1"/>
                </a:cxn>
                <a:cxn ang="T11">
                  <a:pos x="T2" y="T3"/>
                </a:cxn>
                <a:cxn ang="T12">
                  <a:pos x="T4" y="T5"/>
                </a:cxn>
                <a:cxn ang="T13">
                  <a:pos x="T6" y="T7"/>
                </a:cxn>
                <a:cxn ang="T14">
                  <a:pos x="T8" y="T9"/>
                </a:cxn>
              </a:cxnLst>
              <a:rect l="T15" t="T16" r="T17" b="T18"/>
              <a:pathLst>
                <a:path w="220" h="20">
                  <a:moveTo>
                    <a:pt x="0" y="20"/>
                  </a:moveTo>
                  <a:lnTo>
                    <a:pt x="147" y="19"/>
                  </a:lnTo>
                  <a:lnTo>
                    <a:pt x="220" y="0"/>
                  </a:lnTo>
                  <a:lnTo>
                    <a:pt x="96" y="3"/>
                  </a:lnTo>
                  <a:lnTo>
                    <a:pt x="0" y="20"/>
                  </a:lnTo>
                  <a:close/>
                </a:path>
              </a:pathLst>
            </a:custGeom>
            <a:solidFill>
              <a:srgbClr val="E0E0E0"/>
            </a:solidFill>
            <a:ln w="1588">
              <a:solidFill>
                <a:srgbClr val="808080"/>
              </a:solidFill>
              <a:prstDash val="solid"/>
              <a:round/>
              <a:headEnd/>
              <a:tailEnd/>
            </a:ln>
          </p:spPr>
          <p:txBody>
            <a:bodyPr/>
            <a:lstStyle/>
            <a:p>
              <a:pPr>
                <a:defRPr/>
              </a:pPr>
              <a:endParaRPr lang="en-GB" dirty="0">
                <a:latin typeface="+mn-lt"/>
                <a:cs typeface="Arial" pitchFamily="34" charset="0"/>
              </a:endParaRPr>
            </a:p>
          </p:txBody>
        </p:sp>
        <p:sp>
          <p:nvSpPr>
            <p:cNvPr id="902" name="Freeform 148"/>
            <p:cNvSpPr>
              <a:spLocks/>
            </p:cNvSpPr>
            <p:nvPr/>
          </p:nvSpPr>
          <p:spPr bwMode="auto">
            <a:xfrm>
              <a:off x="752" y="2279"/>
              <a:ext cx="9" cy="23"/>
            </a:xfrm>
            <a:custGeom>
              <a:avLst/>
              <a:gdLst>
                <a:gd name="T0" fmla="*/ 0 w 10"/>
                <a:gd name="T1" fmla="*/ 0 h 22"/>
                <a:gd name="T2" fmla="*/ 0 w 10"/>
                <a:gd name="T3" fmla="*/ 83 h 22"/>
                <a:gd name="T4" fmla="*/ 5 w 10"/>
                <a:gd name="T5" fmla="*/ 95 h 22"/>
                <a:gd name="T6" fmla="*/ 5 w 10"/>
                <a:gd name="T7" fmla="*/ 3 h 22"/>
                <a:gd name="T8" fmla="*/ 0 w 10"/>
                <a:gd name="T9" fmla="*/ 0 h 22"/>
                <a:gd name="T10" fmla="*/ 0 60000 65536"/>
                <a:gd name="T11" fmla="*/ 0 60000 65536"/>
                <a:gd name="T12" fmla="*/ 0 60000 65536"/>
                <a:gd name="T13" fmla="*/ 0 60000 65536"/>
                <a:gd name="T14" fmla="*/ 0 60000 65536"/>
                <a:gd name="T15" fmla="*/ 0 w 10"/>
                <a:gd name="T16" fmla="*/ 0 h 22"/>
                <a:gd name="T17" fmla="*/ 10 w 10"/>
                <a:gd name="T18" fmla="*/ 22 h 22"/>
              </a:gdLst>
              <a:ahLst/>
              <a:cxnLst>
                <a:cxn ang="T10">
                  <a:pos x="T0" y="T1"/>
                </a:cxn>
                <a:cxn ang="T11">
                  <a:pos x="T2" y="T3"/>
                </a:cxn>
                <a:cxn ang="T12">
                  <a:pos x="T4" y="T5"/>
                </a:cxn>
                <a:cxn ang="T13">
                  <a:pos x="T6" y="T7"/>
                </a:cxn>
                <a:cxn ang="T14">
                  <a:pos x="T8" y="T9"/>
                </a:cxn>
              </a:cxnLst>
              <a:rect l="T15" t="T16" r="T17" b="T18"/>
              <a:pathLst>
                <a:path w="10" h="22">
                  <a:moveTo>
                    <a:pt x="0" y="0"/>
                  </a:moveTo>
                  <a:lnTo>
                    <a:pt x="0" y="19"/>
                  </a:lnTo>
                  <a:lnTo>
                    <a:pt x="10" y="22"/>
                  </a:lnTo>
                  <a:lnTo>
                    <a:pt x="10" y="3"/>
                  </a:lnTo>
                  <a:lnTo>
                    <a:pt x="0" y="0"/>
                  </a:lnTo>
                  <a:close/>
                </a:path>
              </a:pathLst>
            </a:custGeom>
            <a:solidFill>
              <a:srgbClr val="0000FF"/>
            </a:solidFill>
            <a:ln w="1588">
              <a:solidFill>
                <a:srgbClr val="808080"/>
              </a:solidFill>
              <a:prstDash val="solid"/>
              <a:round/>
              <a:headEnd/>
              <a:tailEnd/>
            </a:ln>
          </p:spPr>
          <p:txBody>
            <a:bodyPr/>
            <a:lstStyle/>
            <a:p>
              <a:pPr>
                <a:defRPr/>
              </a:pPr>
              <a:endParaRPr lang="en-GB" dirty="0">
                <a:latin typeface="+mn-lt"/>
                <a:cs typeface="Arial" pitchFamily="34" charset="0"/>
              </a:endParaRPr>
            </a:p>
          </p:txBody>
        </p:sp>
        <p:grpSp>
          <p:nvGrpSpPr>
            <p:cNvPr id="903" name="Group 149"/>
            <p:cNvGrpSpPr>
              <a:grpSpLocks/>
            </p:cNvGrpSpPr>
            <p:nvPr/>
          </p:nvGrpSpPr>
          <p:grpSpPr bwMode="auto">
            <a:xfrm>
              <a:off x="791" y="1972"/>
              <a:ext cx="13" cy="28"/>
              <a:chOff x="791" y="1972"/>
              <a:chExt cx="13" cy="28"/>
            </a:xfrm>
          </p:grpSpPr>
          <p:grpSp>
            <p:nvGrpSpPr>
              <p:cNvPr id="905" name="Group 150"/>
              <p:cNvGrpSpPr>
                <a:grpSpLocks/>
              </p:cNvGrpSpPr>
              <p:nvPr/>
            </p:nvGrpSpPr>
            <p:grpSpPr bwMode="auto">
              <a:xfrm>
                <a:off x="791" y="1972"/>
                <a:ext cx="13" cy="28"/>
                <a:chOff x="791" y="1972"/>
                <a:chExt cx="13" cy="28"/>
              </a:xfrm>
            </p:grpSpPr>
            <p:sp>
              <p:nvSpPr>
                <p:cNvPr id="908" name="Line 151"/>
                <p:cNvSpPr>
                  <a:spLocks noChangeShapeType="1"/>
                </p:cNvSpPr>
                <p:nvPr/>
              </p:nvSpPr>
              <p:spPr bwMode="auto">
                <a:xfrm flipV="1">
                  <a:off x="791" y="1977"/>
                  <a:ext cx="2" cy="23"/>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sp>
              <p:nvSpPr>
                <p:cNvPr id="909" name="Line 152"/>
                <p:cNvSpPr>
                  <a:spLocks noChangeShapeType="1"/>
                </p:cNvSpPr>
                <p:nvPr/>
              </p:nvSpPr>
              <p:spPr bwMode="auto">
                <a:xfrm>
                  <a:off x="793" y="1974"/>
                  <a:ext cx="0" cy="26"/>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sp>
              <p:nvSpPr>
                <p:cNvPr id="910" name="Line 153"/>
                <p:cNvSpPr>
                  <a:spLocks noChangeShapeType="1"/>
                </p:cNvSpPr>
                <p:nvPr/>
              </p:nvSpPr>
              <p:spPr bwMode="auto">
                <a:xfrm>
                  <a:off x="795" y="1974"/>
                  <a:ext cx="2" cy="26"/>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sp>
              <p:nvSpPr>
                <p:cNvPr id="911" name="Line 154"/>
                <p:cNvSpPr>
                  <a:spLocks noChangeShapeType="1"/>
                </p:cNvSpPr>
                <p:nvPr/>
              </p:nvSpPr>
              <p:spPr bwMode="auto">
                <a:xfrm>
                  <a:off x="797" y="1974"/>
                  <a:ext cx="0" cy="23"/>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sp>
              <p:nvSpPr>
                <p:cNvPr id="912" name="Line 155"/>
                <p:cNvSpPr>
                  <a:spLocks noChangeShapeType="1"/>
                </p:cNvSpPr>
                <p:nvPr/>
              </p:nvSpPr>
              <p:spPr bwMode="auto">
                <a:xfrm>
                  <a:off x="798" y="1974"/>
                  <a:ext cx="0" cy="23"/>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sp>
              <p:nvSpPr>
                <p:cNvPr id="913" name="Line 156"/>
                <p:cNvSpPr>
                  <a:spLocks noChangeShapeType="1"/>
                </p:cNvSpPr>
                <p:nvPr/>
              </p:nvSpPr>
              <p:spPr bwMode="auto">
                <a:xfrm>
                  <a:off x="798" y="1972"/>
                  <a:ext cx="2" cy="26"/>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sp>
              <p:nvSpPr>
                <p:cNvPr id="914" name="Line 157"/>
                <p:cNvSpPr>
                  <a:spLocks noChangeShapeType="1"/>
                </p:cNvSpPr>
                <p:nvPr/>
              </p:nvSpPr>
              <p:spPr bwMode="auto">
                <a:xfrm>
                  <a:off x="802" y="1972"/>
                  <a:ext cx="0" cy="23"/>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sp>
              <p:nvSpPr>
                <p:cNvPr id="915" name="Line 158"/>
                <p:cNvSpPr>
                  <a:spLocks noChangeShapeType="1"/>
                </p:cNvSpPr>
                <p:nvPr/>
              </p:nvSpPr>
              <p:spPr bwMode="auto">
                <a:xfrm>
                  <a:off x="802" y="1972"/>
                  <a:ext cx="2" cy="23"/>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sp>
              <p:nvSpPr>
                <p:cNvPr id="916" name="Line 159"/>
                <p:cNvSpPr>
                  <a:spLocks noChangeShapeType="1"/>
                </p:cNvSpPr>
                <p:nvPr/>
              </p:nvSpPr>
              <p:spPr bwMode="auto">
                <a:xfrm>
                  <a:off x="802" y="1972"/>
                  <a:ext cx="0" cy="21"/>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grpSp>
          <p:sp>
            <p:nvSpPr>
              <p:cNvPr id="906" name="Line 160"/>
              <p:cNvSpPr>
                <a:spLocks noChangeShapeType="1"/>
              </p:cNvSpPr>
              <p:nvPr/>
            </p:nvSpPr>
            <p:spPr bwMode="auto">
              <a:xfrm flipV="1">
                <a:off x="791" y="1974"/>
                <a:ext cx="9" cy="5"/>
              </a:xfrm>
              <a:prstGeom prst="line">
                <a:avLst/>
              </a:prstGeom>
              <a:noFill/>
              <a:ln w="1588">
                <a:solidFill>
                  <a:srgbClr val="A0A0A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sp>
            <p:nvSpPr>
              <p:cNvPr id="907" name="Line 161"/>
              <p:cNvSpPr>
                <a:spLocks noChangeShapeType="1"/>
              </p:cNvSpPr>
              <p:nvPr/>
            </p:nvSpPr>
            <p:spPr bwMode="auto">
              <a:xfrm flipV="1">
                <a:off x="791" y="1993"/>
                <a:ext cx="9" cy="7"/>
              </a:xfrm>
              <a:prstGeom prst="line">
                <a:avLst/>
              </a:prstGeom>
              <a:noFill/>
              <a:ln w="1588">
                <a:solidFill>
                  <a:srgbClr val="A0A0A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grpSp>
        <p:sp>
          <p:nvSpPr>
            <p:cNvPr id="904" name="Freeform 162"/>
            <p:cNvSpPr>
              <a:spLocks/>
            </p:cNvSpPr>
            <p:nvPr/>
          </p:nvSpPr>
          <p:spPr bwMode="auto">
            <a:xfrm>
              <a:off x="752" y="2279"/>
              <a:ext cx="9" cy="14"/>
            </a:xfrm>
            <a:custGeom>
              <a:avLst/>
              <a:gdLst>
                <a:gd name="T0" fmla="*/ 5 w 10"/>
                <a:gd name="T1" fmla="*/ 3 h 13"/>
                <a:gd name="T2" fmla="*/ 0 w 10"/>
                <a:gd name="T3" fmla="*/ 0 h 13"/>
                <a:gd name="T4" fmla="*/ 0 w 10"/>
                <a:gd name="T5" fmla="*/ 112 h 13"/>
                <a:gd name="T6" fmla="*/ 5 w 10"/>
                <a:gd name="T7" fmla="*/ 151 h 13"/>
                <a:gd name="T8" fmla="*/ 5 w 10"/>
                <a:gd name="T9" fmla="*/ 3 h 13"/>
                <a:gd name="T10" fmla="*/ 0 60000 65536"/>
                <a:gd name="T11" fmla="*/ 0 60000 65536"/>
                <a:gd name="T12" fmla="*/ 0 60000 65536"/>
                <a:gd name="T13" fmla="*/ 0 60000 65536"/>
                <a:gd name="T14" fmla="*/ 0 60000 65536"/>
                <a:gd name="T15" fmla="*/ 0 w 10"/>
                <a:gd name="T16" fmla="*/ 0 h 13"/>
                <a:gd name="T17" fmla="*/ 10 w 10"/>
                <a:gd name="T18" fmla="*/ 13 h 13"/>
              </a:gdLst>
              <a:ahLst/>
              <a:cxnLst>
                <a:cxn ang="T10">
                  <a:pos x="T0" y="T1"/>
                </a:cxn>
                <a:cxn ang="T11">
                  <a:pos x="T2" y="T3"/>
                </a:cxn>
                <a:cxn ang="T12">
                  <a:pos x="T4" y="T5"/>
                </a:cxn>
                <a:cxn ang="T13">
                  <a:pos x="T6" y="T7"/>
                </a:cxn>
                <a:cxn ang="T14">
                  <a:pos x="T8" y="T9"/>
                </a:cxn>
              </a:cxnLst>
              <a:rect l="T15" t="T16" r="T17" b="T18"/>
              <a:pathLst>
                <a:path w="10" h="13">
                  <a:moveTo>
                    <a:pt x="10" y="3"/>
                  </a:moveTo>
                  <a:lnTo>
                    <a:pt x="0" y="0"/>
                  </a:lnTo>
                  <a:lnTo>
                    <a:pt x="0" y="9"/>
                  </a:lnTo>
                  <a:lnTo>
                    <a:pt x="10" y="13"/>
                  </a:lnTo>
                  <a:lnTo>
                    <a:pt x="10" y="3"/>
                  </a:lnTo>
                  <a:close/>
                </a:path>
              </a:pathLst>
            </a:custGeom>
            <a:solidFill>
              <a:srgbClr val="E00000"/>
            </a:solidFill>
            <a:ln w="1588">
              <a:solidFill>
                <a:srgbClr val="808080"/>
              </a:solidFill>
              <a:prstDash val="solid"/>
              <a:round/>
              <a:headEnd/>
              <a:tailEnd/>
            </a:ln>
          </p:spPr>
          <p:txBody>
            <a:bodyPr/>
            <a:lstStyle/>
            <a:p>
              <a:pPr>
                <a:defRPr/>
              </a:pPr>
              <a:endParaRPr lang="en-GB" dirty="0">
                <a:latin typeface="+mn-lt"/>
                <a:cs typeface="Arial" pitchFamily="34" charset="0"/>
              </a:endParaRPr>
            </a:p>
          </p:txBody>
        </p:sp>
      </p:grpSp>
      <p:sp>
        <p:nvSpPr>
          <p:cNvPr id="1051" name="TextBox 94"/>
          <p:cNvSpPr txBox="1">
            <a:spLocks noChangeArrowheads="1"/>
          </p:cNvSpPr>
          <p:nvPr/>
        </p:nvSpPr>
        <p:spPr bwMode="auto">
          <a:xfrm>
            <a:off x="5387592" y="5487557"/>
            <a:ext cx="452629"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itchFamily="34" charset="0"/>
              <a:buChar char="■"/>
              <a:defRPr sz="3200">
                <a:solidFill>
                  <a:srgbClr val="000000"/>
                </a:solidFill>
                <a:latin typeface="Arial" pitchFamily="34" charset="0"/>
                <a:ea typeface="ＭＳ Ｐゴシック" pitchFamily="34" charset="-128"/>
                <a:cs typeface="Arial" pitchFamily="34" charset="0"/>
              </a:defRPr>
            </a:lvl1pPr>
            <a:lvl2pPr marL="742950" indent="-285750">
              <a:spcBef>
                <a:spcPct val="20000"/>
              </a:spcBef>
              <a:buFont typeface="Arial" pitchFamily="34" charset="0"/>
              <a:buChar char="♦"/>
              <a:defRPr sz="2800">
                <a:solidFill>
                  <a:srgbClr val="404040"/>
                </a:solidFill>
                <a:latin typeface="Arial" pitchFamily="34" charset="0"/>
                <a:ea typeface="Arial" pitchFamily="34" charset="0"/>
                <a:cs typeface="Arial" pitchFamily="34" charset="0"/>
              </a:defRPr>
            </a:lvl2pPr>
            <a:lvl3pPr marL="1143000" indent="-228600">
              <a:spcBef>
                <a:spcPct val="20000"/>
              </a:spcBef>
              <a:buFont typeface="Arial" pitchFamily="34" charset="0"/>
              <a:buChar char="•"/>
              <a:defRPr sz="2400">
                <a:solidFill>
                  <a:srgbClr val="000090"/>
                </a:solidFill>
                <a:latin typeface="Arial" pitchFamily="34" charset="0"/>
                <a:ea typeface="Arial" pitchFamily="34" charset="0"/>
                <a:cs typeface="Arial" pitchFamily="34" charset="0"/>
              </a:defRPr>
            </a:lvl3pPr>
            <a:lvl4pPr marL="1600200" indent="-228600">
              <a:spcBef>
                <a:spcPct val="20000"/>
              </a:spcBef>
              <a:buFont typeface="Arial" pitchFamily="34" charset="0"/>
              <a:buChar char="–"/>
              <a:defRPr sz="2000">
                <a:solidFill>
                  <a:srgbClr val="660066"/>
                </a:solidFill>
                <a:latin typeface="Arial" pitchFamily="34" charset="0"/>
                <a:ea typeface="Arial" pitchFamily="34" charset="0"/>
                <a:cs typeface="Arial" pitchFamily="34" charset="0"/>
              </a:defRPr>
            </a:lvl4pPr>
            <a:lvl5pPr marL="2057400" indent="-228600">
              <a:spcBef>
                <a:spcPct val="20000"/>
              </a:spcBef>
              <a:buFont typeface="Arial" pitchFamily="34" charset="0"/>
              <a:buChar char="»"/>
              <a:defRPr sz="16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9pPr>
          </a:lstStyle>
          <a:p>
            <a:pPr algn="ctr" eaLnBrk="1" hangingPunct="1">
              <a:lnSpc>
                <a:spcPct val="80000"/>
              </a:lnSpc>
              <a:spcBef>
                <a:spcPct val="0"/>
              </a:spcBef>
              <a:buClr>
                <a:srgbClr val="E20074"/>
              </a:buClr>
              <a:buSzPct val="75000"/>
              <a:buFontTx/>
              <a:buNone/>
            </a:pPr>
            <a:r>
              <a:rPr lang="en-US" altLang="de-DE" sz="1200" dirty="0"/>
              <a:t>Wi-Fi-AP</a:t>
            </a:r>
          </a:p>
        </p:txBody>
      </p:sp>
      <p:cxnSp>
        <p:nvCxnSpPr>
          <p:cNvPr id="1052" name="Gerade Verbindung 536"/>
          <p:cNvCxnSpPr>
            <a:stCxn id="1247" idx="2"/>
            <a:endCxn id="1067" idx="2"/>
          </p:cNvCxnSpPr>
          <p:nvPr/>
        </p:nvCxnSpPr>
        <p:spPr bwMode="auto">
          <a:xfrm flipH="1">
            <a:off x="5098769" y="3199318"/>
            <a:ext cx="1191867" cy="1440531"/>
          </a:xfrm>
          <a:prstGeom prst="line">
            <a:avLst/>
          </a:prstGeom>
          <a:solidFill>
            <a:srgbClr val="00B8FF"/>
          </a:solidFill>
          <a:ln w="19050" cap="flat" cmpd="sng" algn="ctr">
            <a:solidFill>
              <a:schemeClr val="accent6"/>
            </a:solidFill>
            <a:prstDash val="dashDot"/>
            <a:round/>
            <a:headEnd type="none" w="med" len="med"/>
            <a:tailEnd type="none" w="med" len="med"/>
          </a:ln>
          <a:effectLst/>
        </p:spPr>
      </p:cxnSp>
      <p:cxnSp>
        <p:nvCxnSpPr>
          <p:cNvPr id="1053" name="Gerade Verbindung 537"/>
          <p:cNvCxnSpPr>
            <a:stCxn id="1247" idx="1"/>
            <a:endCxn id="1079" idx="3"/>
          </p:cNvCxnSpPr>
          <p:nvPr/>
        </p:nvCxnSpPr>
        <p:spPr bwMode="auto">
          <a:xfrm flipH="1" flipV="1">
            <a:off x="4532618" y="3156428"/>
            <a:ext cx="1716343" cy="1215"/>
          </a:xfrm>
          <a:prstGeom prst="line">
            <a:avLst/>
          </a:prstGeom>
          <a:solidFill>
            <a:srgbClr val="00B8FF"/>
          </a:solidFill>
          <a:ln w="19050" cap="flat" cmpd="sng" algn="ctr">
            <a:solidFill>
              <a:schemeClr val="accent6"/>
            </a:solidFill>
            <a:prstDash val="dashDot"/>
            <a:round/>
            <a:headEnd type="none" w="med" len="med"/>
            <a:tailEnd type="none" w="med" len="med"/>
          </a:ln>
          <a:effectLst/>
        </p:spPr>
      </p:cxnSp>
      <p:cxnSp>
        <p:nvCxnSpPr>
          <p:cNvPr id="1054" name="Gerade Verbindung 538"/>
          <p:cNvCxnSpPr>
            <a:stCxn id="1055" idx="2"/>
            <a:endCxn id="1247" idx="2"/>
          </p:cNvCxnSpPr>
          <p:nvPr/>
        </p:nvCxnSpPr>
        <p:spPr bwMode="auto">
          <a:xfrm flipV="1">
            <a:off x="5891778" y="3199318"/>
            <a:ext cx="398858" cy="2186688"/>
          </a:xfrm>
          <a:prstGeom prst="line">
            <a:avLst/>
          </a:prstGeom>
          <a:solidFill>
            <a:srgbClr val="00B8FF"/>
          </a:solidFill>
          <a:ln w="19050" cap="flat" cmpd="sng" algn="ctr">
            <a:solidFill>
              <a:schemeClr val="accent6"/>
            </a:solidFill>
            <a:prstDash val="dashDot"/>
            <a:round/>
            <a:headEnd type="none" w="med" len="med"/>
            <a:tailEnd type="none" w="med" len="med"/>
          </a:ln>
          <a:effectLst/>
        </p:spPr>
      </p:cxnSp>
      <p:sp>
        <p:nvSpPr>
          <p:cNvPr id="1055" name="Rechteck 539"/>
          <p:cNvSpPr/>
          <p:nvPr/>
        </p:nvSpPr>
        <p:spPr>
          <a:xfrm>
            <a:off x="5850103" y="5302656"/>
            <a:ext cx="83350" cy="83350"/>
          </a:xfrm>
          <a:prstGeom prst="rect">
            <a:avLst/>
          </a:prstGeom>
          <a:solidFill>
            <a:srgbClr val="C00000"/>
          </a:solidFill>
          <a:ln w="9525" cap="flat" cmpd="sng" algn="ctr">
            <a:noFill/>
            <a:prstDash val="solid"/>
          </a:ln>
          <a:effectLst/>
        </p:spPr>
        <p:txBody>
          <a:bodyPr lIns="91333" tIns="45666" rIns="91333" bIns="45666" rtlCol="0" anchor="ctr"/>
          <a:lstStyle/>
          <a:p>
            <a:pPr algn="ctr" defTabSz="456662">
              <a:lnSpc>
                <a:spcPts val="1800"/>
              </a:lnSpc>
              <a:buClr>
                <a:srgbClr val="E20074"/>
              </a:buClr>
            </a:pPr>
            <a:endParaRPr lang="en-GB" sz="1800" kern="0" dirty="0">
              <a:solidFill>
                <a:srgbClr val="000000"/>
              </a:solidFill>
              <a:latin typeface="Tele-GroteskNor"/>
            </a:endParaRPr>
          </a:p>
        </p:txBody>
      </p:sp>
      <p:cxnSp>
        <p:nvCxnSpPr>
          <p:cNvPr id="1056" name="Gerade Verbindung 540"/>
          <p:cNvCxnSpPr>
            <a:stCxn id="1079" idx="1"/>
            <a:endCxn id="1058" idx="2"/>
          </p:cNvCxnSpPr>
          <p:nvPr/>
        </p:nvCxnSpPr>
        <p:spPr bwMode="auto">
          <a:xfrm flipH="1" flipV="1">
            <a:off x="3065635" y="2337505"/>
            <a:ext cx="1383633" cy="818923"/>
          </a:xfrm>
          <a:prstGeom prst="line">
            <a:avLst/>
          </a:prstGeom>
          <a:solidFill>
            <a:srgbClr val="00B8FF"/>
          </a:solidFill>
          <a:ln w="19050" cap="flat" cmpd="sng" algn="ctr">
            <a:solidFill>
              <a:schemeClr val="accent6"/>
            </a:solidFill>
            <a:prstDash val="dashDot"/>
            <a:round/>
            <a:headEnd type="none" w="med" len="med"/>
            <a:tailEnd type="none" w="med" len="med"/>
          </a:ln>
          <a:effectLst/>
        </p:spPr>
      </p:cxnSp>
      <p:sp>
        <p:nvSpPr>
          <p:cNvPr id="1057" name="Rechteck 541"/>
          <p:cNvSpPr/>
          <p:nvPr/>
        </p:nvSpPr>
        <p:spPr>
          <a:xfrm>
            <a:off x="1318703" y="2843639"/>
            <a:ext cx="83350" cy="83350"/>
          </a:xfrm>
          <a:prstGeom prst="rect">
            <a:avLst/>
          </a:prstGeom>
          <a:solidFill>
            <a:srgbClr val="C00000"/>
          </a:solidFill>
          <a:ln w="9525" cap="flat" cmpd="sng" algn="ctr">
            <a:noFill/>
            <a:prstDash val="solid"/>
          </a:ln>
          <a:effectLst/>
        </p:spPr>
        <p:txBody>
          <a:bodyPr lIns="91333" tIns="45666" rIns="91333" bIns="45666" rtlCol="0" anchor="ctr"/>
          <a:lstStyle/>
          <a:p>
            <a:pPr algn="ctr" defTabSz="456662">
              <a:lnSpc>
                <a:spcPts val="1800"/>
              </a:lnSpc>
              <a:buClr>
                <a:srgbClr val="E20074"/>
              </a:buClr>
            </a:pPr>
            <a:endParaRPr lang="en-GB" sz="1800" kern="0" dirty="0">
              <a:solidFill>
                <a:srgbClr val="000000"/>
              </a:solidFill>
              <a:latin typeface="Tele-GroteskNor"/>
            </a:endParaRPr>
          </a:p>
        </p:txBody>
      </p:sp>
      <p:sp>
        <p:nvSpPr>
          <p:cNvPr id="1058" name="Rechteck 542"/>
          <p:cNvSpPr/>
          <p:nvPr/>
        </p:nvSpPr>
        <p:spPr>
          <a:xfrm>
            <a:off x="3023960" y="2254155"/>
            <a:ext cx="83350" cy="83350"/>
          </a:xfrm>
          <a:prstGeom prst="rect">
            <a:avLst/>
          </a:prstGeom>
          <a:solidFill>
            <a:srgbClr val="C00000"/>
          </a:solidFill>
          <a:ln w="9525" cap="flat" cmpd="sng" algn="ctr">
            <a:noFill/>
            <a:prstDash val="solid"/>
          </a:ln>
          <a:effectLst/>
        </p:spPr>
        <p:txBody>
          <a:bodyPr lIns="91333" tIns="45666" rIns="91333" bIns="45666" rtlCol="0" anchor="ctr"/>
          <a:lstStyle/>
          <a:p>
            <a:pPr algn="ctr" defTabSz="456662">
              <a:lnSpc>
                <a:spcPts val="1800"/>
              </a:lnSpc>
              <a:buClr>
                <a:srgbClr val="E20074"/>
              </a:buClr>
            </a:pPr>
            <a:endParaRPr lang="en-GB" sz="1800" kern="0" dirty="0">
              <a:solidFill>
                <a:srgbClr val="000000"/>
              </a:solidFill>
              <a:latin typeface="Tele-GroteskNor"/>
            </a:endParaRPr>
          </a:p>
        </p:txBody>
      </p:sp>
      <p:pic>
        <p:nvPicPr>
          <p:cNvPr id="1059" name="Picture 15" descr="C:\Users\master\Desktop\last\untitled.447.tif"/>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2986492" y="2081496"/>
            <a:ext cx="146643" cy="195519"/>
          </a:xfrm>
          <a:prstGeom prst="rect">
            <a:avLst/>
          </a:prstGeom>
          <a:noFill/>
          <a:extLst>
            <a:ext uri="{909E8E84-426E-40DD-AFC4-6F175D3DCCD1}">
              <a14:hiddenFill xmlns:a14="http://schemas.microsoft.com/office/drawing/2010/main">
                <a:solidFill>
                  <a:srgbClr val="FFFFFF"/>
                </a:solidFill>
              </a14:hiddenFill>
            </a:ext>
          </a:extLst>
        </p:spPr>
      </p:pic>
      <p:cxnSp>
        <p:nvCxnSpPr>
          <p:cNvPr id="1060" name="Gerade Verbindung 544"/>
          <p:cNvCxnSpPr>
            <a:stCxn id="1057" idx="3"/>
            <a:endCxn id="1058" idx="2"/>
          </p:cNvCxnSpPr>
          <p:nvPr/>
        </p:nvCxnSpPr>
        <p:spPr bwMode="auto">
          <a:xfrm flipV="1">
            <a:off x="1402053" y="2337505"/>
            <a:ext cx="1663582" cy="547809"/>
          </a:xfrm>
          <a:prstGeom prst="line">
            <a:avLst/>
          </a:prstGeom>
          <a:solidFill>
            <a:srgbClr val="00B8FF"/>
          </a:solidFill>
          <a:ln w="19050" cap="flat" cmpd="sng" algn="ctr">
            <a:solidFill>
              <a:schemeClr val="accent6"/>
            </a:solidFill>
            <a:prstDash val="dashDot"/>
            <a:round/>
            <a:headEnd type="none" w="med" len="med"/>
            <a:tailEnd type="none" w="med" len="med"/>
          </a:ln>
          <a:effectLst/>
        </p:spPr>
      </p:cxnSp>
      <p:cxnSp>
        <p:nvCxnSpPr>
          <p:cNvPr id="1061" name="Gerade Verbindung 545"/>
          <p:cNvCxnSpPr>
            <a:stCxn id="1063" idx="3"/>
            <a:endCxn id="1058" idx="2"/>
          </p:cNvCxnSpPr>
          <p:nvPr/>
        </p:nvCxnSpPr>
        <p:spPr bwMode="auto">
          <a:xfrm flipV="1">
            <a:off x="2225608" y="2337505"/>
            <a:ext cx="840027" cy="2202181"/>
          </a:xfrm>
          <a:prstGeom prst="line">
            <a:avLst/>
          </a:prstGeom>
          <a:solidFill>
            <a:srgbClr val="00B8FF"/>
          </a:solidFill>
          <a:ln w="19050" cap="flat" cmpd="sng" algn="ctr">
            <a:solidFill>
              <a:schemeClr val="accent6"/>
            </a:solidFill>
            <a:prstDash val="dashDot"/>
            <a:round/>
            <a:headEnd type="none" w="med" len="med"/>
            <a:tailEnd type="none" w="med" len="med"/>
          </a:ln>
          <a:effectLst/>
        </p:spPr>
      </p:cxnSp>
      <p:cxnSp>
        <p:nvCxnSpPr>
          <p:cNvPr id="1062" name="Gerade Verbindung 546"/>
          <p:cNvCxnSpPr>
            <a:stCxn id="1057" idx="3"/>
            <a:endCxn id="1063" idx="2"/>
          </p:cNvCxnSpPr>
          <p:nvPr/>
        </p:nvCxnSpPr>
        <p:spPr bwMode="auto">
          <a:xfrm>
            <a:off x="1402053" y="2885314"/>
            <a:ext cx="781880" cy="1696047"/>
          </a:xfrm>
          <a:prstGeom prst="line">
            <a:avLst/>
          </a:prstGeom>
          <a:solidFill>
            <a:srgbClr val="00B8FF"/>
          </a:solidFill>
          <a:ln w="19050" cap="flat" cmpd="sng" algn="ctr">
            <a:solidFill>
              <a:schemeClr val="accent6"/>
            </a:solidFill>
            <a:prstDash val="dashDot"/>
            <a:round/>
            <a:headEnd type="none" w="med" len="med"/>
            <a:tailEnd type="none" w="med" len="med"/>
          </a:ln>
          <a:effectLst/>
        </p:spPr>
      </p:cxnSp>
      <p:sp>
        <p:nvSpPr>
          <p:cNvPr id="1063" name="Rechteck 547"/>
          <p:cNvSpPr/>
          <p:nvPr/>
        </p:nvSpPr>
        <p:spPr>
          <a:xfrm>
            <a:off x="2142258" y="4498011"/>
            <a:ext cx="83350" cy="83350"/>
          </a:xfrm>
          <a:prstGeom prst="rect">
            <a:avLst/>
          </a:prstGeom>
          <a:solidFill>
            <a:srgbClr val="C00000"/>
          </a:solidFill>
          <a:ln w="9525" cap="flat" cmpd="sng" algn="ctr">
            <a:noFill/>
            <a:prstDash val="solid"/>
          </a:ln>
          <a:effectLst/>
        </p:spPr>
        <p:txBody>
          <a:bodyPr lIns="91333" tIns="45666" rIns="91333" bIns="45666" rtlCol="0" anchor="ctr"/>
          <a:lstStyle/>
          <a:p>
            <a:pPr algn="ctr" defTabSz="456662">
              <a:lnSpc>
                <a:spcPts val="1800"/>
              </a:lnSpc>
              <a:buClr>
                <a:srgbClr val="E20074"/>
              </a:buClr>
            </a:pPr>
            <a:endParaRPr lang="en-GB" sz="1800" kern="0" dirty="0">
              <a:solidFill>
                <a:srgbClr val="000000"/>
              </a:solidFill>
              <a:latin typeface="Tele-GroteskNor"/>
            </a:endParaRPr>
          </a:p>
        </p:txBody>
      </p:sp>
      <p:cxnSp>
        <p:nvCxnSpPr>
          <p:cNvPr id="1064" name="Gerade Verbindung 548"/>
          <p:cNvCxnSpPr>
            <a:stCxn id="1063" idx="3"/>
            <a:endCxn id="858" idx="1"/>
          </p:cNvCxnSpPr>
          <p:nvPr/>
        </p:nvCxnSpPr>
        <p:spPr bwMode="auto">
          <a:xfrm>
            <a:off x="2225608" y="4539686"/>
            <a:ext cx="1383143" cy="3488"/>
          </a:xfrm>
          <a:prstGeom prst="line">
            <a:avLst/>
          </a:prstGeom>
          <a:solidFill>
            <a:srgbClr val="00B8FF"/>
          </a:solidFill>
          <a:ln w="19050" cap="flat" cmpd="sng" algn="ctr">
            <a:solidFill>
              <a:schemeClr val="accent6"/>
            </a:solidFill>
            <a:prstDash val="dashDot"/>
            <a:round/>
            <a:headEnd type="none" w="med" len="med"/>
            <a:tailEnd type="none" w="med" len="med"/>
          </a:ln>
          <a:effectLst/>
        </p:spPr>
      </p:cxnSp>
      <p:cxnSp>
        <p:nvCxnSpPr>
          <p:cNvPr id="1065" name="Gerade Verbindung 549"/>
          <p:cNvCxnSpPr>
            <a:stCxn id="858" idx="3"/>
            <a:endCxn id="1079" idx="1"/>
          </p:cNvCxnSpPr>
          <p:nvPr/>
        </p:nvCxnSpPr>
        <p:spPr bwMode="auto">
          <a:xfrm flipV="1">
            <a:off x="3692101" y="3156428"/>
            <a:ext cx="757167" cy="1386746"/>
          </a:xfrm>
          <a:prstGeom prst="line">
            <a:avLst/>
          </a:prstGeom>
          <a:solidFill>
            <a:srgbClr val="00B8FF"/>
          </a:solidFill>
          <a:ln w="19050" cap="flat" cmpd="sng" algn="ctr">
            <a:solidFill>
              <a:schemeClr val="accent6"/>
            </a:solidFill>
            <a:prstDash val="dashDot"/>
            <a:round/>
            <a:headEnd type="none" w="med" len="med"/>
            <a:tailEnd type="none" w="med" len="med"/>
          </a:ln>
          <a:effectLst/>
        </p:spPr>
      </p:cxnSp>
      <p:cxnSp>
        <p:nvCxnSpPr>
          <p:cNvPr id="1066" name="Gerade Verbindung 550"/>
          <p:cNvCxnSpPr>
            <a:stCxn id="861" idx="0"/>
            <a:endCxn id="1079" idx="3"/>
          </p:cNvCxnSpPr>
          <p:nvPr/>
        </p:nvCxnSpPr>
        <p:spPr bwMode="auto">
          <a:xfrm flipH="1" flipV="1">
            <a:off x="4532618" y="3156428"/>
            <a:ext cx="559711" cy="1487008"/>
          </a:xfrm>
          <a:prstGeom prst="line">
            <a:avLst/>
          </a:prstGeom>
          <a:solidFill>
            <a:srgbClr val="00B8FF"/>
          </a:solidFill>
          <a:ln w="19050" cap="flat" cmpd="sng" algn="ctr">
            <a:solidFill>
              <a:schemeClr val="accent6"/>
            </a:solidFill>
            <a:prstDash val="dashDot"/>
            <a:round/>
            <a:headEnd type="none" w="med" len="med"/>
            <a:tailEnd type="none" w="med" len="med"/>
          </a:ln>
          <a:effectLst/>
        </p:spPr>
      </p:cxnSp>
      <p:sp>
        <p:nvSpPr>
          <p:cNvPr id="1067" name="Rechteck 551"/>
          <p:cNvSpPr/>
          <p:nvPr/>
        </p:nvSpPr>
        <p:spPr>
          <a:xfrm>
            <a:off x="5057094" y="4556499"/>
            <a:ext cx="83350" cy="83350"/>
          </a:xfrm>
          <a:prstGeom prst="rect">
            <a:avLst/>
          </a:prstGeom>
          <a:solidFill>
            <a:srgbClr val="C00000"/>
          </a:solidFill>
          <a:ln w="9525" cap="flat" cmpd="sng" algn="ctr">
            <a:noFill/>
            <a:prstDash val="solid"/>
          </a:ln>
          <a:effectLst/>
        </p:spPr>
        <p:txBody>
          <a:bodyPr lIns="91333" tIns="45666" rIns="91333" bIns="45666" rtlCol="0" anchor="ctr"/>
          <a:lstStyle/>
          <a:p>
            <a:pPr algn="ctr" defTabSz="456662">
              <a:lnSpc>
                <a:spcPts val="1800"/>
              </a:lnSpc>
              <a:buClr>
                <a:srgbClr val="E20074"/>
              </a:buClr>
            </a:pPr>
            <a:endParaRPr lang="en-GB" sz="1800" kern="0" dirty="0">
              <a:solidFill>
                <a:srgbClr val="000000"/>
              </a:solidFill>
              <a:latin typeface="Tele-GroteskNor"/>
            </a:endParaRPr>
          </a:p>
        </p:txBody>
      </p:sp>
      <p:pic>
        <p:nvPicPr>
          <p:cNvPr id="1068" name="Picture 15" descr="C:\Users\master\Desktop\last\untitled.447.tif"/>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5021132" y="4415194"/>
            <a:ext cx="146643" cy="195519"/>
          </a:xfrm>
          <a:prstGeom prst="rect">
            <a:avLst/>
          </a:prstGeom>
          <a:noFill/>
          <a:extLst>
            <a:ext uri="{909E8E84-426E-40DD-AFC4-6F175D3DCCD1}">
              <a14:hiddenFill xmlns:a14="http://schemas.microsoft.com/office/drawing/2010/main">
                <a:solidFill>
                  <a:srgbClr val="FFFFFF"/>
                </a:solidFill>
              </a14:hiddenFill>
            </a:ext>
          </a:extLst>
        </p:spPr>
      </p:pic>
      <p:cxnSp>
        <p:nvCxnSpPr>
          <p:cNvPr id="1069" name="Gerade Verbindung 553"/>
          <p:cNvCxnSpPr>
            <a:stCxn id="1055" idx="1"/>
            <a:endCxn id="861" idx="0"/>
          </p:cNvCxnSpPr>
          <p:nvPr/>
        </p:nvCxnSpPr>
        <p:spPr bwMode="auto">
          <a:xfrm flipH="1" flipV="1">
            <a:off x="5092329" y="4643436"/>
            <a:ext cx="757774" cy="700895"/>
          </a:xfrm>
          <a:prstGeom prst="line">
            <a:avLst/>
          </a:prstGeom>
          <a:solidFill>
            <a:srgbClr val="00B8FF"/>
          </a:solidFill>
          <a:ln w="19050" cap="flat" cmpd="sng" algn="ctr">
            <a:solidFill>
              <a:schemeClr val="accent6"/>
            </a:solidFill>
            <a:prstDash val="dashDot"/>
            <a:round/>
            <a:headEnd type="none" w="med" len="med"/>
            <a:tailEnd type="none" w="med" len="med"/>
          </a:ln>
          <a:effectLst/>
        </p:spPr>
      </p:cxnSp>
      <p:cxnSp>
        <p:nvCxnSpPr>
          <p:cNvPr id="1070" name="Gerade Verbindung 554"/>
          <p:cNvCxnSpPr>
            <a:stCxn id="1067" idx="1"/>
            <a:endCxn id="858" idx="3"/>
          </p:cNvCxnSpPr>
          <p:nvPr/>
        </p:nvCxnSpPr>
        <p:spPr bwMode="auto">
          <a:xfrm flipH="1" flipV="1">
            <a:off x="3692101" y="4543174"/>
            <a:ext cx="1364993" cy="55000"/>
          </a:xfrm>
          <a:prstGeom prst="line">
            <a:avLst/>
          </a:prstGeom>
          <a:solidFill>
            <a:srgbClr val="00B8FF"/>
          </a:solidFill>
          <a:ln w="19050" cap="flat" cmpd="sng" algn="ctr">
            <a:solidFill>
              <a:schemeClr val="accent6"/>
            </a:solidFill>
            <a:prstDash val="dashDot"/>
            <a:round/>
            <a:headEnd type="none" w="med" len="med"/>
            <a:tailEnd type="none" w="med" len="med"/>
          </a:ln>
          <a:effectLst/>
        </p:spPr>
      </p:cxnSp>
      <p:pic>
        <p:nvPicPr>
          <p:cNvPr id="1071" name="Grafik 555"/>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8100000">
            <a:off x="5891085" y="5106335"/>
            <a:ext cx="320043" cy="323743"/>
          </a:xfrm>
          <a:prstGeom prst="rect">
            <a:avLst/>
          </a:prstGeom>
        </p:spPr>
      </p:pic>
      <p:pic>
        <p:nvPicPr>
          <p:cNvPr id="1072" name="Grafik 556"/>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900000">
            <a:off x="5571207" y="5114477"/>
            <a:ext cx="320043" cy="323743"/>
          </a:xfrm>
          <a:prstGeom prst="rect">
            <a:avLst/>
          </a:prstGeom>
        </p:spPr>
      </p:pic>
      <p:pic>
        <p:nvPicPr>
          <p:cNvPr id="1073" name="Grafik 557"/>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8100000">
            <a:off x="1364776" y="2649205"/>
            <a:ext cx="320043" cy="323743"/>
          </a:xfrm>
          <a:prstGeom prst="rect">
            <a:avLst/>
          </a:prstGeom>
        </p:spPr>
      </p:pic>
      <p:pic>
        <p:nvPicPr>
          <p:cNvPr id="1074" name="Grafik 558"/>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900000">
            <a:off x="1044898" y="2657347"/>
            <a:ext cx="320043" cy="323743"/>
          </a:xfrm>
          <a:prstGeom prst="rect">
            <a:avLst/>
          </a:prstGeom>
        </p:spPr>
      </p:pic>
      <p:sp>
        <p:nvSpPr>
          <p:cNvPr id="1075" name="Abgerundete rechteckige Legende 559"/>
          <p:cNvSpPr/>
          <p:nvPr/>
        </p:nvSpPr>
        <p:spPr>
          <a:xfrm>
            <a:off x="2774995" y="5705485"/>
            <a:ext cx="694547" cy="413739"/>
          </a:xfrm>
          <a:prstGeom prst="wedgeRoundRectCallout">
            <a:avLst>
              <a:gd name="adj1" fmla="val -70692"/>
              <a:gd name="adj2" fmla="val -67664"/>
              <a:gd name="adj3" fmla="val 16667"/>
            </a:avLst>
          </a:prstGeom>
          <a:solidFill>
            <a:schemeClr val="bg2">
              <a:lumMod val="20000"/>
              <a:lumOff val="80000"/>
            </a:schemeClr>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18000" tIns="18000" rIns="0" bIns="18000" rtlCol="0" anchor="t"/>
          <a:lstStyle/>
          <a:p>
            <a:pPr algn="ctr">
              <a:lnSpc>
                <a:spcPct val="80000"/>
              </a:lnSpc>
            </a:pPr>
            <a:r>
              <a:rPr lang="en-GB" sz="1000" dirty="0">
                <a:solidFill>
                  <a:schemeClr val="tx1">
                    <a:lumMod val="85000"/>
                    <a:lumOff val="15000"/>
                  </a:schemeClr>
                </a:solidFill>
                <a:latin typeface="Arial" panose="020B0604020202020204" pitchFamily="34" charset="0"/>
                <a:cs typeface="Arial" panose="020B0604020202020204" pitchFamily="34" charset="0"/>
              </a:rPr>
              <a:t>Alternative: Wireless inhouse</a:t>
            </a:r>
          </a:p>
        </p:txBody>
      </p:sp>
      <p:sp>
        <p:nvSpPr>
          <p:cNvPr id="1076" name="Textfeld 6"/>
          <p:cNvSpPr txBox="1">
            <a:spLocks noChangeArrowheads="1"/>
          </p:cNvSpPr>
          <p:nvPr/>
        </p:nvSpPr>
        <p:spPr bwMode="auto">
          <a:xfrm rot="18901557">
            <a:off x="2916146" y="4826705"/>
            <a:ext cx="507860" cy="153286"/>
          </a:xfrm>
          <a:prstGeom prst="rect">
            <a:avLst/>
          </a:prstGeom>
          <a:noFill/>
          <a:ln>
            <a:noFill/>
          </a:ln>
          <a:extLst/>
        </p:spPr>
        <p:txBody>
          <a:bodyPr vert="horz" wrap="square" lIns="0" tIns="0" rIns="0" bIns="0" numCol="1" anchor="t" anchorCtr="0" compatLnSpc="1">
            <a:prstTxWarp prst="textNoShape">
              <a:avLst/>
            </a:prstTxWarp>
          </a:bodyPr>
          <a:lstStyle>
            <a:defPPr>
              <a:defRPr lang="de-DE"/>
            </a:defPPr>
            <a:lvl1pPr marL="342900" indent="-342900" eaLnBrk="0" hangingPunct="0">
              <a:lnSpc>
                <a:spcPct val="90000"/>
              </a:lnSpc>
              <a:defRPr>
                <a:solidFill>
                  <a:schemeClr val="tx1"/>
                </a:solidFill>
              </a:defRPr>
            </a:lvl1pPr>
            <a:lvl2pPr marL="1588" lvl="1" indent="0" algn="ctr" eaLnBrk="0" hangingPunct="0">
              <a:lnSpc>
                <a:spcPct val="80000"/>
              </a:lnSpc>
              <a:spcBef>
                <a:spcPts val="0"/>
              </a:spcBef>
              <a:buClr>
                <a:srgbClr val="E20074"/>
              </a:buClr>
              <a:defRPr sz="1000">
                <a:solidFill>
                  <a:srgbClr val="C00000"/>
                </a:solidFill>
              </a:defRPr>
            </a:lvl2pPr>
            <a:lvl3pPr marL="179388" lvl="2" indent="-176213" eaLnBrk="1" hangingPunct="1">
              <a:lnSpc>
                <a:spcPct val="90000"/>
              </a:lnSpc>
              <a:buSzPct val="75000"/>
              <a:buChar char="§"/>
              <a:defRPr>
                <a:solidFill>
                  <a:schemeClr val="tx1"/>
                </a:solidFill>
                <a:latin typeface="+mn-lt"/>
              </a:defRPr>
            </a:lvl3pPr>
            <a:lvl4pPr marL="352425" lvl="3" indent="-171450" eaLnBrk="1" hangingPunct="1">
              <a:lnSpc>
                <a:spcPct val="90000"/>
              </a:lnSpc>
              <a:buSzPct val="75000"/>
              <a:buChar char="§"/>
              <a:defRPr>
                <a:solidFill>
                  <a:schemeClr val="tx1"/>
                </a:solidFill>
                <a:latin typeface="+mn-lt"/>
              </a:defRPr>
            </a:lvl4pPr>
            <a:lvl5pPr marL="538163" indent="-184150" eaLnBrk="0" hangingPunct="0">
              <a:lnSpc>
                <a:spcPct val="90000"/>
              </a:lnSpc>
              <a:buSzPct val="75000"/>
              <a:buChar char="§"/>
              <a:defRPr>
                <a:solidFill>
                  <a:schemeClr val="tx1"/>
                </a:solidFill>
                <a:latin typeface="+mn-lt"/>
              </a:defRPr>
            </a:lvl5pPr>
            <a:lvl6pPr marL="2514600" indent="-228600" defTabSz="457200">
              <a:spcBef>
                <a:spcPct val="20000"/>
              </a:spcBef>
              <a:buFont typeface="Arial"/>
              <a:buChar char="•"/>
              <a:defRPr sz="2000">
                <a:solidFill>
                  <a:schemeClr val="tx1"/>
                </a:solidFill>
                <a:latin typeface="+mn-lt"/>
              </a:defRPr>
            </a:lvl6pPr>
            <a:lvl7pPr marL="2971800" indent="-228600" defTabSz="457200">
              <a:spcBef>
                <a:spcPct val="20000"/>
              </a:spcBef>
              <a:buFont typeface="Arial"/>
              <a:buChar char="•"/>
              <a:defRPr sz="2000">
                <a:solidFill>
                  <a:schemeClr val="tx1"/>
                </a:solidFill>
                <a:latin typeface="+mn-lt"/>
              </a:defRPr>
            </a:lvl7pPr>
            <a:lvl8pPr marL="3429000" indent="-228600" defTabSz="457200">
              <a:spcBef>
                <a:spcPct val="20000"/>
              </a:spcBef>
              <a:buFont typeface="Arial"/>
              <a:buChar char="•"/>
              <a:defRPr sz="2000">
                <a:solidFill>
                  <a:schemeClr val="tx1"/>
                </a:solidFill>
                <a:latin typeface="+mn-lt"/>
              </a:defRPr>
            </a:lvl8pPr>
            <a:lvl9pPr marL="3886200" indent="-228600" defTabSz="457200">
              <a:spcBef>
                <a:spcPct val="20000"/>
              </a:spcBef>
              <a:buFont typeface="Arial"/>
              <a:buChar char="•"/>
              <a:defRPr sz="2000">
                <a:solidFill>
                  <a:schemeClr val="tx1"/>
                </a:solidFill>
                <a:latin typeface="+mn-lt"/>
              </a:defRPr>
            </a:lvl9pPr>
          </a:lstStyle>
          <a:p>
            <a:pPr marL="1850" lvl="1" defTabSz="503486">
              <a:defRPr/>
            </a:pPr>
            <a:r>
              <a:rPr lang="en-GB" altLang="en-US" sz="1100" kern="0" dirty="0">
                <a:solidFill>
                  <a:srgbClr val="427BB3"/>
                </a:solidFill>
                <a:latin typeface="Arial" panose="020B0604020202020204" pitchFamily="34" charset="0"/>
                <a:cs typeface="Arial" panose="020B0604020202020204" pitchFamily="34" charset="0"/>
              </a:rPr>
              <a:t>WTTB</a:t>
            </a:r>
          </a:p>
        </p:txBody>
      </p:sp>
      <p:sp>
        <p:nvSpPr>
          <p:cNvPr id="1077" name="Abgerundetes Rechteck 1049"/>
          <p:cNvSpPr/>
          <p:nvPr/>
        </p:nvSpPr>
        <p:spPr>
          <a:xfrm>
            <a:off x="4283968" y="5654955"/>
            <a:ext cx="321245" cy="144020"/>
          </a:xfrm>
          <a:prstGeom prst="roundRect">
            <a:avLst/>
          </a:prstGeom>
          <a:solidFill>
            <a:srgbClr val="FFFFFF"/>
          </a:solidFill>
          <a:ln w="6350">
            <a:solidFill>
              <a:srgbClr val="000000"/>
            </a:solidFill>
          </a:ln>
        </p:spPr>
        <p:txBody>
          <a:bodyPr vert="horz" wrap="none" lIns="0" tIns="0" rIns="0" bIns="0" rtlCol="0" anchor="ctr" upright="1">
            <a:noAutofit/>
          </a:bodyPr>
          <a:lstStyle/>
          <a:p>
            <a:pPr algn="ctr" defTabSz="912644" fontAlgn="auto">
              <a:lnSpc>
                <a:spcPct val="100000"/>
              </a:lnSpc>
              <a:spcBef>
                <a:spcPct val="0"/>
              </a:spcBef>
              <a:spcAft>
                <a:spcPts val="0"/>
              </a:spcAft>
              <a:buClrTx/>
            </a:pPr>
            <a:r>
              <a:rPr lang="de-DE" sz="900" kern="0" dirty="0">
                <a:solidFill>
                  <a:srgbClr val="000000"/>
                </a:solidFill>
                <a:latin typeface="Arial" panose="020B0604020202020204" pitchFamily="34" charset="0"/>
                <a:cs typeface="Arial" panose="020B0604020202020204" pitchFamily="34" charset="0"/>
              </a:rPr>
              <a:t>RGW</a:t>
            </a:r>
          </a:p>
        </p:txBody>
      </p:sp>
      <p:sp>
        <p:nvSpPr>
          <p:cNvPr id="1078" name="Textfeld 6"/>
          <p:cNvSpPr txBox="1">
            <a:spLocks noChangeArrowheads="1"/>
          </p:cNvSpPr>
          <p:nvPr/>
        </p:nvSpPr>
        <p:spPr bwMode="auto">
          <a:xfrm>
            <a:off x="6516215" y="4238535"/>
            <a:ext cx="2255347" cy="2070572"/>
          </a:xfrm>
          <a:prstGeom prst="rect">
            <a:avLst/>
          </a:prstGeom>
          <a:solidFill>
            <a:schemeClr val="bg2">
              <a:lumMod val="20000"/>
              <a:lumOff val="80000"/>
            </a:schemeClr>
          </a:solidFill>
          <a:ln>
            <a:solidFill>
              <a:schemeClr val="bg1">
                <a:lumMod val="85000"/>
              </a:schemeClr>
            </a:solidFill>
          </a:ln>
          <a:effectLst>
            <a:outerShdw blurRad="50800" dist="38100" dir="2700000" algn="tl" rotWithShape="0">
              <a:prstClr val="black">
                <a:alpha val="40000"/>
              </a:prstClr>
            </a:outerShdw>
          </a:effectLst>
          <a:extLst/>
        </p:spPr>
        <p:txBody>
          <a:bodyPr vert="horz" wrap="square" lIns="36000" tIns="36000" rIns="0" bIns="36000" numCol="1" anchor="t" anchorCtr="0" compatLnSpc="1">
            <a:prstTxWarp prst="textNoShape">
              <a:avLst/>
            </a:prstTxWarp>
          </a:bodyPr>
          <a:lstStyle>
            <a:defPPr>
              <a:defRPr lang="de-DE"/>
            </a:defPPr>
            <a:lvl1pPr marL="342900" indent="-342900" eaLnBrk="0" hangingPunct="0">
              <a:lnSpc>
                <a:spcPct val="90000"/>
              </a:lnSpc>
              <a:defRPr>
                <a:solidFill>
                  <a:schemeClr val="tx1"/>
                </a:solidFill>
              </a:defRPr>
            </a:lvl1pPr>
            <a:lvl2pPr marL="1588" lvl="1" indent="0" algn="ctr" eaLnBrk="0" hangingPunct="0">
              <a:lnSpc>
                <a:spcPct val="80000"/>
              </a:lnSpc>
              <a:spcBef>
                <a:spcPts val="0"/>
              </a:spcBef>
              <a:buClr>
                <a:srgbClr val="E20074"/>
              </a:buClr>
              <a:defRPr sz="1000">
                <a:solidFill>
                  <a:srgbClr val="C00000"/>
                </a:solidFill>
              </a:defRPr>
            </a:lvl2pPr>
            <a:lvl3pPr marL="179388" lvl="2" indent="-176213" eaLnBrk="1" hangingPunct="1">
              <a:lnSpc>
                <a:spcPct val="90000"/>
              </a:lnSpc>
              <a:buSzPct val="75000"/>
              <a:buChar char="§"/>
              <a:defRPr>
                <a:solidFill>
                  <a:schemeClr val="tx1"/>
                </a:solidFill>
                <a:latin typeface="+mn-lt"/>
              </a:defRPr>
            </a:lvl3pPr>
            <a:lvl4pPr marL="352425" lvl="3" indent="-171450" eaLnBrk="1" hangingPunct="1">
              <a:lnSpc>
                <a:spcPct val="90000"/>
              </a:lnSpc>
              <a:buSzPct val="75000"/>
              <a:buChar char="§"/>
              <a:defRPr>
                <a:solidFill>
                  <a:schemeClr val="tx1"/>
                </a:solidFill>
                <a:latin typeface="+mn-lt"/>
              </a:defRPr>
            </a:lvl4pPr>
            <a:lvl5pPr marL="538163" indent="-184150" eaLnBrk="0" hangingPunct="0">
              <a:lnSpc>
                <a:spcPct val="90000"/>
              </a:lnSpc>
              <a:buSzPct val="75000"/>
              <a:buChar char="§"/>
              <a:defRPr>
                <a:solidFill>
                  <a:schemeClr val="tx1"/>
                </a:solidFill>
                <a:latin typeface="+mn-lt"/>
              </a:defRPr>
            </a:lvl5pPr>
            <a:lvl6pPr marL="2514600" indent="-228600" defTabSz="457200">
              <a:spcBef>
                <a:spcPct val="20000"/>
              </a:spcBef>
              <a:buFont typeface="Arial"/>
              <a:buChar char="•"/>
              <a:defRPr sz="2000">
                <a:solidFill>
                  <a:schemeClr val="tx1"/>
                </a:solidFill>
                <a:latin typeface="+mn-lt"/>
              </a:defRPr>
            </a:lvl6pPr>
            <a:lvl7pPr marL="2971800" indent="-228600" defTabSz="457200">
              <a:spcBef>
                <a:spcPct val="20000"/>
              </a:spcBef>
              <a:buFont typeface="Arial"/>
              <a:buChar char="•"/>
              <a:defRPr sz="2000">
                <a:solidFill>
                  <a:schemeClr val="tx1"/>
                </a:solidFill>
                <a:latin typeface="+mn-lt"/>
              </a:defRPr>
            </a:lvl7pPr>
            <a:lvl8pPr marL="3429000" indent="-228600" defTabSz="457200">
              <a:spcBef>
                <a:spcPct val="20000"/>
              </a:spcBef>
              <a:buFont typeface="Arial"/>
              <a:buChar char="•"/>
              <a:defRPr sz="2000">
                <a:solidFill>
                  <a:schemeClr val="tx1"/>
                </a:solidFill>
                <a:latin typeface="+mn-lt"/>
              </a:defRPr>
            </a:lvl8pPr>
            <a:lvl9pPr marL="3886200" indent="-228600" defTabSz="457200">
              <a:spcBef>
                <a:spcPct val="20000"/>
              </a:spcBef>
              <a:buFont typeface="Arial"/>
              <a:buChar char="•"/>
              <a:defRPr sz="2000">
                <a:solidFill>
                  <a:schemeClr val="tx1"/>
                </a:solidFill>
                <a:latin typeface="+mn-lt"/>
              </a:defRPr>
            </a:lvl9pPr>
          </a:lstStyle>
          <a:p>
            <a:pPr marL="1850" lvl="1" algn="just" defTabSz="503486">
              <a:lnSpc>
                <a:spcPct val="90000"/>
              </a:lnSpc>
              <a:defRPr/>
            </a:pPr>
            <a:r>
              <a:rPr lang="en-GB" altLang="en-US" sz="1100" b="1" kern="0" dirty="0">
                <a:solidFill>
                  <a:schemeClr val="tx1"/>
                </a:solidFill>
                <a:latin typeface="Arial" panose="020B0604020202020204" pitchFamily="34" charset="0"/>
                <a:cs typeface="Arial" panose="020B0604020202020204" pitchFamily="34" charset="0"/>
              </a:rPr>
              <a:t>mmWave Distribution Network</a:t>
            </a:r>
          </a:p>
          <a:p>
            <a:pPr marL="144463" lvl="1" indent="-142875" algn="l" defTabSz="503486">
              <a:lnSpc>
                <a:spcPct val="100000"/>
              </a:lnSpc>
              <a:buClrTx/>
              <a:buFont typeface="Arial" panose="020B0604020202020204" pitchFamily="34" charset="0"/>
              <a:buChar char="•"/>
              <a:defRPr/>
            </a:pPr>
            <a:r>
              <a:rPr lang="en-GB" altLang="en-US" kern="0" dirty="0">
                <a:solidFill>
                  <a:schemeClr val="tx1"/>
                </a:solidFill>
                <a:latin typeface="Arial" panose="020B0604020202020204" pitchFamily="34" charset="0"/>
                <a:cs typeface="Arial" panose="020B0604020202020204" pitchFamily="34" charset="0"/>
              </a:rPr>
              <a:t>LOS 60 GHz narrow beam system </a:t>
            </a:r>
          </a:p>
          <a:p>
            <a:pPr marL="144463" lvl="1" indent="-142875" algn="l" defTabSz="503486">
              <a:lnSpc>
                <a:spcPct val="100000"/>
              </a:lnSpc>
              <a:buClrTx/>
              <a:buFont typeface="Arial" panose="020B0604020202020204" pitchFamily="34" charset="0"/>
              <a:buChar char="•"/>
              <a:defRPr/>
            </a:pPr>
            <a:r>
              <a:rPr lang="en-GB" altLang="en-US" kern="0" dirty="0">
                <a:solidFill>
                  <a:schemeClr val="tx1"/>
                </a:solidFill>
                <a:latin typeface="Arial" panose="020B0604020202020204" pitchFamily="34" charset="0"/>
                <a:cs typeface="Arial" panose="020B0604020202020204" pitchFamily="34" charset="0"/>
              </a:rPr>
              <a:t>Own management and control per mmWave wireless access area</a:t>
            </a:r>
          </a:p>
          <a:p>
            <a:pPr marL="144463" lvl="1" indent="-142875" algn="l" defTabSz="503486">
              <a:lnSpc>
                <a:spcPct val="100000"/>
              </a:lnSpc>
              <a:buClrTx/>
              <a:buFont typeface="Arial" panose="020B0604020202020204" pitchFamily="34" charset="0"/>
              <a:buChar char="•"/>
              <a:defRPr/>
            </a:pPr>
            <a:r>
              <a:rPr lang="en-GB" altLang="en-US" kern="0" dirty="0">
                <a:solidFill>
                  <a:schemeClr val="tx1"/>
                </a:solidFill>
                <a:latin typeface="Arial" panose="020B0604020202020204" pitchFamily="34" charset="0"/>
                <a:cs typeface="Arial" panose="020B0604020202020204" pitchFamily="34" charset="0"/>
              </a:rPr>
              <a:t>Route control protocol supports re-routing over radio links </a:t>
            </a:r>
          </a:p>
          <a:p>
            <a:pPr marL="144463" lvl="1" indent="-142875" algn="l" defTabSz="503486">
              <a:lnSpc>
                <a:spcPct val="100000"/>
              </a:lnSpc>
              <a:buClrTx/>
              <a:buFont typeface="Arial" panose="020B0604020202020204" pitchFamily="34" charset="0"/>
              <a:buChar char="•"/>
              <a:defRPr/>
            </a:pPr>
            <a:r>
              <a:rPr lang="en-GB" altLang="en-US" kern="0" dirty="0">
                <a:solidFill>
                  <a:schemeClr val="tx1"/>
                </a:solidFill>
                <a:latin typeface="Arial" panose="020B0604020202020204" pitchFamily="34" charset="0"/>
                <a:cs typeface="Arial" panose="020B0604020202020204" pitchFamily="34" charset="0"/>
              </a:rPr>
              <a:t>Auto-alignment installations via adaptive beamforming</a:t>
            </a:r>
          </a:p>
          <a:p>
            <a:pPr marL="144463" lvl="1" indent="-142875" algn="l" defTabSz="503486">
              <a:lnSpc>
                <a:spcPct val="100000"/>
              </a:lnSpc>
              <a:buClrTx/>
              <a:buFont typeface="Arial" panose="020B0604020202020204" pitchFamily="34" charset="0"/>
              <a:buChar char="•"/>
              <a:defRPr/>
            </a:pPr>
            <a:r>
              <a:rPr lang="en-GB" altLang="en-US" kern="0" dirty="0">
                <a:solidFill>
                  <a:schemeClr val="tx1"/>
                </a:solidFill>
                <a:latin typeface="Arial" panose="020B0604020202020204" pitchFamily="34" charset="0"/>
                <a:cs typeface="Arial" panose="020B0604020202020204" pitchFamily="34" charset="0"/>
              </a:rPr>
              <a:t>Redundancy of active equipment at “first” pole next to fiber PoP or via connections to 2 or more fiber PoPs</a:t>
            </a:r>
          </a:p>
          <a:p>
            <a:pPr marL="144463" lvl="1" indent="-142875" algn="l" defTabSz="503486">
              <a:lnSpc>
                <a:spcPct val="100000"/>
              </a:lnSpc>
              <a:buClrTx/>
              <a:buFont typeface="Arial" panose="020B0604020202020204" pitchFamily="34" charset="0"/>
              <a:buChar char="•"/>
              <a:defRPr/>
            </a:pPr>
            <a:r>
              <a:rPr lang="en-GB" altLang="en-US" kern="0" dirty="0">
                <a:solidFill>
                  <a:schemeClr val="tx1"/>
                </a:solidFill>
                <a:latin typeface="Arial" panose="020B0604020202020204" pitchFamily="34" charset="0"/>
                <a:cs typeface="Arial" panose="020B0604020202020204" pitchFamily="34" charset="0"/>
              </a:rPr>
              <a:t>Radio link degradation and outage recognition w/ failure localisation</a:t>
            </a:r>
            <a:endParaRPr lang="en-GB" altLang="en-US" sz="1100" kern="0" dirty="0">
              <a:solidFill>
                <a:schemeClr val="tx1"/>
              </a:solidFill>
              <a:latin typeface="Arial" panose="020B0604020202020204" pitchFamily="34" charset="0"/>
              <a:cs typeface="Arial" panose="020B0604020202020204" pitchFamily="34" charset="0"/>
            </a:endParaRPr>
          </a:p>
        </p:txBody>
      </p:sp>
      <p:sp>
        <p:nvSpPr>
          <p:cNvPr id="1079" name="Rechteck 563"/>
          <p:cNvSpPr/>
          <p:nvPr/>
        </p:nvSpPr>
        <p:spPr>
          <a:xfrm>
            <a:off x="4449268" y="3114753"/>
            <a:ext cx="83350" cy="83350"/>
          </a:xfrm>
          <a:prstGeom prst="rect">
            <a:avLst/>
          </a:prstGeom>
          <a:solidFill>
            <a:srgbClr val="C00000"/>
          </a:solidFill>
          <a:ln w="9525" cap="flat" cmpd="sng" algn="ctr">
            <a:noFill/>
            <a:prstDash val="solid"/>
          </a:ln>
          <a:effectLst/>
        </p:spPr>
        <p:txBody>
          <a:bodyPr lIns="91333" tIns="45666" rIns="91333" bIns="45666" rtlCol="0" anchor="ctr"/>
          <a:lstStyle/>
          <a:p>
            <a:pPr algn="ctr" defTabSz="456662">
              <a:lnSpc>
                <a:spcPts val="1800"/>
              </a:lnSpc>
              <a:buClr>
                <a:srgbClr val="E20074"/>
              </a:buClr>
            </a:pPr>
            <a:endParaRPr lang="en-GB" sz="1800" kern="0" dirty="0">
              <a:solidFill>
                <a:srgbClr val="000000"/>
              </a:solidFill>
              <a:latin typeface="Tele-GroteskNor"/>
            </a:endParaRPr>
          </a:p>
        </p:txBody>
      </p:sp>
      <p:sp>
        <p:nvSpPr>
          <p:cNvPr id="1080" name="Rectangle 162"/>
          <p:cNvSpPr>
            <a:spLocks noChangeArrowheads="1"/>
          </p:cNvSpPr>
          <p:nvPr/>
        </p:nvSpPr>
        <p:spPr bwMode="auto">
          <a:xfrm>
            <a:off x="5292081" y="4670036"/>
            <a:ext cx="993520" cy="368750"/>
          </a:xfrm>
          <a:prstGeom prst="rect">
            <a:avLst/>
          </a:prstGeom>
          <a:solidFill>
            <a:srgbClr val="FFD5AB"/>
          </a:solidFill>
          <a:ln>
            <a:noFill/>
          </a:ln>
          <a:extLst/>
        </p:spPr>
        <p:txBody>
          <a:bodyPr wrap="square" lIns="0" tIns="18000" rIns="0" bIns="18000">
            <a:spAutoFit/>
          </a:bodyPr>
          <a:lstStyle/>
          <a:p>
            <a:pPr algn="ctr" eaLnBrk="1" hangingPunct="1">
              <a:lnSpc>
                <a:spcPct val="90000"/>
              </a:lnSpc>
              <a:buClr>
                <a:srgbClr val="E20074"/>
              </a:buClr>
              <a:buSzPct val="75000"/>
              <a:buFontTx/>
              <a:buNone/>
            </a:pPr>
            <a:r>
              <a:rPr lang="en-US" altLang="de-DE" sz="1200" dirty="0">
                <a:solidFill>
                  <a:srgbClr val="000000"/>
                </a:solidFill>
                <a:latin typeface="Arial" panose="020B0604020202020204" pitchFamily="34" charset="0"/>
                <a:ea typeface="ＭＳ Ｐゴシック" pitchFamily="34" charset="-128"/>
                <a:cs typeface="Arial" panose="020B0604020202020204" pitchFamily="34" charset="0"/>
              </a:rPr>
              <a:t>Use case c) </a:t>
            </a:r>
            <a:r>
              <a:rPr lang="en-US" altLang="de-DE" sz="1200" b="1" dirty="0">
                <a:solidFill>
                  <a:srgbClr val="000000"/>
                </a:solidFill>
                <a:latin typeface="Arial" panose="020B0604020202020204" pitchFamily="34" charset="0"/>
                <a:ea typeface="ＭＳ Ｐゴシック" pitchFamily="34" charset="-128"/>
                <a:cs typeface="Arial" panose="020B0604020202020204" pitchFamily="34" charset="0"/>
              </a:rPr>
              <a:t>WiFi AP / SC</a:t>
            </a:r>
          </a:p>
        </p:txBody>
      </p:sp>
      <p:sp>
        <p:nvSpPr>
          <p:cNvPr id="1081" name="TextBox 94"/>
          <p:cNvSpPr txBox="1">
            <a:spLocks noChangeArrowheads="1"/>
          </p:cNvSpPr>
          <p:nvPr/>
        </p:nvSpPr>
        <p:spPr bwMode="auto">
          <a:xfrm>
            <a:off x="6378983" y="3280746"/>
            <a:ext cx="637168"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itchFamily="34" charset="0"/>
              <a:buChar char="■"/>
              <a:defRPr sz="3200">
                <a:solidFill>
                  <a:srgbClr val="000000"/>
                </a:solidFill>
                <a:latin typeface="Arial" pitchFamily="34" charset="0"/>
                <a:ea typeface="ＭＳ Ｐゴシック" pitchFamily="34" charset="-128"/>
                <a:cs typeface="Arial" pitchFamily="34" charset="0"/>
              </a:defRPr>
            </a:lvl1pPr>
            <a:lvl2pPr marL="742950" indent="-285750">
              <a:spcBef>
                <a:spcPct val="20000"/>
              </a:spcBef>
              <a:buFont typeface="Arial" pitchFamily="34" charset="0"/>
              <a:buChar char="♦"/>
              <a:defRPr sz="2800">
                <a:solidFill>
                  <a:srgbClr val="404040"/>
                </a:solidFill>
                <a:latin typeface="Arial" pitchFamily="34" charset="0"/>
                <a:ea typeface="Arial" pitchFamily="34" charset="0"/>
                <a:cs typeface="Arial" pitchFamily="34" charset="0"/>
              </a:defRPr>
            </a:lvl2pPr>
            <a:lvl3pPr marL="1143000" indent="-228600">
              <a:spcBef>
                <a:spcPct val="20000"/>
              </a:spcBef>
              <a:buFont typeface="Arial" pitchFamily="34" charset="0"/>
              <a:buChar char="•"/>
              <a:defRPr sz="2400">
                <a:solidFill>
                  <a:srgbClr val="000090"/>
                </a:solidFill>
                <a:latin typeface="Arial" pitchFamily="34" charset="0"/>
                <a:ea typeface="Arial" pitchFamily="34" charset="0"/>
                <a:cs typeface="Arial" pitchFamily="34" charset="0"/>
              </a:defRPr>
            </a:lvl3pPr>
            <a:lvl4pPr marL="1600200" indent="-228600">
              <a:spcBef>
                <a:spcPct val="20000"/>
              </a:spcBef>
              <a:buFont typeface="Arial" pitchFamily="34" charset="0"/>
              <a:buChar char="–"/>
              <a:defRPr sz="2000">
                <a:solidFill>
                  <a:srgbClr val="660066"/>
                </a:solidFill>
                <a:latin typeface="Arial" pitchFamily="34" charset="0"/>
                <a:ea typeface="Arial" pitchFamily="34" charset="0"/>
                <a:cs typeface="Arial" pitchFamily="34" charset="0"/>
              </a:defRPr>
            </a:lvl4pPr>
            <a:lvl5pPr marL="2057400" indent="-228600">
              <a:spcBef>
                <a:spcPct val="20000"/>
              </a:spcBef>
              <a:buFont typeface="Arial" pitchFamily="34" charset="0"/>
              <a:buChar char="»"/>
              <a:defRPr sz="16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9pPr>
          </a:lstStyle>
          <a:p>
            <a:pPr algn="ctr" eaLnBrk="1" hangingPunct="1">
              <a:lnSpc>
                <a:spcPct val="90000"/>
              </a:lnSpc>
              <a:spcBef>
                <a:spcPct val="0"/>
              </a:spcBef>
              <a:buClr>
                <a:srgbClr val="E20074"/>
              </a:buClr>
              <a:buSzPct val="75000"/>
              <a:buFontTx/>
              <a:buNone/>
            </a:pPr>
            <a:r>
              <a:rPr lang="en-US" altLang="de-DE" sz="1100" dirty="0">
                <a:solidFill>
                  <a:srgbClr val="FF0000"/>
                </a:solidFill>
              </a:rPr>
              <a:t>fiber</a:t>
            </a:r>
          </a:p>
        </p:txBody>
      </p:sp>
      <p:sp>
        <p:nvSpPr>
          <p:cNvPr id="1082" name="Freeform 11"/>
          <p:cNvSpPr>
            <a:spLocks/>
          </p:cNvSpPr>
          <p:nvPr/>
        </p:nvSpPr>
        <p:spPr bwMode="auto">
          <a:xfrm>
            <a:off x="7956376" y="1882711"/>
            <a:ext cx="815187" cy="1916200"/>
          </a:xfrm>
          <a:custGeom>
            <a:avLst/>
            <a:gdLst>
              <a:gd name="T0" fmla="*/ 596 w 6580"/>
              <a:gd name="T1" fmla="*/ 1330 h 4000"/>
              <a:gd name="T2" fmla="*/ 0 w 6580"/>
              <a:gd name="T3" fmla="*/ 1877 h 4000"/>
              <a:gd name="T4" fmla="*/ 328 w 6580"/>
              <a:gd name="T5" fmla="*/ 2353 h 4000"/>
              <a:gd name="T6" fmla="*/ 325 w 6580"/>
              <a:gd name="T7" fmla="*/ 2346 h 4000"/>
              <a:gd name="T8" fmla="*/ 146 w 6580"/>
              <a:gd name="T9" fmla="*/ 2721 h 4000"/>
              <a:gd name="T10" fmla="*/ 811 w 6580"/>
              <a:gd name="T11" fmla="*/ 3269 h 4000"/>
              <a:gd name="T12" fmla="*/ 888 w 6580"/>
              <a:gd name="T13" fmla="*/ 3265 h 4000"/>
              <a:gd name="T14" fmla="*/ 884 w 6580"/>
              <a:gd name="T15" fmla="*/ 3269 h 4000"/>
              <a:gd name="T16" fmla="*/ 1905 w 6580"/>
              <a:gd name="T17" fmla="*/ 3759 h 4000"/>
              <a:gd name="T18" fmla="*/ 2510 w 6580"/>
              <a:gd name="T19" fmla="*/ 3620 h 4000"/>
              <a:gd name="T20" fmla="*/ 2508 w 6580"/>
              <a:gd name="T21" fmla="*/ 3621 h 4000"/>
              <a:gd name="T22" fmla="*/ 3363 w 6580"/>
              <a:gd name="T23" fmla="*/ 4000 h 4000"/>
              <a:gd name="T24" fmla="*/ 4347 w 6580"/>
              <a:gd name="T25" fmla="*/ 3393 h 4000"/>
              <a:gd name="T26" fmla="*/ 4349 w 6580"/>
              <a:gd name="T27" fmla="*/ 3398 h 4000"/>
              <a:gd name="T28" fmla="*/ 4815 w 6580"/>
              <a:gd name="T29" fmla="*/ 3508 h 4000"/>
              <a:gd name="T30" fmla="*/ 5696 w 6580"/>
              <a:gd name="T31" fmla="*/ 2786 h 4000"/>
              <a:gd name="T32" fmla="*/ 5695 w 6580"/>
              <a:gd name="T33" fmla="*/ 2785 h 4000"/>
              <a:gd name="T34" fmla="*/ 6580 w 6580"/>
              <a:gd name="T35" fmla="*/ 1940 h 4000"/>
              <a:gd name="T36" fmla="*/ 6367 w 6580"/>
              <a:gd name="T37" fmla="*/ 1419 h 4000"/>
              <a:gd name="T38" fmla="*/ 6364 w 6580"/>
              <a:gd name="T39" fmla="*/ 1419 h 4000"/>
              <a:gd name="T40" fmla="*/ 6431 w 6580"/>
              <a:gd name="T41" fmla="*/ 1154 h 4000"/>
              <a:gd name="T42" fmla="*/ 5832 w 6580"/>
              <a:gd name="T43" fmla="*/ 504 h 4000"/>
              <a:gd name="T44" fmla="*/ 5835 w 6580"/>
              <a:gd name="T45" fmla="*/ 503 h 4000"/>
              <a:gd name="T46" fmla="*/ 5107 w 6580"/>
              <a:gd name="T47" fmla="*/ 0 h 4000"/>
              <a:gd name="T48" fmla="*/ 4541 w 6580"/>
              <a:gd name="T49" fmla="*/ 216 h 4000"/>
              <a:gd name="T50" fmla="*/ 4542 w 6580"/>
              <a:gd name="T51" fmla="*/ 217 h 4000"/>
              <a:gd name="T52" fmla="*/ 4015 w 6580"/>
              <a:gd name="T53" fmla="*/ 0 h 4000"/>
              <a:gd name="T54" fmla="*/ 3419 w 6580"/>
              <a:gd name="T55" fmla="*/ 305 h 4000"/>
              <a:gd name="T56" fmla="*/ 3422 w 6580"/>
              <a:gd name="T57" fmla="*/ 314 h 4000"/>
              <a:gd name="T58" fmla="*/ 2853 w 6580"/>
              <a:gd name="T59" fmla="*/ 121 h 4000"/>
              <a:gd name="T60" fmla="*/ 2135 w 6580"/>
              <a:gd name="T61" fmla="*/ 478 h 4000"/>
              <a:gd name="T62" fmla="*/ 2132 w 6580"/>
              <a:gd name="T63" fmla="*/ 483 h 4000"/>
              <a:gd name="T64" fmla="*/ 1612 w 6580"/>
              <a:gd name="T65" fmla="*/ 367 h 4000"/>
              <a:gd name="T66" fmla="*/ 583 w 6580"/>
              <a:gd name="T67" fmla="*/ 1217 h 4000"/>
              <a:gd name="T68" fmla="*/ 593 w 6580"/>
              <a:gd name="T69" fmla="*/ 1330 h 4000"/>
              <a:gd name="T70" fmla="*/ 596 w 6580"/>
              <a:gd name="T71" fmla="*/ 1330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80" h="4000">
                <a:moveTo>
                  <a:pt x="596" y="1330"/>
                </a:moveTo>
                <a:cubicBezTo>
                  <a:pt x="257" y="1359"/>
                  <a:pt x="0" y="1596"/>
                  <a:pt x="0" y="1877"/>
                </a:cubicBezTo>
                <a:cubicBezTo>
                  <a:pt x="0" y="2072"/>
                  <a:pt x="125" y="2254"/>
                  <a:pt x="328" y="2353"/>
                </a:cubicBezTo>
                <a:lnTo>
                  <a:pt x="325" y="2346"/>
                </a:lnTo>
                <a:cubicBezTo>
                  <a:pt x="209" y="2448"/>
                  <a:pt x="146" y="2582"/>
                  <a:pt x="146" y="2721"/>
                </a:cubicBezTo>
                <a:cubicBezTo>
                  <a:pt x="146" y="3024"/>
                  <a:pt x="443" y="3269"/>
                  <a:pt x="811" y="3269"/>
                </a:cubicBezTo>
                <a:cubicBezTo>
                  <a:pt x="835" y="3269"/>
                  <a:pt x="862" y="3267"/>
                  <a:pt x="888" y="3265"/>
                </a:cubicBezTo>
                <a:lnTo>
                  <a:pt x="884" y="3269"/>
                </a:lnTo>
                <a:cubicBezTo>
                  <a:pt x="1094" y="3571"/>
                  <a:pt x="1482" y="3759"/>
                  <a:pt x="1905" y="3759"/>
                </a:cubicBezTo>
                <a:cubicBezTo>
                  <a:pt x="2118" y="3759"/>
                  <a:pt x="2327" y="3711"/>
                  <a:pt x="2510" y="3620"/>
                </a:cubicBezTo>
                <a:lnTo>
                  <a:pt x="2508" y="3621"/>
                </a:lnTo>
                <a:cubicBezTo>
                  <a:pt x="2698" y="3857"/>
                  <a:pt x="3019" y="4000"/>
                  <a:pt x="3363" y="4000"/>
                </a:cubicBezTo>
                <a:cubicBezTo>
                  <a:pt x="3816" y="4000"/>
                  <a:pt x="4216" y="3754"/>
                  <a:pt x="4347" y="3393"/>
                </a:cubicBezTo>
                <a:lnTo>
                  <a:pt x="4349" y="3398"/>
                </a:lnTo>
                <a:cubicBezTo>
                  <a:pt x="4488" y="3471"/>
                  <a:pt x="4650" y="3508"/>
                  <a:pt x="4815" y="3508"/>
                </a:cubicBezTo>
                <a:cubicBezTo>
                  <a:pt x="5299" y="3508"/>
                  <a:pt x="5692" y="3186"/>
                  <a:pt x="5696" y="2786"/>
                </a:cubicBezTo>
                <a:lnTo>
                  <a:pt x="5695" y="2785"/>
                </a:lnTo>
                <a:cubicBezTo>
                  <a:pt x="6202" y="2725"/>
                  <a:pt x="6580" y="2365"/>
                  <a:pt x="6580" y="1940"/>
                </a:cubicBezTo>
                <a:cubicBezTo>
                  <a:pt x="6580" y="1751"/>
                  <a:pt x="6505" y="1569"/>
                  <a:pt x="6367" y="1419"/>
                </a:cubicBezTo>
                <a:lnTo>
                  <a:pt x="6364" y="1419"/>
                </a:lnTo>
                <a:cubicBezTo>
                  <a:pt x="6408" y="1334"/>
                  <a:pt x="6431" y="1245"/>
                  <a:pt x="6431" y="1154"/>
                </a:cubicBezTo>
                <a:cubicBezTo>
                  <a:pt x="6431" y="849"/>
                  <a:pt x="6185" y="583"/>
                  <a:pt x="5832" y="504"/>
                </a:cubicBezTo>
                <a:lnTo>
                  <a:pt x="5835" y="503"/>
                </a:lnTo>
                <a:cubicBezTo>
                  <a:pt x="5771" y="212"/>
                  <a:pt x="5464" y="0"/>
                  <a:pt x="5107" y="0"/>
                </a:cubicBezTo>
                <a:cubicBezTo>
                  <a:pt x="4889" y="0"/>
                  <a:pt x="4683" y="79"/>
                  <a:pt x="4541" y="216"/>
                </a:cubicBezTo>
                <a:lnTo>
                  <a:pt x="4542" y="217"/>
                </a:lnTo>
                <a:cubicBezTo>
                  <a:pt x="4417" y="81"/>
                  <a:pt x="4222" y="0"/>
                  <a:pt x="4015" y="0"/>
                </a:cubicBezTo>
                <a:cubicBezTo>
                  <a:pt x="3763" y="0"/>
                  <a:pt x="3532" y="118"/>
                  <a:pt x="3419" y="305"/>
                </a:cubicBezTo>
                <a:lnTo>
                  <a:pt x="3422" y="314"/>
                </a:lnTo>
                <a:cubicBezTo>
                  <a:pt x="3269" y="190"/>
                  <a:pt x="3066" y="121"/>
                  <a:pt x="2853" y="121"/>
                </a:cubicBezTo>
                <a:cubicBezTo>
                  <a:pt x="2552" y="121"/>
                  <a:pt x="2275" y="258"/>
                  <a:pt x="2135" y="478"/>
                </a:cubicBezTo>
                <a:lnTo>
                  <a:pt x="2132" y="483"/>
                </a:lnTo>
                <a:cubicBezTo>
                  <a:pt x="1974" y="407"/>
                  <a:pt x="1796" y="367"/>
                  <a:pt x="1612" y="367"/>
                </a:cubicBezTo>
                <a:cubicBezTo>
                  <a:pt x="1044" y="367"/>
                  <a:pt x="583" y="746"/>
                  <a:pt x="583" y="1217"/>
                </a:cubicBezTo>
                <a:cubicBezTo>
                  <a:pt x="583" y="1254"/>
                  <a:pt x="586" y="1293"/>
                  <a:pt x="593" y="1330"/>
                </a:cubicBezTo>
                <a:lnTo>
                  <a:pt x="596" y="1330"/>
                </a:lnTo>
                <a:close/>
              </a:path>
            </a:pathLst>
          </a:custGeom>
          <a:solidFill>
            <a:schemeClr val="bg1">
              <a:lumMod val="95000"/>
            </a:schemeClr>
          </a:solidFill>
          <a:ln w="4763" cap="rnd">
            <a:solidFill>
              <a:srgbClr val="000000"/>
            </a:solidFill>
            <a:prstDash val="solid"/>
            <a:round/>
            <a:headEnd/>
            <a:tailEnd/>
          </a:ln>
          <a:extLst/>
        </p:spPr>
        <p:txBody>
          <a:bodyPr lIns="36000" tIns="36000" rIns="36000" bIns="36000" anchor="ctr"/>
          <a:lstStyle/>
          <a:p>
            <a:pPr algn="ctr" defTabSz="914400" fontAlgn="auto">
              <a:lnSpc>
                <a:spcPct val="100000"/>
              </a:lnSpc>
              <a:spcBef>
                <a:spcPts val="0"/>
              </a:spcBef>
              <a:spcAft>
                <a:spcPts val="0"/>
              </a:spcAft>
              <a:buClrTx/>
              <a:buFontTx/>
              <a:buNone/>
              <a:defRPr/>
            </a:pPr>
            <a:r>
              <a:rPr lang="en-US" sz="1400" kern="0" dirty="0">
                <a:solidFill>
                  <a:sysClr val="windowText" lastClr="000000"/>
                </a:solidFill>
                <a:latin typeface="Arial" panose="020B0604020202020204" pitchFamily="34" charset="0"/>
                <a:cs typeface="Arial" panose="020B0604020202020204" pitchFamily="34" charset="0"/>
              </a:rPr>
              <a:t>Provider</a:t>
            </a:r>
          </a:p>
          <a:p>
            <a:pPr algn="ctr" defTabSz="914400" fontAlgn="auto">
              <a:lnSpc>
                <a:spcPct val="100000"/>
              </a:lnSpc>
              <a:spcBef>
                <a:spcPts val="0"/>
              </a:spcBef>
              <a:spcAft>
                <a:spcPts val="0"/>
              </a:spcAft>
              <a:buClrTx/>
              <a:buFontTx/>
              <a:buNone/>
              <a:defRPr/>
            </a:pPr>
            <a:r>
              <a:rPr lang="en-US" sz="1400" kern="0" dirty="0">
                <a:solidFill>
                  <a:sysClr val="windowText" lastClr="000000"/>
                </a:solidFill>
                <a:latin typeface="Arial" panose="020B0604020202020204" pitchFamily="34" charset="0"/>
                <a:cs typeface="Arial" panose="020B0604020202020204" pitchFamily="34" charset="0"/>
              </a:rPr>
              <a:t>Network</a:t>
            </a:r>
          </a:p>
        </p:txBody>
      </p:sp>
      <p:sp>
        <p:nvSpPr>
          <p:cNvPr id="1083" name="Rechteck 320"/>
          <p:cNvSpPr/>
          <p:nvPr/>
        </p:nvSpPr>
        <p:spPr>
          <a:xfrm>
            <a:off x="8001879" y="3925620"/>
            <a:ext cx="106679" cy="83350"/>
          </a:xfrm>
          <a:prstGeom prst="rect">
            <a:avLst/>
          </a:prstGeom>
          <a:solidFill>
            <a:srgbClr val="C00000"/>
          </a:solidFill>
          <a:ln w="9525" cap="flat" cmpd="sng" algn="ctr">
            <a:noFill/>
            <a:prstDash val="solid"/>
          </a:ln>
          <a:effectLst/>
        </p:spPr>
        <p:txBody>
          <a:bodyPr lIns="91333" tIns="45666" rIns="91333" bIns="45666" rtlCol="0" anchor="ctr"/>
          <a:lstStyle/>
          <a:p>
            <a:pPr algn="ctr" defTabSz="456662">
              <a:lnSpc>
                <a:spcPts val="1800"/>
              </a:lnSpc>
              <a:buClr>
                <a:srgbClr val="E20074"/>
              </a:buClr>
            </a:pPr>
            <a:endParaRPr lang="en-GB" sz="1800" kern="0" dirty="0">
              <a:solidFill>
                <a:srgbClr val="000000"/>
              </a:solidFill>
              <a:latin typeface="Tele-GroteskNor"/>
            </a:endParaRPr>
          </a:p>
        </p:txBody>
      </p:sp>
      <p:sp>
        <p:nvSpPr>
          <p:cNvPr id="1084" name="TextBox 94"/>
          <p:cNvSpPr txBox="1">
            <a:spLocks noChangeArrowheads="1"/>
          </p:cNvSpPr>
          <p:nvPr/>
        </p:nvSpPr>
        <p:spPr bwMode="auto">
          <a:xfrm>
            <a:off x="8145896" y="3860835"/>
            <a:ext cx="9216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itchFamily="34" charset="0"/>
              <a:buChar char="■"/>
              <a:defRPr sz="3200">
                <a:solidFill>
                  <a:srgbClr val="000000"/>
                </a:solidFill>
                <a:latin typeface="Arial" pitchFamily="34" charset="0"/>
                <a:ea typeface="ＭＳ Ｐゴシック" pitchFamily="34" charset="-128"/>
                <a:cs typeface="Arial" pitchFamily="34" charset="0"/>
              </a:defRPr>
            </a:lvl1pPr>
            <a:lvl2pPr marL="742950" indent="-285750">
              <a:spcBef>
                <a:spcPct val="20000"/>
              </a:spcBef>
              <a:buFont typeface="Arial" pitchFamily="34" charset="0"/>
              <a:buChar char="♦"/>
              <a:defRPr sz="2800">
                <a:solidFill>
                  <a:srgbClr val="404040"/>
                </a:solidFill>
                <a:latin typeface="Arial" pitchFamily="34" charset="0"/>
                <a:ea typeface="Arial" pitchFamily="34" charset="0"/>
                <a:cs typeface="Arial" pitchFamily="34" charset="0"/>
              </a:defRPr>
            </a:lvl2pPr>
            <a:lvl3pPr marL="1143000" indent="-228600">
              <a:spcBef>
                <a:spcPct val="20000"/>
              </a:spcBef>
              <a:buFont typeface="Arial" pitchFamily="34" charset="0"/>
              <a:buChar char="•"/>
              <a:defRPr sz="2400">
                <a:solidFill>
                  <a:srgbClr val="000090"/>
                </a:solidFill>
                <a:latin typeface="Arial" pitchFamily="34" charset="0"/>
                <a:ea typeface="Arial" pitchFamily="34" charset="0"/>
                <a:cs typeface="Arial" pitchFamily="34" charset="0"/>
              </a:defRPr>
            </a:lvl3pPr>
            <a:lvl4pPr marL="1600200" indent="-228600">
              <a:spcBef>
                <a:spcPct val="20000"/>
              </a:spcBef>
              <a:buFont typeface="Arial" pitchFamily="34" charset="0"/>
              <a:buChar char="–"/>
              <a:defRPr sz="2000">
                <a:solidFill>
                  <a:srgbClr val="660066"/>
                </a:solidFill>
                <a:latin typeface="Arial" pitchFamily="34" charset="0"/>
                <a:ea typeface="Arial" pitchFamily="34" charset="0"/>
                <a:cs typeface="Arial" pitchFamily="34" charset="0"/>
              </a:defRPr>
            </a:lvl4pPr>
            <a:lvl5pPr marL="2057400" indent="-228600">
              <a:spcBef>
                <a:spcPct val="20000"/>
              </a:spcBef>
              <a:buFont typeface="Arial" pitchFamily="34" charset="0"/>
              <a:buChar char="»"/>
              <a:defRPr sz="16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9pPr>
          </a:lstStyle>
          <a:p>
            <a:pPr eaLnBrk="1" hangingPunct="1">
              <a:spcBef>
                <a:spcPct val="0"/>
              </a:spcBef>
              <a:buClr>
                <a:srgbClr val="E20074"/>
              </a:buClr>
              <a:buSzPct val="75000"/>
              <a:buFontTx/>
              <a:buNone/>
            </a:pPr>
            <a:r>
              <a:rPr lang="en-US" altLang="de-DE" sz="1100" dirty="0">
                <a:latin typeface="Tele-GroteskNor" pitchFamily="2" charset="0"/>
              </a:rPr>
              <a:t>mmWave AP</a:t>
            </a:r>
          </a:p>
          <a:p>
            <a:pPr eaLnBrk="1" hangingPunct="1">
              <a:spcBef>
                <a:spcPct val="0"/>
              </a:spcBef>
              <a:buClr>
                <a:srgbClr val="E20074"/>
              </a:buClr>
              <a:buSzPct val="75000"/>
              <a:buFontTx/>
              <a:buNone/>
            </a:pPr>
            <a:r>
              <a:rPr lang="en-US" altLang="de-DE" sz="1100" dirty="0">
                <a:latin typeface="Tele-GroteskNor" pitchFamily="2" charset="0"/>
              </a:rPr>
              <a:t>mmWave link</a:t>
            </a:r>
          </a:p>
        </p:txBody>
      </p:sp>
      <p:cxnSp>
        <p:nvCxnSpPr>
          <p:cNvPr id="1085" name="Gerade Verbindung 325"/>
          <p:cNvCxnSpPr/>
          <p:nvPr/>
        </p:nvCxnSpPr>
        <p:spPr bwMode="auto">
          <a:xfrm>
            <a:off x="7949176" y="4119611"/>
            <a:ext cx="180772" cy="1"/>
          </a:xfrm>
          <a:prstGeom prst="line">
            <a:avLst/>
          </a:prstGeom>
          <a:solidFill>
            <a:srgbClr val="00B8FF"/>
          </a:solidFill>
          <a:ln w="19050" cap="flat" cmpd="sng" algn="ctr">
            <a:solidFill>
              <a:schemeClr val="accent6"/>
            </a:solidFill>
            <a:prstDash val="dashDot"/>
            <a:round/>
            <a:headEnd type="none" w="med" len="med"/>
            <a:tailEnd type="none" w="med" len="med"/>
          </a:ln>
          <a:effectLst/>
        </p:spPr>
      </p:cxnSp>
      <p:sp>
        <p:nvSpPr>
          <p:cNvPr id="1086" name="TextBox 94"/>
          <p:cNvSpPr txBox="1">
            <a:spLocks noChangeArrowheads="1"/>
          </p:cNvSpPr>
          <p:nvPr/>
        </p:nvSpPr>
        <p:spPr bwMode="auto">
          <a:xfrm>
            <a:off x="167712" y="3198867"/>
            <a:ext cx="714716" cy="332399"/>
          </a:xfrm>
          <a:prstGeom prst="rect">
            <a:avLst/>
          </a:prstGeom>
          <a:noFill/>
          <a:ln>
            <a:noFill/>
          </a:ln>
          <a:extLst/>
        </p:spPr>
        <p:txBody>
          <a:bodyPr wrap="square" lIns="0" tIns="0" rIns="0" bIns="0">
            <a:spAutoFit/>
          </a:bodyPr>
          <a:lstStyle>
            <a:lvl1pPr>
              <a:spcBef>
                <a:spcPct val="20000"/>
              </a:spcBef>
              <a:buFont typeface="Arial" pitchFamily="34" charset="0"/>
              <a:buChar char="■"/>
              <a:defRPr sz="3200">
                <a:solidFill>
                  <a:srgbClr val="000000"/>
                </a:solidFill>
                <a:latin typeface="Arial" pitchFamily="34" charset="0"/>
                <a:ea typeface="ＭＳ Ｐゴシック" pitchFamily="34" charset="-128"/>
                <a:cs typeface="Arial" pitchFamily="34" charset="0"/>
              </a:defRPr>
            </a:lvl1pPr>
            <a:lvl2pPr marL="742950" indent="-285750">
              <a:spcBef>
                <a:spcPct val="20000"/>
              </a:spcBef>
              <a:buFont typeface="Arial" pitchFamily="34" charset="0"/>
              <a:buChar char="♦"/>
              <a:defRPr sz="2800">
                <a:solidFill>
                  <a:srgbClr val="404040"/>
                </a:solidFill>
                <a:latin typeface="Arial" pitchFamily="34" charset="0"/>
                <a:ea typeface="Arial" pitchFamily="34" charset="0"/>
                <a:cs typeface="Arial" pitchFamily="34" charset="0"/>
              </a:defRPr>
            </a:lvl2pPr>
            <a:lvl3pPr marL="1143000" indent="-228600">
              <a:spcBef>
                <a:spcPct val="20000"/>
              </a:spcBef>
              <a:buFont typeface="Arial" pitchFamily="34" charset="0"/>
              <a:buChar char="•"/>
              <a:defRPr sz="2400">
                <a:solidFill>
                  <a:srgbClr val="000090"/>
                </a:solidFill>
                <a:latin typeface="Arial" pitchFamily="34" charset="0"/>
                <a:ea typeface="Arial" pitchFamily="34" charset="0"/>
                <a:cs typeface="Arial" pitchFamily="34" charset="0"/>
              </a:defRPr>
            </a:lvl3pPr>
            <a:lvl4pPr marL="1600200" indent="-228600">
              <a:spcBef>
                <a:spcPct val="20000"/>
              </a:spcBef>
              <a:buFont typeface="Arial" pitchFamily="34" charset="0"/>
              <a:buChar char="–"/>
              <a:defRPr sz="2000">
                <a:solidFill>
                  <a:srgbClr val="660066"/>
                </a:solidFill>
                <a:latin typeface="Arial" pitchFamily="34" charset="0"/>
                <a:ea typeface="Arial" pitchFamily="34" charset="0"/>
                <a:cs typeface="Arial" pitchFamily="34" charset="0"/>
              </a:defRPr>
            </a:lvl4pPr>
            <a:lvl5pPr marL="2057400" indent="-228600">
              <a:spcBef>
                <a:spcPct val="20000"/>
              </a:spcBef>
              <a:buFont typeface="Arial" pitchFamily="34" charset="0"/>
              <a:buChar char="»"/>
              <a:defRPr sz="16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9pPr>
          </a:lstStyle>
          <a:p>
            <a:pPr algn="r" eaLnBrk="1" hangingPunct="1">
              <a:lnSpc>
                <a:spcPct val="80000"/>
              </a:lnSpc>
              <a:spcBef>
                <a:spcPct val="0"/>
              </a:spcBef>
              <a:buClr>
                <a:srgbClr val="E20074"/>
              </a:buClr>
              <a:buSzPct val="75000"/>
              <a:buFontTx/>
              <a:buNone/>
            </a:pPr>
            <a:r>
              <a:rPr lang="en-US" altLang="de-DE" sz="1100" dirty="0"/>
              <a:t>Fiber PoP </a:t>
            </a:r>
            <a:r>
              <a:rPr lang="en-US" altLang="de-DE" sz="800" dirty="0"/>
              <a:t>(to Provider Network)</a:t>
            </a:r>
          </a:p>
        </p:txBody>
      </p:sp>
      <p:cxnSp>
        <p:nvCxnSpPr>
          <p:cNvPr id="1087" name="Gewinkelte Verbindung 2"/>
          <p:cNvCxnSpPr>
            <a:stCxn id="1091" idx="1"/>
            <a:endCxn id="852" idx="2"/>
          </p:cNvCxnSpPr>
          <p:nvPr/>
        </p:nvCxnSpPr>
        <p:spPr bwMode="auto">
          <a:xfrm flipV="1">
            <a:off x="927256" y="3118264"/>
            <a:ext cx="435205" cy="309914"/>
          </a:xfrm>
          <a:prstGeom prst="bentConnector2">
            <a:avLst/>
          </a:prstGeom>
          <a:solidFill>
            <a:srgbClr val="00B8FF"/>
          </a:solidFill>
          <a:ln w="19050" cap="flat" cmpd="sng" algn="ctr">
            <a:solidFill>
              <a:srgbClr val="FF0000"/>
            </a:solidFill>
            <a:prstDash val="solid"/>
            <a:round/>
            <a:headEnd type="none" w="med" len="med"/>
            <a:tailEnd type="none" w="med" len="med"/>
          </a:ln>
          <a:effectLst/>
        </p:spPr>
      </p:cxnSp>
      <p:grpSp>
        <p:nvGrpSpPr>
          <p:cNvPr id="1088" name="Group 5"/>
          <p:cNvGrpSpPr>
            <a:grpSpLocks/>
          </p:cNvGrpSpPr>
          <p:nvPr/>
        </p:nvGrpSpPr>
        <p:grpSpPr bwMode="auto">
          <a:xfrm>
            <a:off x="927256" y="3220994"/>
            <a:ext cx="201612" cy="265113"/>
            <a:chOff x="632" y="1958"/>
            <a:chExt cx="220" cy="389"/>
          </a:xfrm>
        </p:grpSpPr>
        <p:sp>
          <p:nvSpPr>
            <p:cNvPr id="1089" name="Freeform 6"/>
            <p:cNvSpPr>
              <a:spLocks/>
            </p:cNvSpPr>
            <p:nvPr/>
          </p:nvSpPr>
          <p:spPr bwMode="auto">
            <a:xfrm>
              <a:off x="778" y="1958"/>
              <a:ext cx="74" cy="389"/>
            </a:xfrm>
            <a:custGeom>
              <a:avLst/>
              <a:gdLst>
                <a:gd name="T0" fmla="*/ 0 w 74"/>
                <a:gd name="T1" fmla="*/ 17 h 388"/>
                <a:gd name="T2" fmla="*/ 74 w 74"/>
                <a:gd name="T3" fmla="*/ 0 h 388"/>
                <a:gd name="T4" fmla="*/ 74 w 74"/>
                <a:gd name="T5" fmla="*/ 351 h 388"/>
                <a:gd name="T6" fmla="*/ 0 w 74"/>
                <a:gd name="T7" fmla="*/ 422 h 388"/>
                <a:gd name="T8" fmla="*/ 0 w 74"/>
                <a:gd name="T9" fmla="*/ 17 h 388"/>
                <a:gd name="T10" fmla="*/ 0 60000 65536"/>
                <a:gd name="T11" fmla="*/ 0 60000 65536"/>
                <a:gd name="T12" fmla="*/ 0 60000 65536"/>
                <a:gd name="T13" fmla="*/ 0 60000 65536"/>
                <a:gd name="T14" fmla="*/ 0 60000 65536"/>
                <a:gd name="T15" fmla="*/ 0 w 74"/>
                <a:gd name="T16" fmla="*/ 0 h 388"/>
                <a:gd name="T17" fmla="*/ 74 w 74"/>
                <a:gd name="T18" fmla="*/ 388 h 388"/>
              </a:gdLst>
              <a:ahLst/>
              <a:cxnLst>
                <a:cxn ang="T10">
                  <a:pos x="T0" y="T1"/>
                </a:cxn>
                <a:cxn ang="T11">
                  <a:pos x="T2" y="T3"/>
                </a:cxn>
                <a:cxn ang="T12">
                  <a:pos x="T4" y="T5"/>
                </a:cxn>
                <a:cxn ang="T13">
                  <a:pos x="T6" y="T7"/>
                </a:cxn>
                <a:cxn ang="T14">
                  <a:pos x="T8" y="T9"/>
                </a:cxn>
              </a:cxnLst>
              <a:rect l="T15" t="T16" r="T17" b="T18"/>
              <a:pathLst>
                <a:path w="74" h="388">
                  <a:moveTo>
                    <a:pt x="0" y="17"/>
                  </a:moveTo>
                  <a:lnTo>
                    <a:pt x="74" y="0"/>
                  </a:lnTo>
                  <a:lnTo>
                    <a:pt x="74" y="317"/>
                  </a:lnTo>
                  <a:lnTo>
                    <a:pt x="0" y="388"/>
                  </a:lnTo>
                  <a:lnTo>
                    <a:pt x="0" y="17"/>
                  </a:lnTo>
                  <a:close/>
                </a:path>
              </a:pathLst>
            </a:custGeom>
            <a:solidFill>
              <a:srgbClr val="A0A0A0"/>
            </a:solidFill>
            <a:ln w="1588">
              <a:solidFill>
                <a:srgbClr val="808080"/>
              </a:solidFill>
              <a:prstDash val="solid"/>
              <a:round/>
              <a:headEnd/>
              <a:tailEnd/>
            </a:ln>
          </p:spPr>
          <p:txBody>
            <a:bodyPr/>
            <a:lstStyle/>
            <a:p>
              <a:pPr>
                <a:defRPr/>
              </a:pPr>
              <a:endParaRPr lang="en-GB" dirty="0">
                <a:latin typeface="+mn-lt"/>
                <a:cs typeface="Arial" pitchFamily="34" charset="0"/>
              </a:endParaRPr>
            </a:p>
          </p:txBody>
        </p:sp>
        <p:sp>
          <p:nvSpPr>
            <p:cNvPr id="1090" name="Freeform 7"/>
            <p:cNvSpPr>
              <a:spLocks/>
            </p:cNvSpPr>
            <p:nvPr/>
          </p:nvSpPr>
          <p:spPr bwMode="auto">
            <a:xfrm>
              <a:off x="634" y="2263"/>
              <a:ext cx="144" cy="84"/>
            </a:xfrm>
            <a:custGeom>
              <a:avLst/>
              <a:gdLst>
                <a:gd name="T0" fmla="*/ 0 w 145"/>
                <a:gd name="T1" fmla="*/ 0 h 83"/>
                <a:gd name="T2" fmla="*/ 0 w 145"/>
                <a:gd name="T3" fmla="*/ 19 h 83"/>
                <a:gd name="T4" fmla="*/ 111 w 145"/>
                <a:gd name="T5" fmla="*/ 117 h 83"/>
                <a:gd name="T6" fmla="*/ 111 w 145"/>
                <a:gd name="T7" fmla="*/ 92 h 83"/>
                <a:gd name="T8" fmla="*/ 0 w 145"/>
                <a:gd name="T9" fmla="*/ 0 h 83"/>
                <a:gd name="T10" fmla="*/ 0 60000 65536"/>
                <a:gd name="T11" fmla="*/ 0 60000 65536"/>
                <a:gd name="T12" fmla="*/ 0 60000 65536"/>
                <a:gd name="T13" fmla="*/ 0 60000 65536"/>
                <a:gd name="T14" fmla="*/ 0 60000 65536"/>
                <a:gd name="T15" fmla="*/ 0 w 145"/>
                <a:gd name="T16" fmla="*/ 0 h 83"/>
                <a:gd name="T17" fmla="*/ 145 w 145"/>
                <a:gd name="T18" fmla="*/ 83 h 83"/>
              </a:gdLst>
              <a:ahLst/>
              <a:cxnLst>
                <a:cxn ang="T10">
                  <a:pos x="T0" y="T1"/>
                </a:cxn>
                <a:cxn ang="T11">
                  <a:pos x="T2" y="T3"/>
                </a:cxn>
                <a:cxn ang="T12">
                  <a:pos x="T4" y="T5"/>
                </a:cxn>
                <a:cxn ang="T13">
                  <a:pos x="T6" y="T7"/>
                </a:cxn>
                <a:cxn ang="T14">
                  <a:pos x="T8" y="T9"/>
                </a:cxn>
              </a:cxnLst>
              <a:rect l="T15" t="T16" r="T17" b="T18"/>
              <a:pathLst>
                <a:path w="145" h="83">
                  <a:moveTo>
                    <a:pt x="0" y="0"/>
                  </a:moveTo>
                  <a:lnTo>
                    <a:pt x="0" y="19"/>
                  </a:lnTo>
                  <a:lnTo>
                    <a:pt x="145" y="83"/>
                  </a:lnTo>
                  <a:lnTo>
                    <a:pt x="145" y="58"/>
                  </a:lnTo>
                  <a:lnTo>
                    <a:pt x="0" y="0"/>
                  </a:lnTo>
                  <a:close/>
                </a:path>
              </a:pathLst>
            </a:custGeom>
            <a:solidFill>
              <a:srgbClr val="A0A0A0"/>
            </a:solidFill>
            <a:ln w="1588">
              <a:solidFill>
                <a:srgbClr val="808080"/>
              </a:solidFill>
              <a:prstDash val="solid"/>
              <a:round/>
              <a:headEnd/>
              <a:tailEnd/>
            </a:ln>
          </p:spPr>
          <p:txBody>
            <a:bodyPr/>
            <a:lstStyle/>
            <a:p>
              <a:pPr>
                <a:defRPr/>
              </a:pPr>
              <a:endParaRPr lang="en-GB" dirty="0">
                <a:latin typeface="+mn-lt"/>
                <a:cs typeface="Arial" pitchFamily="34" charset="0"/>
              </a:endParaRPr>
            </a:p>
          </p:txBody>
        </p:sp>
        <p:sp>
          <p:nvSpPr>
            <p:cNvPr id="1091" name="Freeform 8"/>
            <p:cNvSpPr>
              <a:spLocks/>
            </p:cNvSpPr>
            <p:nvPr/>
          </p:nvSpPr>
          <p:spPr bwMode="auto">
            <a:xfrm>
              <a:off x="632" y="1977"/>
              <a:ext cx="146" cy="345"/>
            </a:xfrm>
            <a:custGeom>
              <a:avLst/>
              <a:gdLst>
                <a:gd name="T0" fmla="*/ 0 w 146"/>
                <a:gd name="T1" fmla="*/ 2 h 345"/>
                <a:gd name="T2" fmla="*/ 0 w 146"/>
                <a:gd name="T3" fmla="*/ 285 h 345"/>
                <a:gd name="T4" fmla="*/ 146 w 146"/>
                <a:gd name="T5" fmla="*/ 345 h 345"/>
                <a:gd name="T6" fmla="*/ 146 w 146"/>
                <a:gd name="T7" fmla="*/ 0 h 345"/>
                <a:gd name="T8" fmla="*/ 0 w 146"/>
                <a:gd name="T9" fmla="*/ 2 h 345"/>
                <a:gd name="T10" fmla="*/ 0 60000 65536"/>
                <a:gd name="T11" fmla="*/ 0 60000 65536"/>
                <a:gd name="T12" fmla="*/ 0 60000 65536"/>
                <a:gd name="T13" fmla="*/ 0 60000 65536"/>
                <a:gd name="T14" fmla="*/ 0 60000 65536"/>
                <a:gd name="T15" fmla="*/ 0 w 146"/>
                <a:gd name="T16" fmla="*/ 0 h 345"/>
                <a:gd name="T17" fmla="*/ 146 w 146"/>
                <a:gd name="T18" fmla="*/ 345 h 345"/>
              </a:gdLst>
              <a:ahLst/>
              <a:cxnLst>
                <a:cxn ang="T10">
                  <a:pos x="T0" y="T1"/>
                </a:cxn>
                <a:cxn ang="T11">
                  <a:pos x="T2" y="T3"/>
                </a:cxn>
                <a:cxn ang="T12">
                  <a:pos x="T4" y="T5"/>
                </a:cxn>
                <a:cxn ang="T13">
                  <a:pos x="T6" y="T7"/>
                </a:cxn>
                <a:cxn ang="T14">
                  <a:pos x="T8" y="T9"/>
                </a:cxn>
              </a:cxnLst>
              <a:rect l="T15" t="T16" r="T17" b="T18"/>
              <a:pathLst>
                <a:path w="146" h="345">
                  <a:moveTo>
                    <a:pt x="0" y="2"/>
                  </a:moveTo>
                  <a:lnTo>
                    <a:pt x="0" y="285"/>
                  </a:lnTo>
                  <a:lnTo>
                    <a:pt x="146" y="345"/>
                  </a:lnTo>
                  <a:lnTo>
                    <a:pt x="146" y="0"/>
                  </a:lnTo>
                  <a:lnTo>
                    <a:pt x="0" y="2"/>
                  </a:lnTo>
                  <a:close/>
                </a:path>
              </a:pathLst>
            </a:custGeom>
            <a:solidFill>
              <a:srgbClr val="C0C0C0"/>
            </a:solidFill>
            <a:ln w="1588">
              <a:solidFill>
                <a:srgbClr val="808080"/>
              </a:solidFill>
              <a:prstDash val="solid"/>
              <a:round/>
              <a:headEnd/>
              <a:tailEnd/>
            </a:ln>
          </p:spPr>
          <p:txBody>
            <a:bodyPr/>
            <a:lstStyle/>
            <a:p>
              <a:pPr>
                <a:defRPr/>
              </a:pPr>
              <a:endParaRPr lang="en-GB" dirty="0">
                <a:latin typeface="+mn-lt"/>
                <a:cs typeface="Arial" pitchFamily="34" charset="0"/>
              </a:endParaRPr>
            </a:p>
          </p:txBody>
        </p:sp>
        <p:grpSp>
          <p:nvGrpSpPr>
            <p:cNvPr id="1092" name="Group 9"/>
            <p:cNvGrpSpPr>
              <a:grpSpLocks/>
            </p:cNvGrpSpPr>
            <p:nvPr/>
          </p:nvGrpSpPr>
          <p:grpSpPr bwMode="auto">
            <a:xfrm>
              <a:off x="637" y="1991"/>
              <a:ext cx="135" cy="144"/>
              <a:chOff x="637" y="1991"/>
              <a:chExt cx="135" cy="144"/>
            </a:xfrm>
          </p:grpSpPr>
          <p:sp>
            <p:nvSpPr>
              <p:cNvPr id="1177" name="Freeform 10"/>
              <p:cNvSpPr>
                <a:spLocks/>
              </p:cNvSpPr>
              <p:nvPr/>
            </p:nvSpPr>
            <p:spPr bwMode="auto">
              <a:xfrm>
                <a:off x="637" y="1991"/>
                <a:ext cx="135" cy="144"/>
              </a:xfrm>
              <a:custGeom>
                <a:avLst/>
                <a:gdLst>
                  <a:gd name="T0" fmla="*/ 0 w 135"/>
                  <a:gd name="T1" fmla="*/ 0 h 143"/>
                  <a:gd name="T2" fmla="*/ 135 w 135"/>
                  <a:gd name="T3" fmla="*/ 0 h 143"/>
                  <a:gd name="T4" fmla="*/ 135 w 135"/>
                  <a:gd name="T5" fmla="*/ 177 h 143"/>
                  <a:gd name="T6" fmla="*/ 0 w 135"/>
                  <a:gd name="T7" fmla="*/ 152 h 143"/>
                  <a:gd name="T8" fmla="*/ 0 w 135"/>
                  <a:gd name="T9" fmla="*/ 0 h 143"/>
                  <a:gd name="T10" fmla="*/ 0 60000 65536"/>
                  <a:gd name="T11" fmla="*/ 0 60000 65536"/>
                  <a:gd name="T12" fmla="*/ 0 60000 65536"/>
                  <a:gd name="T13" fmla="*/ 0 60000 65536"/>
                  <a:gd name="T14" fmla="*/ 0 60000 65536"/>
                  <a:gd name="T15" fmla="*/ 0 w 135"/>
                  <a:gd name="T16" fmla="*/ 0 h 143"/>
                  <a:gd name="T17" fmla="*/ 135 w 135"/>
                  <a:gd name="T18" fmla="*/ 143 h 143"/>
                </a:gdLst>
                <a:ahLst/>
                <a:cxnLst>
                  <a:cxn ang="T10">
                    <a:pos x="T0" y="T1"/>
                  </a:cxn>
                  <a:cxn ang="T11">
                    <a:pos x="T2" y="T3"/>
                  </a:cxn>
                  <a:cxn ang="T12">
                    <a:pos x="T4" y="T5"/>
                  </a:cxn>
                  <a:cxn ang="T13">
                    <a:pos x="T6" y="T7"/>
                  </a:cxn>
                  <a:cxn ang="T14">
                    <a:pos x="T8" y="T9"/>
                  </a:cxn>
                </a:cxnLst>
                <a:rect l="T15" t="T16" r="T17" b="T18"/>
                <a:pathLst>
                  <a:path w="135" h="143">
                    <a:moveTo>
                      <a:pt x="0" y="0"/>
                    </a:moveTo>
                    <a:lnTo>
                      <a:pt x="135" y="0"/>
                    </a:lnTo>
                    <a:lnTo>
                      <a:pt x="135" y="143"/>
                    </a:lnTo>
                    <a:lnTo>
                      <a:pt x="0" y="118"/>
                    </a:lnTo>
                    <a:lnTo>
                      <a:pt x="0" y="0"/>
                    </a:lnTo>
                    <a:close/>
                  </a:path>
                </a:pathLst>
              </a:custGeom>
              <a:solidFill>
                <a:srgbClr val="C0C0C0"/>
              </a:solidFill>
              <a:ln w="1588">
                <a:solidFill>
                  <a:srgbClr val="808080"/>
                </a:solidFill>
                <a:prstDash val="solid"/>
                <a:round/>
                <a:headEnd/>
                <a:tailEnd/>
              </a:ln>
            </p:spPr>
            <p:txBody>
              <a:bodyPr/>
              <a:lstStyle/>
              <a:p>
                <a:pPr>
                  <a:defRPr/>
                </a:pPr>
                <a:endParaRPr lang="en-GB" dirty="0">
                  <a:latin typeface="+mn-lt"/>
                  <a:cs typeface="Arial" pitchFamily="34" charset="0"/>
                </a:endParaRPr>
              </a:p>
            </p:txBody>
          </p:sp>
          <p:grpSp>
            <p:nvGrpSpPr>
              <p:cNvPr id="1178" name="Group 11"/>
              <p:cNvGrpSpPr>
                <a:grpSpLocks/>
              </p:cNvGrpSpPr>
              <p:nvPr/>
            </p:nvGrpSpPr>
            <p:grpSpPr bwMode="auto">
              <a:xfrm>
                <a:off x="641" y="1995"/>
                <a:ext cx="127" cy="136"/>
                <a:chOff x="641" y="1995"/>
                <a:chExt cx="127" cy="136"/>
              </a:xfrm>
            </p:grpSpPr>
            <p:sp>
              <p:nvSpPr>
                <p:cNvPr id="1179" name="Freeform 12"/>
                <p:cNvSpPr>
                  <a:spLocks/>
                </p:cNvSpPr>
                <p:nvPr/>
              </p:nvSpPr>
              <p:spPr bwMode="auto">
                <a:xfrm>
                  <a:off x="641" y="1995"/>
                  <a:ext cx="126" cy="133"/>
                </a:xfrm>
                <a:custGeom>
                  <a:avLst/>
                  <a:gdLst>
                    <a:gd name="T0" fmla="*/ 0 w 122"/>
                    <a:gd name="T1" fmla="*/ 0 h 127"/>
                    <a:gd name="T2" fmla="*/ 0 w 122"/>
                    <a:gd name="T3" fmla="*/ 504 h 127"/>
                    <a:gd name="T4" fmla="*/ 277 w 122"/>
                    <a:gd name="T5" fmla="*/ 611 h 127"/>
                    <a:gd name="T6" fmla="*/ 277 w 122"/>
                    <a:gd name="T7" fmla="*/ 3 h 127"/>
                    <a:gd name="T8" fmla="*/ 0 w 122"/>
                    <a:gd name="T9" fmla="*/ 0 h 127"/>
                    <a:gd name="T10" fmla="*/ 0 60000 65536"/>
                    <a:gd name="T11" fmla="*/ 0 60000 65536"/>
                    <a:gd name="T12" fmla="*/ 0 60000 65536"/>
                    <a:gd name="T13" fmla="*/ 0 60000 65536"/>
                    <a:gd name="T14" fmla="*/ 0 60000 65536"/>
                    <a:gd name="T15" fmla="*/ 0 w 122"/>
                    <a:gd name="T16" fmla="*/ 0 h 127"/>
                    <a:gd name="T17" fmla="*/ 122 w 122"/>
                    <a:gd name="T18" fmla="*/ 127 h 127"/>
                  </a:gdLst>
                  <a:ahLst/>
                  <a:cxnLst>
                    <a:cxn ang="T10">
                      <a:pos x="T0" y="T1"/>
                    </a:cxn>
                    <a:cxn ang="T11">
                      <a:pos x="T2" y="T3"/>
                    </a:cxn>
                    <a:cxn ang="T12">
                      <a:pos x="T4" y="T5"/>
                    </a:cxn>
                    <a:cxn ang="T13">
                      <a:pos x="T6" y="T7"/>
                    </a:cxn>
                    <a:cxn ang="T14">
                      <a:pos x="T8" y="T9"/>
                    </a:cxn>
                  </a:cxnLst>
                  <a:rect l="T15" t="T16" r="T17" b="T18"/>
                  <a:pathLst>
                    <a:path w="122" h="127">
                      <a:moveTo>
                        <a:pt x="0" y="0"/>
                      </a:moveTo>
                      <a:lnTo>
                        <a:pt x="0" y="105"/>
                      </a:lnTo>
                      <a:lnTo>
                        <a:pt x="122" y="127"/>
                      </a:lnTo>
                      <a:lnTo>
                        <a:pt x="122" y="3"/>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80" name="Freeform 13"/>
                <p:cNvSpPr>
                  <a:spLocks/>
                </p:cNvSpPr>
                <p:nvPr/>
              </p:nvSpPr>
              <p:spPr bwMode="auto">
                <a:xfrm>
                  <a:off x="641" y="1998"/>
                  <a:ext cx="126" cy="133"/>
                </a:xfrm>
                <a:custGeom>
                  <a:avLst/>
                  <a:gdLst>
                    <a:gd name="T0" fmla="*/ 0 w 122"/>
                    <a:gd name="T1" fmla="*/ 0 h 128"/>
                    <a:gd name="T2" fmla="*/ 0 w 122"/>
                    <a:gd name="T3" fmla="*/ 383 h 128"/>
                    <a:gd name="T4" fmla="*/ 277 w 122"/>
                    <a:gd name="T5" fmla="*/ 473 h 128"/>
                    <a:gd name="T6" fmla="*/ 277 w 122"/>
                    <a:gd name="T7" fmla="*/ 458 h 128"/>
                    <a:gd name="T8" fmla="*/ 277 w 122"/>
                    <a:gd name="T9" fmla="*/ 5 h 128"/>
                    <a:gd name="T10" fmla="*/ 0 w 122"/>
                    <a:gd name="T11" fmla="*/ 0 h 128"/>
                    <a:gd name="T12" fmla="*/ 0 60000 65536"/>
                    <a:gd name="T13" fmla="*/ 0 60000 65536"/>
                    <a:gd name="T14" fmla="*/ 0 60000 65536"/>
                    <a:gd name="T15" fmla="*/ 0 60000 65536"/>
                    <a:gd name="T16" fmla="*/ 0 60000 65536"/>
                    <a:gd name="T17" fmla="*/ 0 60000 65536"/>
                    <a:gd name="T18" fmla="*/ 0 w 122"/>
                    <a:gd name="T19" fmla="*/ 0 h 128"/>
                    <a:gd name="T20" fmla="*/ 122 w 122"/>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122" h="128">
                      <a:moveTo>
                        <a:pt x="0" y="0"/>
                      </a:moveTo>
                      <a:lnTo>
                        <a:pt x="0" y="105"/>
                      </a:lnTo>
                      <a:lnTo>
                        <a:pt x="122" y="128"/>
                      </a:lnTo>
                      <a:lnTo>
                        <a:pt x="122" y="125"/>
                      </a:lnTo>
                      <a:lnTo>
                        <a:pt x="122" y="5"/>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81" name="Freeform 14"/>
                <p:cNvSpPr>
                  <a:spLocks/>
                </p:cNvSpPr>
                <p:nvPr/>
              </p:nvSpPr>
              <p:spPr bwMode="auto">
                <a:xfrm>
                  <a:off x="641" y="1995"/>
                  <a:ext cx="126" cy="133"/>
                </a:xfrm>
                <a:custGeom>
                  <a:avLst/>
                  <a:gdLst>
                    <a:gd name="T0" fmla="*/ 0 w 122"/>
                    <a:gd name="T1" fmla="*/ 0 h 126"/>
                    <a:gd name="T2" fmla="*/ 0 w 122"/>
                    <a:gd name="T3" fmla="*/ 667 h 126"/>
                    <a:gd name="T4" fmla="*/ 277 w 122"/>
                    <a:gd name="T5" fmla="*/ 797 h 126"/>
                    <a:gd name="T6" fmla="*/ 277 w 122"/>
                    <a:gd name="T7" fmla="*/ 3 h 126"/>
                    <a:gd name="T8" fmla="*/ 0 w 122"/>
                    <a:gd name="T9" fmla="*/ 0 h 126"/>
                    <a:gd name="T10" fmla="*/ 0 60000 65536"/>
                    <a:gd name="T11" fmla="*/ 0 60000 65536"/>
                    <a:gd name="T12" fmla="*/ 0 60000 65536"/>
                    <a:gd name="T13" fmla="*/ 0 60000 65536"/>
                    <a:gd name="T14" fmla="*/ 0 60000 65536"/>
                    <a:gd name="T15" fmla="*/ 0 w 122"/>
                    <a:gd name="T16" fmla="*/ 0 h 126"/>
                    <a:gd name="T17" fmla="*/ 122 w 122"/>
                    <a:gd name="T18" fmla="*/ 126 h 126"/>
                  </a:gdLst>
                  <a:ahLst/>
                  <a:cxnLst>
                    <a:cxn ang="T10">
                      <a:pos x="T0" y="T1"/>
                    </a:cxn>
                    <a:cxn ang="T11">
                      <a:pos x="T2" y="T3"/>
                    </a:cxn>
                    <a:cxn ang="T12">
                      <a:pos x="T4" y="T5"/>
                    </a:cxn>
                    <a:cxn ang="T13">
                      <a:pos x="T6" y="T7"/>
                    </a:cxn>
                    <a:cxn ang="T14">
                      <a:pos x="T8" y="T9"/>
                    </a:cxn>
                  </a:cxnLst>
                  <a:rect l="T15" t="T16" r="T17" b="T18"/>
                  <a:pathLst>
                    <a:path w="122" h="126">
                      <a:moveTo>
                        <a:pt x="0" y="0"/>
                      </a:moveTo>
                      <a:lnTo>
                        <a:pt x="0" y="105"/>
                      </a:lnTo>
                      <a:lnTo>
                        <a:pt x="122" y="126"/>
                      </a:lnTo>
                      <a:lnTo>
                        <a:pt x="122" y="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grpSp>
              <p:nvGrpSpPr>
                <p:cNvPr id="1182" name="Group 15"/>
                <p:cNvGrpSpPr>
                  <a:grpSpLocks/>
                </p:cNvGrpSpPr>
                <p:nvPr/>
              </p:nvGrpSpPr>
              <p:grpSpPr bwMode="auto">
                <a:xfrm>
                  <a:off x="642" y="1998"/>
                  <a:ext cx="125" cy="123"/>
                  <a:chOff x="642" y="1998"/>
                  <a:chExt cx="125" cy="123"/>
                </a:xfrm>
              </p:grpSpPr>
              <p:sp>
                <p:nvSpPr>
                  <p:cNvPr id="1232" name="Freeform 16"/>
                  <p:cNvSpPr>
                    <a:spLocks/>
                  </p:cNvSpPr>
                  <p:nvPr/>
                </p:nvSpPr>
                <p:spPr bwMode="auto">
                  <a:xfrm>
                    <a:off x="642" y="1998"/>
                    <a:ext cx="9" cy="102"/>
                  </a:xfrm>
                  <a:custGeom>
                    <a:avLst/>
                    <a:gdLst>
                      <a:gd name="T0" fmla="*/ 0 w 7"/>
                      <a:gd name="T1" fmla="*/ 0 h 102"/>
                      <a:gd name="T2" fmla="*/ 0 w 7"/>
                      <a:gd name="T3" fmla="*/ 101 h 102"/>
                      <a:gd name="T4" fmla="*/ 35178 w 7"/>
                      <a:gd name="T5" fmla="*/ 102 h 102"/>
                      <a:gd name="T6" fmla="*/ 35178 w 7"/>
                      <a:gd name="T7" fmla="*/ 0 h 102"/>
                      <a:gd name="T8" fmla="*/ 0 w 7"/>
                      <a:gd name="T9" fmla="*/ 0 h 102"/>
                      <a:gd name="T10" fmla="*/ 0 60000 65536"/>
                      <a:gd name="T11" fmla="*/ 0 60000 65536"/>
                      <a:gd name="T12" fmla="*/ 0 60000 65536"/>
                      <a:gd name="T13" fmla="*/ 0 60000 65536"/>
                      <a:gd name="T14" fmla="*/ 0 60000 65536"/>
                      <a:gd name="T15" fmla="*/ 0 w 7"/>
                      <a:gd name="T16" fmla="*/ 0 h 102"/>
                      <a:gd name="T17" fmla="*/ 7 w 7"/>
                      <a:gd name="T18" fmla="*/ 102 h 102"/>
                    </a:gdLst>
                    <a:ahLst/>
                    <a:cxnLst>
                      <a:cxn ang="T10">
                        <a:pos x="T0" y="T1"/>
                      </a:cxn>
                      <a:cxn ang="T11">
                        <a:pos x="T2" y="T3"/>
                      </a:cxn>
                      <a:cxn ang="T12">
                        <a:pos x="T4" y="T5"/>
                      </a:cxn>
                      <a:cxn ang="T13">
                        <a:pos x="T6" y="T7"/>
                      </a:cxn>
                      <a:cxn ang="T14">
                        <a:pos x="T8" y="T9"/>
                      </a:cxn>
                    </a:cxnLst>
                    <a:rect l="T15" t="T16" r="T17" b="T18"/>
                    <a:pathLst>
                      <a:path w="7" h="102">
                        <a:moveTo>
                          <a:pt x="0" y="0"/>
                        </a:moveTo>
                        <a:lnTo>
                          <a:pt x="0" y="101"/>
                        </a:lnTo>
                        <a:lnTo>
                          <a:pt x="7" y="102"/>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33" name="Freeform 17"/>
                  <p:cNvSpPr>
                    <a:spLocks/>
                  </p:cNvSpPr>
                  <p:nvPr/>
                </p:nvSpPr>
                <p:spPr bwMode="auto">
                  <a:xfrm>
                    <a:off x="653" y="1998"/>
                    <a:ext cx="7" cy="107"/>
                  </a:xfrm>
                  <a:custGeom>
                    <a:avLst/>
                    <a:gdLst>
                      <a:gd name="T0" fmla="*/ 0 w 6"/>
                      <a:gd name="T1" fmla="*/ 0 h 103"/>
                      <a:gd name="T2" fmla="*/ 0 w 6"/>
                      <a:gd name="T3" fmla="*/ 370 h 103"/>
                      <a:gd name="T4" fmla="*/ 1210 w 6"/>
                      <a:gd name="T5" fmla="*/ 377 h 103"/>
                      <a:gd name="T6" fmla="*/ 1210 w 6"/>
                      <a:gd name="T7" fmla="*/ 0 h 103"/>
                      <a:gd name="T8" fmla="*/ 0 w 6"/>
                      <a:gd name="T9" fmla="*/ 0 h 103"/>
                      <a:gd name="T10" fmla="*/ 0 60000 65536"/>
                      <a:gd name="T11" fmla="*/ 0 60000 65536"/>
                      <a:gd name="T12" fmla="*/ 0 60000 65536"/>
                      <a:gd name="T13" fmla="*/ 0 60000 65536"/>
                      <a:gd name="T14" fmla="*/ 0 60000 65536"/>
                      <a:gd name="T15" fmla="*/ 0 w 6"/>
                      <a:gd name="T16" fmla="*/ 0 h 103"/>
                      <a:gd name="T17" fmla="*/ 6 w 6"/>
                      <a:gd name="T18" fmla="*/ 103 h 103"/>
                    </a:gdLst>
                    <a:ahLst/>
                    <a:cxnLst>
                      <a:cxn ang="T10">
                        <a:pos x="T0" y="T1"/>
                      </a:cxn>
                      <a:cxn ang="T11">
                        <a:pos x="T2" y="T3"/>
                      </a:cxn>
                      <a:cxn ang="T12">
                        <a:pos x="T4" y="T5"/>
                      </a:cxn>
                      <a:cxn ang="T13">
                        <a:pos x="T6" y="T7"/>
                      </a:cxn>
                      <a:cxn ang="T14">
                        <a:pos x="T8" y="T9"/>
                      </a:cxn>
                    </a:cxnLst>
                    <a:rect l="T15" t="T16" r="T17" b="T18"/>
                    <a:pathLst>
                      <a:path w="6" h="103">
                        <a:moveTo>
                          <a:pt x="0" y="0"/>
                        </a:moveTo>
                        <a:lnTo>
                          <a:pt x="0" y="102"/>
                        </a:lnTo>
                        <a:lnTo>
                          <a:pt x="6" y="103"/>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34" name="Freeform 18"/>
                  <p:cNvSpPr>
                    <a:spLocks/>
                  </p:cNvSpPr>
                  <p:nvPr/>
                </p:nvSpPr>
                <p:spPr bwMode="auto">
                  <a:xfrm>
                    <a:off x="660" y="1998"/>
                    <a:ext cx="10" cy="107"/>
                  </a:xfrm>
                  <a:custGeom>
                    <a:avLst/>
                    <a:gdLst>
                      <a:gd name="T0" fmla="*/ 0 w 7"/>
                      <a:gd name="T1" fmla="*/ 0 h 104"/>
                      <a:gd name="T2" fmla="*/ 0 w 7"/>
                      <a:gd name="T3" fmla="*/ 270 h 104"/>
                      <a:gd name="T4" fmla="*/ 35178 w 7"/>
                      <a:gd name="T5" fmla="*/ 272 h 104"/>
                      <a:gd name="T6" fmla="*/ 35178 w 7"/>
                      <a:gd name="T7" fmla="*/ 0 h 104"/>
                      <a:gd name="T8" fmla="*/ 0 w 7"/>
                      <a:gd name="T9" fmla="*/ 0 h 104"/>
                      <a:gd name="T10" fmla="*/ 0 60000 65536"/>
                      <a:gd name="T11" fmla="*/ 0 60000 65536"/>
                      <a:gd name="T12" fmla="*/ 0 60000 65536"/>
                      <a:gd name="T13" fmla="*/ 0 60000 65536"/>
                      <a:gd name="T14" fmla="*/ 0 60000 65536"/>
                      <a:gd name="T15" fmla="*/ 0 w 7"/>
                      <a:gd name="T16" fmla="*/ 0 h 104"/>
                      <a:gd name="T17" fmla="*/ 7 w 7"/>
                      <a:gd name="T18" fmla="*/ 104 h 104"/>
                    </a:gdLst>
                    <a:ahLst/>
                    <a:cxnLst>
                      <a:cxn ang="T10">
                        <a:pos x="T0" y="T1"/>
                      </a:cxn>
                      <a:cxn ang="T11">
                        <a:pos x="T2" y="T3"/>
                      </a:cxn>
                      <a:cxn ang="T12">
                        <a:pos x="T4" y="T5"/>
                      </a:cxn>
                      <a:cxn ang="T13">
                        <a:pos x="T6" y="T7"/>
                      </a:cxn>
                      <a:cxn ang="T14">
                        <a:pos x="T8" y="T9"/>
                      </a:cxn>
                    </a:cxnLst>
                    <a:rect l="T15" t="T16" r="T17" b="T18"/>
                    <a:pathLst>
                      <a:path w="7" h="104">
                        <a:moveTo>
                          <a:pt x="0" y="0"/>
                        </a:moveTo>
                        <a:lnTo>
                          <a:pt x="0" y="103"/>
                        </a:lnTo>
                        <a:lnTo>
                          <a:pt x="7" y="104"/>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35" name="Freeform 19"/>
                  <p:cNvSpPr>
                    <a:spLocks/>
                  </p:cNvSpPr>
                  <p:nvPr/>
                </p:nvSpPr>
                <p:spPr bwMode="auto">
                  <a:xfrm>
                    <a:off x="670" y="1998"/>
                    <a:ext cx="7" cy="107"/>
                  </a:xfrm>
                  <a:custGeom>
                    <a:avLst/>
                    <a:gdLst>
                      <a:gd name="T0" fmla="*/ 0 w 7"/>
                      <a:gd name="T1" fmla="*/ 0 h 105"/>
                      <a:gd name="T2" fmla="*/ 0 w 7"/>
                      <a:gd name="T3" fmla="*/ 194 h 105"/>
                      <a:gd name="T4" fmla="*/ 7 w 7"/>
                      <a:gd name="T5" fmla="*/ 196 h 105"/>
                      <a:gd name="T6" fmla="*/ 7 w 7"/>
                      <a:gd name="T7" fmla="*/ 0 h 105"/>
                      <a:gd name="T8" fmla="*/ 0 w 7"/>
                      <a:gd name="T9" fmla="*/ 0 h 105"/>
                      <a:gd name="T10" fmla="*/ 0 60000 65536"/>
                      <a:gd name="T11" fmla="*/ 0 60000 65536"/>
                      <a:gd name="T12" fmla="*/ 0 60000 65536"/>
                      <a:gd name="T13" fmla="*/ 0 60000 65536"/>
                      <a:gd name="T14" fmla="*/ 0 60000 65536"/>
                      <a:gd name="T15" fmla="*/ 0 w 7"/>
                      <a:gd name="T16" fmla="*/ 0 h 105"/>
                      <a:gd name="T17" fmla="*/ 7 w 7"/>
                      <a:gd name="T18" fmla="*/ 105 h 105"/>
                    </a:gdLst>
                    <a:ahLst/>
                    <a:cxnLst>
                      <a:cxn ang="T10">
                        <a:pos x="T0" y="T1"/>
                      </a:cxn>
                      <a:cxn ang="T11">
                        <a:pos x="T2" y="T3"/>
                      </a:cxn>
                      <a:cxn ang="T12">
                        <a:pos x="T4" y="T5"/>
                      </a:cxn>
                      <a:cxn ang="T13">
                        <a:pos x="T6" y="T7"/>
                      </a:cxn>
                      <a:cxn ang="T14">
                        <a:pos x="T8" y="T9"/>
                      </a:cxn>
                    </a:cxnLst>
                    <a:rect l="T15" t="T16" r="T17" b="T18"/>
                    <a:pathLst>
                      <a:path w="7" h="105">
                        <a:moveTo>
                          <a:pt x="0" y="0"/>
                        </a:moveTo>
                        <a:lnTo>
                          <a:pt x="0" y="104"/>
                        </a:lnTo>
                        <a:lnTo>
                          <a:pt x="7" y="105"/>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36" name="Freeform 20"/>
                  <p:cNvSpPr>
                    <a:spLocks/>
                  </p:cNvSpPr>
                  <p:nvPr/>
                </p:nvSpPr>
                <p:spPr bwMode="auto">
                  <a:xfrm>
                    <a:off x="681" y="1998"/>
                    <a:ext cx="5" cy="109"/>
                  </a:xfrm>
                  <a:custGeom>
                    <a:avLst/>
                    <a:gdLst>
                      <a:gd name="T0" fmla="*/ 0 w 6"/>
                      <a:gd name="T1" fmla="*/ 0 h 108"/>
                      <a:gd name="T2" fmla="*/ 0 w 6"/>
                      <a:gd name="T3" fmla="*/ 139 h 108"/>
                      <a:gd name="T4" fmla="*/ 3 w 6"/>
                      <a:gd name="T5" fmla="*/ 142 h 108"/>
                      <a:gd name="T6" fmla="*/ 3 w 6"/>
                      <a:gd name="T7" fmla="*/ 0 h 108"/>
                      <a:gd name="T8" fmla="*/ 0 w 6"/>
                      <a:gd name="T9" fmla="*/ 0 h 108"/>
                      <a:gd name="T10" fmla="*/ 0 60000 65536"/>
                      <a:gd name="T11" fmla="*/ 0 60000 65536"/>
                      <a:gd name="T12" fmla="*/ 0 60000 65536"/>
                      <a:gd name="T13" fmla="*/ 0 60000 65536"/>
                      <a:gd name="T14" fmla="*/ 0 60000 65536"/>
                      <a:gd name="T15" fmla="*/ 0 w 6"/>
                      <a:gd name="T16" fmla="*/ 0 h 108"/>
                      <a:gd name="T17" fmla="*/ 6 w 6"/>
                      <a:gd name="T18" fmla="*/ 108 h 108"/>
                    </a:gdLst>
                    <a:ahLst/>
                    <a:cxnLst>
                      <a:cxn ang="T10">
                        <a:pos x="T0" y="T1"/>
                      </a:cxn>
                      <a:cxn ang="T11">
                        <a:pos x="T2" y="T3"/>
                      </a:cxn>
                      <a:cxn ang="T12">
                        <a:pos x="T4" y="T5"/>
                      </a:cxn>
                      <a:cxn ang="T13">
                        <a:pos x="T6" y="T7"/>
                      </a:cxn>
                      <a:cxn ang="T14">
                        <a:pos x="T8" y="T9"/>
                      </a:cxn>
                    </a:cxnLst>
                    <a:rect l="T15" t="T16" r="T17" b="T18"/>
                    <a:pathLst>
                      <a:path w="6" h="108">
                        <a:moveTo>
                          <a:pt x="0" y="0"/>
                        </a:moveTo>
                        <a:lnTo>
                          <a:pt x="0" y="105"/>
                        </a:lnTo>
                        <a:lnTo>
                          <a:pt x="6" y="108"/>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37" name="Freeform 21"/>
                  <p:cNvSpPr>
                    <a:spLocks/>
                  </p:cNvSpPr>
                  <p:nvPr/>
                </p:nvSpPr>
                <p:spPr bwMode="auto">
                  <a:xfrm>
                    <a:off x="687" y="1998"/>
                    <a:ext cx="7" cy="114"/>
                  </a:xfrm>
                  <a:custGeom>
                    <a:avLst/>
                    <a:gdLst>
                      <a:gd name="T0" fmla="*/ 0 w 7"/>
                      <a:gd name="T1" fmla="*/ 0 h 109"/>
                      <a:gd name="T2" fmla="*/ 0 w 7"/>
                      <a:gd name="T3" fmla="*/ 495 h 109"/>
                      <a:gd name="T4" fmla="*/ 6 w 7"/>
                      <a:gd name="T5" fmla="*/ 500 h 109"/>
                      <a:gd name="T6" fmla="*/ 7 w 7"/>
                      <a:gd name="T7" fmla="*/ 1 h 109"/>
                      <a:gd name="T8" fmla="*/ 0 w 7"/>
                      <a:gd name="T9" fmla="*/ 0 h 109"/>
                      <a:gd name="T10" fmla="*/ 0 60000 65536"/>
                      <a:gd name="T11" fmla="*/ 0 60000 65536"/>
                      <a:gd name="T12" fmla="*/ 0 60000 65536"/>
                      <a:gd name="T13" fmla="*/ 0 60000 65536"/>
                      <a:gd name="T14" fmla="*/ 0 60000 65536"/>
                      <a:gd name="T15" fmla="*/ 0 w 7"/>
                      <a:gd name="T16" fmla="*/ 0 h 109"/>
                      <a:gd name="T17" fmla="*/ 7 w 7"/>
                      <a:gd name="T18" fmla="*/ 109 h 109"/>
                    </a:gdLst>
                    <a:ahLst/>
                    <a:cxnLst>
                      <a:cxn ang="T10">
                        <a:pos x="T0" y="T1"/>
                      </a:cxn>
                      <a:cxn ang="T11">
                        <a:pos x="T2" y="T3"/>
                      </a:cxn>
                      <a:cxn ang="T12">
                        <a:pos x="T4" y="T5"/>
                      </a:cxn>
                      <a:cxn ang="T13">
                        <a:pos x="T6" y="T7"/>
                      </a:cxn>
                      <a:cxn ang="T14">
                        <a:pos x="T8" y="T9"/>
                      </a:cxn>
                    </a:cxnLst>
                    <a:rect l="T15" t="T16" r="T17" b="T18"/>
                    <a:pathLst>
                      <a:path w="7" h="109">
                        <a:moveTo>
                          <a:pt x="0" y="0"/>
                        </a:moveTo>
                        <a:lnTo>
                          <a:pt x="0" y="108"/>
                        </a:lnTo>
                        <a:lnTo>
                          <a:pt x="6" y="109"/>
                        </a:lnTo>
                        <a:lnTo>
                          <a:pt x="7" y="1"/>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38" name="Freeform 22"/>
                  <p:cNvSpPr>
                    <a:spLocks/>
                  </p:cNvSpPr>
                  <p:nvPr/>
                </p:nvSpPr>
                <p:spPr bwMode="auto">
                  <a:xfrm>
                    <a:off x="696" y="2000"/>
                    <a:ext cx="7" cy="109"/>
                  </a:xfrm>
                  <a:custGeom>
                    <a:avLst/>
                    <a:gdLst>
                      <a:gd name="T0" fmla="*/ 0 w 7"/>
                      <a:gd name="T1" fmla="*/ 0 h 109"/>
                      <a:gd name="T2" fmla="*/ 0 w 7"/>
                      <a:gd name="T3" fmla="*/ 108 h 109"/>
                      <a:gd name="T4" fmla="*/ 7 w 7"/>
                      <a:gd name="T5" fmla="*/ 109 h 109"/>
                      <a:gd name="T6" fmla="*/ 7 w 7"/>
                      <a:gd name="T7" fmla="*/ 0 h 109"/>
                      <a:gd name="T8" fmla="*/ 0 w 7"/>
                      <a:gd name="T9" fmla="*/ 0 h 109"/>
                      <a:gd name="T10" fmla="*/ 0 60000 65536"/>
                      <a:gd name="T11" fmla="*/ 0 60000 65536"/>
                      <a:gd name="T12" fmla="*/ 0 60000 65536"/>
                      <a:gd name="T13" fmla="*/ 0 60000 65536"/>
                      <a:gd name="T14" fmla="*/ 0 60000 65536"/>
                      <a:gd name="T15" fmla="*/ 0 w 7"/>
                      <a:gd name="T16" fmla="*/ 0 h 109"/>
                      <a:gd name="T17" fmla="*/ 7 w 7"/>
                      <a:gd name="T18" fmla="*/ 109 h 109"/>
                    </a:gdLst>
                    <a:ahLst/>
                    <a:cxnLst>
                      <a:cxn ang="T10">
                        <a:pos x="T0" y="T1"/>
                      </a:cxn>
                      <a:cxn ang="T11">
                        <a:pos x="T2" y="T3"/>
                      </a:cxn>
                      <a:cxn ang="T12">
                        <a:pos x="T4" y="T5"/>
                      </a:cxn>
                      <a:cxn ang="T13">
                        <a:pos x="T6" y="T7"/>
                      </a:cxn>
                      <a:cxn ang="T14">
                        <a:pos x="T8" y="T9"/>
                      </a:cxn>
                    </a:cxnLst>
                    <a:rect l="T15" t="T16" r="T17" b="T18"/>
                    <a:pathLst>
                      <a:path w="7" h="109">
                        <a:moveTo>
                          <a:pt x="0" y="0"/>
                        </a:moveTo>
                        <a:lnTo>
                          <a:pt x="0" y="108"/>
                        </a:lnTo>
                        <a:lnTo>
                          <a:pt x="7" y="109"/>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39" name="Freeform 23"/>
                  <p:cNvSpPr>
                    <a:spLocks/>
                  </p:cNvSpPr>
                  <p:nvPr/>
                </p:nvSpPr>
                <p:spPr bwMode="auto">
                  <a:xfrm>
                    <a:off x="706" y="2000"/>
                    <a:ext cx="5" cy="114"/>
                  </a:xfrm>
                  <a:custGeom>
                    <a:avLst/>
                    <a:gdLst>
                      <a:gd name="T0" fmla="*/ 0 w 6"/>
                      <a:gd name="T1" fmla="*/ 0 h 112"/>
                      <a:gd name="T2" fmla="*/ 0 w 6"/>
                      <a:gd name="T3" fmla="*/ 195 h 112"/>
                      <a:gd name="T4" fmla="*/ 3 w 6"/>
                      <a:gd name="T5" fmla="*/ 201 h 112"/>
                      <a:gd name="T6" fmla="*/ 3 w 6"/>
                      <a:gd name="T7" fmla="*/ 0 h 112"/>
                      <a:gd name="T8" fmla="*/ 0 w 6"/>
                      <a:gd name="T9" fmla="*/ 0 h 112"/>
                      <a:gd name="T10" fmla="*/ 0 60000 65536"/>
                      <a:gd name="T11" fmla="*/ 0 60000 65536"/>
                      <a:gd name="T12" fmla="*/ 0 60000 65536"/>
                      <a:gd name="T13" fmla="*/ 0 60000 65536"/>
                      <a:gd name="T14" fmla="*/ 0 60000 65536"/>
                      <a:gd name="T15" fmla="*/ 0 w 6"/>
                      <a:gd name="T16" fmla="*/ 0 h 112"/>
                      <a:gd name="T17" fmla="*/ 6 w 6"/>
                      <a:gd name="T18" fmla="*/ 112 h 112"/>
                    </a:gdLst>
                    <a:ahLst/>
                    <a:cxnLst>
                      <a:cxn ang="T10">
                        <a:pos x="T0" y="T1"/>
                      </a:cxn>
                      <a:cxn ang="T11">
                        <a:pos x="T2" y="T3"/>
                      </a:cxn>
                      <a:cxn ang="T12">
                        <a:pos x="T4" y="T5"/>
                      </a:cxn>
                      <a:cxn ang="T13">
                        <a:pos x="T6" y="T7"/>
                      </a:cxn>
                      <a:cxn ang="T14">
                        <a:pos x="T8" y="T9"/>
                      </a:cxn>
                    </a:cxnLst>
                    <a:rect l="T15" t="T16" r="T17" b="T18"/>
                    <a:pathLst>
                      <a:path w="6" h="112">
                        <a:moveTo>
                          <a:pt x="0" y="0"/>
                        </a:moveTo>
                        <a:lnTo>
                          <a:pt x="0" y="109"/>
                        </a:lnTo>
                        <a:lnTo>
                          <a:pt x="6" y="112"/>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40" name="Freeform 24"/>
                  <p:cNvSpPr>
                    <a:spLocks/>
                  </p:cNvSpPr>
                  <p:nvPr/>
                </p:nvSpPr>
                <p:spPr bwMode="auto">
                  <a:xfrm>
                    <a:off x="715" y="2000"/>
                    <a:ext cx="7" cy="114"/>
                  </a:xfrm>
                  <a:custGeom>
                    <a:avLst/>
                    <a:gdLst>
                      <a:gd name="T0" fmla="*/ 0 w 7"/>
                      <a:gd name="T1" fmla="*/ 0 h 113"/>
                      <a:gd name="T2" fmla="*/ 0 w 7"/>
                      <a:gd name="T3" fmla="*/ 146 h 113"/>
                      <a:gd name="T4" fmla="*/ 7 w 7"/>
                      <a:gd name="T5" fmla="*/ 147 h 113"/>
                      <a:gd name="T6" fmla="*/ 7 w 7"/>
                      <a:gd name="T7" fmla="*/ 0 h 113"/>
                      <a:gd name="T8" fmla="*/ 0 w 7"/>
                      <a:gd name="T9" fmla="*/ 0 h 113"/>
                      <a:gd name="T10" fmla="*/ 0 60000 65536"/>
                      <a:gd name="T11" fmla="*/ 0 60000 65536"/>
                      <a:gd name="T12" fmla="*/ 0 60000 65536"/>
                      <a:gd name="T13" fmla="*/ 0 60000 65536"/>
                      <a:gd name="T14" fmla="*/ 0 60000 65536"/>
                      <a:gd name="T15" fmla="*/ 0 w 7"/>
                      <a:gd name="T16" fmla="*/ 0 h 113"/>
                      <a:gd name="T17" fmla="*/ 7 w 7"/>
                      <a:gd name="T18" fmla="*/ 113 h 113"/>
                    </a:gdLst>
                    <a:ahLst/>
                    <a:cxnLst>
                      <a:cxn ang="T10">
                        <a:pos x="T0" y="T1"/>
                      </a:cxn>
                      <a:cxn ang="T11">
                        <a:pos x="T2" y="T3"/>
                      </a:cxn>
                      <a:cxn ang="T12">
                        <a:pos x="T4" y="T5"/>
                      </a:cxn>
                      <a:cxn ang="T13">
                        <a:pos x="T6" y="T7"/>
                      </a:cxn>
                      <a:cxn ang="T14">
                        <a:pos x="T8" y="T9"/>
                      </a:cxn>
                    </a:cxnLst>
                    <a:rect l="T15" t="T16" r="T17" b="T18"/>
                    <a:pathLst>
                      <a:path w="7" h="113">
                        <a:moveTo>
                          <a:pt x="0" y="0"/>
                        </a:moveTo>
                        <a:lnTo>
                          <a:pt x="0" y="112"/>
                        </a:lnTo>
                        <a:lnTo>
                          <a:pt x="7" y="113"/>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41" name="Freeform 25"/>
                  <p:cNvSpPr>
                    <a:spLocks/>
                  </p:cNvSpPr>
                  <p:nvPr/>
                </p:nvSpPr>
                <p:spPr bwMode="auto">
                  <a:xfrm>
                    <a:off x="724" y="2000"/>
                    <a:ext cx="5" cy="114"/>
                  </a:xfrm>
                  <a:custGeom>
                    <a:avLst/>
                    <a:gdLst>
                      <a:gd name="T0" fmla="*/ 0 w 6"/>
                      <a:gd name="T1" fmla="*/ 0 h 114"/>
                      <a:gd name="T2" fmla="*/ 0 w 6"/>
                      <a:gd name="T3" fmla="*/ 113 h 114"/>
                      <a:gd name="T4" fmla="*/ 3 w 6"/>
                      <a:gd name="T5" fmla="*/ 114 h 114"/>
                      <a:gd name="T6" fmla="*/ 3 w 6"/>
                      <a:gd name="T7" fmla="*/ 0 h 114"/>
                      <a:gd name="T8" fmla="*/ 0 w 6"/>
                      <a:gd name="T9" fmla="*/ 0 h 114"/>
                      <a:gd name="T10" fmla="*/ 0 60000 65536"/>
                      <a:gd name="T11" fmla="*/ 0 60000 65536"/>
                      <a:gd name="T12" fmla="*/ 0 60000 65536"/>
                      <a:gd name="T13" fmla="*/ 0 60000 65536"/>
                      <a:gd name="T14" fmla="*/ 0 60000 65536"/>
                      <a:gd name="T15" fmla="*/ 0 w 6"/>
                      <a:gd name="T16" fmla="*/ 0 h 114"/>
                      <a:gd name="T17" fmla="*/ 6 w 6"/>
                      <a:gd name="T18" fmla="*/ 114 h 114"/>
                    </a:gdLst>
                    <a:ahLst/>
                    <a:cxnLst>
                      <a:cxn ang="T10">
                        <a:pos x="T0" y="T1"/>
                      </a:cxn>
                      <a:cxn ang="T11">
                        <a:pos x="T2" y="T3"/>
                      </a:cxn>
                      <a:cxn ang="T12">
                        <a:pos x="T4" y="T5"/>
                      </a:cxn>
                      <a:cxn ang="T13">
                        <a:pos x="T6" y="T7"/>
                      </a:cxn>
                      <a:cxn ang="T14">
                        <a:pos x="T8" y="T9"/>
                      </a:cxn>
                    </a:cxnLst>
                    <a:rect l="T15" t="T16" r="T17" b="T18"/>
                    <a:pathLst>
                      <a:path w="6" h="114">
                        <a:moveTo>
                          <a:pt x="0" y="0"/>
                        </a:moveTo>
                        <a:lnTo>
                          <a:pt x="0" y="113"/>
                        </a:lnTo>
                        <a:lnTo>
                          <a:pt x="6" y="114"/>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42" name="Freeform 26"/>
                  <p:cNvSpPr>
                    <a:spLocks/>
                  </p:cNvSpPr>
                  <p:nvPr/>
                </p:nvSpPr>
                <p:spPr bwMode="auto">
                  <a:xfrm>
                    <a:off x="732" y="2002"/>
                    <a:ext cx="7" cy="114"/>
                  </a:xfrm>
                  <a:custGeom>
                    <a:avLst/>
                    <a:gdLst>
                      <a:gd name="T0" fmla="*/ 0 w 7"/>
                      <a:gd name="T1" fmla="*/ 0 h 114"/>
                      <a:gd name="T2" fmla="*/ 0 w 7"/>
                      <a:gd name="T3" fmla="*/ 113 h 114"/>
                      <a:gd name="T4" fmla="*/ 7 w 7"/>
                      <a:gd name="T5" fmla="*/ 114 h 114"/>
                      <a:gd name="T6" fmla="*/ 7 w 7"/>
                      <a:gd name="T7" fmla="*/ 0 h 114"/>
                      <a:gd name="T8" fmla="*/ 0 w 7"/>
                      <a:gd name="T9" fmla="*/ 0 h 114"/>
                      <a:gd name="T10" fmla="*/ 0 60000 65536"/>
                      <a:gd name="T11" fmla="*/ 0 60000 65536"/>
                      <a:gd name="T12" fmla="*/ 0 60000 65536"/>
                      <a:gd name="T13" fmla="*/ 0 60000 65536"/>
                      <a:gd name="T14" fmla="*/ 0 60000 65536"/>
                      <a:gd name="T15" fmla="*/ 0 w 7"/>
                      <a:gd name="T16" fmla="*/ 0 h 114"/>
                      <a:gd name="T17" fmla="*/ 7 w 7"/>
                      <a:gd name="T18" fmla="*/ 114 h 114"/>
                    </a:gdLst>
                    <a:ahLst/>
                    <a:cxnLst>
                      <a:cxn ang="T10">
                        <a:pos x="T0" y="T1"/>
                      </a:cxn>
                      <a:cxn ang="T11">
                        <a:pos x="T2" y="T3"/>
                      </a:cxn>
                      <a:cxn ang="T12">
                        <a:pos x="T4" y="T5"/>
                      </a:cxn>
                      <a:cxn ang="T13">
                        <a:pos x="T6" y="T7"/>
                      </a:cxn>
                      <a:cxn ang="T14">
                        <a:pos x="T8" y="T9"/>
                      </a:cxn>
                    </a:cxnLst>
                    <a:rect l="T15" t="T16" r="T17" b="T18"/>
                    <a:pathLst>
                      <a:path w="7" h="114">
                        <a:moveTo>
                          <a:pt x="0" y="0"/>
                        </a:moveTo>
                        <a:lnTo>
                          <a:pt x="0" y="113"/>
                        </a:lnTo>
                        <a:lnTo>
                          <a:pt x="7" y="114"/>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43" name="Freeform 27"/>
                  <p:cNvSpPr>
                    <a:spLocks/>
                  </p:cNvSpPr>
                  <p:nvPr/>
                </p:nvSpPr>
                <p:spPr bwMode="auto">
                  <a:xfrm>
                    <a:off x="741" y="2002"/>
                    <a:ext cx="9" cy="116"/>
                  </a:xfrm>
                  <a:custGeom>
                    <a:avLst/>
                    <a:gdLst>
                      <a:gd name="T0" fmla="*/ 0 w 7"/>
                      <a:gd name="T1" fmla="*/ 0 h 115"/>
                      <a:gd name="T2" fmla="*/ 0 w 7"/>
                      <a:gd name="T3" fmla="*/ 148 h 115"/>
                      <a:gd name="T4" fmla="*/ 35178 w 7"/>
                      <a:gd name="T5" fmla="*/ 149 h 115"/>
                      <a:gd name="T6" fmla="*/ 35178 w 7"/>
                      <a:gd name="T7" fmla="*/ 0 h 115"/>
                      <a:gd name="T8" fmla="*/ 0 w 7"/>
                      <a:gd name="T9" fmla="*/ 0 h 115"/>
                      <a:gd name="T10" fmla="*/ 0 60000 65536"/>
                      <a:gd name="T11" fmla="*/ 0 60000 65536"/>
                      <a:gd name="T12" fmla="*/ 0 60000 65536"/>
                      <a:gd name="T13" fmla="*/ 0 60000 65536"/>
                      <a:gd name="T14" fmla="*/ 0 60000 65536"/>
                      <a:gd name="T15" fmla="*/ 0 w 7"/>
                      <a:gd name="T16" fmla="*/ 0 h 115"/>
                      <a:gd name="T17" fmla="*/ 7 w 7"/>
                      <a:gd name="T18" fmla="*/ 115 h 115"/>
                    </a:gdLst>
                    <a:ahLst/>
                    <a:cxnLst>
                      <a:cxn ang="T10">
                        <a:pos x="T0" y="T1"/>
                      </a:cxn>
                      <a:cxn ang="T11">
                        <a:pos x="T2" y="T3"/>
                      </a:cxn>
                      <a:cxn ang="T12">
                        <a:pos x="T4" y="T5"/>
                      </a:cxn>
                      <a:cxn ang="T13">
                        <a:pos x="T6" y="T7"/>
                      </a:cxn>
                      <a:cxn ang="T14">
                        <a:pos x="T8" y="T9"/>
                      </a:cxn>
                    </a:cxnLst>
                    <a:rect l="T15" t="T16" r="T17" b="T18"/>
                    <a:pathLst>
                      <a:path w="7" h="115">
                        <a:moveTo>
                          <a:pt x="0" y="0"/>
                        </a:moveTo>
                        <a:lnTo>
                          <a:pt x="0" y="114"/>
                        </a:lnTo>
                        <a:lnTo>
                          <a:pt x="7" y="115"/>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44" name="Freeform 28"/>
                  <p:cNvSpPr>
                    <a:spLocks/>
                  </p:cNvSpPr>
                  <p:nvPr/>
                </p:nvSpPr>
                <p:spPr bwMode="auto">
                  <a:xfrm>
                    <a:off x="752" y="2002"/>
                    <a:ext cx="7" cy="119"/>
                  </a:xfrm>
                  <a:custGeom>
                    <a:avLst/>
                    <a:gdLst>
                      <a:gd name="T0" fmla="*/ 0 w 7"/>
                      <a:gd name="T1" fmla="*/ 0 h 117"/>
                      <a:gd name="T2" fmla="*/ 0 w 7"/>
                      <a:gd name="T3" fmla="*/ 201 h 117"/>
                      <a:gd name="T4" fmla="*/ 7 w 7"/>
                      <a:gd name="T5" fmla="*/ 204 h 117"/>
                      <a:gd name="T6" fmla="*/ 7 w 7"/>
                      <a:gd name="T7" fmla="*/ 0 h 117"/>
                      <a:gd name="T8" fmla="*/ 0 w 7"/>
                      <a:gd name="T9" fmla="*/ 0 h 117"/>
                      <a:gd name="T10" fmla="*/ 0 60000 65536"/>
                      <a:gd name="T11" fmla="*/ 0 60000 65536"/>
                      <a:gd name="T12" fmla="*/ 0 60000 65536"/>
                      <a:gd name="T13" fmla="*/ 0 60000 65536"/>
                      <a:gd name="T14" fmla="*/ 0 60000 65536"/>
                      <a:gd name="T15" fmla="*/ 0 w 7"/>
                      <a:gd name="T16" fmla="*/ 0 h 117"/>
                      <a:gd name="T17" fmla="*/ 7 w 7"/>
                      <a:gd name="T18" fmla="*/ 117 h 117"/>
                    </a:gdLst>
                    <a:ahLst/>
                    <a:cxnLst>
                      <a:cxn ang="T10">
                        <a:pos x="T0" y="T1"/>
                      </a:cxn>
                      <a:cxn ang="T11">
                        <a:pos x="T2" y="T3"/>
                      </a:cxn>
                      <a:cxn ang="T12">
                        <a:pos x="T4" y="T5"/>
                      </a:cxn>
                      <a:cxn ang="T13">
                        <a:pos x="T6" y="T7"/>
                      </a:cxn>
                      <a:cxn ang="T14">
                        <a:pos x="T8" y="T9"/>
                      </a:cxn>
                    </a:cxnLst>
                    <a:rect l="T15" t="T16" r="T17" b="T18"/>
                    <a:pathLst>
                      <a:path w="7" h="117">
                        <a:moveTo>
                          <a:pt x="0" y="0"/>
                        </a:moveTo>
                        <a:lnTo>
                          <a:pt x="0" y="115"/>
                        </a:lnTo>
                        <a:lnTo>
                          <a:pt x="7" y="117"/>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45" name="Freeform 29"/>
                  <p:cNvSpPr>
                    <a:spLocks/>
                  </p:cNvSpPr>
                  <p:nvPr/>
                </p:nvSpPr>
                <p:spPr bwMode="auto">
                  <a:xfrm>
                    <a:off x="758" y="2002"/>
                    <a:ext cx="9" cy="119"/>
                  </a:xfrm>
                  <a:custGeom>
                    <a:avLst/>
                    <a:gdLst>
                      <a:gd name="T0" fmla="*/ 0 w 7"/>
                      <a:gd name="T1" fmla="*/ 0 h 118"/>
                      <a:gd name="T2" fmla="*/ 0 w 7"/>
                      <a:gd name="T3" fmla="*/ 151 h 118"/>
                      <a:gd name="T4" fmla="*/ 35178 w 7"/>
                      <a:gd name="T5" fmla="*/ 152 h 118"/>
                      <a:gd name="T6" fmla="*/ 35178 w 7"/>
                      <a:gd name="T7" fmla="*/ 0 h 118"/>
                      <a:gd name="T8" fmla="*/ 0 w 7"/>
                      <a:gd name="T9" fmla="*/ 0 h 118"/>
                      <a:gd name="T10" fmla="*/ 0 60000 65536"/>
                      <a:gd name="T11" fmla="*/ 0 60000 65536"/>
                      <a:gd name="T12" fmla="*/ 0 60000 65536"/>
                      <a:gd name="T13" fmla="*/ 0 60000 65536"/>
                      <a:gd name="T14" fmla="*/ 0 60000 65536"/>
                      <a:gd name="T15" fmla="*/ 0 w 7"/>
                      <a:gd name="T16" fmla="*/ 0 h 118"/>
                      <a:gd name="T17" fmla="*/ 7 w 7"/>
                      <a:gd name="T18" fmla="*/ 118 h 118"/>
                    </a:gdLst>
                    <a:ahLst/>
                    <a:cxnLst>
                      <a:cxn ang="T10">
                        <a:pos x="T0" y="T1"/>
                      </a:cxn>
                      <a:cxn ang="T11">
                        <a:pos x="T2" y="T3"/>
                      </a:cxn>
                      <a:cxn ang="T12">
                        <a:pos x="T4" y="T5"/>
                      </a:cxn>
                      <a:cxn ang="T13">
                        <a:pos x="T6" y="T7"/>
                      </a:cxn>
                      <a:cxn ang="T14">
                        <a:pos x="T8" y="T9"/>
                      </a:cxn>
                    </a:cxnLst>
                    <a:rect l="T15" t="T16" r="T17" b="T18"/>
                    <a:pathLst>
                      <a:path w="7" h="118">
                        <a:moveTo>
                          <a:pt x="0" y="0"/>
                        </a:moveTo>
                        <a:lnTo>
                          <a:pt x="0" y="117"/>
                        </a:lnTo>
                        <a:lnTo>
                          <a:pt x="7" y="118"/>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grpSp>
            <p:sp>
              <p:nvSpPr>
                <p:cNvPr id="1183" name="Freeform 30"/>
                <p:cNvSpPr>
                  <a:spLocks/>
                </p:cNvSpPr>
                <p:nvPr/>
              </p:nvSpPr>
              <p:spPr bwMode="auto">
                <a:xfrm>
                  <a:off x="644" y="1998"/>
                  <a:ext cx="7" cy="0"/>
                </a:xfrm>
                <a:custGeom>
                  <a:avLst/>
                  <a:gdLst>
                    <a:gd name="T0" fmla="*/ 0 w 8"/>
                    <a:gd name="T1" fmla="*/ 0 h 1"/>
                    <a:gd name="T2" fmla="*/ 4 w 8"/>
                    <a:gd name="T3" fmla="*/ 0 h 1"/>
                    <a:gd name="T4" fmla="*/ 4 w 8"/>
                    <a:gd name="T5" fmla="*/ 0 h 1"/>
                    <a:gd name="T6" fmla="*/ 1 w 8"/>
                    <a:gd name="T7" fmla="*/ 0 h 1"/>
                    <a:gd name="T8" fmla="*/ 0 w 8"/>
                    <a:gd name="T9" fmla="*/ 0 h 1"/>
                    <a:gd name="T10" fmla="*/ 0 60000 65536"/>
                    <a:gd name="T11" fmla="*/ 0 60000 65536"/>
                    <a:gd name="T12" fmla="*/ 0 60000 65536"/>
                    <a:gd name="T13" fmla="*/ 0 60000 65536"/>
                    <a:gd name="T14" fmla="*/ 0 60000 65536"/>
                    <a:gd name="T15" fmla="*/ 0 w 8"/>
                    <a:gd name="T16" fmla="*/ 0 h 1"/>
                    <a:gd name="T17" fmla="*/ 8 w 8"/>
                    <a:gd name="T18" fmla="*/ 0 h 1"/>
                  </a:gdLst>
                  <a:ahLst/>
                  <a:cxnLst>
                    <a:cxn ang="T10">
                      <a:pos x="T0" y="T1"/>
                    </a:cxn>
                    <a:cxn ang="T11">
                      <a:pos x="T2" y="T3"/>
                    </a:cxn>
                    <a:cxn ang="T12">
                      <a:pos x="T4" y="T5"/>
                    </a:cxn>
                    <a:cxn ang="T13">
                      <a:pos x="T6" y="T7"/>
                    </a:cxn>
                    <a:cxn ang="T14">
                      <a:pos x="T8" y="T9"/>
                    </a:cxn>
                  </a:cxnLst>
                  <a:rect l="T15" t="T16" r="T17" b="T18"/>
                  <a:pathLst>
                    <a:path w="8" h="1">
                      <a:moveTo>
                        <a:pt x="0" y="1"/>
                      </a:moveTo>
                      <a:lnTo>
                        <a:pt x="7" y="1"/>
                      </a:lnTo>
                      <a:lnTo>
                        <a:pt x="8" y="0"/>
                      </a:lnTo>
                      <a:lnTo>
                        <a:pt x="1"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84" name="Freeform 31"/>
                <p:cNvSpPr>
                  <a:spLocks/>
                </p:cNvSpPr>
                <p:nvPr/>
              </p:nvSpPr>
              <p:spPr bwMode="auto">
                <a:xfrm>
                  <a:off x="653" y="1998"/>
                  <a:ext cx="7" cy="2"/>
                </a:xfrm>
                <a:custGeom>
                  <a:avLst/>
                  <a:gdLst>
                    <a:gd name="T0" fmla="*/ 0 w 7"/>
                    <a:gd name="T1" fmla="*/ 0 h 1"/>
                    <a:gd name="T2" fmla="*/ 6 w 7"/>
                    <a:gd name="T3" fmla="*/ 2147483647 h 1"/>
                    <a:gd name="T4" fmla="*/ 7 w 7"/>
                    <a:gd name="T5" fmla="*/ 0 h 1"/>
                    <a:gd name="T6" fmla="*/ 0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0" y="0"/>
                      </a:moveTo>
                      <a:lnTo>
                        <a:pt x="6" y="1"/>
                      </a:lnTo>
                      <a:lnTo>
                        <a:pt x="7" y="0"/>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85" name="Freeform 32"/>
                <p:cNvSpPr>
                  <a:spLocks/>
                </p:cNvSpPr>
                <p:nvPr/>
              </p:nvSpPr>
              <p:spPr bwMode="auto">
                <a:xfrm>
                  <a:off x="661" y="1998"/>
                  <a:ext cx="7" cy="2"/>
                </a:xfrm>
                <a:custGeom>
                  <a:avLst/>
                  <a:gdLst>
                    <a:gd name="T0" fmla="*/ 0 w 8"/>
                    <a:gd name="T1" fmla="*/ 2147483647 h 1"/>
                    <a:gd name="T2" fmla="*/ 4 w 8"/>
                    <a:gd name="T3" fmla="*/ 2147483647 h 1"/>
                    <a:gd name="T4" fmla="*/ 4 w 8"/>
                    <a:gd name="T5" fmla="*/ 0 h 1"/>
                    <a:gd name="T6" fmla="*/ 1 w 8"/>
                    <a:gd name="T7" fmla="*/ 0 h 1"/>
                    <a:gd name="T8" fmla="*/ 0 w 8"/>
                    <a:gd name="T9" fmla="*/ 2147483647 h 1"/>
                    <a:gd name="T10" fmla="*/ 0 60000 65536"/>
                    <a:gd name="T11" fmla="*/ 0 60000 65536"/>
                    <a:gd name="T12" fmla="*/ 0 60000 65536"/>
                    <a:gd name="T13" fmla="*/ 0 60000 65536"/>
                    <a:gd name="T14" fmla="*/ 0 60000 65536"/>
                    <a:gd name="T15" fmla="*/ 0 w 8"/>
                    <a:gd name="T16" fmla="*/ 0 h 1"/>
                    <a:gd name="T17" fmla="*/ 8 w 8"/>
                    <a:gd name="T18" fmla="*/ 1 h 1"/>
                  </a:gdLst>
                  <a:ahLst/>
                  <a:cxnLst>
                    <a:cxn ang="T10">
                      <a:pos x="T0" y="T1"/>
                    </a:cxn>
                    <a:cxn ang="T11">
                      <a:pos x="T2" y="T3"/>
                    </a:cxn>
                    <a:cxn ang="T12">
                      <a:pos x="T4" y="T5"/>
                    </a:cxn>
                    <a:cxn ang="T13">
                      <a:pos x="T6" y="T7"/>
                    </a:cxn>
                    <a:cxn ang="T14">
                      <a:pos x="T8" y="T9"/>
                    </a:cxn>
                  </a:cxnLst>
                  <a:rect l="T15" t="T16" r="T17" b="T18"/>
                  <a:pathLst>
                    <a:path w="8" h="1">
                      <a:moveTo>
                        <a:pt x="0" y="1"/>
                      </a:moveTo>
                      <a:lnTo>
                        <a:pt x="7" y="1"/>
                      </a:lnTo>
                      <a:lnTo>
                        <a:pt x="8" y="0"/>
                      </a:lnTo>
                      <a:lnTo>
                        <a:pt x="1"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86" name="Freeform 33"/>
                <p:cNvSpPr>
                  <a:spLocks/>
                </p:cNvSpPr>
                <p:nvPr/>
              </p:nvSpPr>
              <p:spPr bwMode="auto">
                <a:xfrm>
                  <a:off x="668" y="1998"/>
                  <a:ext cx="9" cy="2"/>
                </a:xfrm>
                <a:custGeom>
                  <a:avLst/>
                  <a:gdLst>
                    <a:gd name="T0" fmla="*/ 0 w 9"/>
                    <a:gd name="T1" fmla="*/ 2147483647 h 1"/>
                    <a:gd name="T2" fmla="*/ 7 w 9"/>
                    <a:gd name="T3" fmla="*/ 2147483647 h 1"/>
                    <a:gd name="T4" fmla="*/ 9 w 9"/>
                    <a:gd name="T5" fmla="*/ 0 h 1"/>
                    <a:gd name="T6" fmla="*/ 2 w 9"/>
                    <a:gd name="T7" fmla="*/ 0 h 1"/>
                    <a:gd name="T8" fmla="*/ 0 w 9"/>
                    <a:gd name="T9" fmla="*/ 2147483647 h 1"/>
                    <a:gd name="T10" fmla="*/ 0 60000 65536"/>
                    <a:gd name="T11" fmla="*/ 0 60000 65536"/>
                    <a:gd name="T12" fmla="*/ 0 60000 65536"/>
                    <a:gd name="T13" fmla="*/ 0 60000 65536"/>
                    <a:gd name="T14" fmla="*/ 0 60000 65536"/>
                    <a:gd name="T15" fmla="*/ 0 w 9"/>
                    <a:gd name="T16" fmla="*/ 0 h 1"/>
                    <a:gd name="T17" fmla="*/ 9 w 9"/>
                    <a:gd name="T18" fmla="*/ 1 h 1"/>
                  </a:gdLst>
                  <a:ahLst/>
                  <a:cxnLst>
                    <a:cxn ang="T10">
                      <a:pos x="T0" y="T1"/>
                    </a:cxn>
                    <a:cxn ang="T11">
                      <a:pos x="T2" y="T3"/>
                    </a:cxn>
                    <a:cxn ang="T12">
                      <a:pos x="T4" y="T5"/>
                    </a:cxn>
                    <a:cxn ang="T13">
                      <a:pos x="T6" y="T7"/>
                    </a:cxn>
                    <a:cxn ang="T14">
                      <a:pos x="T8" y="T9"/>
                    </a:cxn>
                  </a:cxnLst>
                  <a:rect l="T15" t="T16" r="T17" b="T18"/>
                  <a:pathLst>
                    <a:path w="9" h="1">
                      <a:moveTo>
                        <a:pt x="0" y="1"/>
                      </a:moveTo>
                      <a:lnTo>
                        <a:pt x="7" y="1"/>
                      </a:lnTo>
                      <a:lnTo>
                        <a:pt x="9" y="0"/>
                      </a:lnTo>
                      <a:lnTo>
                        <a:pt x="2"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87" name="Freeform 34"/>
                <p:cNvSpPr>
                  <a:spLocks/>
                </p:cNvSpPr>
                <p:nvPr/>
              </p:nvSpPr>
              <p:spPr bwMode="auto">
                <a:xfrm>
                  <a:off x="679" y="1998"/>
                  <a:ext cx="7" cy="2"/>
                </a:xfrm>
                <a:custGeom>
                  <a:avLst/>
                  <a:gdLst>
                    <a:gd name="T0" fmla="*/ 0 w 7"/>
                    <a:gd name="T1" fmla="*/ 2147483647 h 1"/>
                    <a:gd name="T2" fmla="*/ 6 w 7"/>
                    <a:gd name="T3" fmla="*/ 2147483647 h 1"/>
                    <a:gd name="T4" fmla="*/ 7 w 7"/>
                    <a:gd name="T5" fmla="*/ 0 h 1"/>
                    <a:gd name="T6" fmla="*/ 0 w 7"/>
                    <a:gd name="T7" fmla="*/ 0 h 1"/>
                    <a:gd name="T8" fmla="*/ 0 w 7"/>
                    <a:gd name="T9" fmla="*/ 2147483647 h 1"/>
                    <a:gd name="T10" fmla="*/ 0 60000 65536"/>
                    <a:gd name="T11" fmla="*/ 0 60000 65536"/>
                    <a:gd name="T12" fmla="*/ 0 60000 65536"/>
                    <a:gd name="T13" fmla="*/ 0 60000 65536"/>
                    <a:gd name="T14" fmla="*/ 0 60000 65536"/>
                    <a:gd name="T15" fmla="*/ 0 w 7"/>
                    <a:gd name="T16" fmla="*/ 0 h 1"/>
                    <a:gd name="T17" fmla="*/ 7 w 7"/>
                    <a:gd name="T18" fmla="*/ 1 h 1"/>
                  </a:gdLst>
                  <a:ahLst/>
                  <a:cxnLst>
                    <a:cxn ang="T10">
                      <a:pos x="T0" y="T1"/>
                    </a:cxn>
                    <a:cxn ang="T11">
                      <a:pos x="T2" y="T3"/>
                    </a:cxn>
                    <a:cxn ang="T12">
                      <a:pos x="T4" y="T5"/>
                    </a:cxn>
                    <a:cxn ang="T13">
                      <a:pos x="T6" y="T7"/>
                    </a:cxn>
                    <a:cxn ang="T14">
                      <a:pos x="T8" y="T9"/>
                    </a:cxn>
                  </a:cxnLst>
                  <a:rect l="T15" t="T16" r="T17" b="T18"/>
                  <a:pathLst>
                    <a:path w="7" h="1">
                      <a:moveTo>
                        <a:pt x="0" y="1"/>
                      </a:moveTo>
                      <a:lnTo>
                        <a:pt x="6" y="1"/>
                      </a:lnTo>
                      <a:lnTo>
                        <a:pt x="7" y="0"/>
                      </a:lnTo>
                      <a:lnTo>
                        <a:pt x="0"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88" name="Freeform 35"/>
                <p:cNvSpPr>
                  <a:spLocks/>
                </p:cNvSpPr>
                <p:nvPr/>
              </p:nvSpPr>
              <p:spPr bwMode="auto">
                <a:xfrm>
                  <a:off x="687" y="1998"/>
                  <a:ext cx="7" cy="2"/>
                </a:xfrm>
                <a:custGeom>
                  <a:avLst/>
                  <a:gdLst>
                    <a:gd name="T0" fmla="*/ 0 w 7"/>
                    <a:gd name="T1" fmla="*/ 2147483647 h 1"/>
                    <a:gd name="T2" fmla="*/ 7 w 7"/>
                    <a:gd name="T3" fmla="*/ 2147483647 h 1"/>
                    <a:gd name="T4" fmla="*/ 7 w 7"/>
                    <a:gd name="T5" fmla="*/ 0 h 1"/>
                    <a:gd name="T6" fmla="*/ 1 w 7"/>
                    <a:gd name="T7" fmla="*/ 0 h 1"/>
                    <a:gd name="T8" fmla="*/ 0 w 7"/>
                    <a:gd name="T9" fmla="*/ 2147483647 h 1"/>
                    <a:gd name="T10" fmla="*/ 0 60000 65536"/>
                    <a:gd name="T11" fmla="*/ 0 60000 65536"/>
                    <a:gd name="T12" fmla="*/ 0 60000 65536"/>
                    <a:gd name="T13" fmla="*/ 0 60000 65536"/>
                    <a:gd name="T14" fmla="*/ 0 60000 65536"/>
                    <a:gd name="T15" fmla="*/ 0 w 7"/>
                    <a:gd name="T16" fmla="*/ 0 h 1"/>
                    <a:gd name="T17" fmla="*/ 7 w 7"/>
                    <a:gd name="T18" fmla="*/ 1 h 1"/>
                  </a:gdLst>
                  <a:ahLst/>
                  <a:cxnLst>
                    <a:cxn ang="T10">
                      <a:pos x="T0" y="T1"/>
                    </a:cxn>
                    <a:cxn ang="T11">
                      <a:pos x="T2" y="T3"/>
                    </a:cxn>
                    <a:cxn ang="T12">
                      <a:pos x="T4" y="T5"/>
                    </a:cxn>
                    <a:cxn ang="T13">
                      <a:pos x="T6" y="T7"/>
                    </a:cxn>
                    <a:cxn ang="T14">
                      <a:pos x="T8" y="T9"/>
                    </a:cxn>
                  </a:cxnLst>
                  <a:rect l="T15" t="T16" r="T17" b="T18"/>
                  <a:pathLst>
                    <a:path w="7" h="1">
                      <a:moveTo>
                        <a:pt x="0" y="1"/>
                      </a:moveTo>
                      <a:lnTo>
                        <a:pt x="7" y="1"/>
                      </a:lnTo>
                      <a:lnTo>
                        <a:pt x="7" y="0"/>
                      </a:lnTo>
                      <a:lnTo>
                        <a:pt x="1"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89" name="Freeform 36"/>
                <p:cNvSpPr>
                  <a:spLocks/>
                </p:cNvSpPr>
                <p:nvPr/>
              </p:nvSpPr>
              <p:spPr bwMode="auto">
                <a:xfrm>
                  <a:off x="696" y="2000"/>
                  <a:ext cx="7" cy="2"/>
                </a:xfrm>
                <a:custGeom>
                  <a:avLst/>
                  <a:gdLst>
                    <a:gd name="T0" fmla="*/ 0 w 7"/>
                    <a:gd name="T1" fmla="*/ 0 h 2"/>
                    <a:gd name="T2" fmla="*/ 6 w 7"/>
                    <a:gd name="T3" fmla="*/ 2 h 2"/>
                    <a:gd name="T4" fmla="*/ 7 w 7"/>
                    <a:gd name="T5" fmla="*/ 0 h 2"/>
                    <a:gd name="T6" fmla="*/ 0 w 7"/>
                    <a:gd name="T7" fmla="*/ 0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0" y="0"/>
                      </a:moveTo>
                      <a:lnTo>
                        <a:pt x="6" y="2"/>
                      </a:lnTo>
                      <a:lnTo>
                        <a:pt x="7" y="0"/>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90" name="Freeform 37"/>
                <p:cNvSpPr>
                  <a:spLocks/>
                </p:cNvSpPr>
                <p:nvPr/>
              </p:nvSpPr>
              <p:spPr bwMode="auto">
                <a:xfrm>
                  <a:off x="705" y="2000"/>
                  <a:ext cx="7" cy="2"/>
                </a:xfrm>
                <a:custGeom>
                  <a:avLst/>
                  <a:gdLst>
                    <a:gd name="T0" fmla="*/ 0 w 7"/>
                    <a:gd name="T1" fmla="*/ 2 h 2"/>
                    <a:gd name="T2" fmla="*/ 7 w 7"/>
                    <a:gd name="T3" fmla="*/ 2 h 2"/>
                    <a:gd name="T4" fmla="*/ 7 w 7"/>
                    <a:gd name="T5" fmla="*/ 0 h 2"/>
                    <a:gd name="T6" fmla="*/ 1 w 7"/>
                    <a:gd name="T7" fmla="*/ 0 h 2"/>
                    <a:gd name="T8" fmla="*/ 0 w 7"/>
                    <a:gd name="T9" fmla="*/ 2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2"/>
                      </a:moveTo>
                      <a:lnTo>
                        <a:pt x="7" y="2"/>
                      </a:lnTo>
                      <a:lnTo>
                        <a:pt x="7" y="0"/>
                      </a:lnTo>
                      <a:lnTo>
                        <a:pt x="1"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91" name="Freeform 38"/>
                <p:cNvSpPr>
                  <a:spLocks/>
                </p:cNvSpPr>
                <p:nvPr/>
              </p:nvSpPr>
              <p:spPr bwMode="auto">
                <a:xfrm>
                  <a:off x="713" y="2000"/>
                  <a:ext cx="9" cy="2"/>
                </a:xfrm>
                <a:custGeom>
                  <a:avLst/>
                  <a:gdLst>
                    <a:gd name="T0" fmla="*/ 0 w 8"/>
                    <a:gd name="T1" fmla="*/ 2 h 2"/>
                    <a:gd name="T2" fmla="*/ 362 w 8"/>
                    <a:gd name="T3" fmla="*/ 2 h 2"/>
                    <a:gd name="T4" fmla="*/ 407 w 8"/>
                    <a:gd name="T5" fmla="*/ 0 h 2"/>
                    <a:gd name="T6" fmla="*/ 1 w 8"/>
                    <a:gd name="T7" fmla="*/ 0 h 2"/>
                    <a:gd name="T8" fmla="*/ 0 w 8"/>
                    <a:gd name="T9" fmla="*/ 2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0" y="2"/>
                      </a:moveTo>
                      <a:lnTo>
                        <a:pt x="7" y="2"/>
                      </a:lnTo>
                      <a:lnTo>
                        <a:pt x="8" y="0"/>
                      </a:lnTo>
                      <a:lnTo>
                        <a:pt x="1"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92" name="Freeform 39"/>
                <p:cNvSpPr>
                  <a:spLocks/>
                </p:cNvSpPr>
                <p:nvPr/>
              </p:nvSpPr>
              <p:spPr bwMode="auto">
                <a:xfrm>
                  <a:off x="722" y="2000"/>
                  <a:ext cx="7" cy="2"/>
                </a:xfrm>
                <a:custGeom>
                  <a:avLst/>
                  <a:gdLst>
                    <a:gd name="T0" fmla="*/ 0 w 7"/>
                    <a:gd name="T1" fmla="*/ 2 h 2"/>
                    <a:gd name="T2" fmla="*/ 6 w 7"/>
                    <a:gd name="T3" fmla="*/ 2 h 2"/>
                    <a:gd name="T4" fmla="*/ 7 w 7"/>
                    <a:gd name="T5" fmla="*/ 0 h 2"/>
                    <a:gd name="T6" fmla="*/ 1 w 7"/>
                    <a:gd name="T7" fmla="*/ 0 h 2"/>
                    <a:gd name="T8" fmla="*/ 0 w 7"/>
                    <a:gd name="T9" fmla="*/ 2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2"/>
                      </a:moveTo>
                      <a:lnTo>
                        <a:pt x="6" y="2"/>
                      </a:lnTo>
                      <a:lnTo>
                        <a:pt x="7" y="0"/>
                      </a:lnTo>
                      <a:lnTo>
                        <a:pt x="1"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93" name="Freeform 40"/>
                <p:cNvSpPr>
                  <a:spLocks/>
                </p:cNvSpPr>
                <p:nvPr/>
              </p:nvSpPr>
              <p:spPr bwMode="auto">
                <a:xfrm>
                  <a:off x="732" y="2002"/>
                  <a:ext cx="9" cy="0"/>
                </a:xfrm>
                <a:custGeom>
                  <a:avLst/>
                  <a:gdLst>
                    <a:gd name="T0" fmla="*/ 0 w 8"/>
                    <a:gd name="T1" fmla="*/ 0 h 1"/>
                    <a:gd name="T2" fmla="*/ 362 w 8"/>
                    <a:gd name="T3" fmla="*/ 0 h 1"/>
                    <a:gd name="T4" fmla="*/ 407 w 8"/>
                    <a:gd name="T5" fmla="*/ 0 h 1"/>
                    <a:gd name="T6" fmla="*/ 1 w 8"/>
                    <a:gd name="T7" fmla="*/ 0 h 1"/>
                    <a:gd name="T8" fmla="*/ 0 w 8"/>
                    <a:gd name="T9" fmla="*/ 0 h 1"/>
                    <a:gd name="T10" fmla="*/ 0 60000 65536"/>
                    <a:gd name="T11" fmla="*/ 0 60000 65536"/>
                    <a:gd name="T12" fmla="*/ 0 60000 65536"/>
                    <a:gd name="T13" fmla="*/ 0 60000 65536"/>
                    <a:gd name="T14" fmla="*/ 0 60000 65536"/>
                    <a:gd name="T15" fmla="*/ 0 w 8"/>
                    <a:gd name="T16" fmla="*/ 0 h 1"/>
                    <a:gd name="T17" fmla="*/ 8 w 8"/>
                    <a:gd name="T18" fmla="*/ 0 h 1"/>
                  </a:gdLst>
                  <a:ahLst/>
                  <a:cxnLst>
                    <a:cxn ang="T10">
                      <a:pos x="T0" y="T1"/>
                    </a:cxn>
                    <a:cxn ang="T11">
                      <a:pos x="T2" y="T3"/>
                    </a:cxn>
                    <a:cxn ang="T12">
                      <a:pos x="T4" y="T5"/>
                    </a:cxn>
                    <a:cxn ang="T13">
                      <a:pos x="T6" y="T7"/>
                    </a:cxn>
                    <a:cxn ang="T14">
                      <a:pos x="T8" y="T9"/>
                    </a:cxn>
                  </a:cxnLst>
                  <a:rect l="T15" t="T16" r="T17" b="T18"/>
                  <a:pathLst>
                    <a:path w="8" h="1">
                      <a:moveTo>
                        <a:pt x="0" y="0"/>
                      </a:moveTo>
                      <a:lnTo>
                        <a:pt x="7" y="1"/>
                      </a:lnTo>
                      <a:lnTo>
                        <a:pt x="8" y="0"/>
                      </a:lnTo>
                      <a:lnTo>
                        <a:pt x="1" y="0"/>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94" name="Freeform 41"/>
                <p:cNvSpPr>
                  <a:spLocks/>
                </p:cNvSpPr>
                <p:nvPr/>
              </p:nvSpPr>
              <p:spPr bwMode="auto">
                <a:xfrm>
                  <a:off x="741" y="2002"/>
                  <a:ext cx="7" cy="0"/>
                </a:xfrm>
                <a:custGeom>
                  <a:avLst/>
                  <a:gdLst>
                    <a:gd name="T0" fmla="*/ 0 w 7"/>
                    <a:gd name="T1" fmla="*/ 0 h 1"/>
                    <a:gd name="T2" fmla="*/ 5 w 7"/>
                    <a:gd name="T3" fmla="*/ 0 h 1"/>
                    <a:gd name="T4" fmla="*/ 7 w 7"/>
                    <a:gd name="T5" fmla="*/ 0 h 1"/>
                    <a:gd name="T6" fmla="*/ 0 w 7"/>
                    <a:gd name="T7" fmla="*/ 0 h 1"/>
                    <a:gd name="T8" fmla="*/ 0 w 7"/>
                    <a:gd name="T9" fmla="*/ 0 h 1"/>
                    <a:gd name="T10" fmla="*/ 0 60000 65536"/>
                    <a:gd name="T11" fmla="*/ 0 60000 65536"/>
                    <a:gd name="T12" fmla="*/ 0 60000 65536"/>
                    <a:gd name="T13" fmla="*/ 0 60000 65536"/>
                    <a:gd name="T14" fmla="*/ 0 60000 65536"/>
                    <a:gd name="T15" fmla="*/ 0 w 7"/>
                    <a:gd name="T16" fmla="*/ 0 h 1"/>
                    <a:gd name="T17" fmla="*/ 7 w 7"/>
                    <a:gd name="T18" fmla="*/ 0 h 1"/>
                  </a:gdLst>
                  <a:ahLst/>
                  <a:cxnLst>
                    <a:cxn ang="T10">
                      <a:pos x="T0" y="T1"/>
                    </a:cxn>
                    <a:cxn ang="T11">
                      <a:pos x="T2" y="T3"/>
                    </a:cxn>
                    <a:cxn ang="T12">
                      <a:pos x="T4" y="T5"/>
                    </a:cxn>
                    <a:cxn ang="T13">
                      <a:pos x="T6" y="T7"/>
                    </a:cxn>
                    <a:cxn ang="T14">
                      <a:pos x="T8" y="T9"/>
                    </a:cxn>
                  </a:cxnLst>
                  <a:rect l="T15" t="T16" r="T17" b="T18"/>
                  <a:pathLst>
                    <a:path w="7" h="1">
                      <a:moveTo>
                        <a:pt x="0" y="1"/>
                      </a:moveTo>
                      <a:lnTo>
                        <a:pt x="5" y="1"/>
                      </a:lnTo>
                      <a:lnTo>
                        <a:pt x="7" y="0"/>
                      </a:lnTo>
                      <a:lnTo>
                        <a:pt x="0"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95" name="Rectangle 42"/>
                <p:cNvSpPr>
                  <a:spLocks noChangeArrowheads="1"/>
                </p:cNvSpPr>
                <p:nvPr/>
              </p:nvSpPr>
              <p:spPr bwMode="auto">
                <a:xfrm>
                  <a:off x="748" y="2002"/>
                  <a:ext cx="10" cy="0"/>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ct val="0"/>
                    </a:spcBef>
                    <a:defRPr/>
                  </a:pPr>
                  <a:endParaRPr lang="en-GB" sz="4000" dirty="0">
                    <a:latin typeface="+mn-lt"/>
                    <a:ea typeface="ＭＳ Ｐゴシック" pitchFamily="34" charset="-128"/>
                    <a:cs typeface="Arial" pitchFamily="34" charset="0"/>
                  </a:endParaRPr>
                </a:p>
              </p:txBody>
            </p:sp>
            <p:sp>
              <p:nvSpPr>
                <p:cNvPr id="1196" name="Freeform 43"/>
                <p:cNvSpPr>
                  <a:spLocks/>
                </p:cNvSpPr>
                <p:nvPr/>
              </p:nvSpPr>
              <p:spPr bwMode="auto">
                <a:xfrm>
                  <a:off x="758" y="2002"/>
                  <a:ext cx="9" cy="0"/>
                </a:xfrm>
                <a:custGeom>
                  <a:avLst/>
                  <a:gdLst>
                    <a:gd name="T0" fmla="*/ 0 w 8"/>
                    <a:gd name="T1" fmla="*/ 0 h 1"/>
                    <a:gd name="T2" fmla="*/ 362 w 8"/>
                    <a:gd name="T3" fmla="*/ 0 h 1"/>
                    <a:gd name="T4" fmla="*/ 407 w 8"/>
                    <a:gd name="T5" fmla="*/ 0 h 1"/>
                    <a:gd name="T6" fmla="*/ 1 w 8"/>
                    <a:gd name="T7" fmla="*/ 0 h 1"/>
                    <a:gd name="T8" fmla="*/ 0 w 8"/>
                    <a:gd name="T9" fmla="*/ 0 h 1"/>
                    <a:gd name="T10" fmla="*/ 0 60000 65536"/>
                    <a:gd name="T11" fmla="*/ 0 60000 65536"/>
                    <a:gd name="T12" fmla="*/ 0 60000 65536"/>
                    <a:gd name="T13" fmla="*/ 0 60000 65536"/>
                    <a:gd name="T14" fmla="*/ 0 60000 65536"/>
                    <a:gd name="T15" fmla="*/ 0 w 8"/>
                    <a:gd name="T16" fmla="*/ 0 h 1"/>
                    <a:gd name="T17" fmla="*/ 8 w 8"/>
                    <a:gd name="T18" fmla="*/ 0 h 1"/>
                  </a:gdLst>
                  <a:ahLst/>
                  <a:cxnLst>
                    <a:cxn ang="T10">
                      <a:pos x="T0" y="T1"/>
                    </a:cxn>
                    <a:cxn ang="T11">
                      <a:pos x="T2" y="T3"/>
                    </a:cxn>
                    <a:cxn ang="T12">
                      <a:pos x="T4" y="T5"/>
                    </a:cxn>
                    <a:cxn ang="T13">
                      <a:pos x="T6" y="T7"/>
                    </a:cxn>
                    <a:cxn ang="T14">
                      <a:pos x="T8" y="T9"/>
                    </a:cxn>
                  </a:cxnLst>
                  <a:rect l="T15" t="T16" r="T17" b="T18"/>
                  <a:pathLst>
                    <a:path w="8" h="1">
                      <a:moveTo>
                        <a:pt x="0" y="1"/>
                      </a:moveTo>
                      <a:lnTo>
                        <a:pt x="7" y="1"/>
                      </a:lnTo>
                      <a:lnTo>
                        <a:pt x="8" y="0"/>
                      </a:lnTo>
                      <a:lnTo>
                        <a:pt x="1"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grpSp>
              <p:nvGrpSpPr>
                <p:cNvPr id="1197" name="Group 44"/>
                <p:cNvGrpSpPr>
                  <a:grpSpLocks/>
                </p:cNvGrpSpPr>
                <p:nvPr/>
              </p:nvGrpSpPr>
              <p:grpSpPr bwMode="auto">
                <a:xfrm>
                  <a:off x="644" y="2098"/>
                  <a:ext cx="123" cy="28"/>
                  <a:chOff x="644" y="2098"/>
                  <a:chExt cx="123" cy="28"/>
                </a:xfrm>
              </p:grpSpPr>
              <p:sp>
                <p:nvSpPr>
                  <p:cNvPr id="1218" name="Freeform 45"/>
                  <p:cNvSpPr>
                    <a:spLocks/>
                  </p:cNvSpPr>
                  <p:nvPr/>
                </p:nvSpPr>
                <p:spPr bwMode="auto">
                  <a:xfrm>
                    <a:off x="644" y="2098"/>
                    <a:ext cx="9" cy="7"/>
                  </a:xfrm>
                  <a:custGeom>
                    <a:avLst/>
                    <a:gdLst>
                      <a:gd name="T0" fmla="*/ 0 w 8"/>
                      <a:gd name="T1" fmla="*/ 0 h 4"/>
                      <a:gd name="T2" fmla="*/ 1 w 8"/>
                      <a:gd name="T3" fmla="*/ 417438595 h 4"/>
                      <a:gd name="T4" fmla="*/ 407 w 8"/>
                      <a:gd name="T5" fmla="*/ 730517541 h 4"/>
                      <a:gd name="T6" fmla="*/ 407 w 8"/>
                      <a:gd name="T7" fmla="*/ 417438595 h 4"/>
                      <a:gd name="T8" fmla="*/ 361 w 8"/>
                      <a:gd name="T9" fmla="*/ 0 h 4"/>
                      <a:gd name="T10" fmla="*/ 0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0" y="0"/>
                        </a:moveTo>
                        <a:lnTo>
                          <a:pt x="1" y="2"/>
                        </a:lnTo>
                        <a:lnTo>
                          <a:pt x="8" y="4"/>
                        </a:lnTo>
                        <a:lnTo>
                          <a:pt x="8" y="2"/>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19" name="Freeform 46"/>
                  <p:cNvSpPr>
                    <a:spLocks/>
                  </p:cNvSpPr>
                  <p:nvPr/>
                </p:nvSpPr>
                <p:spPr bwMode="auto">
                  <a:xfrm>
                    <a:off x="653" y="2100"/>
                    <a:ext cx="7" cy="2"/>
                  </a:xfrm>
                  <a:custGeom>
                    <a:avLst/>
                    <a:gdLst>
                      <a:gd name="T0" fmla="*/ 0 w 7"/>
                      <a:gd name="T1" fmla="*/ 1 h 3"/>
                      <a:gd name="T2" fmla="*/ 1 w 7"/>
                      <a:gd name="T3" fmla="*/ 1 h 3"/>
                      <a:gd name="T4" fmla="*/ 7 w 7"/>
                      <a:gd name="T5" fmla="*/ 1 h 3"/>
                      <a:gd name="T6" fmla="*/ 7 w 7"/>
                      <a:gd name="T7" fmla="*/ 1 h 3"/>
                      <a:gd name="T8" fmla="*/ 5 w 7"/>
                      <a:gd name="T9" fmla="*/ 0 h 3"/>
                      <a:gd name="T10" fmla="*/ 0 w 7"/>
                      <a:gd name="T11" fmla="*/ 1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1"/>
                        </a:moveTo>
                        <a:lnTo>
                          <a:pt x="1" y="2"/>
                        </a:lnTo>
                        <a:lnTo>
                          <a:pt x="7" y="3"/>
                        </a:lnTo>
                        <a:lnTo>
                          <a:pt x="7" y="2"/>
                        </a:lnTo>
                        <a:lnTo>
                          <a:pt x="5"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20" name="Freeform 47"/>
                  <p:cNvSpPr>
                    <a:spLocks/>
                  </p:cNvSpPr>
                  <p:nvPr/>
                </p:nvSpPr>
                <p:spPr bwMode="auto">
                  <a:xfrm>
                    <a:off x="661" y="2102"/>
                    <a:ext cx="9" cy="2"/>
                  </a:xfrm>
                  <a:custGeom>
                    <a:avLst/>
                    <a:gdLst>
                      <a:gd name="T0" fmla="*/ 0 w 8"/>
                      <a:gd name="T1" fmla="*/ 0 h 3"/>
                      <a:gd name="T2" fmla="*/ 1 w 8"/>
                      <a:gd name="T3" fmla="*/ 1 h 3"/>
                      <a:gd name="T4" fmla="*/ 407 w 8"/>
                      <a:gd name="T5" fmla="*/ 1 h 3"/>
                      <a:gd name="T6" fmla="*/ 407 w 8"/>
                      <a:gd name="T7" fmla="*/ 1 h 3"/>
                      <a:gd name="T8" fmla="*/ 361 w 8"/>
                      <a:gd name="T9" fmla="*/ 0 h 3"/>
                      <a:gd name="T10" fmla="*/ 0 w 8"/>
                      <a:gd name="T11" fmla="*/ 0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0"/>
                        </a:moveTo>
                        <a:lnTo>
                          <a:pt x="1" y="1"/>
                        </a:lnTo>
                        <a:lnTo>
                          <a:pt x="8" y="3"/>
                        </a:lnTo>
                        <a:lnTo>
                          <a:pt x="8" y="1"/>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21" name="Freeform 48"/>
                  <p:cNvSpPr>
                    <a:spLocks/>
                  </p:cNvSpPr>
                  <p:nvPr/>
                </p:nvSpPr>
                <p:spPr bwMode="auto">
                  <a:xfrm>
                    <a:off x="670" y="2102"/>
                    <a:ext cx="9" cy="7"/>
                  </a:xfrm>
                  <a:custGeom>
                    <a:avLst/>
                    <a:gdLst>
                      <a:gd name="T0" fmla="*/ 0 w 9"/>
                      <a:gd name="T1" fmla="*/ 0 h 4"/>
                      <a:gd name="T2" fmla="*/ 2 w 9"/>
                      <a:gd name="T3" fmla="*/ 238536340 h 4"/>
                      <a:gd name="T4" fmla="*/ 9 w 9"/>
                      <a:gd name="T5" fmla="*/ 730517541 h 4"/>
                      <a:gd name="T6" fmla="*/ 9 w 9"/>
                      <a:gd name="T7" fmla="*/ 238536340 h 4"/>
                      <a:gd name="T8" fmla="*/ 6 w 9"/>
                      <a:gd name="T9" fmla="*/ 0 h 4"/>
                      <a:gd name="T10" fmla="*/ 0 w 9"/>
                      <a:gd name="T11" fmla="*/ 0 h 4"/>
                      <a:gd name="T12" fmla="*/ 0 60000 65536"/>
                      <a:gd name="T13" fmla="*/ 0 60000 65536"/>
                      <a:gd name="T14" fmla="*/ 0 60000 65536"/>
                      <a:gd name="T15" fmla="*/ 0 60000 65536"/>
                      <a:gd name="T16" fmla="*/ 0 60000 65536"/>
                      <a:gd name="T17" fmla="*/ 0 60000 65536"/>
                      <a:gd name="T18" fmla="*/ 0 w 9"/>
                      <a:gd name="T19" fmla="*/ 0 h 4"/>
                      <a:gd name="T20" fmla="*/ 9 w 9"/>
                      <a:gd name="T21" fmla="*/ 4 h 4"/>
                    </a:gdLst>
                    <a:ahLst/>
                    <a:cxnLst>
                      <a:cxn ang="T12">
                        <a:pos x="T0" y="T1"/>
                      </a:cxn>
                      <a:cxn ang="T13">
                        <a:pos x="T2" y="T3"/>
                      </a:cxn>
                      <a:cxn ang="T14">
                        <a:pos x="T4" y="T5"/>
                      </a:cxn>
                      <a:cxn ang="T15">
                        <a:pos x="T6" y="T7"/>
                      </a:cxn>
                      <a:cxn ang="T16">
                        <a:pos x="T8" y="T9"/>
                      </a:cxn>
                      <a:cxn ang="T17">
                        <a:pos x="T10" y="T11"/>
                      </a:cxn>
                    </a:cxnLst>
                    <a:rect l="T18" t="T19" r="T20" b="T21"/>
                    <a:pathLst>
                      <a:path w="9" h="4">
                        <a:moveTo>
                          <a:pt x="0" y="0"/>
                        </a:moveTo>
                        <a:lnTo>
                          <a:pt x="2" y="1"/>
                        </a:lnTo>
                        <a:lnTo>
                          <a:pt x="9" y="4"/>
                        </a:lnTo>
                        <a:lnTo>
                          <a:pt x="9" y="1"/>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22" name="Freeform 49"/>
                  <p:cNvSpPr>
                    <a:spLocks/>
                  </p:cNvSpPr>
                  <p:nvPr/>
                </p:nvSpPr>
                <p:spPr bwMode="auto">
                  <a:xfrm>
                    <a:off x="679" y="2107"/>
                    <a:ext cx="10" cy="5"/>
                  </a:xfrm>
                  <a:custGeom>
                    <a:avLst/>
                    <a:gdLst>
                      <a:gd name="T0" fmla="*/ 0 w 7"/>
                      <a:gd name="T1" fmla="*/ 1 h 4"/>
                      <a:gd name="T2" fmla="*/ 1 w 7"/>
                      <a:gd name="T3" fmla="*/ 6161 h 4"/>
                      <a:gd name="T4" fmla="*/ 1277047 w 7"/>
                      <a:gd name="T5" fmla="*/ 7701 h 4"/>
                      <a:gd name="T6" fmla="*/ 1277047 w 7"/>
                      <a:gd name="T7" fmla="*/ 1 h 4"/>
                      <a:gd name="T8" fmla="*/ 1216580 w 7"/>
                      <a:gd name="T9" fmla="*/ 0 h 4"/>
                      <a:gd name="T10" fmla="*/ 0 w 7"/>
                      <a:gd name="T11" fmla="*/ 1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1"/>
                        </a:moveTo>
                        <a:lnTo>
                          <a:pt x="1" y="3"/>
                        </a:lnTo>
                        <a:lnTo>
                          <a:pt x="7" y="4"/>
                        </a:lnTo>
                        <a:lnTo>
                          <a:pt x="7" y="1"/>
                        </a:lnTo>
                        <a:lnTo>
                          <a:pt x="6"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23" name="Freeform 50"/>
                  <p:cNvSpPr>
                    <a:spLocks/>
                  </p:cNvSpPr>
                  <p:nvPr/>
                </p:nvSpPr>
                <p:spPr bwMode="auto">
                  <a:xfrm>
                    <a:off x="687" y="2107"/>
                    <a:ext cx="7" cy="7"/>
                  </a:xfrm>
                  <a:custGeom>
                    <a:avLst/>
                    <a:gdLst>
                      <a:gd name="T0" fmla="*/ 0 w 7"/>
                      <a:gd name="T1" fmla="*/ 183946 h 5"/>
                      <a:gd name="T2" fmla="*/ 1 w 7"/>
                      <a:gd name="T3" fmla="*/ 257524 h 5"/>
                      <a:gd name="T4" fmla="*/ 7 w 7"/>
                      <a:gd name="T5" fmla="*/ 483426 h 5"/>
                      <a:gd name="T6" fmla="*/ 7 w 7"/>
                      <a:gd name="T7" fmla="*/ 257524 h 5"/>
                      <a:gd name="T8" fmla="*/ 6 w 7"/>
                      <a:gd name="T9" fmla="*/ 0 h 5"/>
                      <a:gd name="T10" fmla="*/ 0 w 7"/>
                      <a:gd name="T11" fmla="*/ 183946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0" y="2"/>
                        </a:moveTo>
                        <a:lnTo>
                          <a:pt x="1" y="3"/>
                        </a:lnTo>
                        <a:lnTo>
                          <a:pt x="7" y="5"/>
                        </a:lnTo>
                        <a:lnTo>
                          <a:pt x="7" y="3"/>
                        </a:lnTo>
                        <a:lnTo>
                          <a:pt x="6" y="0"/>
                        </a:lnTo>
                        <a:lnTo>
                          <a:pt x="0" y="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24" name="Freeform 51"/>
                  <p:cNvSpPr>
                    <a:spLocks/>
                  </p:cNvSpPr>
                  <p:nvPr/>
                </p:nvSpPr>
                <p:spPr bwMode="auto">
                  <a:xfrm>
                    <a:off x="696" y="2112"/>
                    <a:ext cx="7" cy="0"/>
                  </a:xfrm>
                  <a:custGeom>
                    <a:avLst/>
                    <a:gdLst>
                      <a:gd name="T0" fmla="*/ 0 w 8"/>
                      <a:gd name="T1" fmla="*/ 0 h 3"/>
                      <a:gd name="T2" fmla="*/ 1 w 8"/>
                      <a:gd name="T3" fmla="*/ 0 h 3"/>
                      <a:gd name="T4" fmla="*/ 4 w 8"/>
                      <a:gd name="T5" fmla="*/ 0 h 3"/>
                      <a:gd name="T6" fmla="*/ 4 w 8"/>
                      <a:gd name="T7" fmla="*/ 0 h 3"/>
                      <a:gd name="T8" fmla="*/ 4 w 8"/>
                      <a:gd name="T9" fmla="*/ 0 h 3"/>
                      <a:gd name="T10" fmla="*/ 0 w 8"/>
                      <a:gd name="T11" fmla="*/ 0 h 3"/>
                      <a:gd name="T12" fmla="*/ 0 60000 65536"/>
                      <a:gd name="T13" fmla="*/ 0 60000 65536"/>
                      <a:gd name="T14" fmla="*/ 0 60000 65536"/>
                      <a:gd name="T15" fmla="*/ 0 60000 65536"/>
                      <a:gd name="T16" fmla="*/ 0 60000 65536"/>
                      <a:gd name="T17" fmla="*/ 0 60000 65536"/>
                      <a:gd name="T18" fmla="*/ 0 w 8"/>
                      <a:gd name="T19" fmla="*/ 0 h 3"/>
                      <a:gd name="T20" fmla="*/ 8 w 8"/>
                      <a:gd name="T21" fmla="*/ 0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0"/>
                        </a:moveTo>
                        <a:lnTo>
                          <a:pt x="1" y="1"/>
                        </a:lnTo>
                        <a:lnTo>
                          <a:pt x="8" y="3"/>
                        </a:lnTo>
                        <a:lnTo>
                          <a:pt x="8" y="1"/>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25" name="Freeform 52"/>
                  <p:cNvSpPr>
                    <a:spLocks/>
                  </p:cNvSpPr>
                  <p:nvPr/>
                </p:nvSpPr>
                <p:spPr bwMode="auto">
                  <a:xfrm>
                    <a:off x="706" y="2112"/>
                    <a:ext cx="7" cy="5"/>
                  </a:xfrm>
                  <a:custGeom>
                    <a:avLst/>
                    <a:gdLst>
                      <a:gd name="T0" fmla="*/ 0 w 7"/>
                      <a:gd name="T1" fmla="*/ 1 h 4"/>
                      <a:gd name="T2" fmla="*/ 1 w 7"/>
                      <a:gd name="T3" fmla="*/ 4929 h 4"/>
                      <a:gd name="T4" fmla="*/ 7 w 7"/>
                      <a:gd name="T5" fmla="*/ 7701 h 4"/>
                      <a:gd name="T6" fmla="*/ 7 w 7"/>
                      <a:gd name="T7" fmla="*/ 1 h 4"/>
                      <a:gd name="T8" fmla="*/ 5 w 7"/>
                      <a:gd name="T9" fmla="*/ 0 h 4"/>
                      <a:gd name="T10" fmla="*/ 0 w 7"/>
                      <a:gd name="T11" fmla="*/ 1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1"/>
                        </a:moveTo>
                        <a:lnTo>
                          <a:pt x="1" y="2"/>
                        </a:lnTo>
                        <a:lnTo>
                          <a:pt x="7" y="4"/>
                        </a:lnTo>
                        <a:lnTo>
                          <a:pt x="7" y="1"/>
                        </a:lnTo>
                        <a:lnTo>
                          <a:pt x="5"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26" name="Freeform 53"/>
                  <p:cNvSpPr>
                    <a:spLocks/>
                  </p:cNvSpPr>
                  <p:nvPr/>
                </p:nvSpPr>
                <p:spPr bwMode="auto">
                  <a:xfrm>
                    <a:off x="713" y="2114"/>
                    <a:ext cx="10" cy="2"/>
                  </a:xfrm>
                  <a:custGeom>
                    <a:avLst/>
                    <a:gdLst>
                      <a:gd name="T0" fmla="*/ 0 w 8"/>
                      <a:gd name="T1" fmla="*/ 1 h 4"/>
                      <a:gd name="T2" fmla="*/ 1 w 8"/>
                      <a:gd name="T3" fmla="*/ 1 h 4"/>
                      <a:gd name="T4" fmla="*/ 16024 w 8"/>
                      <a:gd name="T5" fmla="*/ 1 h 4"/>
                      <a:gd name="T6" fmla="*/ 16024 w 8"/>
                      <a:gd name="T7" fmla="*/ 1 h 4"/>
                      <a:gd name="T8" fmla="*/ 10838 w 8"/>
                      <a:gd name="T9" fmla="*/ 0 h 4"/>
                      <a:gd name="T10" fmla="*/ 0 w 8"/>
                      <a:gd name="T11" fmla="*/ 1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0" y="1"/>
                        </a:moveTo>
                        <a:lnTo>
                          <a:pt x="1" y="3"/>
                        </a:lnTo>
                        <a:lnTo>
                          <a:pt x="8" y="4"/>
                        </a:lnTo>
                        <a:lnTo>
                          <a:pt x="8" y="3"/>
                        </a:lnTo>
                        <a:lnTo>
                          <a:pt x="6"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27" name="Freeform 54"/>
                  <p:cNvSpPr>
                    <a:spLocks/>
                  </p:cNvSpPr>
                  <p:nvPr/>
                </p:nvSpPr>
                <p:spPr bwMode="auto">
                  <a:xfrm>
                    <a:off x="726" y="2114"/>
                    <a:ext cx="7" cy="5"/>
                  </a:xfrm>
                  <a:custGeom>
                    <a:avLst/>
                    <a:gdLst>
                      <a:gd name="T0" fmla="*/ 0 w 7"/>
                      <a:gd name="T1" fmla="*/ 2 h 5"/>
                      <a:gd name="T2" fmla="*/ 1 w 7"/>
                      <a:gd name="T3" fmla="*/ 3 h 5"/>
                      <a:gd name="T4" fmla="*/ 7 w 7"/>
                      <a:gd name="T5" fmla="*/ 5 h 5"/>
                      <a:gd name="T6" fmla="*/ 7 w 7"/>
                      <a:gd name="T7" fmla="*/ 3 h 5"/>
                      <a:gd name="T8" fmla="*/ 5 w 7"/>
                      <a:gd name="T9" fmla="*/ 0 h 5"/>
                      <a:gd name="T10" fmla="*/ 0 w 7"/>
                      <a:gd name="T11" fmla="*/ 2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0" y="2"/>
                        </a:moveTo>
                        <a:lnTo>
                          <a:pt x="1" y="3"/>
                        </a:lnTo>
                        <a:lnTo>
                          <a:pt x="7" y="5"/>
                        </a:lnTo>
                        <a:lnTo>
                          <a:pt x="7" y="3"/>
                        </a:lnTo>
                        <a:lnTo>
                          <a:pt x="5" y="0"/>
                        </a:lnTo>
                        <a:lnTo>
                          <a:pt x="0" y="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28" name="Freeform 55"/>
                  <p:cNvSpPr>
                    <a:spLocks/>
                  </p:cNvSpPr>
                  <p:nvPr/>
                </p:nvSpPr>
                <p:spPr bwMode="auto">
                  <a:xfrm>
                    <a:off x="732" y="2116"/>
                    <a:ext cx="9" cy="5"/>
                  </a:xfrm>
                  <a:custGeom>
                    <a:avLst/>
                    <a:gdLst>
                      <a:gd name="T0" fmla="*/ 0 w 8"/>
                      <a:gd name="T1" fmla="*/ 0 h 3"/>
                      <a:gd name="T2" fmla="*/ 1 w 8"/>
                      <a:gd name="T3" fmla="*/ 60525013 h 3"/>
                      <a:gd name="T4" fmla="*/ 407 w 8"/>
                      <a:gd name="T5" fmla="*/ 100875022 h 3"/>
                      <a:gd name="T6" fmla="*/ 407 w 8"/>
                      <a:gd name="T7" fmla="*/ 36315008 h 3"/>
                      <a:gd name="T8" fmla="*/ 361 w 8"/>
                      <a:gd name="T9" fmla="*/ 0 h 3"/>
                      <a:gd name="T10" fmla="*/ 0 w 8"/>
                      <a:gd name="T11" fmla="*/ 0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0"/>
                        </a:moveTo>
                        <a:lnTo>
                          <a:pt x="1" y="2"/>
                        </a:lnTo>
                        <a:lnTo>
                          <a:pt x="8" y="3"/>
                        </a:lnTo>
                        <a:lnTo>
                          <a:pt x="8" y="1"/>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29" name="Freeform 56"/>
                  <p:cNvSpPr>
                    <a:spLocks/>
                  </p:cNvSpPr>
                  <p:nvPr/>
                </p:nvSpPr>
                <p:spPr bwMode="auto">
                  <a:xfrm>
                    <a:off x="743" y="2119"/>
                    <a:ext cx="7" cy="2"/>
                  </a:xfrm>
                  <a:custGeom>
                    <a:avLst/>
                    <a:gdLst>
                      <a:gd name="T0" fmla="*/ 0 w 7"/>
                      <a:gd name="T1" fmla="*/ 1 h 3"/>
                      <a:gd name="T2" fmla="*/ 0 w 7"/>
                      <a:gd name="T3" fmla="*/ 1 h 3"/>
                      <a:gd name="T4" fmla="*/ 7 w 7"/>
                      <a:gd name="T5" fmla="*/ 1 h 3"/>
                      <a:gd name="T6" fmla="*/ 7 w 7"/>
                      <a:gd name="T7" fmla="*/ 1 h 3"/>
                      <a:gd name="T8" fmla="*/ 4 w 7"/>
                      <a:gd name="T9" fmla="*/ 0 h 3"/>
                      <a:gd name="T10" fmla="*/ 0 w 7"/>
                      <a:gd name="T11" fmla="*/ 1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1"/>
                        </a:moveTo>
                        <a:lnTo>
                          <a:pt x="0" y="2"/>
                        </a:lnTo>
                        <a:lnTo>
                          <a:pt x="7" y="3"/>
                        </a:lnTo>
                        <a:lnTo>
                          <a:pt x="7" y="2"/>
                        </a:lnTo>
                        <a:lnTo>
                          <a:pt x="4"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30" name="Freeform 57"/>
                  <p:cNvSpPr>
                    <a:spLocks/>
                  </p:cNvSpPr>
                  <p:nvPr/>
                </p:nvSpPr>
                <p:spPr bwMode="auto">
                  <a:xfrm>
                    <a:off x="752" y="2119"/>
                    <a:ext cx="7" cy="7"/>
                  </a:xfrm>
                  <a:custGeom>
                    <a:avLst/>
                    <a:gdLst>
                      <a:gd name="T0" fmla="*/ 0 w 8"/>
                      <a:gd name="T1" fmla="*/ 1 h 5"/>
                      <a:gd name="T2" fmla="*/ 1 w 8"/>
                      <a:gd name="T3" fmla="*/ 183946 h 5"/>
                      <a:gd name="T4" fmla="*/ 4 w 8"/>
                      <a:gd name="T5" fmla="*/ 483426 h 5"/>
                      <a:gd name="T6" fmla="*/ 4 w 8"/>
                      <a:gd name="T7" fmla="*/ 183946 h 5"/>
                      <a:gd name="T8" fmla="*/ 4 w 8"/>
                      <a:gd name="T9" fmla="*/ 0 h 5"/>
                      <a:gd name="T10" fmla="*/ 0 w 8"/>
                      <a:gd name="T11" fmla="*/ 1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0" y="1"/>
                        </a:moveTo>
                        <a:lnTo>
                          <a:pt x="1" y="2"/>
                        </a:lnTo>
                        <a:lnTo>
                          <a:pt x="8" y="5"/>
                        </a:lnTo>
                        <a:lnTo>
                          <a:pt x="8" y="2"/>
                        </a:lnTo>
                        <a:lnTo>
                          <a:pt x="6"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31" name="Freeform 58"/>
                  <p:cNvSpPr>
                    <a:spLocks/>
                  </p:cNvSpPr>
                  <p:nvPr/>
                </p:nvSpPr>
                <p:spPr bwMode="auto">
                  <a:xfrm>
                    <a:off x="758" y="2121"/>
                    <a:ext cx="9" cy="5"/>
                  </a:xfrm>
                  <a:custGeom>
                    <a:avLst/>
                    <a:gdLst>
                      <a:gd name="T0" fmla="*/ 0 w 8"/>
                      <a:gd name="T1" fmla="*/ 1 h 5"/>
                      <a:gd name="T2" fmla="*/ 1 w 8"/>
                      <a:gd name="T3" fmla="*/ 4 h 5"/>
                      <a:gd name="T4" fmla="*/ 407 w 8"/>
                      <a:gd name="T5" fmla="*/ 5 h 5"/>
                      <a:gd name="T6" fmla="*/ 407 w 8"/>
                      <a:gd name="T7" fmla="*/ 3 h 5"/>
                      <a:gd name="T8" fmla="*/ 361 w 8"/>
                      <a:gd name="T9" fmla="*/ 0 h 5"/>
                      <a:gd name="T10" fmla="*/ 0 w 8"/>
                      <a:gd name="T11" fmla="*/ 1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0" y="1"/>
                        </a:moveTo>
                        <a:lnTo>
                          <a:pt x="1" y="4"/>
                        </a:lnTo>
                        <a:lnTo>
                          <a:pt x="8" y="5"/>
                        </a:lnTo>
                        <a:lnTo>
                          <a:pt x="8" y="3"/>
                        </a:lnTo>
                        <a:lnTo>
                          <a:pt x="6"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grpSp>
            <p:sp>
              <p:nvSpPr>
                <p:cNvPr id="1198" name="Freeform 59"/>
                <p:cNvSpPr>
                  <a:spLocks/>
                </p:cNvSpPr>
                <p:nvPr/>
              </p:nvSpPr>
              <p:spPr bwMode="auto">
                <a:xfrm>
                  <a:off x="644" y="1998"/>
                  <a:ext cx="7" cy="105"/>
                </a:xfrm>
                <a:custGeom>
                  <a:avLst/>
                  <a:gdLst>
                    <a:gd name="T0" fmla="*/ 0 w 7"/>
                    <a:gd name="T1" fmla="*/ 0 h 100"/>
                    <a:gd name="T2" fmla="*/ 0 w 7"/>
                    <a:gd name="T3" fmla="*/ 513 h 100"/>
                    <a:gd name="T4" fmla="*/ 7 w 7"/>
                    <a:gd name="T5" fmla="*/ 526 h 100"/>
                    <a:gd name="T6" fmla="*/ 7 w 7"/>
                    <a:gd name="T7" fmla="*/ 0 h 100"/>
                    <a:gd name="T8" fmla="*/ 0 w 7"/>
                    <a:gd name="T9" fmla="*/ 0 h 100"/>
                    <a:gd name="T10" fmla="*/ 0 60000 65536"/>
                    <a:gd name="T11" fmla="*/ 0 60000 65536"/>
                    <a:gd name="T12" fmla="*/ 0 60000 65536"/>
                    <a:gd name="T13" fmla="*/ 0 60000 65536"/>
                    <a:gd name="T14" fmla="*/ 0 60000 65536"/>
                    <a:gd name="T15" fmla="*/ 0 w 7"/>
                    <a:gd name="T16" fmla="*/ 0 h 100"/>
                    <a:gd name="T17" fmla="*/ 7 w 7"/>
                    <a:gd name="T18" fmla="*/ 100 h 100"/>
                  </a:gdLst>
                  <a:ahLst/>
                  <a:cxnLst>
                    <a:cxn ang="T10">
                      <a:pos x="T0" y="T1"/>
                    </a:cxn>
                    <a:cxn ang="T11">
                      <a:pos x="T2" y="T3"/>
                    </a:cxn>
                    <a:cxn ang="T12">
                      <a:pos x="T4" y="T5"/>
                    </a:cxn>
                    <a:cxn ang="T13">
                      <a:pos x="T6" y="T7"/>
                    </a:cxn>
                    <a:cxn ang="T14">
                      <a:pos x="T8" y="T9"/>
                    </a:cxn>
                  </a:cxnLst>
                  <a:rect l="T15" t="T16" r="T17" b="T18"/>
                  <a:pathLst>
                    <a:path w="7" h="100">
                      <a:moveTo>
                        <a:pt x="0" y="0"/>
                      </a:moveTo>
                      <a:lnTo>
                        <a:pt x="0" y="98"/>
                      </a:lnTo>
                      <a:lnTo>
                        <a:pt x="7" y="100"/>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99" name="Freeform 60"/>
                <p:cNvSpPr>
                  <a:spLocks/>
                </p:cNvSpPr>
                <p:nvPr/>
              </p:nvSpPr>
              <p:spPr bwMode="auto">
                <a:xfrm>
                  <a:off x="653" y="2088"/>
                  <a:ext cx="5" cy="14"/>
                </a:xfrm>
                <a:custGeom>
                  <a:avLst/>
                  <a:gdLst>
                    <a:gd name="T0" fmla="*/ 0 w 6"/>
                    <a:gd name="T1" fmla="*/ 0 h 14"/>
                    <a:gd name="T2" fmla="*/ 0 w 6"/>
                    <a:gd name="T3" fmla="*/ 13 h 14"/>
                    <a:gd name="T4" fmla="*/ 3 w 6"/>
                    <a:gd name="T5" fmla="*/ 14 h 14"/>
                    <a:gd name="T6" fmla="*/ 3 w 6"/>
                    <a:gd name="T7" fmla="*/ 1 h 14"/>
                    <a:gd name="T8" fmla="*/ 0 w 6"/>
                    <a:gd name="T9" fmla="*/ 0 h 14"/>
                    <a:gd name="T10" fmla="*/ 0 60000 65536"/>
                    <a:gd name="T11" fmla="*/ 0 60000 65536"/>
                    <a:gd name="T12" fmla="*/ 0 60000 65536"/>
                    <a:gd name="T13" fmla="*/ 0 60000 65536"/>
                    <a:gd name="T14" fmla="*/ 0 60000 65536"/>
                    <a:gd name="T15" fmla="*/ 0 w 6"/>
                    <a:gd name="T16" fmla="*/ 0 h 14"/>
                    <a:gd name="T17" fmla="*/ 6 w 6"/>
                    <a:gd name="T18" fmla="*/ 14 h 14"/>
                  </a:gdLst>
                  <a:ahLst/>
                  <a:cxnLst>
                    <a:cxn ang="T10">
                      <a:pos x="T0" y="T1"/>
                    </a:cxn>
                    <a:cxn ang="T11">
                      <a:pos x="T2" y="T3"/>
                    </a:cxn>
                    <a:cxn ang="T12">
                      <a:pos x="T4" y="T5"/>
                    </a:cxn>
                    <a:cxn ang="T13">
                      <a:pos x="T6" y="T7"/>
                    </a:cxn>
                    <a:cxn ang="T14">
                      <a:pos x="T8" y="T9"/>
                    </a:cxn>
                  </a:cxnLst>
                  <a:rect l="T15" t="T16" r="T17" b="T18"/>
                  <a:pathLst>
                    <a:path w="6" h="14">
                      <a:moveTo>
                        <a:pt x="0" y="0"/>
                      </a:moveTo>
                      <a:lnTo>
                        <a:pt x="0" y="13"/>
                      </a:lnTo>
                      <a:lnTo>
                        <a:pt x="6" y="14"/>
                      </a:lnTo>
                      <a:lnTo>
                        <a:pt x="6"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00" name="Freeform 61"/>
                <p:cNvSpPr>
                  <a:spLocks/>
                </p:cNvSpPr>
                <p:nvPr/>
              </p:nvSpPr>
              <p:spPr bwMode="auto">
                <a:xfrm>
                  <a:off x="661" y="2000"/>
                  <a:ext cx="7" cy="102"/>
                </a:xfrm>
                <a:custGeom>
                  <a:avLst/>
                  <a:gdLst>
                    <a:gd name="T0" fmla="*/ 0 w 7"/>
                    <a:gd name="T1" fmla="*/ 0 h 102"/>
                    <a:gd name="T2" fmla="*/ 0 w 7"/>
                    <a:gd name="T3" fmla="*/ 101 h 102"/>
                    <a:gd name="T4" fmla="*/ 7 w 7"/>
                    <a:gd name="T5" fmla="*/ 102 h 102"/>
                    <a:gd name="T6" fmla="*/ 7 w 7"/>
                    <a:gd name="T7" fmla="*/ 0 h 102"/>
                    <a:gd name="T8" fmla="*/ 0 w 7"/>
                    <a:gd name="T9" fmla="*/ 0 h 102"/>
                    <a:gd name="T10" fmla="*/ 0 60000 65536"/>
                    <a:gd name="T11" fmla="*/ 0 60000 65536"/>
                    <a:gd name="T12" fmla="*/ 0 60000 65536"/>
                    <a:gd name="T13" fmla="*/ 0 60000 65536"/>
                    <a:gd name="T14" fmla="*/ 0 60000 65536"/>
                    <a:gd name="T15" fmla="*/ 0 w 7"/>
                    <a:gd name="T16" fmla="*/ 0 h 102"/>
                    <a:gd name="T17" fmla="*/ 7 w 7"/>
                    <a:gd name="T18" fmla="*/ 102 h 102"/>
                  </a:gdLst>
                  <a:ahLst/>
                  <a:cxnLst>
                    <a:cxn ang="T10">
                      <a:pos x="T0" y="T1"/>
                    </a:cxn>
                    <a:cxn ang="T11">
                      <a:pos x="T2" y="T3"/>
                    </a:cxn>
                    <a:cxn ang="T12">
                      <a:pos x="T4" y="T5"/>
                    </a:cxn>
                    <a:cxn ang="T13">
                      <a:pos x="T6" y="T7"/>
                    </a:cxn>
                    <a:cxn ang="T14">
                      <a:pos x="T8" y="T9"/>
                    </a:cxn>
                  </a:cxnLst>
                  <a:rect l="T15" t="T16" r="T17" b="T18"/>
                  <a:pathLst>
                    <a:path w="7" h="102">
                      <a:moveTo>
                        <a:pt x="0" y="0"/>
                      </a:moveTo>
                      <a:lnTo>
                        <a:pt x="0" y="101"/>
                      </a:lnTo>
                      <a:lnTo>
                        <a:pt x="7" y="102"/>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01" name="Freeform 62"/>
                <p:cNvSpPr>
                  <a:spLocks/>
                </p:cNvSpPr>
                <p:nvPr/>
              </p:nvSpPr>
              <p:spPr bwMode="auto">
                <a:xfrm>
                  <a:off x="668" y="2000"/>
                  <a:ext cx="7" cy="107"/>
                </a:xfrm>
                <a:custGeom>
                  <a:avLst/>
                  <a:gdLst>
                    <a:gd name="T0" fmla="*/ 0 w 7"/>
                    <a:gd name="T1" fmla="*/ 0 h 103"/>
                    <a:gd name="T2" fmla="*/ 0 w 7"/>
                    <a:gd name="T3" fmla="*/ 370 h 103"/>
                    <a:gd name="T4" fmla="*/ 7 w 7"/>
                    <a:gd name="T5" fmla="*/ 377 h 103"/>
                    <a:gd name="T6" fmla="*/ 7 w 7"/>
                    <a:gd name="T7" fmla="*/ 0 h 103"/>
                    <a:gd name="T8" fmla="*/ 0 w 7"/>
                    <a:gd name="T9" fmla="*/ 0 h 103"/>
                    <a:gd name="T10" fmla="*/ 0 60000 65536"/>
                    <a:gd name="T11" fmla="*/ 0 60000 65536"/>
                    <a:gd name="T12" fmla="*/ 0 60000 65536"/>
                    <a:gd name="T13" fmla="*/ 0 60000 65536"/>
                    <a:gd name="T14" fmla="*/ 0 60000 65536"/>
                    <a:gd name="T15" fmla="*/ 0 w 7"/>
                    <a:gd name="T16" fmla="*/ 0 h 103"/>
                    <a:gd name="T17" fmla="*/ 7 w 7"/>
                    <a:gd name="T18" fmla="*/ 103 h 103"/>
                  </a:gdLst>
                  <a:ahLst/>
                  <a:cxnLst>
                    <a:cxn ang="T10">
                      <a:pos x="T0" y="T1"/>
                    </a:cxn>
                    <a:cxn ang="T11">
                      <a:pos x="T2" y="T3"/>
                    </a:cxn>
                    <a:cxn ang="T12">
                      <a:pos x="T4" y="T5"/>
                    </a:cxn>
                    <a:cxn ang="T13">
                      <a:pos x="T6" y="T7"/>
                    </a:cxn>
                    <a:cxn ang="T14">
                      <a:pos x="T8" y="T9"/>
                    </a:cxn>
                  </a:cxnLst>
                  <a:rect l="T15" t="T16" r="T17" b="T18"/>
                  <a:pathLst>
                    <a:path w="7" h="103">
                      <a:moveTo>
                        <a:pt x="0" y="0"/>
                      </a:moveTo>
                      <a:lnTo>
                        <a:pt x="0" y="102"/>
                      </a:lnTo>
                      <a:lnTo>
                        <a:pt x="7" y="103"/>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02" name="Freeform 63"/>
                <p:cNvSpPr>
                  <a:spLocks/>
                </p:cNvSpPr>
                <p:nvPr/>
              </p:nvSpPr>
              <p:spPr bwMode="auto">
                <a:xfrm>
                  <a:off x="679" y="2000"/>
                  <a:ext cx="7" cy="109"/>
                </a:xfrm>
                <a:custGeom>
                  <a:avLst/>
                  <a:gdLst>
                    <a:gd name="T0" fmla="*/ 0 w 6"/>
                    <a:gd name="T1" fmla="*/ 0 h 106"/>
                    <a:gd name="T2" fmla="*/ 0 w 6"/>
                    <a:gd name="T3" fmla="*/ 266 h 106"/>
                    <a:gd name="T4" fmla="*/ 1210 w 6"/>
                    <a:gd name="T5" fmla="*/ 274 h 106"/>
                    <a:gd name="T6" fmla="*/ 1210 w 6"/>
                    <a:gd name="T7" fmla="*/ 0 h 106"/>
                    <a:gd name="T8" fmla="*/ 0 w 6"/>
                    <a:gd name="T9" fmla="*/ 0 h 106"/>
                    <a:gd name="T10" fmla="*/ 0 60000 65536"/>
                    <a:gd name="T11" fmla="*/ 0 60000 65536"/>
                    <a:gd name="T12" fmla="*/ 0 60000 65536"/>
                    <a:gd name="T13" fmla="*/ 0 60000 65536"/>
                    <a:gd name="T14" fmla="*/ 0 60000 65536"/>
                    <a:gd name="T15" fmla="*/ 0 w 6"/>
                    <a:gd name="T16" fmla="*/ 0 h 106"/>
                    <a:gd name="T17" fmla="*/ 6 w 6"/>
                    <a:gd name="T18" fmla="*/ 106 h 106"/>
                  </a:gdLst>
                  <a:ahLst/>
                  <a:cxnLst>
                    <a:cxn ang="T10">
                      <a:pos x="T0" y="T1"/>
                    </a:cxn>
                    <a:cxn ang="T11">
                      <a:pos x="T2" y="T3"/>
                    </a:cxn>
                    <a:cxn ang="T12">
                      <a:pos x="T4" y="T5"/>
                    </a:cxn>
                    <a:cxn ang="T13">
                      <a:pos x="T6" y="T7"/>
                    </a:cxn>
                    <a:cxn ang="T14">
                      <a:pos x="T8" y="T9"/>
                    </a:cxn>
                  </a:cxnLst>
                  <a:rect l="T15" t="T16" r="T17" b="T18"/>
                  <a:pathLst>
                    <a:path w="6" h="106">
                      <a:moveTo>
                        <a:pt x="0" y="0"/>
                      </a:moveTo>
                      <a:lnTo>
                        <a:pt x="0" y="103"/>
                      </a:lnTo>
                      <a:lnTo>
                        <a:pt x="6" y="106"/>
                      </a:lnTo>
                      <a:lnTo>
                        <a:pt x="6"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03" name="Freeform 64"/>
                <p:cNvSpPr>
                  <a:spLocks/>
                </p:cNvSpPr>
                <p:nvPr/>
              </p:nvSpPr>
              <p:spPr bwMode="auto">
                <a:xfrm>
                  <a:off x="687" y="2000"/>
                  <a:ext cx="7" cy="112"/>
                </a:xfrm>
                <a:custGeom>
                  <a:avLst/>
                  <a:gdLst>
                    <a:gd name="T0" fmla="*/ 0 w 7"/>
                    <a:gd name="T1" fmla="*/ 0 h 107"/>
                    <a:gd name="T2" fmla="*/ 0 w 7"/>
                    <a:gd name="T3" fmla="*/ 497 h 107"/>
                    <a:gd name="T4" fmla="*/ 7 w 7"/>
                    <a:gd name="T5" fmla="*/ 506 h 107"/>
                    <a:gd name="T6" fmla="*/ 7 w 7"/>
                    <a:gd name="T7" fmla="*/ 2 h 107"/>
                    <a:gd name="T8" fmla="*/ 0 w 7"/>
                    <a:gd name="T9" fmla="*/ 0 h 107"/>
                    <a:gd name="T10" fmla="*/ 0 60000 65536"/>
                    <a:gd name="T11" fmla="*/ 0 60000 65536"/>
                    <a:gd name="T12" fmla="*/ 0 60000 65536"/>
                    <a:gd name="T13" fmla="*/ 0 60000 65536"/>
                    <a:gd name="T14" fmla="*/ 0 60000 65536"/>
                    <a:gd name="T15" fmla="*/ 0 w 7"/>
                    <a:gd name="T16" fmla="*/ 0 h 107"/>
                    <a:gd name="T17" fmla="*/ 7 w 7"/>
                    <a:gd name="T18" fmla="*/ 107 h 107"/>
                  </a:gdLst>
                  <a:ahLst/>
                  <a:cxnLst>
                    <a:cxn ang="T10">
                      <a:pos x="T0" y="T1"/>
                    </a:cxn>
                    <a:cxn ang="T11">
                      <a:pos x="T2" y="T3"/>
                    </a:cxn>
                    <a:cxn ang="T12">
                      <a:pos x="T4" y="T5"/>
                    </a:cxn>
                    <a:cxn ang="T13">
                      <a:pos x="T6" y="T7"/>
                    </a:cxn>
                    <a:cxn ang="T14">
                      <a:pos x="T8" y="T9"/>
                    </a:cxn>
                  </a:cxnLst>
                  <a:rect l="T15" t="T16" r="T17" b="T18"/>
                  <a:pathLst>
                    <a:path w="7" h="107">
                      <a:moveTo>
                        <a:pt x="0" y="0"/>
                      </a:moveTo>
                      <a:lnTo>
                        <a:pt x="0" y="106"/>
                      </a:lnTo>
                      <a:lnTo>
                        <a:pt x="7" y="107"/>
                      </a:lnTo>
                      <a:lnTo>
                        <a:pt x="7"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04" name="Freeform 65"/>
                <p:cNvSpPr>
                  <a:spLocks/>
                </p:cNvSpPr>
                <p:nvPr/>
              </p:nvSpPr>
              <p:spPr bwMode="auto">
                <a:xfrm>
                  <a:off x="696" y="2002"/>
                  <a:ext cx="7" cy="107"/>
                </a:xfrm>
                <a:custGeom>
                  <a:avLst/>
                  <a:gdLst>
                    <a:gd name="T0" fmla="*/ 0 w 6"/>
                    <a:gd name="T1" fmla="*/ 0 h 106"/>
                    <a:gd name="T2" fmla="*/ 0 w 6"/>
                    <a:gd name="T3" fmla="*/ 268 h 106"/>
                    <a:gd name="T4" fmla="*/ 1210 w 6"/>
                    <a:gd name="T5" fmla="*/ 274 h 106"/>
                    <a:gd name="T6" fmla="*/ 1210 w 6"/>
                    <a:gd name="T7" fmla="*/ 0 h 106"/>
                    <a:gd name="T8" fmla="*/ 0 w 6"/>
                    <a:gd name="T9" fmla="*/ 0 h 106"/>
                    <a:gd name="T10" fmla="*/ 0 60000 65536"/>
                    <a:gd name="T11" fmla="*/ 0 60000 65536"/>
                    <a:gd name="T12" fmla="*/ 0 60000 65536"/>
                    <a:gd name="T13" fmla="*/ 0 60000 65536"/>
                    <a:gd name="T14" fmla="*/ 0 60000 65536"/>
                    <a:gd name="T15" fmla="*/ 0 w 6"/>
                    <a:gd name="T16" fmla="*/ 0 h 106"/>
                    <a:gd name="T17" fmla="*/ 6 w 6"/>
                    <a:gd name="T18" fmla="*/ 106 h 106"/>
                  </a:gdLst>
                  <a:ahLst/>
                  <a:cxnLst>
                    <a:cxn ang="T10">
                      <a:pos x="T0" y="T1"/>
                    </a:cxn>
                    <a:cxn ang="T11">
                      <a:pos x="T2" y="T3"/>
                    </a:cxn>
                    <a:cxn ang="T12">
                      <a:pos x="T4" y="T5"/>
                    </a:cxn>
                    <a:cxn ang="T13">
                      <a:pos x="T6" y="T7"/>
                    </a:cxn>
                    <a:cxn ang="T14">
                      <a:pos x="T8" y="T9"/>
                    </a:cxn>
                  </a:cxnLst>
                  <a:rect l="T15" t="T16" r="T17" b="T18"/>
                  <a:pathLst>
                    <a:path w="6" h="106">
                      <a:moveTo>
                        <a:pt x="0" y="0"/>
                      </a:moveTo>
                      <a:lnTo>
                        <a:pt x="0" y="105"/>
                      </a:lnTo>
                      <a:lnTo>
                        <a:pt x="6" y="106"/>
                      </a:lnTo>
                      <a:lnTo>
                        <a:pt x="6"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05" name="Freeform 66"/>
                <p:cNvSpPr>
                  <a:spLocks/>
                </p:cNvSpPr>
                <p:nvPr/>
              </p:nvSpPr>
              <p:spPr bwMode="auto">
                <a:xfrm>
                  <a:off x="705" y="2002"/>
                  <a:ext cx="7" cy="107"/>
                </a:xfrm>
                <a:custGeom>
                  <a:avLst/>
                  <a:gdLst>
                    <a:gd name="T0" fmla="*/ 0 w 7"/>
                    <a:gd name="T1" fmla="*/ 0 h 107"/>
                    <a:gd name="T2" fmla="*/ 0 w 7"/>
                    <a:gd name="T3" fmla="*/ 196 h 107"/>
                    <a:gd name="T4" fmla="*/ 7 w 7"/>
                    <a:gd name="T5" fmla="*/ 197 h 107"/>
                    <a:gd name="T6" fmla="*/ 7 w 7"/>
                    <a:gd name="T7" fmla="*/ 0 h 107"/>
                    <a:gd name="T8" fmla="*/ 0 w 7"/>
                    <a:gd name="T9" fmla="*/ 0 h 107"/>
                    <a:gd name="T10" fmla="*/ 0 60000 65536"/>
                    <a:gd name="T11" fmla="*/ 0 60000 65536"/>
                    <a:gd name="T12" fmla="*/ 0 60000 65536"/>
                    <a:gd name="T13" fmla="*/ 0 60000 65536"/>
                    <a:gd name="T14" fmla="*/ 0 60000 65536"/>
                    <a:gd name="T15" fmla="*/ 0 w 7"/>
                    <a:gd name="T16" fmla="*/ 0 h 107"/>
                    <a:gd name="T17" fmla="*/ 7 w 7"/>
                    <a:gd name="T18" fmla="*/ 107 h 107"/>
                  </a:gdLst>
                  <a:ahLst/>
                  <a:cxnLst>
                    <a:cxn ang="T10">
                      <a:pos x="T0" y="T1"/>
                    </a:cxn>
                    <a:cxn ang="T11">
                      <a:pos x="T2" y="T3"/>
                    </a:cxn>
                    <a:cxn ang="T12">
                      <a:pos x="T4" y="T5"/>
                    </a:cxn>
                    <a:cxn ang="T13">
                      <a:pos x="T6" y="T7"/>
                    </a:cxn>
                    <a:cxn ang="T14">
                      <a:pos x="T8" y="T9"/>
                    </a:cxn>
                  </a:cxnLst>
                  <a:rect l="T15" t="T16" r="T17" b="T18"/>
                  <a:pathLst>
                    <a:path w="7" h="107">
                      <a:moveTo>
                        <a:pt x="0" y="0"/>
                      </a:moveTo>
                      <a:lnTo>
                        <a:pt x="0" y="106"/>
                      </a:lnTo>
                      <a:lnTo>
                        <a:pt x="7" y="107"/>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06" name="Freeform 67"/>
                <p:cNvSpPr>
                  <a:spLocks/>
                </p:cNvSpPr>
                <p:nvPr/>
              </p:nvSpPr>
              <p:spPr bwMode="auto">
                <a:xfrm>
                  <a:off x="713" y="2002"/>
                  <a:ext cx="7" cy="114"/>
                </a:xfrm>
                <a:custGeom>
                  <a:avLst/>
                  <a:gdLst>
                    <a:gd name="T0" fmla="*/ 0 w 7"/>
                    <a:gd name="T1" fmla="*/ 0 h 110"/>
                    <a:gd name="T2" fmla="*/ 0 w 7"/>
                    <a:gd name="T3" fmla="*/ 363 h 110"/>
                    <a:gd name="T4" fmla="*/ 7 w 7"/>
                    <a:gd name="T5" fmla="*/ 368 h 110"/>
                    <a:gd name="T6" fmla="*/ 7 w 7"/>
                    <a:gd name="T7" fmla="*/ 0 h 110"/>
                    <a:gd name="T8" fmla="*/ 0 w 7"/>
                    <a:gd name="T9" fmla="*/ 0 h 110"/>
                    <a:gd name="T10" fmla="*/ 0 60000 65536"/>
                    <a:gd name="T11" fmla="*/ 0 60000 65536"/>
                    <a:gd name="T12" fmla="*/ 0 60000 65536"/>
                    <a:gd name="T13" fmla="*/ 0 60000 65536"/>
                    <a:gd name="T14" fmla="*/ 0 60000 65536"/>
                    <a:gd name="T15" fmla="*/ 0 w 7"/>
                    <a:gd name="T16" fmla="*/ 0 h 110"/>
                    <a:gd name="T17" fmla="*/ 7 w 7"/>
                    <a:gd name="T18" fmla="*/ 110 h 110"/>
                  </a:gdLst>
                  <a:ahLst/>
                  <a:cxnLst>
                    <a:cxn ang="T10">
                      <a:pos x="T0" y="T1"/>
                    </a:cxn>
                    <a:cxn ang="T11">
                      <a:pos x="T2" y="T3"/>
                    </a:cxn>
                    <a:cxn ang="T12">
                      <a:pos x="T4" y="T5"/>
                    </a:cxn>
                    <a:cxn ang="T13">
                      <a:pos x="T6" y="T7"/>
                    </a:cxn>
                    <a:cxn ang="T14">
                      <a:pos x="T8" y="T9"/>
                    </a:cxn>
                  </a:cxnLst>
                  <a:rect l="T15" t="T16" r="T17" b="T18"/>
                  <a:pathLst>
                    <a:path w="7" h="110">
                      <a:moveTo>
                        <a:pt x="0" y="0"/>
                      </a:moveTo>
                      <a:lnTo>
                        <a:pt x="0" y="108"/>
                      </a:lnTo>
                      <a:lnTo>
                        <a:pt x="7" y="110"/>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07" name="Freeform 68"/>
                <p:cNvSpPr>
                  <a:spLocks/>
                </p:cNvSpPr>
                <p:nvPr/>
              </p:nvSpPr>
              <p:spPr bwMode="auto">
                <a:xfrm>
                  <a:off x="722" y="2002"/>
                  <a:ext cx="7" cy="114"/>
                </a:xfrm>
                <a:custGeom>
                  <a:avLst/>
                  <a:gdLst>
                    <a:gd name="T0" fmla="*/ 0 w 6"/>
                    <a:gd name="T1" fmla="*/ 0 h 111"/>
                    <a:gd name="T2" fmla="*/ 0 w 6"/>
                    <a:gd name="T3" fmla="*/ 271 h 111"/>
                    <a:gd name="T4" fmla="*/ 1210 w 6"/>
                    <a:gd name="T5" fmla="*/ 272 h 111"/>
                    <a:gd name="T6" fmla="*/ 1210 w 6"/>
                    <a:gd name="T7" fmla="*/ 0 h 111"/>
                    <a:gd name="T8" fmla="*/ 0 w 6"/>
                    <a:gd name="T9" fmla="*/ 0 h 111"/>
                    <a:gd name="T10" fmla="*/ 0 60000 65536"/>
                    <a:gd name="T11" fmla="*/ 0 60000 65536"/>
                    <a:gd name="T12" fmla="*/ 0 60000 65536"/>
                    <a:gd name="T13" fmla="*/ 0 60000 65536"/>
                    <a:gd name="T14" fmla="*/ 0 60000 65536"/>
                    <a:gd name="T15" fmla="*/ 0 w 6"/>
                    <a:gd name="T16" fmla="*/ 0 h 111"/>
                    <a:gd name="T17" fmla="*/ 6 w 6"/>
                    <a:gd name="T18" fmla="*/ 111 h 111"/>
                  </a:gdLst>
                  <a:ahLst/>
                  <a:cxnLst>
                    <a:cxn ang="T10">
                      <a:pos x="T0" y="T1"/>
                    </a:cxn>
                    <a:cxn ang="T11">
                      <a:pos x="T2" y="T3"/>
                    </a:cxn>
                    <a:cxn ang="T12">
                      <a:pos x="T4" y="T5"/>
                    </a:cxn>
                    <a:cxn ang="T13">
                      <a:pos x="T6" y="T7"/>
                    </a:cxn>
                    <a:cxn ang="T14">
                      <a:pos x="T8" y="T9"/>
                    </a:cxn>
                  </a:cxnLst>
                  <a:rect l="T15" t="T16" r="T17" b="T18"/>
                  <a:pathLst>
                    <a:path w="6" h="111">
                      <a:moveTo>
                        <a:pt x="0" y="0"/>
                      </a:moveTo>
                      <a:lnTo>
                        <a:pt x="0" y="110"/>
                      </a:lnTo>
                      <a:lnTo>
                        <a:pt x="6" y="111"/>
                      </a:lnTo>
                      <a:lnTo>
                        <a:pt x="6"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08" name="Freeform 69"/>
                <p:cNvSpPr>
                  <a:spLocks/>
                </p:cNvSpPr>
                <p:nvPr/>
              </p:nvSpPr>
              <p:spPr bwMode="auto">
                <a:xfrm>
                  <a:off x="732" y="2002"/>
                  <a:ext cx="7" cy="114"/>
                </a:xfrm>
                <a:custGeom>
                  <a:avLst/>
                  <a:gdLst>
                    <a:gd name="T0" fmla="*/ 0 w 7"/>
                    <a:gd name="T1" fmla="*/ 0 h 111"/>
                    <a:gd name="T2" fmla="*/ 0 w 7"/>
                    <a:gd name="T3" fmla="*/ 488 h 111"/>
                    <a:gd name="T4" fmla="*/ 7 w 7"/>
                    <a:gd name="T5" fmla="*/ 491 h 111"/>
                    <a:gd name="T6" fmla="*/ 7 w 7"/>
                    <a:gd name="T7" fmla="*/ 0 h 111"/>
                    <a:gd name="T8" fmla="*/ 0 w 7"/>
                    <a:gd name="T9" fmla="*/ 0 h 111"/>
                    <a:gd name="T10" fmla="*/ 0 60000 65536"/>
                    <a:gd name="T11" fmla="*/ 0 60000 65536"/>
                    <a:gd name="T12" fmla="*/ 0 60000 65536"/>
                    <a:gd name="T13" fmla="*/ 0 60000 65536"/>
                    <a:gd name="T14" fmla="*/ 0 60000 65536"/>
                    <a:gd name="T15" fmla="*/ 0 w 7"/>
                    <a:gd name="T16" fmla="*/ 0 h 111"/>
                    <a:gd name="T17" fmla="*/ 7 w 7"/>
                    <a:gd name="T18" fmla="*/ 111 h 111"/>
                  </a:gdLst>
                  <a:ahLst/>
                  <a:cxnLst>
                    <a:cxn ang="T10">
                      <a:pos x="T0" y="T1"/>
                    </a:cxn>
                    <a:cxn ang="T11">
                      <a:pos x="T2" y="T3"/>
                    </a:cxn>
                    <a:cxn ang="T12">
                      <a:pos x="T4" y="T5"/>
                    </a:cxn>
                    <a:cxn ang="T13">
                      <a:pos x="T6" y="T7"/>
                    </a:cxn>
                    <a:cxn ang="T14">
                      <a:pos x="T8" y="T9"/>
                    </a:cxn>
                  </a:cxnLst>
                  <a:rect l="T15" t="T16" r="T17" b="T18"/>
                  <a:pathLst>
                    <a:path w="7" h="111">
                      <a:moveTo>
                        <a:pt x="0" y="0"/>
                      </a:moveTo>
                      <a:lnTo>
                        <a:pt x="0" y="110"/>
                      </a:lnTo>
                      <a:lnTo>
                        <a:pt x="7" y="111"/>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09" name="Rectangle 70"/>
                <p:cNvSpPr>
                  <a:spLocks noChangeArrowheads="1"/>
                </p:cNvSpPr>
                <p:nvPr/>
              </p:nvSpPr>
              <p:spPr bwMode="auto">
                <a:xfrm>
                  <a:off x="741" y="2002"/>
                  <a:ext cx="5" cy="11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ct val="0"/>
                    </a:spcBef>
                    <a:defRPr/>
                  </a:pPr>
                  <a:endParaRPr lang="en-GB" sz="4000" dirty="0">
                    <a:latin typeface="+mn-lt"/>
                    <a:ea typeface="ＭＳ Ｐゴシック" pitchFamily="34" charset="-128"/>
                    <a:cs typeface="Arial" pitchFamily="34" charset="0"/>
                  </a:endParaRPr>
                </a:p>
              </p:txBody>
            </p:sp>
            <p:sp>
              <p:nvSpPr>
                <p:cNvPr id="1210" name="Freeform 71"/>
                <p:cNvSpPr>
                  <a:spLocks/>
                </p:cNvSpPr>
                <p:nvPr/>
              </p:nvSpPr>
              <p:spPr bwMode="auto">
                <a:xfrm>
                  <a:off x="748" y="2002"/>
                  <a:ext cx="10" cy="114"/>
                </a:xfrm>
                <a:custGeom>
                  <a:avLst/>
                  <a:gdLst>
                    <a:gd name="T0" fmla="*/ 0 w 7"/>
                    <a:gd name="T1" fmla="*/ 0 h 114"/>
                    <a:gd name="T2" fmla="*/ 0 w 7"/>
                    <a:gd name="T3" fmla="*/ 200 h 114"/>
                    <a:gd name="T4" fmla="*/ 1277047 w 7"/>
                    <a:gd name="T5" fmla="*/ 201 h 114"/>
                    <a:gd name="T6" fmla="*/ 1277047 w 7"/>
                    <a:gd name="T7" fmla="*/ 0 h 114"/>
                    <a:gd name="T8" fmla="*/ 0 w 7"/>
                    <a:gd name="T9" fmla="*/ 0 h 114"/>
                    <a:gd name="T10" fmla="*/ 0 60000 65536"/>
                    <a:gd name="T11" fmla="*/ 0 60000 65536"/>
                    <a:gd name="T12" fmla="*/ 0 60000 65536"/>
                    <a:gd name="T13" fmla="*/ 0 60000 65536"/>
                    <a:gd name="T14" fmla="*/ 0 60000 65536"/>
                    <a:gd name="T15" fmla="*/ 0 w 7"/>
                    <a:gd name="T16" fmla="*/ 0 h 114"/>
                    <a:gd name="T17" fmla="*/ 7 w 7"/>
                    <a:gd name="T18" fmla="*/ 114 h 114"/>
                  </a:gdLst>
                  <a:ahLst/>
                  <a:cxnLst>
                    <a:cxn ang="T10">
                      <a:pos x="T0" y="T1"/>
                    </a:cxn>
                    <a:cxn ang="T11">
                      <a:pos x="T2" y="T3"/>
                    </a:cxn>
                    <a:cxn ang="T12">
                      <a:pos x="T4" y="T5"/>
                    </a:cxn>
                    <a:cxn ang="T13">
                      <a:pos x="T6" y="T7"/>
                    </a:cxn>
                    <a:cxn ang="T14">
                      <a:pos x="T8" y="T9"/>
                    </a:cxn>
                  </a:cxnLst>
                  <a:rect l="T15" t="T16" r="T17" b="T18"/>
                  <a:pathLst>
                    <a:path w="7" h="114">
                      <a:moveTo>
                        <a:pt x="0" y="0"/>
                      </a:moveTo>
                      <a:lnTo>
                        <a:pt x="0" y="113"/>
                      </a:lnTo>
                      <a:lnTo>
                        <a:pt x="7" y="114"/>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11" name="Freeform 72"/>
                <p:cNvSpPr>
                  <a:spLocks/>
                </p:cNvSpPr>
                <p:nvPr/>
              </p:nvSpPr>
              <p:spPr bwMode="auto">
                <a:xfrm>
                  <a:off x="758" y="2002"/>
                  <a:ext cx="7" cy="121"/>
                </a:xfrm>
                <a:custGeom>
                  <a:avLst/>
                  <a:gdLst>
                    <a:gd name="T0" fmla="*/ 0 w 7"/>
                    <a:gd name="T1" fmla="*/ 0 h 116"/>
                    <a:gd name="T2" fmla="*/ 0 w 7"/>
                    <a:gd name="T3" fmla="*/ 484 h 116"/>
                    <a:gd name="T4" fmla="*/ 7 w 7"/>
                    <a:gd name="T5" fmla="*/ 486 h 116"/>
                    <a:gd name="T6" fmla="*/ 7 w 7"/>
                    <a:gd name="T7" fmla="*/ 0 h 116"/>
                    <a:gd name="T8" fmla="*/ 0 w 7"/>
                    <a:gd name="T9" fmla="*/ 0 h 116"/>
                    <a:gd name="T10" fmla="*/ 0 60000 65536"/>
                    <a:gd name="T11" fmla="*/ 0 60000 65536"/>
                    <a:gd name="T12" fmla="*/ 0 60000 65536"/>
                    <a:gd name="T13" fmla="*/ 0 60000 65536"/>
                    <a:gd name="T14" fmla="*/ 0 60000 65536"/>
                    <a:gd name="T15" fmla="*/ 0 w 7"/>
                    <a:gd name="T16" fmla="*/ 0 h 116"/>
                    <a:gd name="T17" fmla="*/ 7 w 7"/>
                    <a:gd name="T18" fmla="*/ 116 h 116"/>
                  </a:gdLst>
                  <a:ahLst/>
                  <a:cxnLst>
                    <a:cxn ang="T10">
                      <a:pos x="T0" y="T1"/>
                    </a:cxn>
                    <a:cxn ang="T11">
                      <a:pos x="T2" y="T3"/>
                    </a:cxn>
                    <a:cxn ang="T12">
                      <a:pos x="T4" y="T5"/>
                    </a:cxn>
                    <a:cxn ang="T13">
                      <a:pos x="T6" y="T7"/>
                    </a:cxn>
                    <a:cxn ang="T14">
                      <a:pos x="T8" y="T9"/>
                    </a:cxn>
                  </a:cxnLst>
                  <a:rect l="T15" t="T16" r="T17" b="T18"/>
                  <a:pathLst>
                    <a:path w="7" h="116">
                      <a:moveTo>
                        <a:pt x="0" y="0"/>
                      </a:moveTo>
                      <a:lnTo>
                        <a:pt x="0" y="114"/>
                      </a:lnTo>
                      <a:lnTo>
                        <a:pt x="7" y="116"/>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12" name="Rectangle 73"/>
                <p:cNvSpPr>
                  <a:spLocks noChangeArrowheads="1"/>
                </p:cNvSpPr>
                <p:nvPr/>
              </p:nvSpPr>
              <p:spPr bwMode="auto">
                <a:xfrm>
                  <a:off x="653" y="2000"/>
                  <a:ext cx="5" cy="7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ct val="0"/>
                    </a:spcBef>
                    <a:defRPr/>
                  </a:pPr>
                  <a:endParaRPr lang="en-GB" sz="4000" dirty="0">
                    <a:latin typeface="+mn-lt"/>
                    <a:ea typeface="ＭＳ Ｐゴシック" pitchFamily="34" charset="-128"/>
                    <a:cs typeface="Arial" pitchFamily="34" charset="0"/>
                  </a:endParaRPr>
                </a:p>
              </p:txBody>
            </p:sp>
            <p:sp>
              <p:nvSpPr>
                <p:cNvPr id="1213" name="Freeform 74"/>
                <p:cNvSpPr>
                  <a:spLocks/>
                </p:cNvSpPr>
                <p:nvPr/>
              </p:nvSpPr>
              <p:spPr bwMode="auto">
                <a:xfrm>
                  <a:off x="653" y="2086"/>
                  <a:ext cx="7" cy="2"/>
                </a:xfrm>
                <a:custGeom>
                  <a:avLst/>
                  <a:gdLst>
                    <a:gd name="T0" fmla="*/ 0 w 7"/>
                    <a:gd name="T1" fmla="*/ 2 h 2"/>
                    <a:gd name="T2" fmla="*/ 6 w 7"/>
                    <a:gd name="T3" fmla="*/ 2 h 2"/>
                    <a:gd name="T4" fmla="*/ 7 w 7"/>
                    <a:gd name="T5" fmla="*/ 1 h 2"/>
                    <a:gd name="T6" fmla="*/ 0 w 7"/>
                    <a:gd name="T7" fmla="*/ 0 h 2"/>
                    <a:gd name="T8" fmla="*/ 0 w 7"/>
                    <a:gd name="T9" fmla="*/ 2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2"/>
                      </a:moveTo>
                      <a:lnTo>
                        <a:pt x="6" y="2"/>
                      </a:lnTo>
                      <a:lnTo>
                        <a:pt x="7" y="1"/>
                      </a:lnTo>
                      <a:lnTo>
                        <a:pt x="0"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14" name="Freeform 75"/>
                <p:cNvSpPr>
                  <a:spLocks/>
                </p:cNvSpPr>
                <p:nvPr/>
              </p:nvSpPr>
              <p:spPr bwMode="auto">
                <a:xfrm>
                  <a:off x="653" y="2074"/>
                  <a:ext cx="7" cy="2"/>
                </a:xfrm>
                <a:custGeom>
                  <a:avLst/>
                  <a:gdLst>
                    <a:gd name="T0" fmla="*/ 6 w 7"/>
                    <a:gd name="T1" fmla="*/ 0 h 2"/>
                    <a:gd name="T2" fmla="*/ 0 w 7"/>
                    <a:gd name="T3" fmla="*/ 0 h 2"/>
                    <a:gd name="T4" fmla="*/ 1 w 7"/>
                    <a:gd name="T5" fmla="*/ 1 h 2"/>
                    <a:gd name="T6" fmla="*/ 7 w 7"/>
                    <a:gd name="T7" fmla="*/ 2 h 2"/>
                    <a:gd name="T8" fmla="*/ 6 w 7"/>
                    <a:gd name="T9" fmla="*/ 0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6" y="0"/>
                      </a:moveTo>
                      <a:lnTo>
                        <a:pt x="0" y="0"/>
                      </a:lnTo>
                      <a:lnTo>
                        <a:pt x="1" y="1"/>
                      </a:lnTo>
                      <a:lnTo>
                        <a:pt x="7" y="2"/>
                      </a:lnTo>
                      <a:lnTo>
                        <a:pt x="6"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15" name="Freeform 76"/>
                <p:cNvSpPr>
                  <a:spLocks/>
                </p:cNvSpPr>
                <p:nvPr/>
              </p:nvSpPr>
              <p:spPr bwMode="auto">
                <a:xfrm>
                  <a:off x="653" y="2086"/>
                  <a:ext cx="5" cy="0"/>
                </a:xfrm>
                <a:custGeom>
                  <a:avLst/>
                  <a:gdLst>
                    <a:gd name="T0" fmla="*/ 0 w 5"/>
                    <a:gd name="T1" fmla="*/ 0 h 3"/>
                    <a:gd name="T2" fmla="*/ 0 w 5"/>
                    <a:gd name="T3" fmla="*/ 0 h 3"/>
                    <a:gd name="T4" fmla="*/ 5 w 5"/>
                    <a:gd name="T5" fmla="*/ 0 h 3"/>
                    <a:gd name="T6" fmla="*/ 5 w 5"/>
                    <a:gd name="T7" fmla="*/ 0 h 3"/>
                    <a:gd name="T8" fmla="*/ 0 w 5"/>
                    <a:gd name="T9" fmla="*/ 0 h 3"/>
                    <a:gd name="T10" fmla="*/ 0 60000 65536"/>
                    <a:gd name="T11" fmla="*/ 0 60000 65536"/>
                    <a:gd name="T12" fmla="*/ 0 60000 65536"/>
                    <a:gd name="T13" fmla="*/ 0 60000 65536"/>
                    <a:gd name="T14" fmla="*/ 0 60000 65536"/>
                    <a:gd name="T15" fmla="*/ 0 w 5"/>
                    <a:gd name="T16" fmla="*/ 0 h 3"/>
                    <a:gd name="T17" fmla="*/ 5 w 5"/>
                    <a:gd name="T18" fmla="*/ 0 h 3"/>
                  </a:gdLst>
                  <a:ahLst/>
                  <a:cxnLst>
                    <a:cxn ang="T10">
                      <a:pos x="T0" y="T1"/>
                    </a:cxn>
                    <a:cxn ang="T11">
                      <a:pos x="T2" y="T3"/>
                    </a:cxn>
                    <a:cxn ang="T12">
                      <a:pos x="T4" y="T5"/>
                    </a:cxn>
                    <a:cxn ang="T13">
                      <a:pos x="T6" y="T7"/>
                    </a:cxn>
                    <a:cxn ang="T14">
                      <a:pos x="T8" y="T9"/>
                    </a:cxn>
                  </a:cxnLst>
                  <a:rect l="T15" t="T16" r="T17" b="T18"/>
                  <a:pathLst>
                    <a:path w="5" h="3">
                      <a:moveTo>
                        <a:pt x="0" y="0"/>
                      </a:moveTo>
                      <a:lnTo>
                        <a:pt x="0" y="2"/>
                      </a:lnTo>
                      <a:lnTo>
                        <a:pt x="5" y="3"/>
                      </a:lnTo>
                      <a:lnTo>
                        <a:pt x="5" y="0"/>
                      </a:lnTo>
                      <a:lnTo>
                        <a:pt x="0" y="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16" name="Freeform 77"/>
                <p:cNvSpPr>
                  <a:spLocks/>
                </p:cNvSpPr>
                <p:nvPr/>
              </p:nvSpPr>
              <p:spPr bwMode="auto">
                <a:xfrm>
                  <a:off x="765" y="1998"/>
                  <a:ext cx="3" cy="133"/>
                </a:xfrm>
                <a:custGeom>
                  <a:avLst/>
                  <a:gdLst>
                    <a:gd name="T0" fmla="*/ 0 w 1"/>
                    <a:gd name="T1" fmla="*/ 611 h 127"/>
                    <a:gd name="T2" fmla="*/ 0 w 1"/>
                    <a:gd name="T3" fmla="*/ 593 h 127"/>
                    <a:gd name="T4" fmla="*/ 0 w 1"/>
                    <a:gd name="T5" fmla="*/ 0 h 127"/>
                    <a:gd name="T6" fmla="*/ 0 w 1"/>
                    <a:gd name="T7" fmla="*/ 0 h 127"/>
                    <a:gd name="T8" fmla="*/ 0 w 1"/>
                    <a:gd name="T9" fmla="*/ 611 h 127"/>
                    <a:gd name="T10" fmla="*/ 0 60000 65536"/>
                    <a:gd name="T11" fmla="*/ 0 60000 65536"/>
                    <a:gd name="T12" fmla="*/ 0 60000 65536"/>
                    <a:gd name="T13" fmla="*/ 0 60000 65536"/>
                    <a:gd name="T14" fmla="*/ 0 60000 65536"/>
                    <a:gd name="T15" fmla="*/ 0 w 1"/>
                    <a:gd name="T16" fmla="*/ 0 h 127"/>
                    <a:gd name="T17" fmla="*/ 1 w 1"/>
                    <a:gd name="T18" fmla="*/ 127 h 127"/>
                  </a:gdLst>
                  <a:ahLst/>
                  <a:cxnLst>
                    <a:cxn ang="T10">
                      <a:pos x="T0" y="T1"/>
                    </a:cxn>
                    <a:cxn ang="T11">
                      <a:pos x="T2" y="T3"/>
                    </a:cxn>
                    <a:cxn ang="T12">
                      <a:pos x="T4" y="T5"/>
                    </a:cxn>
                    <a:cxn ang="T13">
                      <a:pos x="T6" y="T7"/>
                    </a:cxn>
                    <a:cxn ang="T14">
                      <a:pos x="T8" y="T9"/>
                    </a:cxn>
                  </a:cxnLst>
                  <a:rect l="T15" t="T16" r="T17" b="T18"/>
                  <a:pathLst>
                    <a:path w="1" h="127">
                      <a:moveTo>
                        <a:pt x="0" y="127"/>
                      </a:moveTo>
                      <a:lnTo>
                        <a:pt x="0" y="124"/>
                      </a:lnTo>
                      <a:lnTo>
                        <a:pt x="0" y="0"/>
                      </a:lnTo>
                      <a:lnTo>
                        <a:pt x="0" y="12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17" name="Freeform 78"/>
                <p:cNvSpPr>
                  <a:spLocks/>
                </p:cNvSpPr>
                <p:nvPr/>
              </p:nvSpPr>
              <p:spPr bwMode="auto">
                <a:xfrm>
                  <a:off x="641" y="1995"/>
                  <a:ext cx="3" cy="107"/>
                </a:xfrm>
                <a:custGeom>
                  <a:avLst/>
                  <a:gdLst>
                    <a:gd name="T0" fmla="*/ 0 w 1"/>
                    <a:gd name="T1" fmla="*/ 0 h 107"/>
                    <a:gd name="T2" fmla="*/ 0 w 1"/>
                    <a:gd name="T3" fmla="*/ 197 h 107"/>
                    <a:gd name="T4" fmla="*/ 0 w 1"/>
                    <a:gd name="T5" fmla="*/ 196 h 107"/>
                    <a:gd name="T6" fmla="*/ 0 w 1"/>
                    <a:gd name="T7" fmla="*/ 1 h 107"/>
                    <a:gd name="T8" fmla="*/ 0 w 1"/>
                    <a:gd name="T9" fmla="*/ 0 h 107"/>
                    <a:gd name="T10" fmla="*/ 0 60000 65536"/>
                    <a:gd name="T11" fmla="*/ 0 60000 65536"/>
                    <a:gd name="T12" fmla="*/ 0 60000 65536"/>
                    <a:gd name="T13" fmla="*/ 0 60000 65536"/>
                    <a:gd name="T14" fmla="*/ 0 60000 65536"/>
                    <a:gd name="T15" fmla="*/ 0 w 1"/>
                    <a:gd name="T16" fmla="*/ 0 h 107"/>
                    <a:gd name="T17" fmla="*/ 1 w 1"/>
                    <a:gd name="T18" fmla="*/ 107 h 107"/>
                  </a:gdLst>
                  <a:ahLst/>
                  <a:cxnLst>
                    <a:cxn ang="T10">
                      <a:pos x="T0" y="T1"/>
                    </a:cxn>
                    <a:cxn ang="T11">
                      <a:pos x="T2" y="T3"/>
                    </a:cxn>
                    <a:cxn ang="T12">
                      <a:pos x="T4" y="T5"/>
                    </a:cxn>
                    <a:cxn ang="T13">
                      <a:pos x="T6" y="T7"/>
                    </a:cxn>
                    <a:cxn ang="T14">
                      <a:pos x="T8" y="T9"/>
                    </a:cxn>
                  </a:cxnLst>
                  <a:rect l="T15" t="T16" r="T17" b="T18"/>
                  <a:pathLst>
                    <a:path w="1" h="107">
                      <a:moveTo>
                        <a:pt x="0" y="0"/>
                      </a:moveTo>
                      <a:lnTo>
                        <a:pt x="0" y="107"/>
                      </a:lnTo>
                      <a:lnTo>
                        <a:pt x="0" y="106"/>
                      </a:lnTo>
                      <a:lnTo>
                        <a:pt x="0" y="1"/>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grpSp>
        </p:grpSp>
        <p:sp>
          <p:nvSpPr>
            <p:cNvPr id="1093" name="Freeform 79"/>
            <p:cNvSpPr>
              <a:spLocks/>
            </p:cNvSpPr>
            <p:nvPr/>
          </p:nvSpPr>
          <p:spPr bwMode="auto">
            <a:xfrm>
              <a:off x="637" y="2109"/>
              <a:ext cx="135" cy="186"/>
            </a:xfrm>
            <a:custGeom>
              <a:avLst/>
              <a:gdLst>
                <a:gd name="T0" fmla="*/ 0 w 135"/>
                <a:gd name="T1" fmla="*/ 0 h 186"/>
                <a:gd name="T2" fmla="*/ 135 w 135"/>
                <a:gd name="T3" fmla="*/ 25 h 186"/>
                <a:gd name="T4" fmla="*/ 135 w 135"/>
                <a:gd name="T5" fmla="*/ 186 h 186"/>
                <a:gd name="T6" fmla="*/ 0 w 135"/>
                <a:gd name="T7" fmla="*/ 136 h 186"/>
                <a:gd name="T8" fmla="*/ 0 w 135"/>
                <a:gd name="T9" fmla="*/ 0 h 186"/>
                <a:gd name="T10" fmla="*/ 0 60000 65536"/>
                <a:gd name="T11" fmla="*/ 0 60000 65536"/>
                <a:gd name="T12" fmla="*/ 0 60000 65536"/>
                <a:gd name="T13" fmla="*/ 0 60000 65536"/>
                <a:gd name="T14" fmla="*/ 0 60000 65536"/>
                <a:gd name="T15" fmla="*/ 0 w 135"/>
                <a:gd name="T16" fmla="*/ 0 h 186"/>
                <a:gd name="T17" fmla="*/ 135 w 135"/>
                <a:gd name="T18" fmla="*/ 186 h 186"/>
              </a:gdLst>
              <a:ahLst/>
              <a:cxnLst>
                <a:cxn ang="T10">
                  <a:pos x="T0" y="T1"/>
                </a:cxn>
                <a:cxn ang="T11">
                  <a:pos x="T2" y="T3"/>
                </a:cxn>
                <a:cxn ang="T12">
                  <a:pos x="T4" y="T5"/>
                </a:cxn>
                <a:cxn ang="T13">
                  <a:pos x="T6" y="T7"/>
                </a:cxn>
                <a:cxn ang="T14">
                  <a:pos x="T8" y="T9"/>
                </a:cxn>
              </a:cxnLst>
              <a:rect l="T15" t="T16" r="T17" b="T18"/>
              <a:pathLst>
                <a:path w="135" h="186">
                  <a:moveTo>
                    <a:pt x="0" y="0"/>
                  </a:moveTo>
                  <a:lnTo>
                    <a:pt x="135" y="25"/>
                  </a:lnTo>
                  <a:lnTo>
                    <a:pt x="135" y="186"/>
                  </a:lnTo>
                  <a:lnTo>
                    <a:pt x="0" y="136"/>
                  </a:lnTo>
                  <a:lnTo>
                    <a:pt x="0" y="0"/>
                  </a:lnTo>
                  <a:close/>
                </a:path>
              </a:pathLst>
            </a:custGeom>
            <a:solidFill>
              <a:srgbClr val="C0C0C0"/>
            </a:solidFill>
            <a:ln w="1588">
              <a:solidFill>
                <a:srgbClr val="808080"/>
              </a:solidFill>
              <a:prstDash val="solid"/>
              <a:round/>
              <a:headEnd/>
              <a:tailEnd/>
            </a:ln>
          </p:spPr>
          <p:txBody>
            <a:bodyPr/>
            <a:lstStyle/>
            <a:p>
              <a:pPr>
                <a:defRPr/>
              </a:pPr>
              <a:endParaRPr lang="en-GB" dirty="0">
                <a:latin typeface="+mn-lt"/>
                <a:cs typeface="Arial" pitchFamily="34" charset="0"/>
              </a:endParaRPr>
            </a:p>
          </p:txBody>
        </p:sp>
        <p:grpSp>
          <p:nvGrpSpPr>
            <p:cNvPr id="1094" name="Group 80"/>
            <p:cNvGrpSpPr>
              <a:grpSpLocks/>
            </p:cNvGrpSpPr>
            <p:nvPr/>
          </p:nvGrpSpPr>
          <p:grpSpPr bwMode="auto">
            <a:xfrm>
              <a:off x="641" y="2116"/>
              <a:ext cx="125" cy="149"/>
              <a:chOff x="641" y="2116"/>
              <a:chExt cx="125" cy="149"/>
            </a:xfrm>
          </p:grpSpPr>
          <p:sp>
            <p:nvSpPr>
              <p:cNvPr id="1112" name="Freeform 81"/>
              <p:cNvSpPr>
                <a:spLocks/>
              </p:cNvSpPr>
              <p:nvPr/>
            </p:nvSpPr>
            <p:spPr bwMode="auto">
              <a:xfrm>
                <a:off x="641" y="2116"/>
                <a:ext cx="121" cy="147"/>
              </a:xfrm>
              <a:custGeom>
                <a:avLst/>
                <a:gdLst>
                  <a:gd name="T0" fmla="*/ 0 w 122"/>
                  <a:gd name="T1" fmla="*/ 0 h 145"/>
                  <a:gd name="T2" fmla="*/ 0 w 122"/>
                  <a:gd name="T3" fmla="*/ 149 h 145"/>
                  <a:gd name="T4" fmla="*/ 88 w 122"/>
                  <a:gd name="T5" fmla="*/ 228 h 145"/>
                  <a:gd name="T6" fmla="*/ 88 w 122"/>
                  <a:gd name="T7" fmla="*/ 21 h 145"/>
                  <a:gd name="T8" fmla="*/ 0 w 122"/>
                  <a:gd name="T9" fmla="*/ 0 h 145"/>
                  <a:gd name="T10" fmla="*/ 0 60000 65536"/>
                  <a:gd name="T11" fmla="*/ 0 60000 65536"/>
                  <a:gd name="T12" fmla="*/ 0 60000 65536"/>
                  <a:gd name="T13" fmla="*/ 0 60000 65536"/>
                  <a:gd name="T14" fmla="*/ 0 60000 65536"/>
                  <a:gd name="T15" fmla="*/ 0 w 122"/>
                  <a:gd name="T16" fmla="*/ 0 h 145"/>
                  <a:gd name="T17" fmla="*/ 122 w 122"/>
                  <a:gd name="T18" fmla="*/ 145 h 145"/>
                </a:gdLst>
                <a:ahLst/>
                <a:cxnLst>
                  <a:cxn ang="T10">
                    <a:pos x="T0" y="T1"/>
                  </a:cxn>
                  <a:cxn ang="T11">
                    <a:pos x="T2" y="T3"/>
                  </a:cxn>
                  <a:cxn ang="T12">
                    <a:pos x="T4" y="T5"/>
                  </a:cxn>
                  <a:cxn ang="T13">
                    <a:pos x="T6" y="T7"/>
                  </a:cxn>
                  <a:cxn ang="T14">
                    <a:pos x="T8" y="T9"/>
                  </a:cxn>
                </a:cxnLst>
                <a:rect l="T15" t="T16" r="T17" b="T18"/>
                <a:pathLst>
                  <a:path w="122" h="145">
                    <a:moveTo>
                      <a:pt x="0" y="0"/>
                    </a:moveTo>
                    <a:lnTo>
                      <a:pt x="0" y="95"/>
                    </a:lnTo>
                    <a:lnTo>
                      <a:pt x="122" y="145"/>
                    </a:lnTo>
                    <a:lnTo>
                      <a:pt x="122" y="21"/>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13" name="Freeform 82"/>
              <p:cNvSpPr>
                <a:spLocks/>
              </p:cNvSpPr>
              <p:nvPr/>
            </p:nvSpPr>
            <p:spPr bwMode="auto">
              <a:xfrm>
                <a:off x="641" y="2137"/>
                <a:ext cx="121" cy="128"/>
              </a:xfrm>
              <a:custGeom>
                <a:avLst/>
                <a:gdLst>
                  <a:gd name="T0" fmla="*/ 0 w 122"/>
                  <a:gd name="T1" fmla="*/ 0 h 127"/>
                  <a:gd name="T2" fmla="*/ 0 w 122"/>
                  <a:gd name="T3" fmla="*/ 121 h 127"/>
                  <a:gd name="T4" fmla="*/ 88 w 122"/>
                  <a:gd name="T5" fmla="*/ 161 h 127"/>
                  <a:gd name="T6" fmla="*/ 88 w 122"/>
                  <a:gd name="T7" fmla="*/ 158 h 127"/>
                  <a:gd name="T8" fmla="*/ 88 w 122"/>
                  <a:gd name="T9" fmla="*/ 4 h 127"/>
                  <a:gd name="T10" fmla="*/ 0 w 122"/>
                  <a:gd name="T11" fmla="*/ 0 h 127"/>
                  <a:gd name="T12" fmla="*/ 0 60000 65536"/>
                  <a:gd name="T13" fmla="*/ 0 60000 65536"/>
                  <a:gd name="T14" fmla="*/ 0 60000 65536"/>
                  <a:gd name="T15" fmla="*/ 0 60000 65536"/>
                  <a:gd name="T16" fmla="*/ 0 60000 65536"/>
                  <a:gd name="T17" fmla="*/ 0 60000 65536"/>
                  <a:gd name="T18" fmla="*/ 0 w 122"/>
                  <a:gd name="T19" fmla="*/ 0 h 127"/>
                  <a:gd name="T20" fmla="*/ 122 w 122"/>
                  <a:gd name="T21" fmla="*/ 127 h 127"/>
                </a:gdLst>
                <a:ahLst/>
                <a:cxnLst>
                  <a:cxn ang="T12">
                    <a:pos x="T0" y="T1"/>
                  </a:cxn>
                  <a:cxn ang="T13">
                    <a:pos x="T2" y="T3"/>
                  </a:cxn>
                  <a:cxn ang="T14">
                    <a:pos x="T4" y="T5"/>
                  </a:cxn>
                  <a:cxn ang="T15">
                    <a:pos x="T6" y="T7"/>
                  </a:cxn>
                  <a:cxn ang="T16">
                    <a:pos x="T8" y="T9"/>
                  </a:cxn>
                  <a:cxn ang="T17">
                    <a:pos x="T10" y="T11"/>
                  </a:cxn>
                </a:cxnLst>
                <a:rect l="T18" t="T19" r="T20" b="T21"/>
                <a:pathLst>
                  <a:path w="122" h="127">
                    <a:moveTo>
                      <a:pt x="0" y="0"/>
                    </a:moveTo>
                    <a:lnTo>
                      <a:pt x="0" y="87"/>
                    </a:lnTo>
                    <a:lnTo>
                      <a:pt x="122" y="127"/>
                    </a:lnTo>
                    <a:lnTo>
                      <a:pt x="122" y="124"/>
                    </a:lnTo>
                    <a:lnTo>
                      <a:pt x="122" y="4"/>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14" name="Freeform 83"/>
              <p:cNvSpPr>
                <a:spLocks/>
              </p:cNvSpPr>
              <p:nvPr/>
            </p:nvSpPr>
            <p:spPr bwMode="auto">
              <a:xfrm>
                <a:off x="641" y="2116"/>
                <a:ext cx="121" cy="147"/>
              </a:xfrm>
              <a:custGeom>
                <a:avLst/>
                <a:gdLst>
                  <a:gd name="T0" fmla="*/ 0 w 122"/>
                  <a:gd name="T1" fmla="*/ 0 h 145"/>
                  <a:gd name="T2" fmla="*/ 0 w 122"/>
                  <a:gd name="T3" fmla="*/ 173 h 145"/>
                  <a:gd name="T4" fmla="*/ 88 w 122"/>
                  <a:gd name="T5" fmla="*/ 228 h 145"/>
                  <a:gd name="T6" fmla="*/ 88 w 122"/>
                  <a:gd name="T7" fmla="*/ 23 h 145"/>
                  <a:gd name="T8" fmla="*/ 0 w 122"/>
                  <a:gd name="T9" fmla="*/ 0 h 145"/>
                  <a:gd name="T10" fmla="*/ 0 60000 65536"/>
                  <a:gd name="T11" fmla="*/ 0 60000 65536"/>
                  <a:gd name="T12" fmla="*/ 0 60000 65536"/>
                  <a:gd name="T13" fmla="*/ 0 60000 65536"/>
                  <a:gd name="T14" fmla="*/ 0 60000 65536"/>
                  <a:gd name="T15" fmla="*/ 0 w 122"/>
                  <a:gd name="T16" fmla="*/ 0 h 145"/>
                  <a:gd name="T17" fmla="*/ 122 w 122"/>
                  <a:gd name="T18" fmla="*/ 145 h 145"/>
                </a:gdLst>
                <a:ahLst/>
                <a:cxnLst>
                  <a:cxn ang="T10">
                    <a:pos x="T0" y="T1"/>
                  </a:cxn>
                  <a:cxn ang="T11">
                    <a:pos x="T2" y="T3"/>
                  </a:cxn>
                  <a:cxn ang="T12">
                    <a:pos x="T4" y="T5"/>
                  </a:cxn>
                  <a:cxn ang="T13">
                    <a:pos x="T6" y="T7"/>
                  </a:cxn>
                  <a:cxn ang="T14">
                    <a:pos x="T8" y="T9"/>
                  </a:cxn>
                </a:cxnLst>
                <a:rect l="T15" t="T16" r="T17" b="T18"/>
                <a:pathLst>
                  <a:path w="122" h="145">
                    <a:moveTo>
                      <a:pt x="0" y="0"/>
                    </a:moveTo>
                    <a:lnTo>
                      <a:pt x="0" y="107"/>
                    </a:lnTo>
                    <a:lnTo>
                      <a:pt x="122" y="145"/>
                    </a:lnTo>
                    <a:lnTo>
                      <a:pt x="122" y="2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15" name="Freeform 84"/>
              <p:cNvSpPr>
                <a:spLocks/>
              </p:cNvSpPr>
              <p:nvPr/>
            </p:nvSpPr>
            <p:spPr bwMode="auto">
              <a:xfrm>
                <a:off x="679" y="2231"/>
                <a:ext cx="7" cy="7"/>
              </a:xfrm>
              <a:custGeom>
                <a:avLst/>
                <a:gdLst>
                  <a:gd name="T0" fmla="*/ 0 w 7"/>
                  <a:gd name="T1" fmla="*/ 36315008 h 3"/>
                  <a:gd name="T2" fmla="*/ 1 w 7"/>
                  <a:gd name="T3" fmla="*/ 60525013 h 3"/>
                  <a:gd name="T4" fmla="*/ 7 w 7"/>
                  <a:gd name="T5" fmla="*/ 100875022 h 3"/>
                  <a:gd name="T6" fmla="*/ 7 w 7"/>
                  <a:gd name="T7" fmla="*/ 36315008 h 3"/>
                  <a:gd name="T8" fmla="*/ 6 w 7"/>
                  <a:gd name="T9" fmla="*/ 0 h 3"/>
                  <a:gd name="T10" fmla="*/ 0 w 7"/>
                  <a:gd name="T11" fmla="*/ 36315008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1"/>
                    </a:moveTo>
                    <a:lnTo>
                      <a:pt x="1" y="2"/>
                    </a:lnTo>
                    <a:lnTo>
                      <a:pt x="7" y="3"/>
                    </a:lnTo>
                    <a:lnTo>
                      <a:pt x="7" y="1"/>
                    </a:lnTo>
                    <a:lnTo>
                      <a:pt x="6"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16" name="Freeform 85"/>
              <p:cNvSpPr>
                <a:spLocks/>
              </p:cNvSpPr>
              <p:nvPr/>
            </p:nvSpPr>
            <p:spPr bwMode="auto">
              <a:xfrm>
                <a:off x="644" y="2119"/>
                <a:ext cx="7" cy="102"/>
              </a:xfrm>
              <a:custGeom>
                <a:avLst/>
                <a:gdLst>
                  <a:gd name="T0" fmla="*/ 0 w 7"/>
                  <a:gd name="T1" fmla="*/ 0 h 101"/>
                  <a:gd name="T2" fmla="*/ 0 w 7"/>
                  <a:gd name="T3" fmla="*/ 134 h 101"/>
                  <a:gd name="T4" fmla="*/ 7 w 7"/>
                  <a:gd name="T5" fmla="*/ 135 h 101"/>
                  <a:gd name="T6" fmla="*/ 7 w 7"/>
                  <a:gd name="T7" fmla="*/ 1 h 101"/>
                  <a:gd name="T8" fmla="*/ 0 w 7"/>
                  <a:gd name="T9" fmla="*/ 0 h 101"/>
                  <a:gd name="T10" fmla="*/ 0 60000 65536"/>
                  <a:gd name="T11" fmla="*/ 0 60000 65536"/>
                  <a:gd name="T12" fmla="*/ 0 60000 65536"/>
                  <a:gd name="T13" fmla="*/ 0 60000 65536"/>
                  <a:gd name="T14" fmla="*/ 0 60000 65536"/>
                  <a:gd name="T15" fmla="*/ 0 w 7"/>
                  <a:gd name="T16" fmla="*/ 0 h 101"/>
                  <a:gd name="T17" fmla="*/ 7 w 7"/>
                  <a:gd name="T18" fmla="*/ 101 h 101"/>
                </a:gdLst>
                <a:ahLst/>
                <a:cxnLst>
                  <a:cxn ang="T10">
                    <a:pos x="T0" y="T1"/>
                  </a:cxn>
                  <a:cxn ang="T11">
                    <a:pos x="T2" y="T3"/>
                  </a:cxn>
                  <a:cxn ang="T12">
                    <a:pos x="T4" y="T5"/>
                  </a:cxn>
                  <a:cxn ang="T13">
                    <a:pos x="T6" y="T7"/>
                  </a:cxn>
                  <a:cxn ang="T14">
                    <a:pos x="T8" y="T9"/>
                  </a:cxn>
                </a:cxnLst>
                <a:rect l="T15" t="T16" r="T17" b="T18"/>
                <a:pathLst>
                  <a:path w="7" h="101">
                    <a:moveTo>
                      <a:pt x="0" y="0"/>
                    </a:moveTo>
                    <a:lnTo>
                      <a:pt x="0" y="100"/>
                    </a:lnTo>
                    <a:lnTo>
                      <a:pt x="7" y="101"/>
                    </a:lnTo>
                    <a:lnTo>
                      <a:pt x="7" y="1"/>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17" name="Freeform 86"/>
              <p:cNvSpPr>
                <a:spLocks/>
              </p:cNvSpPr>
              <p:nvPr/>
            </p:nvSpPr>
            <p:spPr bwMode="auto">
              <a:xfrm>
                <a:off x="644" y="2119"/>
                <a:ext cx="7" cy="2"/>
              </a:xfrm>
              <a:custGeom>
                <a:avLst/>
                <a:gdLst>
                  <a:gd name="T0" fmla="*/ 0 w 8"/>
                  <a:gd name="T1" fmla="*/ 1 h 2"/>
                  <a:gd name="T2" fmla="*/ 4 w 8"/>
                  <a:gd name="T3" fmla="*/ 2 h 2"/>
                  <a:gd name="T4" fmla="*/ 4 w 8"/>
                  <a:gd name="T5" fmla="*/ 1 h 2"/>
                  <a:gd name="T6" fmla="*/ 1 w 8"/>
                  <a:gd name="T7" fmla="*/ 0 h 2"/>
                  <a:gd name="T8" fmla="*/ 0 w 8"/>
                  <a:gd name="T9" fmla="*/ 1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0" y="1"/>
                    </a:moveTo>
                    <a:lnTo>
                      <a:pt x="7" y="2"/>
                    </a:lnTo>
                    <a:lnTo>
                      <a:pt x="8" y="1"/>
                    </a:lnTo>
                    <a:lnTo>
                      <a:pt x="1"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18" name="Freeform 87"/>
              <p:cNvSpPr>
                <a:spLocks/>
              </p:cNvSpPr>
              <p:nvPr/>
            </p:nvSpPr>
            <p:spPr bwMode="auto">
              <a:xfrm>
                <a:off x="644" y="2219"/>
                <a:ext cx="7" cy="5"/>
              </a:xfrm>
              <a:custGeom>
                <a:avLst/>
                <a:gdLst>
                  <a:gd name="T0" fmla="*/ 0 w 8"/>
                  <a:gd name="T1" fmla="*/ 0 h 4"/>
                  <a:gd name="T2" fmla="*/ 1 w 8"/>
                  <a:gd name="T3" fmla="*/ 1 h 4"/>
                  <a:gd name="T4" fmla="*/ 4 w 8"/>
                  <a:gd name="T5" fmla="*/ 7701 h 4"/>
                  <a:gd name="T6" fmla="*/ 4 w 8"/>
                  <a:gd name="T7" fmla="*/ 1 h 4"/>
                  <a:gd name="T8" fmla="*/ 4 w 8"/>
                  <a:gd name="T9" fmla="*/ 0 h 4"/>
                  <a:gd name="T10" fmla="*/ 0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0" y="0"/>
                    </a:moveTo>
                    <a:lnTo>
                      <a:pt x="1" y="1"/>
                    </a:lnTo>
                    <a:lnTo>
                      <a:pt x="8" y="4"/>
                    </a:lnTo>
                    <a:lnTo>
                      <a:pt x="8" y="1"/>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19" name="Freeform 88"/>
              <p:cNvSpPr>
                <a:spLocks/>
              </p:cNvSpPr>
              <p:nvPr/>
            </p:nvSpPr>
            <p:spPr bwMode="auto">
              <a:xfrm>
                <a:off x="644" y="2121"/>
                <a:ext cx="7" cy="100"/>
              </a:xfrm>
              <a:custGeom>
                <a:avLst/>
                <a:gdLst>
                  <a:gd name="T0" fmla="*/ 0 w 7"/>
                  <a:gd name="T1" fmla="*/ 0 h 100"/>
                  <a:gd name="T2" fmla="*/ 0 w 7"/>
                  <a:gd name="T3" fmla="*/ 98 h 100"/>
                  <a:gd name="T4" fmla="*/ 7 w 7"/>
                  <a:gd name="T5" fmla="*/ 100 h 100"/>
                  <a:gd name="T6" fmla="*/ 7 w 7"/>
                  <a:gd name="T7" fmla="*/ 1 h 100"/>
                  <a:gd name="T8" fmla="*/ 0 w 7"/>
                  <a:gd name="T9" fmla="*/ 0 h 100"/>
                  <a:gd name="T10" fmla="*/ 0 60000 65536"/>
                  <a:gd name="T11" fmla="*/ 0 60000 65536"/>
                  <a:gd name="T12" fmla="*/ 0 60000 65536"/>
                  <a:gd name="T13" fmla="*/ 0 60000 65536"/>
                  <a:gd name="T14" fmla="*/ 0 60000 65536"/>
                  <a:gd name="T15" fmla="*/ 0 w 7"/>
                  <a:gd name="T16" fmla="*/ 0 h 100"/>
                  <a:gd name="T17" fmla="*/ 7 w 7"/>
                  <a:gd name="T18" fmla="*/ 100 h 100"/>
                </a:gdLst>
                <a:ahLst/>
                <a:cxnLst>
                  <a:cxn ang="T10">
                    <a:pos x="T0" y="T1"/>
                  </a:cxn>
                  <a:cxn ang="T11">
                    <a:pos x="T2" y="T3"/>
                  </a:cxn>
                  <a:cxn ang="T12">
                    <a:pos x="T4" y="T5"/>
                  </a:cxn>
                  <a:cxn ang="T13">
                    <a:pos x="T6" y="T7"/>
                  </a:cxn>
                  <a:cxn ang="T14">
                    <a:pos x="T8" y="T9"/>
                  </a:cxn>
                </a:cxnLst>
                <a:rect l="T15" t="T16" r="T17" b="T18"/>
                <a:pathLst>
                  <a:path w="7" h="100">
                    <a:moveTo>
                      <a:pt x="0" y="0"/>
                    </a:moveTo>
                    <a:lnTo>
                      <a:pt x="0" y="98"/>
                    </a:lnTo>
                    <a:lnTo>
                      <a:pt x="7" y="100"/>
                    </a:lnTo>
                    <a:lnTo>
                      <a:pt x="7"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20" name="Freeform 89"/>
              <p:cNvSpPr>
                <a:spLocks/>
              </p:cNvSpPr>
              <p:nvPr/>
            </p:nvSpPr>
            <p:spPr bwMode="auto">
              <a:xfrm>
                <a:off x="660" y="2123"/>
                <a:ext cx="7" cy="105"/>
              </a:xfrm>
              <a:custGeom>
                <a:avLst/>
                <a:gdLst>
                  <a:gd name="T0" fmla="*/ 0 w 7"/>
                  <a:gd name="T1" fmla="*/ 0 h 104"/>
                  <a:gd name="T2" fmla="*/ 0 w 7"/>
                  <a:gd name="T3" fmla="*/ 137 h 104"/>
                  <a:gd name="T4" fmla="*/ 7 w 7"/>
                  <a:gd name="T5" fmla="*/ 138 h 104"/>
                  <a:gd name="T6" fmla="*/ 7 w 7"/>
                  <a:gd name="T7" fmla="*/ 0 h 104"/>
                  <a:gd name="T8" fmla="*/ 0 w 7"/>
                  <a:gd name="T9" fmla="*/ 0 h 104"/>
                  <a:gd name="T10" fmla="*/ 0 60000 65536"/>
                  <a:gd name="T11" fmla="*/ 0 60000 65536"/>
                  <a:gd name="T12" fmla="*/ 0 60000 65536"/>
                  <a:gd name="T13" fmla="*/ 0 60000 65536"/>
                  <a:gd name="T14" fmla="*/ 0 60000 65536"/>
                  <a:gd name="T15" fmla="*/ 0 w 7"/>
                  <a:gd name="T16" fmla="*/ 0 h 104"/>
                  <a:gd name="T17" fmla="*/ 7 w 7"/>
                  <a:gd name="T18" fmla="*/ 104 h 104"/>
                </a:gdLst>
                <a:ahLst/>
                <a:cxnLst>
                  <a:cxn ang="T10">
                    <a:pos x="T0" y="T1"/>
                  </a:cxn>
                  <a:cxn ang="T11">
                    <a:pos x="T2" y="T3"/>
                  </a:cxn>
                  <a:cxn ang="T12">
                    <a:pos x="T4" y="T5"/>
                  </a:cxn>
                  <a:cxn ang="T13">
                    <a:pos x="T6" y="T7"/>
                  </a:cxn>
                  <a:cxn ang="T14">
                    <a:pos x="T8" y="T9"/>
                  </a:cxn>
                </a:cxnLst>
                <a:rect l="T15" t="T16" r="T17" b="T18"/>
                <a:pathLst>
                  <a:path w="7" h="104">
                    <a:moveTo>
                      <a:pt x="0" y="0"/>
                    </a:moveTo>
                    <a:lnTo>
                      <a:pt x="0" y="103"/>
                    </a:lnTo>
                    <a:lnTo>
                      <a:pt x="7" y="104"/>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21" name="Freeform 90"/>
              <p:cNvSpPr>
                <a:spLocks/>
              </p:cNvSpPr>
              <p:nvPr/>
            </p:nvSpPr>
            <p:spPr bwMode="auto">
              <a:xfrm>
                <a:off x="660" y="2123"/>
                <a:ext cx="9" cy="0"/>
              </a:xfrm>
              <a:custGeom>
                <a:avLst/>
                <a:gdLst>
                  <a:gd name="T0" fmla="*/ 0 w 8"/>
                  <a:gd name="T1" fmla="*/ 0 h 3"/>
                  <a:gd name="T2" fmla="*/ 362 w 8"/>
                  <a:gd name="T3" fmla="*/ 0 h 3"/>
                  <a:gd name="T4" fmla="*/ 407 w 8"/>
                  <a:gd name="T5" fmla="*/ 0 h 3"/>
                  <a:gd name="T6" fmla="*/ 1 w 8"/>
                  <a:gd name="T7" fmla="*/ 0 h 3"/>
                  <a:gd name="T8" fmla="*/ 0 w 8"/>
                  <a:gd name="T9" fmla="*/ 0 h 3"/>
                  <a:gd name="T10" fmla="*/ 0 60000 65536"/>
                  <a:gd name="T11" fmla="*/ 0 60000 65536"/>
                  <a:gd name="T12" fmla="*/ 0 60000 65536"/>
                  <a:gd name="T13" fmla="*/ 0 60000 65536"/>
                  <a:gd name="T14" fmla="*/ 0 60000 65536"/>
                  <a:gd name="T15" fmla="*/ 0 w 8"/>
                  <a:gd name="T16" fmla="*/ 0 h 3"/>
                  <a:gd name="T17" fmla="*/ 8 w 8"/>
                  <a:gd name="T18" fmla="*/ 0 h 3"/>
                </a:gdLst>
                <a:ahLst/>
                <a:cxnLst>
                  <a:cxn ang="T10">
                    <a:pos x="T0" y="T1"/>
                  </a:cxn>
                  <a:cxn ang="T11">
                    <a:pos x="T2" y="T3"/>
                  </a:cxn>
                  <a:cxn ang="T12">
                    <a:pos x="T4" y="T5"/>
                  </a:cxn>
                  <a:cxn ang="T13">
                    <a:pos x="T6" y="T7"/>
                  </a:cxn>
                  <a:cxn ang="T14">
                    <a:pos x="T8" y="T9"/>
                  </a:cxn>
                </a:cxnLst>
                <a:rect l="T15" t="T16" r="T17" b="T18"/>
                <a:pathLst>
                  <a:path w="8" h="3">
                    <a:moveTo>
                      <a:pt x="0" y="1"/>
                    </a:moveTo>
                    <a:lnTo>
                      <a:pt x="7" y="3"/>
                    </a:lnTo>
                    <a:lnTo>
                      <a:pt x="8" y="0"/>
                    </a:lnTo>
                    <a:lnTo>
                      <a:pt x="1"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22" name="Freeform 91"/>
              <p:cNvSpPr>
                <a:spLocks/>
              </p:cNvSpPr>
              <p:nvPr/>
            </p:nvSpPr>
            <p:spPr bwMode="auto">
              <a:xfrm>
                <a:off x="660" y="2226"/>
                <a:ext cx="9" cy="2"/>
              </a:xfrm>
              <a:custGeom>
                <a:avLst/>
                <a:gdLst>
                  <a:gd name="T0" fmla="*/ 0 w 8"/>
                  <a:gd name="T1" fmla="*/ 1 h 3"/>
                  <a:gd name="T2" fmla="*/ 1 w 8"/>
                  <a:gd name="T3" fmla="*/ 1 h 3"/>
                  <a:gd name="T4" fmla="*/ 407 w 8"/>
                  <a:gd name="T5" fmla="*/ 1 h 3"/>
                  <a:gd name="T6" fmla="*/ 407 w 8"/>
                  <a:gd name="T7" fmla="*/ 1 h 3"/>
                  <a:gd name="T8" fmla="*/ 361 w 8"/>
                  <a:gd name="T9" fmla="*/ 0 h 3"/>
                  <a:gd name="T10" fmla="*/ 0 w 8"/>
                  <a:gd name="T11" fmla="*/ 1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1"/>
                    </a:moveTo>
                    <a:lnTo>
                      <a:pt x="1" y="2"/>
                    </a:lnTo>
                    <a:lnTo>
                      <a:pt x="8" y="3"/>
                    </a:lnTo>
                    <a:lnTo>
                      <a:pt x="8" y="2"/>
                    </a:lnTo>
                    <a:lnTo>
                      <a:pt x="6"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23" name="Freeform 92"/>
              <p:cNvSpPr>
                <a:spLocks/>
              </p:cNvSpPr>
              <p:nvPr/>
            </p:nvSpPr>
            <p:spPr bwMode="auto">
              <a:xfrm>
                <a:off x="660" y="2123"/>
                <a:ext cx="7" cy="105"/>
              </a:xfrm>
              <a:custGeom>
                <a:avLst/>
                <a:gdLst>
                  <a:gd name="T0" fmla="*/ 0 w 7"/>
                  <a:gd name="T1" fmla="*/ 0 h 103"/>
                  <a:gd name="T2" fmla="*/ 0 w 7"/>
                  <a:gd name="T3" fmla="*/ 193 h 103"/>
                  <a:gd name="T4" fmla="*/ 7 w 7"/>
                  <a:gd name="T5" fmla="*/ 195 h 103"/>
                  <a:gd name="T6" fmla="*/ 7 w 7"/>
                  <a:gd name="T7" fmla="*/ 2 h 103"/>
                  <a:gd name="T8" fmla="*/ 0 w 7"/>
                  <a:gd name="T9" fmla="*/ 0 h 103"/>
                  <a:gd name="T10" fmla="*/ 0 60000 65536"/>
                  <a:gd name="T11" fmla="*/ 0 60000 65536"/>
                  <a:gd name="T12" fmla="*/ 0 60000 65536"/>
                  <a:gd name="T13" fmla="*/ 0 60000 65536"/>
                  <a:gd name="T14" fmla="*/ 0 60000 65536"/>
                  <a:gd name="T15" fmla="*/ 0 w 7"/>
                  <a:gd name="T16" fmla="*/ 0 h 103"/>
                  <a:gd name="T17" fmla="*/ 7 w 7"/>
                  <a:gd name="T18" fmla="*/ 103 h 103"/>
                </a:gdLst>
                <a:ahLst/>
                <a:cxnLst>
                  <a:cxn ang="T10">
                    <a:pos x="T0" y="T1"/>
                  </a:cxn>
                  <a:cxn ang="T11">
                    <a:pos x="T2" y="T3"/>
                  </a:cxn>
                  <a:cxn ang="T12">
                    <a:pos x="T4" y="T5"/>
                  </a:cxn>
                  <a:cxn ang="T13">
                    <a:pos x="T6" y="T7"/>
                  </a:cxn>
                  <a:cxn ang="T14">
                    <a:pos x="T8" y="T9"/>
                  </a:cxn>
                </a:cxnLst>
                <a:rect l="T15" t="T16" r="T17" b="T18"/>
                <a:pathLst>
                  <a:path w="7" h="103">
                    <a:moveTo>
                      <a:pt x="0" y="0"/>
                    </a:moveTo>
                    <a:lnTo>
                      <a:pt x="0" y="102"/>
                    </a:lnTo>
                    <a:lnTo>
                      <a:pt x="7" y="103"/>
                    </a:lnTo>
                    <a:lnTo>
                      <a:pt x="7"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24" name="Freeform 93"/>
              <p:cNvSpPr>
                <a:spLocks/>
              </p:cNvSpPr>
              <p:nvPr/>
            </p:nvSpPr>
            <p:spPr bwMode="auto">
              <a:xfrm>
                <a:off x="670" y="2126"/>
                <a:ext cx="7" cy="105"/>
              </a:xfrm>
              <a:custGeom>
                <a:avLst/>
                <a:gdLst>
                  <a:gd name="T0" fmla="*/ 0 w 7"/>
                  <a:gd name="T1" fmla="*/ 0 h 105"/>
                  <a:gd name="T2" fmla="*/ 0 w 7"/>
                  <a:gd name="T3" fmla="*/ 104 h 105"/>
                  <a:gd name="T4" fmla="*/ 7 w 7"/>
                  <a:gd name="T5" fmla="*/ 105 h 105"/>
                  <a:gd name="T6" fmla="*/ 7 w 7"/>
                  <a:gd name="T7" fmla="*/ 0 h 105"/>
                  <a:gd name="T8" fmla="*/ 0 w 7"/>
                  <a:gd name="T9" fmla="*/ 0 h 105"/>
                  <a:gd name="T10" fmla="*/ 0 60000 65536"/>
                  <a:gd name="T11" fmla="*/ 0 60000 65536"/>
                  <a:gd name="T12" fmla="*/ 0 60000 65536"/>
                  <a:gd name="T13" fmla="*/ 0 60000 65536"/>
                  <a:gd name="T14" fmla="*/ 0 60000 65536"/>
                  <a:gd name="T15" fmla="*/ 0 w 7"/>
                  <a:gd name="T16" fmla="*/ 0 h 105"/>
                  <a:gd name="T17" fmla="*/ 7 w 7"/>
                  <a:gd name="T18" fmla="*/ 105 h 105"/>
                </a:gdLst>
                <a:ahLst/>
                <a:cxnLst>
                  <a:cxn ang="T10">
                    <a:pos x="T0" y="T1"/>
                  </a:cxn>
                  <a:cxn ang="T11">
                    <a:pos x="T2" y="T3"/>
                  </a:cxn>
                  <a:cxn ang="T12">
                    <a:pos x="T4" y="T5"/>
                  </a:cxn>
                  <a:cxn ang="T13">
                    <a:pos x="T6" y="T7"/>
                  </a:cxn>
                  <a:cxn ang="T14">
                    <a:pos x="T8" y="T9"/>
                  </a:cxn>
                </a:cxnLst>
                <a:rect l="T15" t="T16" r="T17" b="T18"/>
                <a:pathLst>
                  <a:path w="7" h="105">
                    <a:moveTo>
                      <a:pt x="0" y="0"/>
                    </a:moveTo>
                    <a:lnTo>
                      <a:pt x="0" y="104"/>
                    </a:lnTo>
                    <a:lnTo>
                      <a:pt x="7" y="105"/>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25" name="Freeform 94"/>
              <p:cNvSpPr>
                <a:spLocks/>
              </p:cNvSpPr>
              <p:nvPr/>
            </p:nvSpPr>
            <p:spPr bwMode="auto">
              <a:xfrm>
                <a:off x="667" y="2123"/>
                <a:ext cx="10" cy="0"/>
              </a:xfrm>
              <a:custGeom>
                <a:avLst/>
                <a:gdLst>
                  <a:gd name="T0" fmla="*/ 0 w 9"/>
                  <a:gd name="T1" fmla="*/ 0 h 3"/>
                  <a:gd name="T2" fmla="*/ 249 w 9"/>
                  <a:gd name="T3" fmla="*/ 0 h 3"/>
                  <a:gd name="T4" fmla="*/ 308 w 9"/>
                  <a:gd name="T5" fmla="*/ 0 h 3"/>
                  <a:gd name="T6" fmla="*/ 2 w 9"/>
                  <a:gd name="T7" fmla="*/ 0 h 3"/>
                  <a:gd name="T8" fmla="*/ 0 w 9"/>
                  <a:gd name="T9" fmla="*/ 0 h 3"/>
                  <a:gd name="T10" fmla="*/ 0 60000 65536"/>
                  <a:gd name="T11" fmla="*/ 0 60000 65536"/>
                  <a:gd name="T12" fmla="*/ 0 60000 65536"/>
                  <a:gd name="T13" fmla="*/ 0 60000 65536"/>
                  <a:gd name="T14" fmla="*/ 0 60000 65536"/>
                  <a:gd name="T15" fmla="*/ 0 w 9"/>
                  <a:gd name="T16" fmla="*/ 0 h 3"/>
                  <a:gd name="T17" fmla="*/ 9 w 9"/>
                  <a:gd name="T18" fmla="*/ 0 h 3"/>
                </a:gdLst>
                <a:ahLst/>
                <a:cxnLst>
                  <a:cxn ang="T10">
                    <a:pos x="T0" y="T1"/>
                  </a:cxn>
                  <a:cxn ang="T11">
                    <a:pos x="T2" y="T3"/>
                  </a:cxn>
                  <a:cxn ang="T12">
                    <a:pos x="T4" y="T5"/>
                  </a:cxn>
                  <a:cxn ang="T13">
                    <a:pos x="T6" y="T7"/>
                  </a:cxn>
                  <a:cxn ang="T14">
                    <a:pos x="T8" y="T9"/>
                  </a:cxn>
                </a:cxnLst>
                <a:rect l="T15" t="T16" r="T17" b="T18"/>
                <a:pathLst>
                  <a:path w="9" h="3">
                    <a:moveTo>
                      <a:pt x="0" y="2"/>
                    </a:moveTo>
                    <a:lnTo>
                      <a:pt x="7" y="3"/>
                    </a:lnTo>
                    <a:lnTo>
                      <a:pt x="9" y="2"/>
                    </a:lnTo>
                    <a:lnTo>
                      <a:pt x="2"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26" name="Freeform 95"/>
              <p:cNvSpPr>
                <a:spLocks/>
              </p:cNvSpPr>
              <p:nvPr/>
            </p:nvSpPr>
            <p:spPr bwMode="auto">
              <a:xfrm>
                <a:off x="667" y="2228"/>
                <a:ext cx="10" cy="5"/>
              </a:xfrm>
              <a:custGeom>
                <a:avLst/>
                <a:gdLst>
                  <a:gd name="T0" fmla="*/ 0 w 9"/>
                  <a:gd name="T1" fmla="*/ 0 h 4"/>
                  <a:gd name="T2" fmla="*/ 2 w 9"/>
                  <a:gd name="T3" fmla="*/ 4929 h 4"/>
                  <a:gd name="T4" fmla="*/ 308 w 9"/>
                  <a:gd name="T5" fmla="*/ 7701 h 4"/>
                  <a:gd name="T6" fmla="*/ 308 w 9"/>
                  <a:gd name="T7" fmla="*/ 4929 h 4"/>
                  <a:gd name="T8" fmla="*/ 224 w 9"/>
                  <a:gd name="T9" fmla="*/ 0 h 4"/>
                  <a:gd name="T10" fmla="*/ 0 w 9"/>
                  <a:gd name="T11" fmla="*/ 0 h 4"/>
                  <a:gd name="T12" fmla="*/ 0 60000 65536"/>
                  <a:gd name="T13" fmla="*/ 0 60000 65536"/>
                  <a:gd name="T14" fmla="*/ 0 60000 65536"/>
                  <a:gd name="T15" fmla="*/ 0 60000 65536"/>
                  <a:gd name="T16" fmla="*/ 0 60000 65536"/>
                  <a:gd name="T17" fmla="*/ 0 60000 65536"/>
                  <a:gd name="T18" fmla="*/ 0 w 9"/>
                  <a:gd name="T19" fmla="*/ 0 h 4"/>
                  <a:gd name="T20" fmla="*/ 9 w 9"/>
                  <a:gd name="T21" fmla="*/ 4 h 4"/>
                </a:gdLst>
                <a:ahLst/>
                <a:cxnLst>
                  <a:cxn ang="T12">
                    <a:pos x="T0" y="T1"/>
                  </a:cxn>
                  <a:cxn ang="T13">
                    <a:pos x="T2" y="T3"/>
                  </a:cxn>
                  <a:cxn ang="T14">
                    <a:pos x="T4" y="T5"/>
                  </a:cxn>
                  <a:cxn ang="T15">
                    <a:pos x="T6" y="T7"/>
                  </a:cxn>
                  <a:cxn ang="T16">
                    <a:pos x="T8" y="T9"/>
                  </a:cxn>
                  <a:cxn ang="T17">
                    <a:pos x="T10" y="T11"/>
                  </a:cxn>
                </a:cxnLst>
                <a:rect l="T18" t="T19" r="T20" b="T21"/>
                <a:pathLst>
                  <a:path w="9" h="4">
                    <a:moveTo>
                      <a:pt x="0" y="0"/>
                    </a:moveTo>
                    <a:lnTo>
                      <a:pt x="2" y="2"/>
                    </a:lnTo>
                    <a:lnTo>
                      <a:pt x="9" y="4"/>
                    </a:lnTo>
                    <a:lnTo>
                      <a:pt x="9" y="2"/>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27" name="Freeform 96"/>
              <p:cNvSpPr>
                <a:spLocks/>
              </p:cNvSpPr>
              <p:nvPr/>
            </p:nvSpPr>
            <p:spPr bwMode="auto">
              <a:xfrm>
                <a:off x="667" y="2126"/>
                <a:ext cx="7" cy="105"/>
              </a:xfrm>
              <a:custGeom>
                <a:avLst/>
                <a:gdLst>
                  <a:gd name="T0" fmla="*/ 0 w 7"/>
                  <a:gd name="T1" fmla="*/ 0 h 105"/>
                  <a:gd name="T2" fmla="*/ 0 w 7"/>
                  <a:gd name="T3" fmla="*/ 102 h 105"/>
                  <a:gd name="T4" fmla="*/ 7 w 7"/>
                  <a:gd name="T5" fmla="*/ 105 h 105"/>
                  <a:gd name="T6" fmla="*/ 7 w 7"/>
                  <a:gd name="T7" fmla="*/ 1 h 105"/>
                  <a:gd name="T8" fmla="*/ 0 w 7"/>
                  <a:gd name="T9" fmla="*/ 0 h 105"/>
                  <a:gd name="T10" fmla="*/ 0 60000 65536"/>
                  <a:gd name="T11" fmla="*/ 0 60000 65536"/>
                  <a:gd name="T12" fmla="*/ 0 60000 65536"/>
                  <a:gd name="T13" fmla="*/ 0 60000 65536"/>
                  <a:gd name="T14" fmla="*/ 0 60000 65536"/>
                  <a:gd name="T15" fmla="*/ 0 w 7"/>
                  <a:gd name="T16" fmla="*/ 0 h 105"/>
                  <a:gd name="T17" fmla="*/ 7 w 7"/>
                  <a:gd name="T18" fmla="*/ 105 h 105"/>
                </a:gdLst>
                <a:ahLst/>
                <a:cxnLst>
                  <a:cxn ang="T10">
                    <a:pos x="T0" y="T1"/>
                  </a:cxn>
                  <a:cxn ang="T11">
                    <a:pos x="T2" y="T3"/>
                  </a:cxn>
                  <a:cxn ang="T12">
                    <a:pos x="T4" y="T5"/>
                  </a:cxn>
                  <a:cxn ang="T13">
                    <a:pos x="T6" y="T7"/>
                  </a:cxn>
                  <a:cxn ang="T14">
                    <a:pos x="T8" y="T9"/>
                  </a:cxn>
                </a:cxnLst>
                <a:rect l="T15" t="T16" r="T17" b="T18"/>
                <a:pathLst>
                  <a:path w="7" h="105">
                    <a:moveTo>
                      <a:pt x="0" y="0"/>
                    </a:moveTo>
                    <a:lnTo>
                      <a:pt x="0" y="102"/>
                    </a:lnTo>
                    <a:lnTo>
                      <a:pt x="7" y="105"/>
                    </a:lnTo>
                    <a:lnTo>
                      <a:pt x="7"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28" name="Freeform 97"/>
              <p:cNvSpPr>
                <a:spLocks/>
              </p:cNvSpPr>
              <p:nvPr/>
            </p:nvSpPr>
            <p:spPr bwMode="auto">
              <a:xfrm>
                <a:off x="679" y="2126"/>
                <a:ext cx="7" cy="109"/>
              </a:xfrm>
              <a:custGeom>
                <a:avLst/>
                <a:gdLst>
                  <a:gd name="T0" fmla="*/ 0 w 6"/>
                  <a:gd name="T1" fmla="*/ 0 h 107"/>
                  <a:gd name="T2" fmla="*/ 0 w 6"/>
                  <a:gd name="T3" fmla="*/ 193 h 107"/>
                  <a:gd name="T4" fmla="*/ 1210 w 6"/>
                  <a:gd name="T5" fmla="*/ 197 h 107"/>
                  <a:gd name="T6" fmla="*/ 1210 w 6"/>
                  <a:gd name="T7" fmla="*/ 0 h 107"/>
                  <a:gd name="T8" fmla="*/ 0 w 6"/>
                  <a:gd name="T9" fmla="*/ 0 h 107"/>
                  <a:gd name="T10" fmla="*/ 0 60000 65536"/>
                  <a:gd name="T11" fmla="*/ 0 60000 65536"/>
                  <a:gd name="T12" fmla="*/ 0 60000 65536"/>
                  <a:gd name="T13" fmla="*/ 0 60000 65536"/>
                  <a:gd name="T14" fmla="*/ 0 60000 65536"/>
                  <a:gd name="T15" fmla="*/ 0 w 6"/>
                  <a:gd name="T16" fmla="*/ 0 h 107"/>
                  <a:gd name="T17" fmla="*/ 6 w 6"/>
                  <a:gd name="T18" fmla="*/ 107 h 107"/>
                </a:gdLst>
                <a:ahLst/>
                <a:cxnLst>
                  <a:cxn ang="T10">
                    <a:pos x="T0" y="T1"/>
                  </a:cxn>
                  <a:cxn ang="T11">
                    <a:pos x="T2" y="T3"/>
                  </a:cxn>
                  <a:cxn ang="T12">
                    <a:pos x="T4" y="T5"/>
                  </a:cxn>
                  <a:cxn ang="T13">
                    <a:pos x="T6" y="T7"/>
                  </a:cxn>
                  <a:cxn ang="T14">
                    <a:pos x="T8" y="T9"/>
                  </a:cxn>
                </a:cxnLst>
                <a:rect l="T15" t="T16" r="T17" b="T18"/>
                <a:pathLst>
                  <a:path w="6" h="107">
                    <a:moveTo>
                      <a:pt x="0" y="0"/>
                    </a:moveTo>
                    <a:lnTo>
                      <a:pt x="0" y="105"/>
                    </a:lnTo>
                    <a:lnTo>
                      <a:pt x="6" y="107"/>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29" name="Freeform 98"/>
              <p:cNvSpPr>
                <a:spLocks/>
              </p:cNvSpPr>
              <p:nvPr/>
            </p:nvSpPr>
            <p:spPr bwMode="auto">
              <a:xfrm>
                <a:off x="679" y="2126"/>
                <a:ext cx="7" cy="2"/>
              </a:xfrm>
              <a:custGeom>
                <a:avLst/>
                <a:gdLst>
                  <a:gd name="T0" fmla="*/ 0 w 7"/>
                  <a:gd name="T1" fmla="*/ 2 h 2"/>
                  <a:gd name="T2" fmla="*/ 6 w 7"/>
                  <a:gd name="T3" fmla="*/ 2 h 2"/>
                  <a:gd name="T4" fmla="*/ 7 w 7"/>
                  <a:gd name="T5" fmla="*/ 1 h 2"/>
                  <a:gd name="T6" fmla="*/ 0 w 7"/>
                  <a:gd name="T7" fmla="*/ 0 h 2"/>
                  <a:gd name="T8" fmla="*/ 0 w 7"/>
                  <a:gd name="T9" fmla="*/ 2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2"/>
                    </a:moveTo>
                    <a:lnTo>
                      <a:pt x="6" y="2"/>
                    </a:lnTo>
                    <a:lnTo>
                      <a:pt x="7" y="1"/>
                    </a:lnTo>
                    <a:lnTo>
                      <a:pt x="0"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30" name="Freeform 99"/>
              <p:cNvSpPr>
                <a:spLocks/>
              </p:cNvSpPr>
              <p:nvPr/>
            </p:nvSpPr>
            <p:spPr bwMode="auto">
              <a:xfrm>
                <a:off x="679" y="2128"/>
                <a:ext cx="5" cy="105"/>
              </a:xfrm>
              <a:custGeom>
                <a:avLst/>
                <a:gdLst>
                  <a:gd name="T0" fmla="*/ 0 w 6"/>
                  <a:gd name="T1" fmla="*/ 0 h 105"/>
                  <a:gd name="T2" fmla="*/ 0 w 6"/>
                  <a:gd name="T3" fmla="*/ 103 h 105"/>
                  <a:gd name="T4" fmla="*/ 3 w 6"/>
                  <a:gd name="T5" fmla="*/ 105 h 105"/>
                  <a:gd name="T6" fmla="*/ 3 w 6"/>
                  <a:gd name="T7" fmla="*/ 0 h 105"/>
                  <a:gd name="T8" fmla="*/ 0 w 6"/>
                  <a:gd name="T9" fmla="*/ 0 h 105"/>
                  <a:gd name="T10" fmla="*/ 0 60000 65536"/>
                  <a:gd name="T11" fmla="*/ 0 60000 65536"/>
                  <a:gd name="T12" fmla="*/ 0 60000 65536"/>
                  <a:gd name="T13" fmla="*/ 0 60000 65536"/>
                  <a:gd name="T14" fmla="*/ 0 60000 65536"/>
                  <a:gd name="T15" fmla="*/ 0 w 6"/>
                  <a:gd name="T16" fmla="*/ 0 h 105"/>
                  <a:gd name="T17" fmla="*/ 6 w 6"/>
                  <a:gd name="T18" fmla="*/ 105 h 105"/>
                </a:gdLst>
                <a:ahLst/>
                <a:cxnLst>
                  <a:cxn ang="T10">
                    <a:pos x="T0" y="T1"/>
                  </a:cxn>
                  <a:cxn ang="T11">
                    <a:pos x="T2" y="T3"/>
                  </a:cxn>
                  <a:cxn ang="T12">
                    <a:pos x="T4" y="T5"/>
                  </a:cxn>
                  <a:cxn ang="T13">
                    <a:pos x="T6" y="T7"/>
                  </a:cxn>
                  <a:cxn ang="T14">
                    <a:pos x="T8" y="T9"/>
                  </a:cxn>
                </a:cxnLst>
                <a:rect l="T15" t="T16" r="T17" b="T18"/>
                <a:pathLst>
                  <a:path w="6" h="105">
                    <a:moveTo>
                      <a:pt x="0" y="0"/>
                    </a:moveTo>
                    <a:lnTo>
                      <a:pt x="0" y="103"/>
                    </a:lnTo>
                    <a:lnTo>
                      <a:pt x="6" y="105"/>
                    </a:lnTo>
                    <a:lnTo>
                      <a:pt x="6"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31" name="Freeform 100"/>
              <p:cNvSpPr>
                <a:spLocks/>
              </p:cNvSpPr>
              <p:nvPr/>
            </p:nvSpPr>
            <p:spPr bwMode="auto">
              <a:xfrm>
                <a:off x="686" y="2128"/>
                <a:ext cx="7" cy="109"/>
              </a:xfrm>
              <a:custGeom>
                <a:avLst/>
                <a:gdLst>
                  <a:gd name="T0" fmla="*/ 0 w 7"/>
                  <a:gd name="T1" fmla="*/ 0 h 108"/>
                  <a:gd name="T2" fmla="*/ 0 w 7"/>
                  <a:gd name="T3" fmla="*/ 140 h 108"/>
                  <a:gd name="T4" fmla="*/ 6 w 7"/>
                  <a:gd name="T5" fmla="*/ 142 h 108"/>
                  <a:gd name="T6" fmla="*/ 7 w 7"/>
                  <a:gd name="T7" fmla="*/ 0 h 108"/>
                  <a:gd name="T8" fmla="*/ 0 w 7"/>
                  <a:gd name="T9" fmla="*/ 0 h 108"/>
                  <a:gd name="T10" fmla="*/ 0 60000 65536"/>
                  <a:gd name="T11" fmla="*/ 0 60000 65536"/>
                  <a:gd name="T12" fmla="*/ 0 60000 65536"/>
                  <a:gd name="T13" fmla="*/ 0 60000 65536"/>
                  <a:gd name="T14" fmla="*/ 0 60000 65536"/>
                  <a:gd name="T15" fmla="*/ 0 w 7"/>
                  <a:gd name="T16" fmla="*/ 0 h 108"/>
                  <a:gd name="T17" fmla="*/ 7 w 7"/>
                  <a:gd name="T18" fmla="*/ 108 h 108"/>
                </a:gdLst>
                <a:ahLst/>
                <a:cxnLst>
                  <a:cxn ang="T10">
                    <a:pos x="T0" y="T1"/>
                  </a:cxn>
                  <a:cxn ang="T11">
                    <a:pos x="T2" y="T3"/>
                  </a:cxn>
                  <a:cxn ang="T12">
                    <a:pos x="T4" y="T5"/>
                  </a:cxn>
                  <a:cxn ang="T13">
                    <a:pos x="T6" y="T7"/>
                  </a:cxn>
                  <a:cxn ang="T14">
                    <a:pos x="T8" y="T9"/>
                  </a:cxn>
                </a:cxnLst>
                <a:rect l="T15" t="T16" r="T17" b="T18"/>
                <a:pathLst>
                  <a:path w="7" h="108">
                    <a:moveTo>
                      <a:pt x="0" y="0"/>
                    </a:moveTo>
                    <a:lnTo>
                      <a:pt x="0" y="106"/>
                    </a:lnTo>
                    <a:lnTo>
                      <a:pt x="6" y="108"/>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32" name="Freeform 101"/>
              <p:cNvSpPr>
                <a:spLocks/>
              </p:cNvSpPr>
              <p:nvPr/>
            </p:nvSpPr>
            <p:spPr bwMode="auto">
              <a:xfrm>
                <a:off x="686" y="2128"/>
                <a:ext cx="7" cy="2"/>
              </a:xfrm>
              <a:custGeom>
                <a:avLst/>
                <a:gdLst>
                  <a:gd name="T0" fmla="*/ 0 w 7"/>
                  <a:gd name="T1" fmla="*/ 1 h 2"/>
                  <a:gd name="T2" fmla="*/ 7 w 7"/>
                  <a:gd name="T3" fmla="*/ 2 h 2"/>
                  <a:gd name="T4" fmla="*/ 7 w 7"/>
                  <a:gd name="T5" fmla="*/ 0 h 2"/>
                  <a:gd name="T6" fmla="*/ 1 w 7"/>
                  <a:gd name="T7" fmla="*/ 0 h 2"/>
                  <a:gd name="T8" fmla="*/ 0 w 7"/>
                  <a:gd name="T9" fmla="*/ 1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1"/>
                    </a:moveTo>
                    <a:lnTo>
                      <a:pt x="7" y="2"/>
                    </a:lnTo>
                    <a:lnTo>
                      <a:pt x="7" y="0"/>
                    </a:lnTo>
                    <a:lnTo>
                      <a:pt x="1"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33" name="Freeform 102"/>
              <p:cNvSpPr>
                <a:spLocks/>
              </p:cNvSpPr>
              <p:nvPr/>
            </p:nvSpPr>
            <p:spPr bwMode="auto">
              <a:xfrm>
                <a:off x="686" y="2235"/>
                <a:ext cx="7" cy="2"/>
              </a:xfrm>
              <a:custGeom>
                <a:avLst/>
                <a:gdLst>
                  <a:gd name="T0" fmla="*/ 0 w 7"/>
                  <a:gd name="T1" fmla="*/ 0 h 4"/>
                  <a:gd name="T2" fmla="*/ 1 w 7"/>
                  <a:gd name="T3" fmla="*/ 1 h 4"/>
                  <a:gd name="T4" fmla="*/ 7 w 7"/>
                  <a:gd name="T5" fmla="*/ 1 h 4"/>
                  <a:gd name="T6" fmla="*/ 7 w 7"/>
                  <a:gd name="T7" fmla="*/ 1 h 4"/>
                  <a:gd name="T8" fmla="*/ 6 w 7"/>
                  <a:gd name="T9" fmla="*/ 0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1" y="1"/>
                    </a:lnTo>
                    <a:lnTo>
                      <a:pt x="7" y="4"/>
                    </a:lnTo>
                    <a:lnTo>
                      <a:pt x="7" y="1"/>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34" name="Freeform 103"/>
              <p:cNvSpPr>
                <a:spLocks/>
              </p:cNvSpPr>
              <p:nvPr/>
            </p:nvSpPr>
            <p:spPr bwMode="auto">
              <a:xfrm>
                <a:off x="686" y="2128"/>
                <a:ext cx="7" cy="107"/>
              </a:xfrm>
              <a:custGeom>
                <a:avLst/>
                <a:gdLst>
                  <a:gd name="T0" fmla="*/ 0 w 7"/>
                  <a:gd name="T1" fmla="*/ 0 h 106"/>
                  <a:gd name="T2" fmla="*/ 0 w 7"/>
                  <a:gd name="T3" fmla="*/ 139 h 106"/>
                  <a:gd name="T4" fmla="*/ 7 w 7"/>
                  <a:gd name="T5" fmla="*/ 140 h 106"/>
                  <a:gd name="T6" fmla="*/ 7 w 7"/>
                  <a:gd name="T7" fmla="*/ 1 h 106"/>
                  <a:gd name="T8" fmla="*/ 0 w 7"/>
                  <a:gd name="T9" fmla="*/ 0 h 106"/>
                  <a:gd name="T10" fmla="*/ 0 60000 65536"/>
                  <a:gd name="T11" fmla="*/ 0 60000 65536"/>
                  <a:gd name="T12" fmla="*/ 0 60000 65536"/>
                  <a:gd name="T13" fmla="*/ 0 60000 65536"/>
                  <a:gd name="T14" fmla="*/ 0 60000 65536"/>
                  <a:gd name="T15" fmla="*/ 0 w 7"/>
                  <a:gd name="T16" fmla="*/ 0 h 106"/>
                  <a:gd name="T17" fmla="*/ 7 w 7"/>
                  <a:gd name="T18" fmla="*/ 106 h 106"/>
                </a:gdLst>
                <a:ahLst/>
                <a:cxnLst>
                  <a:cxn ang="T10">
                    <a:pos x="T0" y="T1"/>
                  </a:cxn>
                  <a:cxn ang="T11">
                    <a:pos x="T2" y="T3"/>
                  </a:cxn>
                  <a:cxn ang="T12">
                    <a:pos x="T4" y="T5"/>
                  </a:cxn>
                  <a:cxn ang="T13">
                    <a:pos x="T6" y="T7"/>
                  </a:cxn>
                  <a:cxn ang="T14">
                    <a:pos x="T8" y="T9"/>
                  </a:cxn>
                </a:cxnLst>
                <a:rect l="T15" t="T16" r="T17" b="T18"/>
                <a:pathLst>
                  <a:path w="7" h="106">
                    <a:moveTo>
                      <a:pt x="0" y="0"/>
                    </a:moveTo>
                    <a:lnTo>
                      <a:pt x="0" y="105"/>
                    </a:lnTo>
                    <a:lnTo>
                      <a:pt x="7" y="106"/>
                    </a:lnTo>
                    <a:lnTo>
                      <a:pt x="7"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35" name="Freeform 104"/>
              <p:cNvSpPr>
                <a:spLocks/>
              </p:cNvSpPr>
              <p:nvPr/>
            </p:nvSpPr>
            <p:spPr bwMode="auto">
              <a:xfrm>
                <a:off x="696" y="2130"/>
                <a:ext cx="7" cy="109"/>
              </a:xfrm>
              <a:custGeom>
                <a:avLst/>
                <a:gdLst>
                  <a:gd name="T0" fmla="*/ 0 w 7"/>
                  <a:gd name="T1" fmla="*/ 0 h 109"/>
                  <a:gd name="T2" fmla="*/ 0 w 7"/>
                  <a:gd name="T3" fmla="*/ 108 h 109"/>
                  <a:gd name="T4" fmla="*/ 7 w 7"/>
                  <a:gd name="T5" fmla="*/ 109 h 109"/>
                  <a:gd name="T6" fmla="*/ 7 w 7"/>
                  <a:gd name="T7" fmla="*/ 0 h 109"/>
                  <a:gd name="T8" fmla="*/ 0 w 7"/>
                  <a:gd name="T9" fmla="*/ 0 h 109"/>
                  <a:gd name="T10" fmla="*/ 0 60000 65536"/>
                  <a:gd name="T11" fmla="*/ 0 60000 65536"/>
                  <a:gd name="T12" fmla="*/ 0 60000 65536"/>
                  <a:gd name="T13" fmla="*/ 0 60000 65536"/>
                  <a:gd name="T14" fmla="*/ 0 60000 65536"/>
                  <a:gd name="T15" fmla="*/ 0 w 7"/>
                  <a:gd name="T16" fmla="*/ 0 h 109"/>
                  <a:gd name="T17" fmla="*/ 7 w 7"/>
                  <a:gd name="T18" fmla="*/ 109 h 109"/>
                </a:gdLst>
                <a:ahLst/>
                <a:cxnLst>
                  <a:cxn ang="T10">
                    <a:pos x="T0" y="T1"/>
                  </a:cxn>
                  <a:cxn ang="T11">
                    <a:pos x="T2" y="T3"/>
                  </a:cxn>
                  <a:cxn ang="T12">
                    <a:pos x="T4" y="T5"/>
                  </a:cxn>
                  <a:cxn ang="T13">
                    <a:pos x="T6" y="T7"/>
                  </a:cxn>
                  <a:cxn ang="T14">
                    <a:pos x="T8" y="T9"/>
                  </a:cxn>
                </a:cxnLst>
                <a:rect l="T15" t="T16" r="T17" b="T18"/>
                <a:pathLst>
                  <a:path w="7" h="109">
                    <a:moveTo>
                      <a:pt x="0" y="0"/>
                    </a:moveTo>
                    <a:lnTo>
                      <a:pt x="0" y="108"/>
                    </a:lnTo>
                    <a:lnTo>
                      <a:pt x="7" y="109"/>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36" name="Freeform 105"/>
              <p:cNvSpPr>
                <a:spLocks/>
              </p:cNvSpPr>
              <p:nvPr/>
            </p:nvSpPr>
            <p:spPr bwMode="auto">
              <a:xfrm>
                <a:off x="696" y="2128"/>
                <a:ext cx="7" cy="2"/>
              </a:xfrm>
              <a:custGeom>
                <a:avLst/>
                <a:gdLst>
                  <a:gd name="T0" fmla="*/ 0 w 7"/>
                  <a:gd name="T1" fmla="*/ 1 h 2"/>
                  <a:gd name="T2" fmla="*/ 6 w 7"/>
                  <a:gd name="T3" fmla="*/ 2 h 2"/>
                  <a:gd name="T4" fmla="*/ 7 w 7"/>
                  <a:gd name="T5" fmla="*/ 1 h 2"/>
                  <a:gd name="T6" fmla="*/ 0 w 7"/>
                  <a:gd name="T7" fmla="*/ 0 h 2"/>
                  <a:gd name="T8" fmla="*/ 0 w 7"/>
                  <a:gd name="T9" fmla="*/ 1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1"/>
                    </a:moveTo>
                    <a:lnTo>
                      <a:pt x="6" y="2"/>
                    </a:lnTo>
                    <a:lnTo>
                      <a:pt x="7" y="1"/>
                    </a:lnTo>
                    <a:lnTo>
                      <a:pt x="0"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37" name="Freeform 106"/>
              <p:cNvSpPr>
                <a:spLocks/>
              </p:cNvSpPr>
              <p:nvPr/>
            </p:nvSpPr>
            <p:spPr bwMode="auto">
              <a:xfrm>
                <a:off x="693" y="2238"/>
                <a:ext cx="10" cy="2"/>
              </a:xfrm>
              <a:custGeom>
                <a:avLst/>
                <a:gdLst>
                  <a:gd name="T0" fmla="*/ 0 w 8"/>
                  <a:gd name="T1" fmla="*/ 0 h 3"/>
                  <a:gd name="T2" fmla="*/ 1 w 8"/>
                  <a:gd name="T3" fmla="*/ 1 h 3"/>
                  <a:gd name="T4" fmla="*/ 16024 w 8"/>
                  <a:gd name="T5" fmla="*/ 1 h 3"/>
                  <a:gd name="T6" fmla="*/ 16024 w 8"/>
                  <a:gd name="T7" fmla="*/ 1 h 3"/>
                  <a:gd name="T8" fmla="*/ 10838 w 8"/>
                  <a:gd name="T9" fmla="*/ 0 h 3"/>
                  <a:gd name="T10" fmla="*/ 0 w 8"/>
                  <a:gd name="T11" fmla="*/ 0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0"/>
                    </a:moveTo>
                    <a:lnTo>
                      <a:pt x="1" y="1"/>
                    </a:lnTo>
                    <a:lnTo>
                      <a:pt x="8" y="3"/>
                    </a:lnTo>
                    <a:lnTo>
                      <a:pt x="8" y="1"/>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38" name="Freeform 107"/>
              <p:cNvSpPr>
                <a:spLocks/>
              </p:cNvSpPr>
              <p:nvPr/>
            </p:nvSpPr>
            <p:spPr bwMode="auto">
              <a:xfrm>
                <a:off x="696" y="2130"/>
                <a:ext cx="2" cy="109"/>
              </a:xfrm>
              <a:custGeom>
                <a:avLst/>
                <a:gdLst>
                  <a:gd name="T0" fmla="*/ 0 w 6"/>
                  <a:gd name="T1" fmla="*/ 0 h 109"/>
                  <a:gd name="T2" fmla="*/ 0 w 6"/>
                  <a:gd name="T3" fmla="*/ 107 h 109"/>
                  <a:gd name="T4" fmla="*/ 1 w 6"/>
                  <a:gd name="T5" fmla="*/ 109 h 109"/>
                  <a:gd name="T6" fmla="*/ 1 w 6"/>
                  <a:gd name="T7" fmla="*/ 1 h 109"/>
                  <a:gd name="T8" fmla="*/ 0 w 6"/>
                  <a:gd name="T9" fmla="*/ 0 h 109"/>
                  <a:gd name="T10" fmla="*/ 0 60000 65536"/>
                  <a:gd name="T11" fmla="*/ 0 60000 65536"/>
                  <a:gd name="T12" fmla="*/ 0 60000 65536"/>
                  <a:gd name="T13" fmla="*/ 0 60000 65536"/>
                  <a:gd name="T14" fmla="*/ 0 60000 65536"/>
                  <a:gd name="T15" fmla="*/ 0 w 6"/>
                  <a:gd name="T16" fmla="*/ 0 h 109"/>
                  <a:gd name="T17" fmla="*/ 6 w 6"/>
                  <a:gd name="T18" fmla="*/ 109 h 109"/>
                </a:gdLst>
                <a:ahLst/>
                <a:cxnLst>
                  <a:cxn ang="T10">
                    <a:pos x="T0" y="T1"/>
                  </a:cxn>
                  <a:cxn ang="T11">
                    <a:pos x="T2" y="T3"/>
                  </a:cxn>
                  <a:cxn ang="T12">
                    <a:pos x="T4" y="T5"/>
                  </a:cxn>
                  <a:cxn ang="T13">
                    <a:pos x="T6" y="T7"/>
                  </a:cxn>
                  <a:cxn ang="T14">
                    <a:pos x="T8" y="T9"/>
                  </a:cxn>
                </a:cxnLst>
                <a:rect l="T15" t="T16" r="T17" b="T18"/>
                <a:pathLst>
                  <a:path w="6" h="109">
                    <a:moveTo>
                      <a:pt x="0" y="0"/>
                    </a:moveTo>
                    <a:lnTo>
                      <a:pt x="0" y="107"/>
                    </a:lnTo>
                    <a:lnTo>
                      <a:pt x="6" y="109"/>
                    </a:lnTo>
                    <a:lnTo>
                      <a:pt x="6"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39" name="Freeform 108"/>
              <p:cNvSpPr>
                <a:spLocks/>
              </p:cNvSpPr>
              <p:nvPr/>
            </p:nvSpPr>
            <p:spPr bwMode="auto">
              <a:xfrm>
                <a:off x="705" y="2130"/>
                <a:ext cx="7" cy="112"/>
              </a:xfrm>
              <a:custGeom>
                <a:avLst/>
                <a:gdLst>
                  <a:gd name="T0" fmla="*/ 0 w 6"/>
                  <a:gd name="T1" fmla="*/ 0 h 112"/>
                  <a:gd name="T2" fmla="*/ 0 w 6"/>
                  <a:gd name="T3" fmla="*/ 110 h 112"/>
                  <a:gd name="T4" fmla="*/ 1210 w 6"/>
                  <a:gd name="T5" fmla="*/ 112 h 112"/>
                  <a:gd name="T6" fmla="*/ 1210 w 6"/>
                  <a:gd name="T7" fmla="*/ 0 h 112"/>
                  <a:gd name="T8" fmla="*/ 0 w 6"/>
                  <a:gd name="T9" fmla="*/ 0 h 112"/>
                  <a:gd name="T10" fmla="*/ 0 60000 65536"/>
                  <a:gd name="T11" fmla="*/ 0 60000 65536"/>
                  <a:gd name="T12" fmla="*/ 0 60000 65536"/>
                  <a:gd name="T13" fmla="*/ 0 60000 65536"/>
                  <a:gd name="T14" fmla="*/ 0 60000 65536"/>
                  <a:gd name="T15" fmla="*/ 0 w 6"/>
                  <a:gd name="T16" fmla="*/ 0 h 112"/>
                  <a:gd name="T17" fmla="*/ 6 w 6"/>
                  <a:gd name="T18" fmla="*/ 112 h 112"/>
                </a:gdLst>
                <a:ahLst/>
                <a:cxnLst>
                  <a:cxn ang="T10">
                    <a:pos x="T0" y="T1"/>
                  </a:cxn>
                  <a:cxn ang="T11">
                    <a:pos x="T2" y="T3"/>
                  </a:cxn>
                  <a:cxn ang="T12">
                    <a:pos x="T4" y="T5"/>
                  </a:cxn>
                  <a:cxn ang="T13">
                    <a:pos x="T6" y="T7"/>
                  </a:cxn>
                  <a:cxn ang="T14">
                    <a:pos x="T8" y="T9"/>
                  </a:cxn>
                </a:cxnLst>
                <a:rect l="T15" t="T16" r="T17" b="T18"/>
                <a:pathLst>
                  <a:path w="6" h="112">
                    <a:moveTo>
                      <a:pt x="0" y="0"/>
                    </a:moveTo>
                    <a:lnTo>
                      <a:pt x="0" y="110"/>
                    </a:lnTo>
                    <a:lnTo>
                      <a:pt x="6" y="112"/>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40" name="Freeform 109"/>
              <p:cNvSpPr>
                <a:spLocks/>
              </p:cNvSpPr>
              <p:nvPr/>
            </p:nvSpPr>
            <p:spPr bwMode="auto">
              <a:xfrm>
                <a:off x="705" y="2130"/>
                <a:ext cx="7" cy="0"/>
              </a:xfrm>
              <a:custGeom>
                <a:avLst/>
                <a:gdLst>
                  <a:gd name="T0" fmla="*/ 0 w 7"/>
                  <a:gd name="T1" fmla="*/ 0 h 2"/>
                  <a:gd name="T2" fmla="*/ 7 w 7"/>
                  <a:gd name="T3" fmla="*/ 0 h 2"/>
                  <a:gd name="T4" fmla="*/ 7 w 7"/>
                  <a:gd name="T5" fmla="*/ 0 h 2"/>
                  <a:gd name="T6" fmla="*/ 1 w 7"/>
                  <a:gd name="T7" fmla="*/ 0 h 2"/>
                  <a:gd name="T8" fmla="*/ 0 w 7"/>
                  <a:gd name="T9" fmla="*/ 0 h 2"/>
                  <a:gd name="T10" fmla="*/ 0 60000 65536"/>
                  <a:gd name="T11" fmla="*/ 0 60000 65536"/>
                  <a:gd name="T12" fmla="*/ 0 60000 65536"/>
                  <a:gd name="T13" fmla="*/ 0 60000 65536"/>
                  <a:gd name="T14" fmla="*/ 0 60000 65536"/>
                  <a:gd name="T15" fmla="*/ 0 w 7"/>
                  <a:gd name="T16" fmla="*/ 0 h 2"/>
                  <a:gd name="T17" fmla="*/ 7 w 7"/>
                  <a:gd name="T18" fmla="*/ 0 h 2"/>
                </a:gdLst>
                <a:ahLst/>
                <a:cxnLst>
                  <a:cxn ang="T10">
                    <a:pos x="T0" y="T1"/>
                  </a:cxn>
                  <a:cxn ang="T11">
                    <a:pos x="T2" y="T3"/>
                  </a:cxn>
                  <a:cxn ang="T12">
                    <a:pos x="T4" y="T5"/>
                  </a:cxn>
                  <a:cxn ang="T13">
                    <a:pos x="T6" y="T7"/>
                  </a:cxn>
                  <a:cxn ang="T14">
                    <a:pos x="T8" y="T9"/>
                  </a:cxn>
                </a:cxnLst>
                <a:rect l="T15" t="T16" r="T17" b="T18"/>
                <a:pathLst>
                  <a:path w="7" h="2">
                    <a:moveTo>
                      <a:pt x="0" y="0"/>
                    </a:moveTo>
                    <a:lnTo>
                      <a:pt x="7" y="2"/>
                    </a:lnTo>
                    <a:lnTo>
                      <a:pt x="7" y="0"/>
                    </a:lnTo>
                    <a:lnTo>
                      <a:pt x="1" y="0"/>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41" name="Freeform 110"/>
              <p:cNvSpPr>
                <a:spLocks/>
              </p:cNvSpPr>
              <p:nvPr/>
            </p:nvSpPr>
            <p:spPr bwMode="auto">
              <a:xfrm>
                <a:off x="705" y="2240"/>
                <a:ext cx="7" cy="2"/>
              </a:xfrm>
              <a:custGeom>
                <a:avLst/>
                <a:gdLst>
                  <a:gd name="T0" fmla="*/ 0 w 7"/>
                  <a:gd name="T1" fmla="*/ 1 h 4"/>
                  <a:gd name="T2" fmla="*/ 1 w 7"/>
                  <a:gd name="T3" fmla="*/ 1 h 4"/>
                  <a:gd name="T4" fmla="*/ 7 w 7"/>
                  <a:gd name="T5" fmla="*/ 1 h 4"/>
                  <a:gd name="T6" fmla="*/ 7 w 7"/>
                  <a:gd name="T7" fmla="*/ 1 h 4"/>
                  <a:gd name="T8" fmla="*/ 5 w 7"/>
                  <a:gd name="T9" fmla="*/ 0 h 4"/>
                  <a:gd name="T10" fmla="*/ 0 w 7"/>
                  <a:gd name="T11" fmla="*/ 1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1"/>
                    </a:moveTo>
                    <a:lnTo>
                      <a:pt x="1" y="2"/>
                    </a:lnTo>
                    <a:lnTo>
                      <a:pt x="7" y="4"/>
                    </a:lnTo>
                    <a:lnTo>
                      <a:pt x="7" y="2"/>
                    </a:lnTo>
                    <a:lnTo>
                      <a:pt x="5"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42" name="Freeform 111"/>
              <p:cNvSpPr>
                <a:spLocks/>
              </p:cNvSpPr>
              <p:nvPr/>
            </p:nvSpPr>
            <p:spPr bwMode="auto">
              <a:xfrm>
                <a:off x="705" y="2130"/>
                <a:ext cx="7" cy="112"/>
              </a:xfrm>
              <a:custGeom>
                <a:avLst/>
                <a:gdLst>
                  <a:gd name="T0" fmla="*/ 0 w 7"/>
                  <a:gd name="T1" fmla="*/ 0 h 110"/>
                  <a:gd name="T2" fmla="*/ 0 w 7"/>
                  <a:gd name="T3" fmla="*/ 195 h 110"/>
                  <a:gd name="T4" fmla="*/ 7 w 7"/>
                  <a:gd name="T5" fmla="*/ 199 h 110"/>
                  <a:gd name="T6" fmla="*/ 7 w 7"/>
                  <a:gd name="T7" fmla="*/ 2 h 110"/>
                  <a:gd name="T8" fmla="*/ 0 w 7"/>
                  <a:gd name="T9" fmla="*/ 0 h 110"/>
                  <a:gd name="T10" fmla="*/ 0 60000 65536"/>
                  <a:gd name="T11" fmla="*/ 0 60000 65536"/>
                  <a:gd name="T12" fmla="*/ 0 60000 65536"/>
                  <a:gd name="T13" fmla="*/ 0 60000 65536"/>
                  <a:gd name="T14" fmla="*/ 0 60000 65536"/>
                  <a:gd name="T15" fmla="*/ 0 w 7"/>
                  <a:gd name="T16" fmla="*/ 0 h 110"/>
                  <a:gd name="T17" fmla="*/ 7 w 7"/>
                  <a:gd name="T18" fmla="*/ 110 h 110"/>
                </a:gdLst>
                <a:ahLst/>
                <a:cxnLst>
                  <a:cxn ang="T10">
                    <a:pos x="T0" y="T1"/>
                  </a:cxn>
                  <a:cxn ang="T11">
                    <a:pos x="T2" y="T3"/>
                  </a:cxn>
                  <a:cxn ang="T12">
                    <a:pos x="T4" y="T5"/>
                  </a:cxn>
                  <a:cxn ang="T13">
                    <a:pos x="T6" y="T7"/>
                  </a:cxn>
                  <a:cxn ang="T14">
                    <a:pos x="T8" y="T9"/>
                  </a:cxn>
                </a:cxnLst>
                <a:rect l="T15" t="T16" r="T17" b="T18"/>
                <a:pathLst>
                  <a:path w="7" h="110">
                    <a:moveTo>
                      <a:pt x="0" y="0"/>
                    </a:moveTo>
                    <a:lnTo>
                      <a:pt x="0" y="108"/>
                    </a:lnTo>
                    <a:lnTo>
                      <a:pt x="7" y="110"/>
                    </a:lnTo>
                    <a:lnTo>
                      <a:pt x="7"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43" name="Freeform 112"/>
              <p:cNvSpPr>
                <a:spLocks/>
              </p:cNvSpPr>
              <p:nvPr/>
            </p:nvSpPr>
            <p:spPr bwMode="auto">
              <a:xfrm>
                <a:off x="712" y="2133"/>
                <a:ext cx="7" cy="112"/>
              </a:xfrm>
              <a:custGeom>
                <a:avLst/>
                <a:gdLst>
                  <a:gd name="T0" fmla="*/ 0 w 7"/>
                  <a:gd name="T1" fmla="*/ 0 h 112"/>
                  <a:gd name="T2" fmla="*/ 0 w 7"/>
                  <a:gd name="T3" fmla="*/ 111 h 112"/>
                  <a:gd name="T4" fmla="*/ 7 w 7"/>
                  <a:gd name="T5" fmla="*/ 112 h 112"/>
                  <a:gd name="T6" fmla="*/ 7 w 7"/>
                  <a:gd name="T7" fmla="*/ 0 h 112"/>
                  <a:gd name="T8" fmla="*/ 0 w 7"/>
                  <a:gd name="T9" fmla="*/ 0 h 112"/>
                  <a:gd name="T10" fmla="*/ 0 60000 65536"/>
                  <a:gd name="T11" fmla="*/ 0 60000 65536"/>
                  <a:gd name="T12" fmla="*/ 0 60000 65536"/>
                  <a:gd name="T13" fmla="*/ 0 60000 65536"/>
                  <a:gd name="T14" fmla="*/ 0 60000 65536"/>
                  <a:gd name="T15" fmla="*/ 0 w 7"/>
                  <a:gd name="T16" fmla="*/ 0 h 112"/>
                  <a:gd name="T17" fmla="*/ 7 w 7"/>
                  <a:gd name="T18" fmla="*/ 112 h 112"/>
                </a:gdLst>
                <a:ahLst/>
                <a:cxnLst>
                  <a:cxn ang="T10">
                    <a:pos x="T0" y="T1"/>
                  </a:cxn>
                  <a:cxn ang="T11">
                    <a:pos x="T2" y="T3"/>
                  </a:cxn>
                  <a:cxn ang="T12">
                    <a:pos x="T4" y="T5"/>
                  </a:cxn>
                  <a:cxn ang="T13">
                    <a:pos x="T6" y="T7"/>
                  </a:cxn>
                  <a:cxn ang="T14">
                    <a:pos x="T8" y="T9"/>
                  </a:cxn>
                </a:cxnLst>
                <a:rect l="T15" t="T16" r="T17" b="T18"/>
                <a:pathLst>
                  <a:path w="7" h="112">
                    <a:moveTo>
                      <a:pt x="0" y="0"/>
                    </a:moveTo>
                    <a:lnTo>
                      <a:pt x="0" y="111"/>
                    </a:lnTo>
                    <a:lnTo>
                      <a:pt x="7" y="112"/>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44" name="Freeform 113"/>
              <p:cNvSpPr>
                <a:spLocks/>
              </p:cNvSpPr>
              <p:nvPr/>
            </p:nvSpPr>
            <p:spPr bwMode="auto">
              <a:xfrm>
                <a:off x="712" y="2130"/>
                <a:ext cx="9" cy="0"/>
              </a:xfrm>
              <a:custGeom>
                <a:avLst/>
                <a:gdLst>
                  <a:gd name="T0" fmla="*/ 0 w 8"/>
                  <a:gd name="T1" fmla="*/ 0 h 3"/>
                  <a:gd name="T2" fmla="*/ 362 w 8"/>
                  <a:gd name="T3" fmla="*/ 0 h 3"/>
                  <a:gd name="T4" fmla="*/ 407 w 8"/>
                  <a:gd name="T5" fmla="*/ 0 h 3"/>
                  <a:gd name="T6" fmla="*/ 1 w 8"/>
                  <a:gd name="T7" fmla="*/ 0 h 3"/>
                  <a:gd name="T8" fmla="*/ 0 w 8"/>
                  <a:gd name="T9" fmla="*/ 0 h 3"/>
                  <a:gd name="T10" fmla="*/ 0 60000 65536"/>
                  <a:gd name="T11" fmla="*/ 0 60000 65536"/>
                  <a:gd name="T12" fmla="*/ 0 60000 65536"/>
                  <a:gd name="T13" fmla="*/ 0 60000 65536"/>
                  <a:gd name="T14" fmla="*/ 0 60000 65536"/>
                  <a:gd name="T15" fmla="*/ 0 w 8"/>
                  <a:gd name="T16" fmla="*/ 0 h 3"/>
                  <a:gd name="T17" fmla="*/ 8 w 8"/>
                  <a:gd name="T18" fmla="*/ 0 h 3"/>
                </a:gdLst>
                <a:ahLst/>
                <a:cxnLst>
                  <a:cxn ang="T10">
                    <a:pos x="T0" y="T1"/>
                  </a:cxn>
                  <a:cxn ang="T11">
                    <a:pos x="T2" y="T3"/>
                  </a:cxn>
                  <a:cxn ang="T12">
                    <a:pos x="T4" y="T5"/>
                  </a:cxn>
                  <a:cxn ang="T13">
                    <a:pos x="T6" y="T7"/>
                  </a:cxn>
                  <a:cxn ang="T14">
                    <a:pos x="T8" y="T9"/>
                  </a:cxn>
                </a:cxnLst>
                <a:rect l="T15" t="T16" r="T17" b="T18"/>
                <a:pathLst>
                  <a:path w="8" h="3">
                    <a:moveTo>
                      <a:pt x="0" y="3"/>
                    </a:moveTo>
                    <a:lnTo>
                      <a:pt x="7" y="3"/>
                    </a:lnTo>
                    <a:lnTo>
                      <a:pt x="8" y="2"/>
                    </a:lnTo>
                    <a:lnTo>
                      <a:pt x="1" y="0"/>
                    </a:lnTo>
                    <a:lnTo>
                      <a:pt x="0"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45" name="Freeform 114"/>
              <p:cNvSpPr>
                <a:spLocks/>
              </p:cNvSpPr>
              <p:nvPr/>
            </p:nvSpPr>
            <p:spPr bwMode="auto">
              <a:xfrm>
                <a:off x="712" y="2242"/>
                <a:ext cx="9" cy="2"/>
              </a:xfrm>
              <a:custGeom>
                <a:avLst/>
                <a:gdLst>
                  <a:gd name="T0" fmla="*/ 0 w 8"/>
                  <a:gd name="T1" fmla="*/ 1 h 4"/>
                  <a:gd name="T2" fmla="*/ 1 w 8"/>
                  <a:gd name="T3" fmla="*/ 1 h 4"/>
                  <a:gd name="T4" fmla="*/ 407 w 8"/>
                  <a:gd name="T5" fmla="*/ 1 h 4"/>
                  <a:gd name="T6" fmla="*/ 407 w 8"/>
                  <a:gd name="T7" fmla="*/ 1 h 4"/>
                  <a:gd name="T8" fmla="*/ 361 w 8"/>
                  <a:gd name="T9" fmla="*/ 0 h 4"/>
                  <a:gd name="T10" fmla="*/ 0 w 8"/>
                  <a:gd name="T11" fmla="*/ 1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0" y="2"/>
                    </a:moveTo>
                    <a:lnTo>
                      <a:pt x="1" y="3"/>
                    </a:lnTo>
                    <a:lnTo>
                      <a:pt x="8" y="4"/>
                    </a:lnTo>
                    <a:lnTo>
                      <a:pt x="8" y="3"/>
                    </a:lnTo>
                    <a:lnTo>
                      <a:pt x="6" y="0"/>
                    </a:lnTo>
                    <a:lnTo>
                      <a:pt x="0" y="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46" name="Freeform 115"/>
              <p:cNvSpPr>
                <a:spLocks/>
              </p:cNvSpPr>
              <p:nvPr/>
            </p:nvSpPr>
            <p:spPr bwMode="auto">
              <a:xfrm>
                <a:off x="712" y="2133"/>
                <a:ext cx="7" cy="112"/>
              </a:xfrm>
              <a:custGeom>
                <a:avLst/>
                <a:gdLst>
                  <a:gd name="T0" fmla="*/ 0 w 7"/>
                  <a:gd name="T1" fmla="*/ 0 h 110"/>
                  <a:gd name="T2" fmla="*/ 0 w 7"/>
                  <a:gd name="T3" fmla="*/ 197 h 110"/>
                  <a:gd name="T4" fmla="*/ 7 w 7"/>
                  <a:gd name="T5" fmla="*/ 199 h 110"/>
                  <a:gd name="T6" fmla="*/ 7 w 7"/>
                  <a:gd name="T7" fmla="*/ 0 h 110"/>
                  <a:gd name="T8" fmla="*/ 0 w 7"/>
                  <a:gd name="T9" fmla="*/ 0 h 110"/>
                  <a:gd name="T10" fmla="*/ 0 60000 65536"/>
                  <a:gd name="T11" fmla="*/ 0 60000 65536"/>
                  <a:gd name="T12" fmla="*/ 0 60000 65536"/>
                  <a:gd name="T13" fmla="*/ 0 60000 65536"/>
                  <a:gd name="T14" fmla="*/ 0 60000 65536"/>
                  <a:gd name="T15" fmla="*/ 0 w 7"/>
                  <a:gd name="T16" fmla="*/ 0 h 110"/>
                  <a:gd name="T17" fmla="*/ 7 w 7"/>
                  <a:gd name="T18" fmla="*/ 110 h 110"/>
                </a:gdLst>
                <a:ahLst/>
                <a:cxnLst>
                  <a:cxn ang="T10">
                    <a:pos x="T0" y="T1"/>
                  </a:cxn>
                  <a:cxn ang="T11">
                    <a:pos x="T2" y="T3"/>
                  </a:cxn>
                  <a:cxn ang="T12">
                    <a:pos x="T4" y="T5"/>
                  </a:cxn>
                  <a:cxn ang="T13">
                    <a:pos x="T6" y="T7"/>
                  </a:cxn>
                  <a:cxn ang="T14">
                    <a:pos x="T8" y="T9"/>
                  </a:cxn>
                </a:cxnLst>
                <a:rect l="T15" t="T16" r="T17" b="T18"/>
                <a:pathLst>
                  <a:path w="7" h="110">
                    <a:moveTo>
                      <a:pt x="0" y="0"/>
                    </a:moveTo>
                    <a:lnTo>
                      <a:pt x="0" y="109"/>
                    </a:lnTo>
                    <a:lnTo>
                      <a:pt x="7" y="110"/>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47" name="Freeform 116"/>
              <p:cNvSpPr>
                <a:spLocks/>
              </p:cNvSpPr>
              <p:nvPr/>
            </p:nvSpPr>
            <p:spPr bwMode="auto">
              <a:xfrm>
                <a:off x="722" y="2135"/>
                <a:ext cx="7" cy="114"/>
              </a:xfrm>
              <a:custGeom>
                <a:avLst/>
                <a:gdLst>
                  <a:gd name="T0" fmla="*/ 0 w 6"/>
                  <a:gd name="T1" fmla="*/ 0 h 113"/>
                  <a:gd name="T2" fmla="*/ 0 w 6"/>
                  <a:gd name="T3" fmla="*/ 146 h 113"/>
                  <a:gd name="T4" fmla="*/ 1210 w 6"/>
                  <a:gd name="T5" fmla="*/ 147 h 113"/>
                  <a:gd name="T6" fmla="*/ 1210 w 6"/>
                  <a:gd name="T7" fmla="*/ 0 h 113"/>
                  <a:gd name="T8" fmla="*/ 0 w 6"/>
                  <a:gd name="T9" fmla="*/ 0 h 113"/>
                  <a:gd name="T10" fmla="*/ 0 60000 65536"/>
                  <a:gd name="T11" fmla="*/ 0 60000 65536"/>
                  <a:gd name="T12" fmla="*/ 0 60000 65536"/>
                  <a:gd name="T13" fmla="*/ 0 60000 65536"/>
                  <a:gd name="T14" fmla="*/ 0 60000 65536"/>
                  <a:gd name="T15" fmla="*/ 0 w 6"/>
                  <a:gd name="T16" fmla="*/ 0 h 113"/>
                  <a:gd name="T17" fmla="*/ 6 w 6"/>
                  <a:gd name="T18" fmla="*/ 113 h 113"/>
                </a:gdLst>
                <a:ahLst/>
                <a:cxnLst>
                  <a:cxn ang="T10">
                    <a:pos x="T0" y="T1"/>
                  </a:cxn>
                  <a:cxn ang="T11">
                    <a:pos x="T2" y="T3"/>
                  </a:cxn>
                  <a:cxn ang="T12">
                    <a:pos x="T4" y="T5"/>
                  </a:cxn>
                  <a:cxn ang="T13">
                    <a:pos x="T6" y="T7"/>
                  </a:cxn>
                  <a:cxn ang="T14">
                    <a:pos x="T8" y="T9"/>
                  </a:cxn>
                </a:cxnLst>
                <a:rect l="T15" t="T16" r="T17" b="T18"/>
                <a:pathLst>
                  <a:path w="6" h="113">
                    <a:moveTo>
                      <a:pt x="0" y="0"/>
                    </a:moveTo>
                    <a:lnTo>
                      <a:pt x="0" y="112"/>
                    </a:lnTo>
                    <a:lnTo>
                      <a:pt x="6" y="113"/>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48" name="Freeform 117"/>
              <p:cNvSpPr>
                <a:spLocks/>
              </p:cNvSpPr>
              <p:nvPr/>
            </p:nvSpPr>
            <p:spPr bwMode="auto">
              <a:xfrm>
                <a:off x="722" y="2133"/>
                <a:ext cx="7" cy="2"/>
              </a:xfrm>
              <a:custGeom>
                <a:avLst/>
                <a:gdLst>
                  <a:gd name="T0" fmla="*/ 0 w 7"/>
                  <a:gd name="T1" fmla="*/ 2 h 2"/>
                  <a:gd name="T2" fmla="*/ 6 w 7"/>
                  <a:gd name="T3" fmla="*/ 2 h 2"/>
                  <a:gd name="T4" fmla="*/ 7 w 7"/>
                  <a:gd name="T5" fmla="*/ 1 h 2"/>
                  <a:gd name="T6" fmla="*/ 0 w 7"/>
                  <a:gd name="T7" fmla="*/ 0 h 2"/>
                  <a:gd name="T8" fmla="*/ 0 w 7"/>
                  <a:gd name="T9" fmla="*/ 2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2"/>
                    </a:moveTo>
                    <a:lnTo>
                      <a:pt x="6" y="2"/>
                    </a:lnTo>
                    <a:lnTo>
                      <a:pt x="7" y="1"/>
                    </a:lnTo>
                    <a:lnTo>
                      <a:pt x="0"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49" name="Freeform 118"/>
              <p:cNvSpPr>
                <a:spLocks/>
              </p:cNvSpPr>
              <p:nvPr/>
            </p:nvSpPr>
            <p:spPr bwMode="auto">
              <a:xfrm>
                <a:off x="722" y="2245"/>
                <a:ext cx="7" cy="7"/>
              </a:xfrm>
              <a:custGeom>
                <a:avLst/>
                <a:gdLst>
                  <a:gd name="T0" fmla="*/ 0 w 7"/>
                  <a:gd name="T1" fmla="*/ 2147483647 h 3"/>
                  <a:gd name="T2" fmla="*/ 1 w 7"/>
                  <a:gd name="T3" fmla="*/ 2147483647 h 3"/>
                  <a:gd name="T4" fmla="*/ 7 w 7"/>
                  <a:gd name="T5" fmla="*/ 2147483647 h 3"/>
                  <a:gd name="T6" fmla="*/ 7 w 7"/>
                  <a:gd name="T7" fmla="*/ 2147483647 h 3"/>
                  <a:gd name="T8" fmla="*/ 5 w 7"/>
                  <a:gd name="T9" fmla="*/ 0 h 3"/>
                  <a:gd name="T10" fmla="*/ 0 w 7"/>
                  <a:gd name="T11" fmla="*/ 2147483647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1"/>
                    </a:moveTo>
                    <a:lnTo>
                      <a:pt x="1" y="2"/>
                    </a:lnTo>
                    <a:lnTo>
                      <a:pt x="7" y="3"/>
                    </a:lnTo>
                    <a:lnTo>
                      <a:pt x="7" y="2"/>
                    </a:lnTo>
                    <a:lnTo>
                      <a:pt x="5"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50" name="Freeform 119"/>
              <p:cNvSpPr>
                <a:spLocks/>
              </p:cNvSpPr>
              <p:nvPr/>
            </p:nvSpPr>
            <p:spPr bwMode="auto">
              <a:xfrm>
                <a:off x="722" y="2135"/>
                <a:ext cx="2" cy="112"/>
              </a:xfrm>
              <a:custGeom>
                <a:avLst/>
                <a:gdLst>
                  <a:gd name="T0" fmla="*/ 0 w 6"/>
                  <a:gd name="T1" fmla="*/ 0 h 112"/>
                  <a:gd name="T2" fmla="*/ 0 w 6"/>
                  <a:gd name="T3" fmla="*/ 111 h 112"/>
                  <a:gd name="T4" fmla="*/ 1 w 6"/>
                  <a:gd name="T5" fmla="*/ 112 h 112"/>
                  <a:gd name="T6" fmla="*/ 1 w 6"/>
                  <a:gd name="T7" fmla="*/ 1 h 112"/>
                  <a:gd name="T8" fmla="*/ 0 w 6"/>
                  <a:gd name="T9" fmla="*/ 0 h 112"/>
                  <a:gd name="T10" fmla="*/ 0 60000 65536"/>
                  <a:gd name="T11" fmla="*/ 0 60000 65536"/>
                  <a:gd name="T12" fmla="*/ 0 60000 65536"/>
                  <a:gd name="T13" fmla="*/ 0 60000 65536"/>
                  <a:gd name="T14" fmla="*/ 0 60000 65536"/>
                  <a:gd name="T15" fmla="*/ 0 w 6"/>
                  <a:gd name="T16" fmla="*/ 0 h 112"/>
                  <a:gd name="T17" fmla="*/ 6 w 6"/>
                  <a:gd name="T18" fmla="*/ 112 h 112"/>
                </a:gdLst>
                <a:ahLst/>
                <a:cxnLst>
                  <a:cxn ang="T10">
                    <a:pos x="T0" y="T1"/>
                  </a:cxn>
                  <a:cxn ang="T11">
                    <a:pos x="T2" y="T3"/>
                  </a:cxn>
                  <a:cxn ang="T12">
                    <a:pos x="T4" y="T5"/>
                  </a:cxn>
                  <a:cxn ang="T13">
                    <a:pos x="T6" y="T7"/>
                  </a:cxn>
                  <a:cxn ang="T14">
                    <a:pos x="T8" y="T9"/>
                  </a:cxn>
                </a:cxnLst>
                <a:rect l="T15" t="T16" r="T17" b="T18"/>
                <a:pathLst>
                  <a:path w="6" h="112">
                    <a:moveTo>
                      <a:pt x="0" y="0"/>
                    </a:moveTo>
                    <a:lnTo>
                      <a:pt x="0" y="111"/>
                    </a:lnTo>
                    <a:lnTo>
                      <a:pt x="6" y="112"/>
                    </a:lnTo>
                    <a:lnTo>
                      <a:pt x="6"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51" name="Freeform 120"/>
              <p:cNvSpPr>
                <a:spLocks/>
              </p:cNvSpPr>
              <p:nvPr/>
            </p:nvSpPr>
            <p:spPr bwMode="auto">
              <a:xfrm>
                <a:off x="731" y="2137"/>
                <a:ext cx="7" cy="114"/>
              </a:xfrm>
              <a:custGeom>
                <a:avLst/>
                <a:gdLst>
                  <a:gd name="T0" fmla="*/ 0 w 7"/>
                  <a:gd name="T1" fmla="*/ 0 h 114"/>
                  <a:gd name="T2" fmla="*/ 0 w 7"/>
                  <a:gd name="T3" fmla="*/ 113 h 114"/>
                  <a:gd name="T4" fmla="*/ 7 w 7"/>
                  <a:gd name="T5" fmla="*/ 114 h 114"/>
                  <a:gd name="T6" fmla="*/ 7 w 7"/>
                  <a:gd name="T7" fmla="*/ 0 h 114"/>
                  <a:gd name="T8" fmla="*/ 0 w 7"/>
                  <a:gd name="T9" fmla="*/ 0 h 114"/>
                  <a:gd name="T10" fmla="*/ 0 60000 65536"/>
                  <a:gd name="T11" fmla="*/ 0 60000 65536"/>
                  <a:gd name="T12" fmla="*/ 0 60000 65536"/>
                  <a:gd name="T13" fmla="*/ 0 60000 65536"/>
                  <a:gd name="T14" fmla="*/ 0 60000 65536"/>
                  <a:gd name="T15" fmla="*/ 0 w 7"/>
                  <a:gd name="T16" fmla="*/ 0 h 114"/>
                  <a:gd name="T17" fmla="*/ 7 w 7"/>
                  <a:gd name="T18" fmla="*/ 114 h 114"/>
                </a:gdLst>
                <a:ahLst/>
                <a:cxnLst>
                  <a:cxn ang="T10">
                    <a:pos x="T0" y="T1"/>
                  </a:cxn>
                  <a:cxn ang="T11">
                    <a:pos x="T2" y="T3"/>
                  </a:cxn>
                  <a:cxn ang="T12">
                    <a:pos x="T4" y="T5"/>
                  </a:cxn>
                  <a:cxn ang="T13">
                    <a:pos x="T6" y="T7"/>
                  </a:cxn>
                  <a:cxn ang="T14">
                    <a:pos x="T8" y="T9"/>
                  </a:cxn>
                </a:cxnLst>
                <a:rect l="T15" t="T16" r="T17" b="T18"/>
                <a:pathLst>
                  <a:path w="7" h="114">
                    <a:moveTo>
                      <a:pt x="0" y="0"/>
                    </a:moveTo>
                    <a:lnTo>
                      <a:pt x="0" y="113"/>
                    </a:lnTo>
                    <a:lnTo>
                      <a:pt x="7" y="114"/>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52" name="Freeform 121"/>
              <p:cNvSpPr>
                <a:spLocks/>
              </p:cNvSpPr>
              <p:nvPr/>
            </p:nvSpPr>
            <p:spPr bwMode="auto">
              <a:xfrm>
                <a:off x="729" y="2135"/>
                <a:ext cx="9" cy="2"/>
              </a:xfrm>
              <a:custGeom>
                <a:avLst/>
                <a:gdLst>
                  <a:gd name="T0" fmla="*/ 0 w 8"/>
                  <a:gd name="T1" fmla="*/ 2147483647 h 1"/>
                  <a:gd name="T2" fmla="*/ 362 w 8"/>
                  <a:gd name="T3" fmla="*/ 2147483647 h 1"/>
                  <a:gd name="T4" fmla="*/ 407 w 8"/>
                  <a:gd name="T5" fmla="*/ 0 h 1"/>
                  <a:gd name="T6" fmla="*/ 1 w 8"/>
                  <a:gd name="T7" fmla="*/ 0 h 1"/>
                  <a:gd name="T8" fmla="*/ 0 w 8"/>
                  <a:gd name="T9" fmla="*/ 2147483647 h 1"/>
                  <a:gd name="T10" fmla="*/ 0 60000 65536"/>
                  <a:gd name="T11" fmla="*/ 0 60000 65536"/>
                  <a:gd name="T12" fmla="*/ 0 60000 65536"/>
                  <a:gd name="T13" fmla="*/ 0 60000 65536"/>
                  <a:gd name="T14" fmla="*/ 0 60000 65536"/>
                  <a:gd name="T15" fmla="*/ 0 w 8"/>
                  <a:gd name="T16" fmla="*/ 0 h 1"/>
                  <a:gd name="T17" fmla="*/ 8 w 8"/>
                  <a:gd name="T18" fmla="*/ 1 h 1"/>
                </a:gdLst>
                <a:ahLst/>
                <a:cxnLst>
                  <a:cxn ang="T10">
                    <a:pos x="T0" y="T1"/>
                  </a:cxn>
                  <a:cxn ang="T11">
                    <a:pos x="T2" y="T3"/>
                  </a:cxn>
                  <a:cxn ang="T12">
                    <a:pos x="T4" y="T5"/>
                  </a:cxn>
                  <a:cxn ang="T13">
                    <a:pos x="T6" y="T7"/>
                  </a:cxn>
                  <a:cxn ang="T14">
                    <a:pos x="T8" y="T9"/>
                  </a:cxn>
                </a:cxnLst>
                <a:rect l="T15" t="T16" r="T17" b="T18"/>
                <a:pathLst>
                  <a:path w="8" h="1">
                    <a:moveTo>
                      <a:pt x="0" y="1"/>
                    </a:moveTo>
                    <a:lnTo>
                      <a:pt x="7" y="1"/>
                    </a:lnTo>
                    <a:lnTo>
                      <a:pt x="8" y="0"/>
                    </a:lnTo>
                    <a:lnTo>
                      <a:pt x="1"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53" name="Freeform 122"/>
              <p:cNvSpPr>
                <a:spLocks/>
              </p:cNvSpPr>
              <p:nvPr/>
            </p:nvSpPr>
            <p:spPr bwMode="auto">
              <a:xfrm>
                <a:off x="729" y="2249"/>
                <a:ext cx="9" cy="2"/>
              </a:xfrm>
              <a:custGeom>
                <a:avLst/>
                <a:gdLst>
                  <a:gd name="T0" fmla="*/ 0 w 8"/>
                  <a:gd name="T1" fmla="*/ 0 h 4"/>
                  <a:gd name="T2" fmla="*/ 1 w 8"/>
                  <a:gd name="T3" fmla="*/ 1 h 4"/>
                  <a:gd name="T4" fmla="*/ 407 w 8"/>
                  <a:gd name="T5" fmla="*/ 1 h 4"/>
                  <a:gd name="T6" fmla="*/ 407 w 8"/>
                  <a:gd name="T7" fmla="*/ 1 h 4"/>
                  <a:gd name="T8" fmla="*/ 361 w 8"/>
                  <a:gd name="T9" fmla="*/ 0 h 4"/>
                  <a:gd name="T10" fmla="*/ 0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0" y="0"/>
                    </a:moveTo>
                    <a:lnTo>
                      <a:pt x="1" y="2"/>
                    </a:lnTo>
                    <a:lnTo>
                      <a:pt x="8" y="4"/>
                    </a:lnTo>
                    <a:lnTo>
                      <a:pt x="8" y="2"/>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54" name="Freeform 123"/>
              <p:cNvSpPr>
                <a:spLocks/>
              </p:cNvSpPr>
              <p:nvPr/>
            </p:nvSpPr>
            <p:spPr bwMode="auto">
              <a:xfrm>
                <a:off x="729" y="2137"/>
                <a:ext cx="7" cy="114"/>
              </a:xfrm>
              <a:custGeom>
                <a:avLst/>
                <a:gdLst>
                  <a:gd name="T0" fmla="*/ 0 w 7"/>
                  <a:gd name="T1" fmla="*/ 0 h 113"/>
                  <a:gd name="T2" fmla="*/ 0 w 7"/>
                  <a:gd name="T3" fmla="*/ 145 h 113"/>
                  <a:gd name="T4" fmla="*/ 7 w 7"/>
                  <a:gd name="T5" fmla="*/ 147 h 113"/>
                  <a:gd name="T6" fmla="*/ 7 w 7"/>
                  <a:gd name="T7" fmla="*/ 1 h 113"/>
                  <a:gd name="T8" fmla="*/ 0 w 7"/>
                  <a:gd name="T9" fmla="*/ 0 h 113"/>
                  <a:gd name="T10" fmla="*/ 0 60000 65536"/>
                  <a:gd name="T11" fmla="*/ 0 60000 65536"/>
                  <a:gd name="T12" fmla="*/ 0 60000 65536"/>
                  <a:gd name="T13" fmla="*/ 0 60000 65536"/>
                  <a:gd name="T14" fmla="*/ 0 60000 65536"/>
                  <a:gd name="T15" fmla="*/ 0 w 7"/>
                  <a:gd name="T16" fmla="*/ 0 h 113"/>
                  <a:gd name="T17" fmla="*/ 7 w 7"/>
                  <a:gd name="T18" fmla="*/ 113 h 113"/>
                </a:gdLst>
                <a:ahLst/>
                <a:cxnLst>
                  <a:cxn ang="T10">
                    <a:pos x="T0" y="T1"/>
                  </a:cxn>
                  <a:cxn ang="T11">
                    <a:pos x="T2" y="T3"/>
                  </a:cxn>
                  <a:cxn ang="T12">
                    <a:pos x="T4" y="T5"/>
                  </a:cxn>
                  <a:cxn ang="T13">
                    <a:pos x="T6" y="T7"/>
                  </a:cxn>
                  <a:cxn ang="T14">
                    <a:pos x="T8" y="T9"/>
                  </a:cxn>
                </a:cxnLst>
                <a:rect l="T15" t="T16" r="T17" b="T18"/>
                <a:pathLst>
                  <a:path w="7" h="113">
                    <a:moveTo>
                      <a:pt x="0" y="0"/>
                    </a:moveTo>
                    <a:lnTo>
                      <a:pt x="0" y="111"/>
                    </a:lnTo>
                    <a:lnTo>
                      <a:pt x="7" y="113"/>
                    </a:lnTo>
                    <a:lnTo>
                      <a:pt x="7"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55" name="Freeform 124"/>
              <p:cNvSpPr>
                <a:spLocks/>
              </p:cNvSpPr>
              <p:nvPr/>
            </p:nvSpPr>
            <p:spPr bwMode="auto">
              <a:xfrm>
                <a:off x="738" y="2137"/>
                <a:ext cx="7" cy="116"/>
              </a:xfrm>
              <a:custGeom>
                <a:avLst/>
                <a:gdLst>
                  <a:gd name="T0" fmla="*/ 0 w 7"/>
                  <a:gd name="T1" fmla="*/ 0 h 116"/>
                  <a:gd name="T2" fmla="*/ 0 w 7"/>
                  <a:gd name="T3" fmla="*/ 115 h 116"/>
                  <a:gd name="T4" fmla="*/ 7 w 7"/>
                  <a:gd name="T5" fmla="*/ 116 h 116"/>
                  <a:gd name="T6" fmla="*/ 7 w 7"/>
                  <a:gd name="T7" fmla="*/ 0 h 116"/>
                  <a:gd name="T8" fmla="*/ 0 w 7"/>
                  <a:gd name="T9" fmla="*/ 0 h 116"/>
                  <a:gd name="T10" fmla="*/ 0 60000 65536"/>
                  <a:gd name="T11" fmla="*/ 0 60000 65536"/>
                  <a:gd name="T12" fmla="*/ 0 60000 65536"/>
                  <a:gd name="T13" fmla="*/ 0 60000 65536"/>
                  <a:gd name="T14" fmla="*/ 0 60000 65536"/>
                  <a:gd name="T15" fmla="*/ 0 w 7"/>
                  <a:gd name="T16" fmla="*/ 0 h 116"/>
                  <a:gd name="T17" fmla="*/ 7 w 7"/>
                  <a:gd name="T18" fmla="*/ 116 h 116"/>
                </a:gdLst>
                <a:ahLst/>
                <a:cxnLst>
                  <a:cxn ang="T10">
                    <a:pos x="T0" y="T1"/>
                  </a:cxn>
                  <a:cxn ang="T11">
                    <a:pos x="T2" y="T3"/>
                  </a:cxn>
                  <a:cxn ang="T12">
                    <a:pos x="T4" y="T5"/>
                  </a:cxn>
                  <a:cxn ang="T13">
                    <a:pos x="T6" y="T7"/>
                  </a:cxn>
                  <a:cxn ang="T14">
                    <a:pos x="T8" y="T9"/>
                  </a:cxn>
                </a:cxnLst>
                <a:rect l="T15" t="T16" r="T17" b="T18"/>
                <a:pathLst>
                  <a:path w="7" h="116">
                    <a:moveTo>
                      <a:pt x="0" y="0"/>
                    </a:moveTo>
                    <a:lnTo>
                      <a:pt x="0" y="115"/>
                    </a:lnTo>
                    <a:lnTo>
                      <a:pt x="7" y="116"/>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56" name="Freeform 125"/>
              <p:cNvSpPr>
                <a:spLocks/>
              </p:cNvSpPr>
              <p:nvPr/>
            </p:nvSpPr>
            <p:spPr bwMode="auto">
              <a:xfrm>
                <a:off x="738" y="2137"/>
                <a:ext cx="7" cy="0"/>
              </a:xfrm>
              <a:custGeom>
                <a:avLst/>
                <a:gdLst>
                  <a:gd name="T0" fmla="*/ 0 w 7"/>
                  <a:gd name="T1" fmla="*/ 0 h 1"/>
                  <a:gd name="T2" fmla="*/ 5 w 7"/>
                  <a:gd name="T3" fmla="*/ 0 h 1"/>
                  <a:gd name="T4" fmla="*/ 7 w 7"/>
                  <a:gd name="T5" fmla="*/ 0 h 1"/>
                  <a:gd name="T6" fmla="*/ 0 w 7"/>
                  <a:gd name="T7" fmla="*/ 0 h 1"/>
                  <a:gd name="T8" fmla="*/ 0 w 7"/>
                  <a:gd name="T9" fmla="*/ 0 h 1"/>
                  <a:gd name="T10" fmla="*/ 0 60000 65536"/>
                  <a:gd name="T11" fmla="*/ 0 60000 65536"/>
                  <a:gd name="T12" fmla="*/ 0 60000 65536"/>
                  <a:gd name="T13" fmla="*/ 0 60000 65536"/>
                  <a:gd name="T14" fmla="*/ 0 60000 65536"/>
                  <a:gd name="T15" fmla="*/ 0 w 7"/>
                  <a:gd name="T16" fmla="*/ 0 h 1"/>
                  <a:gd name="T17" fmla="*/ 7 w 7"/>
                  <a:gd name="T18" fmla="*/ 0 h 1"/>
                </a:gdLst>
                <a:ahLst/>
                <a:cxnLst>
                  <a:cxn ang="T10">
                    <a:pos x="T0" y="T1"/>
                  </a:cxn>
                  <a:cxn ang="T11">
                    <a:pos x="T2" y="T3"/>
                  </a:cxn>
                  <a:cxn ang="T12">
                    <a:pos x="T4" y="T5"/>
                  </a:cxn>
                  <a:cxn ang="T13">
                    <a:pos x="T6" y="T7"/>
                  </a:cxn>
                  <a:cxn ang="T14">
                    <a:pos x="T8" y="T9"/>
                  </a:cxn>
                </a:cxnLst>
                <a:rect l="T15" t="T16" r="T17" b="T18"/>
                <a:pathLst>
                  <a:path w="7" h="1">
                    <a:moveTo>
                      <a:pt x="0" y="1"/>
                    </a:moveTo>
                    <a:lnTo>
                      <a:pt x="5" y="1"/>
                    </a:lnTo>
                    <a:lnTo>
                      <a:pt x="7" y="0"/>
                    </a:lnTo>
                    <a:lnTo>
                      <a:pt x="0"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57" name="Freeform 126"/>
              <p:cNvSpPr>
                <a:spLocks/>
              </p:cNvSpPr>
              <p:nvPr/>
            </p:nvSpPr>
            <p:spPr bwMode="auto">
              <a:xfrm>
                <a:off x="738" y="2251"/>
                <a:ext cx="7" cy="2"/>
              </a:xfrm>
              <a:custGeom>
                <a:avLst/>
                <a:gdLst>
                  <a:gd name="T0" fmla="*/ 0 w 7"/>
                  <a:gd name="T1" fmla="*/ 0 h 3"/>
                  <a:gd name="T2" fmla="*/ 0 w 7"/>
                  <a:gd name="T3" fmla="*/ 1 h 3"/>
                  <a:gd name="T4" fmla="*/ 7 w 7"/>
                  <a:gd name="T5" fmla="*/ 1 h 3"/>
                  <a:gd name="T6" fmla="*/ 7 w 7"/>
                  <a:gd name="T7" fmla="*/ 1 h 3"/>
                  <a:gd name="T8" fmla="*/ 4 w 7"/>
                  <a:gd name="T9" fmla="*/ 0 h 3"/>
                  <a:gd name="T10" fmla="*/ 0 w 7"/>
                  <a:gd name="T11" fmla="*/ 0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0"/>
                    </a:moveTo>
                    <a:lnTo>
                      <a:pt x="0" y="1"/>
                    </a:lnTo>
                    <a:lnTo>
                      <a:pt x="7" y="3"/>
                    </a:lnTo>
                    <a:lnTo>
                      <a:pt x="7" y="1"/>
                    </a:lnTo>
                    <a:lnTo>
                      <a:pt x="4"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58" name="Freeform 127"/>
              <p:cNvSpPr>
                <a:spLocks/>
              </p:cNvSpPr>
              <p:nvPr/>
            </p:nvSpPr>
            <p:spPr bwMode="auto">
              <a:xfrm>
                <a:off x="738" y="2137"/>
                <a:ext cx="5" cy="114"/>
              </a:xfrm>
              <a:custGeom>
                <a:avLst/>
                <a:gdLst>
                  <a:gd name="T0" fmla="*/ 0 w 5"/>
                  <a:gd name="T1" fmla="*/ 0 h 114"/>
                  <a:gd name="T2" fmla="*/ 0 w 5"/>
                  <a:gd name="T3" fmla="*/ 113 h 114"/>
                  <a:gd name="T4" fmla="*/ 5 w 5"/>
                  <a:gd name="T5" fmla="*/ 114 h 114"/>
                  <a:gd name="T6" fmla="*/ 5 w 5"/>
                  <a:gd name="T7" fmla="*/ 0 h 114"/>
                  <a:gd name="T8" fmla="*/ 0 w 5"/>
                  <a:gd name="T9" fmla="*/ 0 h 114"/>
                  <a:gd name="T10" fmla="*/ 0 60000 65536"/>
                  <a:gd name="T11" fmla="*/ 0 60000 65536"/>
                  <a:gd name="T12" fmla="*/ 0 60000 65536"/>
                  <a:gd name="T13" fmla="*/ 0 60000 65536"/>
                  <a:gd name="T14" fmla="*/ 0 60000 65536"/>
                  <a:gd name="T15" fmla="*/ 0 w 5"/>
                  <a:gd name="T16" fmla="*/ 0 h 114"/>
                  <a:gd name="T17" fmla="*/ 5 w 5"/>
                  <a:gd name="T18" fmla="*/ 114 h 114"/>
                </a:gdLst>
                <a:ahLst/>
                <a:cxnLst>
                  <a:cxn ang="T10">
                    <a:pos x="T0" y="T1"/>
                  </a:cxn>
                  <a:cxn ang="T11">
                    <a:pos x="T2" y="T3"/>
                  </a:cxn>
                  <a:cxn ang="T12">
                    <a:pos x="T4" y="T5"/>
                  </a:cxn>
                  <a:cxn ang="T13">
                    <a:pos x="T6" y="T7"/>
                  </a:cxn>
                  <a:cxn ang="T14">
                    <a:pos x="T8" y="T9"/>
                  </a:cxn>
                </a:cxnLst>
                <a:rect l="T15" t="T16" r="T17" b="T18"/>
                <a:pathLst>
                  <a:path w="5" h="114">
                    <a:moveTo>
                      <a:pt x="0" y="0"/>
                    </a:moveTo>
                    <a:lnTo>
                      <a:pt x="0" y="113"/>
                    </a:lnTo>
                    <a:lnTo>
                      <a:pt x="5" y="114"/>
                    </a:lnTo>
                    <a:lnTo>
                      <a:pt x="5"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59" name="Freeform 128"/>
              <p:cNvSpPr>
                <a:spLocks/>
              </p:cNvSpPr>
              <p:nvPr/>
            </p:nvSpPr>
            <p:spPr bwMode="auto">
              <a:xfrm>
                <a:off x="748" y="2140"/>
                <a:ext cx="7" cy="119"/>
              </a:xfrm>
              <a:custGeom>
                <a:avLst/>
                <a:gdLst>
                  <a:gd name="T0" fmla="*/ 0 w 7"/>
                  <a:gd name="T1" fmla="*/ 0 h 117"/>
                  <a:gd name="T2" fmla="*/ 0 w 7"/>
                  <a:gd name="T3" fmla="*/ 201 h 117"/>
                  <a:gd name="T4" fmla="*/ 7 w 7"/>
                  <a:gd name="T5" fmla="*/ 204 h 117"/>
                  <a:gd name="T6" fmla="*/ 7 w 7"/>
                  <a:gd name="T7" fmla="*/ 0 h 117"/>
                  <a:gd name="T8" fmla="*/ 0 w 7"/>
                  <a:gd name="T9" fmla="*/ 0 h 117"/>
                  <a:gd name="T10" fmla="*/ 0 60000 65536"/>
                  <a:gd name="T11" fmla="*/ 0 60000 65536"/>
                  <a:gd name="T12" fmla="*/ 0 60000 65536"/>
                  <a:gd name="T13" fmla="*/ 0 60000 65536"/>
                  <a:gd name="T14" fmla="*/ 0 60000 65536"/>
                  <a:gd name="T15" fmla="*/ 0 w 7"/>
                  <a:gd name="T16" fmla="*/ 0 h 117"/>
                  <a:gd name="T17" fmla="*/ 7 w 7"/>
                  <a:gd name="T18" fmla="*/ 117 h 117"/>
                </a:gdLst>
                <a:ahLst/>
                <a:cxnLst>
                  <a:cxn ang="T10">
                    <a:pos x="T0" y="T1"/>
                  </a:cxn>
                  <a:cxn ang="T11">
                    <a:pos x="T2" y="T3"/>
                  </a:cxn>
                  <a:cxn ang="T12">
                    <a:pos x="T4" y="T5"/>
                  </a:cxn>
                  <a:cxn ang="T13">
                    <a:pos x="T6" y="T7"/>
                  </a:cxn>
                  <a:cxn ang="T14">
                    <a:pos x="T8" y="T9"/>
                  </a:cxn>
                </a:cxnLst>
                <a:rect l="T15" t="T16" r="T17" b="T18"/>
                <a:pathLst>
                  <a:path w="7" h="117">
                    <a:moveTo>
                      <a:pt x="0" y="0"/>
                    </a:moveTo>
                    <a:lnTo>
                      <a:pt x="0" y="115"/>
                    </a:lnTo>
                    <a:lnTo>
                      <a:pt x="7" y="117"/>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60" name="Freeform 129"/>
              <p:cNvSpPr>
                <a:spLocks/>
              </p:cNvSpPr>
              <p:nvPr/>
            </p:nvSpPr>
            <p:spPr bwMode="auto">
              <a:xfrm>
                <a:off x="748" y="2137"/>
                <a:ext cx="7" cy="2"/>
              </a:xfrm>
              <a:custGeom>
                <a:avLst/>
                <a:gdLst>
                  <a:gd name="T0" fmla="*/ 0 w 7"/>
                  <a:gd name="T1" fmla="*/ 1 h 3"/>
                  <a:gd name="T2" fmla="*/ 7 w 7"/>
                  <a:gd name="T3" fmla="*/ 1 h 3"/>
                  <a:gd name="T4" fmla="*/ 7 w 7"/>
                  <a:gd name="T5" fmla="*/ 1 h 3"/>
                  <a:gd name="T6" fmla="*/ 0 w 7"/>
                  <a:gd name="T7" fmla="*/ 0 h 3"/>
                  <a:gd name="T8" fmla="*/ 0 w 7"/>
                  <a:gd name="T9" fmla="*/ 1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0" y="2"/>
                    </a:moveTo>
                    <a:lnTo>
                      <a:pt x="7" y="3"/>
                    </a:lnTo>
                    <a:lnTo>
                      <a:pt x="7" y="2"/>
                    </a:lnTo>
                    <a:lnTo>
                      <a:pt x="0"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61" name="Freeform 130"/>
              <p:cNvSpPr>
                <a:spLocks/>
              </p:cNvSpPr>
              <p:nvPr/>
            </p:nvSpPr>
            <p:spPr bwMode="auto">
              <a:xfrm>
                <a:off x="748" y="2254"/>
                <a:ext cx="7" cy="5"/>
              </a:xfrm>
              <a:custGeom>
                <a:avLst/>
                <a:gdLst>
                  <a:gd name="T0" fmla="*/ 0 w 8"/>
                  <a:gd name="T1" fmla="*/ 1 h 5"/>
                  <a:gd name="T2" fmla="*/ 1 w 8"/>
                  <a:gd name="T3" fmla="*/ 2 h 5"/>
                  <a:gd name="T4" fmla="*/ 4 w 8"/>
                  <a:gd name="T5" fmla="*/ 5 h 5"/>
                  <a:gd name="T6" fmla="*/ 4 w 8"/>
                  <a:gd name="T7" fmla="*/ 2 h 5"/>
                  <a:gd name="T8" fmla="*/ 4 w 8"/>
                  <a:gd name="T9" fmla="*/ 0 h 5"/>
                  <a:gd name="T10" fmla="*/ 0 w 8"/>
                  <a:gd name="T11" fmla="*/ 1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0" y="1"/>
                    </a:moveTo>
                    <a:lnTo>
                      <a:pt x="1" y="2"/>
                    </a:lnTo>
                    <a:lnTo>
                      <a:pt x="8" y="5"/>
                    </a:lnTo>
                    <a:lnTo>
                      <a:pt x="8" y="2"/>
                    </a:lnTo>
                    <a:lnTo>
                      <a:pt x="6"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62" name="Freeform 131"/>
              <p:cNvSpPr>
                <a:spLocks/>
              </p:cNvSpPr>
              <p:nvPr/>
            </p:nvSpPr>
            <p:spPr bwMode="auto">
              <a:xfrm>
                <a:off x="748" y="2140"/>
                <a:ext cx="7" cy="116"/>
              </a:xfrm>
              <a:custGeom>
                <a:avLst/>
                <a:gdLst>
                  <a:gd name="T0" fmla="*/ 0 w 7"/>
                  <a:gd name="T1" fmla="*/ 0 h 115"/>
                  <a:gd name="T2" fmla="*/ 0 w 7"/>
                  <a:gd name="T3" fmla="*/ 148 h 115"/>
                  <a:gd name="T4" fmla="*/ 7 w 7"/>
                  <a:gd name="T5" fmla="*/ 149 h 115"/>
                  <a:gd name="T6" fmla="*/ 7 w 7"/>
                  <a:gd name="T7" fmla="*/ 1 h 115"/>
                  <a:gd name="T8" fmla="*/ 0 w 7"/>
                  <a:gd name="T9" fmla="*/ 0 h 115"/>
                  <a:gd name="T10" fmla="*/ 0 60000 65536"/>
                  <a:gd name="T11" fmla="*/ 0 60000 65536"/>
                  <a:gd name="T12" fmla="*/ 0 60000 65536"/>
                  <a:gd name="T13" fmla="*/ 0 60000 65536"/>
                  <a:gd name="T14" fmla="*/ 0 60000 65536"/>
                  <a:gd name="T15" fmla="*/ 0 w 7"/>
                  <a:gd name="T16" fmla="*/ 0 h 115"/>
                  <a:gd name="T17" fmla="*/ 7 w 7"/>
                  <a:gd name="T18" fmla="*/ 115 h 115"/>
                </a:gdLst>
                <a:ahLst/>
                <a:cxnLst>
                  <a:cxn ang="T10">
                    <a:pos x="T0" y="T1"/>
                  </a:cxn>
                  <a:cxn ang="T11">
                    <a:pos x="T2" y="T3"/>
                  </a:cxn>
                  <a:cxn ang="T12">
                    <a:pos x="T4" y="T5"/>
                  </a:cxn>
                  <a:cxn ang="T13">
                    <a:pos x="T6" y="T7"/>
                  </a:cxn>
                  <a:cxn ang="T14">
                    <a:pos x="T8" y="T9"/>
                  </a:cxn>
                </a:cxnLst>
                <a:rect l="T15" t="T16" r="T17" b="T18"/>
                <a:pathLst>
                  <a:path w="7" h="115">
                    <a:moveTo>
                      <a:pt x="0" y="0"/>
                    </a:moveTo>
                    <a:lnTo>
                      <a:pt x="0" y="114"/>
                    </a:lnTo>
                    <a:lnTo>
                      <a:pt x="7" y="115"/>
                    </a:lnTo>
                    <a:lnTo>
                      <a:pt x="7"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63" name="Freeform 132"/>
              <p:cNvSpPr>
                <a:spLocks/>
              </p:cNvSpPr>
              <p:nvPr/>
            </p:nvSpPr>
            <p:spPr bwMode="auto">
              <a:xfrm>
                <a:off x="757" y="2140"/>
                <a:ext cx="7" cy="119"/>
              </a:xfrm>
              <a:custGeom>
                <a:avLst/>
                <a:gdLst>
                  <a:gd name="T0" fmla="*/ 0 w 7"/>
                  <a:gd name="T1" fmla="*/ 0 h 118"/>
                  <a:gd name="T2" fmla="*/ 0 w 7"/>
                  <a:gd name="T3" fmla="*/ 151 h 118"/>
                  <a:gd name="T4" fmla="*/ 7 w 7"/>
                  <a:gd name="T5" fmla="*/ 152 h 118"/>
                  <a:gd name="T6" fmla="*/ 7 w 7"/>
                  <a:gd name="T7" fmla="*/ 0 h 118"/>
                  <a:gd name="T8" fmla="*/ 0 w 7"/>
                  <a:gd name="T9" fmla="*/ 0 h 118"/>
                  <a:gd name="T10" fmla="*/ 0 60000 65536"/>
                  <a:gd name="T11" fmla="*/ 0 60000 65536"/>
                  <a:gd name="T12" fmla="*/ 0 60000 65536"/>
                  <a:gd name="T13" fmla="*/ 0 60000 65536"/>
                  <a:gd name="T14" fmla="*/ 0 60000 65536"/>
                  <a:gd name="T15" fmla="*/ 0 w 7"/>
                  <a:gd name="T16" fmla="*/ 0 h 118"/>
                  <a:gd name="T17" fmla="*/ 7 w 7"/>
                  <a:gd name="T18" fmla="*/ 118 h 118"/>
                </a:gdLst>
                <a:ahLst/>
                <a:cxnLst>
                  <a:cxn ang="T10">
                    <a:pos x="T0" y="T1"/>
                  </a:cxn>
                  <a:cxn ang="T11">
                    <a:pos x="T2" y="T3"/>
                  </a:cxn>
                  <a:cxn ang="T12">
                    <a:pos x="T4" y="T5"/>
                  </a:cxn>
                  <a:cxn ang="T13">
                    <a:pos x="T6" y="T7"/>
                  </a:cxn>
                  <a:cxn ang="T14">
                    <a:pos x="T8" y="T9"/>
                  </a:cxn>
                </a:cxnLst>
                <a:rect l="T15" t="T16" r="T17" b="T18"/>
                <a:pathLst>
                  <a:path w="7" h="118">
                    <a:moveTo>
                      <a:pt x="0" y="0"/>
                    </a:moveTo>
                    <a:lnTo>
                      <a:pt x="0" y="117"/>
                    </a:lnTo>
                    <a:lnTo>
                      <a:pt x="7" y="118"/>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64" name="Freeform 133"/>
              <p:cNvSpPr>
                <a:spLocks/>
              </p:cNvSpPr>
              <p:nvPr/>
            </p:nvSpPr>
            <p:spPr bwMode="auto">
              <a:xfrm>
                <a:off x="755" y="2140"/>
                <a:ext cx="9" cy="2"/>
              </a:xfrm>
              <a:custGeom>
                <a:avLst/>
                <a:gdLst>
                  <a:gd name="T0" fmla="*/ 0 w 8"/>
                  <a:gd name="T1" fmla="*/ 2 h 2"/>
                  <a:gd name="T2" fmla="*/ 362 w 8"/>
                  <a:gd name="T3" fmla="*/ 2 h 2"/>
                  <a:gd name="T4" fmla="*/ 407 w 8"/>
                  <a:gd name="T5" fmla="*/ 1 h 2"/>
                  <a:gd name="T6" fmla="*/ 1 w 8"/>
                  <a:gd name="T7" fmla="*/ 0 h 2"/>
                  <a:gd name="T8" fmla="*/ 0 w 8"/>
                  <a:gd name="T9" fmla="*/ 2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0" y="2"/>
                    </a:moveTo>
                    <a:lnTo>
                      <a:pt x="7" y="2"/>
                    </a:lnTo>
                    <a:lnTo>
                      <a:pt x="8" y="1"/>
                    </a:lnTo>
                    <a:lnTo>
                      <a:pt x="1"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65" name="Freeform 134"/>
              <p:cNvSpPr>
                <a:spLocks/>
              </p:cNvSpPr>
              <p:nvPr/>
            </p:nvSpPr>
            <p:spPr bwMode="auto">
              <a:xfrm>
                <a:off x="755" y="2258"/>
                <a:ext cx="9" cy="2"/>
              </a:xfrm>
              <a:custGeom>
                <a:avLst/>
                <a:gdLst>
                  <a:gd name="T0" fmla="*/ 0 w 8"/>
                  <a:gd name="T1" fmla="*/ 0 h 3"/>
                  <a:gd name="T2" fmla="*/ 1 w 8"/>
                  <a:gd name="T3" fmla="*/ 1 h 3"/>
                  <a:gd name="T4" fmla="*/ 407 w 8"/>
                  <a:gd name="T5" fmla="*/ 1 h 3"/>
                  <a:gd name="T6" fmla="*/ 407 w 8"/>
                  <a:gd name="T7" fmla="*/ 1 h 3"/>
                  <a:gd name="T8" fmla="*/ 361 w 8"/>
                  <a:gd name="T9" fmla="*/ 0 h 3"/>
                  <a:gd name="T10" fmla="*/ 0 w 8"/>
                  <a:gd name="T11" fmla="*/ 0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0"/>
                    </a:moveTo>
                    <a:lnTo>
                      <a:pt x="1" y="2"/>
                    </a:lnTo>
                    <a:lnTo>
                      <a:pt x="8" y="3"/>
                    </a:lnTo>
                    <a:lnTo>
                      <a:pt x="8" y="1"/>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66" name="Freeform 135"/>
              <p:cNvSpPr>
                <a:spLocks/>
              </p:cNvSpPr>
              <p:nvPr/>
            </p:nvSpPr>
            <p:spPr bwMode="auto">
              <a:xfrm>
                <a:off x="755" y="2142"/>
                <a:ext cx="7" cy="116"/>
              </a:xfrm>
              <a:custGeom>
                <a:avLst/>
                <a:gdLst>
                  <a:gd name="T0" fmla="*/ 0 w 7"/>
                  <a:gd name="T1" fmla="*/ 0 h 116"/>
                  <a:gd name="T2" fmla="*/ 0 w 7"/>
                  <a:gd name="T3" fmla="*/ 115 h 116"/>
                  <a:gd name="T4" fmla="*/ 7 w 7"/>
                  <a:gd name="T5" fmla="*/ 116 h 116"/>
                  <a:gd name="T6" fmla="*/ 7 w 7"/>
                  <a:gd name="T7" fmla="*/ 0 h 116"/>
                  <a:gd name="T8" fmla="*/ 0 w 7"/>
                  <a:gd name="T9" fmla="*/ 0 h 116"/>
                  <a:gd name="T10" fmla="*/ 0 60000 65536"/>
                  <a:gd name="T11" fmla="*/ 0 60000 65536"/>
                  <a:gd name="T12" fmla="*/ 0 60000 65536"/>
                  <a:gd name="T13" fmla="*/ 0 60000 65536"/>
                  <a:gd name="T14" fmla="*/ 0 60000 65536"/>
                  <a:gd name="T15" fmla="*/ 0 w 7"/>
                  <a:gd name="T16" fmla="*/ 0 h 116"/>
                  <a:gd name="T17" fmla="*/ 7 w 7"/>
                  <a:gd name="T18" fmla="*/ 116 h 116"/>
                </a:gdLst>
                <a:ahLst/>
                <a:cxnLst>
                  <a:cxn ang="T10">
                    <a:pos x="T0" y="T1"/>
                  </a:cxn>
                  <a:cxn ang="T11">
                    <a:pos x="T2" y="T3"/>
                  </a:cxn>
                  <a:cxn ang="T12">
                    <a:pos x="T4" y="T5"/>
                  </a:cxn>
                  <a:cxn ang="T13">
                    <a:pos x="T6" y="T7"/>
                  </a:cxn>
                  <a:cxn ang="T14">
                    <a:pos x="T8" y="T9"/>
                  </a:cxn>
                </a:cxnLst>
                <a:rect l="T15" t="T16" r="T17" b="T18"/>
                <a:pathLst>
                  <a:path w="7" h="116">
                    <a:moveTo>
                      <a:pt x="0" y="0"/>
                    </a:moveTo>
                    <a:lnTo>
                      <a:pt x="0" y="115"/>
                    </a:lnTo>
                    <a:lnTo>
                      <a:pt x="7" y="116"/>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67" name="Freeform 136"/>
              <p:cNvSpPr>
                <a:spLocks/>
              </p:cNvSpPr>
              <p:nvPr/>
            </p:nvSpPr>
            <p:spPr bwMode="auto">
              <a:xfrm>
                <a:off x="653" y="2121"/>
                <a:ext cx="7" cy="105"/>
              </a:xfrm>
              <a:custGeom>
                <a:avLst/>
                <a:gdLst>
                  <a:gd name="T0" fmla="*/ 0 w 6"/>
                  <a:gd name="T1" fmla="*/ 0 h 103"/>
                  <a:gd name="T2" fmla="*/ 0 w 6"/>
                  <a:gd name="T3" fmla="*/ 193 h 103"/>
                  <a:gd name="T4" fmla="*/ 1210 w 6"/>
                  <a:gd name="T5" fmla="*/ 195 h 103"/>
                  <a:gd name="T6" fmla="*/ 1210 w 6"/>
                  <a:gd name="T7" fmla="*/ 0 h 103"/>
                  <a:gd name="T8" fmla="*/ 0 w 6"/>
                  <a:gd name="T9" fmla="*/ 0 h 103"/>
                  <a:gd name="T10" fmla="*/ 0 60000 65536"/>
                  <a:gd name="T11" fmla="*/ 0 60000 65536"/>
                  <a:gd name="T12" fmla="*/ 0 60000 65536"/>
                  <a:gd name="T13" fmla="*/ 0 60000 65536"/>
                  <a:gd name="T14" fmla="*/ 0 60000 65536"/>
                  <a:gd name="T15" fmla="*/ 0 w 6"/>
                  <a:gd name="T16" fmla="*/ 0 h 103"/>
                  <a:gd name="T17" fmla="*/ 6 w 6"/>
                  <a:gd name="T18" fmla="*/ 103 h 103"/>
                </a:gdLst>
                <a:ahLst/>
                <a:cxnLst>
                  <a:cxn ang="T10">
                    <a:pos x="T0" y="T1"/>
                  </a:cxn>
                  <a:cxn ang="T11">
                    <a:pos x="T2" y="T3"/>
                  </a:cxn>
                  <a:cxn ang="T12">
                    <a:pos x="T4" y="T5"/>
                  </a:cxn>
                  <a:cxn ang="T13">
                    <a:pos x="T6" y="T7"/>
                  </a:cxn>
                  <a:cxn ang="T14">
                    <a:pos x="T8" y="T9"/>
                  </a:cxn>
                </a:cxnLst>
                <a:rect l="T15" t="T16" r="T17" b="T18"/>
                <a:pathLst>
                  <a:path w="6" h="103">
                    <a:moveTo>
                      <a:pt x="0" y="0"/>
                    </a:moveTo>
                    <a:lnTo>
                      <a:pt x="0" y="102"/>
                    </a:lnTo>
                    <a:lnTo>
                      <a:pt x="6" y="103"/>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68" name="Freeform 137"/>
              <p:cNvSpPr>
                <a:spLocks/>
              </p:cNvSpPr>
              <p:nvPr/>
            </p:nvSpPr>
            <p:spPr bwMode="auto">
              <a:xfrm>
                <a:off x="653" y="2121"/>
                <a:ext cx="7" cy="2"/>
              </a:xfrm>
              <a:custGeom>
                <a:avLst/>
                <a:gdLst>
                  <a:gd name="T0" fmla="*/ 0 w 7"/>
                  <a:gd name="T1" fmla="*/ 2147483647 h 1"/>
                  <a:gd name="T2" fmla="*/ 6 w 7"/>
                  <a:gd name="T3" fmla="*/ 2147483647 h 1"/>
                  <a:gd name="T4" fmla="*/ 7 w 7"/>
                  <a:gd name="T5" fmla="*/ 0 h 1"/>
                  <a:gd name="T6" fmla="*/ 0 w 7"/>
                  <a:gd name="T7" fmla="*/ 0 h 1"/>
                  <a:gd name="T8" fmla="*/ 0 w 7"/>
                  <a:gd name="T9" fmla="*/ 2147483647 h 1"/>
                  <a:gd name="T10" fmla="*/ 0 60000 65536"/>
                  <a:gd name="T11" fmla="*/ 0 60000 65536"/>
                  <a:gd name="T12" fmla="*/ 0 60000 65536"/>
                  <a:gd name="T13" fmla="*/ 0 60000 65536"/>
                  <a:gd name="T14" fmla="*/ 0 60000 65536"/>
                  <a:gd name="T15" fmla="*/ 0 w 7"/>
                  <a:gd name="T16" fmla="*/ 0 h 1"/>
                  <a:gd name="T17" fmla="*/ 7 w 7"/>
                  <a:gd name="T18" fmla="*/ 1 h 1"/>
                </a:gdLst>
                <a:ahLst/>
                <a:cxnLst>
                  <a:cxn ang="T10">
                    <a:pos x="T0" y="T1"/>
                  </a:cxn>
                  <a:cxn ang="T11">
                    <a:pos x="T2" y="T3"/>
                  </a:cxn>
                  <a:cxn ang="T12">
                    <a:pos x="T4" y="T5"/>
                  </a:cxn>
                  <a:cxn ang="T13">
                    <a:pos x="T6" y="T7"/>
                  </a:cxn>
                  <a:cxn ang="T14">
                    <a:pos x="T8" y="T9"/>
                  </a:cxn>
                </a:cxnLst>
                <a:rect l="T15" t="T16" r="T17" b="T18"/>
                <a:pathLst>
                  <a:path w="7" h="1">
                    <a:moveTo>
                      <a:pt x="0" y="1"/>
                    </a:moveTo>
                    <a:lnTo>
                      <a:pt x="6" y="1"/>
                    </a:lnTo>
                    <a:lnTo>
                      <a:pt x="7" y="0"/>
                    </a:lnTo>
                    <a:lnTo>
                      <a:pt x="0"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69" name="Freeform 138"/>
              <p:cNvSpPr>
                <a:spLocks/>
              </p:cNvSpPr>
              <p:nvPr/>
            </p:nvSpPr>
            <p:spPr bwMode="auto">
              <a:xfrm>
                <a:off x="653" y="2221"/>
                <a:ext cx="7" cy="5"/>
              </a:xfrm>
              <a:custGeom>
                <a:avLst/>
                <a:gdLst>
                  <a:gd name="T0" fmla="*/ 0 w 7"/>
                  <a:gd name="T1" fmla="*/ 4929 h 4"/>
                  <a:gd name="T2" fmla="*/ 1 w 7"/>
                  <a:gd name="T3" fmla="*/ 6161 h 4"/>
                  <a:gd name="T4" fmla="*/ 7 w 7"/>
                  <a:gd name="T5" fmla="*/ 7701 h 4"/>
                  <a:gd name="T6" fmla="*/ 7 w 7"/>
                  <a:gd name="T7" fmla="*/ 6161 h 4"/>
                  <a:gd name="T8" fmla="*/ 5 w 7"/>
                  <a:gd name="T9" fmla="*/ 0 h 4"/>
                  <a:gd name="T10" fmla="*/ 0 w 7"/>
                  <a:gd name="T11" fmla="*/ 4929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2"/>
                    </a:moveTo>
                    <a:lnTo>
                      <a:pt x="1" y="3"/>
                    </a:lnTo>
                    <a:lnTo>
                      <a:pt x="7" y="4"/>
                    </a:lnTo>
                    <a:lnTo>
                      <a:pt x="7" y="3"/>
                    </a:lnTo>
                    <a:lnTo>
                      <a:pt x="5" y="0"/>
                    </a:lnTo>
                    <a:lnTo>
                      <a:pt x="0" y="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70" name="Freeform 139"/>
              <p:cNvSpPr>
                <a:spLocks/>
              </p:cNvSpPr>
              <p:nvPr/>
            </p:nvSpPr>
            <p:spPr bwMode="auto">
              <a:xfrm>
                <a:off x="653" y="2212"/>
                <a:ext cx="5" cy="12"/>
              </a:xfrm>
              <a:custGeom>
                <a:avLst/>
                <a:gdLst>
                  <a:gd name="T0" fmla="*/ 0 w 6"/>
                  <a:gd name="T1" fmla="*/ 0 h 13"/>
                  <a:gd name="T2" fmla="*/ 0 w 6"/>
                  <a:gd name="T3" fmla="*/ 6 h 13"/>
                  <a:gd name="T4" fmla="*/ 3 w 6"/>
                  <a:gd name="T5" fmla="*/ 6 h 13"/>
                  <a:gd name="T6" fmla="*/ 3 w 6"/>
                  <a:gd name="T7" fmla="*/ 1 h 13"/>
                  <a:gd name="T8" fmla="*/ 0 w 6"/>
                  <a:gd name="T9" fmla="*/ 0 h 13"/>
                  <a:gd name="T10" fmla="*/ 0 60000 65536"/>
                  <a:gd name="T11" fmla="*/ 0 60000 65536"/>
                  <a:gd name="T12" fmla="*/ 0 60000 65536"/>
                  <a:gd name="T13" fmla="*/ 0 60000 65536"/>
                  <a:gd name="T14" fmla="*/ 0 60000 65536"/>
                  <a:gd name="T15" fmla="*/ 0 w 6"/>
                  <a:gd name="T16" fmla="*/ 0 h 13"/>
                  <a:gd name="T17" fmla="*/ 6 w 6"/>
                  <a:gd name="T18" fmla="*/ 13 h 13"/>
                </a:gdLst>
                <a:ahLst/>
                <a:cxnLst>
                  <a:cxn ang="T10">
                    <a:pos x="T0" y="T1"/>
                  </a:cxn>
                  <a:cxn ang="T11">
                    <a:pos x="T2" y="T3"/>
                  </a:cxn>
                  <a:cxn ang="T12">
                    <a:pos x="T4" y="T5"/>
                  </a:cxn>
                  <a:cxn ang="T13">
                    <a:pos x="T6" y="T7"/>
                  </a:cxn>
                  <a:cxn ang="T14">
                    <a:pos x="T8" y="T9"/>
                  </a:cxn>
                </a:cxnLst>
                <a:rect l="T15" t="T16" r="T17" b="T18"/>
                <a:pathLst>
                  <a:path w="6" h="13">
                    <a:moveTo>
                      <a:pt x="0" y="0"/>
                    </a:moveTo>
                    <a:lnTo>
                      <a:pt x="0" y="12"/>
                    </a:lnTo>
                    <a:lnTo>
                      <a:pt x="6" y="13"/>
                    </a:lnTo>
                    <a:lnTo>
                      <a:pt x="6"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71" name="Freeform 140"/>
              <p:cNvSpPr>
                <a:spLocks/>
              </p:cNvSpPr>
              <p:nvPr/>
            </p:nvSpPr>
            <p:spPr bwMode="auto">
              <a:xfrm>
                <a:off x="653" y="2123"/>
                <a:ext cx="5" cy="75"/>
              </a:xfrm>
              <a:custGeom>
                <a:avLst/>
                <a:gdLst>
                  <a:gd name="T0" fmla="*/ 0 w 6"/>
                  <a:gd name="T1" fmla="*/ 0 h 75"/>
                  <a:gd name="T2" fmla="*/ 0 w 6"/>
                  <a:gd name="T3" fmla="*/ 74 h 75"/>
                  <a:gd name="T4" fmla="*/ 3 w 6"/>
                  <a:gd name="T5" fmla="*/ 75 h 75"/>
                  <a:gd name="T6" fmla="*/ 3 w 6"/>
                  <a:gd name="T7" fmla="*/ 1 h 75"/>
                  <a:gd name="T8" fmla="*/ 0 w 6"/>
                  <a:gd name="T9" fmla="*/ 0 h 75"/>
                  <a:gd name="T10" fmla="*/ 0 60000 65536"/>
                  <a:gd name="T11" fmla="*/ 0 60000 65536"/>
                  <a:gd name="T12" fmla="*/ 0 60000 65536"/>
                  <a:gd name="T13" fmla="*/ 0 60000 65536"/>
                  <a:gd name="T14" fmla="*/ 0 60000 65536"/>
                  <a:gd name="T15" fmla="*/ 0 w 6"/>
                  <a:gd name="T16" fmla="*/ 0 h 75"/>
                  <a:gd name="T17" fmla="*/ 6 w 6"/>
                  <a:gd name="T18" fmla="*/ 75 h 75"/>
                </a:gdLst>
                <a:ahLst/>
                <a:cxnLst>
                  <a:cxn ang="T10">
                    <a:pos x="T0" y="T1"/>
                  </a:cxn>
                  <a:cxn ang="T11">
                    <a:pos x="T2" y="T3"/>
                  </a:cxn>
                  <a:cxn ang="T12">
                    <a:pos x="T4" y="T5"/>
                  </a:cxn>
                  <a:cxn ang="T13">
                    <a:pos x="T6" y="T7"/>
                  </a:cxn>
                  <a:cxn ang="T14">
                    <a:pos x="T8" y="T9"/>
                  </a:cxn>
                </a:cxnLst>
                <a:rect l="T15" t="T16" r="T17" b="T18"/>
                <a:pathLst>
                  <a:path w="6" h="75">
                    <a:moveTo>
                      <a:pt x="0" y="0"/>
                    </a:moveTo>
                    <a:lnTo>
                      <a:pt x="0" y="74"/>
                    </a:lnTo>
                    <a:lnTo>
                      <a:pt x="6" y="75"/>
                    </a:lnTo>
                    <a:lnTo>
                      <a:pt x="6"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72" name="Freeform 141"/>
              <p:cNvSpPr>
                <a:spLocks/>
              </p:cNvSpPr>
              <p:nvPr/>
            </p:nvSpPr>
            <p:spPr bwMode="auto">
              <a:xfrm>
                <a:off x="653" y="2210"/>
                <a:ext cx="7" cy="2"/>
              </a:xfrm>
              <a:custGeom>
                <a:avLst/>
                <a:gdLst>
                  <a:gd name="T0" fmla="*/ 0 w 7"/>
                  <a:gd name="T1" fmla="*/ 1 h 3"/>
                  <a:gd name="T2" fmla="*/ 6 w 7"/>
                  <a:gd name="T3" fmla="*/ 1 h 3"/>
                  <a:gd name="T4" fmla="*/ 7 w 7"/>
                  <a:gd name="T5" fmla="*/ 1 h 3"/>
                  <a:gd name="T6" fmla="*/ 0 w 7"/>
                  <a:gd name="T7" fmla="*/ 0 h 3"/>
                  <a:gd name="T8" fmla="*/ 0 w 7"/>
                  <a:gd name="T9" fmla="*/ 1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0" y="2"/>
                    </a:moveTo>
                    <a:lnTo>
                      <a:pt x="6" y="3"/>
                    </a:lnTo>
                    <a:lnTo>
                      <a:pt x="7" y="1"/>
                    </a:lnTo>
                    <a:lnTo>
                      <a:pt x="0"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73" name="Freeform 142"/>
              <p:cNvSpPr>
                <a:spLocks/>
              </p:cNvSpPr>
              <p:nvPr/>
            </p:nvSpPr>
            <p:spPr bwMode="auto">
              <a:xfrm>
                <a:off x="653" y="2198"/>
                <a:ext cx="7" cy="0"/>
              </a:xfrm>
              <a:custGeom>
                <a:avLst/>
                <a:gdLst>
                  <a:gd name="T0" fmla="*/ 6 w 7"/>
                  <a:gd name="T1" fmla="*/ 0 h 2"/>
                  <a:gd name="T2" fmla="*/ 0 w 7"/>
                  <a:gd name="T3" fmla="*/ 0 h 2"/>
                  <a:gd name="T4" fmla="*/ 1 w 7"/>
                  <a:gd name="T5" fmla="*/ 0 h 2"/>
                  <a:gd name="T6" fmla="*/ 7 w 7"/>
                  <a:gd name="T7" fmla="*/ 0 h 2"/>
                  <a:gd name="T8" fmla="*/ 6 w 7"/>
                  <a:gd name="T9" fmla="*/ 0 h 2"/>
                  <a:gd name="T10" fmla="*/ 0 60000 65536"/>
                  <a:gd name="T11" fmla="*/ 0 60000 65536"/>
                  <a:gd name="T12" fmla="*/ 0 60000 65536"/>
                  <a:gd name="T13" fmla="*/ 0 60000 65536"/>
                  <a:gd name="T14" fmla="*/ 0 60000 65536"/>
                  <a:gd name="T15" fmla="*/ 0 w 7"/>
                  <a:gd name="T16" fmla="*/ 0 h 2"/>
                  <a:gd name="T17" fmla="*/ 7 w 7"/>
                  <a:gd name="T18" fmla="*/ 0 h 2"/>
                </a:gdLst>
                <a:ahLst/>
                <a:cxnLst>
                  <a:cxn ang="T10">
                    <a:pos x="T0" y="T1"/>
                  </a:cxn>
                  <a:cxn ang="T11">
                    <a:pos x="T2" y="T3"/>
                  </a:cxn>
                  <a:cxn ang="T12">
                    <a:pos x="T4" y="T5"/>
                  </a:cxn>
                  <a:cxn ang="T13">
                    <a:pos x="T6" y="T7"/>
                  </a:cxn>
                  <a:cxn ang="T14">
                    <a:pos x="T8" y="T9"/>
                  </a:cxn>
                </a:cxnLst>
                <a:rect l="T15" t="T16" r="T17" b="T18"/>
                <a:pathLst>
                  <a:path w="7" h="2">
                    <a:moveTo>
                      <a:pt x="6" y="1"/>
                    </a:moveTo>
                    <a:lnTo>
                      <a:pt x="0" y="0"/>
                    </a:lnTo>
                    <a:lnTo>
                      <a:pt x="1" y="2"/>
                    </a:lnTo>
                    <a:lnTo>
                      <a:pt x="7" y="2"/>
                    </a:lnTo>
                    <a:lnTo>
                      <a:pt x="6"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74" name="Rectangle 143"/>
              <p:cNvSpPr>
                <a:spLocks noChangeArrowheads="1"/>
              </p:cNvSpPr>
              <p:nvPr/>
            </p:nvSpPr>
            <p:spPr bwMode="auto">
              <a:xfrm>
                <a:off x="653" y="2205"/>
                <a:ext cx="5" cy="5"/>
              </a:xfrm>
              <a:prstGeom prst="rect">
                <a:avLst/>
              </a:prstGeom>
              <a:solidFill>
                <a:srgbClr val="2020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ct val="0"/>
                  </a:spcBef>
                  <a:defRPr/>
                </a:pPr>
                <a:endParaRPr lang="en-GB" sz="4000" dirty="0">
                  <a:latin typeface="+mn-lt"/>
                  <a:ea typeface="ＭＳ Ｐゴシック" pitchFamily="34" charset="-128"/>
                  <a:cs typeface="Arial" pitchFamily="34" charset="0"/>
                </a:endParaRPr>
              </a:p>
            </p:txBody>
          </p:sp>
          <p:sp>
            <p:nvSpPr>
              <p:cNvPr id="1175" name="Freeform 144"/>
              <p:cNvSpPr>
                <a:spLocks/>
              </p:cNvSpPr>
              <p:nvPr/>
            </p:nvSpPr>
            <p:spPr bwMode="auto">
              <a:xfrm>
                <a:off x="764" y="2137"/>
                <a:ext cx="2" cy="128"/>
              </a:xfrm>
              <a:custGeom>
                <a:avLst/>
                <a:gdLst>
                  <a:gd name="T0" fmla="*/ 0 w 1"/>
                  <a:gd name="T1" fmla="*/ 161 h 127"/>
                  <a:gd name="T2" fmla="*/ 0 w 1"/>
                  <a:gd name="T3" fmla="*/ 158 h 127"/>
                  <a:gd name="T4" fmla="*/ 0 w 1"/>
                  <a:gd name="T5" fmla="*/ 0 h 127"/>
                  <a:gd name="T6" fmla="*/ 0 w 1"/>
                  <a:gd name="T7" fmla="*/ 0 h 127"/>
                  <a:gd name="T8" fmla="*/ 0 w 1"/>
                  <a:gd name="T9" fmla="*/ 161 h 127"/>
                  <a:gd name="T10" fmla="*/ 0 60000 65536"/>
                  <a:gd name="T11" fmla="*/ 0 60000 65536"/>
                  <a:gd name="T12" fmla="*/ 0 60000 65536"/>
                  <a:gd name="T13" fmla="*/ 0 60000 65536"/>
                  <a:gd name="T14" fmla="*/ 0 60000 65536"/>
                  <a:gd name="T15" fmla="*/ 0 w 1"/>
                  <a:gd name="T16" fmla="*/ 0 h 127"/>
                  <a:gd name="T17" fmla="*/ 1 w 1"/>
                  <a:gd name="T18" fmla="*/ 127 h 127"/>
                </a:gdLst>
                <a:ahLst/>
                <a:cxnLst>
                  <a:cxn ang="T10">
                    <a:pos x="T0" y="T1"/>
                  </a:cxn>
                  <a:cxn ang="T11">
                    <a:pos x="T2" y="T3"/>
                  </a:cxn>
                  <a:cxn ang="T12">
                    <a:pos x="T4" y="T5"/>
                  </a:cxn>
                  <a:cxn ang="T13">
                    <a:pos x="T6" y="T7"/>
                  </a:cxn>
                  <a:cxn ang="T14">
                    <a:pos x="T8" y="T9"/>
                  </a:cxn>
                </a:cxnLst>
                <a:rect l="T15" t="T16" r="T17" b="T18"/>
                <a:pathLst>
                  <a:path w="1" h="127">
                    <a:moveTo>
                      <a:pt x="0" y="127"/>
                    </a:moveTo>
                    <a:lnTo>
                      <a:pt x="0" y="124"/>
                    </a:lnTo>
                    <a:lnTo>
                      <a:pt x="0" y="0"/>
                    </a:lnTo>
                    <a:lnTo>
                      <a:pt x="0" y="12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76" name="Freeform 145"/>
              <p:cNvSpPr>
                <a:spLocks/>
              </p:cNvSpPr>
              <p:nvPr/>
            </p:nvSpPr>
            <p:spPr bwMode="auto">
              <a:xfrm>
                <a:off x="641" y="2116"/>
                <a:ext cx="3" cy="109"/>
              </a:xfrm>
              <a:custGeom>
                <a:avLst/>
                <a:gdLst>
                  <a:gd name="T0" fmla="*/ 0 w 1"/>
                  <a:gd name="T1" fmla="*/ 0 h 108"/>
                  <a:gd name="T2" fmla="*/ 0 w 1"/>
                  <a:gd name="T3" fmla="*/ 142 h 108"/>
                  <a:gd name="T4" fmla="*/ 0 w 1"/>
                  <a:gd name="T5" fmla="*/ 141 h 108"/>
                  <a:gd name="T6" fmla="*/ 0 w 1"/>
                  <a:gd name="T7" fmla="*/ 0 h 108"/>
                  <a:gd name="T8" fmla="*/ 0 60000 65536"/>
                  <a:gd name="T9" fmla="*/ 0 60000 65536"/>
                  <a:gd name="T10" fmla="*/ 0 60000 65536"/>
                  <a:gd name="T11" fmla="*/ 0 60000 65536"/>
                  <a:gd name="T12" fmla="*/ 0 w 1"/>
                  <a:gd name="T13" fmla="*/ 0 h 108"/>
                  <a:gd name="T14" fmla="*/ 1 w 1"/>
                  <a:gd name="T15" fmla="*/ 108 h 108"/>
                </a:gdLst>
                <a:ahLst/>
                <a:cxnLst>
                  <a:cxn ang="T8">
                    <a:pos x="T0" y="T1"/>
                  </a:cxn>
                  <a:cxn ang="T9">
                    <a:pos x="T2" y="T3"/>
                  </a:cxn>
                  <a:cxn ang="T10">
                    <a:pos x="T4" y="T5"/>
                  </a:cxn>
                  <a:cxn ang="T11">
                    <a:pos x="T6" y="T7"/>
                  </a:cxn>
                </a:cxnLst>
                <a:rect l="T12" t="T13" r="T14" b="T15"/>
                <a:pathLst>
                  <a:path w="1" h="108">
                    <a:moveTo>
                      <a:pt x="0" y="0"/>
                    </a:moveTo>
                    <a:lnTo>
                      <a:pt x="0" y="108"/>
                    </a:lnTo>
                    <a:lnTo>
                      <a:pt x="0" y="107"/>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grpSp>
        <p:sp>
          <p:nvSpPr>
            <p:cNvPr id="1095" name="Freeform 146"/>
            <p:cNvSpPr>
              <a:spLocks/>
            </p:cNvSpPr>
            <p:nvPr/>
          </p:nvSpPr>
          <p:spPr bwMode="auto">
            <a:xfrm>
              <a:off x="778" y="1974"/>
              <a:ext cx="7" cy="370"/>
            </a:xfrm>
            <a:custGeom>
              <a:avLst/>
              <a:gdLst>
                <a:gd name="T0" fmla="*/ 0 w 7"/>
                <a:gd name="T1" fmla="*/ 2 h 370"/>
                <a:gd name="T2" fmla="*/ 0 w 7"/>
                <a:gd name="T3" fmla="*/ 370 h 370"/>
                <a:gd name="T4" fmla="*/ 7 w 7"/>
                <a:gd name="T5" fmla="*/ 363 h 370"/>
                <a:gd name="T6" fmla="*/ 7 w 7"/>
                <a:gd name="T7" fmla="*/ 0 h 370"/>
                <a:gd name="T8" fmla="*/ 0 w 7"/>
                <a:gd name="T9" fmla="*/ 2 h 370"/>
                <a:gd name="T10" fmla="*/ 0 60000 65536"/>
                <a:gd name="T11" fmla="*/ 0 60000 65536"/>
                <a:gd name="T12" fmla="*/ 0 60000 65536"/>
                <a:gd name="T13" fmla="*/ 0 60000 65536"/>
                <a:gd name="T14" fmla="*/ 0 60000 65536"/>
                <a:gd name="T15" fmla="*/ 0 w 7"/>
                <a:gd name="T16" fmla="*/ 0 h 370"/>
                <a:gd name="T17" fmla="*/ 7 w 7"/>
                <a:gd name="T18" fmla="*/ 370 h 370"/>
              </a:gdLst>
              <a:ahLst/>
              <a:cxnLst>
                <a:cxn ang="T10">
                  <a:pos x="T0" y="T1"/>
                </a:cxn>
                <a:cxn ang="T11">
                  <a:pos x="T2" y="T3"/>
                </a:cxn>
                <a:cxn ang="T12">
                  <a:pos x="T4" y="T5"/>
                </a:cxn>
                <a:cxn ang="T13">
                  <a:pos x="T6" y="T7"/>
                </a:cxn>
                <a:cxn ang="T14">
                  <a:pos x="T8" y="T9"/>
                </a:cxn>
              </a:cxnLst>
              <a:rect l="T15" t="T16" r="T17" b="T18"/>
              <a:pathLst>
                <a:path w="7" h="370">
                  <a:moveTo>
                    <a:pt x="0" y="2"/>
                  </a:moveTo>
                  <a:lnTo>
                    <a:pt x="0" y="370"/>
                  </a:lnTo>
                  <a:lnTo>
                    <a:pt x="7" y="363"/>
                  </a:lnTo>
                  <a:lnTo>
                    <a:pt x="7" y="0"/>
                  </a:lnTo>
                  <a:lnTo>
                    <a:pt x="0" y="2"/>
                  </a:lnTo>
                  <a:close/>
                </a:path>
              </a:pathLst>
            </a:custGeom>
            <a:solidFill>
              <a:srgbClr val="A0A0A0"/>
            </a:solidFill>
            <a:ln w="1588">
              <a:solidFill>
                <a:srgbClr val="808080"/>
              </a:solidFill>
              <a:prstDash val="solid"/>
              <a:round/>
              <a:headEnd/>
              <a:tailEnd/>
            </a:ln>
          </p:spPr>
          <p:txBody>
            <a:bodyPr/>
            <a:lstStyle/>
            <a:p>
              <a:pPr>
                <a:defRPr/>
              </a:pPr>
              <a:endParaRPr lang="en-GB" dirty="0">
                <a:latin typeface="+mn-lt"/>
                <a:cs typeface="Arial" pitchFamily="34" charset="0"/>
              </a:endParaRPr>
            </a:p>
          </p:txBody>
        </p:sp>
        <p:sp>
          <p:nvSpPr>
            <p:cNvPr id="1096" name="Freeform 147"/>
            <p:cNvSpPr>
              <a:spLocks/>
            </p:cNvSpPr>
            <p:nvPr/>
          </p:nvSpPr>
          <p:spPr bwMode="auto">
            <a:xfrm>
              <a:off x="632" y="1958"/>
              <a:ext cx="220" cy="21"/>
            </a:xfrm>
            <a:custGeom>
              <a:avLst/>
              <a:gdLst>
                <a:gd name="T0" fmla="*/ 0 w 220"/>
                <a:gd name="T1" fmla="*/ 101 h 20"/>
                <a:gd name="T2" fmla="*/ 147 w 220"/>
                <a:gd name="T3" fmla="*/ 96 h 20"/>
                <a:gd name="T4" fmla="*/ 220 w 220"/>
                <a:gd name="T5" fmla="*/ 0 h 20"/>
                <a:gd name="T6" fmla="*/ 96 w 220"/>
                <a:gd name="T7" fmla="*/ 3 h 20"/>
                <a:gd name="T8" fmla="*/ 0 w 220"/>
                <a:gd name="T9" fmla="*/ 101 h 20"/>
                <a:gd name="T10" fmla="*/ 0 60000 65536"/>
                <a:gd name="T11" fmla="*/ 0 60000 65536"/>
                <a:gd name="T12" fmla="*/ 0 60000 65536"/>
                <a:gd name="T13" fmla="*/ 0 60000 65536"/>
                <a:gd name="T14" fmla="*/ 0 60000 65536"/>
                <a:gd name="T15" fmla="*/ 0 w 220"/>
                <a:gd name="T16" fmla="*/ 0 h 20"/>
                <a:gd name="T17" fmla="*/ 220 w 220"/>
                <a:gd name="T18" fmla="*/ 20 h 20"/>
              </a:gdLst>
              <a:ahLst/>
              <a:cxnLst>
                <a:cxn ang="T10">
                  <a:pos x="T0" y="T1"/>
                </a:cxn>
                <a:cxn ang="T11">
                  <a:pos x="T2" y="T3"/>
                </a:cxn>
                <a:cxn ang="T12">
                  <a:pos x="T4" y="T5"/>
                </a:cxn>
                <a:cxn ang="T13">
                  <a:pos x="T6" y="T7"/>
                </a:cxn>
                <a:cxn ang="T14">
                  <a:pos x="T8" y="T9"/>
                </a:cxn>
              </a:cxnLst>
              <a:rect l="T15" t="T16" r="T17" b="T18"/>
              <a:pathLst>
                <a:path w="220" h="20">
                  <a:moveTo>
                    <a:pt x="0" y="20"/>
                  </a:moveTo>
                  <a:lnTo>
                    <a:pt x="147" y="19"/>
                  </a:lnTo>
                  <a:lnTo>
                    <a:pt x="220" y="0"/>
                  </a:lnTo>
                  <a:lnTo>
                    <a:pt x="96" y="3"/>
                  </a:lnTo>
                  <a:lnTo>
                    <a:pt x="0" y="20"/>
                  </a:lnTo>
                  <a:close/>
                </a:path>
              </a:pathLst>
            </a:custGeom>
            <a:solidFill>
              <a:srgbClr val="E0E0E0"/>
            </a:solidFill>
            <a:ln w="1588">
              <a:solidFill>
                <a:srgbClr val="808080"/>
              </a:solidFill>
              <a:prstDash val="solid"/>
              <a:round/>
              <a:headEnd/>
              <a:tailEnd/>
            </a:ln>
          </p:spPr>
          <p:txBody>
            <a:bodyPr/>
            <a:lstStyle/>
            <a:p>
              <a:pPr>
                <a:defRPr/>
              </a:pPr>
              <a:endParaRPr lang="en-GB" dirty="0">
                <a:latin typeface="+mn-lt"/>
                <a:cs typeface="Arial" pitchFamily="34" charset="0"/>
              </a:endParaRPr>
            </a:p>
          </p:txBody>
        </p:sp>
        <p:sp>
          <p:nvSpPr>
            <p:cNvPr id="1097" name="Freeform 148"/>
            <p:cNvSpPr>
              <a:spLocks/>
            </p:cNvSpPr>
            <p:nvPr/>
          </p:nvSpPr>
          <p:spPr bwMode="auto">
            <a:xfrm>
              <a:off x="752" y="2279"/>
              <a:ext cx="9" cy="23"/>
            </a:xfrm>
            <a:custGeom>
              <a:avLst/>
              <a:gdLst>
                <a:gd name="T0" fmla="*/ 0 w 10"/>
                <a:gd name="T1" fmla="*/ 0 h 22"/>
                <a:gd name="T2" fmla="*/ 0 w 10"/>
                <a:gd name="T3" fmla="*/ 83 h 22"/>
                <a:gd name="T4" fmla="*/ 5 w 10"/>
                <a:gd name="T5" fmla="*/ 95 h 22"/>
                <a:gd name="T6" fmla="*/ 5 w 10"/>
                <a:gd name="T7" fmla="*/ 3 h 22"/>
                <a:gd name="T8" fmla="*/ 0 w 10"/>
                <a:gd name="T9" fmla="*/ 0 h 22"/>
                <a:gd name="T10" fmla="*/ 0 60000 65536"/>
                <a:gd name="T11" fmla="*/ 0 60000 65536"/>
                <a:gd name="T12" fmla="*/ 0 60000 65536"/>
                <a:gd name="T13" fmla="*/ 0 60000 65536"/>
                <a:gd name="T14" fmla="*/ 0 60000 65536"/>
                <a:gd name="T15" fmla="*/ 0 w 10"/>
                <a:gd name="T16" fmla="*/ 0 h 22"/>
                <a:gd name="T17" fmla="*/ 10 w 10"/>
                <a:gd name="T18" fmla="*/ 22 h 22"/>
              </a:gdLst>
              <a:ahLst/>
              <a:cxnLst>
                <a:cxn ang="T10">
                  <a:pos x="T0" y="T1"/>
                </a:cxn>
                <a:cxn ang="T11">
                  <a:pos x="T2" y="T3"/>
                </a:cxn>
                <a:cxn ang="T12">
                  <a:pos x="T4" y="T5"/>
                </a:cxn>
                <a:cxn ang="T13">
                  <a:pos x="T6" y="T7"/>
                </a:cxn>
                <a:cxn ang="T14">
                  <a:pos x="T8" y="T9"/>
                </a:cxn>
              </a:cxnLst>
              <a:rect l="T15" t="T16" r="T17" b="T18"/>
              <a:pathLst>
                <a:path w="10" h="22">
                  <a:moveTo>
                    <a:pt x="0" y="0"/>
                  </a:moveTo>
                  <a:lnTo>
                    <a:pt x="0" y="19"/>
                  </a:lnTo>
                  <a:lnTo>
                    <a:pt x="10" y="22"/>
                  </a:lnTo>
                  <a:lnTo>
                    <a:pt x="10" y="3"/>
                  </a:lnTo>
                  <a:lnTo>
                    <a:pt x="0" y="0"/>
                  </a:lnTo>
                  <a:close/>
                </a:path>
              </a:pathLst>
            </a:custGeom>
            <a:solidFill>
              <a:srgbClr val="0000FF"/>
            </a:solidFill>
            <a:ln w="1588">
              <a:solidFill>
                <a:srgbClr val="808080"/>
              </a:solidFill>
              <a:prstDash val="solid"/>
              <a:round/>
              <a:headEnd/>
              <a:tailEnd/>
            </a:ln>
          </p:spPr>
          <p:txBody>
            <a:bodyPr/>
            <a:lstStyle/>
            <a:p>
              <a:pPr>
                <a:defRPr/>
              </a:pPr>
              <a:endParaRPr lang="en-GB" dirty="0">
                <a:latin typeface="+mn-lt"/>
                <a:cs typeface="Arial" pitchFamily="34" charset="0"/>
              </a:endParaRPr>
            </a:p>
          </p:txBody>
        </p:sp>
        <p:grpSp>
          <p:nvGrpSpPr>
            <p:cNvPr id="1098" name="Group 149"/>
            <p:cNvGrpSpPr>
              <a:grpSpLocks/>
            </p:cNvGrpSpPr>
            <p:nvPr/>
          </p:nvGrpSpPr>
          <p:grpSpPr bwMode="auto">
            <a:xfrm>
              <a:off x="791" y="1972"/>
              <a:ext cx="13" cy="28"/>
              <a:chOff x="791" y="1972"/>
              <a:chExt cx="13" cy="28"/>
            </a:xfrm>
          </p:grpSpPr>
          <p:grpSp>
            <p:nvGrpSpPr>
              <p:cNvPr id="1100" name="Group 150"/>
              <p:cNvGrpSpPr>
                <a:grpSpLocks/>
              </p:cNvGrpSpPr>
              <p:nvPr/>
            </p:nvGrpSpPr>
            <p:grpSpPr bwMode="auto">
              <a:xfrm>
                <a:off x="791" y="1972"/>
                <a:ext cx="13" cy="28"/>
                <a:chOff x="791" y="1972"/>
                <a:chExt cx="13" cy="28"/>
              </a:xfrm>
            </p:grpSpPr>
            <p:sp>
              <p:nvSpPr>
                <p:cNvPr id="1103" name="Line 151"/>
                <p:cNvSpPr>
                  <a:spLocks noChangeShapeType="1"/>
                </p:cNvSpPr>
                <p:nvPr/>
              </p:nvSpPr>
              <p:spPr bwMode="auto">
                <a:xfrm flipV="1">
                  <a:off x="791" y="1977"/>
                  <a:ext cx="2" cy="23"/>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sp>
              <p:nvSpPr>
                <p:cNvPr id="1104" name="Line 152"/>
                <p:cNvSpPr>
                  <a:spLocks noChangeShapeType="1"/>
                </p:cNvSpPr>
                <p:nvPr/>
              </p:nvSpPr>
              <p:spPr bwMode="auto">
                <a:xfrm>
                  <a:off x="793" y="1974"/>
                  <a:ext cx="0" cy="26"/>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sp>
              <p:nvSpPr>
                <p:cNvPr id="1105" name="Line 153"/>
                <p:cNvSpPr>
                  <a:spLocks noChangeShapeType="1"/>
                </p:cNvSpPr>
                <p:nvPr/>
              </p:nvSpPr>
              <p:spPr bwMode="auto">
                <a:xfrm>
                  <a:off x="795" y="1974"/>
                  <a:ext cx="2" cy="26"/>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sp>
              <p:nvSpPr>
                <p:cNvPr id="1106" name="Line 154"/>
                <p:cNvSpPr>
                  <a:spLocks noChangeShapeType="1"/>
                </p:cNvSpPr>
                <p:nvPr/>
              </p:nvSpPr>
              <p:spPr bwMode="auto">
                <a:xfrm>
                  <a:off x="797" y="1974"/>
                  <a:ext cx="0" cy="23"/>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sp>
              <p:nvSpPr>
                <p:cNvPr id="1107" name="Line 155"/>
                <p:cNvSpPr>
                  <a:spLocks noChangeShapeType="1"/>
                </p:cNvSpPr>
                <p:nvPr/>
              </p:nvSpPr>
              <p:spPr bwMode="auto">
                <a:xfrm>
                  <a:off x="798" y="1974"/>
                  <a:ext cx="0" cy="23"/>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sp>
              <p:nvSpPr>
                <p:cNvPr id="1108" name="Line 156"/>
                <p:cNvSpPr>
                  <a:spLocks noChangeShapeType="1"/>
                </p:cNvSpPr>
                <p:nvPr/>
              </p:nvSpPr>
              <p:spPr bwMode="auto">
                <a:xfrm>
                  <a:off x="798" y="1972"/>
                  <a:ext cx="2" cy="26"/>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sp>
              <p:nvSpPr>
                <p:cNvPr id="1109" name="Line 157"/>
                <p:cNvSpPr>
                  <a:spLocks noChangeShapeType="1"/>
                </p:cNvSpPr>
                <p:nvPr/>
              </p:nvSpPr>
              <p:spPr bwMode="auto">
                <a:xfrm>
                  <a:off x="802" y="1972"/>
                  <a:ext cx="0" cy="23"/>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sp>
              <p:nvSpPr>
                <p:cNvPr id="1110" name="Line 158"/>
                <p:cNvSpPr>
                  <a:spLocks noChangeShapeType="1"/>
                </p:cNvSpPr>
                <p:nvPr/>
              </p:nvSpPr>
              <p:spPr bwMode="auto">
                <a:xfrm>
                  <a:off x="802" y="1972"/>
                  <a:ext cx="2" cy="23"/>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sp>
              <p:nvSpPr>
                <p:cNvPr id="1111" name="Line 159"/>
                <p:cNvSpPr>
                  <a:spLocks noChangeShapeType="1"/>
                </p:cNvSpPr>
                <p:nvPr/>
              </p:nvSpPr>
              <p:spPr bwMode="auto">
                <a:xfrm>
                  <a:off x="802" y="1972"/>
                  <a:ext cx="0" cy="21"/>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grpSp>
          <p:sp>
            <p:nvSpPr>
              <p:cNvPr id="1101" name="Line 160"/>
              <p:cNvSpPr>
                <a:spLocks noChangeShapeType="1"/>
              </p:cNvSpPr>
              <p:nvPr/>
            </p:nvSpPr>
            <p:spPr bwMode="auto">
              <a:xfrm flipV="1">
                <a:off x="791" y="1974"/>
                <a:ext cx="9" cy="5"/>
              </a:xfrm>
              <a:prstGeom prst="line">
                <a:avLst/>
              </a:prstGeom>
              <a:noFill/>
              <a:ln w="1588">
                <a:solidFill>
                  <a:srgbClr val="A0A0A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sp>
            <p:nvSpPr>
              <p:cNvPr id="1102" name="Line 161"/>
              <p:cNvSpPr>
                <a:spLocks noChangeShapeType="1"/>
              </p:cNvSpPr>
              <p:nvPr/>
            </p:nvSpPr>
            <p:spPr bwMode="auto">
              <a:xfrm flipV="1">
                <a:off x="791" y="1993"/>
                <a:ext cx="9" cy="7"/>
              </a:xfrm>
              <a:prstGeom prst="line">
                <a:avLst/>
              </a:prstGeom>
              <a:noFill/>
              <a:ln w="1588">
                <a:solidFill>
                  <a:srgbClr val="A0A0A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grpSp>
        <p:sp>
          <p:nvSpPr>
            <p:cNvPr id="1099" name="Freeform 162"/>
            <p:cNvSpPr>
              <a:spLocks/>
            </p:cNvSpPr>
            <p:nvPr/>
          </p:nvSpPr>
          <p:spPr bwMode="auto">
            <a:xfrm>
              <a:off x="752" y="2279"/>
              <a:ext cx="9" cy="14"/>
            </a:xfrm>
            <a:custGeom>
              <a:avLst/>
              <a:gdLst>
                <a:gd name="T0" fmla="*/ 5 w 10"/>
                <a:gd name="T1" fmla="*/ 3 h 13"/>
                <a:gd name="T2" fmla="*/ 0 w 10"/>
                <a:gd name="T3" fmla="*/ 0 h 13"/>
                <a:gd name="T4" fmla="*/ 0 w 10"/>
                <a:gd name="T5" fmla="*/ 112 h 13"/>
                <a:gd name="T6" fmla="*/ 5 w 10"/>
                <a:gd name="T7" fmla="*/ 151 h 13"/>
                <a:gd name="T8" fmla="*/ 5 w 10"/>
                <a:gd name="T9" fmla="*/ 3 h 13"/>
                <a:gd name="T10" fmla="*/ 0 60000 65536"/>
                <a:gd name="T11" fmla="*/ 0 60000 65536"/>
                <a:gd name="T12" fmla="*/ 0 60000 65536"/>
                <a:gd name="T13" fmla="*/ 0 60000 65536"/>
                <a:gd name="T14" fmla="*/ 0 60000 65536"/>
                <a:gd name="T15" fmla="*/ 0 w 10"/>
                <a:gd name="T16" fmla="*/ 0 h 13"/>
                <a:gd name="T17" fmla="*/ 10 w 10"/>
                <a:gd name="T18" fmla="*/ 13 h 13"/>
              </a:gdLst>
              <a:ahLst/>
              <a:cxnLst>
                <a:cxn ang="T10">
                  <a:pos x="T0" y="T1"/>
                </a:cxn>
                <a:cxn ang="T11">
                  <a:pos x="T2" y="T3"/>
                </a:cxn>
                <a:cxn ang="T12">
                  <a:pos x="T4" y="T5"/>
                </a:cxn>
                <a:cxn ang="T13">
                  <a:pos x="T6" y="T7"/>
                </a:cxn>
                <a:cxn ang="T14">
                  <a:pos x="T8" y="T9"/>
                </a:cxn>
              </a:cxnLst>
              <a:rect l="T15" t="T16" r="T17" b="T18"/>
              <a:pathLst>
                <a:path w="10" h="13">
                  <a:moveTo>
                    <a:pt x="10" y="3"/>
                  </a:moveTo>
                  <a:lnTo>
                    <a:pt x="0" y="0"/>
                  </a:lnTo>
                  <a:lnTo>
                    <a:pt x="0" y="9"/>
                  </a:lnTo>
                  <a:lnTo>
                    <a:pt x="10" y="13"/>
                  </a:lnTo>
                  <a:lnTo>
                    <a:pt x="10" y="3"/>
                  </a:lnTo>
                  <a:close/>
                </a:path>
              </a:pathLst>
            </a:custGeom>
            <a:solidFill>
              <a:srgbClr val="E00000"/>
            </a:solidFill>
            <a:ln w="1588">
              <a:solidFill>
                <a:srgbClr val="808080"/>
              </a:solidFill>
              <a:prstDash val="solid"/>
              <a:round/>
              <a:headEnd/>
              <a:tailEnd/>
            </a:ln>
          </p:spPr>
          <p:txBody>
            <a:bodyPr/>
            <a:lstStyle/>
            <a:p>
              <a:pPr>
                <a:defRPr/>
              </a:pPr>
              <a:endParaRPr lang="en-GB" dirty="0">
                <a:latin typeface="+mn-lt"/>
                <a:cs typeface="Arial" pitchFamily="34" charset="0"/>
              </a:endParaRPr>
            </a:p>
          </p:txBody>
        </p:sp>
      </p:grpSp>
      <p:pic>
        <p:nvPicPr>
          <p:cNvPr id="1246" name="Grafik 317"/>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28184" y="2959794"/>
            <a:ext cx="124905" cy="483326"/>
          </a:xfrm>
          <a:prstGeom prst="rect">
            <a:avLst/>
          </a:prstGeom>
        </p:spPr>
      </p:pic>
      <p:sp>
        <p:nvSpPr>
          <p:cNvPr id="1247" name="Rechteck 534"/>
          <p:cNvSpPr/>
          <p:nvPr/>
        </p:nvSpPr>
        <p:spPr>
          <a:xfrm>
            <a:off x="6248961" y="3115968"/>
            <a:ext cx="83350" cy="83350"/>
          </a:xfrm>
          <a:prstGeom prst="rect">
            <a:avLst/>
          </a:prstGeom>
          <a:solidFill>
            <a:srgbClr val="C00000"/>
          </a:solidFill>
          <a:ln w="9525" cap="flat" cmpd="sng" algn="ctr">
            <a:noFill/>
            <a:prstDash val="solid"/>
          </a:ln>
          <a:effectLst/>
        </p:spPr>
        <p:txBody>
          <a:bodyPr lIns="91333" tIns="45666" rIns="91333" bIns="45666" rtlCol="0" anchor="ctr"/>
          <a:lstStyle/>
          <a:p>
            <a:pPr algn="ctr" defTabSz="456662">
              <a:lnSpc>
                <a:spcPts val="1800"/>
              </a:lnSpc>
              <a:buClr>
                <a:srgbClr val="E20074"/>
              </a:buClr>
            </a:pPr>
            <a:endParaRPr lang="en-GB" sz="1800" kern="0" dirty="0">
              <a:solidFill>
                <a:srgbClr val="000000"/>
              </a:solidFill>
              <a:latin typeface="Tele-GroteskNor"/>
            </a:endParaRPr>
          </a:p>
        </p:txBody>
      </p:sp>
      <p:cxnSp>
        <p:nvCxnSpPr>
          <p:cNvPr id="1248" name="Gerade Verbindung 537"/>
          <p:cNvCxnSpPr>
            <a:stCxn id="842" idx="1"/>
          </p:cNvCxnSpPr>
          <p:nvPr/>
        </p:nvCxnSpPr>
        <p:spPr bwMode="auto">
          <a:xfrm flipH="1">
            <a:off x="4502287" y="2474422"/>
            <a:ext cx="432677" cy="615357"/>
          </a:xfrm>
          <a:prstGeom prst="line">
            <a:avLst/>
          </a:prstGeom>
          <a:solidFill>
            <a:srgbClr val="00B8FF"/>
          </a:solidFill>
          <a:ln w="19050" cap="flat" cmpd="sng" algn="ctr">
            <a:solidFill>
              <a:schemeClr val="accent6"/>
            </a:solidFill>
            <a:prstDash val="dashDot"/>
            <a:round/>
            <a:headEnd type="none" w="med" len="med"/>
            <a:tailEnd type="none" w="med" len="med"/>
          </a:ln>
          <a:effectLst/>
        </p:spPr>
      </p:cxnSp>
      <p:cxnSp>
        <p:nvCxnSpPr>
          <p:cNvPr id="1249" name="Gerade Verbindung 550"/>
          <p:cNvCxnSpPr>
            <a:stCxn id="866" idx="0"/>
          </p:cNvCxnSpPr>
          <p:nvPr/>
        </p:nvCxnSpPr>
        <p:spPr bwMode="auto">
          <a:xfrm flipH="1" flipV="1">
            <a:off x="3668493" y="4543600"/>
            <a:ext cx="555873" cy="1039669"/>
          </a:xfrm>
          <a:prstGeom prst="line">
            <a:avLst/>
          </a:prstGeom>
          <a:solidFill>
            <a:srgbClr val="00B8FF"/>
          </a:solidFill>
          <a:ln w="19050" cap="flat" cmpd="sng" algn="ctr">
            <a:solidFill>
              <a:schemeClr val="accent6"/>
            </a:solidFill>
            <a:prstDash val="dashDot"/>
            <a:round/>
            <a:headEnd type="none" w="med" len="med"/>
            <a:tailEnd type="none" w="med" len="med"/>
          </a:ln>
          <a:effectLst/>
        </p:spPr>
      </p:cxnSp>
      <p:cxnSp>
        <p:nvCxnSpPr>
          <p:cNvPr id="1250" name="Gerade Verbindung 549"/>
          <p:cNvCxnSpPr/>
          <p:nvPr/>
        </p:nvCxnSpPr>
        <p:spPr bwMode="auto">
          <a:xfrm flipV="1">
            <a:off x="2752034" y="4584633"/>
            <a:ext cx="865451" cy="998636"/>
          </a:xfrm>
          <a:prstGeom prst="line">
            <a:avLst/>
          </a:prstGeom>
          <a:solidFill>
            <a:srgbClr val="00B8FF"/>
          </a:solidFill>
          <a:ln w="19050" cap="flat" cmpd="sng" algn="ctr">
            <a:solidFill>
              <a:schemeClr val="accent6"/>
            </a:solidFill>
            <a:prstDash val="dashDot"/>
            <a:round/>
            <a:headEnd type="none" w="med" len="med"/>
            <a:tailEnd type="none" w="med" len="med"/>
          </a:ln>
          <a:effectLst/>
        </p:spPr>
      </p:cxnSp>
      <p:cxnSp>
        <p:nvCxnSpPr>
          <p:cNvPr id="1251" name="Gerade Verbindung 548"/>
          <p:cNvCxnSpPr/>
          <p:nvPr/>
        </p:nvCxnSpPr>
        <p:spPr bwMode="auto">
          <a:xfrm>
            <a:off x="1028583" y="4537139"/>
            <a:ext cx="1155350" cy="2239"/>
          </a:xfrm>
          <a:prstGeom prst="line">
            <a:avLst/>
          </a:prstGeom>
          <a:solidFill>
            <a:srgbClr val="00B8FF"/>
          </a:solidFill>
          <a:ln w="19050" cap="flat" cmpd="sng" algn="ctr">
            <a:solidFill>
              <a:schemeClr val="accent6"/>
            </a:solidFill>
            <a:prstDash val="dashDot"/>
            <a:round/>
            <a:headEnd type="none" w="med" len="med"/>
            <a:tailEnd type="none" w="med" len="med"/>
          </a:ln>
          <a:effectLst/>
        </p:spPr>
      </p:cxnSp>
      <p:cxnSp>
        <p:nvCxnSpPr>
          <p:cNvPr id="1252" name="Gerade Verbindung 548"/>
          <p:cNvCxnSpPr>
            <a:endCxn id="889" idx="1"/>
          </p:cNvCxnSpPr>
          <p:nvPr/>
        </p:nvCxnSpPr>
        <p:spPr bwMode="auto">
          <a:xfrm flipV="1">
            <a:off x="1449883" y="4581361"/>
            <a:ext cx="671598" cy="1008630"/>
          </a:xfrm>
          <a:prstGeom prst="line">
            <a:avLst/>
          </a:prstGeom>
          <a:solidFill>
            <a:srgbClr val="00B8FF"/>
          </a:solidFill>
          <a:ln w="19050" cap="flat" cmpd="sng" algn="ctr">
            <a:solidFill>
              <a:schemeClr val="accent6"/>
            </a:solidFill>
            <a:prstDash val="dashDot"/>
            <a:round/>
            <a:headEnd type="none" w="med" len="med"/>
            <a:tailEnd type="none" w="med" len="med"/>
          </a:ln>
          <a:effectLst/>
        </p:spPr>
      </p:cxnSp>
      <p:sp>
        <p:nvSpPr>
          <p:cNvPr id="1253" name="Rectangle 162"/>
          <p:cNvSpPr>
            <a:spLocks noChangeArrowheads="1"/>
          </p:cNvSpPr>
          <p:nvPr/>
        </p:nvSpPr>
        <p:spPr bwMode="auto">
          <a:xfrm>
            <a:off x="73482" y="5692858"/>
            <a:ext cx="798258" cy="368750"/>
          </a:xfrm>
          <a:prstGeom prst="rect">
            <a:avLst/>
          </a:prstGeom>
          <a:solidFill>
            <a:srgbClr val="FFD5AB"/>
          </a:solidFill>
          <a:ln>
            <a:noFill/>
          </a:ln>
          <a:extLst/>
        </p:spPr>
        <p:txBody>
          <a:bodyPr wrap="square" lIns="0" tIns="18000" rIns="0" bIns="18000">
            <a:spAutoFit/>
          </a:bodyPr>
          <a:lstStyle>
            <a:lvl1pPr>
              <a:spcBef>
                <a:spcPct val="20000"/>
              </a:spcBef>
              <a:buFont typeface="Arial" pitchFamily="34" charset="0"/>
              <a:buChar char="■"/>
              <a:defRPr sz="3200">
                <a:solidFill>
                  <a:srgbClr val="000000"/>
                </a:solidFill>
                <a:latin typeface="Arial" pitchFamily="34" charset="0"/>
                <a:ea typeface="ＭＳ Ｐゴシック" pitchFamily="34" charset="-128"/>
                <a:cs typeface="Arial" pitchFamily="34" charset="0"/>
              </a:defRPr>
            </a:lvl1pPr>
            <a:lvl2pPr marL="742950" indent="-285750">
              <a:spcBef>
                <a:spcPct val="20000"/>
              </a:spcBef>
              <a:buFont typeface="Arial" pitchFamily="34" charset="0"/>
              <a:buChar char="♦"/>
              <a:defRPr sz="2800">
                <a:solidFill>
                  <a:srgbClr val="404040"/>
                </a:solidFill>
                <a:latin typeface="Arial" pitchFamily="34" charset="0"/>
                <a:ea typeface="Arial" pitchFamily="34" charset="0"/>
                <a:cs typeface="Arial" pitchFamily="34" charset="0"/>
              </a:defRPr>
            </a:lvl2pPr>
            <a:lvl3pPr marL="1143000" indent="-228600">
              <a:spcBef>
                <a:spcPct val="20000"/>
              </a:spcBef>
              <a:buFont typeface="Arial" pitchFamily="34" charset="0"/>
              <a:buChar char="•"/>
              <a:defRPr sz="2400">
                <a:solidFill>
                  <a:srgbClr val="000090"/>
                </a:solidFill>
                <a:latin typeface="Arial" pitchFamily="34" charset="0"/>
                <a:ea typeface="Arial" pitchFamily="34" charset="0"/>
                <a:cs typeface="Arial" pitchFamily="34" charset="0"/>
              </a:defRPr>
            </a:lvl3pPr>
            <a:lvl4pPr marL="1600200" indent="-228600">
              <a:spcBef>
                <a:spcPct val="20000"/>
              </a:spcBef>
              <a:buFont typeface="Arial" pitchFamily="34" charset="0"/>
              <a:buChar char="–"/>
              <a:defRPr sz="2000">
                <a:solidFill>
                  <a:srgbClr val="660066"/>
                </a:solidFill>
                <a:latin typeface="Arial" pitchFamily="34" charset="0"/>
                <a:ea typeface="Arial" pitchFamily="34" charset="0"/>
                <a:cs typeface="Arial" pitchFamily="34" charset="0"/>
              </a:defRPr>
            </a:lvl4pPr>
            <a:lvl5pPr marL="2057400" indent="-228600">
              <a:spcBef>
                <a:spcPct val="20000"/>
              </a:spcBef>
              <a:buFont typeface="Arial" pitchFamily="34" charset="0"/>
              <a:buChar char="»"/>
              <a:defRPr sz="16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9pPr>
          </a:lstStyle>
          <a:p>
            <a:pPr algn="ctr" eaLnBrk="1" hangingPunct="1">
              <a:lnSpc>
                <a:spcPct val="90000"/>
              </a:lnSpc>
              <a:spcBef>
                <a:spcPct val="0"/>
              </a:spcBef>
              <a:buClr>
                <a:srgbClr val="E20074"/>
              </a:buClr>
              <a:buSzPct val="75000"/>
              <a:buFontTx/>
              <a:buNone/>
            </a:pPr>
            <a:r>
              <a:rPr lang="en-US" altLang="de-DE" sz="1200" dirty="0"/>
              <a:t>Use case</a:t>
            </a:r>
            <a:br>
              <a:rPr lang="en-US" altLang="de-DE" sz="1200" dirty="0"/>
            </a:br>
            <a:r>
              <a:rPr lang="en-US" altLang="de-DE" sz="1200" dirty="0"/>
              <a:t>a) </a:t>
            </a:r>
            <a:r>
              <a:rPr lang="en-US" altLang="de-DE" sz="1200" b="1" dirty="0"/>
              <a:t>WTTH</a:t>
            </a:r>
          </a:p>
        </p:txBody>
      </p:sp>
      <p:sp>
        <p:nvSpPr>
          <p:cNvPr id="1254" name="Rectangle 162"/>
          <p:cNvSpPr>
            <a:spLocks noChangeArrowheads="1"/>
          </p:cNvSpPr>
          <p:nvPr/>
        </p:nvSpPr>
        <p:spPr bwMode="auto">
          <a:xfrm>
            <a:off x="3172213" y="5068962"/>
            <a:ext cx="798258" cy="368750"/>
          </a:xfrm>
          <a:prstGeom prst="rect">
            <a:avLst/>
          </a:prstGeom>
          <a:solidFill>
            <a:srgbClr val="FFD5AB"/>
          </a:solidFill>
          <a:ln>
            <a:noFill/>
          </a:ln>
          <a:extLst/>
        </p:spPr>
        <p:txBody>
          <a:bodyPr wrap="square" lIns="0" tIns="18000" rIns="0" bIns="18000">
            <a:spAutoFit/>
          </a:bodyPr>
          <a:lstStyle/>
          <a:p>
            <a:pPr algn="ctr" eaLnBrk="1" hangingPunct="1">
              <a:lnSpc>
                <a:spcPct val="90000"/>
              </a:lnSpc>
              <a:buClr>
                <a:srgbClr val="E20074"/>
              </a:buClr>
              <a:buSzPct val="75000"/>
              <a:buFontTx/>
              <a:buNone/>
            </a:pPr>
            <a:r>
              <a:rPr lang="en-US" altLang="de-DE" sz="1200" dirty="0">
                <a:solidFill>
                  <a:srgbClr val="000000"/>
                </a:solidFill>
                <a:latin typeface="Arial" panose="020B0604020202020204" pitchFamily="34" charset="0"/>
                <a:ea typeface="ＭＳ Ｐゴシック" pitchFamily="34" charset="-128"/>
                <a:cs typeface="Arial" panose="020B0604020202020204" pitchFamily="34" charset="0"/>
              </a:rPr>
              <a:t>Use case</a:t>
            </a:r>
            <a:br>
              <a:rPr lang="en-US" altLang="de-DE" sz="1200" dirty="0">
                <a:solidFill>
                  <a:srgbClr val="000000"/>
                </a:solidFill>
                <a:latin typeface="Arial" panose="020B0604020202020204" pitchFamily="34" charset="0"/>
                <a:ea typeface="ＭＳ Ｐゴシック" pitchFamily="34" charset="-128"/>
                <a:cs typeface="Arial" panose="020B0604020202020204" pitchFamily="34" charset="0"/>
              </a:rPr>
            </a:br>
            <a:r>
              <a:rPr lang="en-US" altLang="de-DE" sz="1200" dirty="0">
                <a:solidFill>
                  <a:srgbClr val="000000"/>
                </a:solidFill>
                <a:latin typeface="Arial" panose="020B0604020202020204" pitchFamily="34" charset="0"/>
                <a:ea typeface="ＭＳ Ｐゴシック" pitchFamily="34" charset="-128"/>
                <a:cs typeface="Arial" panose="020B0604020202020204" pitchFamily="34" charset="0"/>
              </a:rPr>
              <a:t>b) </a:t>
            </a:r>
            <a:r>
              <a:rPr lang="en-US" altLang="de-DE" sz="1200" b="1" dirty="0">
                <a:solidFill>
                  <a:srgbClr val="000000"/>
                </a:solidFill>
                <a:latin typeface="Arial" panose="020B0604020202020204" pitchFamily="34" charset="0"/>
                <a:ea typeface="ＭＳ Ｐゴシック" pitchFamily="34" charset="-128"/>
                <a:cs typeface="Arial" panose="020B0604020202020204" pitchFamily="34" charset="0"/>
              </a:rPr>
              <a:t>WTTB</a:t>
            </a:r>
          </a:p>
        </p:txBody>
      </p:sp>
      <p:grpSp>
        <p:nvGrpSpPr>
          <p:cNvPr id="6" name="Group 5"/>
          <p:cNvGrpSpPr/>
          <p:nvPr/>
        </p:nvGrpSpPr>
        <p:grpSpPr>
          <a:xfrm>
            <a:off x="1329253" y="4849800"/>
            <a:ext cx="2381758" cy="1963369"/>
            <a:chOff x="1329253" y="4723244"/>
            <a:chExt cx="2381758" cy="1963369"/>
          </a:xfrm>
        </p:grpSpPr>
        <p:sp>
          <p:nvSpPr>
            <p:cNvPr id="1256" name="Multiplication Sign 1255"/>
            <p:cNvSpPr/>
            <p:nvPr/>
          </p:nvSpPr>
          <p:spPr bwMode="auto">
            <a:xfrm>
              <a:off x="1650322" y="4723244"/>
              <a:ext cx="330878" cy="305956"/>
            </a:xfrm>
            <a:prstGeom prst="mathMultiply">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1257" name="Speech Bubble: Rectangle 1256"/>
            <p:cNvSpPr/>
            <p:nvPr/>
          </p:nvSpPr>
          <p:spPr bwMode="auto">
            <a:xfrm>
              <a:off x="1424913" y="5998255"/>
              <a:ext cx="2286098" cy="688358"/>
            </a:xfrm>
            <a:prstGeom prst="wedgeRectCallout">
              <a:avLst>
                <a:gd name="adj1" fmla="val -50107"/>
                <a:gd name="adj2" fmla="val -111138"/>
              </a:avLst>
            </a:prstGeom>
            <a:solidFill>
              <a:schemeClr val="bg1"/>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dirty="0">
                  <a:solidFill>
                    <a:srgbClr val="C00000"/>
                  </a:solidFill>
                  <a:latin typeface="Arial" panose="020B0604020202020204" pitchFamily="34" charset="0"/>
                  <a:cs typeface="Arial" panose="020B0604020202020204" pitchFamily="34" charset="0"/>
                </a:rPr>
                <a:t>CN cannot see any DN. Even though it can see another CN </a:t>
              </a:r>
              <a:r>
                <a:rPr lang="en-US" sz="1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1200" b="1" dirty="0">
                  <a:solidFill>
                    <a:srgbClr val="C00000"/>
                  </a:solidFill>
                  <a:latin typeface="Arial" panose="020B0604020202020204" pitchFamily="34" charset="0"/>
                  <a:cs typeface="Arial" panose="020B0604020202020204" pitchFamily="34" charset="0"/>
                </a:rPr>
                <a:t>no link possible</a:t>
              </a:r>
            </a:p>
          </p:txBody>
        </p:sp>
        <p:pic>
          <p:nvPicPr>
            <p:cNvPr id="3" name="Picture 2"/>
            <p:cNvPicPr>
              <a:picLocks noChangeAspect="1"/>
            </p:cNvPicPr>
            <p:nvPr/>
          </p:nvPicPr>
          <p:blipFill>
            <a:blip r:embed="rId11"/>
            <a:stretch>
              <a:fillRect/>
            </a:stretch>
          </p:blipFill>
          <p:spPr>
            <a:xfrm>
              <a:off x="1329253" y="4859753"/>
              <a:ext cx="425700" cy="795175"/>
            </a:xfrm>
            <a:prstGeom prst="rect">
              <a:avLst/>
            </a:prstGeom>
          </p:spPr>
        </p:pic>
      </p:grpSp>
      <p:sp>
        <p:nvSpPr>
          <p:cNvPr id="427" name="Rechteck 315"/>
          <p:cNvSpPr/>
          <p:nvPr/>
        </p:nvSpPr>
        <p:spPr>
          <a:xfrm>
            <a:off x="968160" y="4498011"/>
            <a:ext cx="83350" cy="83350"/>
          </a:xfrm>
          <a:prstGeom prst="rect">
            <a:avLst/>
          </a:prstGeom>
          <a:solidFill>
            <a:srgbClr val="C00000"/>
          </a:solidFill>
          <a:ln w="9525" cap="flat" cmpd="sng" algn="ctr">
            <a:noFill/>
            <a:prstDash val="solid"/>
          </a:ln>
          <a:effectLst/>
        </p:spPr>
        <p:txBody>
          <a:bodyPr lIns="91333" tIns="45666" rIns="91333" bIns="45666" rtlCol="0" anchor="ctr"/>
          <a:lstStyle/>
          <a:p>
            <a:pPr algn="ctr" defTabSz="456662">
              <a:lnSpc>
                <a:spcPts val="1800"/>
              </a:lnSpc>
              <a:buClr>
                <a:srgbClr val="E20074"/>
              </a:buClr>
            </a:pPr>
            <a:endParaRPr lang="en-GB" sz="1800" kern="0" dirty="0">
              <a:solidFill>
                <a:srgbClr val="000000"/>
              </a:solidFill>
              <a:latin typeface="Tele-GroteskNor"/>
            </a:endParaRPr>
          </a:p>
        </p:txBody>
      </p:sp>
      <p:sp>
        <p:nvSpPr>
          <p:cNvPr id="428" name="Rechteck 315"/>
          <p:cNvSpPr/>
          <p:nvPr/>
        </p:nvSpPr>
        <p:spPr>
          <a:xfrm>
            <a:off x="1371575" y="5596564"/>
            <a:ext cx="83350" cy="83350"/>
          </a:xfrm>
          <a:prstGeom prst="rect">
            <a:avLst/>
          </a:prstGeom>
          <a:solidFill>
            <a:srgbClr val="C00000"/>
          </a:solidFill>
          <a:ln w="9525" cap="flat" cmpd="sng" algn="ctr">
            <a:noFill/>
            <a:prstDash val="solid"/>
          </a:ln>
          <a:effectLst/>
        </p:spPr>
        <p:txBody>
          <a:bodyPr lIns="91333" tIns="45666" rIns="91333" bIns="45666" rtlCol="0" anchor="ctr"/>
          <a:lstStyle/>
          <a:p>
            <a:pPr algn="ctr" defTabSz="456662">
              <a:lnSpc>
                <a:spcPts val="1800"/>
              </a:lnSpc>
              <a:buClr>
                <a:srgbClr val="E20074"/>
              </a:buClr>
            </a:pPr>
            <a:endParaRPr lang="en-GB" sz="1800" kern="0" dirty="0">
              <a:solidFill>
                <a:srgbClr val="000000"/>
              </a:solidFill>
              <a:latin typeface="Tele-GroteskNor"/>
            </a:endParaRPr>
          </a:p>
        </p:txBody>
      </p:sp>
      <p:sp>
        <p:nvSpPr>
          <p:cNvPr id="7" name="TextBox 6"/>
          <p:cNvSpPr txBox="1"/>
          <p:nvPr/>
        </p:nvSpPr>
        <p:spPr>
          <a:xfrm>
            <a:off x="3273635" y="4302295"/>
            <a:ext cx="456918" cy="261610"/>
          </a:xfrm>
          <a:prstGeom prst="rect">
            <a:avLst/>
          </a:prstGeom>
          <a:noFill/>
        </p:spPr>
        <p:txBody>
          <a:bodyPr wrap="square" rtlCol="0">
            <a:spAutoFit/>
          </a:bodyPr>
          <a:lstStyle/>
          <a:p>
            <a:r>
              <a:rPr lang="en-US" sz="1100" dirty="0">
                <a:solidFill>
                  <a:schemeClr val="tx1"/>
                </a:solidFill>
                <a:latin typeface="Arial" panose="020B0604020202020204" pitchFamily="34" charset="0"/>
                <a:cs typeface="Arial" panose="020B0604020202020204" pitchFamily="34" charset="0"/>
              </a:rPr>
              <a:t>DN</a:t>
            </a:r>
          </a:p>
        </p:txBody>
      </p:sp>
      <p:sp>
        <p:nvSpPr>
          <p:cNvPr id="431" name="TextBox 430"/>
          <p:cNvSpPr txBox="1"/>
          <p:nvPr/>
        </p:nvSpPr>
        <p:spPr>
          <a:xfrm>
            <a:off x="4282198" y="3366503"/>
            <a:ext cx="456918" cy="261610"/>
          </a:xfrm>
          <a:prstGeom prst="rect">
            <a:avLst/>
          </a:prstGeom>
          <a:noFill/>
        </p:spPr>
        <p:txBody>
          <a:bodyPr wrap="square" rtlCol="0">
            <a:spAutoFit/>
          </a:bodyPr>
          <a:lstStyle/>
          <a:p>
            <a:r>
              <a:rPr lang="en-US" sz="1100" dirty="0">
                <a:solidFill>
                  <a:schemeClr val="tx1"/>
                </a:solidFill>
                <a:latin typeface="Arial" panose="020B0604020202020204" pitchFamily="34" charset="0"/>
                <a:cs typeface="Arial" panose="020B0604020202020204" pitchFamily="34" charset="0"/>
              </a:rPr>
              <a:t>DN</a:t>
            </a:r>
          </a:p>
        </p:txBody>
      </p:sp>
      <p:sp>
        <p:nvSpPr>
          <p:cNvPr id="432" name="TextBox 431"/>
          <p:cNvSpPr txBox="1"/>
          <p:nvPr/>
        </p:nvSpPr>
        <p:spPr>
          <a:xfrm>
            <a:off x="6260555" y="2946727"/>
            <a:ext cx="456918" cy="261610"/>
          </a:xfrm>
          <a:prstGeom prst="rect">
            <a:avLst/>
          </a:prstGeom>
          <a:noFill/>
        </p:spPr>
        <p:txBody>
          <a:bodyPr wrap="square" rtlCol="0">
            <a:spAutoFit/>
          </a:bodyPr>
          <a:lstStyle/>
          <a:p>
            <a:r>
              <a:rPr lang="en-US" sz="1100" dirty="0">
                <a:solidFill>
                  <a:schemeClr val="tx1"/>
                </a:solidFill>
                <a:latin typeface="Arial" panose="020B0604020202020204" pitchFamily="34" charset="0"/>
                <a:cs typeface="Arial" panose="020B0604020202020204" pitchFamily="34" charset="0"/>
              </a:rPr>
              <a:t>DN</a:t>
            </a:r>
          </a:p>
        </p:txBody>
      </p:sp>
      <p:sp>
        <p:nvSpPr>
          <p:cNvPr id="433" name="TextBox 432"/>
          <p:cNvSpPr txBox="1"/>
          <p:nvPr/>
        </p:nvSpPr>
        <p:spPr>
          <a:xfrm>
            <a:off x="3048000" y="2183956"/>
            <a:ext cx="456918" cy="261610"/>
          </a:xfrm>
          <a:prstGeom prst="rect">
            <a:avLst/>
          </a:prstGeom>
          <a:noFill/>
        </p:spPr>
        <p:txBody>
          <a:bodyPr wrap="square" rtlCol="0">
            <a:spAutoFit/>
          </a:bodyPr>
          <a:lstStyle/>
          <a:p>
            <a:r>
              <a:rPr lang="en-US" sz="1100" dirty="0">
                <a:solidFill>
                  <a:schemeClr val="tx1"/>
                </a:solidFill>
                <a:latin typeface="Arial" panose="020B0604020202020204" pitchFamily="34" charset="0"/>
                <a:cs typeface="Arial" panose="020B0604020202020204" pitchFamily="34" charset="0"/>
              </a:rPr>
              <a:t>DN</a:t>
            </a:r>
          </a:p>
        </p:txBody>
      </p:sp>
      <p:sp>
        <p:nvSpPr>
          <p:cNvPr id="434" name="TextBox 433"/>
          <p:cNvSpPr txBox="1"/>
          <p:nvPr/>
        </p:nvSpPr>
        <p:spPr>
          <a:xfrm>
            <a:off x="4660695" y="2150185"/>
            <a:ext cx="456918" cy="261610"/>
          </a:xfrm>
          <a:prstGeom prst="rect">
            <a:avLst/>
          </a:prstGeom>
          <a:noFill/>
        </p:spPr>
        <p:txBody>
          <a:bodyPr wrap="square" rtlCol="0">
            <a:spAutoFit/>
          </a:bodyPr>
          <a:lstStyle/>
          <a:p>
            <a:r>
              <a:rPr lang="en-US" sz="1100" dirty="0">
                <a:solidFill>
                  <a:schemeClr val="tx1"/>
                </a:solidFill>
                <a:latin typeface="Arial" panose="020B0604020202020204" pitchFamily="34" charset="0"/>
                <a:cs typeface="Arial" panose="020B0604020202020204" pitchFamily="34" charset="0"/>
              </a:rPr>
              <a:t>CN</a:t>
            </a:r>
          </a:p>
        </p:txBody>
      </p:sp>
      <p:sp>
        <p:nvSpPr>
          <p:cNvPr id="435" name="TextBox 434"/>
          <p:cNvSpPr txBox="1"/>
          <p:nvPr/>
        </p:nvSpPr>
        <p:spPr>
          <a:xfrm>
            <a:off x="2740118" y="5473761"/>
            <a:ext cx="456918" cy="261610"/>
          </a:xfrm>
          <a:prstGeom prst="rect">
            <a:avLst/>
          </a:prstGeom>
          <a:noFill/>
        </p:spPr>
        <p:txBody>
          <a:bodyPr wrap="square" rtlCol="0">
            <a:spAutoFit/>
          </a:bodyPr>
          <a:lstStyle/>
          <a:p>
            <a:r>
              <a:rPr lang="en-US" sz="1100" dirty="0">
                <a:solidFill>
                  <a:schemeClr val="tx1"/>
                </a:solidFill>
                <a:latin typeface="Arial" panose="020B0604020202020204" pitchFamily="34" charset="0"/>
                <a:cs typeface="Arial" panose="020B0604020202020204" pitchFamily="34" charset="0"/>
              </a:rPr>
              <a:t>CN</a:t>
            </a:r>
          </a:p>
        </p:txBody>
      </p:sp>
      <p:sp>
        <p:nvSpPr>
          <p:cNvPr id="437" name="TextBox 436"/>
          <p:cNvSpPr txBox="1"/>
          <p:nvPr/>
        </p:nvSpPr>
        <p:spPr>
          <a:xfrm>
            <a:off x="826735" y="4253746"/>
            <a:ext cx="456918" cy="261610"/>
          </a:xfrm>
          <a:prstGeom prst="rect">
            <a:avLst/>
          </a:prstGeom>
          <a:noFill/>
        </p:spPr>
        <p:txBody>
          <a:bodyPr wrap="square" rtlCol="0">
            <a:spAutoFit/>
          </a:bodyPr>
          <a:lstStyle/>
          <a:p>
            <a:r>
              <a:rPr lang="en-US" sz="1100" dirty="0">
                <a:solidFill>
                  <a:schemeClr val="tx1"/>
                </a:solidFill>
                <a:latin typeface="Arial" panose="020B0604020202020204" pitchFamily="34" charset="0"/>
                <a:cs typeface="Arial" panose="020B0604020202020204" pitchFamily="34" charset="0"/>
              </a:rPr>
              <a:t>CN</a:t>
            </a:r>
          </a:p>
        </p:txBody>
      </p:sp>
      <p:sp>
        <p:nvSpPr>
          <p:cNvPr id="438" name="TextBox 437"/>
          <p:cNvSpPr txBox="1"/>
          <p:nvPr/>
        </p:nvSpPr>
        <p:spPr>
          <a:xfrm>
            <a:off x="1043229" y="5500416"/>
            <a:ext cx="456918" cy="261610"/>
          </a:xfrm>
          <a:prstGeom prst="rect">
            <a:avLst/>
          </a:prstGeom>
          <a:noFill/>
        </p:spPr>
        <p:txBody>
          <a:bodyPr wrap="square" rtlCol="0">
            <a:spAutoFit/>
          </a:bodyPr>
          <a:lstStyle/>
          <a:p>
            <a:r>
              <a:rPr lang="en-US" sz="1100" dirty="0">
                <a:solidFill>
                  <a:schemeClr val="tx1"/>
                </a:solidFill>
                <a:latin typeface="Arial" panose="020B0604020202020204" pitchFamily="34" charset="0"/>
                <a:cs typeface="Arial" panose="020B0604020202020204" pitchFamily="34" charset="0"/>
              </a:rPr>
              <a:t>CN</a:t>
            </a:r>
          </a:p>
        </p:txBody>
      </p:sp>
      <p:sp>
        <p:nvSpPr>
          <p:cNvPr id="439" name="TextBox 438"/>
          <p:cNvSpPr txBox="1"/>
          <p:nvPr/>
        </p:nvSpPr>
        <p:spPr>
          <a:xfrm>
            <a:off x="3845422" y="5482726"/>
            <a:ext cx="456918" cy="261610"/>
          </a:xfrm>
          <a:prstGeom prst="rect">
            <a:avLst/>
          </a:prstGeom>
          <a:noFill/>
        </p:spPr>
        <p:txBody>
          <a:bodyPr wrap="square" rtlCol="0">
            <a:spAutoFit/>
          </a:bodyPr>
          <a:lstStyle/>
          <a:p>
            <a:r>
              <a:rPr lang="en-US" sz="1100" dirty="0">
                <a:solidFill>
                  <a:schemeClr val="tx1"/>
                </a:solidFill>
                <a:latin typeface="Arial" panose="020B0604020202020204" pitchFamily="34" charset="0"/>
                <a:cs typeface="Arial" panose="020B0604020202020204" pitchFamily="34" charset="0"/>
              </a:rPr>
              <a:t>CN</a:t>
            </a:r>
          </a:p>
        </p:txBody>
      </p:sp>
      <p:sp>
        <p:nvSpPr>
          <p:cNvPr id="440" name="TextBox 439"/>
          <p:cNvSpPr txBox="1"/>
          <p:nvPr/>
        </p:nvSpPr>
        <p:spPr>
          <a:xfrm>
            <a:off x="1010650" y="2899699"/>
            <a:ext cx="456918" cy="261610"/>
          </a:xfrm>
          <a:prstGeom prst="rect">
            <a:avLst/>
          </a:prstGeom>
          <a:noFill/>
        </p:spPr>
        <p:txBody>
          <a:bodyPr wrap="square" rtlCol="0">
            <a:spAutoFit/>
          </a:bodyPr>
          <a:lstStyle/>
          <a:p>
            <a:r>
              <a:rPr lang="en-US" sz="1100" dirty="0">
                <a:solidFill>
                  <a:schemeClr val="tx1"/>
                </a:solidFill>
                <a:latin typeface="Arial" panose="020B0604020202020204" pitchFamily="34" charset="0"/>
                <a:cs typeface="Arial" panose="020B0604020202020204" pitchFamily="34" charset="0"/>
              </a:rPr>
              <a:t>DN</a:t>
            </a:r>
          </a:p>
        </p:txBody>
      </p:sp>
      <p:sp>
        <p:nvSpPr>
          <p:cNvPr id="441" name="TextBox 440"/>
          <p:cNvSpPr txBox="1"/>
          <p:nvPr/>
        </p:nvSpPr>
        <p:spPr>
          <a:xfrm>
            <a:off x="2155508" y="4570127"/>
            <a:ext cx="456918" cy="261610"/>
          </a:xfrm>
          <a:prstGeom prst="rect">
            <a:avLst/>
          </a:prstGeom>
          <a:noFill/>
        </p:spPr>
        <p:txBody>
          <a:bodyPr wrap="square" rtlCol="0">
            <a:spAutoFit/>
          </a:bodyPr>
          <a:lstStyle/>
          <a:p>
            <a:r>
              <a:rPr lang="en-US" sz="1100" dirty="0">
                <a:solidFill>
                  <a:schemeClr val="tx1"/>
                </a:solidFill>
                <a:latin typeface="Arial" panose="020B0604020202020204" pitchFamily="34" charset="0"/>
                <a:cs typeface="Arial" panose="020B0604020202020204" pitchFamily="34" charset="0"/>
              </a:rPr>
              <a:t>DN</a:t>
            </a:r>
          </a:p>
        </p:txBody>
      </p:sp>
      <p:sp>
        <p:nvSpPr>
          <p:cNvPr id="442" name="TextBox 441"/>
          <p:cNvSpPr txBox="1"/>
          <p:nvPr/>
        </p:nvSpPr>
        <p:spPr>
          <a:xfrm>
            <a:off x="4946821" y="4809701"/>
            <a:ext cx="456918" cy="261610"/>
          </a:xfrm>
          <a:prstGeom prst="rect">
            <a:avLst/>
          </a:prstGeom>
          <a:noFill/>
        </p:spPr>
        <p:txBody>
          <a:bodyPr wrap="square" rtlCol="0">
            <a:spAutoFit/>
          </a:bodyPr>
          <a:lstStyle/>
          <a:p>
            <a:r>
              <a:rPr lang="en-US" sz="1100" dirty="0">
                <a:solidFill>
                  <a:schemeClr val="tx1"/>
                </a:solidFill>
                <a:latin typeface="Arial" panose="020B0604020202020204" pitchFamily="34" charset="0"/>
                <a:cs typeface="Arial" panose="020B0604020202020204" pitchFamily="34" charset="0"/>
              </a:rPr>
              <a:t>DN</a:t>
            </a:r>
          </a:p>
        </p:txBody>
      </p:sp>
      <p:sp>
        <p:nvSpPr>
          <p:cNvPr id="443" name="TextBox 442"/>
          <p:cNvSpPr txBox="1"/>
          <p:nvPr/>
        </p:nvSpPr>
        <p:spPr>
          <a:xfrm>
            <a:off x="5862748" y="5391790"/>
            <a:ext cx="456918" cy="261610"/>
          </a:xfrm>
          <a:prstGeom prst="rect">
            <a:avLst/>
          </a:prstGeom>
          <a:noFill/>
        </p:spPr>
        <p:txBody>
          <a:bodyPr wrap="square" rtlCol="0">
            <a:spAutoFit/>
          </a:bodyPr>
          <a:lstStyle/>
          <a:p>
            <a:r>
              <a:rPr lang="en-US" sz="1100" dirty="0">
                <a:solidFill>
                  <a:schemeClr val="tx1"/>
                </a:solidFill>
                <a:latin typeface="Arial" panose="020B0604020202020204" pitchFamily="34" charset="0"/>
                <a:cs typeface="Arial" panose="020B0604020202020204" pitchFamily="34" charset="0"/>
              </a:rPr>
              <a:t>DN</a:t>
            </a:r>
          </a:p>
        </p:txBody>
      </p:sp>
      <p:sp>
        <p:nvSpPr>
          <p:cNvPr id="444" name="TextBox 443"/>
          <p:cNvSpPr txBox="1"/>
          <p:nvPr/>
        </p:nvSpPr>
        <p:spPr>
          <a:xfrm>
            <a:off x="4159053" y="6230779"/>
            <a:ext cx="2165547" cy="246221"/>
          </a:xfrm>
          <a:prstGeom prst="rect">
            <a:avLst/>
          </a:prstGeom>
          <a:noFill/>
          <a:ln w="19050">
            <a:noFill/>
          </a:ln>
        </p:spPr>
        <p:txBody>
          <a:bodyPr wrap="square" rtlCol="0">
            <a:spAutoFit/>
          </a:bodyPr>
          <a:lstStyle>
            <a:defPPr>
              <a:defRPr lang="en-GB"/>
            </a:defPPr>
            <a:lvl1pPr>
              <a:defRPr sz="1000" b="1" i="1">
                <a:solidFill>
                  <a:srgbClr val="0070C0"/>
                </a:solidFill>
                <a:latin typeface="Arial" panose="020B0604020202020204" pitchFamily="34" charset="0"/>
                <a:cs typeface="Arial" panose="020B0604020202020204" pitchFamily="34" charset="0"/>
              </a:defRPr>
            </a:lvl1pPr>
          </a:lstStyle>
          <a:p>
            <a:r>
              <a:rPr lang="en-US" dirty="0"/>
              <a:t>Source: From [1], with additions</a:t>
            </a:r>
          </a:p>
        </p:txBody>
      </p:sp>
    </p:spTree>
    <p:extLst>
      <p:ext uri="{BB962C8B-B14F-4D97-AF65-F5344CB8AC3E}">
        <p14:creationId xmlns:p14="http://schemas.microsoft.com/office/powerpoint/2010/main" val="785704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0" y="685800"/>
            <a:ext cx="9067800"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t>Configuration Option 3 – Network Formation</a:t>
            </a:r>
            <a:endParaRPr lang="en-GB" sz="2800" dirty="0">
              <a:solidFill>
                <a:schemeClr val="tx1"/>
              </a:solidFill>
            </a:endParaRPr>
          </a:p>
        </p:txBody>
      </p:sp>
      <p:sp>
        <p:nvSpPr>
          <p:cNvPr id="6" name="Slide Number Placeholder 5"/>
          <p:cNvSpPr>
            <a:spLocks noGrp="1"/>
          </p:cNvSpPr>
          <p:nvPr>
            <p:ph type="sldNum" idx="12"/>
          </p:nvPr>
        </p:nvSpPr>
        <p:spPr/>
        <p:txBody>
          <a:bodyPr/>
          <a:lstStyle/>
          <a:p>
            <a:r>
              <a:rPr lang="en-GB" dirty="0"/>
              <a:t>Slide </a:t>
            </a:r>
            <a:fld id="{351F4386-A5E2-41A1-B4D0-BE653C929E06}" type="slidenum">
              <a:rPr lang="en-GB"/>
              <a:pPr/>
              <a:t>11</a:t>
            </a:fld>
            <a:endParaRPr lang="en-GB" dirty="0"/>
          </a:p>
        </p:txBody>
      </p:sp>
      <p:grpSp>
        <p:nvGrpSpPr>
          <p:cNvPr id="2" name="Group 4"/>
          <p:cNvGrpSpPr>
            <a:grpSpLocks noChangeAspect="1"/>
          </p:cNvGrpSpPr>
          <p:nvPr/>
        </p:nvGrpSpPr>
        <p:grpSpPr bwMode="auto">
          <a:xfrm>
            <a:off x="381000" y="1600200"/>
            <a:ext cx="8575510" cy="4581259"/>
            <a:chOff x="553" y="1641"/>
            <a:chExt cx="4631" cy="2474"/>
          </a:xfrm>
        </p:grpSpPr>
        <p:sp>
          <p:nvSpPr>
            <p:cNvPr id="3" name="AutoShape 3"/>
            <p:cNvSpPr>
              <a:spLocks noChangeAspect="1" noChangeArrowheads="1" noTextEdit="1"/>
            </p:cNvSpPr>
            <p:nvPr/>
          </p:nvSpPr>
          <p:spPr bwMode="auto">
            <a:xfrm>
              <a:off x="553" y="1641"/>
              <a:ext cx="4631" cy="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 name="Group 205"/>
            <p:cNvGrpSpPr>
              <a:grpSpLocks/>
            </p:cNvGrpSpPr>
            <p:nvPr/>
          </p:nvGrpSpPr>
          <p:grpSpPr bwMode="auto">
            <a:xfrm>
              <a:off x="563" y="1646"/>
              <a:ext cx="4118" cy="2356"/>
              <a:chOff x="563" y="1646"/>
              <a:chExt cx="4118" cy="2356"/>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 y="2976"/>
                <a:ext cx="442"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 y="2976"/>
                <a:ext cx="442"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 y="3438"/>
                <a:ext cx="422"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5" y="3438"/>
                <a:ext cx="422"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3" y="1788"/>
                <a:ext cx="461" cy="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3" y="1788"/>
                <a:ext cx="461" cy="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70" y="3496"/>
                <a:ext cx="339"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70" y="3496"/>
                <a:ext cx="339"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68" name="Rectangle 13"/>
              <p:cNvSpPr>
                <a:spLocks noChangeArrowheads="1"/>
              </p:cNvSpPr>
              <p:nvPr/>
            </p:nvSpPr>
            <p:spPr bwMode="auto">
              <a:xfrm>
                <a:off x="1745" y="1849"/>
                <a:ext cx="25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rPr>
                  <a:t>Small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69" name="Rectangle 14"/>
              <p:cNvSpPr>
                <a:spLocks noChangeArrowheads="1"/>
              </p:cNvSpPr>
              <p:nvPr/>
            </p:nvSpPr>
            <p:spPr bwMode="auto">
              <a:xfrm>
                <a:off x="1784" y="1918"/>
                <a:ext cx="15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rPr>
                  <a:t>cell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70" name="Rectangle 15"/>
              <p:cNvSpPr>
                <a:spLocks noChangeArrowheads="1"/>
              </p:cNvSpPr>
              <p:nvPr/>
            </p:nvSpPr>
            <p:spPr bwMode="auto">
              <a:xfrm>
                <a:off x="881" y="2220"/>
                <a:ext cx="13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rPr>
                  <a:t>Wi</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71" name="Rectangle 16"/>
              <p:cNvSpPr>
                <a:spLocks noChangeArrowheads="1"/>
              </p:cNvSpPr>
              <p:nvPr/>
            </p:nvSpPr>
            <p:spPr bwMode="auto">
              <a:xfrm>
                <a:off x="969" y="2220"/>
                <a:ext cx="5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72" name="Rectangle 17"/>
              <p:cNvSpPr>
                <a:spLocks noChangeArrowheads="1"/>
              </p:cNvSpPr>
              <p:nvPr/>
            </p:nvSpPr>
            <p:spPr bwMode="auto">
              <a:xfrm>
                <a:off x="994" y="2220"/>
                <a:ext cx="12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rPr>
                  <a:t>Fi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73" name="Rectangle 18"/>
              <p:cNvSpPr>
                <a:spLocks noChangeArrowheads="1"/>
              </p:cNvSpPr>
              <p:nvPr/>
            </p:nvSpPr>
            <p:spPr bwMode="auto">
              <a:xfrm>
                <a:off x="920" y="2289"/>
                <a:ext cx="14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rPr>
                  <a:t>AP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74" name="Rectangle 19"/>
              <p:cNvSpPr>
                <a:spLocks noChangeArrowheads="1"/>
              </p:cNvSpPr>
              <p:nvPr/>
            </p:nvSpPr>
            <p:spPr bwMode="auto">
              <a:xfrm>
                <a:off x="4083" y="2290"/>
                <a:ext cx="277"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rPr>
                  <a:t>Fiber PoP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75" name="Rectangle 20"/>
              <p:cNvSpPr>
                <a:spLocks noChangeArrowheads="1"/>
              </p:cNvSpPr>
              <p:nvPr/>
            </p:nvSpPr>
            <p:spPr bwMode="auto">
              <a:xfrm>
                <a:off x="4103" y="2364"/>
                <a:ext cx="34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rPr>
                  <a:t>(cabinet)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69" name="Picture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02" y="3762"/>
                <a:ext cx="22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02" y="3762"/>
                <a:ext cx="22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2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92" y="1651"/>
                <a:ext cx="13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92" y="1651"/>
                <a:ext cx="13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3" y="1788"/>
                <a:ext cx="339"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13" y="1788"/>
                <a:ext cx="339"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2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50" y="1715"/>
                <a:ext cx="191"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2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50" y="1715"/>
                <a:ext cx="191"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2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61" y="1842"/>
                <a:ext cx="54"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Picture 3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61" y="1842"/>
                <a:ext cx="54"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3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82" y="2166"/>
                <a:ext cx="58"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Picture 3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82" y="2166"/>
                <a:ext cx="58"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76" name="Rectangle 33"/>
              <p:cNvSpPr>
                <a:spLocks noChangeArrowheads="1"/>
              </p:cNvSpPr>
              <p:nvPr/>
            </p:nvSpPr>
            <p:spPr bwMode="auto">
              <a:xfrm>
                <a:off x="1926" y="1884"/>
                <a:ext cx="319" cy="1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2082" name="Picture 3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928" y="1891"/>
                <a:ext cx="314"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3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928" y="1891"/>
                <a:ext cx="314"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77" name="Freeform 36"/>
              <p:cNvSpPr>
                <a:spLocks/>
              </p:cNvSpPr>
              <p:nvPr/>
            </p:nvSpPr>
            <p:spPr bwMode="auto">
              <a:xfrm>
                <a:off x="1007" y="2959"/>
                <a:ext cx="604" cy="353"/>
              </a:xfrm>
              <a:custGeom>
                <a:avLst/>
                <a:gdLst>
                  <a:gd name="T0" fmla="*/ 604 w 604"/>
                  <a:gd name="T1" fmla="*/ 353 h 353"/>
                  <a:gd name="T2" fmla="*/ 0 w 604"/>
                  <a:gd name="T3" fmla="*/ 177 h 353"/>
                  <a:gd name="T4" fmla="*/ 604 w 604"/>
                  <a:gd name="T5" fmla="*/ 0 h 353"/>
                  <a:gd name="T6" fmla="*/ 604 w 604"/>
                  <a:gd name="T7" fmla="*/ 353 h 353"/>
                </a:gdLst>
                <a:ahLst/>
                <a:cxnLst>
                  <a:cxn ang="0">
                    <a:pos x="T0" y="T1"/>
                  </a:cxn>
                  <a:cxn ang="0">
                    <a:pos x="T2" y="T3"/>
                  </a:cxn>
                  <a:cxn ang="0">
                    <a:pos x="T4" y="T5"/>
                  </a:cxn>
                  <a:cxn ang="0">
                    <a:pos x="T6" y="T7"/>
                  </a:cxn>
                </a:cxnLst>
                <a:rect l="0" t="0" r="r" b="b"/>
                <a:pathLst>
                  <a:path w="604" h="353">
                    <a:moveTo>
                      <a:pt x="604" y="353"/>
                    </a:moveTo>
                    <a:lnTo>
                      <a:pt x="0" y="177"/>
                    </a:lnTo>
                    <a:lnTo>
                      <a:pt x="604" y="0"/>
                    </a:lnTo>
                    <a:lnTo>
                      <a:pt x="604" y="353"/>
                    </a:lnTo>
                    <a:close/>
                  </a:path>
                </a:pathLst>
              </a:custGeom>
              <a:solidFill>
                <a:srgbClr val="FFC6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78" name="Rectangle 37"/>
              <p:cNvSpPr>
                <a:spLocks noChangeArrowheads="1"/>
              </p:cNvSpPr>
              <p:nvPr/>
            </p:nvSpPr>
            <p:spPr bwMode="auto">
              <a:xfrm>
                <a:off x="1216" y="3156"/>
                <a:ext cx="26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C00000"/>
                    </a:solidFill>
                    <a:effectLst/>
                    <a:latin typeface="Arial" panose="020B0604020202020204" pitchFamily="34" charset="0"/>
                  </a:rPr>
                  <a:t>WTTH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86" name="Picture 3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365" y="3050"/>
                <a:ext cx="54"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7" name="Picture 3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365" y="3050"/>
                <a:ext cx="54"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79" name="Rectangle 40"/>
              <p:cNvSpPr>
                <a:spLocks noChangeArrowheads="1"/>
              </p:cNvSpPr>
              <p:nvPr/>
            </p:nvSpPr>
            <p:spPr bwMode="auto">
              <a:xfrm>
                <a:off x="2368" y="3121"/>
                <a:ext cx="44" cy="4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2089" name="Picture 4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107" y="3055"/>
                <a:ext cx="5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0" name="Picture 4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107" y="3055"/>
                <a:ext cx="5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80" name="Freeform 43"/>
              <p:cNvSpPr>
                <a:spLocks noEditPoints="1"/>
              </p:cNvSpPr>
              <p:nvPr/>
            </p:nvSpPr>
            <p:spPr bwMode="auto">
              <a:xfrm>
                <a:off x="2548" y="3284"/>
                <a:ext cx="137" cy="199"/>
              </a:xfrm>
              <a:custGeom>
                <a:avLst/>
                <a:gdLst>
                  <a:gd name="T0" fmla="*/ 126 w 444"/>
                  <a:gd name="T1" fmla="*/ 0 h 650"/>
                  <a:gd name="T2" fmla="*/ 53 w 444"/>
                  <a:gd name="T3" fmla="*/ 100 h 650"/>
                  <a:gd name="T4" fmla="*/ 58 w 444"/>
                  <a:gd name="T5" fmla="*/ 115 h 650"/>
                  <a:gd name="T6" fmla="*/ 188 w 444"/>
                  <a:gd name="T7" fmla="*/ 108 h 650"/>
                  <a:gd name="T8" fmla="*/ 80 w 444"/>
                  <a:gd name="T9" fmla="*/ 215 h 650"/>
                  <a:gd name="T10" fmla="*/ 226 w 444"/>
                  <a:gd name="T11" fmla="*/ 171 h 650"/>
                  <a:gd name="T12" fmla="*/ 65 w 444"/>
                  <a:gd name="T13" fmla="*/ 237 h 650"/>
                  <a:gd name="T14" fmla="*/ 149 w 444"/>
                  <a:gd name="T15" fmla="*/ 121 h 650"/>
                  <a:gd name="T16" fmla="*/ 143 w 444"/>
                  <a:gd name="T17" fmla="*/ 112 h 650"/>
                  <a:gd name="T18" fmla="*/ 0 w 444"/>
                  <a:gd name="T19" fmla="*/ 126 h 650"/>
                  <a:gd name="T20" fmla="*/ 259 w 444"/>
                  <a:gd name="T21" fmla="*/ 269 h 650"/>
                  <a:gd name="T22" fmla="*/ 248 w 444"/>
                  <a:gd name="T23" fmla="*/ 210 h 650"/>
                  <a:gd name="T24" fmla="*/ 299 w 444"/>
                  <a:gd name="T25" fmla="*/ 338 h 650"/>
                  <a:gd name="T26" fmla="*/ 140 w 444"/>
                  <a:gd name="T27" fmla="*/ 365 h 650"/>
                  <a:gd name="T28" fmla="*/ 201 w 444"/>
                  <a:gd name="T29" fmla="*/ 470 h 650"/>
                  <a:gd name="T30" fmla="*/ 303 w 444"/>
                  <a:gd name="T31" fmla="*/ 344 h 650"/>
                  <a:gd name="T32" fmla="*/ 389 w 444"/>
                  <a:gd name="T33" fmla="*/ 452 h 650"/>
                  <a:gd name="T34" fmla="*/ 343 w 444"/>
                  <a:gd name="T35" fmla="*/ 413 h 650"/>
                  <a:gd name="T36" fmla="*/ 201 w 444"/>
                  <a:gd name="T37" fmla="*/ 470 h 650"/>
                  <a:gd name="T38" fmla="*/ 399 w 444"/>
                  <a:gd name="T39" fmla="*/ 469 h 650"/>
                  <a:gd name="T40" fmla="*/ 443 w 444"/>
                  <a:gd name="T41" fmla="*/ 554 h 650"/>
                  <a:gd name="T42" fmla="*/ 423 w 444"/>
                  <a:gd name="T43" fmla="*/ 596 h 650"/>
                  <a:gd name="T44" fmla="*/ 379 w 444"/>
                  <a:gd name="T45" fmla="*/ 594 h 650"/>
                  <a:gd name="T46" fmla="*/ 359 w 444"/>
                  <a:gd name="T47" fmla="*/ 642 h 650"/>
                  <a:gd name="T48" fmla="*/ 317 w 444"/>
                  <a:gd name="T49" fmla="*/ 647 h 650"/>
                  <a:gd name="T50" fmla="*/ 284 w 444"/>
                  <a:gd name="T51" fmla="*/ 612 h 650"/>
                  <a:gd name="T52" fmla="*/ 348 w 444"/>
                  <a:gd name="T53" fmla="*/ 525 h 650"/>
                  <a:gd name="T54" fmla="*/ 380 w 444"/>
                  <a:gd name="T55" fmla="*/ 575 h 650"/>
                  <a:gd name="T56" fmla="*/ 409 w 444"/>
                  <a:gd name="T57" fmla="*/ 578 h 650"/>
                  <a:gd name="T58" fmla="*/ 422 w 444"/>
                  <a:gd name="T59" fmla="*/ 552 h 650"/>
                  <a:gd name="T60" fmla="*/ 393 w 444"/>
                  <a:gd name="T61" fmla="*/ 499 h 650"/>
                  <a:gd name="T62" fmla="*/ 280 w 444"/>
                  <a:gd name="T63" fmla="*/ 565 h 650"/>
                  <a:gd name="T64" fmla="*/ 310 w 444"/>
                  <a:gd name="T65" fmla="*/ 615 h 650"/>
                  <a:gd name="T66" fmla="*/ 333 w 444"/>
                  <a:gd name="T67" fmla="*/ 626 h 650"/>
                  <a:gd name="T68" fmla="*/ 360 w 444"/>
                  <a:gd name="T69" fmla="*/ 609 h 650"/>
                  <a:gd name="T70" fmla="*/ 351 w 444"/>
                  <a:gd name="T71" fmla="*/ 569 h 650"/>
                  <a:gd name="T72" fmla="*/ 280 w 444"/>
                  <a:gd name="T73" fmla="*/ 565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4" h="650">
                    <a:moveTo>
                      <a:pt x="0" y="126"/>
                    </a:moveTo>
                    <a:lnTo>
                      <a:pt x="126" y="0"/>
                    </a:lnTo>
                    <a:lnTo>
                      <a:pt x="137" y="20"/>
                    </a:lnTo>
                    <a:lnTo>
                      <a:pt x="53" y="100"/>
                    </a:lnTo>
                    <a:cubicBezTo>
                      <a:pt x="45" y="108"/>
                      <a:pt x="36" y="116"/>
                      <a:pt x="27" y="124"/>
                    </a:cubicBezTo>
                    <a:cubicBezTo>
                      <a:pt x="45" y="118"/>
                      <a:pt x="55" y="115"/>
                      <a:pt x="58" y="115"/>
                    </a:cubicBezTo>
                    <a:lnTo>
                      <a:pt x="175" y="84"/>
                    </a:lnTo>
                    <a:lnTo>
                      <a:pt x="188" y="108"/>
                    </a:lnTo>
                    <a:lnTo>
                      <a:pt x="126" y="173"/>
                    </a:lnTo>
                    <a:cubicBezTo>
                      <a:pt x="110" y="189"/>
                      <a:pt x="95" y="203"/>
                      <a:pt x="80" y="215"/>
                    </a:cubicBezTo>
                    <a:cubicBezTo>
                      <a:pt x="90" y="212"/>
                      <a:pt x="103" y="208"/>
                      <a:pt x="117" y="204"/>
                    </a:cubicBezTo>
                    <a:lnTo>
                      <a:pt x="226" y="171"/>
                    </a:lnTo>
                    <a:lnTo>
                      <a:pt x="237" y="191"/>
                    </a:lnTo>
                    <a:lnTo>
                      <a:pt x="65" y="237"/>
                    </a:lnTo>
                    <a:lnTo>
                      <a:pt x="54" y="218"/>
                    </a:lnTo>
                    <a:lnTo>
                      <a:pt x="149" y="121"/>
                    </a:lnTo>
                    <a:cubicBezTo>
                      <a:pt x="157" y="113"/>
                      <a:pt x="161" y="108"/>
                      <a:pt x="163" y="106"/>
                    </a:cubicBezTo>
                    <a:cubicBezTo>
                      <a:pt x="156" y="108"/>
                      <a:pt x="149" y="110"/>
                      <a:pt x="143" y="112"/>
                    </a:cubicBezTo>
                    <a:lnTo>
                      <a:pt x="12" y="146"/>
                    </a:lnTo>
                    <a:lnTo>
                      <a:pt x="0" y="126"/>
                    </a:lnTo>
                    <a:close/>
                    <a:moveTo>
                      <a:pt x="128" y="345"/>
                    </a:moveTo>
                    <a:lnTo>
                      <a:pt x="259" y="269"/>
                    </a:lnTo>
                    <a:lnTo>
                      <a:pt x="231" y="220"/>
                    </a:lnTo>
                    <a:lnTo>
                      <a:pt x="248" y="210"/>
                    </a:lnTo>
                    <a:lnTo>
                      <a:pt x="317" y="327"/>
                    </a:lnTo>
                    <a:lnTo>
                      <a:pt x="299" y="338"/>
                    </a:lnTo>
                    <a:lnTo>
                      <a:pt x="271" y="289"/>
                    </a:lnTo>
                    <a:lnTo>
                      <a:pt x="140" y="365"/>
                    </a:lnTo>
                    <a:lnTo>
                      <a:pt x="128" y="345"/>
                    </a:lnTo>
                    <a:close/>
                    <a:moveTo>
                      <a:pt x="201" y="470"/>
                    </a:moveTo>
                    <a:lnTo>
                      <a:pt x="332" y="393"/>
                    </a:lnTo>
                    <a:lnTo>
                      <a:pt x="303" y="344"/>
                    </a:lnTo>
                    <a:lnTo>
                      <a:pt x="321" y="334"/>
                    </a:lnTo>
                    <a:lnTo>
                      <a:pt x="389" y="452"/>
                    </a:lnTo>
                    <a:lnTo>
                      <a:pt x="372" y="462"/>
                    </a:lnTo>
                    <a:lnTo>
                      <a:pt x="343" y="413"/>
                    </a:lnTo>
                    <a:lnTo>
                      <a:pt x="212" y="489"/>
                    </a:lnTo>
                    <a:lnTo>
                      <a:pt x="201" y="470"/>
                    </a:lnTo>
                    <a:close/>
                    <a:moveTo>
                      <a:pt x="251" y="556"/>
                    </a:moveTo>
                    <a:lnTo>
                      <a:pt x="399" y="469"/>
                    </a:lnTo>
                    <a:lnTo>
                      <a:pt x="432" y="525"/>
                    </a:lnTo>
                    <a:cubicBezTo>
                      <a:pt x="438" y="536"/>
                      <a:pt x="442" y="546"/>
                      <a:pt x="443" y="554"/>
                    </a:cubicBezTo>
                    <a:cubicBezTo>
                      <a:pt x="444" y="563"/>
                      <a:pt x="443" y="571"/>
                      <a:pt x="439" y="579"/>
                    </a:cubicBezTo>
                    <a:cubicBezTo>
                      <a:pt x="435" y="586"/>
                      <a:pt x="429" y="592"/>
                      <a:pt x="423" y="596"/>
                    </a:cubicBezTo>
                    <a:cubicBezTo>
                      <a:pt x="416" y="600"/>
                      <a:pt x="409" y="601"/>
                      <a:pt x="402" y="601"/>
                    </a:cubicBezTo>
                    <a:cubicBezTo>
                      <a:pt x="394" y="601"/>
                      <a:pt x="387" y="598"/>
                      <a:pt x="379" y="594"/>
                    </a:cubicBezTo>
                    <a:cubicBezTo>
                      <a:pt x="382" y="604"/>
                      <a:pt x="381" y="614"/>
                      <a:pt x="378" y="622"/>
                    </a:cubicBezTo>
                    <a:cubicBezTo>
                      <a:pt x="374" y="631"/>
                      <a:pt x="368" y="637"/>
                      <a:pt x="359" y="642"/>
                    </a:cubicBezTo>
                    <a:cubicBezTo>
                      <a:pt x="353" y="646"/>
                      <a:pt x="345" y="649"/>
                      <a:pt x="338" y="649"/>
                    </a:cubicBezTo>
                    <a:cubicBezTo>
                      <a:pt x="330" y="650"/>
                      <a:pt x="323" y="649"/>
                      <a:pt x="317" y="647"/>
                    </a:cubicBezTo>
                    <a:cubicBezTo>
                      <a:pt x="312" y="644"/>
                      <a:pt x="306" y="640"/>
                      <a:pt x="301" y="635"/>
                    </a:cubicBezTo>
                    <a:cubicBezTo>
                      <a:pt x="295" y="629"/>
                      <a:pt x="290" y="622"/>
                      <a:pt x="284" y="612"/>
                    </a:cubicBezTo>
                    <a:lnTo>
                      <a:pt x="251" y="556"/>
                    </a:lnTo>
                    <a:close/>
                    <a:moveTo>
                      <a:pt x="348" y="525"/>
                    </a:moveTo>
                    <a:lnTo>
                      <a:pt x="367" y="557"/>
                    </a:lnTo>
                    <a:cubicBezTo>
                      <a:pt x="372" y="566"/>
                      <a:pt x="377" y="572"/>
                      <a:pt x="380" y="575"/>
                    </a:cubicBezTo>
                    <a:cubicBezTo>
                      <a:pt x="384" y="579"/>
                      <a:pt x="389" y="581"/>
                      <a:pt x="394" y="582"/>
                    </a:cubicBezTo>
                    <a:cubicBezTo>
                      <a:pt x="399" y="582"/>
                      <a:pt x="404" y="581"/>
                      <a:pt x="409" y="578"/>
                    </a:cubicBezTo>
                    <a:cubicBezTo>
                      <a:pt x="414" y="575"/>
                      <a:pt x="418" y="571"/>
                      <a:pt x="420" y="567"/>
                    </a:cubicBezTo>
                    <a:cubicBezTo>
                      <a:pt x="422" y="562"/>
                      <a:pt x="423" y="557"/>
                      <a:pt x="422" y="552"/>
                    </a:cubicBezTo>
                    <a:cubicBezTo>
                      <a:pt x="421" y="547"/>
                      <a:pt x="417" y="539"/>
                      <a:pt x="411" y="528"/>
                    </a:cubicBezTo>
                    <a:lnTo>
                      <a:pt x="393" y="499"/>
                    </a:lnTo>
                    <a:lnTo>
                      <a:pt x="348" y="525"/>
                    </a:lnTo>
                    <a:close/>
                    <a:moveTo>
                      <a:pt x="280" y="565"/>
                    </a:moveTo>
                    <a:lnTo>
                      <a:pt x="302" y="602"/>
                    </a:lnTo>
                    <a:cubicBezTo>
                      <a:pt x="305" y="608"/>
                      <a:pt x="308" y="613"/>
                      <a:pt x="310" y="615"/>
                    </a:cubicBezTo>
                    <a:cubicBezTo>
                      <a:pt x="314" y="619"/>
                      <a:pt x="317" y="622"/>
                      <a:pt x="321" y="624"/>
                    </a:cubicBezTo>
                    <a:cubicBezTo>
                      <a:pt x="324" y="626"/>
                      <a:pt x="329" y="627"/>
                      <a:pt x="333" y="626"/>
                    </a:cubicBezTo>
                    <a:cubicBezTo>
                      <a:pt x="338" y="626"/>
                      <a:pt x="343" y="625"/>
                      <a:pt x="348" y="622"/>
                    </a:cubicBezTo>
                    <a:cubicBezTo>
                      <a:pt x="353" y="619"/>
                      <a:pt x="357" y="615"/>
                      <a:pt x="360" y="609"/>
                    </a:cubicBezTo>
                    <a:cubicBezTo>
                      <a:pt x="362" y="604"/>
                      <a:pt x="363" y="599"/>
                      <a:pt x="361" y="593"/>
                    </a:cubicBezTo>
                    <a:cubicBezTo>
                      <a:pt x="360" y="587"/>
                      <a:pt x="357" y="579"/>
                      <a:pt x="351" y="569"/>
                    </a:cubicBezTo>
                    <a:lnTo>
                      <a:pt x="331" y="535"/>
                    </a:lnTo>
                    <a:lnTo>
                      <a:pt x="280" y="565"/>
                    </a:lnTo>
                    <a:close/>
                  </a:path>
                </a:pathLst>
              </a:custGeom>
              <a:solidFill>
                <a:srgbClr val="427BB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81" name="Rectangle 44"/>
              <p:cNvSpPr>
                <a:spLocks noChangeArrowheads="1"/>
              </p:cNvSpPr>
              <p:nvPr/>
            </p:nvSpPr>
            <p:spPr bwMode="auto">
              <a:xfrm>
                <a:off x="2972" y="3087"/>
                <a:ext cx="319" cy="1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2093" name="Picture 4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974" y="3094"/>
                <a:ext cx="315"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4" name="Picture 4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974" y="3094"/>
                <a:ext cx="314"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82" name="Rectangle 47"/>
              <p:cNvSpPr>
                <a:spLocks noChangeArrowheads="1"/>
              </p:cNvSpPr>
              <p:nvPr/>
            </p:nvSpPr>
            <p:spPr bwMode="auto">
              <a:xfrm>
                <a:off x="2908" y="3197"/>
                <a:ext cx="25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Small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83" name="Rectangle 48"/>
              <p:cNvSpPr>
                <a:spLocks noChangeArrowheads="1"/>
              </p:cNvSpPr>
              <p:nvPr/>
            </p:nvSpPr>
            <p:spPr bwMode="auto">
              <a:xfrm>
                <a:off x="2947" y="3269"/>
                <a:ext cx="15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cell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97" name="Picture 49"/>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22" y="1916"/>
                <a:ext cx="339"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8" name="Picture 50"/>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22" y="1916"/>
                <a:ext cx="339"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 name="Picture 5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797" y="2323"/>
                <a:ext cx="54"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0" name="Picture 5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797" y="2323"/>
                <a:ext cx="54"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1" name="Picture 53"/>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134" y="2323"/>
                <a:ext cx="54"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2" name="Picture 54"/>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134" y="2323"/>
                <a:ext cx="54"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84" name="Rectangle 55"/>
              <p:cNvSpPr>
                <a:spLocks noChangeArrowheads="1"/>
              </p:cNvSpPr>
              <p:nvPr/>
            </p:nvSpPr>
            <p:spPr bwMode="auto">
              <a:xfrm>
                <a:off x="2662" y="3681"/>
                <a:ext cx="44" cy="4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2104" name="Picture 56"/>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719" y="1813"/>
                <a:ext cx="5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5" name="Picture 57"/>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719" y="1813"/>
                <a:ext cx="5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85" name="Line 58"/>
              <p:cNvSpPr>
                <a:spLocks noChangeShapeType="1"/>
              </p:cNvSpPr>
              <p:nvPr/>
            </p:nvSpPr>
            <p:spPr bwMode="auto">
              <a:xfrm>
                <a:off x="563" y="2633"/>
                <a:ext cx="1728" cy="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86" name="Line 59"/>
              <p:cNvSpPr>
                <a:spLocks noChangeShapeType="1"/>
              </p:cNvSpPr>
              <p:nvPr/>
            </p:nvSpPr>
            <p:spPr bwMode="auto">
              <a:xfrm>
                <a:off x="2414" y="2765"/>
                <a:ext cx="169" cy="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87" name="Line 60"/>
              <p:cNvSpPr>
                <a:spLocks noChangeShapeType="1"/>
              </p:cNvSpPr>
              <p:nvPr/>
            </p:nvSpPr>
            <p:spPr bwMode="auto">
              <a:xfrm>
                <a:off x="1648" y="2765"/>
                <a:ext cx="169" cy="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8" name="Line 61"/>
              <p:cNvSpPr>
                <a:spLocks noChangeShapeType="1"/>
              </p:cNvSpPr>
              <p:nvPr/>
            </p:nvSpPr>
            <p:spPr bwMode="auto">
              <a:xfrm>
                <a:off x="2046" y="2765"/>
                <a:ext cx="169" cy="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9" name="Line 62"/>
              <p:cNvSpPr>
                <a:spLocks noChangeShapeType="1"/>
              </p:cNvSpPr>
              <p:nvPr/>
            </p:nvSpPr>
            <p:spPr bwMode="auto">
              <a:xfrm>
                <a:off x="1309" y="2765"/>
                <a:ext cx="169" cy="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0" name="Line 63"/>
              <p:cNvSpPr>
                <a:spLocks noChangeShapeType="1"/>
              </p:cNvSpPr>
              <p:nvPr/>
            </p:nvSpPr>
            <p:spPr bwMode="auto">
              <a:xfrm>
                <a:off x="2763" y="2765"/>
                <a:ext cx="169" cy="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1" name="Line 64"/>
              <p:cNvSpPr>
                <a:spLocks noChangeShapeType="1"/>
              </p:cNvSpPr>
              <p:nvPr/>
            </p:nvSpPr>
            <p:spPr bwMode="auto">
              <a:xfrm>
                <a:off x="3131" y="2765"/>
                <a:ext cx="169" cy="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2" name="Line 65"/>
              <p:cNvSpPr>
                <a:spLocks noChangeShapeType="1"/>
              </p:cNvSpPr>
              <p:nvPr/>
            </p:nvSpPr>
            <p:spPr bwMode="auto">
              <a:xfrm>
                <a:off x="597" y="2760"/>
                <a:ext cx="169" cy="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61" name="Line 66"/>
              <p:cNvSpPr>
                <a:spLocks noChangeShapeType="1"/>
              </p:cNvSpPr>
              <p:nvPr/>
            </p:nvSpPr>
            <p:spPr bwMode="auto">
              <a:xfrm>
                <a:off x="946" y="2765"/>
                <a:ext cx="169" cy="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62" name="Line 67"/>
              <p:cNvSpPr>
                <a:spLocks noChangeShapeType="1"/>
              </p:cNvSpPr>
              <p:nvPr/>
            </p:nvSpPr>
            <p:spPr bwMode="auto">
              <a:xfrm>
                <a:off x="563" y="2888"/>
                <a:ext cx="3952" cy="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63" name="Line 68"/>
              <p:cNvSpPr>
                <a:spLocks noChangeShapeType="1"/>
              </p:cNvSpPr>
              <p:nvPr/>
            </p:nvSpPr>
            <p:spPr bwMode="auto">
              <a:xfrm>
                <a:off x="3829" y="2765"/>
                <a:ext cx="169" cy="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64" name="Line 69"/>
              <p:cNvSpPr>
                <a:spLocks noChangeShapeType="1"/>
              </p:cNvSpPr>
              <p:nvPr/>
            </p:nvSpPr>
            <p:spPr bwMode="auto">
              <a:xfrm>
                <a:off x="4227" y="2765"/>
                <a:ext cx="168" cy="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65" name="Line 70"/>
              <p:cNvSpPr>
                <a:spLocks noChangeShapeType="1"/>
              </p:cNvSpPr>
              <p:nvPr/>
            </p:nvSpPr>
            <p:spPr bwMode="auto">
              <a:xfrm>
                <a:off x="3490" y="2765"/>
                <a:ext cx="169" cy="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66" name="Line 71"/>
              <p:cNvSpPr>
                <a:spLocks noChangeShapeType="1"/>
              </p:cNvSpPr>
              <p:nvPr/>
            </p:nvSpPr>
            <p:spPr bwMode="auto">
              <a:xfrm>
                <a:off x="2630" y="2633"/>
                <a:ext cx="1885" cy="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67" name="Line 72"/>
              <p:cNvSpPr>
                <a:spLocks noChangeShapeType="1"/>
              </p:cNvSpPr>
              <p:nvPr/>
            </p:nvSpPr>
            <p:spPr bwMode="auto">
              <a:xfrm>
                <a:off x="2291" y="1646"/>
                <a:ext cx="2" cy="994"/>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68" name="Line 73"/>
              <p:cNvSpPr>
                <a:spLocks noChangeShapeType="1"/>
              </p:cNvSpPr>
              <p:nvPr/>
            </p:nvSpPr>
            <p:spPr bwMode="auto">
              <a:xfrm>
                <a:off x="2640" y="1646"/>
                <a:ext cx="0" cy="99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81" name="Line 74"/>
              <p:cNvSpPr>
                <a:spLocks noChangeShapeType="1"/>
              </p:cNvSpPr>
              <p:nvPr/>
            </p:nvSpPr>
            <p:spPr bwMode="auto">
              <a:xfrm>
                <a:off x="2468" y="1823"/>
                <a:ext cx="0" cy="179"/>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84" name="Line 75"/>
              <p:cNvSpPr>
                <a:spLocks noChangeShapeType="1"/>
              </p:cNvSpPr>
              <p:nvPr/>
            </p:nvSpPr>
            <p:spPr bwMode="auto">
              <a:xfrm>
                <a:off x="2473" y="2191"/>
                <a:ext cx="0" cy="179"/>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124" name="Picture 76"/>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514" y="3452"/>
                <a:ext cx="59"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5" name="Picture 77"/>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514" y="3452"/>
                <a:ext cx="59"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6" name="Picture 78"/>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604" y="1994"/>
                <a:ext cx="54"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7" name="Picture 79"/>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604" y="1994"/>
                <a:ext cx="54"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5" name="Freeform 80"/>
              <p:cNvSpPr>
                <a:spLocks noEditPoints="1"/>
              </p:cNvSpPr>
              <p:nvPr/>
            </p:nvSpPr>
            <p:spPr bwMode="auto">
              <a:xfrm>
                <a:off x="2819" y="2085"/>
                <a:ext cx="167" cy="174"/>
              </a:xfrm>
              <a:custGeom>
                <a:avLst/>
                <a:gdLst>
                  <a:gd name="T0" fmla="*/ 0 w 541"/>
                  <a:gd name="T1" fmla="*/ 494 h 568"/>
                  <a:gd name="T2" fmla="*/ 118 w 541"/>
                  <a:gd name="T3" fmla="*/ 527 h 568"/>
                  <a:gd name="T4" fmla="*/ 130 w 541"/>
                  <a:gd name="T5" fmla="*/ 518 h 568"/>
                  <a:gd name="T6" fmla="*/ 79 w 541"/>
                  <a:gd name="T7" fmla="*/ 398 h 568"/>
                  <a:gd name="T8" fmla="*/ 217 w 541"/>
                  <a:gd name="T9" fmla="*/ 463 h 568"/>
                  <a:gd name="T10" fmla="*/ 126 w 541"/>
                  <a:gd name="T11" fmla="*/ 341 h 568"/>
                  <a:gd name="T12" fmla="*/ 243 w 541"/>
                  <a:gd name="T13" fmla="*/ 469 h 568"/>
                  <a:gd name="T14" fmla="*/ 105 w 541"/>
                  <a:gd name="T15" fmla="*/ 431 h 568"/>
                  <a:gd name="T16" fmla="*/ 99 w 541"/>
                  <a:gd name="T17" fmla="*/ 439 h 568"/>
                  <a:gd name="T18" fmla="*/ 161 w 541"/>
                  <a:gd name="T19" fmla="*/ 568 h 568"/>
                  <a:gd name="T20" fmla="*/ 206 w 541"/>
                  <a:gd name="T21" fmla="*/ 276 h 568"/>
                  <a:gd name="T22" fmla="*/ 155 w 541"/>
                  <a:gd name="T23" fmla="*/ 307 h 568"/>
                  <a:gd name="T24" fmla="*/ 257 w 541"/>
                  <a:gd name="T25" fmla="*/ 215 h 568"/>
                  <a:gd name="T26" fmla="*/ 338 w 541"/>
                  <a:gd name="T27" fmla="*/ 355 h 568"/>
                  <a:gd name="T28" fmla="*/ 415 w 541"/>
                  <a:gd name="T29" fmla="*/ 262 h 568"/>
                  <a:gd name="T30" fmla="*/ 262 w 541"/>
                  <a:gd name="T31" fmla="*/ 209 h 568"/>
                  <a:gd name="T32" fmla="*/ 333 w 541"/>
                  <a:gd name="T33" fmla="*/ 91 h 568"/>
                  <a:gd name="T34" fmla="*/ 313 w 541"/>
                  <a:gd name="T35" fmla="*/ 148 h 568"/>
                  <a:gd name="T36" fmla="*/ 415 w 541"/>
                  <a:gd name="T37" fmla="*/ 262 h 568"/>
                  <a:gd name="T38" fmla="*/ 346 w 541"/>
                  <a:gd name="T39" fmla="*/ 76 h 568"/>
                  <a:gd name="T40" fmla="*/ 411 w 541"/>
                  <a:gd name="T41" fmla="*/ 5 h 568"/>
                  <a:gd name="T42" fmla="*/ 457 w 541"/>
                  <a:gd name="T43" fmla="*/ 10 h 568"/>
                  <a:gd name="T44" fmla="*/ 470 w 541"/>
                  <a:gd name="T45" fmla="*/ 52 h 568"/>
                  <a:gd name="T46" fmla="*/ 523 w 541"/>
                  <a:gd name="T47" fmla="*/ 53 h 568"/>
                  <a:gd name="T48" fmla="*/ 541 w 541"/>
                  <a:gd name="T49" fmla="*/ 91 h 568"/>
                  <a:gd name="T50" fmla="*/ 520 w 541"/>
                  <a:gd name="T51" fmla="*/ 135 h 568"/>
                  <a:gd name="T52" fmla="*/ 416 w 541"/>
                  <a:gd name="T53" fmla="*/ 104 h 568"/>
                  <a:gd name="T54" fmla="*/ 452 w 541"/>
                  <a:gd name="T55" fmla="*/ 57 h 568"/>
                  <a:gd name="T56" fmla="*/ 445 w 541"/>
                  <a:gd name="T57" fmla="*/ 29 h 568"/>
                  <a:gd name="T58" fmla="*/ 416 w 541"/>
                  <a:gd name="T59" fmla="*/ 26 h 568"/>
                  <a:gd name="T60" fmla="*/ 376 w 541"/>
                  <a:gd name="T61" fmla="*/ 71 h 568"/>
                  <a:gd name="T62" fmla="*/ 477 w 541"/>
                  <a:gd name="T63" fmla="*/ 155 h 568"/>
                  <a:gd name="T64" fmla="*/ 514 w 541"/>
                  <a:gd name="T65" fmla="*/ 109 h 568"/>
                  <a:gd name="T66" fmla="*/ 517 w 541"/>
                  <a:gd name="T67" fmla="*/ 83 h 568"/>
                  <a:gd name="T68" fmla="*/ 492 w 541"/>
                  <a:gd name="T69" fmla="*/ 65 h 568"/>
                  <a:gd name="T70" fmla="*/ 457 w 541"/>
                  <a:gd name="T71" fmla="*/ 86 h 568"/>
                  <a:gd name="T72" fmla="*/ 477 w 541"/>
                  <a:gd name="T73" fmla="*/ 155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1" h="568">
                    <a:moveTo>
                      <a:pt x="161" y="568"/>
                    </a:moveTo>
                    <a:lnTo>
                      <a:pt x="0" y="494"/>
                    </a:lnTo>
                    <a:lnTo>
                      <a:pt x="15" y="476"/>
                    </a:lnTo>
                    <a:lnTo>
                      <a:pt x="118" y="527"/>
                    </a:lnTo>
                    <a:cubicBezTo>
                      <a:pt x="129" y="533"/>
                      <a:pt x="140" y="538"/>
                      <a:pt x="150" y="544"/>
                    </a:cubicBezTo>
                    <a:cubicBezTo>
                      <a:pt x="139" y="529"/>
                      <a:pt x="132" y="520"/>
                      <a:pt x="130" y="518"/>
                    </a:cubicBezTo>
                    <a:lnTo>
                      <a:pt x="62" y="419"/>
                    </a:lnTo>
                    <a:lnTo>
                      <a:pt x="79" y="398"/>
                    </a:lnTo>
                    <a:lnTo>
                      <a:pt x="162" y="434"/>
                    </a:lnTo>
                    <a:cubicBezTo>
                      <a:pt x="183" y="443"/>
                      <a:pt x="201" y="453"/>
                      <a:pt x="217" y="463"/>
                    </a:cubicBezTo>
                    <a:cubicBezTo>
                      <a:pt x="210" y="454"/>
                      <a:pt x="203" y="444"/>
                      <a:pt x="194" y="432"/>
                    </a:cubicBezTo>
                    <a:lnTo>
                      <a:pt x="126" y="341"/>
                    </a:lnTo>
                    <a:lnTo>
                      <a:pt x="141" y="323"/>
                    </a:lnTo>
                    <a:lnTo>
                      <a:pt x="243" y="469"/>
                    </a:lnTo>
                    <a:lnTo>
                      <a:pt x="229" y="486"/>
                    </a:lnTo>
                    <a:lnTo>
                      <a:pt x="105" y="431"/>
                    </a:lnTo>
                    <a:cubicBezTo>
                      <a:pt x="95" y="426"/>
                      <a:pt x="89" y="423"/>
                      <a:pt x="86" y="422"/>
                    </a:cubicBezTo>
                    <a:cubicBezTo>
                      <a:pt x="91" y="428"/>
                      <a:pt x="95" y="434"/>
                      <a:pt x="99" y="439"/>
                    </a:cubicBezTo>
                    <a:lnTo>
                      <a:pt x="176" y="550"/>
                    </a:lnTo>
                    <a:lnTo>
                      <a:pt x="161" y="568"/>
                    </a:lnTo>
                    <a:close/>
                    <a:moveTo>
                      <a:pt x="323" y="373"/>
                    </a:moveTo>
                    <a:lnTo>
                      <a:pt x="206" y="276"/>
                    </a:lnTo>
                    <a:lnTo>
                      <a:pt x="170" y="320"/>
                    </a:lnTo>
                    <a:lnTo>
                      <a:pt x="155" y="307"/>
                    </a:lnTo>
                    <a:lnTo>
                      <a:pt x="241" y="202"/>
                    </a:lnTo>
                    <a:lnTo>
                      <a:pt x="257" y="215"/>
                    </a:lnTo>
                    <a:lnTo>
                      <a:pt x="221" y="258"/>
                    </a:lnTo>
                    <a:lnTo>
                      <a:pt x="338" y="355"/>
                    </a:lnTo>
                    <a:lnTo>
                      <a:pt x="323" y="373"/>
                    </a:lnTo>
                    <a:close/>
                    <a:moveTo>
                      <a:pt x="415" y="262"/>
                    </a:moveTo>
                    <a:lnTo>
                      <a:pt x="298" y="165"/>
                    </a:lnTo>
                    <a:lnTo>
                      <a:pt x="262" y="209"/>
                    </a:lnTo>
                    <a:lnTo>
                      <a:pt x="246" y="196"/>
                    </a:lnTo>
                    <a:lnTo>
                      <a:pt x="333" y="91"/>
                    </a:lnTo>
                    <a:lnTo>
                      <a:pt x="349" y="104"/>
                    </a:lnTo>
                    <a:lnTo>
                      <a:pt x="313" y="148"/>
                    </a:lnTo>
                    <a:lnTo>
                      <a:pt x="429" y="244"/>
                    </a:lnTo>
                    <a:lnTo>
                      <a:pt x="415" y="262"/>
                    </a:lnTo>
                    <a:close/>
                    <a:moveTo>
                      <a:pt x="478" y="185"/>
                    </a:moveTo>
                    <a:lnTo>
                      <a:pt x="346" y="76"/>
                    </a:lnTo>
                    <a:lnTo>
                      <a:pt x="387" y="26"/>
                    </a:lnTo>
                    <a:cubicBezTo>
                      <a:pt x="395" y="16"/>
                      <a:pt x="403" y="9"/>
                      <a:pt x="411" y="5"/>
                    </a:cubicBezTo>
                    <a:cubicBezTo>
                      <a:pt x="419" y="1"/>
                      <a:pt x="427" y="0"/>
                      <a:pt x="435" y="1"/>
                    </a:cubicBezTo>
                    <a:cubicBezTo>
                      <a:pt x="444" y="2"/>
                      <a:pt x="451" y="5"/>
                      <a:pt x="457" y="10"/>
                    </a:cubicBezTo>
                    <a:cubicBezTo>
                      <a:pt x="463" y="15"/>
                      <a:pt x="467" y="21"/>
                      <a:pt x="469" y="28"/>
                    </a:cubicBezTo>
                    <a:cubicBezTo>
                      <a:pt x="472" y="35"/>
                      <a:pt x="472" y="43"/>
                      <a:pt x="470" y="52"/>
                    </a:cubicBezTo>
                    <a:cubicBezTo>
                      <a:pt x="479" y="46"/>
                      <a:pt x="488" y="43"/>
                      <a:pt x="497" y="43"/>
                    </a:cubicBezTo>
                    <a:cubicBezTo>
                      <a:pt x="506" y="44"/>
                      <a:pt x="515" y="47"/>
                      <a:pt x="523" y="53"/>
                    </a:cubicBezTo>
                    <a:cubicBezTo>
                      <a:pt x="529" y="58"/>
                      <a:pt x="533" y="65"/>
                      <a:pt x="537" y="72"/>
                    </a:cubicBezTo>
                    <a:cubicBezTo>
                      <a:pt x="540" y="79"/>
                      <a:pt x="541" y="85"/>
                      <a:pt x="541" y="91"/>
                    </a:cubicBezTo>
                    <a:cubicBezTo>
                      <a:pt x="541" y="98"/>
                      <a:pt x="539" y="104"/>
                      <a:pt x="535" y="111"/>
                    </a:cubicBezTo>
                    <a:cubicBezTo>
                      <a:pt x="532" y="118"/>
                      <a:pt x="527" y="126"/>
                      <a:pt x="520" y="135"/>
                    </a:cubicBezTo>
                    <a:lnTo>
                      <a:pt x="478" y="185"/>
                    </a:lnTo>
                    <a:close/>
                    <a:moveTo>
                      <a:pt x="416" y="104"/>
                    </a:moveTo>
                    <a:lnTo>
                      <a:pt x="440" y="75"/>
                    </a:lnTo>
                    <a:cubicBezTo>
                      <a:pt x="446" y="68"/>
                      <a:pt x="450" y="62"/>
                      <a:pt x="452" y="57"/>
                    </a:cubicBezTo>
                    <a:cubicBezTo>
                      <a:pt x="454" y="52"/>
                      <a:pt x="455" y="47"/>
                      <a:pt x="454" y="42"/>
                    </a:cubicBezTo>
                    <a:cubicBezTo>
                      <a:pt x="452" y="37"/>
                      <a:pt x="450" y="33"/>
                      <a:pt x="445" y="29"/>
                    </a:cubicBezTo>
                    <a:cubicBezTo>
                      <a:pt x="441" y="25"/>
                      <a:pt x="436" y="23"/>
                      <a:pt x="431" y="23"/>
                    </a:cubicBezTo>
                    <a:cubicBezTo>
                      <a:pt x="426" y="22"/>
                      <a:pt x="421" y="23"/>
                      <a:pt x="416" y="26"/>
                    </a:cubicBezTo>
                    <a:cubicBezTo>
                      <a:pt x="412" y="29"/>
                      <a:pt x="406" y="35"/>
                      <a:pt x="398" y="45"/>
                    </a:cubicBezTo>
                    <a:lnTo>
                      <a:pt x="376" y="71"/>
                    </a:lnTo>
                    <a:lnTo>
                      <a:pt x="416" y="104"/>
                    </a:lnTo>
                    <a:close/>
                    <a:moveTo>
                      <a:pt x="477" y="155"/>
                    </a:moveTo>
                    <a:lnTo>
                      <a:pt x="504" y="122"/>
                    </a:lnTo>
                    <a:cubicBezTo>
                      <a:pt x="509" y="116"/>
                      <a:pt x="512" y="112"/>
                      <a:pt x="514" y="109"/>
                    </a:cubicBezTo>
                    <a:cubicBezTo>
                      <a:pt x="516" y="105"/>
                      <a:pt x="518" y="100"/>
                      <a:pt x="518" y="96"/>
                    </a:cubicBezTo>
                    <a:cubicBezTo>
                      <a:pt x="519" y="92"/>
                      <a:pt x="518" y="88"/>
                      <a:pt x="517" y="83"/>
                    </a:cubicBezTo>
                    <a:cubicBezTo>
                      <a:pt x="515" y="79"/>
                      <a:pt x="512" y="75"/>
                      <a:pt x="508" y="72"/>
                    </a:cubicBezTo>
                    <a:cubicBezTo>
                      <a:pt x="503" y="67"/>
                      <a:pt x="497" y="65"/>
                      <a:pt x="492" y="65"/>
                    </a:cubicBezTo>
                    <a:cubicBezTo>
                      <a:pt x="486" y="64"/>
                      <a:pt x="480" y="66"/>
                      <a:pt x="475" y="69"/>
                    </a:cubicBezTo>
                    <a:cubicBezTo>
                      <a:pt x="470" y="72"/>
                      <a:pt x="464" y="78"/>
                      <a:pt x="457" y="86"/>
                    </a:cubicBezTo>
                    <a:lnTo>
                      <a:pt x="432" y="117"/>
                    </a:lnTo>
                    <a:lnTo>
                      <a:pt x="477" y="155"/>
                    </a:lnTo>
                    <a:close/>
                  </a:path>
                </a:pathLst>
              </a:custGeom>
              <a:solidFill>
                <a:srgbClr val="427BB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2129" name="Picture 81"/>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609" y="3045"/>
                <a:ext cx="5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0" name="Picture 82"/>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609" y="3045"/>
                <a:ext cx="5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1" name="Picture 83"/>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029" y="3658"/>
                <a:ext cx="29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2" name="Picture 84"/>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029" y="3658"/>
                <a:ext cx="29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8" name="Line 85"/>
              <p:cNvSpPr>
                <a:spLocks noChangeShapeType="1"/>
              </p:cNvSpPr>
              <p:nvPr/>
            </p:nvSpPr>
            <p:spPr bwMode="auto">
              <a:xfrm flipH="1" flipV="1">
                <a:off x="3748" y="2576"/>
                <a:ext cx="933" cy="4"/>
              </a:xfrm>
              <a:prstGeom prst="line">
                <a:avLst/>
              </a:prstGeom>
              <a:noFill/>
              <a:ln w="15875"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91" name="Freeform 86"/>
              <p:cNvSpPr>
                <a:spLocks/>
              </p:cNvSpPr>
              <p:nvPr/>
            </p:nvSpPr>
            <p:spPr bwMode="auto">
              <a:xfrm>
                <a:off x="4251" y="2461"/>
                <a:ext cx="39" cy="137"/>
              </a:xfrm>
              <a:custGeom>
                <a:avLst/>
                <a:gdLst>
                  <a:gd name="T0" fmla="*/ 0 w 39"/>
                  <a:gd name="T1" fmla="*/ 6 h 137"/>
                  <a:gd name="T2" fmla="*/ 39 w 39"/>
                  <a:gd name="T3" fmla="*/ 0 h 137"/>
                  <a:gd name="T4" fmla="*/ 39 w 39"/>
                  <a:gd name="T5" fmla="*/ 112 h 137"/>
                  <a:gd name="T6" fmla="*/ 0 w 39"/>
                  <a:gd name="T7" fmla="*/ 137 h 137"/>
                  <a:gd name="T8" fmla="*/ 0 w 39"/>
                  <a:gd name="T9" fmla="*/ 6 h 137"/>
                </a:gdLst>
                <a:ahLst/>
                <a:cxnLst>
                  <a:cxn ang="0">
                    <a:pos x="T0" y="T1"/>
                  </a:cxn>
                  <a:cxn ang="0">
                    <a:pos x="T2" y="T3"/>
                  </a:cxn>
                  <a:cxn ang="0">
                    <a:pos x="T4" y="T5"/>
                  </a:cxn>
                  <a:cxn ang="0">
                    <a:pos x="T6" y="T7"/>
                  </a:cxn>
                  <a:cxn ang="0">
                    <a:pos x="T8" y="T9"/>
                  </a:cxn>
                </a:cxnLst>
                <a:rect l="0" t="0" r="r" b="b"/>
                <a:pathLst>
                  <a:path w="39" h="137">
                    <a:moveTo>
                      <a:pt x="0" y="6"/>
                    </a:moveTo>
                    <a:lnTo>
                      <a:pt x="39" y="0"/>
                    </a:lnTo>
                    <a:lnTo>
                      <a:pt x="39" y="112"/>
                    </a:lnTo>
                    <a:lnTo>
                      <a:pt x="0" y="137"/>
                    </a:lnTo>
                    <a:lnTo>
                      <a:pt x="0" y="6"/>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92" name="Freeform 87"/>
              <p:cNvSpPr>
                <a:spLocks/>
              </p:cNvSpPr>
              <p:nvPr/>
            </p:nvSpPr>
            <p:spPr bwMode="auto">
              <a:xfrm>
                <a:off x="4251" y="2461"/>
                <a:ext cx="39" cy="137"/>
              </a:xfrm>
              <a:custGeom>
                <a:avLst/>
                <a:gdLst>
                  <a:gd name="T0" fmla="*/ 0 w 39"/>
                  <a:gd name="T1" fmla="*/ 6 h 137"/>
                  <a:gd name="T2" fmla="*/ 39 w 39"/>
                  <a:gd name="T3" fmla="*/ 0 h 137"/>
                  <a:gd name="T4" fmla="*/ 39 w 39"/>
                  <a:gd name="T5" fmla="*/ 112 h 137"/>
                  <a:gd name="T6" fmla="*/ 0 w 39"/>
                  <a:gd name="T7" fmla="*/ 137 h 137"/>
                  <a:gd name="T8" fmla="*/ 0 w 39"/>
                  <a:gd name="T9" fmla="*/ 6 h 137"/>
                </a:gdLst>
                <a:ahLst/>
                <a:cxnLst>
                  <a:cxn ang="0">
                    <a:pos x="T0" y="T1"/>
                  </a:cxn>
                  <a:cxn ang="0">
                    <a:pos x="T2" y="T3"/>
                  </a:cxn>
                  <a:cxn ang="0">
                    <a:pos x="T4" y="T5"/>
                  </a:cxn>
                  <a:cxn ang="0">
                    <a:pos x="T6" y="T7"/>
                  </a:cxn>
                  <a:cxn ang="0">
                    <a:pos x="T8" y="T9"/>
                  </a:cxn>
                </a:cxnLst>
                <a:rect l="0" t="0" r="r" b="b"/>
                <a:pathLst>
                  <a:path w="39" h="137">
                    <a:moveTo>
                      <a:pt x="0" y="6"/>
                    </a:moveTo>
                    <a:lnTo>
                      <a:pt x="39" y="0"/>
                    </a:lnTo>
                    <a:lnTo>
                      <a:pt x="39" y="112"/>
                    </a:lnTo>
                    <a:lnTo>
                      <a:pt x="0" y="137"/>
                    </a:lnTo>
                    <a:lnTo>
                      <a:pt x="0" y="6"/>
                    </a:lnTo>
                    <a:close/>
                  </a:path>
                </a:pathLst>
              </a:custGeom>
              <a:noFill/>
              <a:ln w="7938" cap="flat">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95" name="Freeform 88"/>
              <p:cNvSpPr>
                <a:spLocks/>
              </p:cNvSpPr>
              <p:nvPr/>
            </p:nvSpPr>
            <p:spPr bwMode="auto">
              <a:xfrm>
                <a:off x="4187" y="2569"/>
                <a:ext cx="64" cy="29"/>
              </a:xfrm>
              <a:custGeom>
                <a:avLst/>
                <a:gdLst>
                  <a:gd name="T0" fmla="*/ 0 w 64"/>
                  <a:gd name="T1" fmla="*/ 0 h 29"/>
                  <a:gd name="T2" fmla="*/ 0 w 64"/>
                  <a:gd name="T3" fmla="*/ 6 h 29"/>
                  <a:gd name="T4" fmla="*/ 64 w 64"/>
                  <a:gd name="T5" fmla="*/ 29 h 29"/>
                  <a:gd name="T6" fmla="*/ 64 w 64"/>
                  <a:gd name="T7" fmla="*/ 21 h 29"/>
                  <a:gd name="T8" fmla="*/ 0 w 64"/>
                  <a:gd name="T9" fmla="*/ 0 h 29"/>
                </a:gdLst>
                <a:ahLst/>
                <a:cxnLst>
                  <a:cxn ang="0">
                    <a:pos x="T0" y="T1"/>
                  </a:cxn>
                  <a:cxn ang="0">
                    <a:pos x="T2" y="T3"/>
                  </a:cxn>
                  <a:cxn ang="0">
                    <a:pos x="T4" y="T5"/>
                  </a:cxn>
                  <a:cxn ang="0">
                    <a:pos x="T6" y="T7"/>
                  </a:cxn>
                  <a:cxn ang="0">
                    <a:pos x="T8" y="T9"/>
                  </a:cxn>
                </a:cxnLst>
                <a:rect l="0" t="0" r="r" b="b"/>
                <a:pathLst>
                  <a:path w="64" h="29">
                    <a:moveTo>
                      <a:pt x="0" y="0"/>
                    </a:moveTo>
                    <a:lnTo>
                      <a:pt x="0" y="6"/>
                    </a:lnTo>
                    <a:lnTo>
                      <a:pt x="64" y="29"/>
                    </a:lnTo>
                    <a:lnTo>
                      <a:pt x="64" y="21"/>
                    </a:lnTo>
                    <a:lnTo>
                      <a:pt x="0" y="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96" name="Freeform 89"/>
              <p:cNvSpPr>
                <a:spLocks/>
              </p:cNvSpPr>
              <p:nvPr/>
            </p:nvSpPr>
            <p:spPr bwMode="auto">
              <a:xfrm>
                <a:off x="4187" y="2569"/>
                <a:ext cx="64" cy="29"/>
              </a:xfrm>
              <a:custGeom>
                <a:avLst/>
                <a:gdLst>
                  <a:gd name="T0" fmla="*/ 0 w 64"/>
                  <a:gd name="T1" fmla="*/ 0 h 29"/>
                  <a:gd name="T2" fmla="*/ 0 w 64"/>
                  <a:gd name="T3" fmla="*/ 6 h 29"/>
                  <a:gd name="T4" fmla="*/ 64 w 64"/>
                  <a:gd name="T5" fmla="*/ 29 h 29"/>
                  <a:gd name="T6" fmla="*/ 64 w 64"/>
                  <a:gd name="T7" fmla="*/ 21 h 29"/>
                  <a:gd name="T8" fmla="*/ 0 w 64"/>
                  <a:gd name="T9" fmla="*/ 0 h 29"/>
                </a:gdLst>
                <a:ahLst/>
                <a:cxnLst>
                  <a:cxn ang="0">
                    <a:pos x="T0" y="T1"/>
                  </a:cxn>
                  <a:cxn ang="0">
                    <a:pos x="T2" y="T3"/>
                  </a:cxn>
                  <a:cxn ang="0">
                    <a:pos x="T4" y="T5"/>
                  </a:cxn>
                  <a:cxn ang="0">
                    <a:pos x="T6" y="T7"/>
                  </a:cxn>
                  <a:cxn ang="0">
                    <a:pos x="T8" y="T9"/>
                  </a:cxn>
                </a:cxnLst>
                <a:rect l="0" t="0" r="r" b="b"/>
                <a:pathLst>
                  <a:path w="64" h="29">
                    <a:moveTo>
                      <a:pt x="0" y="0"/>
                    </a:moveTo>
                    <a:lnTo>
                      <a:pt x="0" y="6"/>
                    </a:lnTo>
                    <a:lnTo>
                      <a:pt x="64" y="29"/>
                    </a:lnTo>
                    <a:lnTo>
                      <a:pt x="64" y="21"/>
                    </a:lnTo>
                    <a:lnTo>
                      <a:pt x="0" y="0"/>
                    </a:lnTo>
                    <a:close/>
                  </a:path>
                </a:pathLst>
              </a:custGeom>
              <a:noFill/>
              <a:ln w="7938" cap="flat">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3" name="Freeform 90"/>
              <p:cNvSpPr>
                <a:spLocks/>
              </p:cNvSpPr>
              <p:nvPr/>
            </p:nvSpPr>
            <p:spPr bwMode="auto">
              <a:xfrm>
                <a:off x="4182" y="2466"/>
                <a:ext cx="69" cy="122"/>
              </a:xfrm>
              <a:custGeom>
                <a:avLst/>
                <a:gdLst>
                  <a:gd name="T0" fmla="*/ 0 w 69"/>
                  <a:gd name="T1" fmla="*/ 1 h 122"/>
                  <a:gd name="T2" fmla="*/ 0 w 69"/>
                  <a:gd name="T3" fmla="*/ 101 h 122"/>
                  <a:gd name="T4" fmla="*/ 69 w 69"/>
                  <a:gd name="T5" fmla="*/ 122 h 122"/>
                  <a:gd name="T6" fmla="*/ 69 w 69"/>
                  <a:gd name="T7" fmla="*/ 0 h 122"/>
                  <a:gd name="T8" fmla="*/ 0 w 69"/>
                  <a:gd name="T9" fmla="*/ 1 h 122"/>
                </a:gdLst>
                <a:ahLst/>
                <a:cxnLst>
                  <a:cxn ang="0">
                    <a:pos x="T0" y="T1"/>
                  </a:cxn>
                  <a:cxn ang="0">
                    <a:pos x="T2" y="T3"/>
                  </a:cxn>
                  <a:cxn ang="0">
                    <a:pos x="T4" y="T5"/>
                  </a:cxn>
                  <a:cxn ang="0">
                    <a:pos x="T6" y="T7"/>
                  </a:cxn>
                  <a:cxn ang="0">
                    <a:pos x="T8" y="T9"/>
                  </a:cxn>
                </a:cxnLst>
                <a:rect l="0" t="0" r="r" b="b"/>
                <a:pathLst>
                  <a:path w="69" h="122">
                    <a:moveTo>
                      <a:pt x="0" y="1"/>
                    </a:moveTo>
                    <a:lnTo>
                      <a:pt x="0" y="101"/>
                    </a:lnTo>
                    <a:lnTo>
                      <a:pt x="69" y="122"/>
                    </a:lnTo>
                    <a:lnTo>
                      <a:pt x="69" y="0"/>
                    </a:lnTo>
                    <a:lnTo>
                      <a:pt x="0"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06" name="Freeform 91"/>
              <p:cNvSpPr>
                <a:spLocks/>
              </p:cNvSpPr>
              <p:nvPr/>
            </p:nvSpPr>
            <p:spPr bwMode="auto">
              <a:xfrm>
                <a:off x="4182" y="2466"/>
                <a:ext cx="69" cy="122"/>
              </a:xfrm>
              <a:custGeom>
                <a:avLst/>
                <a:gdLst>
                  <a:gd name="T0" fmla="*/ 0 w 69"/>
                  <a:gd name="T1" fmla="*/ 1 h 122"/>
                  <a:gd name="T2" fmla="*/ 0 w 69"/>
                  <a:gd name="T3" fmla="*/ 101 h 122"/>
                  <a:gd name="T4" fmla="*/ 69 w 69"/>
                  <a:gd name="T5" fmla="*/ 122 h 122"/>
                  <a:gd name="T6" fmla="*/ 69 w 69"/>
                  <a:gd name="T7" fmla="*/ 0 h 122"/>
                  <a:gd name="T8" fmla="*/ 0 w 69"/>
                  <a:gd name="T9" fmla="*/ 1 h 122"/>
                </a:gdLst>
                <a:ahLst/>
                <a:cxnLst>
                  <a:cxn ang="0">
                    <a:pos x="T0" y="T1"/>
                  </a:cxn>
                  <a:cxn ang="0">
                    <a:pos x="T2" y="T3"/>
                  </a:cxn>
                  <a:cxn ang="0">
                    <a:pos x="T4" y="T5"/>
                  </a:cxn>
                  <a:cxn ang="0">
                    <a:pos x="T6" y="T7"/>
                  </a:cxn>
                  <a:cxn ang="0">
                    <a:pos x="T8" y="T9"/>
                  </a:cxn>
                </a:cxnLst>
                <a:rect l="0" t="0" r="r" b="b"/>
                <a:pathLst>
                  <a:path w="69" h="122">
                    <a:moveTo>
                      <a:pt x="0" y="1"/>
                    </a:moveTo>
                    <a:lnTo>
                      <a:pt x="0" y="101"/>
                    </a:lnTo>
                    <a:lnTo>
                      <a:pt x="69" y="122"/>
                    </a:lnTo>
                    <a:lnTo>
                      <a:pt x="69" y="0"/>
                    </a:lnTo>
                    <a:lnTo>
                      <a:pt x="0" y="1"/>
                    </a:lnTo>
                    <a:close/>
                  </a:path>
                </a:pathLst>
              </a:custGeom>
              <a:noFill/>
              <a:ln w="7938" cap="flat">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7" name="Freeform 92"/>
              <p:cNvSpPr>
                <a:spLocks/>
              </p:cNvSpPr>
              <p:nvPr/>
            </p:nvSpPr>
            <p:spPr bwMode="auto">
              <a:xfrm>
                <a:off x="4187" y="2471"/>
                <a:ext cx="64" cy="54"/>
              </a:xfrm>
              <a:custGeom>
                <a:avLst/>
                <a:gdLst>
                  <a:gd name="T0" fmla="*/ 0 w 64"/>
                  <a:gd name="T1" fmla="*/ 0 h 54"/>
                  <a:gd name="T2" fmla="*/ 64 w 64"/>
                  <a:gd name="T3" fmla="*/ 0 h 54"/>
                  <a:gd name="T4" fmla="*/ 64 w 64"/>
                  <a:gd name="T5" fmla="*/ 54 h 54"/>
                  <a:gd name="T6" fmla="*/ 0 w 64"/>
                  <a:gd name="T7" fmla="*/ 44 h 54"/>
                  <a:gd name="T8" fmla="*/ 0 w 64"/>
                  <a:gd name="T9" fmla="*/ 0 h 54"/>
                </a:gdLst>
                <a:ahLst/>
                <a:cxnLst>
                  <a:cxn ang="0">
                    <a:pos x="T0" y="T1"/>
                  </a:cxn>
                  <a:cxn ang="0">
                    <a:pos x="T2" y="T3"/>
                  </a:cxn>
                  <a:cxn ang="0">
                    <a:pos x="T4" y="T5"/>
                  </a:cxn>
                  <a:cxn ang="0">
                    <a:pos x="T6" y="T7"/>
                  </a:cxn>
                  <a:cxn ang="0">
                    <a:pos x="T8" y="T9"/>
                  </a:cxn>
                </a:cxnLst>
                <a:rect l="0" t="0" r="r" b="b"/>
                <a:pathLst>
                  <a:path w="64" h="54">
                    <a:moveTo>
                      <a:pt x="0" y="0"/>
                    </a:moveTo>
                    <a:lnTo>
                      <a:pt x="64" y="0"/>
                    </a:lnTo>
                    <a:lnTo>
                      <a:pt x="64" y="54"/>
                    </a:lnTo>
                    <a:lnTo>
                      <a:pt x="0" y="4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08" name="Freeform 93"/>
              <p:cNvSpPr>
                <a:spLocks/>
              </p:cNvSpPr>
              <p:nvPr/>
            </p:nvSpPr>
            <p:spPr bwMode="auto">
              <a:xfrm>
                <a:off x="4187" y="2471"/>
                <a:ext cx="64" cy="54"/>
              </a:xfrm>
              <a:custGeom>
                <a:avLst/>
                <a:gdLst>
                  <a:gd name="T0" fmla="*/ 0 w 64"/>
                  <a:gd name="T1" fmla="*/ 0 h 54"/>
                  <a:gd name="T2" fmla="*/ 64 w 64"/>
                  <a:gd name="T3" fmla="*/ 0 h 54"/>
                  <a:gd name="T4" fmla="*/ 64 w 64"/>
                  <a:gd name="T5" fmla="*/ 54 h 54"/>
                  <a:gd name="T6" fmla="*/ 0 w 64"/>
                  <a:gd name="T7" fmla="*/ 44 h 54"/>
                  <a:gd name="T8" fmla="*/ 0 w 64"/>
                  <a:gd name="T9" fmla="*/ 0 h 54"/>
                </a:gdLst>
                <a:ahLst/>
                <a:cxnLst>
                  <a:cxn ang="0">
                    <a:pos x="T0" y="T1"/>
                  </a:cxn>
                  <a:cxn ang="0">
                    <a:pos x="T2" y="T3"/>
                  </a:cxn>
                  <a:cxn ang="0">
                    <a:pos x="T4" y="T5"/>
                  </a:cxn>
                  <a:cxn ang="0">
                    <a:pos x="T6" y="T7"/>
                  </a:cxn>
                  <a:cxn ang="0">
                    <a:pos x="T8" y="T9"/>
                  </a:cxn>
                </a:cxnLst>
                <a:rect l="0" t="0" r="r" b="b"/>
                <a:pathLst>
                  <a:path w="64" h="54">
                    <a:moveTo>
                      <a:pt x="0" y="0"/>
                    </a:moveTo>
                    <a:lnTo>
                      <a:pt x="64" y="0"/>
                    </a:lnTo>
                    <a:lnTo>
                      <a:pt x="64" y="54"/>
                    </a:lnTo>
                    <a:lnTo>
                      <a:pt x="0" y="44"/>
                    </a:lnTo>
                    <a:lnTo>
                      <a:pt x="0" y="0"/>
                    </a:lnTo>
                    <a:close/>
                  </a:path>
                </a:pathLst>
              </a:custGeom>
              <a:noFill/>
              <a:ln w="7938" cap="flat">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9" name="Freeform 94"/>
              <p:cNvSpPr>
                <a:spLocks/>
              </p:cNvSpPr>
              <p:nvPr/>
            </p:nvSpPr>
            <p:spPr bwMode="auto">
              <a:xfrm>
                <a:off x="4185" y="2473"/>
                <a:ext cx="59" cy="44"/>
              </a:xfrm>
              <a:custGeom>
                <a:avLst/>
                <a:gdLst>
                  <a:gd name="T0" fmla="*/ 0 w 59"/>
                  <a:gd name="T1" fmla="*/ 0 h 44"/>
                  <a:gd name="T2" fmla="*/ 0 w 59"/>
                  <a:gd name="T3" fmla="*/ 37 h 44"/>
                  <a:gd name="T4" fmla="*/ 59 w 59"/>
                  <a:gd name="T5" fmla="*/ 44 h 44"/>
                  <a:gd name="T6" fmla="*/ 59 w 59"/>
                  <a:gd name="T7" fmla="*/ 1 h 44"/>
                  <a:gd name="T8" fmla="*/ 0 w 59"/>
                  <a:gd name="T9" fmla="*/ 0 h 44"/>
                </a:gdLst>
                <a:ahLst/>
                <a:cxnLst>
                  <a:cxn ang="0">
                    <a:pos x="T0" y="T1"/>
                  </a:cxn>
                  <a:cxn ang="0">
                    <a:pos x="T2" y="T3"/>
                  </a:cxn>
                  <a:cxn ang="0">
                    <a:pos x="T4" y="T5"/>
                  </a:cxn>
                  <a:cxn ang="0">
                    <a:pos x="T6" y="T7"/>
                  </a:cxn>
                  <a:cxn ang="0">
                    <a:pos x="T8" y="T9"/>
                  </a:cxn>
                </a:cxnLst>
                <a:rect l="0" t="0" r="r" b="b"/>
                <a:pathLst>
                  <a:path w="59" h="44">
                    <a:moveTo>
                      <a:pt x="0" y="0"/>
                    </a:moveTo>
                    <a:lnTo>
                      <a:pt x="0" y="37"/>
                    </a:lnTo>
                    <a:lnTo>
                      <a:pt x="59" y="44"/>
                    </a:lnTo>
                    <a:lnTo>
                      <a:pt x="59" y="1"/>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10" name="Freeform 95"/>
              <p:cNvSpPr>
                <a:spLocks/>
              </p:cNvSpPr>
              <p:nvPr/>
            </p:nvSpPr>
            <p:spPr bwMode="auto">
              <a:xfrm>
                <a:off x="4185" y="2473"/>
                <a:ext cx="59" cy="44"/>
              </a:xfrm>
              <a:custGeom>
                <a:avLst/>
                <a:gdLst>
                  <a:gd name="T0" fmla="*/ 0 w 59"/>
                  <a:gd name="T1" fmla="*/ 0 h 44"/>
                  <a:gd name="T2" fmla="*/ 0 w 59"/>
                  <a:gd name="T3" fmla="*/ 36 h 44"/>
                  <a:gd name="T4" fmla="*/ 59 w 59"/>
                  <a:gd name="T5" fmla="*/ 44 h 44"/>
                  <a:gd name="T6" fmla="*/ 59 w 59"/>
                  <a:gd name="T7" fmla="*/ 43 h 44"/>
                  <a:gd name="T8" fmla="*/ 59 w 59"/>
                  <a:gd name="T9" fmla="*/ 2 h 44"/>
                  <a:gd name="T10" fmla="*/ 0 w 59"/>
                  <a:gd name="T11" fmla="*/ 0 h 44"/>
                </a:gdLst>
                <a:ahLst/>
                <a:cxnLst>
                  <a:cxn ang="0">
                    <a:pos x="T0" y="T1"/>
                  </a:cxn>
                  <a:cxn ang="0">
                    <a:pos x="T2" y="T3"/>
                  </a:cxn>
                  <a:cxn ang="0">
                    <a:pos x="T4" y="T5"/>
                  </a:cxn>
                  <a:cxn ang="0">
                    <a:pos x="T6" y="T7"/>
                  </a:cxn>
                  <a:cxn ang="0">
                    <a:pos x="T8" y="T9"/>
                  </a:cxn>
                  <a:cxn ang="0">
                    <a:pos x="T10" y="T11"/>
                  </a:cxn>
                </a:cxnLst>
                <a:rect l="0" t="0" r="r" b="b"/>
                <a:pathLst>
                  <a:path w="59" h="44">
                    <a:moveTo>
                      <a:pt x="0" y="0"/>
                    </a:moveTo>
                    <a:lnTo>
                      <a:pt x="0" y="36"/>
                    </a:lnTo>
                    <a:lnTo>
                      <a:pt x="59" y="44"/>
                    </a:lnTo>
                    <a:lnTo>
                      <a:pt x="59" y="43"/>
                    </a:lnTo>
                    <a:lnTo>
                      <a:pt x="59" y="2"/>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11" name="Freeform 96"/>
              <p:cNvSpPr>
                <a:spLocks/>
              </p:cNvSpPr>
              <p:nvPr/>
            </p:nvSpPr>
            <p:spPr bwMode="auto">
              <a:xfrm>
                <a:off x="4185" y="2473"/>
                <a:ext cx="59" cy="44"/>
              </a:xfrm>
              <a:custGeom>
                <a:avLst/>
                <a:gdLst>
                  <a:gd name="T0" fmla="*/ 0 w 59"/>
                  <a:gd name="T1" fmla="*/ 0 h 44"/>
                  <a:gd name="T2" fmla="*/ 0 w 59"/>
                  <a:gd name="T3" fmla="*/ 37 h 44"/>
                  <a:gd name="T4" fmla="*/ 59 w 59"/>
                  <a:gd name="T5" fmla="*/ 44 h 44"/>
                  <a:gd name="T6" fmla="*/ 59 w 59"/>
                  <a:gd name="T7" fmla="*/ 1 h 44"/>
                  <a:gd name="T8" fmla="*/ 0 w 59"/>
                  <a:gd name="T9" fmla="*/ 0 h 44"/>
                </a:gdLst>
                <a:ahLst/>
                <a:cxnLst>
                  <a:cxn ang="0">
                    <a:pos x="T0" y="T1"/>
                  </a:cxn>
                  <a:cxn ang="0">
                    <a:pos x="T2" y="T3"/>
                  </a:cxn>
                  <a:cxn ang="0">
                    <a:pos x="T4" y="T5"/>
                  </a:cxn>
                  <a:cxn ang="0">
                    <a:pos x="T6" y="T7"/>
                  </a:cxn>
                  <a:cxn ang="0">
                    <a:pos x="T8" y="T9"/>
                  </a:cxn>
                </a:cxnLst>
                <a:rect l="0" t="0" r="r" b="b"/>
                <a:pathLst>
                  <a:path w="59" h="44">
                    <a:moveTo>
                      <a:pt x="0" y="0"/>
                    </a:moveTo>
                    <a:lnTo>
                      <a:pt x="0" y="37"/>
                    </a:lnTo>
                    <a:lnTo>
                      <a:pt x="59" y="44"/>
                    </a:lnTo>
                    <a:lnTo>
                      <a:pt x="59" y="1"/>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12" name="Rectangle 97"/>
              <p:cNvSpPr>
                <a:spLocks noChangeArrowheads="1"/>
              </p:cNvSpPr>
              <p:nvPr/>
            </p:nvSpPr>
            <p:spPr bwMode="auto">
              <a:xfrm>
                <a:off x="4185" y="2473"/>
                <a:ext cx="5" cy="3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13" name="Rectangle 98"/>
              <p:cNvSpPr>
                <a:spLocks noChangeArrowheads="1"/>
              </p:cNvSpPr>
              <p:nvPr/>
            </p:nvSpPr>
            <p:spPr bwMode="auto">
              <a:xfrm>
                <a:off x="4190" y="2473"/>
                <a:ext cx="5" cy="3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14" name="Rectangle 99"/>
              <p:cNvSpPr>
                <a:spLocks noChangeArrowheads="1"/>
              </p:cNvSpPr>
              <p:nvPr/>
            </p:nvSpPr>
            <p:spPr bwMode="auto">
              <a:xfrm>
                <a:off x="4195" y="2473"/>
                <a:ext cx="5" cy="3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15" name="Rectangle 100"/>
              <p:cNvSpPr>
                <a:spLocks noChangeArrowheads="1"/>
              </p:cNvSpPr>
              <p:nvPr/>
            </p:nvSpPr>
            <p:spPr bwMode="auto">
              <a:xfrm>
                <a:off x="4200" y="2473"/>
                <a:ext cx="4" cy="3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16" name="Freeform 101"/>
              <p:cNvSpPr>
                <a:spLocks/>
              </p:cNvSpPr>
              <p:nvPr/>
            </p:nvSpPr>
            <p:spPr bwMode="auto">
              <a:xfrm>
                <a:off x="4204" y="2473"/>
                <a:ext cx="5" cy="39"/>
              </a:xfrm>
              <a:custGeom>
                <a:avLst/>
                <a:gdLst>
                  <a:gd name="T0" fmla="*/ 0 w 5"/>
                  <a:gd name="T1" fmla="*/ 0 h 39"/>
                  <a:gd name="T2" fmla="*/ 0 w 5"/>
                  <a:gd name="T3" fmla="*/ 38 h 39"/>
                  <a:gd name="T4" fmla="*/ 5 w 5"/>
                  <a:gd name="T5" fmla="*/ 39 h 39"/>
                  <a:gd name="T6" fmla="*/ 5 w 5"/>
                  <a:gd name="T7" fmla="*/ 0 h 39"/>
                  <a:gd name="T8" fmla="*/ 0 w 5"/>
                  <a:gd name="T9" fmla="*/ 0 h 39"/>
                </a:gdLst>
                <a:ahLst/>
                <a:cxnLst>
                  <a:cxn ang="0">
                    <a:pos x="T0" y="T1"/>
                  </a:cxn>
                  <a:cxn ang="0">
                    <a:pos x="T2" y="T3"/>
                  </a:cxn>
                  <a:cxn ang="0">
                    <a:pos x="T4" y="T5"/>
                  </a:cxn>
                  <a:cxn ang="0">
                    <a:pos x="T6" y="T7"/>
                  </a:cxn>
                  <a:cxn ang="0">
                    <a:pos x="T8" y="T9"/>
                  </a:cxn>
                </a:cxnLst>
                <a:rect l="0" t="0" r="r" b="b"/>
                <a:pathLst>
                  <a:path w="5" h="39">
                    <a:moveTo>
                      <a:pt x="0" y="0"/>
                    </a:moveTo>
                    <a:lnTo>
                      <a:pt x="0" y="38"/>
                    </a:lnTo>
                    <a:lnTo>
                      <a:pt x="5" y="39"/>
                    </a:lnTo>
                    <a:lnTo>
                      <a:pt x="5"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17" name="Freeform 102"/>
              <p:cNvSpPr>
                <a:spLocks/>
              </p:cNvSpPr>
              <p:nvPr/>
            </p:nvSpPr>
            <p:spPr bwMode="auto">
              <a:xfrm>
                <a:off x="4209" y="2473"/>
                <a:ext cx="5" cy="39"/>
              </a:xfrm>
              <a:custGeom>
                <a:avLst/>
                <a:gdLst>
                  <a:gd name="T0" fmla="*/ 0 w 5"/>
                  <a:gd name="T1" fmla="*/ 0 h 39"/>
                  <a:gd name="T2" fmla="*/ 0 w 5"/>
                  <a:gd name="T3" fmla="*/ 39 h 39"/>
                  <a:gd name="T4" fmla="*/ 5 w 5"/>
                  <a:gd name="T5" fmla="*/ 39 h 39"/>
                  <a:gd name="T6" fmla="*/ 5 w 5"/>
                  <a:gd name="T7" fmla="*/ 1 h 39"/>
                  <a:gd name="T8" fmla="*/ 0 w 5"/>
                  <a:gd name="T9" fmla="*/ 0 h 39"/>
                </a:gdLst>
                <a:ahLst/>
                <a:cxnLst>
                  <a:cxn ang="0">
                    <a:pos x="T0" y="T1"/>
                  </a:cxn>
                  <a:cxn ang="0">
                    <a:pos x="T2" y="T3"/>
                  </a:cxn>
                  <a:cxn ang="0">
                    <a:pos x="T4" y="T5"/>
                  </a:cxn>
                  <a:cxn ang="0">
                    <a:pos x="T6" y="T7"/>
                  </a:cxn>
                  <a:cxn ang="0">
                    <a:pos x="T8" y="T9"/>
                  </a:cxn>
                </a:cxnLst>
                <a:rect l="0" t="0" r="r" b="b"/>
                <a:pathLst>
                  <a:path w="5" h="39">
                    <a:moveTo>
                      <a:pt x="0" y="0"/>
                    </a:moveTo>
                    <a:lnTo>
                      <a:pt x="0" y="39"/>
                    </a:lnTo>
                    <a:lnTo>
                      <a:pt x="5" y="39"/>
                    </a:lnTo>
                    <a:lnTo>
                      <a:pt x="5" y="1"/>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18" name="Rectangle 103"/>
              <p:cNvSpPr>
                <a:spLocks noChangeArrowheads="1"/>
              </p:cNvSpPr>
              <p:nvPr/>
            </p:nvSpPr>
            <p:spPr bwMode="auto">
              <a:xfrm>
                <a:off x="4209" y="2473"/>
                <a:ext cx="5" cy="3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19" name="Freeform 104"/>
              <p:cNvSpPr>
                <a:spLocks/>
              </p:cNvSpPr>
              <p:nvPr/>
            </p:nvSpPr>
            <p:spPr bwMode="auto">
              <a:xfrm>
                <a:off x="4214" y="2473"/>
                <a:ext cx="5" cy="39"/>
              </a:xfrm>
              <a:custGeom>
                <a:avLst/>
                <a:gdLst>
                  <a:gd name="T0" fmla="*/ 0 w 5"/>
                  <a:gd name="T1" fmla="*/ 0 h 39"/>
                  <a:gd name="T2" fmla="*/ 0 w 5"/>
                  <a:gd name="T3" fmla="*/ 38 h 39"/>
                  <a:gd name="T4" fmla="*/ 5 w 5"/>
                  <a:gd name="T5" fmla="*/ 39 h 39"/>
                  <a:gd name="T6" fmla="*/ 5 w 5"/>
                  <a:gd name="T7" fmla="*/ 0 h 39"/>
                  <a:gd name="T8" fmla="*/ 0 w 5"/>
                  <a:gd name="T9" fmla="*/ 0 h 39"/>
                </a:gdLst>
                <a:ahLst/>
                <a:cxnLst>
                  <a:cxn ang="0">
                    <a:pos x="T0" y="T1"/>
                  </a:cxn>
                  <a:cxn ang="0">
                    <a:pos x="T2" y="T3"/>
                  </a:cxn>
                  <a:cxn ang="0">
                    <a:pos x="T4" y="T5"/>
                  </a:cxn>
                  <a:cxn ang="0">
                    <a:pos x="T6" y="T7"/>
                  </a:cxn>
                  <a:cxn ang="0">
                    <a:pos x="T8" y="T9"/>
                  </a:cxn>
                </a:cxnLst>
                <a:rect l="0" t="0" r="r" b="b"/>
                <a:pathLst>
                  <a:path w="5" h="39">
                    <a:moveTo>
                      <a:pt x="0" y="0"/>
                    </a:moveTo>
                    <a:lnTo>
                      <a:pt x="0" y="38"/>
                    </a:lnTo>
                    <a:lnTo>
                      <a:pt x="5" y="39"/>
                    </a:lnTo>
                    <a:lnTo>
                      <a:pt x="5"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20" name="Rectangle 105"/>
              <p:cNvSpPr>
                <a:spLocks noChangeArrowheads="1"/>
              </p:cNvSpPr>
              <p:nvPr/>
            </p:nvSpPr>
            <p:spPr bwMode="auto">
              <a:xfrm>
                <a:off x="4219" y="2473"/>
                <a:ext cx="5" cy="3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21" name="Rectangle 106"/>
              <p:cNvSpPr>
                <a:spLocks noChangeArrowheads="1"/>
              </p:cNvSpPr>
              <p:nvPr/>
            </p:nvSpPr>
            <p:spPr bwMode="auto">
              <a:xfrm>
                <a:off x="4224" y="2473"/>
                <a:ext cx="5" cy="3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22" name="Rectangle 107"/>
              <p:cNvSpPr>
                <a:spLocks noChangeArrowheads="1"/>
              </p:cNvSpPr>
              <p:nvPr/>
            </p:nvSpPr>
            <p:spPr bwMode="auto">
              <a:xfrm>
                <a:off x="4229" y="2473"/>
                <a:ext cx="5" cy="3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23" name="Rectangle 108"/>
              <p:cNvSpPr>
                <a:spLocks noChangeArrowheads="1"/>
              </p:cNvSpPr>
              <p:nvPr/>
            </p:nvSpPr>
            <p:spPr bwMode="auto">
              <a:xfrm>
                <a:off x="4234" y="2473"/>
                <a:ext cx="5" cy="3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28" name="Rectangle 109"/>
              <p:cNvSpPr>
                <a:spLocks noChangeArrowheads="1"/>
              </p:cNvSpPr>
              <p:nvPr/>
            </p:nvSpPr>
            <p:spPr bwMode="auto">
              <a:xfrm>
                <a:off x="4239" y="2473"/>
                <a:ext cx="5" cy="4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3" name="Rectangle 110"/>
              <p:cNvSpPr>
                <a:spLocks noChangeArrowheads="1"/>
              </p:cNvSpPr>
              <p:nvPr/>
            </p:nvSpPr>
            <p:spPr bwMode="auto">
              <a:xfrm>
                <a:off x="4239" y="2473"/>
                <a:ext cx="5" cy="4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4" name="Freeform 111"/>
              <p:cNvSpPr>
                <a:spLocks/>
              </p:cNvSpPr>
              <p:nvPr/>
            </p:nvSpPr>
            <p:spPr bwMode="auto">
              <a:xfrm>
                <a:off x="4190" y="2473"/>
                <a:ext cx="5" cy="5"/>
              </a:xfrm>
              <a:custGeom>
                <a:avLst/>
                <a:gdLst>
                  <a:gd name="T0" fmla="*/ 0 w 5"/>
                  <a:gd name="T1" fmla="*/ 0 h 5"/>
                  <a:gd name="T2" fmla="*/ 4 w 5"/>
                  <a:gd name="T3" fmla="*/ 5 h 5"/>
                  <a:gd name="T4" fmla="*/ 5 w 5"/>
                  <a:gd name="T5" fmla="*/ 0 h 5"/>
                  <a:gd name="T6" fmla="*/ 0 w 5"/>
                  <a:gd name="T7" fmla="*/ 0 h 5"/>
                </a:gdLst>
                <a:ahLst/>
                <a:cxnLst>
                  <a:cxn ang="0">
                    <a:pos x="T0" y="T1"/>
                  </a:cxn>
                  <a:cxn ang="0">
                    <a:pos x="T2" y="T3"/>
                  </a:cxn>
                  <a:cxn ang="0">
                    <a:pos x="T4" y="T5"/>
                  </a:cxn>
                  <a:cxn ang="0">
                    <a:pos x="T6" y="T7"/>
                  </a:cxn>
                </a:cxnLst>
                <a:rect l="0" t="0" r="r" b="b"/>
                <a:pathLst>
                  <a:path w="5" h="5">
                    <a:moveTo>
                      <a:pt x="0" y="0"/>
                    </a:moveTo>
                    <a:lnTo>
                      <a:pt x="4" y="5"/>
                    </a:lnTo>
                    <a:lnTo>
                      <a:pt x="5" y="0"/>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5" name="Freeform 112"/>
              <p:cNvSpPr>
                <a:spLocks/>
              </p:cNvSpPr>
              <p:nvPr/>
            </p:nvSpPr>
            <p:spPr bwMode="auto">
              <a:xfrm>
                <a:off x="4195" y="2473"/>
                <a:ext cx="5" cy="5"/>
              </a:xfrm>
              <a:custGeom>
                <a:avLst/>
                <a:gdLst>
                  <a:gd name="T0" fmla="*/ 0 w 5"/>
                  <a:gd name="T1" fmla="*/ 5 h 5"/>
                  <a:gd name="T2" fmla="*/ 4 w 5"/>
                  <a:gd name="T3" fmla="*/ 5 h 5"/>
                  <a:gd name="T4" fmla="*/ 5 w 5"/>
                  <a:gd name="T5" fmla="*/ 0 h 5"/>
                  <a:gd name="T6" fmla="*/ 0 w 5"/>
                  <a:gd name="T7" fmla="*/ 0 h 5"/>
                  <a:gd name="T8" fmla="*/ 0 w 5"/>
                  <a:gd name="T9" fmla="*/ 5 h 5"/>
                </a:gdLst>
                <a:ahLst/>
                <a:cxnLst>
                  <a:cxn ang="0">
                    <a:pos x="T0" y="T1"/>
                  </a:cxn>
                  <a:cxn ang="0">
                    <a:pos x="T2" y="T3"/>
                  </a:cxn>
                  <a:cxn ang="0">
                    <a:pos x="T4" y="T5"/>
                  </a:cxn>
                  <a:cxn ang="0">
                    <a:pos x="T6" y="T7"/>
                  </a:cxn>
                  <a:cxn ang="0">
                    <a:pos x="T8" y="T9"/>
                  </a:cxn>
                </a:cxnLst>
                <a:rect l="0" t="0" r="r" b="b"/>
                <a:pathLst>
                  <a:path w="5" h="5">
                    <a:moveTo>
                      <a:pt x="0" y="5"/>
                    </a:moveTo>
                    <a:lnTo>
                      <a:pt x="4" y="5"/>
                    </a:lnTo>
                    <a:lnTo>
                      <a:pt x="5" y="0"/>
                    </a:lnTo>
                    <a:lnTo>
                      <a:pt x="0" y="0"/>
                    </a:lnTo>
                    <a:lnTo>
                      <a:pt x="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6" name="Freeform 113"/>
              <p:cNvSpPr>
                <a:spLocks/>
              </p:cNvSpPr>
              <p:nvPr/>
            </p:nvSpPr>
            <p:spPr bwMode="auto">
              <a:xfrm>
                <a:off x="4200" y="2473"/>
                <a:ext cx="4" cy="5"/>
              </a:xfrm>
              <a:custGeom>
                <a:avLst/>
                <a:gdLst>
                  <a:gd name="T0" fmla="*/ 0 w 4"/>
                  <a:gd name="T1" fmla="*/ 5 h 5"/>
                  <a:gd name="T2" fmla="*/ 3 w 4"/>
                  <a:gd name="T3" fmla="*/ 5 h 5"/>
                  <a:gd name="T4" fmla="*/ 4 w 4"/>
                  <a:gd name="T5" fmla="*/ 0 h 5"/>
                  <a:gd name="T6" fmla="*/ 1 w 4"/>
                  <a:gd name="T7" fmla="*/ 0 h 5"/>
                  <a:gd name="T8" fmla="*/ 0 w 4"/>
                  <a:gd name="T9" fmla="*/ 5 h 5"/>
                </a:gdLst>
                <a:ahLst/>
                <a:cxnLst>
                  <a:cxn ang="0">
                    <a:pos x="T0" y="T1"/>
                  </a:cxn>
                  <a:cxn ang="0">
                    <a:pos x="T2" y="T3"/>
                  </a:cxn>
                  <a:cxn ang="0">
                    <a:pos x="T4" y="T5"/>
                  </a:cxn>
                  <a:cxn ang="0">
                    <a:pos x="T6" y="T7"/>
                  </a:cxn>
                  <a:cxn ang="0">
                    <a:pos x="T8" y="T9"/>
                  </a:cxn>
                </a:cxnLst>
                <a:rect l="0" t="0" r="r" b="b"/>
                <a:pathLst>
                  <a:path w="4" h="5">
                    <a:moveTo>
                      <a:pt x="0" y="5"/>
                    </a:moveTo>
                    <a:lnTo>
                      <a:pt x="3" y="5"/>
                    </a:lnTo>
                    <a:lnTo>
                      <a:pt x="4" y="0"/>
                    </a:lnTo>
                    <a:lnTo>
                      <a:pt x="1" y="0"/>
                    </a:lnTo>
                    <a:lnTo>
                      <a:pt x="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7" name="Rectangle 114"/>
              <p:cNvSpPr>
                <a:spLocks noChangeArrowheads="1"/>
              </p:cNvSpPr>
              <p:nvPr/>
            </p:nvSpPr>
            <p:spPr bwMode="auto">
              <a:xfrm>
                <a:off x="4204" y="2473"/>
                <a:ext cx="5" cy="5"/>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8" name="Freeform 115"/>
              <p:cNvSpPr>
                <a:spLocks/>
              </p:cNvSpPr>
              <p:nvPr/>
            </p:nvSpPr>
            <p:spPr bwMode="auto">
              <a:xfrm>
                <a:off x="4209" y="2473"/>
                <a:ext cx="5" cy="5"/>
              </a:xfrm>
              <a:custGeom>
                <a:avLst/>
                <a:gdLst>
                  <a:gd name="T0" fmla="*/ 0 w 5"/>
                  <a:gd name="T1" fmla="*/ 5 h 5"/>
                  <a:gd name="T2" fmla="*/ 5 w 5"/>
                  <a:gd name="T3" fmla="*/ 5 h 5"/>
                  <a:gd name="T4" fmla="*/ 5 w 5"/>
                  <a:gd name="T5" fmla="*/ 0 h 5"/>
                  <a:gd name="T6" fmla="*/ 1 w 5"/>
                  <a:gd name="T7" fmla="*/ 0 h 5"/>
                  <a:gd name="T8" fmla="*/ 0 w 5"/>
                  <a:gd name="T9" fmla="*/ 5 h 5"/>
                </a:gdLst>
                <a:ahLst/>
                <a:cxnLst>
                  <a:cxn ang="0">
                    <a:pos x="T0" y="T1"/>
                  </a:cxn>
                  <a:cxn ang="0">
                    <a:pos x="T2" y="T3"/>
                  </a:cxn>
                  <a:cxn ang="0">
                    <a:pos x="T4" y="T5"/>
                  </a:cxn>
                  <a:cxn ang="0">
                    <a:pos x="T6" y="T7"/>
                  </a:cxn>
                  <a:cxn ang="0">
                    <a:pos x="T8" y="T9"/>
                  </a:cxn>
                </a:cxnLst>
                <a:rect l="0" t="0" r="r" b="b"/>
                <a:pathLst>
                  <a:path w="5" h="5">
                    <a:moveTo>
                      <a:pt x="0" y="5"/>
                    </a:moveTo>
                    <a:lnTo>
                      <a:pt x="5" y="5"/>
                    </a:lnTo>
                    <a:lnTo>
                      <a:pt x="5" y="0"/>
                    </a:lnTo>
                    <a:lnTo>
                      <a:pt x="1" y="0"/>
                    </a:lnTo>
                    <a:lnTo>
                      <a:pt x="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9" name="Freeform 116"/>
              <p:cNvSpPr>
                <a:spLocks/>
              </p:cNvSpPr>
              <p:nvPr/>
            </p:nvSpPr>
            <p:spPr bwMode="auto">
              <a:xfrm>
                <a:off x="4209" y="2473"/>
                <a:ext cx="5" cy="5"/>
              </a:xfrm>
              <a:custGeom>
                <a:avLst/>
                <a:gdLst>
                  <a:gd name="T0" fmla="*/ 0 w 5"/>
                  <a:gd name="T1" fmla="*/ 0 h 5"/>
                  <a:gd name="T2" fmla="*/ 5 w 5"/>
                  <a:gd name="T3" fmla="*/ 5 h 5"/>
                  <a:gd name="T4" fmla="*/ 5 w 5"/>
                  <a:gd name="T5" fmla="*/ 0 h 5"/>
                  <a:gd name="T6" fmla="*/ 0 w 5"/>
                  <a:gd name="T7" fmla="*/ 0 h 5"/>
                </a:gdLst>
                <a:ahLst/>
                <a:cxnLst>
                  <a:cxn ang="0">
                    <a:pos x="T0" y="T1"/>
                  </a:cxn>
                  <a:cxn ang="0">
                    <a:pos x="T2" y="T3"/>
                  </a:cxn>
                  <a:cxn ang="0">
                    <a:pos x="T4" y="T5"/>
                  </a:cxn>
                  <a:cxn ang="0">
                    <a:pos x="T6" y="T7"/>
                  </a:cxn>
                </a:cxnLst>
                <a:rect l="0" t="0" r="r" b="b"/>
                <a:pathLst>
                  <a:path w="5" h="5">
                    <a:moveTo>
                      <a:pt x="0" y="0"/>
                    </a:moveTo>
                    <a:lnTo>
                      <a:pt x="5" y="5"/>
                    </a:lnTo>
                    <a:lnTo>
                      <a:pt x="5" y="0"/>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0" name="Freeform 117"/>
              <p:cNvSpPr>
                <a:spLocks/>
              </p:cNvSpPr>
              <p:nvPr/>
            </p:nvSpPr>
            <p:spPr bwMode="auto">
              <a:xfrm>
                <a:off x="4214" y="2473"/>
                <a:ext cx="5" cy="5"/>
              </a:xfrm>
              <a:custGeom>
                <a:avLst/>
                <a:gdLst>
                  <a:gd name="T0" fmla="*/ 0 w 5"/>
                  <a:gd name="T1" fmla="*/ 5 h 5"/>
                  <a:gd name="T2" fmla="*/ 5 w 5"/>
                  <a:gd name="T3" fmla="*/ 5 h 5"/>
                  <a:gd name="T4" fmla="*/ 5 w 5"/>
                  <a:gd name="T5" fmla="*/ 0 h 5"/>
                  <a:gd name="T6" fmla="*/ 1 w 5"/>
                  <a:gd name="T7" fmla="*/ 0 h 5"/>
                  <a:gd name="T8" fmla="*/ 0 w 5"/>
                  <a:gd name="T9" fmla="*/ 5 h 5"/>
                </a:gdLst>
                <a:ahLst/>
                <a:cxnLst>
                  <a:cxn ang="0">
                    <a:pos x="T0" y="T1"/>
                  </a:cxn>
                  <a:cxn ang="0">
                    <a:pos x="T2" y="T3"/>
                  </a:cxn>
                  <a:cxn ang="0">
                    <a:pos x="T4" y="T5"/>
                  </a:cxn>
                  <a:cxn ang="0">
                    <a:pos x="T6" y="T7"/>
                  </a:cxn>
                  <a:cxn ang="0">
                    <a:pos x="T8" y="T9"/>
                  </a:cxn>
                </a:cxnLst>
                <a:rect l="0" t="0" r="r" b="b"/>
                <a:pathLst>
                  <a:path w="5" h="5">
                    <a:moveTo>
                      <a:pt x="0" y="5"/>
                    </a:moveTo>
                    <a:lnTo>
                      <a:pt x="5" y="5"/>
                    </a:lnTo>
                    <a:lnTo>
                      <a:pt x="5" y="0"/>
                    </a:lnTo>
                    <a:lnTo>
                      <a:pt x="1" y="0"/>
                    </a:lnTo>
                    <a:lnTo>
                      <a:pt x="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1" name="Freeform 118"/>
              <p:cNvSpPr>
                <a:spLocks/>
              </p:cNvSpPr>
              <p:nvPr/>
            </p:nvSpPr>
            <p:spPr bwMode="auto">
              <a:xfrm>
                <a:off x="4219" y="2473"/>
                <a:ext cx="5" cy="5"/>
              </a:xfrm>
              <a:custGeom>
                <a:avLst/>
                <a:gdLst>
                  <a:gd name="T0" fmla="*/ 0 w 5"/>
                  <a:gd name="T1" fmla="*/ 5 h 5"/>
                  <a:gd name="T2" fmla="*/ 4 w 5"/>
                  <a:gd name="T3" fmla="*/ 5 h 5"/>
                  <a:gd name="T4" fmla="*/ 5 w 5"/>
                  <a:gd name="T5" fmla="*/ 0 h 5"/>
                  <a:gd name="T6" fmla="*/ 1 w 5"/>
                  <a:gd name="T7" fmla="*/ 0 h 5"/>
                  <a:gd name="T8" fmla="*/ 0 w 5"/>
                  <a:gd name="T9" fmla="*/ 5 h 5"/>
                </a:gdLst>
                <a:ahLst/>
                <a:cxnLst>
                  <a:cxn ang="0">
                    <a:pos x="T0" y="T1"/>
                  </a:cxn>
                  <a:cxn ang="0">
                    <a:pos x="T2" y="T3"/>
                  </a:cxn>
                  <a:cxn ang="0">
                    <a:pos x="T4" y="T5"/>
                  </a:cxn>
                  <a:cxn ang="0">
                    <a:pos x="T6" y="T7"/>
                  </a:cxn>
                  <a:cxn ang="0">
                    <a:pos x="T8" y="T9"/>
                  </a:cxn>
                </a:cxnLst>
                <a:rect l="0" t="0" r="r" b="b"/>
                <a:pathLst>
                  <a:path w="5" h="5">
                    <a:moveTo>
                      <a:pt x="0" y="5"/>
                    </a:moveTo>
                    <a:lnTo>
                      <a:pt x="4" y="5"/>
                    </a:lnTo>
                    <a:lnTo>
                      <a:pt x="5" y="0"/>
                    </a:lnTo>
                    <a:lnTo>
                      <a:pt x="1" y="0"/>
                    </a:lnTo>
                    <a:lnTo>
                      <a:pt x="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2" name="Freeform 119"/>
              <p:cNvSpPr>
                <a:spLocks/>
              </p:cNvSpPr>
              <p:nvPr/>
            </p:nvSpPr>
            <p:spPr bwMode="auto">
              <a:xfrm>
                <a:off x="4224" y="2473"/>
                <a:ext cx="5" cy="5"/>
              </a:xfrm>
              <a:custGeom>
                <a:avLst/>
                <a:gdLst>
                  <a:gd name="T0" fmla="*/ 0 w 5"/>
                  <a:gd name="T1" fmla="*/ 5 h 5"/>
                  <a:gd name="T2" fmla="*/ 4 w 5"/>
                  <a:gd name="T3" fmla="*/ 5 h 5"/>
                  <a:gd name="T4" fmla="*/ 5 w 5"/>
                  <a:gd name="T5" fmla="*/ 0 h 5"/>
                  <a:gd name="T6" fmla="*/ 1 w 5"/>
                  <a:gd name="T7" fmla="*/ 0 h 5"/>
                  <a:gd name="T8" fmla="*/ 0 w 5"/>
                  <a:gd name="T9" fmla="*/ 5 h 5"/>
                </a:gdLst>
                <a:ahLst/>
                <a:cxnLst>
                  <a:cxn ang="0">
                    <a:pos x="T0" y="T1"/>
                  </a:cxn>
                  <a:cxn ang="0">
                    <a:pos x="T2" y="T3"/>
                  </a:cxn>
                  <a:cxn ang="0">
                    <a:pos x="T4" y="T5"/>
                  </a:cxn>
                  <a:cxn ang="0">
                    <a:pos x="T6" y="T7"/>
                  </a:cxn>
                  <a:cxn ang="0">
                    <a:pos x="T8" y="T9"/>
                  </a:cxn>
                </a:cxnLst>
                <a:rect l="0" t="0" r="r" b="b"/>
                <a:pathLst>
                  <a:path w="5" h="5">
                    <a:moveTo>
                      <a:pt x="0" y="5"/>
                    </a:moveTo>
                    <a:lnTo>
                      <a:pt x="4" y="5"/>
                    </a:lnTo>
                    <a:lnTo>
                      <a:pt x="5" y="0"/>
                    </a:lnTo>
                    <a:lnTo>
                      <a:pt x="1" y="0"/>
                    </a:lnTo>
                    <a:lnTo>
                      <a:pt x="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3" name="Freeform 120"/>
              <p:cNvSpPr>
                <a:spLocks/>
              </p:cNvSpPr>
              <p:nvPr/>
            </p:nvSpPr>
            <p:spPr bwMode="auto">
              <a:xfrm>
                <a:off x="4185" y="2507"/>
                <a:ext cx="5" cy="5"/>
              </a:xfrm>
              <a:custGeom>
                <a:avLst/>
                <a:gdLst>
                  <a:gd name="T0" fmla="*/ 0 w 5"/>
                  <a:gd name="T1" fmla="*/ 0 h 5"/>
                  <a:gd name="T2" fmla="*/ 0 w 5"/>
                  <a:gd name="T3" fmla="*/ 3 h 5"/>
                  <a:gd name="T4" fmla="*/ 5 w 5"/>
                  <a:gd name="T5" fmla="*/ 5 h 5"/>
                  <a:gd name="T6" fmla="*/ 5 w 5"/>
                  <a:gd name="T7" fmla="*/ 3 h 5"/>
                  <a:gd name="T8" fmla="*/ 3 w 5"/>
                  <a:gd name="T9" fmla="*/ 0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lnTo>
                      <a:pt x="0" y="3"/>
                    </a:lnTo>
                    <a:lnTo>
                      <a:pt x="5" y="5"/>
                    </a:lnTo>
                    <a:lnTo>
                      <a:pt x="5" y="3"/>
                    </a:lnTo>
                    <a:lnTo>
                      <a:pt x="3"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88" name="Freeform 121"/>
              <p:cNvSpPr>
                <a:spLocks/>
              </p:cNvSpPr>
              <p:nvPr/>
            </p:nvSpPr>
            <p:spPr bwMode="auto">
              <a:xfrm>
                <a:off x="4190" y="2507"/>
                <a:ext cx="5" cy="5"/>
              </a:xfrm>
              <a:custGeom>
                <a:avLst/>
                <a:gdLst>
                  <a:gd name="T0" fmla="*/ 0 w 5"/>
                  <a:gd name="T1" fmla="*/ 2 h 5"/>
                  <a:gd name="T2" fmla="*/ 1 w 5"/>
                  <a:gd name="T3" fmla="*/ 4 h 5"/>
                  <a:gd name="T4" fmla="*/ 5 w 5"/>
                  <a:gd name="T5" fmla="*/ 5 h 5"/>
                  <a:gd name="T6" fmla="*/ 5 w 5"/>
                  <a:gd name="T7" fmla="*/ 4 h 5"/>
                  <a:gd name="T8" fmla="*/ 3 w 5"/>
                  <a:gd name="T9" fmla="*/ 0 h 5"/>
                  <a:gd name="T10" fmla="*/ 0 w 5"/>
                  <a:gd name="T11" fmla="*/ 2 h 5"/>
                </a:gdLst>
                <a:ahLst/>
                <a:cxnLst>
                  <a:cxn ang="0">
                    <a:pos x="T0" y="T1"/>
                  </a:cxn>
                  <a:cxn ang="0">
                    <a:pos x="T2" y="T3"/>
                  </a:cxn>
                  <a:cxn ang="0">
                    <a:pos x="T4" y="T5"/>
                  </a:cxn>
                  <a:cxn ang="0">
                    <a:pos x="T6" y="T7"/>
                  </a:cxn>
                  <a:cxn ang="0">
                    <a:pos x="T8" y="T9"/>
                  </a:cxn>
                  <a:cxn ang="0">
                    <a:pos x="T10" y="T11"/>
                  </a:cxn>
                </a:cxnLst>
                <a:rect l="0" t="0" r="r" b="b"/>
                <a:pathLst>
                  <a:path w="5" h="5">
                    <a:moveTo>
                      <a:pt x="0" y="2"/>
                    </a:moveTo>
                    <a:lnTo>
                      <a:pt x="1" y="4"/>
                    </a:lnTo>
                    <a:lnTo>
                      <a:pt x="5" y="5"/>
                    </a:lnTo>
                    <a:lnTo>
                      <a:pt x="5" y="4"/>
                    </a:lnTo>
                    <a:lnTo>
                      <a:pt x="3" y="0"/>
                    </a:lnTo>
                    <a:lnTo>
                      <a:pt x="0" y="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89" name="Freeform 122"/>
              <p:cNvSpPr>
                <a:spLocks/>
              </p:cNvSpPr>
              <p:nvPr/>
            </p:nvSpPr>
            <p:spPr bwMode="auto">
              <a:xfrm>
                <a:off x="4195" y="2507"/>
                <a:ext cx="5" cy="5"/>
              </a:xfrm>
              <a:custGeom>
                <a:avLst/>
                <a:gdLst>
                  <a:gd name="T0" fmla="*/ 0 w 5"/>
                  <a:gd name="T1" fmla="*/ 0 h 5"/>
                  <a:gd name="T2" fmla="*/ 0 w 5"/>
                  <a:gd name="T3" fmla="*/ 2 h 5"/>
                  <a:gd name="T4" fmla="*/ 5 w 5"/>
                  <a:gd name="T5" fmla="*/ 5 h 5"/>
                  <a:gd name="T6" fmla="*/ 5 w 5"/>
                  <a:gd name="T7" fmla="*/ 2 h 5"/>
                  <a:gd name="T8" fmla="*/ 3 w 5"/>
                  <a:gd name="T9" fmla="*/ 0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lnTo>
                      <a:pt x="0" y="2"/>
                    </a:lnTo>
                    <a:lnTo>
                      <a:pt x="5" y="5"/>
                    </a:lnTo>
                    <a:lnTo>
                      <a:pt x="5" y="2"/>
                    </a:lnTo>
                    <a:lnTo>
                      <a:pt x="3"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90" name="Freeform 123"/>
              <p:cNvSpPr>
                <a:spLocks/>
              </p:cNvSpPr>
              <p:nvPr/>
            </p:nvSpPr>
            <p:spPr bwMode="auto">
              <a:xfrm>
                <a:off x="4200" y="2507"/>
                <a:ext cx="4" cy="5"/>
              </a:xfrm>
              <a:custGeom>
                <a:avLst/>
                <a:gdLst>
                  <a:gd name="T0" fmla="*/ 0 w 4"/>
                  <a:gd name="T1" fmla="*/ 0 h 5"/>
                  <a:gd name="T2" fmla="*/ 1 w 4"/>
                  <a:gd name="T3" fmla="*/ 2 h 5"/>
                  <a:gd name="T4" fmla="*/ 4 w 4"/>
                  <a:gd name="T5" fmla="*/ 5 h 5"/>
                  <a:gd name="T6" fmla="*/ 4 w 4"/>
                  <a:gd name="T7" fmla="*/ 2 h 5"/>
                  <a:gd name="T8" fmla="*/ 3 w 4"/>
                  <a:gd name="T9" fmla="*/ 0 h 5"/>
                  <a:gd name="T10" fmla="*/ 0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0" y="0"/>
                    </a:moveTo>
                    <a:lnTo>
                      <a:pt x="1" y="2"/>
                    </a:lnTo>
                    <a:lnTo>
                      <a:pt x="4" y="5"/>
                    </a:lnTo>
                    <a:lnTo>
                      <a:pt x="4" y="2"/>
                    </a:lnTo>
                    <a:lnTo>
                      <a:pt x="3"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91" name="Freeform 124"/>
              <p:cNvSpPr>
                <a:spLocks/>
              </p:cNvSpPr>
              <p:nvPr/>
            </p:nvSpPr>
            <p:spPr bwMode="auto">
              <a:xfrm>
                <a:off x="4204" y="2512"/>
                <a:ext cx="5" cy="5"/>
              </a:xfrm>
              <a:custGeom>
                <a:avLst/>
                <a:gdLst>
                  <a:gd name="T0" fmla="*/ 0 w 5"/>
                  <a:gd name="T1" fmla="*/ 1 h 5"/>
                  <a:gd name="T2" fmla="*/ 1 w 5"/>
                  <a:gd name="T3" fmla="*/ 4 h 5"/>
                  <a:gd name="T4" fmla="*/ 5 w 5"/>
                  <a:gd name="T5" fmla="*/ 5 h 5"/>
                  <a:gd name="T6" fmla="*/ 5 w 5"/>
                  <a:gd name="T7" fmla="*/ 1 h 5"/>
                  <a:gd name="T8" fmla="*/ 5 w 5"/>
                  <a:gd name="T9" fmla="*/ 0 h 5"/>
                  <a:gd name="T10" fmla="*/ 0 w 5"/>
                  <a:gd name="T11" fmla="*/ 1 h 5"/>
                </a:gdLst>
                <a:ahLst/>
                <a:cxnLst>
                  <a:cxn ang="0">
                    <a:pos x="T0" y="T1"/>
                  </a:cxn>
                  <a:cxn ang="0">
                    <a:pos x="T2" y="T3"/>
                  </a:cxn>
                  <a:cxn ang="0">
                    <a:pos x="T4" y="T5"/>
                  </a:cxn>
                  <a:cxn ang="0">
                    <a:pos x="T6" y="T7"/>
                  </a:cxn>
                  <a:cxn ang="0">
                    <a:pos x="T8" y="T9"/>
                  </a:cxn>
                  <a:cxn ang="0">
                    <a:pos x="T10" y="T11"/>
                  </a:cxn>
                </a:cxnLst>
                <a:rect l="0" t="0" r="r" b="b"/>
                <a:pathLst>
                  <a:path w="5" h="5">
                    <a:moveTo>
                      <a:pt x="0" y="1"/>
                    </a:moveTo>
                    <a:lnTo>
                      <a:pt x="1" y="4"/>
                    </a:lnTo>
                    <a:lnTo>
                      <a:pt x="5" y="5"/>
                    </a:lnTo>
                    <a:lnTo>
                      <a:pt x="5" y="1"/>
                    </a:lnTo>
                    <a:lnTo>
                      <a:pt x="5"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92" name="Freeform 125"/>
              <p:cNvSpPr>
                <a:spLocks/>
              </p:cNvSpPr>
              <p:nvPr/>
            </p:nvSpPr>
            <p:spPr bwMode="auto">
              <a:xfrm>
                <a:off x="4209" y="2512"/>
                <a:ext cx="5" cy="5"/>
              </a:xfrm>
              <a:custGeom>
                <a:avLst/>
                <a:gdLst>
                  <a:gd name="T0" fmla="*/ 0 w 5"/>
                  <a:gd name="T1" fmla="*/ 2 h 5"/>
                  <a:gd name="T2" fmla="*/ 1 w 5"/>
                  <a:gd name="T3" fmla="*/ 3 h 5"/>
                  <a:gd name="T4" fmla="*/ 5 w 5"/>
                  <a:gd name="T5" fmla="*/ 5 h 5"/>
                  <a:gd name="T6" fmla="*/ 5 w 5"/>
                  <a:gd name="T7" fmla="*/ 3 h 5"/>
                  <a:gd name="T8" fmla="*/ 5 w 5"/>
                  <a:gd name="T9" fmla="*/ 0 h 5"/>
                  <a:gd name="T10" fmla="*/ 0 w 5"/>
                  <a:gd name="T11" fmla="*/ 2 h 5"/>
                </a:gdLst>
                <a:ahLst/>
                <a:cxnLst>
                  <a:cxn ang="0">
                    <a:pos x="T0" y="T1"/>
                  </a:cxn>
                  <a:cxn ang="0">
                    <a:pos x="T2" y="T3"/>
                  </a:cxn>
                  <a:cxn ang="0">
                    <a:pos x="T4" y="T5"/>
                  </a:cxn>
                  <a:cxn ang="0">
                    <a:pos x="T6" y="T7"/>
                  </a:cxn>
                  <a:cxn ang="0">
                    <a:pos x="T8" y="T9"/>
                  </a:cxn>
                  <a:cxn ang="0">
                    <a:pos x="T10" y="T11"/>
                  </a:cxn>
                </a:cxnLst>
                <a:rect l="0" t="0" r="r" b="b"/>
                <a:pathLst>
                  <a:path w="5" h="5">
                    <a:moveTo>
                      <a:pt x="0" y="2"/>
                    </a:moveTo>
                    <a:lnTo>
                      <a:pt x="1" y="3"/>
                    </a:lnTo>
                    <a:lnTo>
                      <a:pt x="5" y="5"/>
                    </a:lnTo>
                    <a:lnTo>
                      <a:pt x="5" y="3"/>
                    </a:lnTo>
                    <a:lnTo>
                      <a:pt x="5" y="0"/>
                    </a:lnTo>
                    <a:lnTo>
                      <a:pt x="0" y="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93" name="Freeform 126"/>
              <p:cNvSpPr>
                <a:spLocks/>
              </p:cNvSpPr>
              <p:nvPr/>
            </p:nvSpPr>
            <p:spPr bwMode="auto">
              <a:xfrm>
                <a:off x="4214" y="2512"/>
                <a:ext cx="5" cy="5"/>
              </a:xfrm>
              <a:custGeom>
                <a:avLst/>
                <a:gdLst>
                  <a:gd name="T0" fmla="*/ 0 w 5"/>
                  <a:gd name="T1" fmla="*/ 1 h 5"/>
                  <a:gd name="T2" fmla="*/ 1 w 5"/>
                  <a:gd name="T3" fmla="*/ 3 h 5"/>
                  <a:gd name="T4" fmla="*/ 5 w 5"/>
                  <a:gd name="T5" fmla="*/ 5 h 5"/>
                  <a:gd name="T6" fmla="*/ 5 w 5"/>
                  <a:gd name="T7" fmla="*/ 1 h 5"/>
                  <a:gd name="T8" fmla="*/ 4 w 5"/>
                  <a:gd name="T9" fmla="*/ 0 h 5"/>
                  <a:gd name="T10" fmla="*/ 0 w 5"/>
                  <a:gd name="T11" fmla="*/ 1 h 5"/>
                </a:gdLst>
                <a:ahLst/>
                <a:cxnLst>
                  <a:cxn ang="0">
                    <a:pos x="T0" y="T1"/>
                  </a:cxn>
                  <a:cxn ang="0">
                    <a:pos x="T2" y="T3"/>
                  </a:cxn>
                  <a:cxn ang="0">
                    <a:pos x="T4" y="T5"/>
                  </a:cxn>
                  <a:cxn ang="0">
                    <a:pos x="T6" y="T7"/>
                  </a:cxn>
                  <a:cxn ang="0">
                    <a:pos x="T8" y="T9"/>
                  </a:cxn>
                  <a:cxn ang="0">
                    <a:pos x="T10" y="T11"/>
                  </a:cxn>
                </a:cxnLst>
                <a:rect l="0" t="0" r="r" b="b"/>
                <a:pathLst>
                  <a:path w="5" h="5">
                    <a:moveTo>
                      <a:pt x="0" y="1"/>
                    </a:moveTo>
                    <a:lnTo>
                      <a:pt x="1" y="3"/>
                    </a:lnTo>
                    <a:lnTo>
                      <a:pt x="5" y="5"/>
                    </a:lnTo>
                    <a:lnTo>
                      <a:pt x="5" y="1"/>
                    </a:lnTo>
                    <a:lnTo>
                      <a:pt x="4"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94" name="Freeform 127"/>
              <p:cNvSpPr>
                <a:spLocks/>
              </p:cNvSpPr>
              <p:nvPr/>
            </p:nvSpPr>
            <p:spPr bwMode="auto">
              <a:xfrm>
                <a:off x="4219" y="2512"/>
                <a:ext cx="5" cy="5"/>
              </a:xfrm>
              <a:custGeom>
                <a:avLst/>
                <a:gdLst>
                  <a:gd name="T0" fmla="*/ 0 w 5"/>
                  <a:gd name="T1" fmla="*/ 1 h 5"/>
                  <a:gd name="T2" fmla="*/ 1 w 5"/>
                  <a:gd name="T3" fmla="*/ 4 h 5"/>
                  <a:gd name="T4" fmla="*/ 5 w 5"/>
                  <a:gd name="T5" fmla="*/ 5 h 5"/>
                  <a:gd name="T6" fmla="*/ 5 w 5"/>
                  <a:gd name="T7" fmla="*/ 4 h 5"/>
                  <a:gd name="T8" fmla="*/ 4 w 5"/>
                  <a:gd name="T9" fmla="*/ 0 h 5"/>
                  <a:gd name="T10" fmla="*/ 0 w 5"/>
                  <a:gd name="T11" fmla="*/ 1 h 5"/>
                </a:gdLst>
                <a:ahLst/>
                <a:cxnLst>
                  <a:cxn ang="0">
                    <a:pos x="T0" y="T1"/>
                  </a:cxn>
                  <a:cxn ang="0">
                    <a:pos x="T2" y="T3"/>
                  </a:cxn>
                  <a:cxn ang="0">
                    <a:pos x="T4" y="T5"/>
                  </a:cxn>
                  <a:cxn ang="0">
                    <a:pos x="T6" y="T7"/>
                  </a:cxn>
                  <a:cxn ang="0">
                    <a:pos x="T8" y="T9"/>
                  </a:cxn>
                  <a:cxn ang="0">
                    <a:pos x="T10" y="T11"/>
                  </a:cxn>
                </a:cxnLst>
                <a:rect l="0" t="0" r="r" b="b"/>
                <a:pathLst>
                  <a:path w="5" h="5">
                    <a:moveTo>
                      <a:pt x="0" y="1"/>
                    </a:moveTo>
                    <a:lnTo>
                      <a:pt x="1" y="4"/>
                    </a:lnTo>
                    <a:lnTo>
                      <a:pt x="5" y="5"/>
                    </a:lnTo>
                    <a:lnTo>
                      <a:pt x="5" y="4"/>
                    </a:lnTo>
                    <a:lnTo>
                      <a:pt x="4"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95" name="Freeform 128"/>
              <p:cNvSpPr>
                <a:spLocks/>
              </p:cNvSpPr>
              <p:nvPr/>
            </p:nvSpPr>
            <p:spPr bwMode="auto">
              <a:xfrm>
                <a:off x="4224" y="2512"/>
                <a:ext cx="5" cy="5"/>
              </a:xfrm>
              <a:custGeom>
                <a:avLst/>
                <a:gdLst>
                  <a:gd name="T0" fmla="*/ 0 w 5"/>
                  <a:gd name="T1" fmla="*/ 2 h 5"/>
                  <a:gd name="T2" fmla="*/ 1 w 5"/>
                  <a:gd name="T3" fmla="*/ 3 h 5"/>
                  <a:gd name="T4" fmla="*/ 5 w 5"/>
                  <a:gd name="T5" fmla="*/ 5 h 5"/>
                  <a:gd name="T6" fmla="*/ 5 w 5"/>
                  <a:gd name="T7" fmla="*/ 3 h 5"/>
                  <a:gd name="T8" fmla="*/ 4 w 5"/>
                  <a:gd name="T9" fmla="*/ 0 h 5"/>
                  <a:gd name="T10" fmla="*/ 0 w 5"/>
                  <a:gd name="T11" fmla="*/ 2 h 5"/>
                </a:gdLst>
                <a:ahLst/>
                <a:cxnLst>
                  <a:cxn ang="0">
                    <a:pos x="T0" y="T1"/>
                  </a:cxn>
                  <a:cxn ang="0">
                    <a:pos x="T2" y="T3"/>
                  </a:cxn>
                  <a:cxn ang="0">
                    <a:pos x="T4" y="T5"/>
                  </a:cxn>
                  <a:cxn ang="0">
                    <a:pos x="T6" y="T7"/>
                  </a:cxn>
                  <a:cxn ang="0">
                    <a:pos x="T8" y="T9"/>
                  </a:cxn>
                  <a:cxn ang="0">
                    <a:pos x="T10" y="T11"/>
                  </a:cxn>
                </a:cxnLst>
                <a:rect l="0" t="0" r="r" b="b"/>
                <a:pathLst>
                  <a:path w="5" h="5">
                    <a:moveTo>
                      <a:pt x="0" y="2"/>
                    </a:moveTo>
                    <a:lnTo>
                      <a:pt x="1" y="3"/>
                    </a:lnTo>
                    <a:lnTo>
                      <a:pt x="5" y="5"/>
                    </a:lnTo>
                    <a:lnTo>
                      <a:pt x="5" y="3"/>
                    </a:lnTo>
                    <a:lnTo>
                      <a:pt x="4" y="0"/>
                    </a:lnTo>
                    <a:lnTo>
                      <a:pt x="0" y="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96" name="Freeform 129"/>
              <p:cNvSpPr>
                <a:spLocks/>
              </p:cNvSpPr>
              <p:nvPr/>
            </p:nvSpPr>
            <p:spPr bwMode="auto">
              <a:xfrm>
                <a:off x="4229" y="2512"/>
                <a:ext cx="5" cy="5"/>
              </a:xfrm>
              <a:custGeom>
                <a:avLst/>
                <a:gdLst>
                  <a:gd name="T0" fmla="*/ 0 w 5"/>
                  <a:gd name="T1" fmla="*/ 0 h 5"/>
                  <a:gd name="T2" fmla="*/ 1 w 5"/>
                  <a:gd name="T3" fmla="*/ 4 h 5"/>
                  <a:gd name="T4" fmla="*/ 5 w 5"/>
                  <a:gd name="T5" fmla="*/ 5 h 5"/>
                  <a:gd name="T6" fmla="*/ 5 w 5"/>
                  <a:gd name="T7" fmla="*/ 2 h 5"/>
                  <a:gd name="T8" fmla="*/ 4 w 5"/>
                  <a:gd name="T9" fmla="*/ 0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lnTo>
                      <a:pt x="1" y="4"/>
                    </a:lnTo>
                    <a:lnTo>
                      <a:pt x="5" y="5"/>
                    </a:lnTo>
                    <a:lnTo>
                      <a:pt x="5" y="2"/>
                    </a:lnTo>
                    <a:lnTo>
                      <a:pt x="4"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97" name="Freeform 130"/>
              <p:cNvSpPr>
                <a:spLocks/>
              </p:cNvSpPr>
              <p:nvPr/>
            </p:nvSpPr>
            <p:spPr bwMode="auto">
              <a:xfrm>
                <a:off x="4234" y="2517"/>
                <a:ext cx="5" cy="5"/>
              </a:xfrm>
              <a:custGeom>
                <a:avLst/>
                <a:gdLst>
                  <a:gd name="T0" fmla="*/ 0 w 5"/>
                  <a:gd name="T1" fmla="*/ 2 h 5"/>
                  <a:gd name="T2" fmla="*/ 0 w 5"/>
                  <a:gd name="T3" fmla="*/ 4 h 5"/>
                  <a:gd name="T4" fmla="*/ 5 w 5"/>
                  <a:gd name="T5" fmla="*/ 5 h 5"/>
                  <a:gd name="T6" fmla="*/ 5 w 5"/>
                  <a:gd name="T7" fmla="*/ 4 h 5"/>
                  <a:gd name="T8" fmla="*/ 3 w 5"/>
                  <a:gd name="T9" fmla="*/ 0 h 5"/>
                  <a:gd name="T10" fmla="*/ 0 w 5"/>
                  <a:gd name="T11" fmla="*/ 2 h 5"/>
                </a:gdLst>
                <a:ahLst/>
                <a:cxnLst>
                  <a:cxn ang="0">
                    <a:pos x="T0" y="T1"/>
                  </a:cxn>
                  <a:cxn ang="0">
                    <a:pos x="T2" y="T3"/>
                  </a:cxn>
                  <a:cxn ang="0">
                    <a:pos x="T4" y="T5"/>
                  </a:cxn>
                  <a:cxn ang="0">
                    <a:pos x="T6" y="T7"/>
                  </a:cxn>
                  <a:cxn ang="0">
                    <a:pos x="T8" y="T9"/>
                  </a:cxn>
                  <a:cxn ang="0">
                    <a:pos x="T10" y="T11"/>
                  </a:cxn>
                </a:cxnLst>
                <a:rect l="0" t="0" r="r" b="b"/>
                <a:pathLst>
                  <a:path w="5" h="5">
                    <a:moveTo>
                      <a:pt x="0" y="2"/>
                    </a:moveTo>
                    <a:lnTo>
                      <a:pt x="0" y="4"/>
                    </a:lnTo>
                    <a:lnTo>
                      <a:pt x="5" y="5"/>
                    </a:lnTo>
                    <a:lnTo>
                      <a:pt x="5" y="4"/>
                    </a:lnTo>
                    <a:lnTo>
                      <a:pt x="3" y="0"/>
                    </a:lnTo>
                    <a:lnTo>
                      <a:pt x="0" y="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98" name="Freeform 131"/>
              <p:cNvSpPr>
                <a:spLocks/>
              </p:cNvSpPr>
              <p:nvPr/>
            </p:nvSpPr>
            <p:spPr bwMode="auto">
              <a:xfrm>
                <a:off x="4239" y="2517"/>
                <a:ext cx="5" cy="5"/>
              </a:xfrm>
              <a:custGeom>
                <a:avLst/>
                <a:gdLst>
                  <a:gd name="T0" fmla="*/ 0 w 5"/>
                  <a:gd name="T1" fmla="*/ 1 h 5"/>
                  <a:gd name="T2" fmla="*/ 0 w 5"/>
                  <a:gd name="T3" fmla="*/ 2 h 5"/>
                  <a:gd name="T4" fmla="*/ 5 w 5"/>
                  <a:gd name="T5" fmla="*/ 5 h 5"/>
                  <a:gd name="T6" fmla="*/ 5 w 5"/>
                  <a:gd name="T7" fmla="*/ 2 h 5"/>
                  <a:gd name="T8" fmla="*/ 3 w 5"/>
                  <a:gd name="T9" fmla="*/ 0 h 5"/>
                  <a:gd name="T10" fmla="*/ 0 w 5"/>
                  <a:gd name="T11" fmla="*/ 1 h 5"/>
                </a:gdLst>
                <a:ahLst/>
                <a:cxnLst>
                  <a:cxn ang="0">
                    <a:pos x="T0" y="T1"/>
                  </a:cxn>
                  <a:cxn ang="0">
                    <a:pos x="T2" y="T3"/>
                  </a:cxn>
                  <a:cxn ang="0">
                    <a:pos x="T4" y="T5"/>
                  </a:cxn>
                  <a:cxn ang="0">
                    <a:pos x="T6" y="T7"/>
                  </a:cxn>
                  <a:cxn ang="0">
                    <a:pos x="T8" y="T9"/>
                  </a:cxn>
                  <a:cxn ang="0">
                    <a:pos x="T10" y="T11"/>
                  </a:cxn>
                </a:cxnLst>
                <a:rect l="0" t="0" r="r" b="b"/>
                <a:pathLst>
                  <a:path w="5" h="5">
                    <a:moveTo>
                      <a:pt x="0" y="1"/>
                    </a:moveTo>
                    <a:lnTo>
                      <a:pt x="0" y="2"/>
                    </a:lnTo>
                    <a:lnTo>
                      <a:pt x="5" y="5"/>
                    </a:lnTo>
                    <a:lnTo>
                      <a:pt x="5" y="2"/>
                    </a:lnTo>
                    <a:lnTo>
                      <a:pt x="3"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99" name="Freeform 132"/>
              <p:cNvSpPr>
                <a:spLocks/>
              </p:cNvSpPr>
              <p:nvPr/>
            </p:nvSpPr>
            <p:spPr bwMode="auto">
              <a:xfrm>
                <a:off x="4239" y="2517"/>
                <a:ext cx="5" cy="5"/>
              </a:xfrm>
              <a:custGeom>
                <a:avLst/>
                <a:gdLst>
                  <a:gd name="T0" fmla="*/ 0 w 5"/>
                  <a:gd name="T1" fmla="*/ 1 h 5"/>
                  <a:gd name="T2" fmla="*/ 0 w 5"/>
                  <a:gd name="T3" fmla="*/ 4 h 5"/>
                  <a:gd name="T4" fmla="*/ 5 w 5"/>
                  <a:gd name="T5" fmla="*/ 5 h 5"/>
                  <a:gd name="T6" fmla="*/ 5 w 5"/>
                  <a:gd name="T7" fmla="*/ 3 h 5"/>
                  <a:gd name="T8" fmla="*/ 3 w 5"/>
                  <a:gd name="T9" fmla="*/ 0 h 5"/>
                  <a:gd name="T10" fmla="*/ 0 w 5"/>
                  <a:gd name="T11" fmla="*/ 1 h 5"/>
                </a:gdLst>
                <a:ahLst/>
                <a:cxnLst>
                  <a:cxn ang="0">
                    <a:pos x="T0" y="T1"/>
                  </a:cxn>
                  <a:cxn ang="0">
                    <a:pos x="T2" y="T3"/>
                  </a:cxn>
                  <a:cxn ang="0">
                    <a:pos x="T4" y="T5"/>
                  </a:cxn>
                  <a:cxn ang="0">
                    <a:pos x="T6" y="T7"/>
                  </a:cxn>
                  <a:cxn ang="0">
                    <a:pos x="T8" y="T9"/>
                  </a:cxn>
                  <a:cxn ang="0">
                    <a:pos x="T10" y="T11"/>
                  </a:cxn>
                </a:cxnLst>
                <a:rect l="0" t="0" r="r" b="b"/>
                <a:pathLst>
                  <a:path w="5" h="5">
                    <a:moveTo>
                      <a:pt x="0" y="1"/>
                    </a:moveTo>
                    <a:lnTo>
                      <a:pt x="0" y="4"/>
                    </a:lnTo>
                    <a:lnTo>
                      <a:pt x="5" y="5"/>
                    </a:lnTo>
                    <a:lnTo>
                      <a:pt x="5" y="3"/>
                    </a:lnTo>
                    <a:lnTo>
                      <a:pt x="3"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00" name="Rectangle 133"/>
              <p:cNvSpPr>
                <a:spLocks noChangeArrowheads="1"/>
              </p:cNvSpPr>
              <p:nvPr/>
            </p:nvSpPr>
            <p:spPr bwMode="auto">
              <a:xfrm>
                <a:off x="4185" y="2473"/>
                <a:ext cx="5" cy="3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01" name="Freeform 134"/>
              <p:cNvSpPr>
                <a:spLocks/>
              </p:cNvSpPr>
              <p:nvPr/>
            </p:nvSpPr>
            <p:spPr bwMode="auto">
              <a:xfrm>
                <a:off x="4190" y="2502"/>
                <a:ext cx="5" cy="5"/>
              </a:xfrm>
              <a:custGeom>
                <a:avLst/>
                <a:gdLst>
                  <a:gd name="T0" fmla="*/ 0 w 5"/>
                  <a:gd name="T1" fmla="*/ 0 h 5"/>
                  <a:gd name="T2" fmla="*/ 0 w 5"/>
                  <a:gd name="T3" fmla="*/ 5 h 5"/>
                  <a:gd name="T4" fmla="*/ 5 w 5"/>
                  <a:gd name="T5" fmla="*/ 5 h 5"/>
                  <a:gd name="T6" fmla="*/ 5 w 5"/>
                  <a:gd name="T7" fmla="*/ 1 h 5"/>
                  <a:gd name="T8" fmla="*/ 0 w 5"/>
                  <a:gd name="T9" fmla="*/ 0 h 5"/>
                </a:gdLst>
                <a:ahLst/>
                <a:cxnLst>
                  <a:cxn ang="0">
                    <a:pos x="T0" y="T1"/>
                  </a:cxn>
                  <a:cxn ang="0">
                    <a:pos x="T2" y="T3"/>
                  </a:cxn>
                  <a:cxn ang="0">
                    <a:pos x="T4" y="T5"/>
                  </a:cxn>
                  <a:cxn ang="0">
                    <a:pos x="T6" y="T7"/>
                  </a:cxn>
                  <a:cxn ang="0">
                    <a:pos x="T8" y="T9"/>
                  </a:cxn>
                </a:cxnLst>
                <a:rect l="0" t="0" r="r" b="b"/>
                <a:pathLst>
                  <a:path w="5" h="5">
                    <a:moveTo>
                      <a:pt x="0" y="0"/>
                    </a:moveTo>
                    <a:lnTo>
                      <a:pt x="0" y="5"/>
                    </a:lnTo>
                    <a:lnTo>
                      <a:pt x="5" y="5"/>
                    </a:lnTo>
                    <a:lnTo>
                      <a:pt x="5"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02" name="Rectangle 135"/>
              <p:cNvSpPr>
                <a:spLocks noChangeArrowheads="1"/>
              </p:cNvSpPr>
              <p:nvPr/>
            </p:nvSpPr>
            <p:spPr bwMode="auto">
              <a:xfrm>
                <a:off x="4195" y="2473"/>
                <a:ext cx="5" cy="3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03" name="Rectangle 136"/>
              <p:cNvSpPr>
                <a:spLocks noChangeArrowheads="1"/>
              </p:cNvSpPr>
              <p:nvPr/>
            </p:nvSpPr>
            <p:spPr bwMode="auto">
              <a:xfrm>
                <a:off x="4200" y="2473"/>
                <a:ext cx="4" cy="3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04" name="Freeform 137"/>
              <p:cNvSpPr>
                <a:spLocks/>
              </p:cNvSpPr>
              <p:nvPr/>
            </p:nvSpPr>
            <p:spPr bwMode="auto">
              <a:xfrm>
                <a:off x="4204" y="2473"/>
                <a:ext cx="5" cy="39"/>
              </a:xfrm>
              <a:custGeom>
                <a:avLst/>
                <a:gdLst>
                  <a:gd name="T0" fmla="*/ 0 w 5"/>
                  <a:gd name="T1" fmla="*/ 0 h 39"/>
                  <a:gd name="T2" fmla="*/ 0 w 5"/>
                  <a:gd name="T3" fmla="*/ 38 h 39"/>
                  <a:gd name="T4" fmla="*/ 5 w 5"/>
                  <a:gd name="T5" fmla="*/ 39 h 39"/>
                  <a:gd name="T6" fmla="*/ 5 w 5"/>
                  <a:gd name="T7" fmla="*/ 0 h 39"/>
                  <a:gd name="T8" fmla="*/ 0 w 5"/>
                  <a:gd name="T9" fmla="*/ 0 h 39"/>
                </a:gdLst>
                <a:ahLst/>
                <a:cxnLst>
                  <a:cxn ang="0">
                    <a:pos x="T0" y="T1"/>
                  </a:cxn>
                  <a:cxn ang="0">
                    <a:pos x="T2" y="T3"/>
                  </a:cxn>
                  <a:cxn ang="0">
                    <a:pos x="T4" y="T5"/>
                  </a:cxn>
                  <a:cxn ang="0">
                    <a:pos x="T6" y="T7"/>
                  </a:cxn>
                  <a:cxn ang="0">
                    <a:pos x="T8" y="T9"/>
                  </a:cxn>
                </a:cxnLst>
                <a:rect l="0" t="0" r="r" b="b"/>
                <a:pathLst>
                  <a:path w="5" h="39">
                    <a:moveTo>
                      <a:pt x="0" y="0"/>
                    </a:moveTo>
                    <a:lnTo>
                      <a:pt x="0" y="38"/>
                    </a:lnTo>
                    <a:lnTo>
                      <a:pt x="5" y="39"/>
                    </a:lnTo>
                    <a:lnTo>
                      <a:pt x="5"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05" name="Freeform 138"/>
              <p:cNvSpPr>
                <a:spLocks/>
              </p:cNvSpPr>
              <p:nvPr/>
            </p:nvSpPr>
            <p:spPr bwMode="auto">
              <a:xfrm>
                <a:off x="4209" y="2473"/>
                <a:ext cx="5" cy="39"/>
              </a:xfrm>
              <a:custGeom>
                <a:avLst/>
                <a:gdLst>
                  <a:gd name="T0" fmla="*/ 0 w 5"/>
                  <a:gd name="T1" fmla="*/ 0 h 39"/>
                  <a:gd name="T2" fmla="*/ 0 w 5"/>
                  <a:gd name="T3" fmla="*/ 39 h 39"/>
                  <a:gd name="T4" fmla="*/ 5 w 5"/>
                  <a:gd name="T5" fmla="*/ 39 h 39"/>
                  <a:gd name="T6" fmla="*/ 5 w 5"/>
                  <a:gd name="T7" fmla="*/ 1 h 39"/>
                  <a:gd name="T8" fmla="*/ 0 w 5"/>
                  <a:gd name="T9" fmla="*/ 0 h 39"/>
                </a:gdLst>
                <a:ahLst/>
                <a:cxnLst>
                  <a:cxn ang="0">
                    <a:pos x="T0" y="T1"/>
                  </a:cxn>
                  <a:cxn ang="0">
                    <a:pos x="T2" y="T3"/>
                  </a:cxn>
                  <a:cxn ang="0">
                    <a:pos x="T4" y="T5"/>
                  </a:cxn>
                  <a:cxn ang="0">
                    <a:pos x="T6" y="T7"/>
                  </a:cxn>
                  <a:cxn ang="0">
                    <a:pos x="T8" y="T9"/>
                  </a:cxn>
                </a:cxnLst>
                <a:rect l="0" t="0" r="r" b="b"/>
                <a:pathLst>
                  <a:path w="5" h="39">
                    <a:moveTo>
                      <a:pt x="0" y="0"/>
                    </a:moveTo>
                    <a:lnTo>
                      <a:pt x="0" y="39"/>
                    </a:lnTo>
                    <a:lnTo>
                      <a:pt x="5" y="39"/>
                    </a:lnTo>
                    <a:lnTo>
                      <a:pt x="5"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06" name="Rectangle 139"/>
              <p:cNvSpPr>
                <a:spLocks noChangeArrowheads="1"/>
              </p:cNvSpPr>
              <p:nvPr/>
            </p:nvSpPr>
            <p:spPr bwMode="auto">
              <a:xfrm>
                <a:off x="4209" y="2473"/>
                <a:ext cx="5" cy="3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07" name="Rectangle 140"/>
              <p:cNvSpPr>
                <a:spLocks noChangeArrowheads="1"/>
              </p:cNvSpPr>
              <p:nvPr/>
            </p:nvSpPr>
            <p:spPr bwMode="auto">
              <a:xfrm>
                <a:off x="4214" y="2473"/>
                <a:ext cx="5" cy="3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08" name="Rectangle 141"/>
              <p:cNvSpPr>
                <a:spLocks noChangeArrowheads="1"/>
              </p:cNvSpPr>
              <p:nvPr/>
            </p:nvSpPr>
            <p:spPr bwMode="auto">
              <a:xfrm>
                <a:off x="4219" y="2473"/>
                <a:ext cx="5" cy="3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09" name="Rectangle 142"/>
              <p:cNvSpPr>
                <a:spLocks noChangeArrowheads="1"/>
              </p:cNvSpPr>
              <p:nvPr/>
            </p:nvSpPr>
            <p:spPr bwMode="auto">
              <a:xfrm>
                <a:off x="4224" y="2473"/>
                <a:ext cx="5" cy="3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10" name="Rectangle 143"/>
              <p:cNvSpPr>
                <a:spLocks noChangeArrowheads="1"/>
              </p:cNvSpPr>
              <p:nvPr/>
            </p:nvSpPr>
            <p:spPr bwMode="auto">
              <a:xfrm>
                <a:off x="4229" y="2473"/>
                <a:ext cx="5" cy="3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11" name="Rectangle 144"/>
              <p:cNvSpPr>
                <a:spLocks noChangeArrowheads="1"/>
              </p:cNvSpPr>
              <p:nvPr/>
            </p:nvSpPr>
            <p:spPr bwMode="auto">
              <a:xfrm>
                <a:off x="4234" y="2473"/>
                <a:ext cx="5" cy="3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12" name="Rectangle 145"/>
              <p:cNvSpPr>
                <a:spLocks noChangeArrowheads="1"/>
              </p:cNvSpPr>
              <p:nvPr/>
            </p:nvSpPr>
            <p:spPr bwMode="auto">
              <a:xfrm>
                <a:off x="4234" y="2473"/>
                <a:ext cx="5" cy="3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13" name="Rectangle 146"/>
              <p:cNvSpPr>
                <a:spLocks noChangeArrowheads="1"/>
              </p:cNvSpPr>
              <p:nvPr/>
            </p:nvSpPr>
            <p:spPr bwMode="auto">
              <a:xfrm>
                <a:off x="4239" y="2473"/>
                <a:ext cx="5" cy="4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14" name="Rectangle 147"/>
              <p:cNvSpPr>
                <a:spLocks noChangeArrowheads="1"/>
              </p:cNvSpPr>
              <p:nvPr/>
            </p:nvSpPr>
            <p:spPr bwMode="auto">
              <a:xfrm>
                <a:off x="4190" y="2473"/>
                <a:ext cx="5" cy="2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15" name="Freeform 148"/>
              <p:cNvSpPr>
                <a:spLocks/>
              </p:cNvSpPr>
              <p:nvPr/>
            </p:nvSpPr>
            <p:spPr bwMode="auto">
              <a:xfrm>
                <a:off x="4190" y="2502"/>
                <a:ext cx="5" cy="5"/>
              </a:xfrm>
              <a:custGeom>
                <a:avLst/>
                <a:gdLst>
                  <a:gd name="T0" fmla="*/ 0 w 5"/>
                  <a:gd name="T1" fmla="*/ 5 h 5"/>
                  <a:gd name="T2" fmla="*/ 4 w 5"/>
                  <a:gd name="T3" fmla="*/ 5 h 5"/>
                  <a:gd name="T4" fmla="*/ 5 w 5"/>
                  <a:gd name="T5" fmla="*/ 3 h 5"/>
                  <a:gd name="T6" fmla="*/ 0 w 5"/>
                  <a:gd name="T7" fmla="*/ 0 h 5"/>
                  <a:gd name="T8" fmla="*/ 0 w 5"/>
                  <a:gd name="T9" fmla="*/ 5 h 5"/>
                </a:gdLst>
                <a:ahLst/>
                <a:cxnLst>
                  <a:cxn ang="0">
                    <a:pos x="T0" y="T1"/>
                  </a:cxn>
                  <a:cxn ang="0">
                    <a:pos x="T2" y="T3"/>
                  </a:cxn>
                  <a:cxn ang="0">
                    <a:pos x="T4" y="T5"/>
                  </a:cxn>
                  <a:cxn ang="0">
                    <a:pos x="T6" y="T7"/>
                  </a:cxn>
                  <a:cxn ang="0">
                    <a:pos x="T8" y="T9"/>
                  </a:cxn>
                </a:cxnLst>
                <a:rect l="0" t="0" r="r" b="b"/>
                <a:pathLst>
                  <a:path w="5" h="5">
                    <a:moveTo>
                      <a:pt x="0" y="5"/>
                    </a:moveTo>
                    <a:lnTo>
                      <a:pt x="4" y="5"/>
                    </a:lnTo>
                    <a:lnTo>
                      <a:pt x="5" y="3"/>
                    </a:lnTo>
                    <a:lnTo>
                      <a:pt x="0" y="0"/>
                    </a:lnTo>
                    <a:lnTo>
                      <a:pt x="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16" name="Freeform 149"/>
              <p:cNvSpPr>
                <a:spLocks/>
              </p:cNvSpPr>
              <p:nvPr/>
            </p:nvSpPr>
            <p:spPr bwMode="auto">
              <a:xfrm>
                <a:off x="4190" y="2498"/>
                <a:ext cx="5" cy="4"/>
              </a:xfrm>
              <a:custGeom>
                <a:avLst/>
                <a:gdLst>
                  <a:gd name="T0" fmla="*/ 4 w 5"/>
                  <a:gd name="T1" fmla="*/ 0 h 4"/>
                  <a:gd name="T2" fmla="*/ 0 w 5"/>
                  <a:gd name="T3" fmla="*/ 0 h 4"/>
                  <a:gd name="T4" fmla="*/ 1 w 5"/>
                  <a:gd name="T5" fmla="*/ 2 h 4"/>
                  <a:gd name="T6" fmla="*/ 5 w 5"/>
                  <a:gd name="T7" fmla="*/ 4 h 4"/>
                  <a:gd name="T8" fmla="*/ 4 w 5"/>
                  <a:gd name="T9" fmla="*/ 0 h 4"/>
                </a:gdLst>
                <a:ahLst/>
                <a:cxnLst>
                  <a:cxn ang="0">
                    <a:pos x="T0" y="T1"/>
                  </a:cxn>
                  <a:cxn ang="0">
                    <a:pos x="T2" y="T3"/>
                  </a:cxn>
                  <a:cxn ang="0">
                    <a:pos x="T4" y="T5"/>
                  </a:cxn>
                  <a:cxn ang="0">
                    <a:pos x="T6" y="T7"/>
                  </a:cxn>
                  <a:cxn ang="0">
                    <a:pos x="T8" y="T9"/>
                  </a:cxn>
                </a:cxnLst>
                <a:rect l="0" t="0" r="r" b="b"/>
                <a:pathLst>
                  <a:path w="5" h="4">
                    <a:moveTo>
                      <a:pt x="4" y="0"/>
                    </a:moveTo>
                    <a:lnTo>
                      <a:pt x="0" y="0"/>
                    </a:lnTo>
                    <a:lnTo>
                      <a:pt x="1" y="2"/>
                    </a:lnTo>
                    <a:lnTo>
                      <a:pt x="5" y="4"/>
                    </a:lnTo>
                    <a:lnTo>
                      <a:pt x="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17" name="Freeform 150"/>
              <p:cNvSpPr>
                <a:spLocks/>
              </p:cNvSpPr>
              <p:nvPr/>
            </p:nvSpPr>
            <p:spPr bwMode="auto">
              <a:xfrm>
                <a:off x="4187" y="2515"/>
                <a:ext cx="64" cy="64"/>
              </a:xfrm>
              <a:custGeom>
                <a:avLst/>
                <a:gdLst>
                  <a:gd name="T0" fmla="*/ 0 w 64"/>
                  <a:gd name="T1" fmla="*/ 0 h 64"/>
                  <a:gd name="T2" fmla="*/ 64 w 64"/>
                  <a:gd name="T3" fmla="*/ 8 h 64"/>
                  <a:gd name="T4" fmla="*/ 64 w 64"/>
                  <a:gd name="T5" fmla="*/ 64 h 64"/>
                  <a:gd name="T6" fmla="*/ 0 w 64"/>
                  <a:gd name="T7" fmla="*/ 47 h 64"/>
                  <a:gd name="T8" fmla="*/ 0 w 64"/>
                  <a:gd name="T9" fmla="*/ 0 h 64"/>
                </a:gdLst>
                <a:ahLst/>
                <a:cxnLst>
                  <a:cxn ang="0">
                    <a:pos x="T0" y="T1"/>
                  </a:cxn>
                  <a:cxn ang="0">
                    <a:pos x="T2" y="T3"/>
                  </a:cxn>
                  <a:cxn ang="0">
                    <a:pos x="T4" y="T5"/>
                  </a:cxn>
                  <a:cxn ang="0">
                    <a:pos x="T6" y="T7"/>
                  </a:cxn>
                  <a:cxn ang="0">
                    <a:pos x="T8" y="T9"/>
                  </a:cxn>
                </a:cxnLst>
                <a:rect l="0" t="0" r="r" b="b"/>
                <a:pathLst>
                  <a:path w="64" h="64">
                    <a:moveTo>
                      <a:pt x="0" y="0"/>
                    </a:moveTo>
                    <a:lnTo>
                      <a:pt x="64" y="8"/>
                    </a:lnTo>
                    <a:lnTo>
                      <a:pt x="64" y="64"/>
                    </a:lnTo>
                    <a:lnTo>
                      <a:pt x="0" y="47"/>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18" name="Freeform 151"/>
              <p:cNvSpPr>
                <a:spLocks/>
              </p:cNvSpPr>
              <p:nvPr/>
            </p:nvSpPr>
            <p:spPr bwMode="auto">
              <a:xfrm>
                <a:off x="4187" y="2515"/>
                <a:ext cx="64" cy="64"/>
              </a:xfrm>
              <a:custGeom>
                <a:avLst/>
                <a:gdLst>
                  <a:gd name="T0" fmla="*/ 0 w 64"/>
                  <a:gd name="T1" fmla="*/ 0 h 64"/>
                  <a:gd name="T2" fmla="*/ 64 w 64"/>
                  <a:gd name="T3" fmla="*/ 8 h 64"/>
                  <a:gd name="T4" fmla="*/ 64 w 64"/>
                  <a:gd name="T5" fmla="*/ 64 h 64"/>
                  <a:gd name="T6" fmla="*/ 0 w 64"/>
                  <a:gd name="T7" fmla="*/ 47 h 64"/>
                  <a:gd name="T8" fmla="*/ 0 w 64"/>
                  <a:gd name="T9" fmla="*/ 0 h 64"/>
                </a:gdLst>
                <a:ahLst/>
                <a:cxnLst>
                  <a:cxn ang="0">
                    <a:pos x="T0" y="T1"/>
                  </a:cxn>
                  <a:cxn ang="0">
                    <a:pos x="T2" y="T3"/>
                  </a:cxn>
                  <a:cxn ang="0">
                    <a:pos x="T4" y="T5"/>
                  </a:cxn>
                  <a:cxn ang="0">
                    <a:pos x="T6" y="T7"/>
                  </a:cxn>
                  <a:cxn ang="0">
                    <a:pos x="T8" y="T9"/>
                  </a:cxn>
                </a:cxnLst>
                <a:rect l="0" t="0" r="r" b="b"/>
                <a:pathLst>
                  <a:path w="64" h="64">
                    <a:moveTo>
                      <a:pt x="0" y="0"/>
                    </a:moveTo>
                    <a:lnTo>
                      <a:pt x="64" y="8"/>
                    </a:lnTo>
                    <a:lnTo>
                      <a:pt x="64" y="64"/>
                    </a:lnTo>
                    <a:lnTo>
                      <a:pt x="0" y="47"/>
                    </a:lnTo>
                    <a:lnTo>
                      <a:pt x="0" y="0"/>
                    </a:lnTo>
                    <a:close/>
                  </a:path>
                </a:pathLst>
              </a:custGeom>
              <a:noFill/>
              <a:ln w="7938" cap="flat">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19" name="Freeform 152"/>
              <p:cNvSpPr>
                <a:spLocks/>
              </p:cNvSpPr>
              <p:nvPr/>
            </p:nvSpPr>
            <p:spPr bwMode="auto">
              <a:xfrm>
                <a:off x="4185" y="2512"/>
                <a:ext cx="59" cy="54"/>
              </a:xfrm>
              <a:custGeom>
                <a:avLst/>
                <a:gdLst>
                  <a:gd name="T0" fmla="*/ 0 w 59"/>
                  <a:gd name="T1" fmla="*/ 0 h 54"/>
                  <a:gd name="T2" fmla="*/ 0 w 59"/>
                  <a:gd name="T3" fmla="*/ 36 h 54"/>
                  <a:gd name="T4" fmla="*/ 59 w 59"/>
                  <a:gd name="T5" fmla="*/ 54 h 54"/>
                  <a:gd name="T6" fmla="*/ 59 w 59"/>
                  <a:gd name="T7" fmla="*/ 8 h 54"/>
                  <a:gd name="T8" fmla="*/ 0 w 59"/>
                  <a:gd name="T9" fmla="*/ 0 h 54"/>
                </a:gdLst>
                <a:ahLst/>
                <a:cxnLst>
                  <a:cxn ang="0">
                    <a:pos x="T0" y="T1"/>
                  </a:cxn>
                  <a:cxn ang="0">
                    <a:pos x="T2" y="T3"/>
                  </a:cxn>
                  <a:cxn ang="0">
                    <a:pos x="T4" y="T5"/>
                  </a:cxn>
                  <a:cxn ang="0">
                    <a:pos x="T6" y="T7"/>
                  </a:cxn>
                  <a:cxn ang="0">
                    <a:pos x="T8" y="T9"/>
                  </a:cxn>
                </a:cxnLst>
                <a:rect l="0" t="0" r="r" b="b"/>
                <a:pathLst>
                  <a:path w="59" h="54">
                    <a:moveTo>
                      <a:pt x="0" y="0"/>
                    </a:moveTo>
                    <a:lnTo>
                      <a:pt x="0" y="36"/>
                    </a:lnTo>
                    <a:lnTo>
                      <a:pt x="59" y="54"/>
                    </a:lnTo>
                    <a:lnTo>
                      <a:pt x="59" y="8"/>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20" name="Freeform 153"/>
              <p:cNvSpPr>
                <a:spLocks/>
              </p:cNvSpPr>
              <p:nvPr/>
            </p:nvSpPr>
            <p:spPr bwMode="auto">
              <a:xfrm>
                <a:off x="4185" y="2522"/>
                <a:ext cx="59" cy="44"/>
              </a:xfrm>
              <a:custGeom>
                <a:avLst/>
                <a:gdLst>
                  <a:gd name="T0" fmla="*/ 0 w 59"/>
                  <a:gd name="T1" fmla="*/ 0 h 44"/>
                  <a:gd name="T2" fmla="*/ 0 w 59"/>
                  <a:gd name="T3" fmla="*/ 30 h 44"/>
                  <a:gd name="T4" fmla="*/ 59 w 59"/>
                  <a:gd name="T5" fmla="*/ 44 h 44"/>
                  <a:gd name="T6" fmla="*/ 59 w 59"/>
                  <a:gd name="T7" fmla="*/ 43 h 44"/>
                  <a:gd name="T8" fmla="*/ 59 w 59"/>
                  <a:gd name="T9" fmla="*/ 2 h 44"/>
                  <a:gd name="T10" fmla="*/ 0 w 59"/>
                  <a:gd name="T11" fmla="*/ 0 h 44"/>
                </a:gdLst>
                <a:ahLst/>
                <a:cxnLst>
                  <a:cxn ang="0">
                    <a:pos x="T0" y="T1"/>
                  </a:cxn>
                  <a:cxn ang="0">
                    <a:pos x="T2" y="T3"/>
                  </a:cxn>
                  <a:cxn ang="0">
                    <a:pos x="T4" y="T5"/>
                  </a:cxn>
                  <a:cxn ang="0">
                    <a:pos x="T6" y="T7"/>
                  </a:cxn>
                  <a:cxn ang="0">
                    <a:pos x="T8" y="T9"/>
                  </a:cxn>
                  <a:cxn ang="0">
                    <a:pos x="T10" y="T11"/>
                  </a:cxn>
                </a:cxnLst>
                <a:rect l="0" t="0" r="r" b="b"/>
                <a:pathLst>
                  <a:path w="59" h="44">
                    <a:moveTo>
                      <a:pt x="0" y="0"/>
                    </a:moveTo>
                    <a:lnTo>
                      <a:pt x="0" y="30"/>
                    </a:lnTo>
                    <a:lnTo>
                      <a:pt x="59" y="44"/>
                    </a:lnTo>
                    <a:lnTo>
                      <a:pt x="59" y="43"/>
                    </a:lnTo>
                    <a:lnTo>
                      <a:pt x="59" y="2"/>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21" name="Freeform 154"/>
              <p:cNvSpPr>
                <a:spLocks/>
              </p:cNvSpPr>
              <p:nvPr/>
            </p:nvSpPr>
            <p:spPr bwMode="auto">
              <a:xfrm>
                <a:off x="4185" y="2512"/>
                <a:ext cx="59" cy="54"/>
              </a:xfrm>
              <a:custGeom>
                <a:avLst/>
                <a:gdLst>
                  <a:gd name="T0" fmla="*/ 0 w 59"/>
                  <a:gd name="T1" fmla="*/ 0 h 54"/>
                  <a:gd name="T2" fmla="*/ 0 w 59"/>
                  <a:gd name="T3" fmla="*/ 40 h 54"/>
                  <a:gd name="T4" fmla="*/ 59 w 59"/>
                  <a:gd name="T5" fmla="*/ 54 h 54"/>
                  <a:gd name="T6" fmla="*/ 59 w 59"/>
                  <a:gd name="T7" fmla="*/ 9 h 54"/>
                  <a:gd name="T8" fmla="*/ 0 w 59"/>
                  <a:gd name="T9" fmla="*/ 0 h 54"/>
                </a:gdLst>
                <a:ahLst/>
                <a:cxnLst>
                  <a:cxn ang="0">
                    <a:pos x="T0" y="T1"/>
                  </a:cxn>
                  <a:cxn ang="0">
                    <a:pos x="T2" y="T3"/>
                  </a:cxn>
                  <a:cxn ang="0">
                    <a:pos x="T4" y="T5"/>
                  </a:cxn>
                  <a:cxn ang="0">
                    <a:pos x="T6" y="T7"/>
                  </a:cxn>
                  <a:cxn ang="0">
                    <a:pos x="T8" y="T9"/>
                  </a:cxn>
                </a:cxnLst>
                <a:rect l="0" t="0" r="r" b="b"/>
                <a:pathLst>
                  <a:path w="59" h="54">
                    <a:moveTo>
                      <a:pt x="0" y="0"/>
                    </a:moveTo>
                    <a:lnTo>
                      <a:pt x="0" y="40"/>
                    </a:lnTo>
                    <a:lnTo>
                      <a:pt x="59" y="54"/>
                    </a:lnTo>
                    <a:lnTo>
                      <a:pt x="59" y="9"/>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22" name="Freeform 155"/>
              <p:cNvSpPr>
                <a:spLocks/>
              </p:cNvSpPr>
              <p:nvPr/>
            </p:nvSpPr>
            <p:spPr bwMode="auto">
              <a:xfrm>
                <a:off x="4204" y="2556"/>
                <a:ext cx="5" cy="5"/>
              </a:xfrm>
              <a:custGeom>
                <a:avLst/>
                <a:gdLst>
                  <a:gd name="T0" fmla="*/ 0 w 5"/>
                  <a:gd name="T1" fmla="*/ 2 h 5"/>
                  <a:gd name="T2" fmla="*/ 1 w 5"/>
                  <a:gd name="T3" fmla="*/ 4 h 5"/>
                  <a:gd name="T4" fmla="*/ 5 w 5"/>
                  <a:gd name="T5" fmla="*/ 5 h 5"/>
                  <a:gd name="T6" fmla="*/ 5 w 5"/>
                  <a:gd name="T7" fmla="*/ 2 h 5"/>
                  <a:gd name="T8" fmla="*/ 5 w 5"/>
                  <a:gd name="T9" fmla="*/ 0 h 5"/>
                  <a:gd name="T10" fmla="*/ 0 w 5"/>
                  <a:gd name="T11" fmla="*/ 2 h 5"/>
                </a:gdLst>
                <a:ahLst/>
                <a:cxnLst>
                  <a:cxn ang="0">
                    <a:pos x="T0" y="T1"/>
                  </a:cxn>
                  <a:cxn ang="0">
                    <a:pos x="T2" y="T3"/>
                  </a:cxn>
                  <a:cxn ang="0">
                    <a:pos x="T4" y="T5"/>
                  </a:cxn>
                  <a:cxn ang="0">
                    <a:pos x="T6" y="T7"/>
                  </a:cxn>
                  <a:cxn ang="0">
                    <a:pos x="T8" y="T9"/>
                  </a:cxn>
                  <a:cxn ang="0">
                    <a:pos x="T10" y="T11"/>
                  </a:cxn>
                </a:cxnLst>
                <a:rect l="0" t="0" r="r" b="b"/>
                <a:pathLst>
                  <a:path w="5" h="5">
                    <a:moveTo>
                      <a:pt x="0" y="2"/>
                    </a:moveTo>
                    <a:lnTo>
                      <a:pt x="1" y="4"/>
                    </a:lnTo>
                    <a:lnTo>
                      <a:pt x="5" y="5"/>
                    </a:lnTo>
                    <a:lnTo>
                      <a:pt x="5" y="2"/>
                    </a:lnTo>
                    <a:lnTo>
                      <a:pt x="5" y="0"/>
                    </a:lnTo>
                    <a:lnTo>
                      <a:pt x="0" y="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23" name="Freeform 156"/>
              <p:cNvSpPr>
                <a:spLocks/>
              </p:cNvSpPr>
              <p:nvPr/>
            </p:nvSpPr>
            <p:spPr bwMode="auto">
              <a:xfrm>
                <a:off x="4185" y="2517"/>
                <a:ext cx="5" cy="35"/>
              </a:xfrm>
              <a:custGeom>
                <a:avLst/>
                <a:gdLst>
                  <a:gd name="T0" fmla="*/ 0 w 5"/>
                  <a:gd name="T1" fmla="*/ 0 h 35"/>
                  <a:gd name="T2" fmla="*/ 0 w 5"/>
                  <a:gd name="T3" fmla="*/ 34 h 35"/>
                  <a:gd name="T4" fmla="*/ 5 w 5"/>
                  <a:gd name="T5" fmla="*/ 35 h 35"/>
                  <a:gd name="T6" fmla="*/ 5 w 5"/>
                  <a:gd name="T7" fmla="*/ 1 h 35"/>
                  <a:gd name="T8" fmla="*/ 0 w 5"/>
                  <a:gd name="T9" fmla="*/ 0 h 35"/>
                </a:gdLst>
                <a:ahLst/>
                <a:cxnLst>
                  <a:cxn ang="0">
                    <a:pos x="T0" y="T1"/>
                  </a:cxn>
                  <a:cxn ang="0">
                    <a:pos x="T2" y="T3"/>
                  </a:cxn>
                  <a:cxn ang="0">
                    <a:pos x="T4" y="T5"/>
                  </a:cxn>
                  <a:cxn ang="0">
                    <a:pos x="T6" y="T7"/>
                  </a:cxn>
                  <a:cxn ang="0">
                    <a:pos x="T8" y="T9"/>
                  </a:cxn>
                </a:cxnLst>
                <a:rect l="0" t="0" r="r" b="b"/>
                <a:pathLst>
                  <a:path w="5" h="35">
                    <a:moveTo>
                      <a:pt x="0" y="0"/>
                    </a:moveTo>
                    <a:lnTo>
                      <a:pt x="0" y="34"/>
                    </a:lnTo>
                    <a:lnTo>
                      <a:pt x="5" y="35"/>
                    </a:lnTo>
                    <a:lnTo>
                      <a:pt x="5" y="1"/>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24" name="Freeform 157"/>
              <p:cNvSpPr>
                <a:spLocks/>
              </p:cNvSpPr>
              <p:nvPr/>
            </p:nvSpPr>
            <p:spPr bwMode="auto">
              <a:xfrm>
                <a:off x="4185" y="2517"/>
                <a:ext cx="5" cy="5"/>
              </a:xfrm>
              <a:custGeom>
                <a:avLst/>
                <a:gdLst>
                  <a:gd name="T0" fmla="*/ 0 w 5"/>
                  <a:gd name="T1" fmla="*/ 3 h 5"/>
                  <a:gd name="T2" fmla="*/ 4 w 5"/>
                  <a:gd name="T3" fmla="*/ 5 h 5"/>
                  <a:gd name="T4" fmla="*/ 5 w 5"/>
                  <a:gd name="T5" fmla="*/ 3 h 5"/>
                  <a:gd name="T6" fmla="*/ 0 w 5"/>
                  <a:gd name="T7" fmla="*/ 0 h 5"/>
                  <a:gd name="T8" fmla="*/ 0 w 5"/>
                  <a:gd name="T9" fmla="*/ 3 h 5"/>
                </a:gdLst>
                <a:ahLst/>
                <a:cxnLst>
                  <a:cxn ang="0">
                    <a:pos x="T0" y="T1"/>
                  </a:cxn>
                  <a:cxn ang="0">
                    <a:pos x="T2" y="T3"/>
                  </a:cxn>
                  <a:cxn ang="0">
                    <a:pos x="T4" y="T5"/>
                  </a:cxn>
                  <a:cxn ang="0">
                    <a:pos x="T6" y="T7"/>
                  </a:cxn>
                  <a:cxn ang="0">
                    <a:pos x="T8" y="T9"/>
                  </a:cxn>
                </a:cxnLst>
                <a:rect l="0" t="0" r="r" b="b"/>
                <a:pathLst>
                  <a:path w="5" h="5">
                    <a:moveTo>
                      <a:pt x="0" y="3"/>
                    </a:moveTo>
                    <a:lnTo>
                      <a:pt x="4" y="5"/>
                    </a:lnTo>
                    <a:lnTo>
                      <a:pt x="5" y="3"/>
                    </a:lnTo>
                    <a:lnTo>
                      <a:pt x="0" y="0"/>
                    </a:lnTo>
                    <a:lnTo>
                      <a:pt x="0"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25" name="Freeform 158"/>
              <p:cNvSpPr>
                <a:spLocks/>
              </p:cNvSpPr>
              <p:nvPr/>
            </p:nvSpPr>
            <p:spPr bwMode="auto">
              <a:xfrm>
                <a:off x="4185" y="2552"/>
                <a:ext cx="5" cy="4"/>
              </a:xfrm>
              <a:custGeom>
                <a:avLst/>
                <a:gdLst>
                  <a:gd name="T0" fmla="*/ 0 w 5"/>
                  <a:gd name="T1" fmla="*/ 0 h 4"/>
                  <a:gd name="T2" fmla="*/ 0 w 5"/>
                  <a:gd name="T3" fmla="*/ 1 h 4"/>
                  <a:gd name="T4" fmla="*/ 5 w 5"/>
                  <a:gd name="T5" fmla="*/ 4 h 4"/>
                  <a:gd name="T6" fmla="*/ 5 w 5"/>
                  <a:gd name="T7" fmla="*/ 1 h 4"/>
                  <a:gd name="T8" fmla="*/ 3 w 5"/>
                  <a:gd name="T9" fmla="*/ 0 h 4"/>
                  <a:gd name="T10" fmla="*/ 0 w 5"/>
                  <a:gd name="T11" fmla="*/ 0 h 4"/>
                </a:gdLst>
                <a:ahLst/>
                <a:cxnLst>
                  <a:cxn ang="0">
                    <a:pos x="T0" y="T1"/>
                  </a:cxn>
                  <a:cxn ang="0">
                    <a:pos x="T2" y="T3"/>
                  </a:cxn>
                  <a:cxn ang="0">
                    <a:pos x="T4" y="T5"/>
                  </a:cxn>
                  <a:cxn ang="0">
                    <a:pos x="T6" y="T7"/>
                  </a:cxn>
                  <a:cxn ang="0">
                    <a:pos x="T8" y="T9"/>
                  </a:cxn>
                  <a:cxn ang="0">
                    <a:pos x="T10" y="T11"/>
                  </a:cxn>
                </a:cxnLst>
                <a:rect l="0" t="0" r="r" b="b"/>
                <a:pathLst>
                  <a:path w="5" h="4">
                    <a:moveTo>
                      <a:pt x="0" y="0"/>
                    </a:moveTo>
                    <a:lnTo>
                      <a:pt x="0" y="1"/>
                    </a:lnTo>
                    <a:lnTo>
                      <a:pt x="5" y="4"/>
                    </a:lnTo>
                    <a:lnTo>
                      <a:pt x="5" y="1"/>
                    </a:lnTo>
                    <a:lnTo>
                      <a:pt x="3"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26" name="Freeform 159"/>
              <p:cNvSpPr>
                <a:spLocks/>
              </p:cNvSpPr>
              <p:nvPr/>
            </p:nvSpPr>
            <p:spPr bwMode="auto">
              <a:xfrm>
                <a:off x="4185" y="2517"/>
                <a:ext cx="5" cy="35"/>
              </a:xfrm>
              <a:custGeom>
                <a:avLst/>
                <a:gdLst>
                  <a:gd name="T0" fmla="*/ 0 w 5"/>
                  <a:gd name="T1" fmla="*/ 0 h 35"/>
                  <a:gd name="T2" fmla="*/ 0 w 5"/>
                  <a:gd name="T3" fmla="*/ 34 h 35"/>
                  <a:gd name="T4" fmla="*/ 5 w 5"/>
                  <a:gd name="T5" fmla="*/ 35 h 35"/>
                  <a:gd name="T6" fmla="*/ 5 w 5"/>
                  <a:gd name="T7" fmla="*/ 1 h 35"/>
                  <a:gd name="T8" fmla="*/ 0 w 5"/>
                  <a:gd name="T9" fmla="*/ 0 h 35"/>
                </a:gdLst>
                <a:ahLst/>
                <a:cxnLst>
                  <a:cxn ang="0">
                    <a:pos x="T0" y="T1"/>
                  </a:cxn>
                  <a:cxn ang="0">
                    <a:pos x="T2" y="T3"/>
                  </a:cxn>
                  <a:cxn ang="0">
                    <a:pos x="T4" y="T5"/>
                  </a:cxn>
                  <a:cxn ang="0">
                    <a:pos x="T6" y="T7"/>
                  </a:cxn>
                  <a:cxn ang="0">
                    <a:pos x="T8" y="T9"/>
                  </a:cxn>
                </a:cxnLst>
                <a:rect l="0" t="0" r="r" b="b"/>
                <a:pathLst>
                  <a:path w="5" h="35">
                    <a:moveTo>
                      <a:pt x="0" y="0"/>
                    </a:moveTo>
                    <a:lnTo>
                      <a:pt x="0" y="34"/>
                    </a:lnTo>
                    <a:lnTo>
                      <a:pt x="5" y="35"/>
                    </a:lnTo>
                    <a:lnTo>
                      <a:pt x="5"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27" name="Freeform 160"/>
              <p:cNvSpPr>
                <a:spLocks/>
              </p:cNvSpPr>
              <p:nvPr/>
            </p:nvSpPr>
            <p:spPr bwMode="auto">
              <a:xfrm>
                <a:off x="4195" y="2517"/>
                <a:ext cx="5" cy="35"/>
              </a:xfrm>
              <a:custGeom>
                <a:avLst/>
                <a:gdLst>
                  <a:gd name="T0" fmla="*/ 0 w 5"/>
                  <a:gd name="T1" fmla="*/ 0 h 35"/>
                  <a:gd name="T2" fmla="*/ 0 w 5"/>
                  <a:gd name="T3" fmla="*/ 34 h 35"/>
                  <a:gd name="T4" fmla="*/ 5 w 5"/>
                  <a:gd name="T5" fmla="*/ 35 h 35"/>
                  <a:gd name="T6" fmla="*/ 5 w 5"/>
                  <a:gd name="T7" fmla="*/ 0 h 35"/>
                  <a:gd name="T8" fmla="*/ 0 w 5"/>
                  <a:gd name="T9" fmla="*/ 0 h 35"/>
                </a:gdLst>
                <a:ahLst/>
                <a:cxnLst>
                  <a:cxn ang="0">
                    <a:pos x="T0" y="T1"/>
                  </a:cxn>
                  <a:cxn ang="0">
                    <a:pos x="T2" y="T3"/>
                  </a:cxn>
                  <a:cxn ang="0">
                    <a:pos x="T4" y="T5"/>
                  </a:cxn>
                  <a:cxn ang="0">
                    <a:pos x="T6" y="T7"/>
                  </a:cxn>
                  <a:cxn ang="0">
                    <a:pos x="T8" y="T9"/>
                  </a:cxn>
                </a:cxnLst>
                <a:rect l="0" t="0" r="r" b="b"/>
                <a:pathLst>
                  <a:path w="5" h="35">
                    <a:moveTo>
                      <a:pt x="0" y="0"/>
                    </a:moveTo>
                    <a:lnTo>
                      <a:pt x="0" y="34"/>
                    </a:lnTo>
                    <a:lnTo>
                      <a:pt x="5" y="35"/>
                    </a:lnTo>
                    <a:lnTo>
                      <a:pt x="5"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28" name="Freeform 161"/>
              <p:cNvSpPr>
                <a:spLocks/>
              </p:cNvSpPr>
              <p:nvPr/>
            </p:nvSpPr>
            <p:spPr bwMode="auto">
              <a:xfrm>
                <a:off x="4195" y="2552"/>
                <a:ext cx="5" cy="4"/>
              </a:xfrm>
              <a:custGeom>
                <a:avLst/>
                <a:gdLst>
                  <a:gd name="T0" fmla="*/ 0 w 5"/>
                  <a:gd name="T1" fmla="*/ 1 h 4"/>
                  <a:gd name="T2" fmla="*/ 0 w 5"/>
                  <a:gd name="T3" fmla="*/ 3 h 4"/>
                  <a:gd name="T4" fmla="*/ 5 w 5"/>
                  <a:gd name="T5" fmla="*/ 4 h 4"/>
                  <a:gd name="T6" fmla="*/ 5 w 5"/>
                  <a:gd name="T7" fmla="*/ 3 h 4"/>
                  <a:gd name="T8" fmla="*/ 3 w 5"/>
                  <a:gd name="T9" fmla="*/ 0 h 4"/>
                  <a:gd name="T10" fmla="*/ 0 w 5"/>
                  <a:gd name="T11" fmla="*/ 1 h 4"/>
                </a:gdLst>
                <a:ahLst/>
                <a:cxnLst>
                  <a:cxn ang="0">
                    <a:pos x="T0" y="T1"/>
                  </a:cxn>
                  <a:cxn ang="0">
                    <a:pos x="T2" y="T3"/>
                  </a:cxn>
                  <a:cxn ang="0">
                    <a:pos x="T4" y="T5"/>
                  </a:cxn>
                  <a:cxn ang="0">
                    <a:pos x="T6" y="T7"/>
                  </a:cxn>
                  <a:cxn ang="0">
                    <a:pos x="T8" y="T9"/>
                  </a:cxn>
                  <a:cxn ang="0">
                    <a:pos x="T10" y="T11"/>
                  </a:cxn>
                </a:cxnLst>
                <a:rect l="0" t="0" r="r" b="b"/>
                <a:pathLst>
                  <a:path w="5" h="4">
                    <a:moveTo>
                      <a:pt x="0" y="1"/>
                    </a:moveTo>
                    <a:lnTo>
                      <a:pt x="0" y="3"/>
                    </a:lnTo>
                    <a:lnTo>
                      <a:pt x="5" y="4"/>
                    </a:lnTo>
                    <a:lnTo>
                      <a:pt x="5" y="3"/>
                    </a:lnTo>
                    <a:lnTo>
                      <a:pt x="3"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29" name="Freeform 162"/>
              <p:cNvSpPr>
                <a:spLocks/>
              </p:cNvSpPr>
              <p:nvPr/>
            </p:nvSpPr>
            <p:spPr bwMode="auto">
              <a:xfrm>
                <a:off x="4195" y="2517"/>
                <a:ext cx="5" cy="35"/>
              </a:xfrm>
              <a:custGeom>
                <a:avLst/>
                <a:gdLst>
                  <a:gd name="T0" fmla="*/ 0 w 5"/>
                  <a:gd name="T1" fmla="*/ 0 h 35"/>
                  <a:gd name="T2" fmla="*/ 0 w 5"/>
                  <a:gd name="T3" fmla="*/ 34 h 35"/>
                  <a:gd name="T4" fmla="*/ 5 w 5"/>
                  <a:gd name="T5" fmla="*/ 35 h 35"/>
                  <a:gd name="T6" fmla="*/ 5 w 5"/>
                  <a:gd name="T7" fmla="*/ 1 h 35"/>
                  <a:gd name="T8" fmla="*/ 0 w 5"/>
                  <a:gd name="T9" fmla="*/ 0 h 35"/>
                </a:gdLst>
                <a:ahLst/>
                <a:cxnLst>
                  <a:cxn ang="0">
                    <a:pos x="T0" y="T1"/>
                  </a:cxn>
                  <a:cxn ang="0">
                    <a:pos x="T2" y="T3"/>
                  </a:cxn>
                  <a:cxn ang="0">
                    <a:pos x="T4" y="T5"/>
                  </a:cxn>
                  <a:cxn ang="0">
                    <a:pos x="T6" y="T7"/>
                  </a:cxn>
                  <a:cxn ang="0">
                    <a:pos x="T8" y="T9"/>
                  </a:cxn>
                </a:cxnLst>
                <a:rect l="0" t="0" r="r" b="b"/>
                <a:pathLst>
                  <a:path w="5" h="35">
                    <a:moveTo>
                      <a:pt x="0" y="0"/>
                    </a:moveTo>
                    <a:lnTo>
                      <a:pt x="0" y="34"/>
                    </a:lnTo>
                    <a:lnTo>
                      <a:pt x="5" y="35"/>
                    </a:lnTo>
                    <a:lnTo>
                      <a:pt x="5"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30" name="Rectangle 163"/>
              <p:cNvSpPr>
                <a:spLocks noChangeArrowheads="1"/>
              </p:cNvSpPr>
              <p:nvPr/>
            </p:nvSpPr>
            <p:spPr bwMode="auto">
              <a:xfrm>
                <a:off x="4200" y="2517"/>
                <a:ext cx="4" cy="3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31" name="Freeform 164"/>
              <p:cNvSpPr>
                <a:spLocks/>
              </p:cNvSpPr>
              <p:nvPr/>
            </p:nvSpPr>
            <p:spPr bwMode="auto">
              <a:xfrm>
                <a:off x="4200" y="2552"/>
                <a:ext cx="4" cy="4"/>
              </a:xfrm>
              <a:custGeom>
                <a:avLst/>
                <a:gdLst>
                  <a:gd name="T0" fmla="*/ 0 w 4"/>
                  <a:gd name="T1" fmla="*/ 0 h 4"/>
                  <a:gd name="T2" fmla="*/ 1 w 4"/>
                  <a:gd name="T3" fmla="*/ 2 h 4"/>
                  <a:gd name="T4" fmla="*/ 4 w 4"/>
                  <a:gd name="T5" fmla="*/ 4 h 4"/>
                  <a:gd name="T6" fmla="*/ 4 w 4"/>
                  <a:gd name="T7" fmla="*/ 2 h 4"/>
                  <a:gd name="T8" fmla="*/ 3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1" y="2"/>
                    </a:lnTo>
                    <a:lnTo>
                      <a:pt x="4" y="4"/>
                    </a:lnTo>
                    <a:lnTo>
                      <a:pt x="4" y="2"/>
                    </a:lnTo>
                    <a:lnTo>
                      <a:pt x="3"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32" name="Freeform 165"/>
              <p:cNvSpPr>
                <a:spLocks/>
              </p:cNvSpPr>
              <p:nvPr/>
            </p:nvSpPr>
            <p:spPr bwMode="auto">
              <a:xfrm>
                <a:off x="4200" y="2517"/>
                <a:ext cx="4" cy="39"/>
              </a:xfrm>
              <a:custGeom>
                <a:avLst/>
                <a:gdLst>
                  <a:gd name="T0" fmla="*/ 0 w 4"/>
                  <a:gd name="T1" fmla="*/ 0 h 39"/>
                  <a:gd name="T2" fmla="*/ 0 w 4"/>
                  <a:gd name="T3" fmla="*/ 38 h 39"/>
                  <a:gd name="T4" fmla="*/ 4 w 4"/>
                  <a:gd name="T5" fmla="*/ 39 h 39"/>
                  <a:gd name="T6" fmla="*/ 4 w 4"/>
                  <a:gd name="T7" fmla="*/ 1 h 39"/>
                  <a:gd name="T8" fmla="*/ 0 w 4"/>
                  <a:gd name="T9" fmla="*/ 0 h 39"/>
                </a:gdLst>
                <a:ahLst/>
                <a:cxnLst>
                  <a:cxn ang="0">
                    <a:pos x="T0" y="T1"/>
                  </a:cxn>
                  <a:cxn ang="0">
                    <a:pos x="T2" y="T3"/>
                  </a:cxn>
                  <a:cxn ang="0">
                    <a:pos x="T4" y="T5"/>
                  </a:cxn>
                  <a:cxn ang="0">
                    <a:pos x="T6" y="T7"/>
                  </a:cxn>
                  <a:cxn ang="0">
                    <a:pos x="T8" y="T9"/>
                  </a:cxn>
                </a:cxnLst>
                <a:rect l="0" t="0" r="r" b="b"/>
                <a:pathLst>
                  <a:path w="4" h="39">
                    <a:moveTo>
                      <a:pt x="0" y="0"/>
                    </a:moveTo>
                    <a:lnTo>
                      <a:pt x="0" y="38"/>
                    </a:lnTo>
                    <a:lnTo>
                      <a:pt x="4" y="39"/>
                    </a:lnTo>
                    <a:lnTo>
                      <a:pt x="4"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33" name="Rectangle 166"/>
              <p:cNvSpPr>
                <a:spLocks noChangeArrowheads="1"/>
              </p:cNvSpPr>
              <p:nvPr/>
            </p:nvSpPr>
            <p:spPr bwMode="auto">
              <a:xfrm>
                <a:off x="4204" y="2517"/>
                <a:ext cx="5" cy="3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34" name="Freeform 167"/>
              <p:cNvSpPr>
                <a:spLocks/>
              </p:cNvSpPr>
              <p:nvPr/>
            </p:nvSpPr>
            <p:spPr bwMode="auto">
              <a:xfrm>
                <a:off x="4204" y="2517"/>
                <a:ext cx="5" cy="5"/>
              </a:xfrm>
              <a:custGeom>
                <a:avLst/>
                <a:gdLst>
                  <a:gd name="T0" fmla="*/ 0 w 5"/>
                  <a:gd name="T1" fmla="*/ 5 h 5"/>
                  <a:gd name="T2" fmla="*/ 5 w 5"/>
                  <a:gd name="T3" fmla="*/ 5 h 5"/>
                  <a:gd name="T4" fmla="*/ 5 w 5"/>
                  <a:gd name="T5" fmla="*/ 3 h 5"/>
                  <a:gd name="T6" fmla="*/ 0 w 5"/>
                  <a:gd name="T7" fmla="*/ 0 h 5"/>
                  <a:gd name="T8" fmla="*/ 0 w 5"/>
                  <a:gd name="T9" fmla="*/ 5 h 5"/>
                </a:gdLst>
                <a:ahLst/>
                <a:cxnLst>
                  <a:cxn ang="0">
                    <a:pos x="T0" y="T1"/>
                  </a:cxn>
                  <a:cxn ang="0">
                    <a:pos x="T2" y="T3"/>
                  </a:cxn>
                  <a:cxn ang="0">
                    <a:pos x="T4" y="T5"/>
                  </a:cxn>
                  <a:cxn ang="0">
                    <a:pos x="T6" y="T7"/>
                  </a:cxn>
                  <a:cxn ang="0">
                    <a:pos x="T8" y="T9"/>
                  </a:cxn>
                </a:cxnLst>
                <a:rect l="0" t="0" r="r" b="b"/>
                <a:pathLst>
                  <a:path w="5" h="5">
                    <a:moveTo>
                      <a:pt x="0" y="5"/>
                    </a:moveTo>
                    <a:lnTo>
                      <a:pt x="5" y="5"/>
                    </a:lnTo>
                    <a:lnTo>
                      <a:pt x="5" y="3"/>
                    </a:lnTo>
                    <a:lnTo>
                      <a:pt x="0" y="0"/>
                    </a:lnTo>
                    <a:lnTo>
                      <a:pt x="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35" name="Rectangle 168"/>
              <p:cNvSpPr>
                <a:spLocks noChangeArrowheads="1"/>
              </p:cNvSpPr>
              <p:nvPr/>
            </p:nvSpPr>
            <p:spPr bwMode="auto">
              <a:xfrm>
                <a:off x="4204" y="2517"/>
                <a:ext cx="5" cy="3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36" name="Rectangle 169"/>
              <p:cNvSpPr>
                <a:spLocks noChangeArrowheads="1"/>
              </p:cNvSpPr>
              <p:nvPr/>
            </p:nvSpPr>
            <p:spPr bwMode="auto">
              <a:xfrm>
                <a:off x="4209" y="2517"/>
                <a:ext cx="5" cy="3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37" name="Freeform 170"/>
              <p:cNvSpPr>
                <a:spLocks/>
              </p:cNvSpPr>
              <p:nvPr/>
            </p:nvSpPr>
            <p:spPr bwMode="auto">
              <a:xfrm>
                <a:off x="4209" y="2517"/>
                <a:ext cx="5" cy="5"/>
              </a:xfrm>
              <a:custGeom>
                <a:avLst/>
                <a:gdLst>
                  <a:gd name="T0" fmla="*/ 0 w 5"/>
                  <a:gd name="T1" fmla="*/ 3 h 5"/>
                  <a:gd name="T2" fmla="*/ 5 w 5"/>
                  <a:gd name="T3" fmla="*/ 5 h 5"/>
                  <a:gd name="T4" fmla="*/ 5 w 5"/>
                  <a:gd name="T5" fmla="*/ 0 h 5"/>
                  <a:gd name="T6" fmla="*/ 1 w 5"/>
                  <a:gd name="T7" fmla="*/ 0 h 5"/>
                  <a:gd name="T8" fmla="*/ 0 w 5"/>
                  <a:gd name="T9" fmla="*/ 3 h 5"/>
                </a:gdLst>
                <a:ahLst/>
                <a:cxnLst>
                  <a:cxn ang="0">
                    <a:pos x="T0" y="T1"/>
                  </a:cxn>
                  <a:cxn ang="0">
                    <a:pos x="T2" y="T3"/>
                  </a:cxn>
                  <a:cxn ang="0">
                    <a:pos x="T4" y="T5"/>
                  </a:cxn>
                  <a:cxn ang="0">
                    <a:pos x="T6" y="T7"/>
                  </a:cxn>
                  <a:cxn ang="0">
                    <a:pos x="T8" y="T9"/>
                  </a:cxn>
                </a:cxnLst>
                <a:rect l="0" t="0" r="r" b="b"/>
                <a:pathLst>
                  <a:path w="5" h="5">
                    <a:moveTo>
                      <a:pt x="0" y="3"/>
                    </a:moveTo>
                    <a:lnTo>
                      <a:pt x="5" y="5"/>
                    </a:lnTo>
                    <a:lnTo>
                      <a:pt x="5" y="0"/>
                    </a:lnTo>
                    <a:lnTo>
                      <a:pt x="1" y="0"/>
                    </a:lnTo>
                    <a:lnTo>
                      <a:pt x="0"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38" name="Freeform 171"/>
              <p:cNvSpPr>
                <a:spLocks/>
              </p:cNvSpPr>
              <p:nvPr/>
            </p:nvSpPr>
            <p:spPr bwMode="auto">
              <a:xfrm>
                <a:off x="4209" y="2556"/>
                <a:ext cx="5" cy="5"/>
              </a:xfrm>
              <a:custGeom>
                <a:avLst/>
                <a:gdLst>
                  <a:gd name="T0" fmla="*/ 0 w 5"/>
                  <a:gd name="T1" fmla="*/ 0 h 5"/>
                  <a:gd name="T2" fmla="*/ 1 w 5"/>
                  <a:gd name="T3" fmla="*/ 2 h 5"/>
                  <a:gd name="T4" fmla="*/ 5 w 5"/>
                  <a:gd name="T5" fmla="*/ 5 h 5"/>
                  <a:gd name="T6" fmla="*/ 5 w 5"/>
                  <a:gd name="T7" fmla="*/ 2 h 5"/>
                  <a:gd name="T8" fmla="*/ 5 w 5"/>
                  <a:gd name="T9" fmla="*/ 0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lnTo>
                      <a:pt x="1" y="2"/>
                    </a:lnTo>
                    <a:lnTo>
                      <a:pt x="5" y="5"/>
                    </a:lnTo>
                    <a:lnTo>
                      <a:pt x="5" y="2"/>
                    </a:lnTo>
                    <a:lnTo>
                      <a:pt x="5"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39" name="Freeform 172"/>
              <p:cNvSpPr>
                <a:spLocks/>
              </p:cNvSpPr>
              <p:nvPr/>
            </p:nvSpPr>
            <p:spPr bwMode="auto">
              <a:xfrm>
                <a:off x="4209" y="2517"/>
                <a:ext cx="5" cy="39"/>
              </a:xfrm>
              <a:custGeom>
                <a:avLst/>
                <a:gdLst>
                  <a:gd name="T0" fmla="*/ 0 w 5"/>
                  <a:gd name="T1" fmla="*/ 0 h 39"/>
                  <a:gd name="T2" fmla="*/ 0 w 5"/>
                  <a:gd name="T3" fmla="*/ 39 h 39"/>
                  <a:gd name="T4" fmla="*/ 5 w 5"/>
                  <a:gd name="T5" fmla="*/ 39 h 39"/>
                  <a:gd name="T6" fmla="*/ 5 w 5"/>
                  <a:gd name="T7" fmla="*/ 1 h 39"/>
                  <a:gd name="T8" fmla="*/ 0 w 5"/>
                  <a:gd name="T9" fmla="*/ 0 h 39"/>
                </a:gdLst>
                <a:ahLst/>
                <a:cxnLst>
                  <a:cxn ang="0">
                    <a:pos x="T0" y="T1"/>
                  </a:cxn>
                  <a:cxn ang="0">
                    <a:pos x="T2" y="T3"/>
                  </a:cxn>
                  <a:cxn ang="0">
                    <a:pos x="T4" y="T5"/>
                  </a:cxn>
                  <a:cxn ang="0">
                    <a:pos x="T6" y="T7"/>
                  </a:cxn>
                  <a:cxn ang="0">
                    <a:pos x="T8" y="T9"/>
                  </a:cxn>
                </a:cxnLst>
                <a:rect l="0" t="0" r="r" b="b"/>
                <a:pathLst>
                  <a:path w="5" h="39">
                    <a:moveTo>
                      <a:pt x="0" y="0"/>
                    </a:moveTo>
                    <a:lnTo>
                      <a:pt x="0" y="39"/>
                    </a:lnTo>
                    <a:lnTo>
                      <a:pt x="5" y="39"/>
                    </a:lnTo>
                    <a:lnTo>
                      <a:pt x="5"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40" name="Rectangle 173"/>
              <p:cNvSpPr>
                <a:spLocks noChangeArrowheads="1"/>
              </p:cNvSpPr>
              <p:nvPr/>
            </p:nvSpPr>
            <p:spPr bwMode="auto">
              <a:xfrm>
                <a:off x="4209" y="2517"/>
                <a:ext cx="5" cy="3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41" name="Freeform 174"/>
              <p:cNvSpPr>
                <a:spLocks/>
              </p:cNvSpPr>
              <p:nvPr/>
            </p:nvSpPr>
            <p:spPr bwMode="auto">
              <a:xfrm>
                <a:off x="4209" y="2517"/>
                <a:ext cx="5" cy="5"/>
              </a:xfrm>
              <a:custGeom>
                <a:avLst/>
                <a:gdLst>
                  <a:gd name="T0" fmla="*/ 0 w 5"/>
                  <a:gd name="T1" fmla="*/ 3 h 5"/>
                  <a:gd name="T2" fmla="*/ 5 w 5"/>
                  <a:gd name="T3" fmla="*/ 5 h 5"/>
                  <a:gd name="T4" fmla="*/ 5 w 5"/>
                  <a:gd name="T5" fmla="*/ 3 h 5"/>
                  <a:gd name="T6" fmla="*/ 0 w 5"/>
                  <a:gd name="T7" fmla="*/ 0 h 5"/>
                  <a:gd name="T8" fmla="*/ 0 w 5"/>
                  <a:gd name="T9" fmla="*/ 3 h 5"/>
                </a:gdLst>
                <a:ahLst/>
                <a:cxnLst>
                  <a:cxn ang="0">
                    <a:pos x="T0" y="T1"/>
                  </a:cxn>
                  <a:cxn ang="0">
                    <a:pos x="T2" y="T3"/>
                  </a:cxn>
                  <a:cxn ang="0">
                    <a:pos x="T4" y="T5"/>
                  </a:cxn>
                  <a:cxn ang="0">
                    <a:pos x="T6" y="T7"/>
                  </a:cxn>
                  <a:cxn ang="0">
                    <a:pos x="T8" y="T9"/>
                  </a:cxn>
                </a:cxnLst>
                <a:rect l="0" t="0" r="r" b="b"/>
                <a:pathLst>
                  <a:path w="5" h="5">
                    <a:moveTo>
                      <a:pt x="0" y="3"/>
                    </a:moveTo>
                    <a:lnTo>
                      <a:pt x="5" y="5"/>
                    </a:lnTo>
                    <a:lnTo>
                      <a:pt x="5" y="3"/>
                    </a:lnTo>
                    <a:lnTo>
                      <a:pt x="0" y="0"/>
                    </a:lnTo>
                    <a:lnTo>
                      <a:pt x="0"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42" name="Freeform 175"/>
              <p:cNvSpPr>
                <a:spLocks/>
              </p:cNvSpPr>
              <p:nvPr/>
            </p:nvSpPr>
            <p:spPr bwMode="auto">
              <a:xfrm>
                <a:off x="4209" y="2556"/>
                <a:ext cx="5" cy="5"/>
              </a:xfrm>
              <a:custGeom>
                <a:avLst/>
                <a:gdLst>
                  <a:gd name="T0" fmla="*/ 0 w 5"/>
                  <a:gd name="T1" fmla="*/ 0 h 5"/>
                  <a:gd name="T2" fmla="*/ 1 w 5"/>
                  <a:gd name="T3" fmla="*/ 2 h 5"/>
                  <a:gd name="T4" fmla="*/ 5 w 5"/>
                  <a:gd name="T5" fmla="*/ 5 h 5"/>
                  <a:gd name="T6" fmla="*/ 5 w 5"/>
                  <a:gd name="T7" fmla="*/ 2 h 5"/>
                  <a:gd name="T8" fmla="*/ 4 w 5"/>
                  <a:gd name="T9" fmla="*/ 0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lnTo>
                      <a:pt x="1" y="2"/>
                    </a:lnTo>
                    <a:lnTo>
                      <a:pt x="5" y="5"/>
                    </a:lnTo>
                    <a:lnTo>
                      <a:pt x="5" y="2"/>
                    </a:lnTo>
                    <a:lnTo>
                      <a:pt x="4"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43" name="Freeform 176"/>
              <p:cNvSpPr>
                <a:spLocks/>
              </p:cNvSpPr>
              <p:nvPr/>
            </p:nvSpPr>
            <p:spPr bwMode="auto">
              <a:xfrm>
                <a:off x="4209" y="2517"/>
                <a:ext cx="5" cy="39"/>
              </a:xfrm>
              <a:custGeom>
                <a:avLst/>
                <a:gdLst>
                  <a:gd name="T0" fmla="*/ 0 w 5"/>
                  <a:gd name="T1" fmla="*/ 0 h 39"/>
                  <a:gd name="T2" fmla="*/ 0 w 5"/>
                  <a:gd name="T3" fmla="*/ 39 h 39"/>
                  <a:gd name="T4" fmla="*/ 5 w 5"/>
                  <a:gd name="T5" fmla="*/ 39 h 39"/>
                  <a:gd name="T6" fmla="*/ 5 w 5"/>
                  <a:gd name="T7" fmla="*/ 1 h 39"/>
                  <a:gd name="T8" fmla="*/ 0 w 5"/>
                  <a:gd name="T9" fmla="*/ 0 h 39"/>
                </a:gdLst>
                <a:ahLst/>
                <a:cxnLst>
                  <a:cxn ang="0">
                    <a:pos x="T0" y="T1"/>
                  </a:cxn>
                  <a:cxn ang="0">
                    <a:pos x="T2" y="T3"/>
                  </a:cxn>
                  <a:cxn ang="0">
                    <a:pos x="T4" y="T5"/>
                  </a:cxn>
                  <a:cxn ang="0">
                    <a:pos x="T6" y="T7"/>
                  </a:cxn>
                  <a:cxn ang="0">
                    <a:pos x="T8" y="T9"/>
                  </a:cxn>
                </a:cxnLst>
                <a:rect l="0" t="0" r="r" b="b"/>
                <a:pathLst>
                  <a:path w="5" h="39">
                    <a:moveTo>
                      <a:pt x="0" y="0"/>
                    </a:moveTo>
                    <a:lnTo>
                      <a:pt x="0" y="39"/>
                    </a:lnTo>
                    <a:lnTo>
                      <a:pt x="5" y="39"/>
                    </a:lnTo>
                    <a:lnTo>
                      <a:pt x="5"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44" name="Rectangle 177"/>
              <p:cNvSpPr>
                <a:spLocks noChangeArrowheads="1"/>
              </p:cNvSpPr>
              <p:nvPr/>
            </p:nvSpPr>
            <p:spPr bwMode="auto">
              <a:xfrm>
                <a:off x="4214" y="2517"/>
                <a:ext cx="5" cy="3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45" name="Freeform 178"/>
              <p:cNvSpPr>
                <a:spLocks/>
              </p:cNvSpPr>
              <p:nvPr/>
            </p:nvSpPr>
            <p:spPr bwMode="auto">
              <a:xfrm>
                <a:off x="4214" y="2556"/>
                <a:ext cx="5" cy="5"/>
              </a:xfrm>
              <a:custGeom>
                <a:avLst/>
                <a:gdLst>
                  <a:gd name="T0" fmla="*/ 0 w 5"/>
                  <a:gd name="T1" fmla="*/ 2 h 5"/>
                  <a:gd name="T2" fmla="*/ 1 w 5"/>
                  <a:gd name="T3" fmla="*/ 3 h 5"/>
                  <a:gd name="T4" fmla="*/ 5 w 5"/>
                  <a:gd name="T5" fmla="*/ 5 h 5"/>
                  <a:gd name="T6" fmla="*/ 5 w 5"/>
                  <a:gd name="T7" fmla="*/ 3 h 5"/>
                  <a:gd name="T8" fmla="*/ 4 w 5"/>
                  <a:gd name="T9" fmla="*/ 0 h 5"/>
                  <a:gd name="T10" fmla="*/ 0 w 5"/>
                  <a:gd name="T11" fmla="*/ 2 h 5"/>
                </a:gdLst>
                <a:ahLst/>
                <a:cxnLst>
                  <a:cxn ang="0">
                    <a:pos x="T0" y="T1"/>
                  </a:cxn>
                  <a:cxn ang="0">
                    <a:pos x="T2" y="T3"/>
                  </a:cxn>
                  <a:cxn ang="0">
                    <a:pos x="T4" y="T5"/>
                  </a:cxn>
                  <a:cxn ang="0">
                    <a:pos x="T6" y="T7"/>
                  </a:cxn>
                  <a:cxn ang="0">
                    <a:pos x="T8" y="T9"/>
                  </a:cxn>
                  <a:cxn ang="0">
                    <a:pos x="T10" y="T11"/>
                  </a:cxn>
                </a:cxnLst>
                <a:rect l="0" t="0" r="r" b="b"/>
                <a:pathLst>
                  <a:path w="5" h="5">
                    <a:moveTo>
                      <a:pt x="0" y="2"/>
                    </a:moveTo>
                    <a:lnTo>
                      <a:pt x="1" y="3"/>
                    </a:lnTo>
                    <a:lnTo>
                      <a:pt x="5" y="5"/>
                    </a:lnTo>
                    <a:lnTo>
                      <a:pt x="5" y="3"/>
                    </a:lnTo>
                    <a:lnTo>
                      <a:pt x="4" y="0"/>
                    </a:lnTo>
                    <a:lnTo>
                      <a:pt x="0" y="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46" name="Freeform 179"/>
              <p:cNvSpPr>
                <a:spLocks/>
              </p:cNvSpPr>
              <p:nvPr/>
            </p:nvSpPr>
            <p:spPr bwMode="auto">
              <a:xfrm>
                <a:off x="4214" y="2517"/>
                <a:ext cx="5" cy="39"/>
              </a:xfrm>
              <a:custGeom>
                <a:avLst/>
                <a:gdLst>
                  <a:gd name="T0" fmla="*/ 0 w 5"/>
                  <a:gd name="T1" fmla="*/ 0 h 39"/>
                  <a:gd name="T2" fmla="*/ 0 w 5"/>
                  <a:gd name="T3" fmla="*/ 39 h 39"/>
                  <a:gd name="T4" fmla="*/ 5 w 5"/>
                  <a:gd name="T5" fmla="*/ 39 h 39"/>
                  <a:gd name="T6" fmla="*/ 5 w 5"/>
                  <a:gd name="T7" fmla="*/ 1 h 39"/>
                  <a:gd name="T8" fmla="*/ 0 w 5"/>
                  <a:gd name="T9" fmla="*/ 0 h 39"/>
                </a:gdLst>
                <a:ahLst/>
                <a:cxnLst>
                  <a:cxn ang="0">
                    <a:pos x="T0" y="T1"/>
                  </a:cxn>
                  <a:cxn ang="0">
                    <a:pos x="T2" y="T3"/>
                  </a:cxn>
                  <a:cxn ang="0">
                    <a:pos x="T4" y="T5"/>
                  </a:cxn>
                  <a:cxn ang="0">
                    <a:pos x="T6" y="T7"/>
                  </a:cxn>
                  <a:cxn ang="0">
                    <a:pos x="T8" y="T9"/>
                  </a:cxn>
                </a:cxnLst>
                <a:rect l="0" t="0" r="r" b="b"/>
                <a:pathLst>
                  <a:path w="5" h="39">
                    <a:moveTo>
                      <a:pt x="0" y="0"/>
                    </a:moveTo>
                    <a:lnTo>
                      <a:pt x="0" y="39"/>
                    </a:lnTo>
                    <a:lnTo>
                      <a:pt x="5" y="39"/>
                    </a:lnTo>
                    <a:lnTo>
                      <a:pt x="5"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47" name="Rectangle 180"/>
              <p:cNvSpPr>
                <a:spLocks noChangeArrowheads="1"/>
              </p:cNvSpPr>
              <p:nvPr/>
            </p:nvSpPr>
            <p:spPr bwMode="auto">
              <a:xfrm>
                <a:off x="4219" y="2522"/>
                <a:ext cx="5" cy="3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48" name="Freeform 181"/>
              <p:cNvSpPr>
                <a:spLocks/>
              </p:cNvSpPr>
              <p:nvPr/>
            </p:nvSpPr>
            <p:spPr bwMode="auto">
              <a:xfrm>
                <a:off x="4219" y="2556"/>
                <a:ext cx="5" cy="5"/>
              </a:xfrm>
              <a:custGeom>
                <a:avLst/>
                <a:gdLst>
                  <a:gd name="T0" fmla="*/ 0 w 5"/>
                  <a:gd name="T1" fmla="*/ 3 h 5"/>
                  <a:gd name="T2" fmla="*/ 1 w 5"/>
                  <a:gd name="T3" fmla="*/ 4 h 5"/>
                  <a:gd name="T4" fmla="*/ 5 w 5"/>
                  <a:gd name="T5" fmla="*/ 5 h 5"/>
                  <a:gd name="T6" fmla="*/ 5 w 5"/>
                  <a:gd name="T7" fmla="*/ 4 h 5"/>
                  <a:gd name="T8" fmla="*/ 4 w 5"/>
                  <a:gd name="T9" fmla="*/ 0 h 5"/>
                  <a:gd name="T10" fmla="*/ 0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0" y="3"/>
                    </a:moveTo>
                    <a:lnTo>
                      <a:pt x="1" y="4"/>
                    </a:lnTo>
                    <a:lnTo>
                      <a:pt x="5" y="5"/>
                    </a:lnTo>
                    <a:lnTo>
                      <a:pt x="5" y="4"/>
                    </a:lnTo>
                    <a:lnTo>
                      <a:pt x="4" y="0"/>
                    </a:lnTo>
                    <a:lnTo>
                      <a:pt x="0" y="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49" name="Rectangle 182"/>
              <p:cNvSpPr>
                <a:spLocks noChangeArrowheads="1"/>
              </p:cNvSpPr>
              <p:nvPr/>
            </p:nvSpPr>
            <p:spPr bwMode="auto">
              <a:xfrm>
                <a:off x="4219" y="2522"/>
                <a:ext cx="5" cy="3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50" name="Rectangle 183"/>
              <p:cNvSpPr>
                <a:spLocks noChangeArrowheads="1"/>
              </p:cNvSpPr>
              <p:nvPr/>
            </p:nvSpPr>
            <p:spPr bwMode="auto">
              <a:xfrm>
                <a:off x="4224" y="2522"/>
                <a:ext cx="5" cy="3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51" name="Freeform 184"/>
              <p:cNvSpPr>
                <a:spLocks/>
              </p:cNvSpPr>
              <p:nvPr/>
            </p:nvSpPr>
            <p:spPr bwMode="auto">
              <a:xfrm>
                <a:off x="4224" y="2522"/>
                <a:ext cx="5" cy="5"/>
              </a:xfrm>
              <a:custGeom>
                <a:avLst/>
                <a:gdLst>
                  <a:gd name="T0" fmla="*/ 0 w 5"/>
                  <a:gd name="T1" fmla="*/ 5 h 5"/>
                  <a:gd name="T2" fmla="*/ 4 w 5"/>
                  <a:gd name="T3" fmla="*/ 5 h 5"/>
                  <a:gd name="T4" fmla="*/ 5 w 5"/>
                  <a:gd name="T5" fmla="*/ 3 h 5"/>
                  <a:gd name="T6" fmla="*/ 0 w 5"/>
                  <a:gd name="T7" fmla="*/ 0 h 5"/>
                  <a:gd name="T8" fmla="*/ 0 w 5"/>
                  <a:gd name="T9" fmla="*/ 5 h 5"/>
                </a:gdLst>
                <a:ahLst/>
                <a:cxnLst>
                  <a:cxn ang="0">
                    <a:pos x="T0" y="T1"/>
                  </a:cxn>
                  <a:cxn ang="0">
                    <a:pos x="T2" y="T3"/>
                  </a:cxn>
                  <a:cxn ang="0">
                    <a:pos x="T4" y="T5"/>
                  </a:cxn>
                  <a:cxn ang="0">
                    <a:pos x="T6" y="T7"/>
                  </a:cxn>
                  <a:cxn ang="0">
                    <a:pos x="T8" y="T9"/>
                  </a:cxn>
                </a:cxnLst>
                <a:rect l="0" t="0" r="r" b="b"/>
                <a:pathLst>
                  <a:path w="5" h="5">
                    <a:moveTo>
                      <a:pt x="0" y="5"/>
                    </a:moveTo>
                    <a:lnTo>
                      <a:pt x="4" y="5"/>
                    </a:lnTo>
                    <a:lnTo>
                      <a:pt x="5" y="3"/>
                    </a:lnTo>
                    <a:lnTo>
                      <a:pt x="0" y="0"/>
                    </a:lnTo>
                    <a:lnTo>
                      <a:pt x="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52" name="Freeform 185"/>
              <p:cNvSpPr>
                <a:spLocks/>
              </p:cNvSpPr>
              <p:nvPr/>
            </p:nvSpPr>
            <p:spPr bwMode="auto">
              <a:xfrm>
                <a:off x="4224" y="2561"/>
                <a:ext cx="5" cy="5"/>
              </a:xfrm>
              <a:custGeom>
                <a:avLst/>
                <a:gdLst>
                  <a:gd name="T0" fmla="*/ 0 w 5"/>
                  <a:gd name="T1" fmla="*/ 2 h 5"/>
                  <a:gd name="T2" fmla="*/ 1 w 5"/>
                  <a:gd name="T3" fmla="*/ 4 h 5"/>
                  <a:gd name="T4" fmla="*/ 5 w 5"/>
                  <a:gd name="T5" fmla="*/ 5 h 5"/>
                  <a:gd name="T6" fmla="*/ 5 w 5"/>
                  <a:gd name="T7" fmla="*/ 4 h 5"/>
                  <a:gd name="T8" fmla="*/ 4 w 5"/>
                  <a:gd name="T9" fmla="*/ 0 h 5"/>
                  <a:gd name="T10" fmla="*/ 0 w 5"/>
                  <a:gd name="T11" fmla="*/ 2 h 5"/>
                </a:gdLst>
                <a:ahLst/>
                <a:cxnLst>
                  <a:cxn ang="0">
                    <a:pos x="T0" y="T1"/>
                  </a:cxn>
                  <a:cxn ang="0">
                    <a:pos x="T2" y="T3"/>
                  </a:cxn>
                  <a:cxn ang="0">
                    <a:pos x="T4" y="T5"/>
                  </a:cxn>
                  <a:cxn ang="0">
                    <a:pos x="T6" y="T7"/>
                  </a:cxn>
                  <a:cxn ang="0">
                    <a:pos x="T8" y="T9"/>
                  </a:cxn>
                  <a:cxn ang="0">
                    <a:pos x="T10" y="T11"/>
                  </a:cxn>
                </a:cxnLst>
                <a:rect l="0" t="0" r="r" b="b"/>
                <a:pathLst>
                  <a:path w="5" h="5">
                    <a:moveTo>
                      <a:pt x="0" y="2"/>
                    </a:moveTo>
                    <a:lnTo>
                      <a:pt x="1" y="4"/>
                    </a:lnTo>
                    <a:lnTo>
                      <a:pt x="5" y="5"/>
                    </a:lnTo>
                    <a:lnTo>
                      <a:pt x="5" y="4"/>
                    </a:lnTo>
                    <a:lnTo>
                      <a:pt x="4" y="0"/>
                    </a:lnTo>
                    <a:lnTo>
                      <a:pt x="0" y="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53" name="Freeform 186"/>
              <p:cNvSpPr>
                <a:spLocks/>
              </p:cNvSpPr>
              <p:nvPr/>
            </p:nvSpPr>
            <p:spPr bwMode="auto">
              <a:xfrm>
                <a:off x="4224" y="2522"/>
                <a:ext cx="5" cy="39"/>
              </a:xfrm>
              <a:custGeom>
                <a:avLst/>
                <a:gdLst>
                  <a:gd name="T0" fmla="*/ 0 w 5"/>
                  <a:gd name="T1" fmla="*/ 0 h 39"/>
                  <a:gd name="T2" fmla="*/ 0 w 5"/>
                  <a:gd name="T3" fmla="*/ 39 h 39"/>
                  <a:gd name="T4" fmla="*/ 5 w 5"/>
                  <a:gd name="T5" fmla="*/ 39 h 39"/>
                  <a:gd name="T6" fmla="*/ 5 w 5"/>
                  <a:gd name="T7" fmla="*/ 1 h 39"/>
                  <a:gd name="T8" fmla="*/ 0 w 5"/>
                  <a:gd name="T9" fmla="*/ 0 h 39"/>
                </a:gdLst>
                <a:ahLst/>
                <a:cxnLst>
                  <a:cxn ang="0">
                    <a:pos x="T0" y="T1"/>
                  </a:cxn>
                  <a:cxn ang="0">
                    <a:pos x="T2" y="T3"/>
                  </a:cxn>
                  <a:cxn ang="0">
                    <a:pos x="T4" y="T5"/>
                  </a:cxn>
                  <a:cxn ang="0">
                    <a:pos x="T6" y="T7"/>
                  </a:cxn>
                  <a:cxn ang="0">
                    <a:pos x="T8" y="T9"/>
                  </a:cxn>
                </a:cxnLst>
                <a:rect l="0" t="0" r="r" b="b"/>
                <a:pathLst>
                  <a:path w="5" h="39">
                    <a:moveTo>
                      <a:pt x="0" y="0"/>
                    </a:moveTo>
                    <a:lnTo>
                      <a:pt x="0" y="39"/>
                    </a:lnTo>
                    <a:lnTo>
                      <a:pt x="5" y="39"/>
                    </a:lnTo>
                    <a:lnTo>
                      <a:pt x="5"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54" name="Rectangle 187"/>
              <p:cNvSpPr>
                <a:spLocks noChangeArrowheads="1"/>
              </p:cNvSpPr>
              <p:nvPr/>
            </p:nvSpPr>
            <p:spPr bwMode="auto">
              <a:xfrm>
                <a:off x="4229" y="2522"/>
                <a:ext cx="5" cy="3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55" name="Freeform 188"/>
              <p:cNvSpPr>
                <a:spLocks/>
              </p:cNvSpPr>
              <p:nvPr/>
            </p:nvSpPr>
            <p:spPr bwMode="auto">
              <a:xfrm>
                <a:off x="4229" y="2522"/>
                <a:ext cx="5" cy="5"/>
              </a:xfrm>
              <a:custGeom>
                <a:avLst/>
                <a:gdLst>
                  <a:gd name="T0" fmla="*/ 0 w 5"/>
                  <a:gd name="T1" fmla="*/ 5 h 5"/>
                  <a:gd name="T2" fmla="*/ 4 w 5"/>
                  <a:gd name="T3" fmla="*/ 5 h 5"/>
                  <a:gd name="T4" fmla="*/ 5 w 5"/>
                  <a:gd name="T5" fmla="*/ 0 h 5"/>
                  <a:gd name="T6" fmla="*/ 1 w 5"/>
                  <a:gd name="T7" fmla="*/ 0 h 5"/>
                  <a:gd name="T8" fmla="*/ 0 w 5"/>
                  <a:gd name="T9" fmla="*/ 5 h 5"/>
                </a:gdLst>
                <a:ahLst/>
                <a:cxnLst>
                  <a:cxn ang="0">
                    <a:pos x="T0" y="T1"/>
                  </a:cxn>
                  <a:cxn ang="0">
                    <a:pos x="T2" y="T3"/>
                  </a:cxn>
                  <a:cxn ang="0">
                    <a:pos x="T4" y="T5"/>
                  </a:cxn>
                  <a:cxn ang="0">
                    <a:pos x="T6" y="T7"/>
                  </a:cxn>
                  <a:cxn ang="0">
                    <a:pos x="T8" y="T9"/>
                  </a:cxn>
                </a:cxnLst>
                <a:rect l="0" t="0" r="r" b="b"/>
                <a:pathLst>
                  <a:path w="5" h="5">
                    <a:moveTo>
                      <a:pt x="0" y="5"/>
                    </a:moveTo>
                    <a:lnTo>
                      <a:pt x="4" y="5"/>
                    </a:lnTo>
                    <a:lnTo>
                      <a:pt x="5" y="0"/>
                    </a:lnTo>
                    <a:lnTo>
                      <a:pt x="1" y="0"/>
                    </a:lnTo>
                    <a:lnTo>
                      <a:pt x="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56" name="Freeform 189"/>
              <p:cNvSpPr>
                <a:spLocks/>
              </p:cNvSpPr>
              <p:nvPr/>
            </p:nvSpPr>
            <p:spPr bwMode="auto">
              <a:xfrm>
                <a:off x="4229" y="2561"/>
                <a:ext cx="5" cy="5"/>
              </a:xfrm>
              <a:custGeom>
                <a:avLst/>
                <a:gdLst>
                  <a:gd name="T0" fmla="*/ 0 w 5"/>
                  <a:gd name="T1" fmla="*/ 0 h 5"/>
                  <a:gd name="T2" fmla="*/ 1 w 5"/>
                  <a:gd name="T3" fmla="*/ 3 h 5"/>
                  <a:gd name="T4" fmla="*/ 5 w 5"/>
                  <a:gd name="T5" fmla="*/ 5 h 5"/>
                  <a:gd name="T6" fmla="*/ 5 w 5"/>
                  <a:gd name="T7" fmla="*/ 3 h 5"/>
                  <a:gd name="T8" fmla="*/ 4 w 5"/>
                  <a:gd name="T9" fmla="*/ 0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lnTo>
                      <a:pt x="1" y="3"/>
                    </a:lnTo>
                    <a:lnTo>
                      <a:pt x="5" y="5"/>
                    </a:lnTo>
                    <a:lnTo>
                      <a:pt x="5" y="3"/>
                    </a:lnTo>
                    <a:lnTo>
                      <a:pt x="4"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57" name="Freeform 190"/>
              <p:cNvSpPr>
                <a:spLocks/>
              </p:cNvSpPr>
              <p:nvPr/>
            </p:nvSpPr>
            <p:spPr bwMode="auto">
              <a:xfrm>
                <a:off x="4229" y="2522"/>
                <a:ext cx="5" cy="39"/>
              </a:xfrm>
              <a:custGeom>
                <a:avLst/>
                <a:gdLst>
                  <a:gd name="T0" fmla="*/ 0 w 5"/>
                  <a:gd name="T1" fmla="*/ 0 h 39"/>
                  <a:gd name="T2" fmla="*/ 0 w 5"/>
                  <a:gd name="T3" fmla="*/ 39 h 39"/>
                  <a:gd name="T4" fmla="*/ 5 w 5"/>
                  <a:gd name="T5" fmla="*/ 39 h 39"/>
                  <a:gd name="T6" fmla="*/ 5 w 5"/>
                  <a:gd name="T7" fmla="*/ 1 h 39"/>
                  <a:gd name="T8" fmla="*/ 0 w 5"/>
                  <a:gd name="T9" fmla="*/ 0 h 39"/>
                </a:gdLst>
                <a:ahLst/>
                <a:cxnLst>
                  <a:cxn ang="0">
                    <a:pos x="T0" y="T1"/>
                  </a:cxn>
                  <a:cxn ang="0">
                    <a:pos x="T2" y="T3"/>
                  </a:cxn>
                  <a:cxn ang="0">
                    <a:pos x="T4" y="T5"/>
                  </a:cxn>
                  <a:cxn ang="0">
                    <a:pos x="T6" y="T7"/>
                  </a:cxn>
                  <a:cxn ang="0">
                    <a:pos x="T8" y="T9"/>
                  </a:cxn>
                </a:cxnLst>
                <a:rect l="0" t="0" r="r" b="b"/>
                <a:pathLst>
                  <a:path w="5" h="39">
                    <a:moveTo>
                      <a:pt x="0" y="0"/>
                    </a:moveTo>
                    <a:lnTo>
                      <a:pt x="0" y="39"/>
                    </a:lnTo>
                    <a:lnTo>
                      <a:pt x="5" y="39"/>
                    </a:lnTo>
                    <a:lnTo>
                      <a:pt x="5"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58" name="Rectangle 191"/>
              <p:cNvSpPr>
                <a:spLocks noChangeArrowheads="1"/>
              </p:cNvSpPr>
              <p:nvPr/>
            </p:nvSpPr>
            <p:spPr bwMode="auto">
              <a:xfrm>
                <a:off x="4234" y="2522"/>
                <a:ext cx="5" cy="3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59" name="Freeform 192"/>
              <p:cNvSpPr>
                <a:spLocks/>
              </p:cNvSpPr>
              <p:nvPr/>
            </p:nvSpPr>
            <p:spPr bwMode="auto">
              <a:xfrm>
                <a:off x="4234" y="2561"/>
                <a:ext cx="5" cy="5"/>
              </a:xfrm>
              <a:custGeom>
                <a:avLst/>
                <a:gdLst>
                  <a:gd name="T0" fmla="*/ 0 w 5"/>
                  <a:gd name="T1" fmla="*/ 0 h 5"/>
                  <a:gd name="T2" fmla="*/ 0 w 5"/>
                  <a:gd name="T3" fmla="*/ 2 h 5"/>
                  <a:gd name="T4" fmla="*/ 5 w 5"/>
                  <a:gd name="T5" fmla="*/ 5 h 5"/>
                  <a:gd name="T6" fmla="*/ 5 w 5"/>
                  <a:gd name="T7" fmla="*/ 2 h 5"/>
                  <a:gd name="T8" fmla="*/ 3 w 5"/>
                  <a:gd name="T9" fmla="*/ 0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lnTo>
                      <a:pt x="0" y="2"/>
                    </a:lnTo>
                    <a:lnTo>
                      <a:pt x="5" y="5"/>
                    </a:lnTo>
                    <a:lnTo>
                      <a:pt x="5" y="2"/>
                    </a:lnTo>
                    <a:lnTo>
                      <a:pt x="3"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60" name="Rectangle 193"/>
              <p:cNvSpPr>
                <a:spLocks noChangeArrowheads="1"/>
              </p:cNvSpPr>
              <p:nvPr/>
            </p:nvSpPr>
            <p:spPr bwMode="auto">
              <a:xfrm>
                <a:off x="4234" y="2522"/>
                <a:ext cx="5" cy="3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61" name="Rectangle 194"/>
              <p:cNvSpPr>
                <a:spLocks noChangeArrowheads="1"/>
              </p:cNvSpPr>
              <p:nvPr/>
            </p:nvSpPr>
            <p:spPr bwMode="auto">
              <a:xfrm>
                <a:off x="4234" y="2522"/>
                <a:ext cx="5" cy="4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62" name="Freeform 195"/>
              <p:cNvSpPr>
                <a:spLocks/>
              </p:cNvSpPr>
              <p:nvPr/>
            </p:nvSpPr>
            <p:spPr bwMode="auto">
              <a:xfrm>
                <a:off x="4234" y="2522"/>
                <a:ext cx="5" cy="5"/>
              </a:xfrm>
              <a:custGeom>
                <a:avLst/>
                <a:gdLst>
                  <a:gd name="T0" fmla="*/ 0 w 5"/>
                  <a:gd name="T1" fmla="*/ 3 h 5"/>
                  <a:gd name="T2" fmla="*/ 5 w 5"/>
                  <a:gd name="T3" fmla="*/ 5 h 5"/>
                  <a:gd name="T4" fmla="*/ 5 w 5"/>
                  <a:gd name="T5" fmla="*/ 3 h 5"/>
                  <a:gd name="T6" fmla="*/ 0 w 5"/>
                  <a:gd name="T7" fmla="*/ 0 h 5"/>
                  <a:gd name="T8" fmla="*/ 0 w 5"/>
                  <a:gd name="T9" fmla="*/ 3 h 5"/>
                </a:gdLst>
                <a:ahLst/>
                <a:cxnLst>
                  <a:cxn ang="0">
                    <a:pos x="T0" y="T1"/>
                  </a:cxn>
                  <a:cxn ang="0">
                    <a:pos x="T2" y="T3"/>
                  </a:cxn>
                  <a:cxn ang="0">
                    <a:pos x="T4" y="T5"/>
                  </a:cxn>
                  <a:cxn ang="0">
                    <a:pos x="T6" y="T7"/>
                  </a:cxn>
                  <a:cxn ang="0">
                    <a:pos x="T8" y="T9"/>
                  </a:cxn>
                </a:cxnLst>
                <a:rect l="0" t="0" r="r" b="b"/>
                <a:pathLst>
                  <a:path w="5" h="5">
                    <a:moveTo>
                      <a:pt x="0" y="3"/>
                    </a:moveTo>
                    <a:lnTo>
                      <a:pt x="5" y="5"/>
                    </a:lnTo>
                    <a:lnTo>
                      <a:pt x="5" y="3"/>
                    </a:lnTo>
                    <a:lnTo>
                      <a:pt x="0" y="0"/>
                    </a:lnTo>
                    <a:lnTo>
                      <a:pt x="0"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63" name="Freeform 196"/>
              <p:cNvSpPr>
                <a:spLocks/>
              </p:cNvSpPr>
              <p:nvPr/>
            </p:nvSpPr>
            <p:spPr bwMode="auto">
              <a:xfrm>
                <a:off x="4234" y="2561"/>
                <a:ext cx="5" cy="5"/>
              </a:xfrm>
              <a:custGeom>
                <a:avLst/>
                <a:gdLst>
                  <a:gd name="T0" fmla="*/ 0 w 5"/>
                  <a:gd name="T1" fmla="*/ 2 h 5"/>
                  <a:gd name="T2" fmla="*/ 0 w 5"/>
                  <a:gd name="T3" fmla="*/ 2 h 5"/>
                  <a:gd name="T4" fmla="*/ 5 w 5"/>
                  <a:gd name="T5" fmla="*/ 5 h 5"/>
                  <a:gd name="T6" fmla="*/ 5 w 5"/>
                  <a:gd name="T7" fmla="*/ 2 h 5"/>
                  <a:gd name="T8" fmla="*/ 4 w 5"/>
                  <a:gd name="T9" fmla="*/ 0 h 5"/>
                  <a:gd name="T10" fmla="*/ 0 w 5"/>
                  <a:gd name="T11" fmla="*/ 2 h 5"/>
                </a:gdLst>
                <a:ahLst/>
                <a:cxnLst>
                  <a:cxn ang="0">
                    <a:pos x="T0" y="T1"/>
                  </a:cxn>
                  <a:cxn ang="0">
                    <a:pos x="T2" y="T3"/>
                  </a:cxn>
                  <a:cxn ang="0">
                    <a:pos x="T4" y="T5"/>
                  </a:cxn>
                  <a:cxn ang="0">
                    <a:pos x="T6" y="T7"/>
                  </a:cxn>
                  <a:cxn ang="0">
                    <a:pos x="T8" y="T9"/>
                  </a:cxn>
                  <a:cxn ang="0">
                    <a:pos x="T10" y="T11"/>
                  </a:cxn>
                </a:cxnLst>
                <a:rect l="0" t="0" r="r" b="b"/>
                <a:pathLst>
                  <a:path w="5" h="5">
                    <a:moveTo>
                      <a:pt x="0" y="2"/>
                    </a:moveTo>
                    <a:lnTo>
                      <a:pt x="0" y="2"/>
                    </a:lnTo>
                    <a:lnTo>
                      <a:pt x="5" y="5"/>
                    </a:lnTo>
                    <a:lnTo>
                      <a:pt x="5" y="2"/>
                    </a:lnTo>
                    <a:lnTo>
                      <a:pt x="4" y="0"/>
                    </a:lnTo>
                    <a:lnTo>
                      <a:pt x="0" y="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64" name="Freeform 197"/>
              <p:cNvSpPr>
                <a:spLocks/>
              </p:cNvSpPr>
              <p:nvPr/>
            </p:nvSpPr>
            <p:spPr bwMode="auto">
              <a:xfrm>
                <a:off x="4234" y="2522"/>
                <a:ext cx="5" cy="39"/>
              </a:xfrm>
              <a:custGeom>
                <a:avLst/>
                <a:gdLst>
                  <a:gd name="T0" fmla="*/ 0 w 5"/>
                  <a:gd name="T1" fmla="*/ 0 h 39"/>
                  <a:gd name="T2" fmla="*/ 0 w 5"/>
                  <a:gd name="T3" fmla="*/ 39 h 39"/>
                  <a:gd name="T4" fmla="*/ 5 w 5"/>
                  <a:gd name="T5" fmla="*/ 39 h 39"/>
                  <a:gd name="T6" fmla="*/ 5 w 5"/>
                  <a:gd name="T7" fmla="*/ 1 h 39"/>
                  <a:gd name="T8" fmla="*/ 0 w 5"/>
                  <a:gd name="T9" fmla="*/ 0 h 39"/>
                </a:gdLst>
                <a:ahLst/>
                <a:cxnLst>
                  <a:cxn ang="0">
                    <a:pos x="T0" y="T1"/>
                  </a:cxn>
                  <a:cxn ang="0">
                    <a:pos x="T2" y="T3"/>
                  </a:cxn>
                  <a:cxn ang="0">
                    <a:pos x="T4" y="T5"/>
                  </a:cxn>
                  <a:cxn ang="0">
                    <a:pos x="T6" y="T7"/>
                  </a:cxn>
                  <a:cxn ang="0">
                    <a:pos x="T8" y="T9"/>
                  </a:cxn>
                </a:cxnLst>
                <a:rect l="0" t="0" r="r" b="b"/>
                <a:pathLst>
                  <a:path w="5" h="39">
                    <a:moveTo>
                      <a:pt x="0" y="0"/>
                    </a:moveTo>
                    <a:lnTo>
                      <a:pt x="0" y="39"/>
                    </a:lnTo>
                    <a:lnTo>
                      <a:pt x="5" y="39"/>
                    </a:lnTo>
                    <a:lnTo>
                      <a:pt x="5"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65" name="Rectangle 198"/>
              <p:cNvSpPr>
                <a:spLocks noChangeArrowheads="1"/>
              </p:cNvSpPr>
              <p:nvPr/>
            </p:nvSpPr>
            <p:spPr bwMode="auto">
              <a:xfrm>
                <a:off x="4239" y="2522"/>
                <a:ext cx="5" cy="4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66" name="Freeform 199"/>
              <p:cNvSpPr>
                <a:spLocks/>
              </p:cNvSpPr>
              <p:nvPr/>
            </p:nvSpPr>
            <p:spPr bwMode="auto">
              <a:xfrm>
                <a:off x="4239" y="2522"/>
                <a:ext cx="5" cy="5"/>
              </a:xfrm>
              <a:custGeom>
                <a:avLst/>
                <a:gdLst>
                  <a:gd name="T0" fmla="*/ 0 w 5"/>
                  <a:gd name="T1" fmla="*/ 5 h 5"/>
                  <a:gd name="T2" fmla="*/ 4 w 5"/>
                  <a:gd name="T3" fmla="*/ 5 h 5"/>
                  <a:gd name="T4" fmla="*/ 5 w 5"/>
                  <a:gd name="T5" fmla="*/ 3 h 5"/>
                  <a:gd name="T6" fmla="*/ 0 w 5"/>
                  <a:gd name="T7" fmla="*/ 0 h 5"/>
                  <a:gd name="T8" fmla="*/ 0 w 5"/>
                  <a:gd name="T9" fmla="*/ 5 h 5"/>
                </a:gdLst>
                <a:ahLst/>
                <a:cxnLst>
                  <a:cxn ang="0">
                    <a:pos x="T0" y="T1"/>
                  </a:cxn>
                  <a:cxn ang="0">
                    <a:pos x="T2" y="T3"/>
                  </a:cxn>
                  <a:cxn ang="0">
                    <a:pos x="T4" y="T5"/>
                  </a:cxn>
                  <a:cxn ang="0">
                    <a:pos x="T6" y="T7"/>
                  </a:cxn>
                  <a:cxn ang="0">
                    <a:pos x="T8" y="T9"/>
                  </a:cxn>
                </a:cxnLst>
                <a:rect l="0" t="0" r="r" b="b"/>
                <a:pathLst>
                  <a:path w="5" h="5">
                    <a:moveTo>
                      <a:pt x="0" y="5"/>
                    </a:moveTo>
                    <a:lnTo>
                      <a:pt x="4" y="5"/>
                    </a:lnTo>
                    <a:lnTo>
                      <a:pt x="5" y="3"/>
                    </a:lnTo>
                    <a:lnTo>
                      <a:pt x="0" y="0"/>
                    </a:lnTo>
                    <a:lnTo>
                      <a:pt x="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67" name="Freeform 200"/>
              <p:cNvSpPr>
                <a:spLocks/>
              </p:cNvSpPr>
              <p:nvPr/>
            </p:nvSpPr>
            <p:spPr bwMode="auto">
              <a:xfrm>
                <a:off x="4239" y="2561"/>
                <a:ext cx="5" cy="5"/>
              </a:xfrm>
              <a:custGeom>
                <a:avLst/>
                <a:gdLst>
                  <a:gd name="T0" fmla="*/ 0 w 5"/>
                  <a:gd name="T1" fmla="*/ 0 h 5"/>
                  <a:gd name="T2" fmla="*/ 0 w 5"/>
                  <a:gd name="T3" fmla="*/ 4 h 5"/>
                  <a:gd name="T4" fmla="*/ 5 w 5"/>
                  <a:gd name="T5" fmla="*/ 5 h 5"/>
                  <a:gd name="T6" fmla="*/ 5 w 5"/>
                  <a:gd name="T7" fmla="*/ 2 h 5"/>
                  <a:gd name="T8" fmla="*/ 3 w 5"/>
                  <a:gd name="T9" fmla="*/ 0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lnTo>
                      <a:pt x="0" y="4"/>
                    </a:lnTo>
                    <a:lnTo>
                      <a:pt x="5" y="5"/>
                    </a:lnTo>
                    <a:lnTo>
                      <a:pt x="5" y="2"/>
                    </a:lnTo>
                    <a:lnTo>
                      <a:pt x="3"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68" name="Rectangle 201"/>
              <p:cNvSpPr>
                <a:spLocks noChangeArrowheads="1"/>
              </p:cNvSpPr>
              <p:nvPr/>
            </p:nvSpPr>
            <p:spPr bwMode="auto">
              <a:xfrm>
                <a:off x="4239" y="2522"/>
                <a:ext cx="5" cy="3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69" name="Freeform 202"/>
              <p:cNvSpPr>
                <a:spLocks/>
              </p:cNvSpPr>
              <p:nvPr/>
            </p:nvSpPr>
            <p:spPr bwMode="auto">
              <a:xfrm>
                <a:off x="4190" y="2517"/>
                <a:ext cx="5" cy="35"/>
              </a:xfrm>
              <a:custGeom>
                <a:avLst/>
                <a:gdLst>
                  <a:gd name="T0" fmla="*/ 0 w 5"/>
                  <a:gd name="T1" fmla="*/ 0 h 35"/>
                  <a:gd name="T2" fmla="*/ 0 w 5"/>
                  <a:gd name="T3" fmla="*/ 34 h 35"/>
                  <a:gd name="T4" fmla="*/ 5 w 5"/>
                  <a:gd name="T5" fmla="*/ 35 h 35"/>
                  <a:gd name="T6" fmla="*/ 5 w 5"/>
                  <a:gd name="T7" fmla="*/ 0 h 35"/>
                  <a:gd name="T8" fmla="*/ 0 w 5"/>
                  <a:gd name="T9" fmla="*/ 0 h 35"/>
                </a:gdLst>
                <a:ahLst/>
                <a:cxnLst>
                  <a:cxn ang="0">
                    <a:pos x="T0" y="T1"/>
                  </a:cxn>
                  <a:cxn ang="0">
                    <a:pos x="T2" y="T3"/>
                  </a:cxn>
                  <a:cxn ang="0">
                    <a:pos x="T4" y="T5"/>
                  </a:cxn>
                  <a:cxn ang="0">
                    <a:pos x="T6" y="T7"/>
                  </a:cxn>
                  <a:cxn ang="0">
                    <a:pos x="T8" y="T9"/>
                  </a:cxn>
                </a:cxnLst>
                <a:rect l="0" t="0" r="r" b="b"/>
                <a:pathLst>
                  <a:path w="5" h="35">
                    <a:moveTo>
                      <a:pt x="0" y="0"/>
                    </a:moveTo>
                    <a:lnTo>
                      <a:pt x="0" y="34"/>
                    </a:lnTo>
                    <a:lnTo>
                      <a:pt x="5" y="35"/>
                    </a:lnTo>
                    <a:lnTo>
                      <a:pt x="5"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70" name="Freeform 203"/>
              <p:cNvSpPr>
                <a:spLocks/>
              </p:cNvSpPr>
              <p:nvPr/>
            </p:nvSpPr>
            <p:spPr bwMode="auto">
              <a:xfrm>
                <a:off x="4190" y="2517"/>
                <a:ext cx="5" cy="5"/>
              </a:xfrm>
              <a:custGeom>
                <a:avLst/>
                <a:gdLst>
                  <a:gd name="T0" fmla="*/ 0 w 5"/>
                  <a:gd name="T1" fmla="*/ 5 h 5"/>
                  <a:gd name="T2" fmla="*/ 4 w 5"/>
                  <a:gd name="T3" fmla="*/ 5 h 5"/>
                  <a:gd name="T4" fmla="*/ 5 w 5"/>
                  <a:gd name="T5" fmla="*/ 0 h 5"/>
                  <a:gd name="T6" fmla="*/ 0 w 5"/>
                  <a:gd name="T7" fmla="*/ 0 h 5"/>
                  <a:gd name="T8" fmla="*/ 0 w 5"/>
                  <a:gd name="T9" fmla="*/ 5 h 5"/>
                </a:gdLst>
                <a:ahLst/>
                <a:cxnLst>
                  <a:cxn ang="0">
                    <a:pos x="T0" y="T1"/>
                  </a:cxn>
                  <a:cxn ang="0">
                    <a:pos x="T2" y="T3"/>
                  </a:cxn>
                  <a:cxn ang="0">
                    <a:pos x="T4" y="T5"/>
                  </a:cxn>
                  <a:cxn ang="0">
                    <a:pos x="T6" y="T7"/>
                  </a:cxn>
                  <a:cxn ang="0">
                    <a:pos x="T8" y="T9"/>
                  </a:cxn>
                </a:cxnLst>
                <a:rect l="0" t="0" r="r" b="b"/>
                <a:pathLst>
                  <a:path w="5" h="5">
                    <a:moveTo>
                      <a:pt x="0" y="5"/>
                    </a:moveTo>
                    <a:lnTo>
                      <a:pt x="4" y="5"/>
                    </a:lnTo>
                    <a:lnTo>
                      <a:pt x="5" y="0"/>
                    </a:lnTo>
                    <a:lnTo>
                      <a:pt x="0" y="0"/>
                    </a:lnTo>
                    <a:lnTo>
                      <a:pt x="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71" name="Freeform 204"/>
              <p:cNvSpPr>
                <a:spLocks/>
              </p:cNvSpPr>
              <p:nvPr/>
            </p:nvSpPr>
            <p:spPr bwMode="auto">
              <a:xfrm>
                <a:off x="4190" y="2552"/>
                <a:ext cx="5" cy="4"/>
              </a:xfrm>
              <a:custGeom>
                <a:avLst/>
                <a:gdLst>
                  <a:gd name="T0" fmla="*/ 0 w 5"/>
                  <a:gd name="T1" fmla="*/ 2 h 4"/>
                  <a:gd name="T2" fmla="*/ 1 w 5"/>
                  <a:gd name="T3" fmla="*/ 3 h 4"/>
                  <a:gd name="T4" fmla="*/ 5 w 5"/>
                  <a:gd name="T5" fmla="*/ 4 h 4"/>
                  <a:gd name="T6" fmla="*/ 5 w 5"/>
                  <a:gd name="T7" fmla="*/ 3 h 4"/>
                  <a:gd name="T8" fmla="*/ 3 w 5"/>
                  <a:gd name="T9" fmla="*/ 0 h 4"/>
                  <a:gd name="T10" fmla="*/ 0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0" y="2"/>
                    </a:moveTo>
                    <a:lnTo>
                      <a:pt x="1" y="3"/>
                    </a:lnTo>
                    <a:lnTo>
                      <a:pt x="5" y="4"/>
                    </a:lnTo>
                    <a:lnTo>
                      <a:pt x="5" y="3"/>
                    </a:lnTo>
                    <a:lnTo>
                      <a:pt x="3" y="0"/>
                    </a:lnTo>
                    <a:lnTo>
                      <a:pt x="0" y="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 name="Group 406"/>
            <p:cNvGrpSpPr>
              <a:grpSpLocks/>
            </p:cNvGrpSpPr>
            <p:nvPr/>
          </p:nvGrpSpPr>
          <p:grpSpPr bwMode="auto">
            <a:xfrm>
              <a:off x="644" y="1773"/>
              <a:ext cx="4442" cy="2342"/>
              <a:chOff x="644" y="1773"/>
              <a:chExt cx="4442" cy="2342"/>
            </a:xfrm>
          </p:grpSpPr>
          <p:sp>
            <p:nvSpPr>
              <p:cNvPr id="2498" name="Freeform 206"/>
              <p:cNvSpPr>
                <a:spLocks/>
              </p:cNvSpPr>
              <p:nvPr/>
            </p:nvSpPr>
            <p:spPr bwMode="auto">
              <a:xfrm>
                <a:off x="4190" y="2547"/>
                <a:ext cx="5" cy="5"/>
              </a:xfrm>
              <a:custGeom>
                <a:avLst/>
                <a:gdLst>
                  <a:gd name="T0" fmla="*/ 0 w 5"/>
                  <a:gd name="T1" fmla="*/ 0 h 5"/>
                  <a:gd name="T2" fmla="*/ 0 w 5"/>
                  <a:gd name="T3" fmla="*/ 4 h 5"/>
                  <a:gd name="T4" fmla="*/ 5 w 5"/>
                  <a:gd name="T5" fmla="*/ 5 h 5"/>
                  <a:gd name="T6" fmla="*/ 5 w 5"/>
                  <a:gd name="T7" fmla="*/ 0 h 5"/>
                  <a:gd name="T8" fmla="*/ 0 w 5"/>
                  <a:gd name="T9" fmla="*/ 0 h 5"/>
                </a:gdLst>
                <a:ahLst/>
                <a:cxnLst>
                  <a:cxn ang="0">
                    <a:pos x="T0" y="T1"/>
                  </a:cxn>
                  <a:cxn ang="0">
                    <a:pos x="T2" y="T3"/>
                  </a:cxn>
                  <a:cxn ang="0">
                    <a:pos x="T4" y="T5"/>
                  </a:cxn>
                  <a:cxn ang="0">
                    <a:pos x="T6" y="T7"/>
                  </a:cxn>
                  <a:cxn ang="0">
                    <a:pos x="T8" y="T9"/>
                  </a:cxn>
                </a:cxnLst>
                <a:rect l="0" t="0" r="r" b="b"/>
                <a:pathLst>
                  <a:path w="5" h="5">
                    <a:moveTo>
                      <a:pt x="0" y="0"/>
                    </a:moveTo>
                    <a:lnTo>
                      <a:pt x="0" y="4"/>
                    </a:lnTo>
                    <a:lnTo>
                      <a:pt x="5" y="5"/>
                    </a:lnTo>
                    <a:lnTo>
                      <a:pt x="5"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9" name="Freeform 207"/>
              <p:cNvSpPr>
                <a:spLocks/>
              </p:cNvSpPr>
              <p:nvPr/>
            </p:nvSpPr>
            <p:spPr bwMode="auto">
              <a:xfrm>
                <a:off x="4190" y="2517"/>
                <a:ext cx="5" cy="25"/>
              </a:xfrm>
              <a:custGeom>
                <a:avLst/>
                <a:gdLst>
                  <a:gd name="T0" fmla="*/ 0 w 5"/>
                  <a:gd name="T1" fmla="*/ 0 h 25"/>
                  <a:gd name="T2" fmla="*/ 0 w 5"/>
                  <a:gd name="T3" fmla="*/ 24 h 25"/>
                  <a:gd name="T4" fmla="*/ 5 w 5"/>
                  <a:gd name="T5" fmla="*/ 25 h 25"/>
                  <a:gd name="T6" fmla="*/ 5 w 5"/>
                  <a:gd name="T7" fmla="*/ 1 h 25"/>
                  <a:gd name="T8" fmla="*/ 0 w 5"/>
                  <a:gd name="T9" fmla="*/ 0 h 25"/>
                </a:gdLst>
                <a:ahLst/>
                <a:cxnLst>
                  <a:cxn ang="0">
                    <a:pos x="T0" y="T1"/>
                  </a:cxn>
                  <a:cxn ang="0">
                    <a:pos x="T2" y="T3"/>
                  </a:cxn>
                  <a:cxn ang="0">
                    <a:pos x="T4" y="T5"/>
                  </a:cxn>
                  <a:cxn ang="0">
                    <a:pos x="T6" y="T7"/>
                  </a:cxn>
                  <a:cxn ang="0">
                    <a:pos x="T8" y="T9"/>
                  </a:cxn>
                </a:cxnLst>
                <a:rect l="0" t="0" r="r" b="b"/>
                <a:pathLst>
                  <a:path w="5" h="25">
                    <a:moveTo>
                      <a:pt x="0" y="0"/>
                    </a:moveTo>
                    <a:lnTo>
                      <a:pt x="0" y="24"/>
                    </a:lnTo>
                    <a:lnTo>
                      <a:pt x="5" y="25"/>
                    </a:lnTo>
                    <a:lnTo>
                      <a:pt x="5"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0" name="Freeform 208"/>
              <p:cNvSpPr>
                <a:spLocks/>
              </p:cNvSpPr>
              <p:nvPr/>
            </p:nvSpPr>
            <p:spPr bwMode="auto">
              <a:xfrm>
                <a:off x="4190" y="2547"/>
                <a:ext cx="5" cy="5"/>
              </a:xfrm>
              <a:custGeom>
                <a:avLst/>
                <a:gdLst>
                  <a:gd name="T0" fmla="*/ 0 w 5"/>
                  <a:gd name="T1" fmla="*/ 3 h 5"/>
                  <a:gd name="T2" fmla="*/ 4 w 5"/>
                  <a:gd name="T3" fmla="*/ 5 h 5"/>
                  <a:gd name="T4" fmla="*/ 5 w 5"/>
                  <a:gd name="T5" fmla="*/ 1 h 5"/>
                  <a:gd name="T6" fmla="*/ 0 w 5"/>
                  <a:gd name="T7" fmla="*/ 0 h 5"/>
                  <a:gd name="T8" fmla="*/ 0 w 5"/>
                  <a:gd name="T9" fmla="*/ 3 h 5"/>
                </a:gdLst>
                <a:ahLst/>
                <a:cxnLst>
                  <a:cxn ang="0">
                    <a:pos x="T0" y="T1"/>
                  </a:cxn>
                  <a:cxn ang="0">
                    <a:pos x="T2" y="T3"/>
                  </a:cxn>
                  <a:cxn ang="0">
                    <a:pos x="T4" y="T5"/>
                  </a:cxn>
                  <a:cxn ang="0">
                    <a:pos x="T6" y="T7"/>
                  </a:cxn>
                  <a:cxn ang="0">
                    <a:pos x="T8" y="T9"/>
                  </a:cxn>
                </a:cxnLst>
                <a:rect l="0" t="0" r="r" b="b"/>
                <a:pathLst>
                  <a:path w="5" h="5">
                    <a:moveTo>
                      <a:pt x="0" y="3"/>
                    </a:moveTo>
                    <a:lnTo>
                      <a:pt x="4" y="5"/>
                    </a:lnTo>
                    <a:lnTo>
                      <a:pt x="5" y="1"/>
                    </a:lnTo>
                    <a:lnTo>
                      <a:pt x="0" y="0"/>
                    </a:lnTo>
                    <a:lnTo>
                      <a:pt x="0"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1" name="Rectangle 209"/>
              <p:cNvSpPr>
                <a:spLocks noChangeArrowheads="1"/>
              </p:cNvSpPr>
              <p:nvPr/>
            </p:nvSpPr>
            <p:spPr bwMode="auto">
              <a:xfrm>
                <a:off x="4190" y="2547"/>
                <a:ext cx="5" cy="5"/>
              </a:xfrm>
              <a:prstGeom prst="rect">
                <a:avLst/>
              </a:prstGeom>
              <a:solidFill>
                <a:srgbClr val="2020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2" name="Freeform 210"/>
              <p:cNvSpPr>
                <a:spLocks/>
              </p:cNvSpPr>
              <p:nvPr/>
            </p:nvSpPr>
            <p:spPr bwMode="auto">
              <a:xfrm>
                <a:off x="4251" y="2466"/>
                <a:ext cx="5" cy="132"/>
              </a:xfrm>
              <a:custGeom>
                <a:avLst/>
                <a:gdLst>
                  <a:gd name="T0" fmla="*/ 0 w 5"/>
                  <a:gd name="T1" fmla="*/ 1 h 132"/>
                  <a:gd name="T2" fmla="*/ 0 w 5"/>
                  <a:gd name="T3" fmla="*/ 132 h 132"/>
                  <a:gd name="T4" fmla="*/ 5 w 5"/>
                  <a:gd name="T5" fmla="*/ 130 h 132"/>
                  <a:gd name="T6" fmla="*/ 5 w 5"/>
                  <a:gd name="T7" fmla="*/ 0 h 132"/>
                  <a:gd name="T8" fmla="*/ 0 w 5"/>
                  <a:gd name="T9" fmla="*/ 1 h 132"/>
                </a:gdLst>
                <a:ahLst/>
                <a:cxnLst>
                  <a:cxn ang="0">
                    <a:pos x="T0" y="T1"/>
                  </a:cxn>
                  <a:cxn ang="0">
                    <a:pos x="T2" y="T3"/>
                  </a:cxn>
                  <a:cxn ang="0">
                    <a:pos x="T4" y="T5"/>
                  </a:cxn>
                  <a:cxn ang="0">
                    <a:pos x="T6" y="T7"/>
                  </a:cxn>
                  <a:cxn ang="0">
                    <a:pos x="T8" y="T9"/>
                  </a:cxn>
                </a:cxnLst>
                <a:rect l="0" t="0" r="r" b="b"/>
                <a:pathLst>
                  <a:path w="5" h="132">
                    <a:moveTo>
                      <a:pt x="0" y="1"/>
                    </a:moveTo>
                    <a:lnTo>
                      <a:pt x="0" y="132"/>
                    </a:lnTo>
                    <a:lnTo>
                      <a:pt x="5" y="130"/>
                    </a:lnTo>
                    <a:lnTo>
                      <a:pt x="5" y="0"/>
                    </a:lnTo>
                    <a:lnTo>
                      <a:pt x="0" y="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3" name="Freeform 211"/>
              <p:cNvSpPr>
                <a:spLocks/>
              </p:cNvSpPr>
              <p:nvPr/>
            </p:nvSpPr>
            <p:spPr bwMode="auto">
              <a:xfrm>
                <a:off x="4251" y="2466"/>
                <a:ext cx="5" cy="132"/>
              </a:xfrm>
              <a:custGeom>
                <a:avLst/>
                <a:gdLst>
                  <a:gd name="T0" fmla="*/ 0 w 5"/>
                  <a:gd name="T1" fmla="*/ 1 h 132"/>
                  <a:gd name="T2" fmla="*/ 0 w 5"/>
                  <a:gd name="T3" fmla="*/ 132 h 132"/>
                  <a:gd name="T4" fmla="*/ 5 w 5"/>
                  <a:gd name="T5" fmla="*/ 130 h 132"/>
                  <a:gd name="T6" fmla="*/ 5 w 5"/>
                  <a:gd name="T7" fmla="*/ 0 h 132"/>
                  <a:gd name="T8" fmla="*/ 0 w 5"/>
                  <a:gd name="T9" fmla="*/ 1 h 132"/>
                </a:gdLst>
                <a:ahLst/>
                <a:cxnLst>
                  <a:cxn ang="0">
                    <a:pos x="T0" y="T1"/>
                  </a:cxn>
                  <a:cxn ang="0">
                    <a:pos x="T2" y="T3"/>
                  </a:cxn>
                  <a:cxn ang="0">
                    <a:pos x="T4" y="T5"/>
                  </a:cxn>
                  <a:cxn ang="0">
                    <a:pos x="T6" y="T7"/>
                  </a:cxn>
                  <a:cxn ang="0">
                    <a:pos x="T8" y="T9"/>
                  </a:cxn>
                </a:cxnLst>
                <a:rect l="0" t="0" r="r" b="b"/>
                <a:pathLst>
                  <a:path w="5" h="132">
                    <a:moveTo>
                      <a:pt x="0" y="1"/>
                    </a:moveTo>
                    <a:lnTo>
                      <a:pt x="0" y="132"/>
                    </a:lnTo>
                    <a:lnTo>
                      <a:pt x="5" y="130"/>
                    </a:lnTo>
                    <a:lnTo>
                      <a:pt x="5" y="0"/>
                    </a:lnTo>
                    <a:lnTo>
                      <a:pt x="0" y="1"/>
                    </a:lnTo>
                    <a:close/>
                  </a:path>
                </a:pathLst>
              </a:custGeom>
              <a:noFill/>
              <a:ln w="7938" cap="flat">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04" name="Freeform 212"/>
              <p:cNvSpPr>
                <a:spLocks/>
              </p:cNvSpPr>
              <p:nvPr/>
            </p:nvSpPr>
            <p:spPr bwMode="auto">
              <a:xfrm>
                <a:off x="4182" y="2461"/>
                <a:ext cx="108" cy="10"/>
              </a:xfrm>
              <a:custGeom>
                <a:avLst/>
                <a:gdLst>
                  <a:gd name="T0" fmla="*/ 0 w 108"/>
                  <a:gd name="T1" fmla="*/ 10 h 10"/>
                  <a:gd name="T2" fmla="*/ 73 w 108"/>
                  <a:gd name="T3" fmla="*/ 9 h 10"/>
                  <a:gd name="T4" fmla="*/ 108 w 108"/>
                  <a:gd name="T5" fmla="*/ 0 h 10"/>
                  <a:gd name="T6" fmla="*/ 48 w 108"/>
                  <a:gd name="T7" fmla="*/ 1 h 10"/>
                  <a:gd name="T8" fmla="*/ 0 w 108"/>
                  <a:gd name="T9" fmla="*/ 10 h 10"/>
                </a:gdLst>
                <a:ahLst/>
                <a:cxnLst>
                  <a:cxn ang="0">
                    <a:pos x="T0" y="T1"/>
                  </a:cxn>
                  <a:cxn ang="0">
                    <a:pos x="T2" y="T3"/>
                  </a:cxn>
                  <a:cxn ang="0">
                    <a:pos x="T4" y="T5"/>
                  </a:cxn>
                  <a:cxn ang="0">
                    <a:pos x="T6" y="T7"/>
                  </a:cxn>
                  <a:cxn ang="0">
                    <a:pos x="T8" y="T9"/>
                  </a:cxn>
                </a:cxnLst>
                <a:rect l="0" t="0" r="r" b="b"/>
                <a:pathLst>
                  <a:path w="108" h="10">
                    <a:moveTo>
                      <a:pt x="0" y="10"/>
                    </a:moveTo>
                    <a:lnTo>
                      <a:pt x="73" y="9"/>
                    </a:lnTo>
                    <a:lnTo>
                      <a:pt x="108" y="0"/>
                    </a:lnTo>
                    <a:lnTo>
                      <a:pt x="48" y="1"/>
                    </a:lnTo>
                    <a:lnTo>
                      <a:pt x="0" y="1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5" name="Freeform 213"/>
              <p:cNvSpPr>
                <a:spLocks/>
              </p:cNvSpPr>
              <p:nvPr/>
            </p:nvSpPr>
            <p:spPr bwMode="auto">
              <a:xfrm>
                <a:off x="4182" y="2461"/>
                <a:ext cx="108" cy="10"/>
              </a:xfrm>
              <a:custGeom>
                <a:avLst/>
                <a:gdLst>
                  <a:gd name="T0" fmla="*/ 0 w 108"/>
                  <a:gd name="T1" fmla="*/ 10 h 10"/>
                  <a:gd name="T2" fmla="*/ 73 w 108"/>
                  <a:gd name="T3" fmla="*/ 9 h 10"/>
                  <a:gd name="T4" fmla="*/ 108 w 108"/>
                  <a:gd name="T5" fmla="*/ 0 h 10"/>
                  <a:gd name="T6" fmla="*/ 48 w 108"/>
                  <a:gd name="T7" fmla="*/ 1 h 10"/>
                  <a:gd name="T8" fmla="*/ 0 w 108"/>
                  <a:gd name="T9" fmla="*/ 10 h 10"/>
                </a:gdLst>
                <a:ahLst/>
                <a:cxnLst>
                  <a:cxn ang="0">
                    <a:pos x="T0" y="T1"/>
                  </a:cxn>
                  <a:cxn ang="0">
                    <a:pos x="T2" y="T3"/>
                  </a:cxn>
                  <a:cxn ang="0">
                    <a:pos x="T4" y="T5"/>
                  </a:cxn>
                  <a:cxn ang="0">
                    <a:pos x="T6" y="T7"/>
                  </a:cxn>
                  <a:cxn ang="0">
                    <a:pos x="T8" y="T9"/>
                  </a:cxn>
                </a:cxnLst>
                <a:rect l="0" t="0" r="r" b="b"/>
                <a:pathLst>
                  <a:path w="108" h="10">
                    <a:moveTo>
                      <a:pt x="0" y="10"/>
                    </a:moveTo>
                    <a:lnTo>
                      <a:pt x="73" y="9"/>
                    </a:lnTo>
                    <a:lnTo>
                      <a:pt x="108" y="0"/>
                    </a:lnTo>
                    <a:lnTo>
                      <a:pt x="48" y="1"/>
                    </a:lnTo>
                    <a:lnTo>
                      <a:pt x="0" y="10"/>
                    </a:lnTo>
                    <a:close/>
                  </a:path>
                </a:pathLst>
              </a:custGeom>
              <a:noFill/>
              <a:ln w="7938" cap="flat">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06" name="Freeform 214"/>
              <p:cNvSpPr>
                <a:spLocks/>
              </p:cNvSpPr>
              <p:nvPr/>
            </p:nvSpPr>
            <p:spPr bwMode="auto">
              <a:xfrm>
                <a:off x="4241" y="2574"/>
                <a:ext cx="5" cy="9"/>
              </a:xfrm>
              <a:custGeom>
                <a:avLst/>
                <a:gdLst>
                  <a:gd name="T0" fmla="*/ 0 w 5"/>
                  <a:gd name="T1" fmla="*/ 0 h 9"/>
                  <a:gd name="T2" fmla="*/ 0 w 5"/>
                  <a:gd name="T3" fmla="*/ 8 h 9"/>
                  <a:gd name="T4" fmla="*/ 5 w 5"/>
                  <a:gd name="T5" fmla="*/ 9 h 9"/>
                  <a:gd name="T6" fmla="*/ 5 w 5"/>
                  <a:gd name="T7" fmla="*/ 1 h 9"/>
                  <a:gd name="T8" fmla="*/ 0 w 5"/>
                  <a:gd name="T9" fmla="*/ 0 h 9"/>
                </a:gdLst>
                <a:ahLst/>
                <a:cxnLst>
                  <a:cxn ang="0">
                    <a:pos x="T0" y="T1"/>
                  </a:cxn>
                  <a:cxn ang="0">
                    <a:pos x="T2" y="T3"/>
                  </a:cxn>
                  <a:cxn ang="0">
                    <a:pos x="T4" y="T5"/>
                  </a:cxn>
                  <a:cxn ang="0">
                    <a:pos x="T6" y="T7"/>
                  </a:cxn>
                  <a:cxn ang="0">
                    <a:pos x="T8" y="T9"/>
                  </a:cxn>
                </a:cxnLst>
                <a:rect l="0" t="0" r="r" b="b"/>
                <a:pathLst>
                  <a:path w="5" h="9">
                    <a:moveTo>
                      <a:pt x="0" y="0"/>
                    </a:moveTo>
                    <a:lnTo>
                      <a:pt x="0" y="8"/>
                    </a:lnTo>
                    <a:lnTo>
                      <a:pt x="5" y="9"/>
                    </a:lnTo>
                    <a:lnTo>
                      <a:pt x="5" y="1"/>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7" name="Freeform 215"/>
              <p:cNvSpPr>
                <a:spLocks/>
              </p:cNvSpPr>
              <p:nvPr/>
            </p:nvSpPr>
            <p:spPr bwMode="auto">
              <a:xfrm>
                <a:off x="4241" y="2574"/>
                <a:ext cx="5" cy="9"/>
              </a:xfrm>
              <a:custGeom>
                <a:avLst/>
                <a:gdLst>
                  <a:gd name="T0" fmla="*/ 0 w 5"/>
                  <a:gd name="T1" fmla="*/ 0 h 9"/>
                  <a:gd name="T2" fmla="*/ 0 w 5"/>
                  <a:gd name="T3" fmla="*/ 8 h 9"/>
                  <a:gd name="T4" fmla="*/ 5 w 5"/>
                  <a:gd name="T5" fmla="*/ 9 h 9"/>
                  <a:gd name="T6" fmla="*/ 5 w 5"/>
                  <a:gd name="T7" fmla="*/ 1 h 9"/>
                  <a:gd name="T8" fmla="*/ 0 w 5"/>
                  <a:gd name="T9" fmla="*/ 0 h 9"/>
                </a:gdLst>
                <a:ahLst/>
                <a:cxnLst>
                  <a:cxn ang="0">
                    <a:pos x="T0" y="T1"/>
                  </a:cxn>
                  <a:cxn ang="0">
                    <a:pos x="T2" y="T3"/>
                  </a:cxn>
                  <a:cxn ang="0">
                    <a:pos x="T4" y="T5"/>
                  </a:cxn>
                  <a:cxn ang="0">
                    <a:pos x="T6" y="T7"/>
                  </a:cxn>
                  <a:cxn ang="0">
                    <a:pos x="T8" y="T9"/>
                  </a:cxn>
                </a:cxnLst>
                <a:rect l="0" t="0" r="r" b="b"/>
                <a:pathLst>
                  <a:path w="5" h="9">
                    <a:moveTo>
                      <a:pt x="0" y="0"/>
                    </a:moveTo>
                    <a:lnTo>
                      <a:pt x="0" y="8"/>
                    </a:lnTo>
                    <a:lnTo>
                      <a:pt x="5" y="9"/>
                    </a:lnTo>
                    <a:lnTo>
                      <a:pt x="5" y="1"/>
                    </a:lnTo>
                    <a:lnTo>
                      <a:pt x="0" y="0"/>
                    </a:lnTo>
                    <a:close/>
                  </a:path>
                </a:pathLst>
              </a:custGeom>
              <a:noFill/>
              <a:ln w="7938" cap="flat">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08" name="Line 216"/>
              <p:cNvSpPr>
                <a:spLocks noChangeShapeType="1"/>
              </p:cNvSpPr>
              <p:nvPr/>
            </p:nvSpPr>
            <p:spPr bwMode="auto">
              <a:xfrm flipV="1">
                <a:off x="4261" y="2466"/>
                <a:ext cx="5" cy="9"/>
              </a:xfrm>
              <a:prstGeom prst="line">
                <a:avLst/>
              </a:prstGeom>
              <a:noFill/>
              <a:ln w="7938" cap="flat">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09" name="Line 217"/>
              <p:cNvSpPr>
                <a:spLocks noChangeShapeType="1"/>
              </p:cNvSpPr>
              <p:nvPr/>
            </p:nvSpPr>
            <p:spPr bwMode="auto">
              <a:xfrm>
                <a:off x="4261" y="2466"/>
                <a:ext cx="0" cy="9"/>
              </a:xfrm>
              <a:prstGeom prst="line">
                <a:avLst/>
              </a:prstGeom>
              <a:noFill/>
              <a:ln w="7938" cap="flat">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10" name="Line 218"/>
              <p:cNvSpPr>
                <a:spLocks noChangeShapeType="1"/>
              </p:cNvSpPr>
              <p:nvPr/>
            </p:nvSpPr>
            <p:spPr bwMode="auto">
              <a:xfrm>
                <a:off x="4261" y="2466"/>
                <a:ext cx="5" cy="9"/>
              </a:xfrm>
              <a:prstGeom prst="line">
                <a:avLst/>
              </a:prstGeom>
              <a:noFill/>
              <a:ln w="7938" cap="flat">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11" name="Line 219"/>
              <p:cNvSpPr>
                <a:spLocks noChangeShapeType="1"/>
              </p:cNvSpPr>
              <p:nvPr/>
            </p:nvSpPr>
            <p:spPr bwMode="auto">
              <a:xfrm>
                <a:off x="4261" y="2466"/>
                <a:ext cx="0" cy="9"/>
              </a:xfrm>
              <a:prstGeom prst="line">
                <a:avLst/>
              </a:prstGeom>
              <a:noFill/>
              <a:ln w="7938" cap="flat">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12" name="Line 220"/>
              <p:cNvSpPr>
                <a:spLocks noChangeShapeType="1"/>
              </p:cNvSpPr>
              <p:nvPr/>
            </p:nvSpPr>
            <p:spPr bwMode="auto">
              <a:xfrm>
                <a:off x="4261" y="2466"/>
                <a:ext cx="0" cy="9"/>
              </a:xfrm>
              <a:prstGeom prst="line">
                <a:avLst/>
              </a:prstGeom>
              <a:noFill/>
              <a:ln w="7938" cap="flat">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13" name="Line 221"/>
              <p:cNvSpPr>
                <a:spLocks noChangeShapeType="1"/>
              </p:cNvSpPr>
              <p:nvPr/>
            </p:nvSpPr>
            <p:spPr bwMode="auto">
              <a:xfrm>
                <a:off x="4261" y="2466"/>
                <a:ext cx="5" cy="9"/>
              </a:xfrm>
              <a:prstGeom prst="line">
                <a:avLst/>
              </a:prstGeom>
              <a:noFill/>
              <a:ln w="7938" cap="flat">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14" name="Line 222"/>
              <p:cNvSpPr>
                <a:spLocks noChangeShapeType="1"/>
              </p:cNvSpPr>
              <p:nvPr/>
            </p:nvSpPr>
            <p:spPr bwMode="auto">
              <a:xfrm>
                <a:off x="4266" y="2466"/>
                <a:ext cx="0" cy="9"/>
              </a:xfrm>
              <a:prstGeom prst="line">
                <a:avLst/>
              </a:prstGeom>
              <a:noFill/>
              <a:ln w="7938" cap="flat">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15" name="Line 223"/>
              <p:cNvSpPr>
                <a:spLocks noChangeShapeType="1"/>
              </p:cNvSpPr>
              <p:nvPr/>
            </p:nvSpPr>
            <p:spPr bwMode="auto">
              <a:xfrm>
                <a:off x="4266" y="2466"/>
                <a:ext cx="5" cy="9"/>
              </a:xfrm>
              <a:prstGeom prst="line">
                <a:avLst/>
              </a:prstGeom>
              <a:noFill/>
              <a:ln w="7938" cap="flat">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16" name="Line 224"/>
              <p:cNvSpPr>
                <a:spLocks noChangeShapeType="1"/>
              </p:cNvSpPr>
              <p:nvPr/>
            </p:nvSpPr>
            <p:spPr bwMode="auto">
              <a:xfrm>
                <a:off x="4266" y="2466"/>
                <a:ext cx="0" cy="9"/>
              </a:xfrm>
              <a:prstGeom prst="line">
                <a:avLst/>
              </a:prstGeom>
              <a:noFill/>
              <a:ln w="7938" cap="flat">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17" name="Line 225"/>
              <p:cNvSpPr>
                <a:spLocks noChangeShapeType="1"/>
              </p:cNvSpPr>
              <p:nvPr/>
            </p:nvSpPr>
            <p:spPr bwMode="auto">
              <a:xfrm flipV="1">
                <a:off x="4261" y="2466"/>
                <a:ext cx="5" cy="5"/>
              </a:xfrm>
              <a:prstGeom prst="line">
                <a:avLst/>
              </a:prstGeom>
              <a:noFill/>
              <a:ln w="7938" cap="flat">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18" name="Line 226"/>
              <p:cNvSpPr>
                <a:spLocks noChangeShapeType="1"/>
              </p:cNvSpPr>
              <p:nvPr/>
            </p:nvSpPr>
            <p:spPr bwMode="auto">
              <a:xfrm flipV="1">
                <a:off x="4261" y="2475"/>
                <a:ext cx="5" cy="5"/>
              </a:xfrm>
              <a:prstGeom prst="line">
                <a:avLst/>
              </a:prstGeom>
              <a:noFill/>
              <a:ln w="7938" cap="flat">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19" name="Freeform 227"/>
              <p:cNvSpPr>
                <a:spLocks/>
              </p:cNvSpPr>
              <p:nvPr/>
            </p:nvSpPr>
            <p:spPr bwMode="auto">
              <a:xfrm>
                <a:off x="4241" y="2574"/>
                <a:ext cx="5" cy="5"/>
              </a:xfrm>
              <a:custGeom>
                <a:avLst/>
                <a:gdLst>
                  <a:gd name="T0" fmla="*/ 5 w 5"/>
                  <a:gd name="T1" fmla="*/ 1 h 5"/>
                  <a:gd name="T2" fmla="*/ 0 w 5"/>
                  <a:gd name="T3" fmla="*/ 0 h 5"/>
                  <a:gd name="T4" fmla="*/ 0 w 5"/>
                  <a:gd name="T5" fmla="*/ 3 h 5"/>
                  <a:gd name="T6" fmla="*/ 5 w 5"/>
                  <a:gd name="T7" fmla="*/ 5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lnTo>
                      <a:pt x="0" y="0"/>
                    </a:lnTo>
                    <a:lnTo>
                      <a:pt x="0" y="3"/>
                    </a:lnTo>
                    <a:lnTo>
                      <a:pt x="5" y="5"/>
                    </a:lnTo>
                    <a:lnTo>
                      <a:pt x="5" y="1"/>
                    </a:lnTo>
                    <a:close/>
                  </a:path>
                </a:pathLst>
              </a:custGeom>
              <a:solidFill>
                <a:srgbClr val="E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0" name="Freeform 228"/>
              <p:cNvSpPr>
                <a:spLocks/>
              </p:cNvSpPr>
              <p:nvPr/>
            </p:nvSpPr>
            <p:spPr bwMode="auto">
              <a:xfrm>
                <a:off x="4241" y="2574"/>
                <a:ext cx="5" cy="5"/>
              </a:xfrm>
              <a:custGeom>
                <a:avLst/>
                <a:gdLst>
                  <a:gd name="T0" fmla="*/ 5 w 5"/>
                  <a:gd name="T1" fmla="*/ 1 h 5"/>
                  <a:gd name="T2" fmla="*/ 0 w 5"/>
                  <a:gd name="T3" fmla="*/ 0 h 5"/>
                  <a:gd name="T4" fmla="*/ 0 w 5"/>
                  <a:gd name="T5" fmla="*/ 3 h 5"/>
                  <a:gd name="T6" fmla="*/ 5 w 5"/>
                  <a:gd name="T7" fmla="*/ 5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lnTo>
                      <a:pt x="0" y="0"/>
                    </a:lnTo>
                    <a:lnTo>
                      <a:pt x="0" y="3"/>
                    </a:lnTo>
                    <a:lnTo>
                      <a:pt x="5" y="5"/>
                    </a:lnTo>
                    <a:lnTo>
                      <a:pt x="5" y="1"/>
                    </a:lnTo>
                    <a:close/>
                  </a:path>
                </a:pathLst>
              </a:custGeom>
              <a:noFill/>
              <a:ln w="7938" cap="flat">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21" name="Rectangle 229"/>
              <p:cNvSpPr>
                <a:spLocks noChangeArrowheads="1"/>
              </p:cNvSpPr>
              <p:nvPr/>
            </p:nvSpPr>
            <p:spPr bwMode="auto">
              <a:xfrm>
                <a:off x="3297" y="3622"/>
                <a:ext cx="13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Wi</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24" name="Rectangle 230"/>
              <p:cNvSpPr>
                <a:spLocks noChangeArrowheads="1"/>
              </p:cNvSpPr>
              <p:nvPr/>
            </p:nvSpPr>
            <p:spPr bwMode="auto">
              <a:xfrm>
                <a:off x="3390" y="3622"/>
                <a:ext cx="5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25" name="Rectangle 231"/>
              <p:cNvSpPr>
                <a:spLocks noChangeArrowheads="1"/>
              </p:cNvSpPr>
              <p:nvPr/>
            </p:nvSpPr>
            <p:spPr bwMode="auto">
              <a:xfrm>
                <a:off x="3414" y="3622"/>
                <a:ext cx="9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Fi</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26" name="Rectangle 232"/>
              <p:cNvSpPr>
                <a:spLocks noChangeArrowheads="1"/>
              </p:cNvSpPr>
              <p:nvPr/>
            </p:nvSpPr>
            <p:spPr bwMode="auto">
              <a:xfrm>
                <a:off x="3483" y="3622"/>
                <a:ext cx="5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27" name="Rectangle 233"/>
              <p:cNvSpPr>
                <a:spLocks noChangeArrowheads="1"/>
              </p:cNvSpPr>
              <p:nvPr/>
            </p:nvSpPr>
            <p:spPr bwMode="auto">
              <a:xfrm>
                <a:off x="3351" y="3696"/>
                <a:ext cx="14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AP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60" name="Freeform 234"/>
              <p:cNvSpPr>
                <a:spLocks noEditPoints="1"/>
              </p:cNvSpPr>
              <p:nvPr/>
            </p:nvSpPr>
            <p:spPr bwMode="auto">
              <a:xfrm>
                <a:off x="3144" y="2445"/>
                <a:ext cx="608" cy="733"/>
              </a:xfrm>
              <a:custGeom>
                <a:avLst/>
                <a:gdLst>
                  <a:gd name="T0" fmla="*/ 576 w 608"/>
                  <a:gd name="T1" fmla="*/ 31 h 733"/>
                  <a:gd name="T2" fmla="*/ 608 w 608"/>
                  <a:gd name="T3" fmla="*/ 7 h 733"/>
                  <a:gd name="T4" fmla="*/ 557 w 608"/>
                  <a:gd name="T5" fmla="*/ 53 h 733"/>
                  <a:gd name="T6" fmla="*/ 558 w 608"/>
                  <a:gd name="T7" fmla="*/ 67 h 733"/>
                  <a:gd name="T8" fmla="*/ 557 w 608"/>
                  <a:gd name="T9" fmla="*/ 53 h 733"/>
                  <a:gd name="T10" fmla="*/ 507 w 608"/>
                  <a:gd name="T11" fmla="*/ 114 h 733"/>
                  <a:gd name="T12" fmla="*/ 539 w 608"/>
                  <a:gd name="T13" fmla="*/ 90 h 733"/>
                  <a:gd name="T14" fmla="*/ 488 w 608"/>
                  <a:gd name="T15" fmla="*/ 137 h 733"/>
                  <a:gd name="T16" fmla="*/ 489 w 608"/>
                  <a:gd name="T17" fmla="*/ 150 h 733"/>
                  <a:gd name="T18" fmla="*/ 488 w 608"/>
                  <a:gd name="T19" fmla="*/ 137 h 733"/>
                  <a:gd name="T20" fmla="*/ 438 w 608"/>
                  <a:gd name="T21" fmla="*/ 197 h 733"/>
                  <a:gd name="T22" fmla="*/ 470 w 608"/>
                  <a:gd name="T23" fmla="*/ 173 h 733"/>
                  <a:gd name="T24" fmla="*/ 419 w 608"/>
                  <a:gd name="T25" fmla="*/ 220 h 733"/>
                  <a:gd name="T26" fmla="*/ 420 w 608"/>
                  <a:gd name="T27" fmla="*/ 234 h 733"/>
                  <a:gd name="T28" fmla="*/ 419 w 608"/>
                  <a:gd name="T29" fmla="*/ 220 h 733"/>
                  <a:gd name="T30" fmla="*/ 369 w 608"/>
                  <a:gd name="T31" fmla="*/ 280 h 733"/>
                  <a:gd name="T32" fmla="*/ 402 w 608"/>
                  <a:gd name="T33" fmla="*/ 256 h 733"/>
                  <a:gd name="T34" fmla="*/ 350 w 608"/>
                  <a:gd name="T35" fmla="*/ 303 h 733"/>
                  <a:gd name="T36" fmla="*/ 352 w 608"/>
                  <a:gd name="T37" fmla="*/ 317 h 733"/>
                  <a:gd name="T38" fmla="*/ 350 w 608"/>
                  <a:gd name="T39" fmla="*/ 303 h 733"/>
                  <a:gd name="T40" fmla="*/ 300 w 608"/>
                  <a:gd name="T41" fmla="*/ 364 h 733"/>
                  <a:gd name="T42" fmla="*/ 333 w 608"/>
                  <a:gd name="T43" fmla="*/ 339 h 733"/>
                  <a:gd name="T44" fmla="*/ 281 w 608"/>
                  <a:gd name="T45" fmla="*/ 386 h 733"/>
                  <a:gd name="T46" fmla="*/ 283 w 608"/>
                  <a:gd name="T47" fmla="*/ 400 h 733"/>
                  <a:gd name="T48" fmla="*/ 281 w 608"/>
                  <a:gd name="T49" fmla="*/ 386 h 733"/>
                  <a:gd name="T50" fmla="*/ 231 w 608"/>
                  <a:gd name="T51" fmla="*/ 447 h 733"/>
                  <a:gd name="T52" fmla="*/ 264 w 608"/>
                  <a:gd name="T53" fmla="*/ 423 h 733"/>
                  <a:gd name="T54" fmla="*/ 212 w 608"/>
                  <a:gd name="T55" fmla="*/ 469 h 733"/>
                  <a:gd name="T56" fmla="*/ 214 w 608"/>
                  <a:gd name="T57" fmla="*/ 483 h 733"/>
                  <a:gd name="T58" fmla="*/ 212 w 608"/>
                  <a:gd name="T59" fmla="*/ 469 h 733"/>
                  <a:gd name="T60" fmla="*/ 162 w 608"/>
                  <a:gd name="T61" fmla="*/ 530 h 733"/>
                  <a:gd name="T62" fmla="*/ 195 w 608"/>
                  <a:gd name="T63" fmla="*/ 506 h 733"/>
                  <a:gd name="T64" fmla="*/ 144 w 608"/>
                  <a:gd name="T65" fmla="*/ 553 h 733"/>
                  <a:gd name="T66" fmla="*/ 145 w 608"/>
                  <a:gd name="T67" fmla="*/ 566 h 733"/>
                  <a:gd name="T68" fmla="*/ 144 w 608"/>
                  <a:gd name="T69" fmla="*/ 553 h 733"/>
                  <a:gd name="T70" fmla="*/ 94 w 608"/>
                  <a:gd name="T71" fmla="*/ 613 h 733"/>
                  <a:gd name="T72" fmla="*/ 126 w 608"/>
                  <a:gd name="T73" fmla="*/ 589 h 733"/>
                  <a:gd name="T74" fmla="*/ 75 w 608"/>
                  <a:gd name="T75" fmla="*/ 636 h 733"/>
                  <a:gd name="T76" fmla="*/ 76 w 608"/>
                  <a:gd name="T77" fmla="*/ 650 h 733"/>
                  <a:gd name="T78" fmla="*/ 75 w 608"/>
                  <a:gd name="T79" fmla="*/ 636 h 733"/>
                  <a:gd name="T80" fmla="*/ 25 w 608"/>
                  <a:gd name="T81" fmla="*/ 696 h 733"/>
                  <a:gd name="T82" fmla="*/ 57 w 608"/>
                  <a:gd name="T83" fmla="*/ 672 h 733"/>
                  <a:gd name="T84" fmla="*/ 6 w 608"/>
                  <a:gd name="T85" fmla="*/ 719 h 733"/>
                  <a:gd name="T86" fmla="*/ 7 w 608"/>
                  <a:gd name="T87" fmla="*/ 733 h 733"/>
                  <a:gd name="T88" fmla="*/ 6 w 608"/>
                  <a:gd name="T89" fmla="*/ 719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8" h="733">
                    <a:moveTo>
                      <a:pt x="601" y="0"/>
                    </a:moveTo>
                    <a:lnTo>
                      <a:pt x="576" y="31"/>
                    </a:lnTo>
                    <a:lnTo>
                      <a:pt x="583" y="37"/>
                    </a:lnTo>
                    <a:lnTo>
                      <a:pt x="608" y="7"/>
                    </a:lnTo>
                    <a:lnTo>
                      <a:pt x="601" y="0"/>
                    </a:lnTo>
                    <a:close/>
                    <a:moveTo>
                      <a:pt x="557" y="53"/>
                    </a:moveTo>
                    <a:lnTo>
                      <a:pt x="551" y="61"/>
                    </a:lnTo>
                    <a:lnTo>
                      <a:pt x="558" y="67"/>
                    </a:lnTo>
                    <a:lnTo>
                      <a:pt x="564" y="60"/>
                    </a:lnTo>
                    <a:lnTo>
                      <a:pt x="557" y="53"/>
                    </a:lnTo>
                    <a:close/>
                    <a:moveTo>
                      <a:pt x="532" y="83"/>
                    </a:moveTo>
                    <a:lnTo>
                      <a:pt x="507" y="114"/>
                    </a:lnTo>
                    <a:lnTo>
                      <a:pt x="514" y="120"/>
                    </a:lnTo>
                    <a:lnTo>
                      <a:pt x="539" y="90"/>
                    </a:lnTo>
                    <a:lnTo>
                      <a:pt x="532" y="83"/>
                    </a:lnTo>
                    <a:close/>
                    <a:moveTo>
                      <a:pt x="488" y="137"/>
                    </a:moveTo>
                    <a:lnTo>
                      <a:pt x="482" y="144"/>
                    </a:lnTo>
                    <a:lnTo>
                      <a:pt x="489" y="150"/>
                    </a:lnTo>
                    <a:lnTo>
                      <a:pt x="496" y="143"/>
                    </a:lnTo>
                    <a:lnTo>
                      <a:pt x="488" y="137"/>
                    </a:lnTo>
                    <a:close/>
                    <a:moveTo>
                      <a:pt x="463" y="167"/>
                    </a:moveTo>
                    <a:lnTo>
                      <a:pt x="438" y="197"/>
                    </a:lnTo>
                    <a:lnTo>
                      <a:pt x="446" y="203"/>
                    </a:lnTo>
                    <a:lnTo>
                      <a:pt x="470" y="173"/>
                    </a:lnTo>
                    <a:lnTo>
                      <a:pt x="463" y="167"/>
                    </a:lnTo>
                    <a:close/>
                    <a:moveTo>
                      <a:pt x="419" y="220"/>
                    </a:moveTo>
                    <a:lnTo>
                      <a:pt x="413" y="227"/>
                    </a:lnTo>
                    <a:lnTo>
                      <a:pt x="420" y="234"/>
                    </a:lnTo>
                    <a:lnTo>
                      <a:pt x="427" y="226"/>
                    </a:lnTo>
                    <a:lnTo>
                      <a:pt x="419" y="220"/>
                    </a:lnTo>
                    <a:close/>
                    <a:moveTo>
                      <a:pt x="394" y="250"/>
                    </a:moveTo>
                    <a:lnTo>
                      <a:pt x="369" y="280"/>
                    </a:lnTo>
                    <a:lnTo>
                      <a:pt x="377" y="287"/>
                    </a:lnTo>
                    <a:lnTo>
                      <a:pt x="402" y="256"/>
                    </a:lnTo>
                    <a:lnTo>
                      <a:pt x="394" y="250"/>
                    </a:lnTo>
                    <a:close/>
                    <a:moveTo>
                      <a:pt x="350" y="303"/>
                    </a:moveTo>
                    <a:lnTo>
                      <a:pt x="344" y="311"/>
                    </a:lnTo>
                    <a:lnTo>
                      <a:pt x="352" y="317"/>
                    </a:lnTo>
                    <a:lnTo>
                      <a:pt x="358" y="309"/>
                    </a:lnTo>
                    <a:lnTo>
                      <a:pt x="350" y="303"/>
                    </a:lnTo>
                    <a:close/>
                    <a:moveTo>
                      <a:pt x="325" y="333"/>
                    </a:moveTo>
                    <a:lnTo>
                      <a:pt x="300" y="364"/>
                    </a:lnTo>
                    <a:lnTo>
                      <a:pt x="308" y="370"/>
                    </a:lnTo>
                    <a:lnTo>
                      <a:pt x="333" y="339"/>
                    </a:lnTo>
                    <a:lnTo>
                      <a:pt x="325" y="333"/>
                    </a:lnTo>
                    <a:close/>
                    <a:moveTo>
                      <a:pt x="281" y="386"/>
                    </a:moveTo>
                    <a:lnTo>
                      <a:pt x="275" y="394"/>
                    </a:lnTo>
                    <a:lnTo>
                      <a:pt x="283" y="400"/>
                    </a:lnTo>
                    <a:lnTo>
                      <a:pt x="289" y="392"/>
                    </a:lnTo>
                    <a:lnTo>
                      <a:pt x="281" y="386"/>
                    </a:lnTo>
                    <a:close/>
                    <a:moveTo>
                      <a:pt x="256" y="416"/>
                    </a:moveTo>
                    <a:lnTo>
                      <a:pt x="231" y="447"/>
                    </a:lnTo>
                    <a:lnTo>
                      <a:pt x="239" y="453"/>
                    </a:lnTo>
                    <a:lnTo>
                      <a:pt x="264" y="423"/>
                    </a:lnTo>
                    <a:lnTo>
                      <a:pt x="256" y="416"/>
                    </a:lnTo>
                    <a:close/>
                    <a:moveTo>
                      <a:pt x="212" y="469"/>
                    </a:moveTo>
                    <a:lnTo>
                      <a:pt x="206" y="477"/>
                    </a:lnTo>
                    <a:lnTo>
                      <a:pt x="214" y="483"/>
                    </a:lnTo>
                    <a:lnTo>
                      <a:pt x="220" y="476"/>
                    </a:lnTo>
                    <a:lnTo>
                      <a:pt x="212" y="469"/>
                    </a:lnTo>
                    <a:close/>
                    <a:moveTo>
                      <a:pt x="187" y="500"/>
                    </a:moveTo>
                    <a:lnTo>
                      <a:pt x="162" y="530"/>
                    </a:lnTo>
                    <a:lnTo>
                      <a:pt x="170" y="536"/>
                    </a:lnTo>
                    <a:lnTo>
                      <a:pt x="195" y="506"/>
                    </a:lnTo>
                    <a:lnTo>
                      <a:pt x="187" y="500"/>
                    </a:lnTo>
                    <a:close/>
                    <a:moveTo>
                      <a:pt x="144" y="553"/>
                    </a:moveTo>
                    <a:lnTo>
                      <a:pt x="137" y="560"/>
                    </a:lnTo>
                    <a:lnTo>
                      <a:pt x="145" y="566"/>
                    </a:lnTo>
                    <a:lnTo>
                      <a:pt x="151" y="559"/>
                    </a:lnTo>
                    <a:lnTo>
                      <a:pt x="144" y="553"/>
                    </a:lnTo>
                    <a:close/>
                    <a:moveTo>
                      <a:pt x="118" y="583"/>
                    </a:moveTo>
                    <a:lnTo>
                      <a:pt x="94" y="613"/>
                    </a:lnTo>
                    <a:lnTo>
                      <a:pt x="101" y="619"/>
                    </a:lnTo>
                    <a:lnTo>
                      <a:pt x="126" y="589"/>
                    </a:lnTo>
                    <a:lnTo>
                      <a:pt x="118" y="583"/>
                    </a:lnTo>
                    <a:close/>
                    <a:moveTo>
                      <a:pt x="75" y="636"/>
                    </a:moveTo>
                    <a:lnTo>
                      <a:pt x="68" y="643"/>
                    </a:lnTo>
                    <a:lnTo>
                      <a:pt x="76" y="650"/>
                    </a:lnTo>
                    <a:lnTo>
                      <a:pt x="82" y="642"/>
                    </a:lnTo>
                    <a:lnTo>
                      <a:pt x="75" y="636"/>
                    </a:lnTo>
                    <a:close/>
                    <a:moveTo>
                      <a:pt x="50" y="666"/>
                    </a:moveTo>
                    <a:lnTo>
                      <a:pt x="25" y="696"/>
                    </a:lnTo>
                    <a:lnTo>
                      <a:pt x="32" y="703"/>
                    </a:lnTo>
                    <a:lnTo>
                      <a:pt x="57" y="672"/>
                    </a:lnTo>
                    <a:lnTo>
                      <a:pt x="50" y="666"/>
                    </a:lnTo>
                    <a:close/>
                    <a:moveTo>
                      <a:pt x="6" y="719"/>
                    </a:moveTo>
                    <a:lnTo>
                      <a:pt x="0" y="727"/>
                    </a:lnTo>
                    <a:lnTo>
                      <a:pt x="7" y="733"/>
                    </a:lnTo>
                    <a:lnTo>
                      <a:pt x="13" y="725"/>
                    </a:lnTo>
                    <a:lnTo>
                      <a:pt x="6" y="719"/>
                    </a:lnTo>
                    <a:close/>
                  </a:path>
                </a:pathLst>
              </a:custGeom>
              <a:solidFill>
                <a:srgbClr val="2D2DB9"/>
              </a:solidFill>
              <a:ln w="0" cap="flat">
                <a:solidFill>
                  <a:srgbClr val="2D2DB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61" name="Freeform 235"/>
              <p:cNvSpPr>
                <a:spLocks noEditPoints="1"/>
              </p:cNvSpPr>
              <p:nvPr/>
            </p:nvSpPr>
            <p:spPr bwMode="auto">
              <a:xfrm>
                <a:off x="2844" y="2424"/>
                <a:ext cx="885" cy="11"/>
              </a:xfrm>
              <a:custGeom>
                <a:avLst/>
                <a:gdLst>
                  <a:gd name="T0" fmla="*/ 846 w 885"/>
                  <a:gd name="T1" fmla="*/ 10 h 11"/>
                  <a:gd name="T2" fmla="*/ 885 w 885"/>
                  <a:gd name="T3" fmla="*/ 1 h 11"/>
                  <a:gd name="T4" fmla="*/ 816 w 885"/>
                  <a:gd name="T5" fmla="*/ 10 h 11"/>
                  <a:gd name="T6" fmla="*/ 807 w 885"/>
                  <a:gd name="T7" fmla="*/ 0 h 11"/>
                  <a:gd name="T8" fmla="*/ 816 w 885"/>
                  <a:gd name="T9" fmla="*/ 10 h 11"/>
                  <a:gd name="T10" fmla="*/ 738 w 885"/>
                  <a:gd name="T11" fmla="*/ 10 h 11"/>
                  <a:gd name="T12" fmla="*/ 777 w 885"/>
                  <a:gd name="T13" fmla="*/ 0 h 11"/>
                  <a:gd name="T14" fmla="*/ 708 w 885"/>
                  <a:gd name="T15" fmla="*/ 10 h 11"/>
                  <a:gd name="T16" fmla="*/ 699 w 885"/>
                  <a:gd name="T17" fmla="*/ 0 h 11"/>
                  <a:gd name="T18" fmla="*/ 708 w 885"/>
                  <a:gd name="T19" fmla="*/ 10 h 11"/>
                  <a:gd name="T20" fmla="*/ 630 w 885"/>
                  <a:gd name="T21" fmla="*/ 10 h 11"/>
                  <a:gd name="T22" fmla="*/ 669 w 885"/>
                  <a:gd name="T23" fmla="*/ 0 h 11"/>
                  <a:gd name="T24" fmla="*/ 600 w 885"/>
                  <a:gd name="T25" fmla="*/ 10 h 11"/>
                  <a:gd name="T26" fmla="*/ 591 w 885"/>
                  <a:gd name="T27" fmla="*/ 0 h 11"/>
                  <a:gd name="T28" fmla="*/ 600 w 885"/>
                  <a:gd name="T29" fmla="*/ 10 h 11"/>
                  <a:gd name="T30" fmla="*/ 522 w 885"/>
                  <a:gd name="T31" fmla="*/ 10 h 11"/>
                  <a:gd name="T32" fmla="*/ 561 w 885"/>
                  <a:gd name="T33" fmla="*/ 0 h 11"/>
                  <a:gd name="T34" fmla="*/ 492 w 885"/>
                  <a:gd name="T35" fmla="*/ 10 h 11"/>
                  <a:gd name="T36" fmla="*/ 483 w 885"/>
                  <a:gd name="T37" fmla="*/ 0 h 11"/>
                  <a:gd name="T38" fmla="*/ 492 w 885"/>
                  <a:gd name="T39" fmla="*/ 10 h 11"/>
                  <a:gd name="T40" fmla="*/ 414 w 885"/>
                  <a:gd name="T41" fmla="*/ 10 h 11"/>
                  <a:gd name="T42" fmla="*/ 453 w 885"/>
                  <a:gd name="T43" fmla="*/ 0 h 11"/>
                  <a:gd name="T44" fmla="*/ 384 w 885"/>
                  <a:gd name="T45" fmla="*/ 10 h 11"/>
                  <a:gd name="T46" fmla="*/ 374 w 885"/>
                  <a:gd name="T47" fmla="*/ 0 h 11"/>
                  <a:gd name="T48" fmla="*/ 384 w 885"/>
                  <a:gd name="T49" fmla="*/ 10 h 11"/>
                  <a:gd name="T50" fmla="*/ 306 w 885"/>
                  <a:gd name="T51" fmla="*/ 10 h 11"/>
                  <a:gd name="T52" fmla="*/ 345 w 885"/>
                  <a:gd name="T53" fmla="*/ 0 h 11"/>
                  <a:gd name="T54" fmla="*/ 276 w 885"/>
                  <a:gd name="T55" fmla="*/ 10 h 11"/>
                  <a:gd name="T56" fmla="*/ 266 w 885"/>
                  <a:gd name="T57" fmla="*/ 0 h 11"/>
                  <a:gd name="T58" fmla="*/ 276 w 885"/>
                  <a:gd name="T59" fmla="*/ 10 h 11"/>
                  <a:gd name="T60" fmla="*/ 198 w 885"/>
                  <a:gd name="T61" fmla="*/ 10 h 11"/>
                  <a:gd name="T62" fmla="*/ 237 w 885"/>
                  <a:gd name="T63" fmla="*/ 0 h 11"/>
                  <a:gd name="T64" fmla="*/ 168 w 885"/>
                  <a:gd name="T65" fmla="*/ 10 h 11"/>
                  <a:gd name="T66" fmla="*/ 158 w 885"/>
                  <a:gd name="T67" fmla="*/ 0 h 11"/>
                  <a:gd name="T68" fmla="*/ 168 w 885"/>
                  <a:gd name="T69" fmla="*/ 10 h 11"/>
                  <a:gd name="T70" fmla="*/ 90 w 885"/>
                  <a:gd name="T71" fmla="*/ 10 h 11"/>
                  <a:gd name="T72" fmla="*/ 129 w 885"/>
                  <a:gd name="T73" fmla="*/ 0 h 11"/>
                  <a:gd name="T74" fmla="*/ 60 w 885"/>
                  <a:gd name="T75" fmla="*/ 10 h 11"/>
                  <a:gd name="T76" fmla="*/ 50 w 885"/>
                  <a:gd name="T77" fmla="*/ 0 h 11"/>
                  <a:gd name="T78" fmla="*/ 60 w 885"/>
                  <a:gd name="T79" fmla="*/ 10 h 11"/>
                  <a:gd name="T80" fmla="*/ 0 w 885"/>
                  <a:gd name="T81" fmla="*/ 10 h 11"/>
                  <a:gd name="T82" fmla="*/ 21 w 885"/>
                  <a:gd name="T8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5" h="11">
                    <a:moveTo>
                      <a:pt x="885" y="11"/>
                    </a:moveTo>
                    <a:lnTo>
                      <a:pt x="846" y="10"/>
                    </a:lnTo>
                    <a:lnTo>
                      <a:pt x="846" y="0"/>
                    </a:lnTo>
                    <a:lnTo>
                      <a:pt x="885" y="1"/>
                    </a:lnTo>
                    <a:lnTo>
                      <a:pt x="885" y="11"/>
                    </a:lnTo>
                    <a:close/>
                    <a:moveTo>
                      <a:pt x="816" y="10"/>
                    </a:moveTo>
                    <a:lnTo>
                      <a:pt x="807" y="10"/>
                    </a:lnTo>
                    <a:lnTo>
                      <a:pt x="807" y="0"/>
                    </a:lnTo>
                    <a:lnTo>
                      <a:pt x="816" y="0"/>
                    </a:lnTo>
                    <a:lnTo>
                      <a:pt x="816" y="10"/>
                    </a:lnTo>
                    <a:close/>
                    <a:moveTo>
                      <a:pt x="777" y="10"/>
                    </a:moveTo>
                    <a:lnTo>
                      <a:pt x="738" y="10"/>
                    </a:lnTo>
                    <a:lnTo>
                      <a:pt x="738" y="0"/>
                    </a:lnTo>
                    <a:lnTo>
                      <a:pt x="777" y="0"/>
                    </a:lnTo>
                    <a:lnTo>
                      <a:pt x="777" y="10"/>
                    </a:lnTo>
                    <a:close/>
                    <a:moveTo>
                      <a:pt x="708" y="10"/>
                    </a:moveTo>
                    <a:lnTo>
                      <a:pt x="699" y="10"/>
                    </a:lnTo>
                    <a:lnTo>
                      <a:pt x="699" y="0"/>
                    </a:lnTo>
                    <a:lnTo>
                      <a:pt x="708" y="0"/>
                    </a:lnTo>
                    <a:lnTo>
                      <a:pt x="708" y="10"/>
                    </a:lnTo>
                    <a:close/>
                    <a:moveTo>
                      <a:pt x="669" y="10"/>
                    </a:moveTo>
                    <a:lnTo>
                      <a:pt x="630" y="10"/>
                    </a:lnTo>
                    <a:lnTo>
                      <a:pt x="630" y="0"/>
                    </a:lnTo>
                    <a:lnTo>
                      <a:pt x="669" y="0"/>
                    </a:lnTo>
                    <a:lnTo>
                      <a:pt x="669" y="10"/>
                    </a:lnTo>
                    <a:close/>
                    <a:moveTo>
                      <a:pt x="600" y="10"/>
                    </a:moveTo>
                    <a:lnTo>
                      <a:pt x="591" y="10"/>
                    </a:lnTo>
                    <a:lnTo>
                      <a:pt x="591" y="0"/>
                    </a:lnTo>
                    <a:lnTo>
                      <a:pt x="600" y="0"/>
                    </a:lnTo>
                    <a:lnTo>
                      <a:pt x="600" y="10"/>
                    </a:lnTo>
                    <a:close/>
                    <a:moveTo>
                      <a:pt x="561" y="10"/>
                    </a:moveTo>
                    <a:lnTo>
                      <a:pt x="522" y="10"/>
                    </a:lnTo>
                    <a:lnTo>
                      <a:pt x="522" y="0"/>
                    </a:lnTo>
                    <a:lnTo>
                      <a:pt x="561" y="0"/>
                    </a:lnTo>
                    <a:lnTo>
                      <a:pt x="561" y="10"/>
                    </a:lnTo>
                    <a:close/>
                    <a:moveTo>
                      <a:pt x="492" y="10"/>
                    </a:moveTo>
                    <a:lnTo>
                      <a:pt x="483" y="10"/>
                    </a:lnTo>
                    <a:lnTo>
                      <a:pt x="483" y="0"/>
                    </a:lnTo>
                    <a:lnTo>
                      <a:pt x="492" y="0"/>
                    </a:lnTo>
                    <a:lnTo>
                      <a:pt x="492" y="10"/>
                    </a:lnTo>
                    <a:close/>
                    <a:moveTo>
                      <a:pt x="453" y="10"/>
                    </a:moveTo>
                    <a:lnTo>
                      <a:pt x="414" y="10"/>
                    </a:lnTo>
                    <a:lnTo>
                      <a:pt x="414" y="0"/>
                    </a:lnTo>
                    <a:lnTo>
                      <a:pt x="453" y="0"/>
                    </a:lnTo>
                    <a:lnTo>
                      <a:pt x="453" y="10"/>
                    </a:lnTo>
                    <a:close/>
                    <a:moveTo>
                      <a:pt x="384" y="10"/>
                    </a:moveTo>
                    <a:lnTo>
                      <a:pt x="374" y="10"/>
                    </a:lnTo>
                    <a:lnTo>
                      <a:pt x="374" y="0"/>
                    </a:lnTo>
                    <a:lnTo>
                      <a:pt x="384" y="0"/>
                    </a:lnTo>
                    <a:lnTo>
                      <a:pt x="384" y="10"/>
                    </a:lnTo>
                    <a:close/>
                    <a:moveTo>
                      <a:pt x="345" y="10"/>
                    </a:moveTo>
                    <a:lnTo>
                      <a:pt x="306" y="10"/>
                    </a:lnTo>
                    <a:lnTo>
                      <a:pt x="306" y="0"/>
                    </a:lnTo>
                    <a:lnTo>
                      <a:pt x="345" y="0"/>
                    </a:lnTo>
                    <a:lnTo>
                      <a:pt x="345" y="10"/>
                    </a:lnTo>
                    <a:close/>
                    <a:moveTo>
                      <a:pt x="276" y="10"/>
                    </a:moveTo>
                    <a:lnTo>
                      <a:pt x="266" y="10"/>
                    </a:lnTo>
                    <a:lnTo>
                      <a:pt x="266" y="0"/>
                    </a:lnTo>
                    <a:lnTo>
                      <a:pt x="276" y="0"/>
                    </a:lnTo>
                    <a:lnTo>
                      <a:pt x="276" y="10"/>
                    </a:lnTo>
                    <a:close/>
                    <a:moveTo>
                      <a:pt x="237" y="10"/>
                    </a:moveTo>
                    <a:lnTo>
                      <a:pt x="198" y="10"/>
                    </a:lnTo>
                    <a:lnTo>
                      <a:pt x="198" y="0"/>
                    </a:lnTo>
                    <a:lnTo>
                      <a:pt x="237" y="0"/>
                    </a:lnTo>
                    <a:lnTo>
                      <a:pt x="237" y="10"/>
                    </a:lnTo>
                    <a:close/>
                    <a:moveTo>
                      <a:pt x="168" y="10"/>
                    </a:moveTo>
                    <a:lnTo>
                      <a:pt x="158" y="10"/>
                    </a:lnTo>
                    <a:lnTo>
                      <a:pt x="158" y="0"/>
                    </a:lnTo>
                    <a:lnTo>
                      <a:pt x="168" y="0"/>
                    </a:lnTo>
                    <a:lnTo>
                      <a:pt x="168" y="10"/>
                    </a:lnTo>
                    <a:close/>
                    <a:moveTo>
                      <a:pt x="129" y="10"/>
                    </a:moveTo>
                    <a:lnTo>
                      <a:pt x="90" y="10"/>
                    </a:lnTo>
                    <a:lnTo>
                      <a:pt x="90" y="0"/>
                    </a:lnTo>
                    <a:lnTo>
                      <a:pt x="129" y="0"/>
                    </a:lnTo>
                    <a:lnTo>
                      <a:pt x="129" y="10"/>
                    </a:lnTo>
                    <a:close/>
                    <a:moveTo>
                      <a:pt x="60" y="10"/>
                    </a:moveTo>
                    <a:lnTo>
                      <a:pt x="50" y="10"/>
                    </a:lnTo>
                    <a:lnTo>
                      <a:pt x="50" y="0"/>
                    </a:lnTo>
                    <a:lnTo>
                      <a:pt x="60" y="0"/>
                    </a:lnTo>
                    <a:lnTo>
                      <a:pt x="60" y="10"/>
                    </a:lnTo>
                    <a:close/>
                    <a:moveTo>
                      <a:pt x="21" y="10"/>
                    </a:moveTo>
                    <a:lnTo>
                      <a:pt x="0" y="10"/>
                    </a:lnTo>
                    <a:lnTo>
                      <a:pt x="0" y="0"/>
                    </a:lnTo>
                    <a:lnTo>
                      <a:pt x="21" y="0"/>
                    </a:lnTo>
                    <a:lnTo>
                      <a:pt x="21" y="10"/>
                    </a:lnTo>
                    <a:close/>
                  </a:path>
                </a:pathLst>
              </a:custGeom>
              <a:solidFill>
                <a:srgbClr val="2D2DB9"/>
              </a:solidFill>
              <a:ln w="0" cap="flat">
                <a:solidFill>
                  <a:srgbClr val="2D2DB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62" name="Freeform 236"/>
              <p:cNvSpPr>
                <a:spLocks noEditPoints="1"/>
              </p:cNvSpPr>
              <p:nvPr/>
            </p:nvSpPr>
            <p:spPr bwMode="auto">
              <a:xfrm>
                <a:off x="3542" y="2474"/>
                <a:ext cx="210" cy="1103"/>
              </a:xfrm>
              <a:custGeom>
                <a:avLst/>
                <a:gdLst>
                  <a:gd name="T0" fmla="*/ 16 w 210"/>
                  <a:gd name="T1" fmla="*/ 1064 h 1103"/>
                  <a:gd name="T2" fmla="*/ 0 w 210"/>
                  <a:gd name="T3" fmla="*/ 1101 h 1103"/>
                  <a:gd name="T4" fmla="*/ 21 w 210"/>
                  <a:gd name="T5" fmla="*/ 1035 h 1103"/>
                  <a:gd name="T6" fmla="*/ 14 w 210"/>
                  <a:gd name="T7" fmla="*/ 1023 h 1103"/>
                  <a:gd name="T8" fmla="*/ 21 w 210"/>
                  <a:gd name="T9" fmla="*/ 1035 h 1103"/>
                  <a:gd name="T10" fmla="*/ 36 w 210"/>
                  <a:gd name="T11" fmla="*/ 957 h 1103"/>
                  <a:gd name="T12" fmla="*/ 19 w 210"/>
                  <a:gd name="T13" fmla="*/ 994 h 1103"/>
                  <a:gd name="T14" fmla="*/ 41 w 210"/>
                  <a:gd name="T15" fmla="*/ 929 h 1103"/>
                  <a:gd name="T16" fmla="*/ 33 w 210"/>
                  <a:gd name="T17" fmla="*/ 917 h 1103"/>
                  <a:gd name="T18" fmla="*/ 41 w 210"/>
                  <a:gd name="T19" fmla="*/ 929 h 1103"/>
                  <a:gd name="T20" fmla="*/ 55 w 210"/>
                  <a:gd name="T21" fmla="*/ 851 h 1103"/>
                  <a:gd name="T22" fmla="*/ 38 w 210"/>
                  <a:gd name="T23" fmla="*/ 888 h 1103"/>
                  <a:gd name="T24" fmla="*/ 60 w 210"/>
                  <a:gd name="T25" fmla="*/ 822 h 1103"/>
                  <a:gd name="T26" fmla="*/ 53 w 210"/>
                  <a:gd name="T27" fmla="*/ 811 h 1103"/>
                  <a:gd name="T28" fmla="*/ 60 w 210"/>
                  <a:gd name="T29" fmla="*/ 822 h 1103"/>
                  <a:gd name="T30" fmla="*/ 75 w 210"/>
                  <a:gd name="T31" fmla="*/ 745 h 1103"/>
                  <a:gd name="T32" fmla="*/ 58 w 210"/>
                  <a:gd name="T33" fmla="*/ 782 h 1103"/>
                  <a:gd name="T34" fmla="*/ 80 w 210"/>
                  <a:gd name="T35" fmla="*/ 716 h 1103"/>
                  <a:gd name="T36" fmla="*/ 72 w 210"/>
                  <a:gd name="T37" fmla="*/ 705 h 1103"/>
                  <a:gd name="T38" fmla="*/ 80 w 210"/>
                  <a:gd name="T39" fmla="*/ 716 h 1103"/>
                  <a:gd name="T40" fmla="*/ 94 w 210"/>
                  <a:gd name="T41" fmla="*/ 639 h 1103"/>
                  <a:gd name="T42" fmla="*/ 77 w 210"/>
                  <a:gd name="T43" fmla="*/ 676 h 1103"/>
                  <a:gd name="T44" fmla="*/ 99 w 210"/>
                  <a:gd name="T45" fmla="*/ 610 h 1103"/>
                  <a:gd name="T46" fmla="*/ 91 w 210"/>
                  <a:gd name="T47" fmla="*/ 598 h 1103"/>
                  <a:gd name="T48" fmla="*/ 99 w 210"/>
                  <a:gd name="T49" fmla="*/ 610 h 1103"/>
                  <a:gd name="T50" fmla="*/ 113 w 210"/>
                  <a:gd name="T51" fmla="*/ 532 h 1103"/>
                  <a:gd name="T52" fmla="*/ 97 w 210"/>
                  <a:gd name="T53" fmla="*/ 569 h 1103"/>
                  <a:gd name="T54" fmla="*/ 118 w 210"/>
                  <a:gd name="T55" fmla="*/ 504 h 1103"/>
                  <a:gd name="T56" fmla="*/ 111 w 210"/>
                  <a:gd name="T57" fmla="*/ 492 h 1103"/>
                  <a:gd name="T58" fmla="*/ 118 w 210"/>
                  <a:gd name="T59" fmla="*/ 504 h 1103"/>
                  <a:gd name="T60" fmla="*/ 133 w 210"/>
                  <a:gd name="T61" fmla="*/ 426 h 1103"/>
                  <a:gd name="T62" fmla="*/ 116 w 210"/>
                  <a:gd name="T63" fmla="*/ 463 h 1103"/>
                  <a:gd name="T64" fmla="*/ 138 w 210"/>
                  <a:gd name="T65" fmla="*/ 397 h 1103"/>
                  <a:gd name="T66" fmla="*/ 130 w 210"/>
                  <a:gd name="T67" fmla="*/ 386 h 1103"/>
                  <a:gd name="T68" fmla="*/ 138 w 210"/>
                  <a:gd name="T69" fmla="*/ 397 h 1103"/>
                  <a:gd name="T70" fmla="*/ 152 w 210"/>
                  <a:gd name="T71" fmla="*/ 320 h 1103"/>
                  <a:gd name="T72" fmla="*/ 135 w 210"/>
                  <a:gd name="T73" fmla="*/ 357 h 1103"/>
                  <a:gd name="T74" fmla="*/ 157 w 210"/>
                  <a:gd name="T75" fmla="*/ 291 h 1103"/>
                  <a:gd name="T76" fmla="*/ 149 w 210"/>
                  <a:gd name="T77" fmla="*/ 280 h 1103"/>
                  <a:gd name="T78" fmla="*/ 157 w 210"/>
                  <a:gd name="T79" fmla="*/ 291 h 1103"/>
                  <a:gd name="T80" fmla="*/ 171 w 210"/>
                  <a:gd name="T81" fmla="*/ 214 h 1103"/>
                  <a:gd name="T82" fmla="*/ 155 w 210"/>
                  <a:gd name="T83" fmla="*/ 251 h 1103"/>
                  <a:gd name="T84" fmla="*/ 177 w 210"/>
                  <a:gd name="T85" fmla="*/ 185 h 1103"/>
                  <a:gd name="T86" fmla="*/ 169 w 210"/>
                  <a:gd name="T87" fmla="*/ 174 h 1103"/>
                  <a:gd name="T88" fmla="*/ 177 w 210"/>
                  <a:gd name="T89" fmla="*/ 185 h 1103"/>
                  <a:gd name="T90" fmla="*/ 191 w 210"/>
                  <a:gd name="T91" fmla="*/ 108 h 1103"/>
                  <a:gd name="T92" fmla="*/ 174 w 210"/>
                  <a:gd name="T93" fmla="*/ 144 h 1103"/>
                  <a:gd name="T94" fmla="*/ 196 w 210"/>
                  <a:gd name="T95" fmla="*/ 79 h 1103"/>
                  <a:gd name="T96" fmla="*/ 188 w 210"/>
                  <a:gd name="T97" fmla="*/ 67 h 1103"/>
                  <a:gd name="T98" fmla="*/ 196 w 210"/>
                  <a:gd name="T99" fmla="*/ 79 h 1103"/>
                  <a:gd name="T100" fmla="*/ 210 w 210"/>
                  <a:gd name="T101" fmla="*/ 1 h 1103"/>
                  <a:gd name="T102" fmla="*/ 193 w 210"/>
                  <a:gd name="T103" fmla="*/ 38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0" h="1103">
                    <a:moveTo>
                      <a:pt x="9" y="1103"/>
                    </a:moveTo>
                    <a:lnTo>
                      <a:pt x="16" y="1064"/>
                    </a:lnTo>
                    <a:lnTo>
                      <a:pt x="7" y="1062"/>
                    </a:lnTo>
                    <a:lnTo>
                      <a:pt x="0" y="1101"/>
                    </a:lnTo>
                    <a:lnTo>
                      <a:pt x="9" y="1103"/>
                    </a:lnTo>
                    <a:close/>
                    <a:moveTo>
                      <a:pt x="21" y="1035"/>
                    </a:moveTo>
                    <a:lnTo>
                      <a:pt x="23" y="1025"/>
                    </a:lnTo>
                    <a:lnTo>
                      <a:pt x="14" y="1023"/>
                    </a:lnTo>
                    <a:lnTo>
                      <a:pt x="12" y="1033"/>
                    </a:lnTo>
                    <a:lnTo>
                      <a:pt x="21" y="1035"/>
                    </a:lnTo>
                    <a:close/>
                    <a:moveTo>
                      <a:pt x="29" y="996"/>
                    </a:moveTo>
                    <a:lnTo>
                      <a:pt x="36" y="957"/>
                    </a:lnTo>
                    <a:lnTo>
                      <a:pt x="26" y="956"/>
                    </a:lnTo>
                    <a:lnTo>
                      <a:pt x="19" y="994"/>
                    </a:lnTo>
                    <a:lnTo>
                      <a:pt x="29" y="996"/>
                    </a:lnTo>
                    <a:close/>
                    <a:moveTo>
                      <a:pt x="41" y="929"/>
                    </a:moveTo>
                    <a:lnTo>
                      <a:pt x="43" y="919"/>
                    </a:lnTo>
                    <a:lnTo>
                      <a:pt x="33" y="917"/>
                    </a:lnTo>
                    <a:lnTo>
                      <a:pt x="31" y="927"/>
                    </a:lnTo>
                    <a:lnTo>
                      <a:pt x="41" y="929"/>
                    </a:lnTo>
                    <a:close/>
                    <a:moveTo>
                      <a:pt x="48" y="890"/>
                    </a:moveTo>
                    <a:lnTo>
                      <a:pt x="55" y="851"/>
                    </a:lnTo>
                    <a:lnTo>
                      <a:pt x="45" y="849"/>
                    </a:lnTo>
                    <a:lnTo>
                      <a:pt x="38" y="888"/>
                    </a:lnTo>
                    <a:lnTo>
                      <a:pt x="48" y="890"/>
                    </a:lnTo>
                    <a:close/>
                    <a:moveTo>
                      <a:pt x="60" y="822"/>
                    </a:moveTo>
                    <a:lnTo>
                      <a:pt x="62" y="813"/>
                    </a:lnTo>
                    <a:lnTo>
                      <a:pt x="53" y="811"/>
                    </a:lnTo>
                    <a:lnTo>
                      <a:pt x="51" y="821"/>
                    </a:lnTo>
                    <a:lnTo>
                      <a:pt x="60" y="822"/>
                    </a:lnTo>
                    <a:close/>
                    <a:moveTo>
                      <a:pt x="68" y="784"/>
                    </a:moveTo>
                    <a:lnTo>
                      <a:pt x="75" y="745"/>
                    </a:lnTo>
                    <a:lnTo>
                      <a:pt x="65" y="743"/>
                    </a:lnTo>
                    <a:lnTo>
                      <a:pt x="58" y="782"/>
                    </a:lnTo>
                    <a:lnTo>
                      <a:pt x="68" y="784"/>
                    </a:lnTo>
                    <a:close/>
                    <a:moveTo>
                      <a:pt x="80" y="716"/>
                    </a:moveTo>
                    <a:lnTo>
                      <a:pt x="82" y="706"/>
                    </a:lnTo>
                    <a:lnTo>
                      <a:pt x="72" y="705"/>
                    </a:lnTo>
                    <a:lnTo>
                      <a:pt x="70" y="714"/>
                    </a:lnTo>
                    <a:lnTo>
                      <a:pt x="80" y="716"/>
                    </a:lnTo>
                    <a:close/>
                    <a:moveTo>
                      <a:pt x="87" y="677"/>
                    </a:moveTo>
                    <a:lnTo>
                      <a:pt x="94" y="639"/>
                    </a:lnTo>
                    <a:lnTo>
                      <a:pt x="84" y="637"/>
                    </a:lnTo>
                    <a:lnTo>
                      <a:pt x="77" y="676"/>
                    </a:lnTo>
                    <a:lnTo>
                      <a:pt x="87" y="677"/>
                    </a:lnTo>
                    <a:close/>
                    <a:moveTo>
                      <a:pt x="99" y="610"/>
                    </a:moveTo>
                    <a:lnTo>
                      <a:pt x="101" y="600"/>
                    </a:lnTo>
                    <a:lnTo>
                      <a:pt x="91" y="598"/>
                    </a:lnTo>
                    <a:lnTo>
                      <a:pt x="90" y="608"/>
                    </a:lnTo>
                    <a:lnTo>
                      <a:pt x="99" y="610"/>
                    </a:lnTo>
                    <a:close/>
                    <a:moveTo>
                      <a:pt x="106" y="571"/>
                    </a:moveTo>
                    <a:lnTo>
                      <a:pt x="113" y="532"/>
                    </a:lnTo>
                    <a:lnTo>
                      <a:pt x="104" y="531"/>
                    </a:lnTo>
                    <a:lnTo>
                      <a:pt x="97" y="569"/>
                    </a:lnTo>
                    <a:lnTo>
                      <a:pt x="106" y="571"/>
                    </a:lnTo>
                    <a:close/>
                    <a:moveTo>
                      <a:pt x="118" y="504"/>
                    </a:moveTo>
                    <a:lnTo>
                      <a:pt x="120" y="494"/>
                    </a:lnTo>
                    <a:lnTo>
                      <a:pt x="111" y="492"/>
                    </a:lnTo>
                    <a:lnTo>
                      <a:pt x="109" y="502"/>
                    </a:lnTo>
                    <a:lnTo>
                      <a:pt x="118" y="504"/>
                    </a:lnTo>
                    <a:close/>
                    <a:moveTo>
                      <a:pt x="126" y="465"/>
                    </a:moveTo>
                    <a:lnTo>
                      <a:pt x="133" y="426"/>
                    </a:lnTo>
                    <a:lnTo>
                      <a:pt x="123" y="425"/>
                    </a:lnTo>
                    <a:lnTo>
                      <a:pt x="116" y="463"/>
                    </a:lnTo>
                    <a:lnTo>
                      <a:pt x="126" y="465"/>
                    </a:lnTo>
                    <a:close/>
                    <a:moveTo>
                      <a:pt x="138" y="397"/>
                    </a:moveTo>
                    <a:lnTo>
                      <a:pt x="140" y="388"/>
                    </a:lnTo>
                    <a:lnTo>
                      <a:pt x="130" y="386"/>
                    </a:lnTo>
                    <a:lnTo>
                      <a:pt x="128" y="396"/>
                    </a:lnTo>
                    <a:lnTo>
                      <a:pt x="138" y="397"/>
                    </a:lnTo>
                    <a:close/>
                    <a:moveTo>
                      <a:pt x="145" y="359"/>
                    </a:moveTo>
                    <a:lnTo>
                      <a:pt x="152" y="320"/>
                    </a:lnTo>
                    <a:lnTo>
                      <a:pt x="142" y="318"/>
                    </a:lnTo>
                    <a:lnTo>
                      <a:pt x="135" y="357"/>
                    </a:lnTo>
                    <a:lnTo>
                      <a:pt x="145" y="359"/>
                    </a:lnTo>
                    <a:close/>
                    <a:moveTo>
                      <a:pt x="157" y="291"/>
                    </a:moveTo>
                    <a:lnTo>
                      <a:pt x="159" y="282"/>
                    </a:lnTo>
                    <a:lnTo>
                      <a:pt x="149" y="280"/>
                    </a:lnTo>
                    <a:lnTo>
                      <a:pt x="148" y="289"/>
                    </a:lnTo>
                    <a:lnTo>
                      <a:pt x="157" y="291"/>
                    </a:lnTo>
                    <a:close/>
                    <a:moveTo>
                      <a:pt x="165" y="252"/>
                    </a:moveTo>
                    <a:lnTo>
                      <a:pt x="171" y="214"/>
                    </a:lnTo>
                    <a:lnTo>
                      <a:pt x="162" y="212"/>
                    </a:lnTo>
                    <a:lnTo>
                      <a:pt x="155" y="251"/>
                    </a:lnTo>
                    <a:lnTo>
                      <a:pt x="165" y="252"/>
                    </a:lnTo>
                    <a:close/>
                    <a:moveTo>
                      <a:pt x="177" y="185"/>
                    </a:moveTo>
                    <a:lnTo>
                      <a:pt x="178" y="175"/>
                    </a:lnTo>
                    <a:lnTo>
                      <a:pt x="169" y="174"/>
                    </a:lnTo>
                    <a:lnTo>
                      <a:pt x="167" y="183"/>
                    </a:lnTo>
                    <a:lnTo>
                      <a:pt x="177" y="185"/>
                    </a:lnTo>
                    <a:close/>
                    <a:moveTo>
                      <a:pt x="184" y="146"/>
                    </a:moveTo>
                    <a:lnTo>
                      <a:pt x="191" y="108"/>
                    </a:lnTo>
                    <a:lnTo>
                      <a:pt x="181" y="106"/>
                    </a:lnTo>
                    <a:lnTo>
                      <a:pt x="174" y="144"/>
                    </a:lnTo>
                    <a:lnTo>
                      <a:pt x="184" y="146"/>
                    </a:lnTo>
                    <a:close/>
                    <a:moveTo>
                      <a:pt x="196" y="79"/>
                    </a:moveTo>
                    <a:lnTo>
                      <a:pt x="198" y="69"/>
                    </a:lnTo>
                    <a:lnTo>
                      <a:pt x="188" y="67"/>
                    </a:lnTo>
                    <a:lnTo>
                      <a:pt x="186" y="77"/>
                    </a:lnTo>
                    <a:lnTo>
                      <a:pt x="196" y="79"/>
                    </a:lnTo>
                    <a:close/>
                    <a:moveTo>
                      <a:pt x="203" y="40"/>
                    </a:moveTo>
                    <a:lnTo>
                      <a:pt x="210" y="1"/>
                    </a:lnTo>
                    <a:lnTo>
                      <a:pt x="200" y="0"/>
                    </a:lnTo>
                    <a:lnTo>
                      <a:pt x="193" y="38"/>
                    </a:lnTo>
                    <a:lnTo>
                      <a:pt x="203" y="40"/>
                    </a:lnTo>
                    <a:close/>
                  </a:path>
                </a:pathLst>
              </a:custGeom>
              <a:solidFill>
                <a:srgbClr val="2D2DB9"/>
              </a:solidFill>
              <a:ln w="0" cap="flat">
                <a:solidFill>
                  <a:srgbClr val="2D2DB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63" name="Rectangle 237"/>
              <p:cNvSpPr>
                <a:spLocks noChangeArrowheads="1"/>
              </p:cNvSpPr>
              <p:nvPr/>
            </p:nvSpPr>
            <p:spPr bwMode="auto">
              <a:xfrm>
                <a:off x="3522" y="3533"/>
                <a:ext cx="44" cy="4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64" name="Freeform 238"/>
              <p:cNvSpPr>
                <a:spLocks noEditPoints="1"/>
              </p:cNvSpPr>
              <p:nvPr/>
            </p:nvSpPr>
            <p:spPr bwMode="auto">
              <a:xfrm>
                <a:off x="2085" y="2003"/>
                <a:ext cx="719" cy="430"/>
              </a:xfrm>
              <a:custGeom>
                <a:avLst/>
                <a:gdLst>
                  <a:gd name="T0" fmla="*/ 680 w 719"/>
                  <a:gd name="T1" fmla="*/ 410 h 430"/>
                  <a:gd name="T2" fmla="*/ 719 w 719"/>
                  <a:gd name="T3" fmla="*/ 421 h 430"/>
                  <a:gd name="T4" fmla="*/ 655 w 719"/>
                  <a:gd name="T5" fmla="*/ 395 h 430"/>
                  <a:gd name="T6" fmla="*/ 651 w 719"/>
                  <a:gd name="T7" fmla="*/ 382 h 430"/>
                  <a:gd name="T8" fmla="*/ 655 w 719"/>
                  <a:gd name="T9" fmla="*/ 395 h 430"/>
                  <a:gd name="T10" fmla="*/ 587 w 719"/>
                  <a:gd name="T11" fmla="*/ 355 h 430"/>
                  <a:gd name="T12" fmla="*/ 626 w 719"/>
                  <a:gd name="T13" fmla="*/ 367 h 430"/>
                  <a:gd name="T14" fmla="*/ 562 w 719"/>
                  <a:gd name="T15" fmla="*/ 340 h 430"/>
                  <a:gd name="T16" fmla="*/ 558 w 719"/>
                  <a:gd name="T17" fmla="*/ 327 h 430"/>
                  <a:gd name="T18" fmla="*/ 562 w 719"/>
                  <a:gd name="T19" fmla="*/ 340 h 430"/>
                  <a:gd name="T20" fmla="*/ 494 w 719"/>
                  <a:gd name="T21" fmla="*/ 300 h 430"/>
                  <a:gd name="T22" fmla="*/ 533 w 719"/>
                  <a:gd name="T23" fmla="*/ 312 h 430"/>
                  <a:gd name="T24" fmla="*/ 469 w 719"/>
                  <a:gd name="T25" fmla="*/ 285 h 430"/>
                  <a:gd name="T26" fmla="*/ 465 w 719"/>
                  <a:gd name="T27" fmla="*/ 271 h 430"/>
                  <a:gd name="T28" fmla="*/ 469 w 719"/>
                  <a:gd name="T29" fmla="*/ 285 h 430"/>
                  <a:gd name="T30" fmla="*/ 401 w 719"/>
                  <a:gd name="T31" fmla="*/ 245 h 430"/>
                  <a:gd name="T32" fmla="*/ 440 w 719"/>
                  <a:gd name="T33" fmla="*/ 256 h 430"/>
                  <a:gd name="T34" fmla="*/ 376 w 719"/>
                  <a:gd name="T35" fmla="*/ 230 h 430"/>
                  <a:gd name="T36" fmla="*/ 372 w 719"/>
                  <a:gd name="T37" fmla="*/ 217 h 430"/>
                  <a:gd name="T38" fmla="*/ 376 w 719"/>
                  <a:gd name="T39" fmla="*/ 230 h 430"/>
                  <a:gd name="T40" fmla="*/ 308 w 719"/>
                  <a:gd name="T41" fmla="*/ 190 h 430"/>
                  <a:gd name="T42" fmla="*/ 347 w 719"/>
                  <a:gd name="T43" fmla="*/ 202 h 430"/>
                  <a:gd name="T44" fmla="*/ 283 w 719"/>
                  <a:gd name="T45" fmla="*/ 175 h 430"/>
                  <a:gd name="T46" fmla="*/ 279 w 719"/>
                  <a:gd name="T47" fmla="*/ 162 h 430"/>
                  <a:gd name="T48" fmla="*/ 283 w 719"/>
                  <a:gd name="T49" fmla="*/ 175 h 430"/>
                  <a:gd name="T50" fmla="*/ 215 w 719"/>
                  <a:gd name="T51" fmla="*/ 135 h 430"/>
                  <a:gd name="T52" fmla="*/ 254 w 719"/>
                  <a:gd name="T53" fmla="*/ 147 h 430"/>
                  <a:gd name="T54" fmla="*/ 190 w 719"/>
                  <a:gd name="T55" fmla="*/ 120 h 430"/>
                  <a:gd name="T56" fmla="*/ 186 w 719"/>
                  <a:gd name="T57" fmla="*/ 106 h 430"/>
                  <a:gd name="T58" fmla="*/ 190 w 719"/>
                  <a:gd name="T59" fmla="*/ 120 h 430"/>
                  <a:gd name="T60" fmla="*/ 122 w 719"/>
                  <a:gd name="T61" fmla="*/ 80 h 430"/>
                  <a:gd name="T62" fmla="*/ 161 w 719"/>
                  <a:gd name="T63" fmla="*/ 92 h 430"/>
                  <a:gd name="T64" fmla="*/ 97 w 719"/>
                  <a:gd name="T65" fmla="*/ 65 h 430"/>
                  <a:gd name="T66" fmla="*/ 93 w 719"/>
                  <a:gd name="T67" fmla="*/ 51 h 430"/>
                  <a:gd name="T68" fmla="*/ 97 w 719"/>
                  <a:gd name="T69" fmla="*/ 65 h 430"/>
                  <a:gd name="T70" fmla="*/ 29 w 719"/>
                  <a:gd name="T71" fmla="*/ 25 h 430"/>
                  <a:gd name="T72" fmla="*/ 68 w 719"/>
                  <a:gd name="T73" fmla="*/ 36 h 430"/>
                  <a:gd name="T74" fmla="*/ 4 w 719"/>
                  <a:gd name="T75" fmla="*/ 10 h 430"/>
                  <a:gd name="T76" fmla="*/ 5 w 719"/>
                  <a:gd name="T77" fmla="*/ 0 h 430"/>
                  <a:gd name="T78" fmla="*/ 4 w 719"/>
                  <a:gd name="T79" fmla="*/ 1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9" h="430">
                    <a:moveTo>
                      <a:pt x="714" y="430"/>
                    </a:moveTo>
                    <a:lnTo>
                      <a:pt x="680" y="410"/>
                    </a:lnTo>
                    <a:lnTo>
                      <a:pt x="685" y="402"/>
                    </a:lnTo>
                    <a:lnTo>
                      <a:pt x="719" y="421"/>
                    </a:lnTo>
                    <a:lnTo>
                      <a:pt x="714" y="430"/>
                    </a:lnTo>
                    <a:close/>
                    <a:moveTo>
                      <a:pt x="655" y="395"/>
                    </a:moveTo>
                    <a:lnTo>
                      <a:pt x="646" y="390"/>
                    </a:lnTo>
                    <a:lnTo>
                      <a:pt x="651" y="382"/>
                    </a:lnTo>
                    <a:lnTo>
                      <a:pt x="660" y="387"/>
                    </a:lnTo>
                    <a:lnTo>
                      <a:pt x="655" y="395"/>
                    </a:lnTo>
                    <a:close/>
                    <a:moveTo>
                      <a:pt x="621" y="375"/>
                    </a:moveTo>
                    <a:lnTo>
                      <a:pt x="587" y="355"/>
                    </a:lnTo>
                    <a:lnTo>
                      <a:pt x="592" y="347"/>
                    </a:lnTo>
                    <a:lnTo>
                      <a:pt x="626" y="367"/>
                    </a:lnTo>
                    <a:lnTo>
                      <a:pt x="621" y="375"/>
                    </a:lnTo>
                    <a:close/>
                    <a:moveTo>
                      <a:pt x="562" y="340"/>
                    </a:moveTo>
                    <a:lnTo>
                      <a:pt x="553" y="335"/>
                    </a:lnTo>
                    <a:lnTo>
                      <a:pt x="558" y="327"/>
                    </a:lnTo>
                    <a:lnTo>
                      <a:pt x="567" y="332"/>
                    </a:lnTo>
                    <a:lnTo>
                      <a:pt x="562" y="340"/>
                    </a:lnTo>
                    <a:close/>
                    <a:moveTo>
                      <a:pt x="528" y="320"/>
                    </a:moveTo>
                    <a:lnTo>
                      <a:pt x="494" y="300"/>
                    </a:lnTo>
                    <a:lnTo>
                      <a:pt x="499" y="292"/>
                    </a:lnTo>
                    <a:lnTo>
                      <a:pt x="533" y="312"/>
                    </a:lnTo>
                    <a:lnTo>
                      <a:pt x="528" y="320"/>
                    </a:lnTo>
                    <a:close/>
                    <a:moveTo>
                      <a:pt x="469" y="285"/>
                    </a:moveTo>
                    <a:lnTo>
                      <a:pt x="460" y="280"/>
                    </a:lnTo>
                    <a:lnTo>
                      <a:pt x="465" y="271"/>
                    </a:lnTo>
                    <a:lnTo>
                      <a:pt x="474" y="277"/>
                    </a:lnTo>
                    <a:lnTo>
                      <a:pt x="469" y="285"/>
                    </a:lnTo>
                    <a:close/>
                    <a:moveTo>
                      <a:pt x="435" y="265"/>
                    </a:moveTo>
                    <a:lnTo>
                      <a:pt x="401" y="245"/>
                    </a:lnTo>
                    <a:lnTo>
                      <a:pt x="406" y="236"/>
                    </a:lnTo>
                    <a:lnTo>
                      <a:pt x="440" y="256"/>
                    </a:lnTo>
                    <a:lnTo>
                      <a:pt x="435" y="265"/>
                    </a:lnTo>
                    <a:close/>
                    <a:moveTo>
                      <a:pt x="376" y="230"/>
                    </a:moveTo>
                    <a:lnTo>
                      <a:pt x="367" y="225"/>
                    </a:lnTo>
                    <a:lnTo>
                      <a:pt x="372" y="217"/>
                    </a:lnTo>
                    <a:lnTo>
                      <a:pt x="381" y="221"/>
                    </a:lnTo>
                    <a:lnTo>
                      <a:pt x="376" y="230"/>
                    </a:lnTo>
                    <a:close/>
                    <a:moveTo>
                      <a:pt x="342" y="210"/>
                    </a:moveTo>
                    <a:lnTo>
                      <a:pt x="308" y="190"/>
                    </a:lnTo>
                    <a:lnTo>
                      <a:pt x="313" y="182"/>
                    </a:lnTo>
                    <a:lnTo>
                      <a:pt x="347" y="202"/>
                    </a:lnTo>
                    <a:lnTo>
                      <a:pt x="342" y="210"/>
                    </a:lnTo>
                    <a:close/>
                    <a:moveTo>
                      <a:pt x="283" y="175"/>
                    </a:moveTo>
                    <a:lnTo>
                      <a:pt x="274" y="170"/>
                    </a:lnTo>
                    <a:lnTo>
                      <a:pt x="279" y="162"/>
                    </a:lnTo>
                    <a:lnTo>
                      <a:pt x="288" y="167"/>
                    </a:lnTo>
                    <a:lnTo>
                      <a:pt x="283" y="175"/>
                    </a:lnTo>
                    <a:close/>
                    <a:moveTo>
                      <a:pt x="249" y="155"/>
                    </a:moveTo>
                    <a:lnTo>
                      <a:pt x="215" y="135"/>
                    </a:lnTo>
                    <a:lnTo>
                      <a:pt x="220" y="127"/>
                    </a:lnTo>
                    <a:lnTo>
                      <a:pt x="254" y="147"/>
                    </a:lnTo>
                    <a:lnTo>
                      <a:pt x="249" y="155"/>
                    </a:lnTo>
                    <a:close/>
                    <a:moveTo>
                      <a:pt x="190" y="120"/>
                    </a:moveTo>
                    <a:lnTo>
                      <a:pt x="181" y="115"/>
                    </a:lnTo>
                    <a:lnTo>
                      <a:pt x="186" y="106"/>
                    </a:lnTo>
                    <a:lnTo>
                      <a:pt x="195" y="112"/>
                    </a:lnTo>
                    <a:lnTo>
                      <a:pt x="190" y="120"/>
                    </a:lnTo>
                    <a:close/>
                    <a:moveTo>
                      <a:pt x="156" y="100"/>
                    </a:moveTo>
                    <a:lnTo>
                      <a:pt x="122" y="80"/>
                    </a:lnTo>
                    <a:lnTo>
                      <a:pt x="127" y="71"/>
                    </a:lnTo>
                    <a:lnTo>
                      <a:pt x="161" y="92"/>
                    </a:lnTo>
                    <a:lnTo>
                      <a:pt x="156" y="100"/>
                    </a:lnTo>
                    <a:close/>
                    <a:moveTo>
                      <a:pt x="97" y="65"/>
                    </a:moveTo>
                    <a:lnTo>
                      <a:pt x="88" y="60"/>
                    </a:lnTo>
                    <a:lnTo>
                      <a:pt x="93" y="51"/>
                    </a:lnTo>
                    <a:lnTo>
                      <a:pt x="102" y="57"/>
                    </a:lnTo>
                    <a:lnTo>
                      <a:pt x="97" y="65"/>
                    </a:lnTo>
                    <a:close/>
                    <a:moveTo>
                      <a:pt x="63" y="45"/>
                    </a:moveTo>
                    <a:lnTo>
                      <a:pt x="29" y="25"/>
                    </a:lnTo>
                    <a:lnTo>
                      <a:pt x="34" y="17"/>
                    </a:lnTo>
                    <a:lnTo>
                      <a:pt x="68" y="36"/>
                    </a:lnTo>
                    <a:lnTo>
                      <a:pt x="63" y="45"/>
                    </a:lnTo>
                    <a:close/>
                    <a:moveTo>
                      <a:pt x="4" y="10"/>
                    </a:moveTo>
                    <a:lnTo>
                      <a:pt x="0" y="8"/>
                    </a:lnTo>
                    <a:lnTo>
                      <a:pt x="5" y="0"/>
                    </a:lnTo>
                    <a:lnTo>
                      <a:pt x="9" y="1"/>
                    </a:lnTo>
                    <a:lnTo>
                      <a:pt x="4" y="10"/>
                    </a:lnTo>
                    <a:close/>
                  </a:path>
                </a:pathLst>
              </a:custGeom>
              <a:solidFill>
                <a:srgbClr val="2D2DB9"/>
              </a:solidFill>
              <a:ln w="0" cap="flat">
                <a:solidFill>
                  <a:srgbClr val="2D2DB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65" name="Rectangle 239"/>
              <p:cNvSpPr>
                <a:spLocks noChangeArrowheads="1"/>
              </p:cNvSpPr>
              <p:nvPr/>
            </p:nvSpPr>
            <p:spPr bwMode="auto">
              <a:xfrm>
                <a:off x="1184" y="2267"/>
                <a:ext cx="44" cy="4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66" name="Rectangle 240"/>
              <p:cNvSpPr>
                <a:spLocks noChangeArrowheads="1"/>
              </p:cNvSpPr>
              <p:nvPr/>
            </p:nvSpPr>
            <p:spPr bwMode="auto">
              <a:xfrm>
                <a:off x="2063" y="1962"/>
                <a:ext cx="44" cy="4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2289" name="Picture 241"/>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2051" y="1877"/>
                <a:ext cx="69"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0" name="Picture 242"/>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2051" y="1877"/>
                <a:ext cx="69"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67" name="Freeform 243"/>
              <p:cNvSpPr>
                <a:spLocks noEditPoints="1"/>
              </p:cNvSpPr>
              <p:nvPr/>
            </p:nvSpPr>
            <p:spPr bwMode="auto">
              <a:xfrm>
                <a:off x="1227" y="2002"/>
                <a:ext cx="861" cy="292"/>
              </a:xfrm>
              <a:custGeom>
                <a:avLst/>
                <a:gdLst>
                  <a:gd name="T0" fmla="*/ 40 w 861"/>
                  <a:gd name="T1" fmla="*/ 280 h 292"/>
                  <a:gd name="T2" fmla="*/ 0 w 861"/>
                  <a:gd name="T3" fmla="*/ 282 h 292"/>
                  <a:gd name="T4" fmla="*/ 68 w 861"/>
                  <a:gd name="T5" fmla="*/ 270 h 292"/>
                  <a:gd name="T6" fmla="*/ 75 w 861"/>
                  <a:gd name="T7" fmla="*/ 258 h 292"/>
                  <a:gd name="T8" fmla="*/ 68 w 861"/>
                  <a:gd name="T9" fmla="*/ 270 h 292"/>
                  <a:gd name="T10" fmla="*/ 143 w 861"/>
                  <a:gd name="T11" fmla="*/ 246 h 292"/>
                  <a:gd name="T12" fmla="*/ 102 w 861"/>
                  <a:gd name="T13" fmla="*/ 249 h 292"/>
                  <a:gd name="T14" fmla="*/ 171 w 861"/>
                  <a:gd name="T15" fmla="*/ 237 h 292"/>
                  <a:gd name="T16" fmla="*/ 177 w 861"/>
                  <a:gd name="T17" fmla="*/ 224 h 292"/>
                  <a:gd name="T18" fmla="*/ 171 w 861"/>
                  <a:gd name="T19" fmla="*/ 237 h 292"/>
                  <a:gd name="T20" fmla="*/ 246 w 861"/>
                  <a:gd name="T21" fmla="*/ 212 h 292"/>
                  <a:gd name="T22" fmla="*/ 205 w 861"/>
                  <a:gd name="T23" fmla="*/ 215 h 292"/>
                  <a:gd name="T24" fmla="*/ 273 w 861"/>
                  <a:gd name="T25" fmla="*/ 203 h 292"/>
                  <a:gd name="T26" fmla="*/ 280 w 861"/>
                  <a:gd name="T27" fmla="*/ 190 h 292"/>
                  <a:gd name="T28" fmla="*/ 273 w 861"/>
                  <a:gd name="T29" fmla="*/ 203 h 292"/>
                  <a:gd name="T30" fmla="*/ 348 w 861"/>
                  <a:gd name="T31" fmla="*/ 178 h 292"/>
                  <a:gd name="T32" fmla="*/ 308 w 861"/>
                  <a:gd name="T33" fmla="*/ 181 h 292"/>
                  <a:gd name="T34" fmla="*/ 376 w 861"/>
                  <a:gd name="T35" fmla="*/ 169 h 292"/>
                  <a:gd name="T36" fmla="*/ 382 w 861"/>
                  <a:gd name="T37" fmla="*/ 156 h 292"/>
                  <a:gd name="T38" fmla="*/ 376 w 861"/>
                  <a:gd name="T39" fmla="*/ 169 h 292"/>
                  <a:gd name="T40" fmla="*/ 451 w 861"/>
                  <a:gd name="T41" fmla="*/ 144 h 292"/>
                  <a:gd name="T42" fmla="*/ 410 w 861"/>
                  <a:gd name="T43" fmla="*/ 147 h 292"/>
                  <a:gd name="T44" fmla="*/ 479 w 861"/>
                  <a:gd name="T45" fmla="*/ 135 h 292"/>
                  <a:gd name="T46" fmla="*/ 485 w 861"/>
                  <a:gd name="T47" fmla="*/ 123 h 292"/>
                  <a:gd name="T48" fmla="*/ 479 w 861"/>
                  <a:gd name="T49" fmla="*/ 135 h 292"/>
                  <a:gd name="T50" fmla="*/ 553 w 861"/>
                  <a:gd name="T51" fmla="*/ 110 h 292"/>
                  <a:gd name="T52" fmla="*/ 513 w 861"/>
                  <a:gd name="T53" fmla="*/ 114 h 292"/>
                  <a:gd name="T54" fmla="*/ 581 w 861"/>
                  <a:gd name="T55" fmla="*/ 101 h 292"/>
                  <a:gd name="T56" fmla="*/ 587 w 861"/>
                  <a:gd name="T57" fmla="*/ 89 h 292"/>
                  <a:gd name="T58" fmla="*/ 581 w 861"/>
                  <a:gd name="T59" fmla="*/ 101 h 292"/>
                  <a:gd name="T60" fmla="*/ 656 w 861"/>
                  <a:gd name="T61" fmla="*/ 77 h 292"/>
                  <a:gd name="T62" fmla="*/ 615 w 861"/>
                  <a:gd name="T63" fmla="*/ 80 h 292"/>
                  <a:gd name="T64" fmla="*/ 684 w 861"/>
                  <a:gd name="T65" fmla="*/ 68 h 292"/>
                  <a:gd name="T66" fmla="*/ 690 w 861"/>
                  <a:gd name="T67" fmla="*/ 55 h 292"/>
                  <a:gd name="T68" fmla="*/ 684 w 861"/>
                  <a:gd name="T69" fmla="*/ 68 h 292"/>
                  <a:gd name="T70" fmla="*/ 758 w 861"/>
                  <a:gd name="T71" fmla="*/ 43 h 292"/>
                  <a:gd name="T72" fmla="*/ 718 w 861"/>
                  <a:gd name="T73" fmla="*/ 46 h 292"/>
                  <a:gd name="T74" fmla="*/ 787 w 861"/>
                  <a:gd name="T75" fmla="*/ 34 h 292"/>
                  <a:gd name="T76" fmla="*/ 793 w 861"/>
                  <a:gd name="T77" fmla="*/ 21 h 292"/>
                  <a:gd name="T78" fmla="*/ 787 w 861"/>
                  <a:gd name="T79" fmla="*/ 34 h 292"/>
                  <a:gd name="T80" fmla="*/ 861 w 861"/>
                  <a:gd name="T81" fmla="*/ 10 h 292"/>
                  <a:gd name="T82" fmla="*/ 821 w 861"/>
                  <a:gd name="T83" fmla="*/ 1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1" h="292">
                    <a:moveTo>
                      <a:pt x="3" y="292"/>
                    </a:moveTo>
                    <a:lnTo>
                      <a:pt x="40" y="280"/>
                    </a:lnTo>
                    <a:lnTo>
                      <a:pt x="37" y="270"/>
                    </a:lnTo>
                    <a:lnTo>
                      <a:pt x="0" y="282"/>
                    </a:lnTo>
                    <a:lnTo>
                      <a:pt x="3" y="292"/>
                    </a:lnTo>
                    <a:close/>
                    <a:moveTo>
                      <a:pt x="68" y="270"/>
                    </a:moveTo>
                    <a:lnTo>
                      <a:pt x="78" y="267"/>
                    </a:lnTo>
                    <a:lnTo>
                      <a:pt x="75" y="258"/>
                    </a:lnTo>
                    <a:lnTo>
                      <a:pt x="65" y="261"/>
                    </a:lnTo>
                    <a:lnTo>
                      <a:pt x="68" y="270"/>
                    </a:lnTo>
                    <a:close/>
                    <a:moveTo>
                      <a:pt x="106" y="258"/>
                    </a:moveTo>
                    <a:lnTo>
                      <a:pt x="143" y="246"/>
                    </a:lnTo>
                    <a:lnTo>
                      <a:pt x="140" y="236"/>
                    </a:lnTo>
                    <a:lnTo>
                      <a:pt x="102" y="249"/>
                    </a:lnTo>
                    <a:lnTo>
                      <a:pt x="106" y="258"/>
                    </a:lnTo>
                    <a:close/>
                    <a:moveTo>
                      <a:pt x="171" y="237"/>
                    </a:moveTo>
                    <a:lnTo>
                      <a:pt x="180" y="233"/>
                    </a:lnTo>
                    <a:lnTo>
                      <a:pt x="177" y="224"/>
                    </a:lnTo>
                    <a:lnTo>
                      <a:pt x="168" y="227"/>
                    </a:lnTo>
                    <a:lnTo>
                      <a:pt x="171" y="237"/>
                    </a:lnTo>
                    <a:close/>
                    <a:moveTo>
                      <a:pt x="208" y="224"/>
                    </a:moveTo>
                    <a:lnTo>
                      <a:pt x="246" y="212"/>
                    </a:lnTo>
                    <a:lnTo>
                      <a:pt x="242" y="203"/>
                    </a:lnTo>
                    <a:lnTo>
                      <a:pt x="205" y="215"/>
                    </a:lnTo>
                    <a:lnTo>
                      <a:pt x="208" y="224"/>
                    </a:lnTo>
                    <a:close/>
                    <a:moveTo>
                      <a:pt x="273" y="203"/>
                    </a:moveTo>
                    <a:lnTo>
                      <a:pt x="283" y="200"/>
                    </a:lnTo>
                    <a:lnTo>
                      <a:pt x="280" y="190"/>
                    </a:lnTo>
                    <a:lnTo>
                      <a:pt x="270" y="193"/>
                    </a:lnTo>
                    <a:lnTo>
                      <a:pt x="273" y="203"/>
                    </a:lnTo>
                    <a:close/>
                    <a:moveTo>
                      <a:pt x="311" y="191"/>
                    </a:moveTo>
                    <a:lnTo>
                      <a:pt x="348" y="178"/>
                    </a:lnTo>
                    <a:lnTo>
                      <a:pt x="345" y="169"/>
                    </a:lnTo>
                    <a:lnTo>
                      <a:pt x="308" y="181"/>
                    </a:lnTo>
                    <a:lnTo>
                      <a:pt x="311" y="191"/>
                    </a:lnTo>
                    <a:close/>
                    <a:moveTo>
                      <a:pt x="376" y="169"/>
                    </a:moveTo>
                    <a:lnTo>
                      <a:pt x="386" y="166"/>
                    </a:lnTo>
                    <a:lnTo>
                      <a:pt x="382" y="156"/>
                    </a:lnTo>
                    <a:lnTo>
                      <a:pt x="373" y="160"/>
                    </a:lnTo>
                    <a:lnTo>
                      <a:pt x="376" y="169"/>
                    </a:lnTo>
                    <a:close/>
                    <a:moveTo>
                      <a:pt x="413" y="156"/>
                    </a:moveTo>
                    <a:lnTo>
                      <a:pt x="451" y="144"/>
                    </a:lnTo>
                    <a:lnTo>
                      <a:pt x="448" y="135"/>
                    </a:lnTo>
                    <a:lnTo>
                      <a:pt x="410" y="147"/>
                    </a:lnTo>
                    <a:lnTo>
                      <a:pt x="413" y="156"/>
                    </a:lnTo>
                    <a:close/>
                    <a:moveTo>
                      <a:pt x="479" y="135"/>
                    </a:moveTo>
                    <a:lnTo>
                      <a:pt x="488" y="132"/>
                    </a:lnTo>
                    <a:lnTo>
                      <a:pt x="485" y="123"/>
                    </a:lnTo>
                    <a:lnTo>
                      <a:pt x="476" y="126"/>
                    </a:lnTo>
                    <a:lnTo>
                      <a:pt x="479" y="135"/>
                    </a:lnTo>
                    <a:close/>
                    <a:moveTo>
                      <a:pt x="516" y="123"/>
                    </a:moveTo>
                    <a:lnTo>
                      <a:pt x="553" y="110"/>
                    </a:lnTo>
                    <a:lnTo>
                      <a:pt x="550" y="101"/>
                    </a:lnTo>
                    <a:lnTo>
                      <a:pt x="513" y="114"/>
                    </a:lnTo>
                    <a:lnTo>
                      <a:pt x="516" y="123"/>
                    </a:lnTo>
                    <a:close/>
                    <a:moveTo>
                      <a:pt x="581" y="101"/>
                    </a:moveTo>
                    <a:lnTo>
                      <a:pt x="591" y="98"/>
                    </a:lnTo>
                    <a:lnTo>
                      <a:pt x="587" y="89"/>
                    </a:lnTo>
                    <a:lnTo>
                      <a:pt x="578" y="92"/>
                    </a:lnTo>
                    <a:lnTo>
                      <a:pt x="581" y="101"/>
                    </a:lnTo>
                    <a:close/>
                    <a:moveTo>
                      <a:pt x="619" y="89"/>
                    </a:moveTo>
                    <a:lnTo>
                      <a:pt x="656" y="77"/>
                    </a:lnTo>
                    <a:lnTo>
                      <a:pt x="653" y="68"/>
                    </a:lnTo>
                    <a:lnTo>
                      <a:pt x="615" y="80"/>
                    </a:lnTo>
                    <a:lnTo>
                      <a:pt x="619" y="89"/>
                    </a:lnTo>
                    <a:close/>
                    <a:moveTo>
                      <a:pt x="684" y="68"/>
                    </a:moveTo>
                    <a:lnTo>
                      <a:pt x="693" y="64"/>
                    </a:lnTo>
                    <a:lnTo>
                      <a:pt x="690" y="55"/>
                    </a:lnTo>
                    <a:lnTo>
                      <a:pt x="681" y="58"/>
                    </a:lnTo>
                    <a:lnTo>
                      <a:pt x="684" y="68"/>
                    </a:lnTo>
                    <a:close/>
                    <a:moveTo>
                      <a:pt x="721" y="55"/>
                    </a:moveTo>
                    <a:lnTo>
                      <a:pt x="758" y="43"/>
                    </a:lnTo>
                    <a:lnTo>
                      <a:pt x="755" y="34"/>
                    </a:lnTo>
                    <a:lnTo>
                      <a:pt x="718" y="46"/>
                    </a:lnTo>
                    <a:lnTo>
                      <a:pt x="721" y="55"/>
                    </a:lnTo>
                    <a:close/>
                    <a:moveTo>
                      <a:pt x="787" y="34"/>
                    </a:moveTo>
                    <a:lnTo>
                      <a:pt x="796" y="31"/>
                    </a:lnTo>
                    <a:lnTo>
                      <a:pt x="793" y="21"/>
                    </a:lnTo>
                    <a:lnTo>
                      <a:pt x="784" y="25"/>
                    </a:lnTo>
                    <a:lnTo>
                      <a:pt x="787" y="34"/>
                    </a:lnTo>
                    <a:close/>
                    <a:moveTo>
                      <a:pt x="824" y="21"/>
                    </a:moveTo>
                    <a:lnTo>
                      <a:pt x="861" y="10"/>
                    </a:lnTo>
                    <a:lnTo>
                      <a:pt x="858" y="0"/>
                    </a:lnTo>
                    <a:lnTo>
                      <a:pt x="821" y="12"/>
                    </a:lnTo>
                    <a:lnTo>
                      <a:pt x="824" y="21"/>
                    </a:lnTo>
                    <a:close/>
                  </a:path>
                </a:pathLst>
              </a:custGeom>
              <a:solidFill>
                <a:srgbClr val="2D2DB9"/>
              </a:solidFill>
              <a:ln w="0" cap="flat">
                <a:solidFill>
                  <a:srgbClr val="2D2DB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68" name="Freeform 244"/>
              <p:cNvSpPr>
                <a:spLocks noEditPoints="1"/>
              </p:cNvSpPr>
              <p:nvPr/>
            </p:nvSpPr>
            <p:spPr bwMode="auto">
              <a:xfrm>
                <a:off x="1651" y="2005"/>
                <a:ext cx="442" cy="1138"/>
              </a:xfrm>
              <a:custGeom>
                <a:avLst/>
                <a:gdLst>
                  <a:gd name="T0" fmla="*/ 23 w 442"/>
                  <a:gd name="T1" fmla="*/ 1102 h 1138"/>
                  <a:gd name="T2" fmla="*/ 0 w 442"/>
                  <a:gd name="T3" fmla="*/ 1135 h 1138"/>
                  <a:gd name="T4" fmla="*/ 34 w 442"/>
                  <a:gd name="T5" fmla="*/ 1074 h 1138"/>
                  <a:gd name="T6" fmla="*/ 28 w 442"/>
                  <a:gd name="T7" fmla="*/ 1062 h 1138"/>
                  <a:gd name="T8" fmla="*/ 34 w 442"/>
                  <a:gd name="T9" fmla="*/ 1074 h 1138"/>
                  <a:gd name="T10" fmla="*/ 62 w 442"/>
                  <a:gd name="T11" fmla="*/ 1001 h 1138"/>
                  <a:gd name="T12" fmla="*/ 39 w 442"/>
                  <a:gd name="T13" fmla="*/ 1034 h 1138"/>
                  <a:gd name="T14" fmla="*/ 72 w 442"/>
                  <a:gd name="T15" fmla="*/ 973 h 1138"/>
                  <a:gd name="T16" fmla="*/ 66 w 442"/>
                  <a:gd name="T17" fmla="*/ 961 h 1138"/>
                  <a:gd name="T18" fmla="*/ 72 w 442"/>
                  <a:gd name="T19" fmla="*/ 973 h 1138"/>
                  <a:gd name="T20" fmla="*/ 100 w 442"/>
                  <a:gd name="T21" fmla="*/ 900 h 1138"/>
                  <a:gd name="T22" fmla="*/ 77 w 442"/>
                  <a:gd name="T23" fmla="*/ 933 h 1138"/>
                  <a:gd name="T24" fmla="*/ 111 w 442"/>
                  <a:gd name="T25" fmla="*/ 872 h 1138"/>
                  <a:gd name="T26" fmla="*/ 105 w 442"/>
                  <a:gd name="T27" fmla="*/ 860 h 1138"/>
                  <a:gd name="T28" fmla="*/ 111 w 442"/>
                  <a:gd name="T29" fmla="*/ 872 h 1138"/>
                  <a:gd name="T30" fmla="*/ 139 w 442"/>
                  <a:gd name="T31" fmla="*/ 799 h 1138"/>
                  <a:gd name="T32" fmla="*/ 116 w 442"/>
                  <a:gd name="T33" fmla="*/ 832 h 1138"/>
                  <a:gd name="T34" fmla="*/ 149 w 442"/>
                  <a:gd name="T35" fmla="*/ 771 h 1138"/>
                  <a:gd name="T36" fmla="*/ 144 w 442"/>
                  <a:gd name="T37" fmla="*/ 759 h 1138"/>
                  <a:gd name="T38" fmla="*/ 149 w 442"/>
                  <a:gd name="T39" fmla="*/ 771 h 1138"/>
                  <a:gd name="T40" fmla="*/ 177 w 442"/>
                  <a:gd name="T41" fmla="*/ 698 h 1138"/>
                  <a:gd name="T42" fmla="*/ 154 w 442"/>
                  <a:gd name="T43" fmla="*/ 731 h 1138"/>
                  <a:gd name="T44" fmla="*/ 188 w 442"/>
                  <a:gd name="T45" fmla="*/ 671 h 1138"/>
                  <a:gd name="T46" fmla="*/ 182 w 442"/>
                  <a:gd name="T47" fmla="*/ 658 h 1138"/>
                  <a:gd name="T48" fmla="*/ 188 w 442"/>
                  <a:gd name="T49" fmla="*/ 671 h 1138"/>
                  <a:gd name="T50" fmla="*/ 216 w 442"/>
                  <a:gd name="T51" fmla="*/ 597 h 1138"/>
                  <a:gd name="T52" fmla="*/ 193 w 442"/>
                  <a:gd name="T53" fmla="*/ 631 h 1138"/>
                  <a:gd name="T54" fmla="*/ 226 w 442"/>
                  <a:gd name="T55" fmla="*/ 570 h 1138"/>
                  <a:gd name="T56" fmla="*/ 221 w 442"/>
                  <a:gd name="T57" fmla="*/ 557 h 1138"/>
                  <a:gd name="T58" fmla="*/ 226 w 442"/>
                  <a:gd name="T59" fmla="*/ 570 h 1138"/>
                  <a:gd name="T60" fmla="*/ 254 w 442"/>
                  <a:gd name="T61" fmla="*/ 496 h 1138"/>
                  <a:gd name="T62" fmla="*/ 231 w 442"/>
                  <a:gd name="T63" fmla="*/ 530 h 1138"/>
                  <a:gd name="T64" fmla="*/ 265 w 442"/>
                  <a:gd name="T65" fmla="*/ 469 h 1138"/>
                  <a:gd name="T66" fmla="*/ 259 w 442"/>
                  <a:gd name="T67" fmla="*/ 456 h 1138"/>
                  <a:gd name="T68" fmla="*/ 265 w 442"/>
                  <a:gd name="T69" fmla="*/ 469 h 1138"/>
                  <a:gd name="T70" fmla="*/ 293 w 442"/>
                  <a:gd name="T71" fmla="*/ 396 h 1138"/>
                  <a:gd name="T72" fmla="*/ 270 w 442"/>
                  <a:gd name="T73" fmla="*/ 429 h 1138"/>
                  <a:gd name="T74" fmla="*/ 303 w 442"/>
                  <a:gd name="T75" fmla="*/ 368 h 1138"/>
                  <a:gd name="T76" fmla="*/ 298 w 442"/>
                  <a:gd name="T77" fmla="*/ 355 h 1138"/>
                  <a:gd name="T78" fmla="*/ 303 w 442"/>
                  <a:gd name="T79" fmla="*/ 368 h 1138"/>
                  <a:gd name="T80" fmla="*/ 331 w 442"/>
                  <a:gd name="T81" fmla="*/ 295 h 1138"/>
                  <a:gd name="T82" fmla="*/ 308 w 442"/>
                  <a:gd name="T83" fmla="*/ 328 h 1138"/>
                  <a:gd name="T84" fmla="*/ 342 w 442"/>
                  <a:gd name="T85" fmla="*/ 267 h 1138"/>
                  <a:gd name="T86" fmla="*/ 336 w 442"/>
                  <a:gd name="T87" fmla="*/ 254 h 1138"/>
                  <a:gd name="T88" fmla="*/ 342 w 442"/>
                  <a:gd name="T89" fmla="*/ 267 h 1138"/>
                  <a:gd name="T90" fmla="*/ 370 w 442"/>
                  <a:gd name="T91" fmla="*/ 194 h 1138"/>
                  <a:gd name="T92" fmla="*/ 347 w 442"/>
                  <a:gd name="T93" fmla="*/ 227 h 1138"/>
                  <a:gd name="T94" fmla="*/ 380 w 442"/>
                  <a:gd name="T95" fmla="*/ 166 h 1138"/>
                  <a:gd name="T96" fmla="*/ 375 w 442"/>
                  <a:gd name="T97" fmla="*/ 153 h 1138"/>
                  <a:gd name="T98" fmla="*/ 380 w 442"/>
                  <a:gd name="T99" fmla="*/ 166 h 1138"/>
                  <a:gd name="T100" fmla="*/ 408 w 442"/>
                  <a:gd name="T101" fmla="*/ 93 h 1138"/>
                  <a:gd name="T102" fmla="*/ 385 w 442"/>
                  <a:gd name="T103" fmla="*/ 126 h 1138"/>
                  <a:gd name="T104" fmla="*/ 419 w 442"/>
                  <a:gd name="T105" fmla="*/ 65 h 1138"/>
                  <a:gd name="T106" fmla="*/ 413 w 442"/>
                  <a:gd name="T107" fmla="*/ 53 h 1138"/>
                  <a:gd name="T108" fmla="*/ 419 w 442"/>
                  <a:gd name="T109" fmla="*/ 65 h 1138"/>
                  <a:gd name="T110" fmla="*/ 442 w 442"/>
                  <a:gd name="T111" fmla="*/ 3 h 1138"/>
                  <a:gd name="T112" fmla="*/ 424 w 442"/>
                  <a:gd name="T113" fmla="*/ 25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2" h="1138">
                    <a:moveTo>
                      <a:pt x="9" y="1138"/>
                    </a:moveTo>
                    <a:lnTo>
                      <a:pt x="23" y="1102"/>
                    </a:lnTo>
                    <a:lnTo>
                      <a:pt x="14" y="1098"/>
                    </a:lnTo>
                    <a:lnTo>
                      <a:pt x="0" y="1135"/>
                    </a:lnTo>
                    <a:lnTo>
                      <a:pt x="9" y="1138"/>
                    </a:lnTo>
                    <a:close/>
                    <a:moveTo>
                      <a:pt x="34" y="1074"/>
                    </a:moveTo>
                    <a:lnTo>
                      <a:pt x="37" y="1065"/>
                    </a:lnTo>
                    <a:lnTo>
                      <a:pt x="28" y="1062"/>
                    </a:lnTo>
                    <a:lnTo>
                      <a:pt x="24" y="1071"/>
                    </a:lnTo>
                    <a:lnTo>
                      <a:pt x="34" y="1074"/>
                    </a:lnTo>
                    <a:close/>
                    <a:moveTo>
                      <a:pt x="48" y="1037"/>
                    </a:moveTo>
                    <a:lnTo>
                      <a:pt x="62" y="1001"/>
                    </a:lnTo>
                    <a:lnTo>
                      <a:pt x="53" y="997"/>
                    </a:lnTo>
                    <a:lnTo>
                      <a:pt x="39" y="1034"/>
                    </a:lnTo>
                    <a:lnTo>
                      <a:pt x="48" y="1037"/>
                    </a:lnTo>
                    <a:close/>
                    <a:moveTo>
                      <a:pt x="72" y="973"/>
                    </a:moveTo>
                    <a:lnTo>
                      <a:pt x="76" y="964"/>
                    </a:lnTo>
                    <a:lnTo>
                      <a:pt x="66" y="961"/>
                    </a:lnTo>
                    <a:lnTo>
                      <a:pt x="63" y="970"/>
                    </a:lnTo>
                    <a:lnTo>
                      <a:pt x="72" y="973"/>
                    </a:lnTo>
                    <a:close/>
                    <a:moveTo>
                      <a:pt x="86" y="937"/>
                    </a:moveTo>
                    <a:lnTo>
                      <a:pt x="100" y="900"/>
                    </a:lnTo>
                    <a:lnTo>
                      <a:pt x="91" y="897"/>
                    </a:lnTo>
                    <a:lnTo>
                      <a:pt x="77" y="933"/>
                    </a:lnTo>
                    <a:lnTo>
                      <a:pt x="86" y="937"/>
                    </a:lnTo>
                    <a:close/>
                    <a:moveTo>
                      <a:pt x="111" y="872"/>
                    </a:moveTo>
                    <a:lnTo>
                      <a:pt x="114" y="863"/>
                    </a:lnTo>
                    <a:lnTo>
                      <a:pt x="105" y="860"/>
                    </a:lnTo>
                    <a:lnTo>
                      <a:pt x="101" y="869"/>
                    </a:lnTo>
                    <a:lnTo>
                      <a:pt x="111" y="872"/>
                    </a:lnTo>
                    <a:close/>
                    <a:moveTo>
                      <a:pt x="125" y="836"/>
                    </a:moveTo>
                    <a:lnTo>
                      <a:pt x="139" y="799"/>
                    </a:lnTo>
                    <a:lnTo>
                      <a:pt x="129" y="796"/>
                    </a:lnTo>
                    <a:lnTo>
                      <a:pt x="116" y="832"/>
                    </a:lnTo>
                    <a:lnTo>
                      <a:pt x="125" y="836"/>
                    </a:lnTo>
                    <a:close/>
                    <a:moveTo>
                      <a:pt x="149" y="771"/>
                    </a:moveTo>
                    <a:lnTo>
                      <a:pt x="153" y="762"/>
                    </a:lnTo>
                    <a:lnTo>
                      <a:pt x="144" y="759"/>
                    </a:lnTo>
                    <a:lnTo>
                      <a:pt x="140" y="768"/>
                    </a:lnTo>
                    <a:lnTo>
                      <a:pt x="149" y="771"/>
                    </a:lnTo>
                    <a:close/>
                    <a:moveTo>
                      <a:pt x="163" y="735"/>
                    </a:moveTo>
                    <a:lnTo>
                      <a:pt x="177" y="698"/>
                    </a:lnTo>
                    <a:lnTo>
                      <a:pt x="168" y="695"/>
                    </a:lnTo>
                    <a:lnTo>
                      <a:pt x="154" y="731"/>
                    </a:lnTo>
                    <a:lnTo>
                      <a:pt x="163" y="735"/>
                    </a:lnTo>
                    <a:close/>
                    <a:moveTo>
                      <a:pt x="188" y="671"/>
                    </a:moveTo>
                    <a:lnTo>
                      <a:pt x="191" y="662"/>
                    </a:lnTo>
                    <a:lnTo>
                      <a:pt x="182" y="658"/>
                    </a:lnTo>
                    <a:lnTo>
                      <a:pt x="179" y="667"/>
                    </a:lnTo>
                    <a:lnTo>
                      <a:pt x="188" y="671"/>
                    </a:lnTo>
                    <a:close/>
                    <a:moveTo>
                      <a:pt x="202" y="634"/>
                    </a:moveTo>
                    <a:lnTo>
                      <a:pt x="216" y="597"/>
                    </a:lnTo>
                    <a:lnTo>
                      <a:pt x="206" y="594"/>
                    </a:lnTo>
                    <a:lnTo>
                      <a:pt x="193" y="631"/>
                    </a:lnTo>
                    <a:lnTo>
                      <a:pt x="202" y="634"/>
                    </a:lnTo>
                    <a:close/>
                    <a:moveTo>
                      <a:pt x="226" y="570"/>
                    </a:moveTo>
                    <a:lnTo>
                      <a:pt x="230" y="561"/>
                    </a:lnTo>
                    <a:lnTo>
                      <a:pt x="221" y="557"/>
                    </a:lnTo>
                    <a:lnTo>
                      <a:pt x="217" y="566"/>
                    </a:lnTo>
                    <a:lnTo>
                      <a:pt x="226" y="570"/>
                    </a:lnTo>
                    <a:close/>
                    <a:moveTo>
                      <a:pt x="240" y="533"/>
                    </a:moveTo>
                    <a:lnTo>
                      <a:pt x="254" y="496"/>
                    </a:lnTo>
                    <a:lnTo>
                      <a:pt x="245" y="493"/>
                    </a:lnTo>
                    <a:lnTo>
                      <a:pt x="231" y="530"/>
                    </a:lnTo>
                    <a:lnTo>
                      <a:pt x="240" y="533"/>
                    </a:lnTo>
                    <a:close/>
                    <a:moveTo>
                      <a:pt x="265" y="469"/>
                    </a:moveTo>
                    <a:lnTo>
                      <a:pt x="268" y="460"/>
                    </a:lnTo>
                    <a:lnTo>
                      <a:pt x="259" y="456"/>
                    </a:lnTo>
                    <a:lnTo>
                      <a:pt x="256" y="465"/>
                    </a:lnTo>
                    <a:lnTo>
                      <a:pt x="265" y="469"/>
                    </a:lnTo>
                    <a:close/>
                    <a:moveTo>
                      <a:pt x="279" y="432"/>
                    </a:moveTo>
                    <a:lnTo>
                      <a:pt x="293" y="396"/>
                    </a:lnTo>
                    <a:lnTo>
                      <a:pt x="283" y="392"/>
                    </a:lnTo>
                    <a:lnTo>
                      <a:pt x="270" y="429"/>
                    </a:lnTo>
                    <a:lnTo>
                      <a:pt x="279" y="432"/>
                    </a:lnTo>
                    <a:close/>
                    <a:moveTo>
                      <a:pt x="303" y="368"/>
                    </a:moveTo>
                    <a:lnTo>
                      <a:pt x="307" y="359"/>
                    </a:lnTo>
                    <a:lnTo>
                      <a:pt x="298" y="355"/>
                    </a:lnTo>
                    <a:lnTo>
                      <a:pt x="294" y="364"/>
                    </a:lnTo>
                    <a:lnTo>
                      <a:pt x="303" y="368"/>
                    </a:lnTo>
                    <a:close/>
                    <a:moveTo>
                      <a:pt x="317" y="331"/>
                    </a:moveTo>
                    <a:lnTo>
                      <a:pt x="331" y="295"/>
                    </a:lnTo>
                    <a:lnTo>
                      <a:pt x="322" y="291"/>
                    </a:lnTo>
                    <a:lnTo>
                      <a:pt x="308" y="328"/>
                    </a:lnTo>
                    <a:lnTo>
                      <a:pt x="317" y="331"/>
                    </a:lnTo>
                    <a:close/>
                    <a:moveTo>
                      <a:pt x="342" y="267"/>
                    </a:moveTo>
                    <a:lnTo>
                      <a:pt x="345" y="258"/>
                    </a:lnTo>
                    <a:lnTo>
                      <a:pt x="336" y="254"/>
                    </a:lnTo>
                    <a:lnTo>
                      <a:pt x="333" y="264"/>
                    </a:lnTo>
                    <a:lnTo>
                      <a:pt x="342" y="267"/>
                    </a:lnTo>
                    <a:close/>
                    <a:moveTo>
                      <a:pt x="356" y="230"/>
                    </a:moveTo>
                    <a:lnTo>
                      <a:pt x="370" y="194"/>
                    </a:lnTo>
                    <a:lnTo>
                      <a:pt x="361" y="190"/>
                    </a:lnTo>
                    <a:lnTo>
                      <a:pt x="347" y="227"/>
                    </a:lnTo>
                    <a:lnTo>
                      <a:pt x="356" y="230"/>
                    </a:lnTo>
                    <a:close/>
                    <a:moveTo>
                      <a:pt x="380" y="166"/>
                    </a:moveTo>
                    <a:lnTo>
                      <a:pt x="384" y="157"/>
                    </a:lnTo>
                    <a:lnTo>
                      <a:pt x="375" y="153"/>
                    </a:lnTo>
                    <a:lnTo>
                      <a:pt x="371" y="163"/>
                    </a:lnTo>
                    <a:lnTo>
                      <a:pt x="380" y="166"/>
                    </a:lnTo>
                    <a:close/>
                    <a:moveTo>
                      <a:pt x="394" y="130"/>
                    </a:moveTo>
                    <a:lnTo>
                      <a:pt x="408" y="93"/>
                    </a:lnTo>
                    <a:lnTo>
                      <a:pt x="399" y="89"/>
                    </a:lnTo>
                    <a:lnTo>
                      <a:pt x="385" y="126"/>
                    </a:lnTo>
                    <a:lnTo>
                      <a:pt x="394" y="130"/>
                    </a:lnTo>
                    <a:close/>
                    <a:moveTo>
                      <a:pt x="419" y="65"/>
                    </a:moveTo>
                    <a:lnTo>
                      <a:pt x="422" y="56"/>
                    </a:lnTo>
                    <a:lnTo>
                      <a:pt x="413" y="53"/>
                    </a:lnTo>
                    <a:lnTo>
                      <a:pt x="410" y="62"/>
                    </a:lnTo>
                    <a:lnTo>
                      <a:pt x="419" y="65"/>
                    </a:lnTo>
                    <a:close/>
                    <a:moveTo>
                      <a:pt x="433" y="29"/>
                    </a:moveTo>
                    <a:lnTo>
                      <a:pt x="442" y="3"/>
                    </a:lnTo>
                    <a:lnTo>
                      <a:pt x="433" y="0"/>
                    </a:lnTo>
                    <a:lnTo>
                      <a:pt x="424" y="25"/>
                    </a:lnTo>
                    <a:lnTo>
                      <a:pt x="433" y="29"/>
                    </a:lnTo>
                    <a:close/>
                  </a:path>
                </a:pathLst>
              </a:custGeom>
              <a:solidFill>
                <a:srgbClr val="2D2DB9"/>
              </a:solidFill>
              <a:ln w="0" cap="flat">
                <a:solidFill>
                  <a:srgbClr val="2D2DB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69" name="Freeform 245"/>
              <p:cNvSpPr>
                <a:spLocks noEditPoints="1"/>
              </p:cNvSpPr>
              <p:nvPr/>
            </p:nvSpPr>
            <p:spPr bwMode="auto">
              <a:xfrm>
                <a:off x="1224" y="2289"/>
                <a:ext cx="404" cy="860"/>
              </a:xfrm>
              <a:custGeom>
                <a:avLst/>
                <a:gdLst>
                  <a:gd name="T0" fmla="*/ 25 w 404"/>
                  <a:gd name="T1" fmla="*/ 36 h 860"/>
                  <a:gd name="T2" fmla="*/ 0 w 404"/>
                  <a:gd name="T3" fmla="*/ 4 h 860"/>
                  <a:gd name="T4" fmla="*/ 38 w 404"/>
                  <a:gd name="T5" fmla="*/ 63 h 860"/>
                  <a:gd name="T6" fmla="*/ 33 w 404"/>
                  <a:gd name="T7" fmla="*/ 76 h 860"/>
                  <a:gd name="T8" fmla="*/ 38 w 404"/>
                  <a:gd name="T9" fmla="*/ 63 h 860"/>
                  <a:gd name="T10" fmla="*/ 71 w 404"/>
                  <a:gd name="T11" fmla="*/ 134 h 860"/>
                  <a:gd name="T12" fmla="*/ 45 w 404"/>
                  <a:gd name="T13" fmla="*/ 103 h 860"/>
                  <a:gd name="T14" fmla="*/ 83 w 404"/>
                  <a:gd name="T15" fmla="*/ 161 h 860"/>
                  <a:gd name="T16" fmla="*/ 78 w 404"/>
                  <a:gd name="T17" fmla="*/ 174 h 860"/>
                  <a:gd name="T18" fmla="*/ 83 w 404"/>
                  <a:gd name="T19" fmla="*/ 161 h 860"/>
                  <a:gd name="T20" fmla="*/ 116 w 404"/>
                  <a:gd name="T21" fmla="*/ 232 h 860"/>
                  <a:gd name="T22" fmla="*/ 90 w 404"/>
                  <a:gd name="T23" fmla="*/ 201 h 860"/>
                  <a:gd name="T24" fmla="*/ 128 w 404"/>
                  <a:gd name="T25" fmla="*/ 259 h 860"/>
                  <a:gd name="T26" fmla="*/ 123 w 404"/>
                  <a:gd name="T27" fmla="*/ 272 h 860"/>
                  <a:gd name="T28" fmla="*/ 128 w 404"/>
                  <a:gd name="T29" fmla="*/ 259 h 860"/>
                  <a:gd name="T30" fmla="*/ 161 w 404"/>
                  <a:gd name="T31" fmla="*/ 330 h 860"/>
                  <a:gd name="T32" fmla="*/ 136 w 404"/>
                  <a:gd name="T33" fmla="*/ 299 h 860"/>
                  <a:gd name="T34" fmla="*/ 173 w 404"/>
                  <a:gd name="T35" fmla="*/ 357 h 860"/>
                  <a:gd name="T36" fmla="*/ 168 w 404"/>
                  <a:gd name="T37" fmla="*/ 370 h 860"/>
                  <a:gd name="T38" fmla="*/ 173 w 404"/>
                  <a:gd name="T39" fmla="*/ 357 h 860"/>
                  <a:gd name="T40" fmla="*/ 206 w 404"/>
                  <a:gd name="T41" fmla="*/ 428 h 860"/>
                  <a:gd name="T42" fmla="*/ 181 w 404"/>
                  <a:gd name="T43" fmla="*/ 397 h 860"/>
                  <a:gd name="T44" fmla="*/ 218 w 404"/>
                  <a:gd name="T45" fmla="*/ 455 h 860"/>
                  <a:gd name="T46" fmla="*/ 214 w 404"/>
                  <a:gd name="T47" fmla="*/ 468 h 860"/>
                  <a:gd name="T48" fmla="*/ 218 w 404"/>
                  <a:gd name="T49" fmla="*/ 455 h 860"/>
                  <a:gd name="T50" fmla="*/ 251 w 404"/>
                  <a:gd name="T51" fmla="*/ 526 h 860"/>
                  <a:gd name="T52" fmla="*/ 226 w 404"/>
                  <a:gd name="T53" fmla="*/ 495 h 860"/>
                  <a:gd name="T54" fmla="*/ 264 w 404"/>
                  <a:gd name="T55" fmla="*/ 553 h 860"/>
                  <a:gd name="T56" fmla="*/ 259 w 404"/>
                  <a:gd name="T57" fmla="*/ 566 h 860"/>
                  <a:gd name="T58" fmla="*/ 264 w 404"/>
                  <a:gd name="T59" fmla="*/ 553 h 860"/>
                  <a:gd name="T60" fmla="*/ 297 w 404"/>
                  <a:gd name="T61" fmla="*/ 625 h 860"/>
                  <a:gd name="T62" fmla="*/ 271 w 404"/>
                  <a:gd name="T63" fmla="*/ 593 h 860"/>
                  <a:gd name="T64" fmla="*/ 309 w 404"/>
                  <a:gd name="T65" fmla="*/ 651 h 860"/>
                  <a:gd name="T66" fmla="*/ 304 w 404"/>
                  <a:gd name="T67" fmla="*/ 664 h 860"/>
                  <a:gd name="T68" fmla="*/ 309 w 404"/>
                  <a:gd name="T69" fmla="*/ 651 h 860"/>
                  <a:gd name="T70" fmla="*/ 342 w 404"/>
                  <a:gd name="T71" fmla="*/ 723 h 860"/>
                  <a:gd name="T72" fmla="*/ 317 w 404"/>
                  <a:gd name="T73" fmla="*/ 691 h 860"/>
                  <a:gd name="T74" fmla="*/ 354 w 404"/>
                  <a:gd name="T75" fmla="*/ 749 h 860"/>
                  <a:gd name="T76" fmla="*/ 350 w 404"/>
                  <a:gd name="T77" fmla="*/ 762 h 860"/>
                  <a:gd name="T78" fmla="*/ 354 w 404"/>
                  <a:gd name="T79" fmla="*/ 749 h 860"/>
                  <a:gd name="T80" fmla="*/ 387 w 404"/>
                  <a:gd name="T81" fmla="*/ 821 h 860"/>
                  <a:gd name="T82" fmla="*/ 362 w 404"/>
                  <a:gd name="T83" fmla="*/ 789 h 860"/>
                  <a:gd name="T84" fmla="*/ 400 w 404"/>
                  <a:gd name="T85" fmla="*/ 848 h 860"/>
                  <a:gd name="T86" fmla="*/ 395 w 404"/>
                  <a:gd name="T87" fmla="*/ 860 h 860"/>
                  <a:gd name="T88" fmla="*/ 400 w 404"/>
                  <a:gd name="T89" fmla="*/ 84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4" h="860">
                    <a:moveTo>
                      <a:pt x="9" y="0"/>
                    </a:moveTo>
                    <a:lnTo>
                      <a:pt x="25" y="36"/>
                    </a:lnTo>
                    <a:lnTo>
                      <a:pt x="16" y="40"/>
                    </a:lnTo>
                    <a:lnTo>
                      <a:pt x="0" y="4"/>
                    </a:lnTo>
                    <a:lnTo>
                      <a:pt x="9" y="0"/>
                    </a:lnTo>
                    <a:close/>
                    <a:moveTo>
                      <a:pt x="38" y="63"/>
                    </a:moveTo>
                    <a:lnTo>
                      <a:pt x="42" y="72"/>
                    </a:lnTo>
                    <a:lnTo>
                      <a:pt x="33" y="76"/>
                    </a:lnTo>
                    <a:lnTo>
                      <a:pt x="29" y="67"/>
                    </a:lnTo>
                    <a:lnTo>
                      <a:pt x="38" y="63"/>
                    </a:lnTo>
                    <a:close/>
                    <a:moveTo>
                      <a:pt x="54" y="98"/>
                    </a:moveTo>
                    <a:lnTo>
                      <a:pt x="71" y="134"/>
                    </a:lnTo>
                    <a:lnTo>
                      <a:pt x="62" y="138"/>
                    </a:lnTo>
                    <a:lnTo>
                      <a:pt x="45" y="103"/>
                    </a:lnTo>
                    <a:lnTo>
                      <a:pt x="54" y="98"/>
                    </a:lnTo>
                    <a:close/>
                    <a:moveTo>
                      <a:pt x="83" y="161"/>
                    </a:moveTo>
                    <a:lnTo>
                      <a:pt x="87" y="170"/>
                    </a:lnTo>
                    <a:lnTo>
                      <a:pt x="78" y="174"/>
                    </a:lnTo>
                    <a:lnTo>
                      <a:pt x="74" y="165"/>
                    </a:lnTo>
                    <a:lnTo>
                      <a:pt x="83" y="161"/>
                    </a:lnTo>
                    <a:close/>
                    <a:moveTo>
                      <a:pt x="99" y="197"/>
                    </a:moveTo>
                    <a:lnTo>
                      <a:pt x="116" y="232"/>
                    </a:lnTo>
                    <a:lnTo>
                      <a:pt x="107" y="236"/>
                    </a:lnTo>
                    <a:lnTo>
                      <a:pt x="90" y="201"/>
                    </a:lnTo>
                    <a:lnTo>
                      <a:pt x="99" y="197"/>
                    </a:lnTo>
                    <a:close/>
                    <a:moveTo>
                      <a:pt x="128" y="259"/>
                    </a:moveTo>
                    <a:lnTo>
                      <a:pt x="132" y="268"/>
                    </a:lnTo>
                    <a:lnTo>
                      <a:pt x="123" y="272"/>
                    </a:lnTo>
                    <a:lnTo>
                      <a:pt x="119" y="263"/>
                    </a:lnTo>
                    <a:lnTo>
                      <a:pt x="128" y="259"/>
                    </a:lnTo>
                    <a:close/>
                    <a:moveTo>
                      <a:pt x="144" y="295"/>
                    </a:moveTo>
                    <a:lnTo>
                      <a:pt x="161" y="330"/>
                    </a:lnTo>
                    <a:lnTo>
                      <a:pt x="152" y="334"/>
                    </a:lnTo>
                    <a:lnTo>
                      <a:pt x="136" y="299"/>
                    </a:lnTo>
                    <a:lnTo>
                      <a:pt x="144" y="295"/>
                    </a:lnTo>
                    <a:close/>
                    <a:moveTo>
                      <a:pt x="173" y="357"/>
                    </a:moveTo>
                    <a:lnTo>
                      <a:pt x="177" y="366"/>
                    </a:lnTo>
                    <a:lnTo>
                      <a:pt x="168" y="370"/>
                    </a:lnTo>
                    <a:lnTo>
                      <a:pt x="164" y="361"/>
                    </a:lnTo>
                    <a:lnTo>
                      <a:pt x="173" y="357"/>
                    </a:lnTo>
                    <a:close/>
                    <a:moveTo>
                      <a:pt x="190" y="393"/>
                    </a:moveTo>
                    <a:lnTo>
                      <a:pt x="206" y="428"/>
                    </a:lnTo>
                    <a:lnTo>
                      <a:pt x="197" y="432"/>
                    </a:lnTo>
                    <a:lnTo>
                      <a:pt x="181" y="397"/>
                    </a:lnTo>
                    <a:lnTo>
                      <a:pt x="190" y="393"/>
                    </a:lnTo>
                    <a:close/>
                    <a:moveTo>
                      <a:pt x="218" y="455"/>
                    </a:moveTo>
                    <a:lnTo>
                      <a:pt x="223" y="464"/>
                    </a:lnTo>
                    <a:lnTo>
                      <a:pt x="214" y="468"/>
                    </a:lnTo>
                    <a:lnTo>
                      <a:pt x="210" y="459"/>
                    </a:lnTo>
                    <a:lnTo>
                      <a:pt x="218" y="455"/>
                    </a:lnTo>
                    <a:close/>
                    <a:moveTo>
                      <a:pt x="235" y="491"/>
                    </a:moveTo>
                    <a:lnTo>
                      <a:pt x="251" y="526"/>
                    </a:lnTo>
                    <a:lnTo>
                      <a:pt x="242" y="531"/>
                    </a:lnTo>
                    <a:lnTo>
                      <a:pt x="226" y="495"/>
                    </a:lnTo>
                    <a:lnTo>
                      <a:pt x="235" y="491"/>
                    </a:lnTo>
                    <a:close/>
                    <a:moveTo>
                      <a:pt x="264" y="553"/>
                    </a:moveTo>
                    <a:lnTo>
                      <a:pt x="268" y="562"/>
                    </a:lnTo>
                    <a:lnTo>
                      <a:pt x="259" y="566"/>
                    </a:lnTo>
                    <a:lnTo>
                      <a:pt x="255" y="557"/>
                    </a:lnTo>
                    <a:lnTo>
                      <a:pt x="264" y="553"/>
                    </a:lnTo>
                    <a:close/>
                    <a:moveTo>
                      <a:pt x="280" y="589"/>
                    </a:moveTo>
                    <a:lnTo>
                      <a:pt x="297" y="625"/>
                    </a:lnTo>
                    <a:lnTo>
                      <a:pt x="288" y="629"/>
                    </a:lnTo>
                    <a:lnTo>
                      <a:pt x="271" y="593"/>
                    </a:lnTo>
                    <a:lnTo>
                      <a:pt x="280" y="589"/>
                    </a:lnTo>
                    <a:close/>
                    <a:moveTo>
                      <a:pt x="309" y="651"/>
                    </a:moveTo>
                    <a:lnTo>
                      <a:pt x="313" y="660"/>
                    </a:lnTo>
                    <a:lnTo>
                      <a:pt x="304" y="664"/>
                    </a:lnTo>
                    <a:lnTo>
                      <a:pt x="300" y="656"/>
                    </a:lnTo>
                    <a:lnTo>
                      <a:pt x="309" y="651"/>
                    </a:lnTo>
                    <a:close/>
                    <a:moveTo>
                      <a:pt x="326" y="687"/>
                    </a:moveTo>
                    <a:lnTo>
                      <a:pt x="342" y="723"/>
                    </a:lnTo>
                    <a:lnTo>
                      <a:pt x="333" y="727"/>
                    </a:lnTo>
                    <a:lnTo>
                      <a:pt x="317" y="691"/>
                    </a:lnTo>
                    <a:lnTo>
                      <a:pt x="326" y="687"/>
                    </a:lnTo>
                    <a:close/>
                    <a:moveTo>
                      <a:pt x="354" y="749"/>
                    </a:moveTo>
                    <a:lnTo>
                      <a:pt x="358" y="758"/>
                    </a:lnTo>
                    <a:lnTo>
                      <a:pt x="350" y="762"/>
                    </a:lnTo>
                    <a:lnTo>
                      <a:pt x="345" y="753"/>
                    </a:lnTo>
                    <a:lnTo>
                      <a:pt x="354" y="749"/>
                    </a:lnTo>
                    <a:close/>
                    <a:moveTo>
                      <a:pt x="371" y="785"/>
                    </a:moveTo>
                    <a:lnTo>
                      <a:pt x="387" y="821"/>
                    </a:lnTo>
                    <a:lnTo>
                      <a:pt x="378" y="825"/>
                    </a:lnTo>
                    <a:lnTo>
                      <a:pt x="362" y="789"/>
                    </a:lnTo>
                    <a:lnTo>
                      <a:pt x="371" y="785"/>
                    </a:lnTo>
                    <a:close/>
                    <a:moveTo>
                      <a:pt x="400" y="848"/>
                    </a:moveTo>
                    <a:lnTo>
                      <a:pt x="404" y="856"/>
                    </a:lnTo>
                    <a:lnTo>
                      <a:pt x="395" y="860"/>
                    </a:lnTo>
                    <a:lnTo>
                      <a:pt x="391" y="852"/>
                    </a:lnTo>
                    <a:lnTo>
                      <a:pt x="400" y="848"/>
                    </a:lnTo>
                    <a:close/>
                  </a:path>
                </a:pathLst>
              </a:custGeom>
              <a:solidFill>
                <a:srgbClr val="2D2DB9"/>
              </a:solidFill>
              <a:ln w="0" cap="flat">
                <a:solidFill>
                  <a:srgbClr val="2D2DB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70" name="Rectangle 246"/>
              <p:cNvSpPr>
                <a:spLocks noChangeArrowheads="1"/>
              </p:cNvSpPr>
              <p:nvPr/>
            </p:nvSpPr>
            <p:spPr bwMode="auto">
              <a:xfrm>
                <a:off x="1611" y="3121"/>
                <a:ext cx="44" cy="4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71" name="Freeform 247"/>
              <p:cNvSpPr>
                <a:spLocks noEditPoints="1"/>
              </p:cNvSpPr>
              <p:nvPr/>
            </p:nvSpPr>
            <p:spPr bwMode="auto">
              <a:xfrm>
                <a:off x="1655" y="3136"/>
                <a:ext cx="688" cy="11"/>
              </a:xfrm>
              <a:custGeom>
                <a:avLst/>
                <a:gdLst>
                  <a:gd name="T0" fmla="*/ 40 w 688"/>
                  <a:gd name="T1" fmla="*/ 0 h 11"/>
                  <a:gd name="T2" fmla="*/ 0 w 688"/>
                  <a:gd name="T3" fmla="*/ 9 h 11"/>
                  <a:gd name="T4" fmla="*/ 70 w 688"/>
                  <a:gd name="T5" fmla="*/ 0 h 11"/>
                  <a:gd name="T6" fmla="*/ 79 w 688"/>
                  <a:gd name="T7" fmla="*/ 10 h 11"/>
                  <a:gd name="T8" fmla="*/ 70 w 688"/>
                  <a:gd name="T9" fmla="*/ 0 h 11"/>
                  <a:gd name="T10" fmla="*/ 148 w 688"/>
                  <a:gd name="T11" fmla="*/ 0 h 11"/>
                  <a:gd name="T12" fmla="*/ 109 w 688"/>
                  <a:gd name="T13" fmla="*/ 10 h 11"/>
                  <a:gd name="T14" fmla="*/ 178 w 688"/>
                  <a:gd name="T15" fmla="*/ 0 h 11"/>
                  <a:gd name="T16" fmla="*/ 187 w 688"/>
                  <a:gd name="T17" fmla="*/ 10 h 11"/>
                  <a:gd name="T18" fmla="*/ 178 w 688"/>
                  <a:gd name="T19" fmla="*/ 0 h 11"/>
                  <a:gd name="T20" fmla="*/ 256 w 688"/>
                  <a:gd name="T21" fmla="*/ 1 h 11"/>
                  <a:gd name="T22" fmla="*/ 217 w 688"/>
                  <a:gd name="T23" fmla="*/ 10 h 11"/>
                  <a:gd name="T24" fmla="*/ 286 w 688"/>
                  <a:gd name="T25" fmla="*/ 1 h 11"/>
                  <a:gd name="T26" fmla="*/ 295 w 688"/>
                  <a:gd name="T27" fmla="*/ 10 h 11"/>
                  <a:gd name="T28" fmla="*/ 286 w 688"/>
                  <a:gd name="T29" fmla="*/ 1 h 11"/>
                  <a:gd name="T30" fmla="*/ 364 w 688"/>
                  <a:gd name="T31" fmla="*/ 1 h 11"/>
                  <a:gd name="T32" fmla="*/ 325 w 688"/>
                  <a:gd name="T33" fmla="*/ 10 h 11"/>
                  <a:gd name="T34" fmla="*/ 394 w 688"/>
                  <a:gd name="T35" fmla="*/ 1 h 11"/>
                  <a:gd name="T36" fmla="*/ 403 w 688"/>
                  <a:gd name="T37" fmla="*/ 11 h 11"/>
                  <a:gd name="T38" fmla="*/ 394 w 688"/>
                  <a:gd name="T39" fmla="*/ 1 h 11"/>
                  <a:gd name="T40" fmla="*/ 472 w 688"/>
                  <a:gd name="T41" fmla="*/ 1 h 11"/>
                  <a:gd name="T42" fmla="*/ 433 w 688"/>
                  <a:gd name="T43" fmla="*/ 11 h 11"/>
                  <a:gd name="T44" fmla="*/ 502 w 688"/>
                  <a:gd name="T45" fmla="*/ 1 h 11"/>
                  <a:gd name="T46" fmla="*/ 511 w 688"/>
                  <a:gd name="T47" fmla="*/ 11 h 11"/>
                  <a:gd name="T48" fmla="*/ 502 w 688"/>
                  <a:gd name="T49" fmla="*/ 1 h 11"/>
                  <a:gd name="T50" fmla="*/ 580 w 688"/>
                  <a:gd name="T51" fmla="*/ 1 h 11"/>
                  <a:gd name="T52" fmla="*/ 541 w 688"/>
                  <a:gd name="T53" fmla="*/ 11 h 11"/>
                  <a:gd name="T54" fmla="*/ 610 w 688"/>
                  <a:gd name="T55" fmla="*/ 1 h 11"/>
                  <a:gd name="T56" fmla="*/ 619 w 688"/>
                  <a:gd name="T57" fmla="*/ 11 h 11"/>
                  <a:gd name="T58" fmla="*/ 610 w 688"/>
                  <a:gd name="T59" fmla="*/ 1 h 11"/>
                  <a:gd name="T60" fmla="*/ 688 w 688"/>
                  <a:gd name="T61" fmla="*/ 2 h 11"/>
                  <a:gd name="T62" fmla="*/ 649 w 688"/>
                  <a:gd name="T6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8" h="11">
                    <a:moveTo>
                      <a:pt x="1" y="0"/>
                    </a:moveTo>
                    <a:lnTo>
                      <a:pt x="40" y="0"/>
                    </a:lnTo>
                    <a:lnTo>
                      <a:pt x="40" y="10"/>
                    </a:lnTo>
                    <a:lnTo>
                      <a:pt x="0" y="9"/>
                    </a:lnTo>
                    <a:lnTo>
                      <a:pt x="1" y="0"/>
                    </a:lnTo>
                    <a:close/>
                    <a:moveTo>
                      <a:pt x="70" y="0"/>
                    </a:moveTo>
                    <a:lnTo>
                      <a:pt x="79" y="0"/>
                    </a:lnTo>
                    <a:lnTo>
                      <a:pt x="79" y="10"/>
                    </a:lnTo>
                    <a:lnTo>
                      <a:pt x="69" y="10"/>
                    </a:lnTo>
                    <a:lnTo>
                      <a:pt x="70" y="0"/>
                    </a:lnTo>
                    <a:close/>
                    <a:moveTo>
                      <a:pt x="109" y="0"/>
                    </a:moveTo>
                    <a:lnTo>
                      <a:pt x="148" y="0"/>
                    </a:lnTo>
                    <a:lnTo>
                      <a:pt x="148" y="10"/>
                    </a:lnTo>
                    <a:lnTo>
                      <a:pt x="109" y="10"/>
                    </a:lnTo>
                    <a:lnTo>
                      <a:pt x="109" y="0"/>
                    </a:lnTo>
                    <a:close/>
                    <a:moveTo>
                      <a:pt x="178" y="0"/>
                    </a:moveTo>
                    <a:lnTo>
                      <a:pt x="187" y="0"/>
                    </a:lnTo>
                    <a:lnTo>
                      <a:pt x="187" y="10"/>
                    </a:lnTo>
                    <a:lnTo>
                      <a:pt x="177" y="10"/>
                    </a:lnTo>
                    <a:lnTo>
                      <a:pt x="178" y="0"/>
                    </a:lnTo>
                    <a:close/>
                    <a:moveTo>
                      <a:pt x="217" y="0"/>
                    </a:moveTo>
                    <a:lnTo>
                      <a:pt x="256" y="1"/>
                    </a:lnTo>
                    <a:lnTo>
                      <a:pt x="256" y="10"/>
                    </a:lnTo>
                    <a:lnTo>
                      <a:pt x="217" y="10"/>
                    </a:lnTo>
                    <a:lnTo>
                      <a:pt x="217" y="0"/>
                    </a:lnTo>
                    <a:close/>
                    <a:moveTo>
                      <a:pt x="286" y="1"/>
                    </a:moveTo>
                    <a:lnTo>
                      <a:pt x="295" y="1"/>
                    </a:lnTo>
                    <a:lnTo>
                      <a:pt x="295" y="10"/>
                    </a:lnTo>
                    <a:lnTo>
                      <a:pt x="285" y="10"/>
                    </a:lnTo>
                    <a:lnTo>
                      <a:pt x="286" y="1"/>
                    </a:lnTo>
                    <a:close/>
                    <a:moveTo>
                      <a:pt x="325" y="1"/>
                    </a:moveTo>
                    <a:lnTo>
                      <a:pt x="364" y="1"/>
                    </a:lnTo>
                    <a:lnTo>
                      <a:pt x="364" y="10"/>
                    </a:lnTo>
                    <a:lnTo>
                      <a:pt x="325" y="10"/>
                    </a:lnTo>
                    <a:lnTo>
                      <a:pt x="325" y="1"/>
                    </a:lnTo>
                    <a:close/>
                    <a:moveTo>
                      <a:pt x="394" y="1"/>
                    </a:moveTo>
                    <a:lnTo>
                      <a:pt x="404" y="1"/>
                    </a:lnTo>
                    <a:lnTo>
                      <a:pt x="403" y="11"/>
                    </a:lnTo>
                    <a:lnTo>
                      <a:pt x="393" y="11"/>
                    </a:lnTo>
                    <a:lnTo>
                      <a:pt x="394" y="1"/>
                    </a:lnTo>
                    <a:close/>
                    <a:moveTo>
                      <a:pt x="433" y="1"/>
                    </a:moveTo>
                    <a:lnTo>
                      <a:pt x="472" y="1"/>
                    </a:lnTo>
                    <a:lnTo>
                      <a:pt x="472" y="11"/>
                    </a:lnTo>
                    <a:lnTo>
                      <a:pt x="433" y="11"/>
                    </a:lnTo>
                    <a:lnTo>
                      <a:pt x="433" y="1"/>
                    </a:lnTo>
                    <a:close/>
                    <a:moveTo>
                      <a:pt x="502" y="1"/>
                    </a:moveTo>
                    <a:lnTo>
                      <a:pt x="512" y="1"/>
                    </a:lnTo>
                    <a:lnTo>
                      <a:pt x="511" y="11"/>
                    </a:lnTo>
                    <a:lnTo>
                      <a:pt x="501" y="11"/>
                    </a:lnTo>
                    <a:lnTo>
                      <a:pt x="502" y="1"/>
                    </a:lnTo>
                    <a:close/>
                    <a:moveTo>
                      <a:pt x="541" y="1"/>
                    </a:moveTo>
                    <a:lnTo>
                      <a:pt x="580" y="1"/>
                    </a:lnTo>
                    <a:lnTo>
                      <a:pt x="580" y="11"/>
                    </a:lnTo>
                    <a:lnTo>
                      <a:pt x="541" y="11"/>
                    </a:lnTo>
                    <a:lnTo>
                      <a:pt x="541" y="1"/>
                    </a:lnTo>
                    <a:close/>
                    <a:moveTo>
                      <a:pt x="610" y="1"/>
                    </a:moveTo>
                    <a:lnTo>
                      <a:pt x="620" y="2"/>
                    </a:lnTo>
                    <a:lnTo>
                      <a:pt x="619" y="11"/>
                    </a:lnTo>
                    <a:lnTo>
                      <a:pt x="609" y="11"/>
                    </a:lnTo>
                    <a:lnTo>
                      <a:pt x="610" y="1"/>
                    </a:lnTo>
                    <a:close/>
                    <a:moveTo>
                      <a:pt x="649" y="2"/>
                    </a:moveTo>
                    <a:lnTo>
                      <a:pt x="688" y="2"/>
                    </a:lnTo>
                    <a:lnTo>
                      <a:pt x="688" y="11"/>
                    </a:lnTo>
                    <a:lnTo>
                      <a:pt x="649" y="11"/>
                    </a:lnTo>
                    <a:lnTo>
                      <a:pt x="649" y="2"/>
                    </a:lnTo>
                    <a:close/>
                  </a:path>
                </a:pathLst>
              </a:custGeom>
              <a:solidFill>
                <a:srgbClr val="2D2DB9"/>
              </a:solidFill>
              <a:ln w="0" cap="flat">
                <a:solidFill>
                  <a:srgbClr val="2D2DB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72" name="Freeform 248"/>
              <p:cNvSpPr>
                <a:spLocks noEditPoints="1"/>
              </p:cNvSpPr>
              <p:nvPr/>
            </p:nvSpPr>
            <p:spPr bwMode="auto">
              <a:xfrm>
                <a:off x="2408" y="2443"/>
                <a:ext cx="390" cy="703"/>
              </a:xfrm>
              <a:custGeom>
                <a:avLst/>
                <a:gdLst>
                  <a:gd name="T0" fmla="*/ 27 w 390"/>
                  <a:gd name="T1" fmla="*/ 668 h 703"/>
                  <a:gd name="T2" fmla="*/ 0 w 390"/>
                  <a:gd name="T3" fmla="*/ 698 h 703"/>
                  <a:gd name="T4" fmla="*/ 41 w 390"/>
                  <a:gd name="T5" fmla="*/ 643 h 703"/>
                  <a:gd name="T6" fmla="*/ 37 w 390"/>
                  <a:gd name="T7" fmla="*/ 629 h 703"/>
                  <a:gd name="T8" fmla="*/ 41 w 390"/>
                  <a:gd name="T9" fmla="*/ 643 h 703"/>
                  <a:gd name="T10" fmla="*/ 79 w 390"/>
                  <a:gd name="T11" fmla="*/ 574 h 703"/>
                  <a:gd name="T12" fmla="*/ 51 w 390"/>
                  <a:gd name="T13" fmla="*/ 603 h 703"/>
                  <a:gd name="T14" fmla="*/ 93 w 390"/>
                  <a:gd name="T15" fmla="*/ 548 h 703"/>
                  <a:gd name="T16" fmla="*/ 89 w 390"/>
                  <a:gd name="T17" fmla="*/ 535 h 703"/>
                  <a:gd name="T18" fmla="*/ 93 w 390"/>
                  <a:gd name="T19" fmla="*/ 548 h 703"/>
                  <a:gd name="T20" fmla="*/ 131 w 390"/>
                  <a:gd name="T21" fmla="*/ 479 h 703"/>
                  <a:gd name="T22" fmla="*/ 103 w 390"/>
                  <a:gd name="T23" fmla="*/ 509 h 703"/>
                  <a:gd name="T24" fmla="*/ 145 w 390"/>
                  <a:gd name="T25" fmla="*/ 453 h 703"/>
                  <a:gd name="T26" fmla="*/ 141 w 390"/>
                  <a:gd name="T27" fmla="*/ 440 h 703"/>
                  <a:gd name="T28" fmla="*/ 145 w 390"/>
                  <a:gd name="T29" fmla="*/ 453 h 703"/>
                  <a:gd name="T30" fmla="*/ 182 w 390"/>
                  <a:gd name="T31" fmla="*/ 384 h 703"/>
                  <a:gd name="T32" fmla="*/ 155 w 390"/>
                  <a:gd name="T33" fmla="*/ 414 h 703"/>
                  <a:gd name="T34" fmla="*/ 197 w 390"/>
                  <a:gd name="T35" fmla="*/ 358 h 703"/>
                  <a:gd name="T36" fmla="*/ 193 w 390"/>
                  <a:gd name="T37" fmla="*/ 345 h 703"/>
                  <a:gd name="T38" fmla="*/ 197 w 390"/>
                  <a:gd name="T39" fmla="*/ 358 h 703"/>
                  <a:gd name="T40" fmla="*/ 234 w 390"/>
                  <a:gd name="T41" fmla="*/ 289 h 703"/>
                  <a:gd name="T42" fmla="*/ 207 w 390"/>
                  <a:gd name="T43" fmla="*/ 319 h 703"/>
                  <a:gd name="T44" fmla="*/ 248 w 390"/>
                  <a:gd name="T45" fmla="*/ 263 h 703"/>
                  <a:gd name="T46" fmla="*/ 244 w 390"/>
                  <a:gd name="T47" fmla="*/ 250 h 703"/>
                  <a:gd name="T48" fmla="*/ 248 w 390"/>
                  <a:gd name="T49" fmla="*/ 263 h 703"/>
                  <a:gd name="T50" fmla="*/ 286 w 390"/>
                  <a:gd name="T51" fmla="*/ 194 h 703"/>
                  <a:gd name="T52" fmla="*/ 259 w 390"/>
                  <a:gd name="T53" fmla="*/ 224 h 703"/>
                  <a:gd name="T54" fmla="*/ 300 w 390"/>
                  <a:gd name="T55" fmla="*/ 169 h 703"/>
                  <a:gd name="T56" fmla="*/ 296 w 390"/>
                  <a:gd name="T57" fmla="*/ 155 h 703"/>
                  <a:gd name="T58" fmla="*/ 300 w 390"/>
                  <a:gd name="T59" fmla="*/ 169 h 703"/>
                  <a:gd name="T60" fmla="*/ 338 w 390"/>
                  <a:gd name="T61" fmla="*/ 100 h 703"/>
                  <a:gd name="T62" fmla="*/ 310 w 390"/>
                  <a:gd name="T63" fmla="*/ 130 h 703"/>
                  <a:gd name="T64" fmla="*/ 352 w 390"/>
                  <a:gd name="T65" fmla="*/ 74 h 703"/>
                  <a:gd name="T66" fmla="*/ 348 w 390"/>
                  <a:gd name="T67" fmla="*/ 61 h 703"/>
                  <a:gd name="T68" fmla="*/ 352 w 390"/>
                  <a:gd name="T69" fmla="*/ 74 h 703"/>
                  <a:gd name="T70" fmla="*/ 390 w 390"/>
                  <a:gd name="T71" fmla="*/ 5 h 703"/>
                  <a:gd name="T72" fmla="*/ 362 w 390"/>
                  <a:gd name="T73" fmla="*/ 35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0" h="703">
                    <a:moveTo>
                      <a:pt x="8" y="703"/>
                    </a:moveTo>
                    <a:lnTo>
                      <a:pt x="27" y="668"/>
                    </a:lnTo>
                    <a:lnTo>
                      <a:pt x="19" y="664"/>
                    </a:lnTo>
                    <a:lnTo>
                      <a:pt x="0" y="698"/>
                    </a:lnTo>
                    <a:lnTo>
                      <a:pt x="8" y="703"/>
                    </a:lnTo>
                    <a:close/>
                    <a:moveTo>
                      <a:pt x="41" y="643"/>
                    </a:moveTo>
                    <a:lnTo>
                      <a:pt x="46" y="634"/>
                    </a:lnTo>
                    <a:lnTo>
                      <a:pt x="37" y="629"/>
                    </a:lnTo>
                    <a:lnTo>
                      <a:pt x="33" y="638"/>
                    </a:lnTo>
                    <a:lnTo>
                      <a:pt x="41" y="643"/>
                    </a:lnTo>
                    <a:close/>
                    <a:moveTo>
                      <a:pt x="60" y="608"/>
                    </a:moveTo>
                    <a:lnTo>
                      <a:pt x="79" y="574"/>
                    </a:lnTo>
                    <a:lnTo>
                      <a:pt x="70" y="569"/>
                    </a:lnTo>
                    <a:lnTo>
                      <a:pt x="51" y="603"/>
                    </a:lnTo>
                    <a:lnTo>
                      <a:pt x="60" y="608"/>
                    </a:lnTo>
                    <a:close/>
                    <a:moveTo>
                      <a:pt x="93" y="548"/>
                    </a:moveTo>
                    <a:lnTo>
                      <a:pt x="98" y="539"/>
                    </a:lnTo>
                    <a:lnTo>
                      <a:pt x="89" y="535"/>
                    </a:lnTo>
                    <a:lnTo>
                      <a:pt x="84" y="543"/>
                    </a:lnTo>
                    <a:lnTo>
                      <a:pt x="93" y="548"/>
                    </a:lnTo>
                    <a:close/>
                    <a:moveTo>
                      <a:pt x="112" y="513"/>
                    </a:moveTo>
                    <a:lnTo>
                      <a:pt x="131" y="479"/>
                    </a:lnTo>
                    <a:lnTo>
                      <a:pt x="122" y="474"/>
                    </a:lnTo>
                    <a:lnTo>
                      <a:pt x="103" y="509"/>
                    </a:lnTo>
                    <a:lnTo>
                      <a:pt x="112" y="513"/>
                    </a:lnTo>
                    <a:close/>
                    <a:moveTo>
                      <a:pt x="145" y="453"/>
                    </a:moveTo>
                    <a:lnTo>
                      <a:pt x="150" y="444"/>
                    </a:lnTo>
                    <a:lnTo>
                      <a:pt x="141" y="440"/>
                    </a:lnTo>
                    <a:lnTo>
                      <a:pt x="136" y="448"/>
                    </a:lnTo>
                    <a:lnTo>
                      <a:pt x="145" y="453"/>
                    </a:lnTo>
                    <a:close/>
                    <a:moveTo>
                      <a:pt x="164" y="419"/>
                    </a:moveTo>
                    <a:lnTo>
                      <a:pt x="182" y="384"/>
                    </a:lnTo>
                    <a:lnTo>
                      <a:pt x="174" y="379"/>
                    </a:lnTo>
                    <a:lnTo>
                      <a:pt x="155" y="414"/>
                    </a:lnTo>
                    <a:lnTo>
                      <a:pt x="164" y="419"/>
                    </a:lnTo>
                    <a:close/>
                    <a:moveTo>
                      <a:pt x="197" y="358"/>
                    </a:moveTo>
                    <a:lnTo>
                      <a:pt x="201" y="350"/>
                    </a:lnTo>
                    <a:lnTo>
                      <a:pt x="193" y="345"/>
                    </a:lnTo>
                    <a:lnTo>
                      <a:pt x="188" y="354"/>
                    </a:lnTo>
                    <a:lnTo>
                      <a:pt x="197" y="358"/>
                    </a:lnTo>
                    <a:close/>
                    <a:moveTo>
                      <a:pt x="215" y="324"/>
                    </a:moveTo>
                    <a:lnTo>
                      <a:pt x="234" y="289"/>
                    </a:lnTo>
                    <a:lnTo>
                      <a:pt x="226" y="285"/>
                    </a:lnTo>
                    <a:lnTo>
                      <a:pt x="207" y="319"/>
                    </a:lnTo>
                    <a:lnTo>
                      <a:pt x="215" y="324"/>
                    </a:lnTo>
                    <a:close/>
                    <a:moveTo>
                      <a:pt x="248" y="263"/>
                    </a:moveTo>
                    <a:lnTo>
                      <a:pt x="253" y="255"/>
                    </a:lnTo>
                    <a:lnTo>
                      <a:pt x="244" y="250"/>
                    </a:lnTo>
                    <a:lnTo>
                      <a:pt x="240" y="259"/>
                    </a:lnTo>
                    <a:lnTo>
                      <a:pt x="248" y="263"/>
                    </a:lnTo>
                    <a:close/>
                    <a:moveTo>
                      <a:pt x="267" y="229"/>
                    </a:moveTo>
                    <a:lnTo>
                      <a:pt x="286" y="194"/>
                    </a:lnTo>
                    <a:lnTo>
                      <a:pt x="277" y="190"/>
                    </a:lnTo>
                    <a:lnTo>
                      <a:pt x="259" y="224"/>
                    </a:lnTo>
                    <a:lnTo>
                      <a:pt x="267" y="229"/>
                    </a:lnTo>
                    <a:close/>
                    <a:moveTo>
                      <a:pt x="300" y="169"/>
                    </a:moveTo>
                    <a:lnTo>
                      <a:pt x="305" y="160"/>
                    </a:lnTo>
                    <a:lnTo>
                      <a:pt x="296" y="155"/>
                    </a:lnTo>
                    <a:lnTo>
                      <a:pt x="291" y="164"/>
                    </a:lnTo>
                    <a:lnTo>
                      <a:pt x="300" y="169"/>
                    </a:lnTo>
                    <a:close/>
                    <a:moveTo>
                      <a:pt x="319" y="134"/>
                    </a:moveTo>
                    <a:lnTo>
                      <a:pt x="338" y="100"/>
                    </a:lnTo>
                    <a:lnTo>
                      <a:pt x="329" y="95"/>
                    </a:lnTo>
                    <a:lnTo>
                      <a:pt x="310" y="130"/>
                    </a:lnTo>
                    <a:lnTo>
                      <a:pt x="319" y="134"/>
                    </a:lnTo>
                    <a:close/>
                    <a:moveTo>
                      <a:pt x="352" y="74"/>
                    </a:moveTo>
                    <a:lnTo>
                      <a:pt x="357" y="65"/>
                    </a:lnTo>
                    <a:lnTo>
                      <a:pt x="348" y="61"/>
                    </a:lnTo>
                    <a:lnTo>
                      <a:pt x="343" y="69"/>
                    </a:lnTo>
                    <a:lnTo>
                      <a:pt x="352" y="74"/>
                    </a:lnTo>
                    <a:close/>
                    <a:moveTo>
                      <a:pt x="371" y="39"/>
                    </a:moveTo>
                    <a:lnTo>
                      <a:pt x="390" y="5"/>
                    </a:lnTo>
                    <a:lnTo>
                      <a:pt x="381" y="0"/>
                    </a:lnTo>
                    <a:lnTo>
                      <a:pt x="362" y="35"/>
                    </a:lnTo>
                    <a:lnTo>
                      <a:pt x="371" y="39"/>
                    </a:lnTo>
                    <a:close/>
                  </a:path>
                </a:pathLst>
              </a:custGeom>
              <a:solidFill>
                <a:srgbClr val="2D2DB9"/>
              </a:solidFill>
              <a:ln w="0" cap="flat">
                <a:solidFill>
                  <a:srgbClr val="2D2DB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73" name="Freeform 249"/>
              <p:cNvSpPr>
                <a:spLocks noEditPoints="1"/>
              </p:cNvSpPr>
              <p:nvPr/>
            </p:nvSpPr>
            <p:spPr bwMode="auto">
              <a:xfrm>
                <a:off x="2848" y="2449"/>
                <a:ext cx="289" cy="748"/>
              </a:xfrm>
              <a:custGeom>
                <a:avLst/>
                <a:gdLst>
                  <a:gd name="T0" fmla="*/ 266 w 289"/>
                  <a:gd name="T1" fmla="*/ 711 h 748"/>
                  <a:gd name="T2" fmla="*/ 289 w 289"/>
                  <a:gd name="T3" fmla="*/ 745 h 748"/>
                  <a:gd name="T4" fmla="*/ 256 w 289"/>
                  <a:gd name="T5" fmla="*/ 684 h 748"/>
                  <a:gd name="T6" fmla="*/ 262 w 289"/>
                  <a:gd name="T7" fmla="*/ 671 h 748"/>
                  <a:gd name="T8" fmla="*/ 256 w 289"/>
                  <a:gd name="T9" fmla="*/ 684 h 748"/>
                  <a:gd name="T10" fmla="*/ 228 w 289"/>
                  <a:gd name="T11" fmla="*/ 610 h 748"/>
                  <a:gd name="T12" fmla="*/ 251 w 289"/>
                  <a:gd name="T13" fmla="*/ 643 h 748"/>
                  <a:gd name="T14" fmla="*/ 218 w 289"/>
                  <a:gd name="T15" fmla="*/ 583 h 748"/>
                  <a:gd name="T16" fmla="*/ 223 w 289"/>
                  <a:gd name="T17" fmla="*/ 570 h 748"/>
                  <a:gd name="T18" fmla="*/ 218 w 289"/>
                  <a:gd name="T19" fmla="*/ 583 h 748"/>
                  <a:gd name="T20" fmla="*/ 190 w 289"/>
                  <a:gd name="T21" fmla="*/ 509 h 748"/>
                  <a:gd name="T22" fmla="*/ 213 w 289"/>
                  <a:gd name="T23" fmla="*/ 542 h 748"/>
                  <a:gd name="T24" fmla="*/ 180 w 289"/>
                  <a:gd name="T25" fmla="*/ 481 h 748"/>
                  <a:gd name="T26" fmla="*/ 185 w 289"/>
                  <a:gd name="T27" fmla="*/ 469 h 748"/>
                  <a:gd name="T28" fmla="*/ 180 w 289"/>
                  <a:gd name="T29" fmla="*/ 481 h 748"/>
                  <a:gd name="T30" fmla="*/ 152 w 289"/>
                  <a:gd name="T31" fmla="*/ 408 h 748"/>
                  <a:gd name="T32" fmla="*/ 175 w 289"/>
                  <a:gd name="T33" fmla="*/ 441 h 748"/>
                  <a:gd name="T34" fmla="*/ 142 w 289"/>
                  <a:gd name="T35" fmla="*/ 380 h 748"/>
                  <a:gd name="T36" fmla="*/ 147 w 289"/>
                  <a:gd name="T37" fmla="*/ 368 h 748"/>
                  <a:gd name="T38" fmla="*/ 142 w 289"/>
                  <a:gd name="T39" fmla="*/ 380 h 748"/>
                  <a:gd name="T40" fmla="*/ 114 w 289"/>
                  <a:gd name="T41" fmla="*/ 307 h 748"/>
                  <a:gd name="T42" fmla="*/ 137 w 289"/>
                  <a:gd name="T43" fmla="*/ 340 h 748"/>
                  <a:gd name="T44" fmla="*/ 104 w 289"/>
                  <a:gd name="T45" fmla="*/ 280 h 748"/>
                  <a:gd name="T46" fmla="*/ 109 w 289"/>
                  <a:gd name="T47" fmla="*/ 267 h 748"/>
                  <a:gd name="T48" fmla="*/ 104 w 289"/>
                  <a:gd name="T49" fmla="*/ 280 h 748"/>
                  <a:gd name="T50" fmla="*/ 76 w 289"/>
                  <a:gd name="T51" fmla="*/ 206 h 748"/>
                  <a:gd name="T52" fmla="*/ 99 w 289"/>
                  <a:gd name="T53" fmla="*/ 239 h 748"/>
                  <a:gd name="T54" fmla="*/ 66 w 289"/>
                  <a:gd name="T55" fmla="*/ 178 h 748"/>
                  <a:gd name="T56" fmla="*/ 71 w 289"/>
                  <a:gd name="T57" fmla="*/ 166 h 748"/>
                  <a:gd name="T58" fmla="*/ 66 w 289"/>
                  <a:gd name="T59" fmla="*/ 178 h 748"/>
                  <a:gd name="T60" fmla="*/ 38 w 289"/>
                  <a:gd name="T61" fmla="*/ 105 h 748"/>
                  <a:gd name="T62" fmla="*/ 61 w 289"/>
                  <a:gd name="T63" fmla="*/ 138 h 748"/>
                  <a:gd name="T64" fmla="*/ 28 w 289"/>
                  <a:gd name="T65" fmla="*/ 77 h 748"/>
                  <a:gd name="T66" fmla="*/ 33 w 289"/>
                  <a:gd name="T67" fmla="*/ 64 h 748"/>
                  <a:gd name="T68" fmla="*/ 28 w 289"/>
                  <a:gd name="T69" fmla="*/ 77 h 748"/>
                  <a:gd name="T70" fmla="*/ 0 w 289"/>
                  <a:gd name="T71" fmla="*/ 4 h 748"/>
                  <a:gd name="T72" fmla="*/ 23 w 289"/>
                  <a:gd name="T73" fmla="*/ 3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9" h="748">
                    <a:moveTo>
                      <a:pt x="280" y="748"/>
                    </a:moveTo>
                    <a:lnTo>
                      <a:pt x="266" y="711"/>
                    </a:lnTo>
                    <a:lnTo>
                      <a:pt x="276" y="708"/>
                    </a:lnTo>
                    <a:lnTo>
                      <a:pt x="289" y="745"/>
                    </a:lnTo>
                    <a:lnTo>
                      <a:pt x="280" y="748"/>
                    </a:lnTo>
                    <a:close/>
                    <a:moveTo>
                      <a:pt x="256" y="684"/>
                    </a:moveTo>
                    <a:lnTo>
                      <a:pt x="253" y="674"/>
                    </a:lnTo>
                    <a:lnTo>
                      <a:pt x="262" y="671"/>
                    </a:lnTo>
                    <a:lnTo>
                      <a:pt x="265" y="680"/>
                    </a:lnTo>
                    <a:lnTo>
                      <a:pt x="256" y="684"/>
                    </a:lnTo>
                    <a:close/>
                    <a:moveTo>
                      <a:pt x="242" y="647"/>
                    </a:moveTo>
                    <a:lnTo>
                      <a:pt x="228" y="610"/>
                    </a:lnTo>
                    <a:lnTo>
                      <a:pt x="238" y="607"/>
                    </a:lnTo>
                    <a:lnTo>
                      <a:pt x="251" y="643"/>
                    </a:lnTo>
                    <a:lnTo>
                      <a:pt x="242" y="647"/>
                    </a:lnTo>
                    <a:close/>
                    <a:moveTo>
                      <a:pt x="218" y="583"/>
                    </a:moveTo>
                    <a:lnTo>
                      <a:pt x="215" y="573"/>
                    </a:lnTo>
                    <a:lnTo>
                      <a:pt x="223" y="570"/>
                    </a:lnTo>
                    <a:lnTo>
                      <a:pt x="227" y="579"/>
                    </a:lnTo>
                    <a:lnTo>
                      <a:pt x="218" y="583"/>
                    </a:lnTo>
                    <a:close/>
                    <a:moveTo>
                      <a:pt x="204" y="546"/>
                    </a:moveTo>
                    <a:lnTo>
                      <a:pt x="190" y="509"/>
                    </a:lnTo>
                    <a:lnTo>
                      <a:pt x="200" y="506"/>
                    </a:lnTo>
                    <a:lnTo>
                      <a:pt x="213" y="542"/>
                    </a:lnTo>
                    <a:lnTo>
                      <a:pt x="204" y="546"/>
                    </a:lnTo>
                    <a:close/>
                    <a:moveTo>
                      <a:pt x="180" y="481"/>
                    </a:moveTo>
                    <a:lnTo>
                      <a:pt x="176" y="473"/>
                    </a:lnTo>
                    <a:lnTo>
                      <a:pt x="185" y="469"/>
                    </a:lnTo>
                    <a:lnTo>
                      <a:pt x="189" y="478"/>
                    </a:lnTo>
                    <a:lnTo>
                      <a:pt x="180" y="481"/>
                    </a:lnTo>
                    <a:close/>
                    <a:moveTo>
                      <a:pt x="166" y="445"/>
                    </a:moveTo>
                    <a:lnTo>
                      <a:pt x="152" y="408"/>
                    </a:lnTo>
                    <a:lnTo>
                      <a:pt x="161" y="405"/>
                    </a:lnTo>
                    <a:lnTo>
                      <a:pt x="175" y="441"/>
                    </a:lnTo>
                    <a:lnTo>
                      <a:pt x="166" y="445"/>
                    </a:lnTo>
                    <a:close/>
                    <a:moveTo>
                      <a:pt x="142" y="380"/>
                    </a:moveTo>
                    <a:lnTo>
                      <a:pt x="138" y="371"/>
                    </a:lnTo>
                    <a:lnTo>
                      <a:pt x="147" y="368"/>
                    </a:lnTo>
                    <a:lnTo>
                      <a:pt x="151" y="377"/>
                    </a:lnTo>
                    <a:lnTo>
                      <a:pt x="142" y="380"/>
                    </a:lnTo>
                    <a:close/>
                    <a:moveTo>
                      <a:pt x="128" y="344"/>
                    </a:moveTo>
                    <a:lnTo>
                      <a:pt x="114" y="307"/>
                    </a:lnTo>
                    <a:lnTo>
                      <a:pt x="123" y="303"/>
                    </a:lnTo>
                    <a:lnTo>
                      <a:pt x="137" y="340"/>
                    </a:lnTo>
                    <a:lnTo>
                      <a:pt x="128" y="344"/>
                    </a:lnTo>
                    <a:close/>
                    <a:moveTo>
                      <a:pt x="104" y="280"/>
                    </a:moveTo>
                    <a:lnTo>
                      <a:pt x="100" y="270"/>
                    </a:lnTo>
                    <a:lnTo>
                      <a:pt x="109" y="267"/>
                    </a:lnTo>
                    <a:lnTo>
                      <a:pt x="113" y="276"/>
                    </a:lnTo>
                    <a:lnTo>
                      <a:pt x="104" y="280"/>
                    </a:lnTo>
                    <a:close/>
                    <a:moveTo>
                      <a:pt x="90" y="243"/>
                    </a:moveTo>
                    <a:lnTo>
                      <a:pt x="76" y="206"/>
                    </a:lnTo>
                    <a:lnTo>
                      <a:pt x="85" y="203"/>
                    </a:lnTo>
                    <a:lnTo>
                      <a:pt x="99" y="239"/>
                    </a:lnTo>
                    <a:lnTo>
                      <a:pt x="90" y="243"/>
                    </a:lnTo>
                    <a:close/>
                    <a:moveTo>
                      <a:pt x="66" y="178"/>
                    </a:moveTo>
                    <a:lnTo>
                      <a:pt x="62" y="169"/>
                    </a:lnTo>
                    <a:lnTo>
                      <a:pt x="71" y="166"/>
                    </a:lnTo>
                    <a:lnTo>
                      <a:pt x="75" y="175"/>
                    </a:lnTo>
                    <a:lnTo>
                      <a:pt x="66" y="178"/>
                    </a:lnTo>
                    <a:close/>
                    <a:moveTo>
                      <a:pt x="52" y="141"/>
                    </a:moveTo>
                    <a:lnTo>
                      <a:pt x="38" y="105"/>
                    </a:lnTo>
                    <a:lnTo>
                      <a:pt x="47" y="101"/>
                    </a:lnTo>
                    <a:lnTo>
                      <a:pt x="61" y="138"/>
                    </a:lnTo>
                    <a:lnTo>
                      <a:pt x="52" y="141"/>
                    </a:lnTo>
                    <a:close/>
                    <a:moveTo>
                      <a:pt x="28" y="77"/>
                    </a:moveTo>
                    <a:lnTo>
                      <a:pt x="24" y="68"/>
                    </a:lnTo>
                    <a:lnTo>
                      <a:pt x="33" y="64"/>
                    </a:lnTo>
                    <a:lnTo>
                      <a:pt x="37" y="74"/>
                    </a:lnTo>
                    <a:lnTo>
                      <a:pt x="28" y="77"/>
                    </a:lnTo>
                    <a:close/>
                    <a:moveTo>
                      <a:pt x="14" y="41"/>
                    </a:moveTo>
                    <a:lnTo>
                      <a:pt x="0" y="4"/>
                    </a:lnTo>
                    <a:lnTo>
                      <a:pt x="9" y="0"/>
                    </a:lnTo>
                    <a:lnTo>
                      <a:pt x="23" y="37"/>
                    </a:lnTo>
                    <a:lnTo>
                      <a:pt x="14" y="41"/>
                    </a:lnTo>
                    <a:close/>
                  </a:path>
                </a:pathLst>
              </a:custGeom>
              <a:solidFill>
                <a:srgbClr val="2D2DB9"/>
              </a:solidFill>
              <a:ln w="0" cap="flat">
                <a:solidFill>
                  <a:srgbClr val="2D2DB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74" name="Rectangle 250"/>
              <p:cNvSpPr>
                <a:spLocks noChangeArrowheads="1"/>
              </p:cNvSpPr>
              <p:nvPr/>
            </p:nvSpPr>
            <p:spPr bwMode="auto">
              <a:xfrm>
                <a:off x="3114" y="3150"/>
                <a:ext cx="44" cy="4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2299" name="Picture 251"/>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3097" y="3079"/>
                <a:ext cx="74"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0" name="Picture 252"/>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3097" y="3079"/>
                <a:ext cx="74"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75" name="Freeform 253"/>
              <p:cNvSpPr>
                <a:spLocks noEditPoints="1"/>
              </p:cNvSpPr>
              <p:nvPr/>
            </p:nvSpPr>
            <p:spPr bwMode="auto">
              <a:xfrm>
                <a:off x="3146" y="3206"/>
                <a:ext cx="382" cy="354"/>
              </a:xfrm>
              <a:custGeom>
                <a:avLst/>
                <a:gdLst>
                  <a:gd name="T0" fmla="*/ 375 w 382"/>
                  <a:gd name="T1" fmla="*/ 354 h 354"/>
                  <a:gd name="T2" fmla="*/ 347 w 382"/>
                  <a:gd name="T3" fmla="*/ 327 h 354"/>
                  <a:gd name="T4" fmla="*/ 353 w 382"/>
                  <a:gd name="T5" fmla="*/ 320 h 354"/>
                  <a:gd name="T6" fmla="*/ 382 w 382"/>
                  <a:gd name="T7" fmla="*/ 346 h 354"/>
                  <a:gd name="T8" fmla="*/ 375 w 382"/>
                  <a:gd name="T9" fmla="*/ 354 h 354"/>
                  <a:gd name="T10" fmla="*/ 325 w 382"/>
                  <a:gd name="T11" fmla="*/ 307 h 354"/>
                  <a:gd name="T12" fmla="*/ 318 w 382"/>
                  <a:gd name="T13" fmla="*/ 300 h 354"/>
                  <a:gd name="T14" fmla="*/ 324 w 382"/>
                  <a:gd name="T15" fmla="*/ 293 h 354"/>
                  <a:gd name="T16" fmla="*/ 332 w 382"/>
                  <a:gd name="T17" fmla="*/ 300 h 354"/>
                  <a:gd name="T18" fmla="*/ 325 w 382"/>
                  <a:gd name="T19" fmla="*/ 307 h 354"/>
                  <a:gd name="T20" fmla="*/ 296 w 382"/>
                  <a:gd name="T21" fmla="*/ 280 h 354"/>
                  <a:gd name="T22" fmla="*/ 267 w 382"/>
                  <a:gd name="T23" fmla="*/ 254 h 354"/>
                  <a:gd name="T24" fmla="*/ 274 w 382"/>
                  <a:gd name="T25" fmla="*/ 246 h 354"/>
                  <a:gd name="T26" fmla="*/ 303 w 382"/>
                  <a:gd name="T27" fmla="*/ 273 h 354"/>
                  <a:gd name="T28" fmla="*/ 296 w 382"/>
                  <a:gd name="T29" fmla="*/ 280 h 354"/>
                  <a:gd name="T30" fmla="*/ 246 w 382"/>
                  <a:gd name="T31" fmla="*/ 233 h 354"/>
                  <a:gd name="T32" fmla="*/ 238 w 382"/>
                  <a:gd name="T33" fmla="*/ 227 h 354"/>
                  <a:gd name="T34" fmla="*/ 245 w 382"/>
                  <a:gd name="T35" fmla="*/ 220 h 354"/>
                  <a:gd name="T36" fmla="*/ 252 w 382"/>
                  <a:gd name="T37" fmla="*/ 226 h 354"/>
                  <a:gd name="T38" fmla="*/ 246 w 382"/>
                  <a:gd name="T39" fmla="*/ 233 h 354"/>
                  <a:gd name="T40" fmla="*/ 217 w 382"/>
                  <a:gd name="T41" fmla="*/ 207 h 354"/>
                  <a:gd name="T42" fmla="*/ 188 w 382"/>
                  <a:gd name="T43" fmla="*/ 180 h 354"/>
                  <a:gd name="T44" fmla="*/ 194 w 382"/>
                  <a:gd name="T45" fmla="*/ 173 h 354"/>
                  <a:gd name="T46" fmla="*/ 223 w 382"/>
                  <a:gd name="T47" fmla="*/ 200 h 354"/>
                  <a:gd name="T48" fmla="*/ 217 w 382"/>
                  <a:gd name="T49" fmla="*/ 207 h 354"/>
                  <a:gd name="T50" fmla="*/ 166 w 382"/>
                  <a:gd name="T51" fmla="*/ 160 h 354"/>
                  <a:gd name="T52" fmla="*/ 159 w 382"/>
                  <a:gd name="T53" fmla="*/ 154 h 354"/>
                  <a:gd name="T54" fmla="*/ 165 w 382"/>
                  <a:gd name="T55" fmla="*/ 146 h 354"/>
                  <a:gd name="T56" fmla="*/ 173 w 382"/>
                  <a:gd name="T57" fmla="*/ 153 h 354"/>
                  <a:gd name="T58" fmla="*/ 166 w 382"/>
                  <a:gd name="T59" fmla="*/ 160 h 354"/>
                  <a:gd name="T60" fmla="*/ 137 w 382"/>
                  <a:gd name="T61" fmla="*/ 134 h 354"/>
                  <a:gd name="T62" fmla="*/ 108 w 382"/>
                  <a:gd name="T63" fmla="*/ 107 h 354"/>
                  <a:gd name="T64" fmla="*/ 115 w 382"/>
                  <a:gd name="T65" fmla="*/ 100 h 354"/>
                  <a:gd name="T66" fmla="*/ 144 w 382"/>
                  <a:gd name="T67" fmla="*/ 126 h 354"/>
                  <a:gd name="T68" fmla="*/ 137 w 382"/>
                  <a:gd name="T69" fmla="*/ 134 h 354"/>
                  <a:gd name="T70" fmla="*/ 87 w 382"/>
                  <a:gd name="T71" fmla="*/ 87 h 354"/>
                  <a:gd name="T72" fmla="*/ 80 w 382"/>
                  <a:gd name="T73" fmla="*/ 80 h 354"/>
                  <a:gd name="T74" fmla="*/ 86 w 382"/>
                  <a:gd name="T75" fmla="*/ 73 h 354"/>
                  <a:gd name="T76" fmla="*/ 94 w 382"/>
                  <a:gd name="T77" fmla="*/ 80 h 354"/>
                  <a:gd name="T78" fmla="*/ 87 w 382"/>
                  <a:gd name="T79" fmla="*/ 87 h 354"/>
                  <a:gd name="T80" fmla="*/ 58 w 382"/>
                  <a:gd name="T81" fmla="*/ 60 h 354"/>
                  <a:gd name="T82" fmla="*/ 29 w 382"/>
                  <a:gd name="T83" fmla="*/ 34 h 354"/>
                  <a:gd name="T84" fmla="*/ 36 w 382"/>
                  <a:gd name="T85" fmla="*/ 26 h 354"/>
                  <a:gd name="T86" fmla="*/ 65 w 382"/>
                  <a:gd name="T87" fmla="*/ 53 h 354"/>
                  <a:gd name="T88" fmla="*/ 58 w 382"/>
                  <a:gd name="T89" fmla="*/ 60 h 354"/>
                  <a:gd name="T90" fmla="*/ 7 w 382"/>
                  <a:gd name="T91" fmla="*/ 13 h 354"/>
                  <a:gd name="T92" fmla="*/ 0 w 382"/>
                  <a:gd name="T93" fmla="*/ 7 h 354"/>
                  <a:gd name="T94" fmla="*/ 7 w 382"/>
                  <a:gd name="T95" fmla="*/ 0 h 354"/>
                  <a:gd name="T96" fmla="*/ 14 w 382"/>
                  <a:gd name="T97" fmla="*/ 6 h 354"/>
                  <a:gd name="T98" fmla="*/ 7 w 382"/>
                  <a:gd name="T99" fmla="*/ 1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2" h="354">
                    <a:moveTo>
                      <a:pt x="375" y="354"/>
                    </a:moveTo>
                    <a:lnTo>
                      <a:pt x="347" y="327"/>
                    </a:lnTo>
                    <a:lnTo>
                      <a:pt x="353" y="320"/>
                    </a:lnTo>
                    <a:lnTo>
                      <a:pt x="382" y="346"/>
                    </a:lnTo>
                    <a:lnTo>
                      <a:pt x="375" y="354"/>
                    </a:lnTo>
                    <a:close/>
                    <a:moveTo>
                      <a:pt x="325" y="307"/>
                    </a:moveTo>
                    <a:lnTo>
                      <a:pt x="318" y="300"/>
                    </a:lnTo>
                    <a:lnTo>
                      <a:pt x="324" y="293"/>
                    </a:lnTo>
                    <a:lnTo>
                      <a:pt x="332" y="300"/>
                    </a:lnTo>
                    <a:lnTo>
                      <a:pt x="325" y="307"/>
                    </a:lnTo>
                    <a:close/>
                    <a:moveTo>
                      <a:pt x="296" y="280"/>
                    </a:moveTo>
                    <a:lnTo>
                      <a:pt x="267" y="254"/>
                    </a:lnTo>
                    <a:lnTo>
                      <a:pt x="274" y="246"/>
                    </a:lnTo>
                    <a:lnTo>
                      <a:pt x="303" y="273"/>
                    </a:lnTo>
                    <a:lnTo>
                      <a:pt x="296" y="280"/>
                    </a:lnTo>
                    <a:close/>
                    <a:moveTo>
                      <a:pt x="246" y="233"/>
                    </a:moveTo>
                    <a:lnTo>
                      <a:pt x="238" y="227"/>
                    </a:lnTo>
                    <a:lnTo>
                      <a:pt x="245" y="220"/>
                    </a:lnTo>
                    <a:lnTo>
                      <a:pt x="252" y="226"/>
                    </a:lnTo>
                    <a:lnTo>
                      <a:pt x="246" y="233"/>
                    </a:lnTo>
                    <a:close/>
                    <a:moveTo>
                      <a:pt x="217" y="207"/>
                    </a:moveTo>
                    <a:lnTo>
                      <a:pt x="188" y="180"/>
                    </a:lnTo>
                    <a:lnTo>
                      <a:pt x="194" y="173"/>
                    </a:lnTo>
                    <a:lnTo>
                      <a:pt x="223" y="200"/>
                    </a:lnTo>
                    <a:lnTo>
                      <a:pt x="217" y="207"/>
                    </a:lnTo>
                    <a:close/>
                    <a:moveTo>
                      <a:pt x="166" y="160"/>
                    </a:moveTo>
                    <a:lnTo>
                      <a:pt x="159" y="154"/>
                    </a:lnTo>
                    <a:lnTo>
                      <a:pt x="165" y="146"/>
                    </a:lnTo>
                    <a:lnTo>
                      <a:pt x="173" y="153"/>
                    </a:lnTo>
                    <a:lnTo>
                      <a:pt x="166" y="160"/>
                    </a:lnTo>
                    <a:close/>
                    <a:moveTo>
                      <a:pt x="137" y="134"/>
                    </a:moveTo>
                    <a:lnTo>
                      <a:pt x="108" y="107"/>
                    </a:lnTo>
                    <a:lnTo>
                      <a:pt x="115" y="100"/>
                    </a:lnTo>
                    <a:lnTo>
                      <a:pt x="144" y="126"/>
                    </a:lnTo>
                    <a:lnTo>
                      <a:pt x="137" y="134"/>
                    </a:lnTo>
                    <a:close/>
                    <a:moveTo>
                      <a:pt x="87" y="87"/>
                    </a:moveTo>
                    <a:lnTo>
                      <a:pt x="80" y="80"/>
                    </a:lnTo>
                    <a:lnTo>
                      <a:pt x="86" y="73"/>
                    </a:lnTo>
                    <a:lnTo>
                      <a:pt x="94" y="80"/>
                    </a:lnTo>
                    <a:lnTo>
                      <a:pt x="87" y="87"/>
                    </a:lnTo>
                    <a:close/>
                    <a:moveTo>
                      <a:pt x="58" y="60"/>
                    </a:moveTo>
                    <a:lnTo>
                      <a:pt x="29" y="34"/>
                    </a:lnTo>
                    <a:lnTo>
                      <a:pt x="36" y="26"/>
                    </a:lnTo>
                    <a:lnTo>
                      <a:pt x="65" y="53"/>
                    </a:lnTo>
                    <a:lnTo>
                      <a:pt x="58" y="60"/>
                    </a:lnTo>
                    <a:close/>
                    <a:moveTo>
                      <a:pt x="7" y="13"/>
                    </a:moveTo>
                    <a:lnTo>
                      <a:pt x="0" y="7"/>
                    </a:lnTo>
                    <a:lnTo>
                      <a:pt x="7" y="0"/>
                    </a:lnTo>
                    <a:lnTo>
                      <a:pt x="14" y="6"/>
                    </a:lnTo>
                    <a:lnTo>
                      <a:pt x="7" y="13"/>
                    </a:lnTo>
                    <a:close/>
                  </a:path>
                </a:pathLst>
              </a:custGeom>
              <a:solidFill>
                <a:srgbClr val="2D2DB9"/>
              </a:solidFill>
              <a:ln w="0" cap="flat">
                <a:solidFill>
                  <a:srgbClr val="2D2DB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76" name="Freeform 254"/>
              <p:cNvSpPr>
                <a:spLocks noEditPoints="1"/>
              </p:cNvSpPr>
              <p:nvPr/>
            </p:nvSpPr>
            <p:spPr bwMode="auto">
              <a:xfrm>
                <a:off x="2429" y="3141"/>
                <a:ext cx="687" cy="38"/>
              </a:xfrm>
              <a:custGeom>
                <a:avLst/>
                <a:gdLst>
                  <a:gd name="T0" fmla="*/ 647 w 687"/>
                  <a:gd name="T1" fmla="*/ 36 h 38"/>
                  <a:gd name="T2" fmla="*/ 687 w 687"/>
                  <a:gd name="T3" fmla="*/ 28 h 38"/>
                  <a:gd name="T4" fmla="*/ 618 w 687"/>
                  <a:gd name="T5" fmla="*/ 35 h 38"/>
                  <a:gd name="T6" fmla="*/ 608 w 687"/>
                  <a:gd name="T7" fmla="*/ 25 h 38"/>
                  <a:gd name="T8" fmla="*/ 618 w 687"/>
                  <a:gd name="T9" fmla="*/ 35 h 38"/>
                  <a:gd name="T10" fmla="*/ 539 w 687"/>
                  <a:gd name="T11" fmla="*/ 32 h 38"/>
                  <a:gd name="T12" fmla="*/ 579 w 687"/>
                  <a:gd name="T13" fmla="*/ 24 h 38"/>
                  <a:gd name="T14" fmla="*/ 510 w 687"/>
                  <a:gd name="T15" fmla="*/ 31 h 38"/>
                  <a:gd name="T16" fmla="*/ 501 w 687"/>
                  <a:gd name="T17" fmla="*/ 20 h 38"/>
                  <a:gd name="T18" fmla="*/ 510 w 687"/>
                  <a:gd name="T19" fmla="*/ 31 h 38"/>
                  <a:gd name="T20" fmla="*/ 431 w 687"/>
                  <a:gd name="T21" fmla="*/ 27 h 38"/>
                  <a:gd name="T22" fmla="*/ 471 w 687"/>
                  <a:gd name="T23" fmla="*/ 20 h 38"/>
                  <a:gd name="T24" fmla="*/ 402 w 687"/>
                  <a:gd name="T25" fmla="*/ 26 h 38"/>
                  <a:gd name="T26" fmla="*/ 393 w 687"/>
                  <a:gd name="T27" fmla="*/ 16 h 38"/>
                  <a:gd name="T28" fmla="*/ 402 w 687"/>
                  <a:gd name="T29" fmla="*/ 26 h 38"/>
                  <a:gd name="T30" fmla="*/ 324 w 687"/>
                  <a:gd name="T31" fmla="*/ 23 h 38"/>
                  <a:gd name="T32" fmla="*/ 363 w 687"/>
                  <a:gd name="T33" fmla="*/ 15 h 38"/>
                  <a:gd name="T34" fmla="*/ 294 w 687"/>
                  <a:gd name="T35" fmla="*/ 22 h 38"/>
                  <a:gd name="T36" fmla="*/ 285 w 687"/>
                  <a:gd name="T37" fmla="*/ 12 h 38"/>
                  <a:gd name="T38" fmla="*/ 294 w 687"/>
                  <a:gd name="T39" fmla="*/ 22 h 38"/>
                  <a:gd name="T40" fmla="*/ 215 w 687"/>
                  <a:gd name="T41" fmla="*/ 19 h 38"/>
                  <a:gd name="T42" fmla="*/ 255 w 687"/>
                  <a:gd name="T43" fmla="*/ 11 h 38"/>
                  <a:gd name="T44" fmla="*/ 186 w 687"/>
                  <a:gd name="T45" fmla="*/ 18 h 38"/>
                  <a:gd name="T46" fmla="*/ 176 w 687"/>
                  <a:gd name="T47" fmla="*/ 8 h 38"/>
                  <a:gd name="T48" fmla="*/ 186 w 687"/>
                  <a:gd name="T49" fmla="*/ 18 h 38"/>
                  <a:gd name="T50" fmla="*/ 107 w 687"/>
                  <a:gd name="T51" fmla="*/ 15 h 38"/>
                  <a:gd name="T52" fmla="*/ 147 w 687"/>
                  <a:gd name="T53" fmla="*/ 6 h 38"/>
                  <a:gd name="T54" fmla="*/ 78 w 687"/>
                  <a:gd name="T55" fmla="*/ 13 h 38"/>
                  <a:gd name="T56" fmla="*/ 69 w 687"/>
                  <a:gd name="T57" fmla="*/ 3 h 38"/>
                  <a:gd name="T58" fmla="*/ 78 w 687"/>
                  <a:gd name="T59" fmla="*/ 13 h 38"/>
                  <a:gd name="T60" fmla="*/ 0 w 687"/>
                  <a:gd name="T61" fmla="*/ 10 h 38"/>
                  <a:gd name="T62" fmla="*/ 39 w 687"/>
                  <a:gd name="T63"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7" h="38">
                    <a:moveTo>
                      <a:pt x="687" y="38"/>
                    </a:moveTo>
                    <a:lnTo>
                      <a:pt x="647" y="36"/>
                    </a:lnTo>
                    <a:lnTo>
                      <a:pt x="648" y="27"/>
                    </a:lnTo>
                    <a:lnTo>
                      <a:pt x="687" y="28"/>
                    </a:lnTo>
                    <a:lnTo>
                      <a:pt x="687" y="38"/>
                    </a:lnTo>
                    <a:close/>
                    <a:moveTo>
                      <a:pt x="618" y="35"/>
                    </a:moveTo>
                    <a:lnTo>
                      <a:pt x="608" y="35"/>
                    </a:lnTo>
                    <a:lnTo>
                      <a:pt x="608" y="25"/>
                    </a:lnTo>
                    <a:lnTo>
                      <a:pt x="618" y="25"/>
                    </a:lnTo>
                    <a:lnTo>
                      <a:pt x="618" y="35"/>
                    </a:lnTo>
                    <a:close/>
                    <a:moveTo>
                      <a:pt x="579" y="34"/>
                    </a:moveTo>
                    <a:lnTo>
                      <a:pt x="539" y="32"/>
                    </a:lnTo>
                    <a:lnTo>
                      <a:pt x="540" y="22"/>
                    </a:lnTo>
                    <a:lnTo>
                      <a:pt x="579" y="24"/>
                    </a:lnTo>
                    <a:lnTo>
                      <a:pt x="579" y="34"/>
                    </a:lnTo>
                    <a:close/>
                    <a:moveTo>
                      <a:pt x="510" y="31"/>
                    </a:moveTo>
                    <a:lnTo>
                      <a:pt x="500" y="30"/>
                    </a:lnTo>
                    <a:lnTo>
                      <a:pt x="501" y="20"/>
                    </a:lnTo>
                    <a:lnTo>
                      <a:pt x="510" y="21"/>
                    </a:lnTo>
                    <a:lnTo>
                      <a:pt x="510" y="31"/>
                    </a:lnTo>
                    <a:close/>
                    <a:moveTo>
                      <a:pt x="471" y="29"/>
                    </a:moveTo>
                    <a:lnTo>
                      <a:pt x="431" y="27"/>
                    </a:lnTo>
                    <a:lnTo>
                      <a:pt x="432" y="18"/>
                    </a:lnTo>
                    <a:lnTo>
                      <a:pt x="471" y="20"/>
                    </a:lnTo>
                    <a:lnTo>
                      <a:pt x="471" y="29"/>
                    </a:lnTo>
                    <a:close/>
                    <a:moveTo>
                      <a:pt x="402" y="26"/>
                    </a:moveTo>
                    <a:lnTo>
                      <a:pt x="392" y="26"/>
                    </a:lnTo>
                    <a:lnTo>
                      <a:pt x="393" y="16"/>
                    </a:lnTo>
                    <a:lnTo>
                      <a:pt x="402" y="17"/>
                    </a:lnTo>
                    <a:lnTo>
                      <a:pt x="402" y="26"/>
                    </a:lnTo>
                    <a:close/>
                    <a:moveTo>
                      <a:pt x="363" y="25"/>
                    </a:moveTo>
                    <a:lnTo>
                      <a:pt x="324" y="23"/>
                    </a:lnTo>
                    <a:lnTo>
                      <a:pt x="324" y="13"/>
                    </a:lnTo>
                    <a:lnTo>
                      <a:pt x="363" y="15"/>
                    </a:lnTo>
                    <a:lnTo>
                      <a:pt x="363" y="25"/>
                    </a:lnTo>
                    <a:close/>
                    <a:moveTo>
                      <a:pt x="294" y="22"/>
                    </a:moveTo>
                    <a:lnTo>
                      <a:pt x="284" y="22"/>
                    </a:lnTo>
                    <a:lnTo>
                      <a:pt x="285" y="12"/>
                    </a:lnTo>
                    <a:lnTo>
                      <a:pt x="294" y="12"/>
                    </a:lnTo>
                    <a:lnTo>
                      <a:pt x="294" y="22"/>
                    </a:lnTo>
                    <a:close/>
                    <a:moveTo>
                      <a:pt x="255" y="20"/>
                    </a:moveTo>
                    <a:lnTo>
                      <a:pt x="215" y="19"/>
                    </a:lnTo>
                    <a:lnTo>
                      <a:pt x="216" y="9"/>
                    </a:lnTo>
                    <a:lnTo>
                      <a:pt x="255" y="11"/>
                    </a:lnTo>
                    <a:lnTo>
                      <a:pt x="255" y="20"/>
                    </a:lnTo>
                    <a:close/>
                    <a:moveTo>
                      <a:pt x="186" y="18"/>
                    </a:moveTo>
                    <a:lnTo>
                      <a:pt x="176" y="17"/>
                    </a:lnTo>
                    <a:lnTo>
                      <a:pt x="176" y="8"/>
                    </a:lnTo>
                    <a:lnTo>
                      <a:pt x="186" y="8"/>
                    </a:lnTo>
                    <a:lnTo>
                      <a:pt x="186" y="18"/>
                    </a:lnTo>
                    <a:close/>
                    <a:moveTo>
                      <a:pt x="147" y="16"/>
                    </a:moveTo>
                    <a:lnTo>
                      <a:pt x="107" y="15"/>
                    </a:lnTo>
                    <a:lnTo>
                      <a:pt x="108" y="5"/>
                    </a:lnTo>
                    <a:lnTo>
                      <a:pt x="147" y="6"/>
                    </a:lnTo>
                    <a:lnTo>
                      <a:pt x="147" y="16"/>
                    </a:lnTo>
                    <a:close/>
                    <a:moveTo>
                      <a:pt x="78" y="13"/>
                    </a:moveTo>
                    <a:lnTo>
                      <a:pt x="68" y="13"/>
                    </a:lnTo>
                    <a:lnTo>
                      <a:pt x="69" y="3"/>
                    </a:lnTo>
                    <a:lnTo>
                      <a:pt x="79" y="4"/>
                    </a:lnTo>
                    <a:lnTo>
                      <a:pt x="78" y="13"/>
                    </a:lnTo>
                    <a:close/>
                    <a:moveTo>
                      <a:pt x="39" y="12"/>
                    </a:moveTo>
                    <a:lnTo>
                      <a:pt x="0" y="10"/>
                    </a:lnTo>
                    <a:lnTo>
                      <a:pt x="0" y="0"/>
                    </a:lnTo>
                    <a:lnTo>
                      <a:pt x="39" y="2"/>
                    </a:lnTo>
                    <a:lnTo>
                      <a:pt x="39" y="12"/>
                    </a:lnTo>
                    <a:close/>
                  </a:path>
                </a:pathLst>
              </a:custGeom>
              <a:solidFill>
                <a:srgbClr val="2D2DB9"/>
              </a:solidFill>
              <a:ln w="0" cap="flat">
                <a:solidFill>
                  <a:srgbClr val="2D2DB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2303" name="Picture 255"/>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3510" y="3403"/>
                <a:ext cx="235"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4" name="Picture 256"/>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509" y="3403"/>
                <a:ext cx="236"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5" name="Picture 257"/>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3347" y="3403"/>
                <a:ext cx="236"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6" name="Picture 258"/>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3347" y="3403"/>
                <a:ext cx="236"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7" name="Picture 259"/>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1177" y="2137"/>
                <a:ext cx="235"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8" name="Picture 260"/>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1177" y="2137"/>
                <a:ext cx="235"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9" name="Picture 261"/>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1015" y="2137"/>
                <a:ext cx="235"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0" name="Picture 262"/>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1015" y="2137"/>
                <a:ext cx="235"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77" name="Freeform 263"/>
              <p:cNvSpPr>
                <a:spLocks/>
              </p:cNvSpPr>
              <p:nvPr/>
            </p:nvSpPr>
            <p:spPr bwMode="auto">
              <a:xfrm>
                <a:off x="1864" y="3710"/>
                <a:ext cx="432" cy="248"/>
              </a:xfrm>
              <a:custGeom>
                <a:avLst/>
                <a:gdLst>
                  <a:gd name="T0" fmla="*/ 241 w 1409"/>
                  <a:gd name="T1" fmla="*/ 236 h 809"/>
                  <a:gd name="T2" fmla="*/ 356 w 1409"/>
                  <a:gd name="T3" fmla="*/ 121 h 809"/>
                  <a:gd name="T4" fmla="*/ 436 w 1409"/>
                  <a:gd name="T5" fmla="*/ 121 h 809"/>
                  <a:gd name="T6" fmla="*/ 436 w 1409"/>
                  <a:gd name="T7" fmla="*/ 121 h 809"/>
                  <a:gd name="T8" fmla="*/ 728 w 1409"/>
                  <a:gd name="T9" fmla="*/ 121 h 809"/>
                  <a:gd name="T10" fmla="*/ 1295 w 1409"/>
                  <a:gd name="T11" fmla="*/ 121 h 809"/>
                  <a:gd name="T12" fmla="*/ 1409 w 1409"/>
                  <a:gd name="T13" fmla="*/ 236 h 809"/>
                  <a:gd name="T14" fmla="*/ 1409 w 1409"/>
                  <a:gd name="T15" fmla="*/ 236 h 809"/>
                  <a:gd name="T16" fmla="*/ 1409 w 1409"/>
                  <a:gd name="T17" fmla="*/ 236 h 809"/>
                  <a:gd name="T18" fmla="*/ 1409 w 1409"/>
                  <a:gd name="T19" fmla="*/ 408 h 809"/>
                  <a:gd name="T20" fmla="*/ 1409 w 1409"/>
                  <a:gd name="T21" fmla="*/ 695 h 809"/>
                  <a:gd name="T22" fmla="*/ 1295 w 1409"/>
                  <a:gd name="T23" fmla="*/ 809 h 809"/>
                  <a:gd name="T24" fmla="*/ 728 w 1409"/>
                  <a:gd name="T25" fmla="*/ 809 h 809"/>
                  <a:gd name="T26" fmla="*/ 436 w 1409"/>
                  <a:gd name="T27" fmla="*/ 809 h 809"/>
                  <a:gd name="T28" fmla="*/ 436 w 1409"/>
                  <a:gd name="T29" fmla="*/ 809 h 809"/>
                  <a:gd name="T30" fmla="*/ 356 w 1409"/>
                  <a:gd name="T31" fmla="*/ 809 h 809"/>
                  <a:gd name="T32" fmla="*/ 241 w 1409"/>
                  <a:gd name="T33" fmla="*/ 695 h 809"/>
                  <a:gd name="T34" fmla="*/ 241 w 1409"/>
                  <a:gd name="T35" fmla="*/ 408 h 809"/>
                  <a:gd name="T36" fmla="*/ 0 w 1409"/>
                  <a:gd name="T37" fmla="*/ 0 h 809"/>
                  <a:gd name="T38" fmla="*/ 241 w 1409"/>
                  <a:gd name="T39" fmla="*/ 236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9" h="809">
                    <a:moveTo>
                      <a:pt x="241" y="236"/>
                    </a:moveTo>
                    <a:cubicBezTo>
                      <a:pt x="241" y="173"/>
                      <a:pt x="293" y="121"/>
                      <a:pt x="356" y="121"/>
                    </a:cubicBezTo>
                    <a:lnTo>
                      <a:pt x="436" y="121"/>
                    </a:lnTo>
                    <a:lnTo>
                      <a:pt x="436" y="121"/>
                    </a:lnTo>
                    <a:lnTo>
                      <a:pt x="728" y="121"/>
                    </a:lnTo>
                    <a:lnTo>
                      <a:pt x="1295" y="121"/>
                    </a:lnTo>
                    <a:cubicBezTo>
                      <a:pt x="1358" y="121"/>
                      <a:pt x="1409" y="173"/>
                      <a:pt x="1409" y="236"/>
                    </a:cubicBezTo>
                    <a:lnTo>
                      <a:pt x="1409" y="236"/>
                    </a:lnTo>
                    <a:lnTo>
                      <a:pt x="1409" y="236"/>
                    </a:lnTo>
                    <a:lnTo>
                      <a:pt x="1409" y="408"/>
                    </a:lnTo>
                    <a:lnTo>
                      <a:pt x="1409" y="695"/>
                    </a:lnTo>
                    <a:cubicBezTo>
                      <a:pt x="1409" y="758"/>
                      <a:pt x="1358" y="809"/>
                      <a:pt x="1295" y="809"/>
                    </a:cubicBezTo>
                    <a:lnTo>
                      <a:pt x="728" y="809"/>
                    </a:lnTo>
                    <a:lnTo>
                      <a:pt x="436" y="809"/>
                    </a:lnTo>
                    <a:lnTo>
                      <a:pt x="436" y="809"/>
                    </a:lnTo>
                    <a:lnTo>
                      <a:pt x="356" y="809"/>
                    </a:lnTo>
                    <a:cubicBezTo>
                      <a:pt x="293" y="809"/>
                      <a:pt x="241" y="758"/>
                      <a:pt x="241" y="695"/>
                    </a:cubicBezTo>
                    <a:lnTo>
                      <a:pt x="241" y="408"/>
                    </a:lnTo>
                    <a:lnTo>
                      <a:pt x="0" y="0"/>
                    </a:lnTo>
                    <a:lnTo>
                      <a:pt x="241" y="236"/>
                    </a:lnTo>
                    <a:close/>
                  </a:path>
                </a:pathLst>
              </a:custGeom>
              <a:solidFill>
                <a:srgbClr val="E6E6E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78" name="Freeform 264"/>
              <p:cNvSpPr>
                <a:spLocks/>
              </p:cNvSpPr>
              <p:nvPr/>
            </p:nvSpPr>
            <p:spPr bwMode="auto">
              <a:xfrm>
                <a:off x="1864" y="3710"/>
                <a:ext cx="432" cy="248"/>
              </a:xfrm>
              <a:custGeom>
                <a:avLst/>
                <a:gdLst>
                  <a:gd name="T0" fmla="*/ 241 w 1409"/>
                  <a:gd name="T1" fmla="*/ 236 h 809"/>
                  <a:gd name="T2" fmla="*/ 356 w 1409"/>
                  <a:gd name="T3" fmla="*/ 121 h 809"/>
                  <a:gd name="T4" fmla="*/ 436 w 1409"/>
                  <a:gd name="T5" fmla="*/ 121 h 809"/>
                  <a:gd name="T6" fmla="*/ 436 w 1409"/>
                  <a:gd name="T7" fmla="*/ 121 h 809"/>
                  <a:gd name="T8" fmla="*/ 728 w 1409"/>
                  <a:gd name="T9" fmla="*/ 121 h 809"/>
                  <a:gd name="T10" fmla="*/ 1295 w 1409"/>
                  <a:gd name="T11" fmla="*/ 121 h 809"/>
                  <a:gd name="T12" fmla="*/ 1409 w 1409"/>
                  <a:gd name="T13" fmla="*/ 236 h 809"/>
                  <a:gd name="T14" fmla="*/ 1409 w 1409"/>
                  <a:gd name="T15" fmla="*/ 236 h 809"/>
                  <a:gd name="T16" fmla="*/ 1409 w 1409"/>
                  <a:gd name="T17" fmla="*/ 236 h 809"/>
                  <a:gd name="T18" fmla="*/ 1409 w 1409"/>
                  <a:gd name="T19" fmla="*/ 408 h 809"/>
                  <a:gd name="T20" fmla="*/ 1409 w 1409"/>
                  <a:gd name="T21" fmla="*/ 695 h 809"/>
                  <a:gd name="T22" fmla="*/ 1295 w 1409"/>
                  <a:gd name="T23" fmla="*/ 809 h 809"/>
                  <a:gd name="T24" fmla="*/ 728 w 1409"/>
                  <a:gd name="T25" fmla="*/ 809 h 809"/>
                  <a:gd name="T26" fmla="*/ 436 w 1409"/>
                  <a:gd name="T27" fmla="*/ 809 h 809"/>
                  <a:gd name="T28" fmla="*/ 436 w 1409"/>
                  <a:gd name="T29" fmla="*/ 809 h 809"/>
                  <a:gd name="T30" fmla="*/ 356 w 1409"/>
                  <a:gd name="T31" fmla="*/ 809 h 809"/>
                  <a:gd name="T32" fmla="*/ 241 w 1409"/>
                  <a:gd name="T33" fmla="*/ 695 h 809"/>
                  <a:gd name="T34" fmla="*/ 241 w 1409"/>
                  <a:gd name="T35" fmla="*/ 408 h 809"/>
                  <a:gd name="T36" fmla="*/ 0 w 1409"/>
                  <a:gd name="T37" fmla="*/ 0 h 809"/>
                  <a:gd name="T38" fmla="*/ 241 w 1409"/>
                  <a:gd name="T39" fmla="*/ 236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9" h="809">
                    <a:moveTo>
                      <a:pt x="241" y="236"/>
                    </a:moveTo>
                    <a:cubicBezTo>
                      <a:pt x="241" y="173"/>
                      <a:pt x="293" y="121"/>
                      <a:pt x="356" y="121"/>
                    </a:cubicBezTo>
                    <a:lnTo>
                      <a:pt x="436" y="121"/>
                    </a:lnTo>
                    <a:lnTo>
                      <a:pt x="436" y="121"/>
                    </a:lnTo>
                    <a:lnTo>
                      <a:pt x="728" y="121"/>
                    </a:lnTo>
                    <a:lnTo>
                      <a:pt x="1295" y="121"/>
                    </a:lnTo>
                    <a:cubicBezTo>
                      <a:pt x="1358" y="121"/>
                      <a:pt x="1409" y="173"/>
                      <a:pt x="1409" y="236"/>
                    </a:cubicBezTo>
                    <a:lnTo>
                      <a:pt x="1409" y="236"/>
                    </a:lnTo>
                    <a:lnTo>
                      <a:pt x="1409" y="236"/>
                    </a:lnTo>
                    <a:lnTo>
                      <a:pt x="1409" y="408"/>
                    </a:lnTo>
                    <a:lnTo>
                      <a:pt x="1409" y="695"/>
                    </a:lnTo>
                    <a:cubicBezTo>
                      <a:pt x="1409" y="758"/>
                      <a:pt x="1358" y="809"/>
                      <a:pt x="1295" y="809"/>
                    </a:cubicBezTo>
                    <a:lnTo>
                      <a:pt x="728" y="809"/>
                    </a:lnTo>
                    <a:lnTo>
                      <a:pt x="436" y="809"/>
                    </a:lnTo>
                    <a:lnTo>
                      <a:pt x="436" y="809"/>
                    </a:lnTo>
                    <a:lnTo>
                      <a:pt x="356" y="809"/>
                    </a:lnTo>
                    <a:cubicBezTo>
                      <a:pt x="293" y="809"/>
                      <a:pt x="241" y="758"/>
                      <a:pt x="241" y="695"/>
                    </a:cubicBezTo>
                    <a:lnTo>
                      <a:pt x="241" y="408"/>
                    </a:lnTo>
                    <a:lnTo>
                      <a:pt x="0" y="0"/>
                    </a:lnTo>
                    <a:lnTo>
                      <a:pt x="241" y="236"/>
                    </a:lnTo>
                    <a:close/>
                  </a:path>
                </a:pathLst>
              </a:custGeom>
              <a:noFill/>
              <a:ln w="7938"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79" name="Rectangle 265"/>
              <p:cNvSpPr>
                <a:spLocks noChangeArrowheads="1"/>
              </p:cNvSpPr>
              <p:nvPr/>
            </p:nvSpPr>
            <p:spPr bwMode="auto">
              <a:xfrm>
                <a:off x="1964" y="3756"/>
                <a:ext cx="369"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262626"/>
                    </a:solidFill>
                    <a:effectLst/>
                    <a:latin typeface="Arial" panose="020B0604020202020204" pitchFamily="34" charset="0"/>
                  </a:rPr>
                  <a:t>Alternative: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80" name="Rectangle 266"/>
              <p:cNvSpPr>
                <a:spLocks noChangeArrowheads="1"/>
              </p:cNvSpPr>
              <p:nvPr/>
            </p:nvSpPr>
            <p:spPr bwMode="auto">
              <a:xfrm>
                <a:off x="1999" y="3818"/>
                <a:ext cx="294"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262626"/>
                    </a:solidFill>
                    <a:effectLst/>
                    <a:latin typeface="Arial" panose="020B0604020202020204" pitchFamily="34" charset="0"/>
                  </a:rPr>
                  <a:t>Wireless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81" name="Rectangle 267"/>
              <p:cNvSpPr>
                <a:spLocks noChangeArrowheads="1"/>
              </p:cNvSpPr>
              <p:nvPr/>
            </p:nvSpPr>
            <p:spPr bwMode="auto">
              <a:xfrm>
                <a:off x="2014" y="3877"/>
                <a:ext cx="196"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262626"/>
                    </a:solidFill>
                    <a:effectLst/>
                    <a:latin typeface="Arial" panose="020B0604020202020204" pitchFamily="34" charset="0"/>
                  </a:rPr>
                  <a:t>inhouse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82" name="Freeform 268"/>
              <p:cNvSpPr>
                <a:spLocks noEditPoints="1"/>
              </p:cNvSpPr>
              <p:nvPr/>
            </p:nvSpPr>
            <p:spPr bwMode="auto">
              <a:xfrm>
                <a:off x="2040" y="3238"/>
                <a:ext cx="177" cy="166"/>
              </a:xfrm>
              <a:custGeom>
                <a:avLst/>
                <a:gdLst>
                  <a:gd name="T0" fmla="*/ 0 w 578"/>
                  <a:gd name="T1" fmla="*/ 451 h 541"/>
                  <a:gd name="T2" fmla="*/ 115 w 578"/>
                  <a:gd name="T3" fmla="*/ 496 h 541"/>
                  <a:gd name="T4" fmla="*/ 128 w 578"/>
                  <a:gd name="T5" fmla="*/ 488 h 541"/>
                  <a:gd name="T6" fmla="*/ 88 w 578"/>
                  <a:gd name="T7" fmla="*/ 363 h 541"/>
                  <a:gd name="T8" fmla="*/ 220 w 578"/>
                  <a:gd name="T9" fmla="*/ 441 h 541"/>
                  <a:gd name="T10" fmla="*/ 140 w 578"/>
                  <a:gd name="T11" fmla="*/ 311 h 541"/>
                  <a:gd name="T12" fmla="*/ 245 w 578"/>
                  <a:gd name="T13" fmla="*/ 450 h 541"/>
                  <a:gd name="T14" fmla="*/ 111 w 578"/>
                  <a:gd name="T15" fmla="*/ 398 h 541"/>
                  <a:gd name="T16" fmla="*/ 104 w 578"/>
                  <a:gd name="T17" fmla="*/ 406 h 541"/>
                  <a:gd name="T18" fmla="*/ 154 w 578"/>
                  <a:gd name="T19" fmla="*/ 541 h 541"/>
                  <a:gd name="T20" fmla="*/ 226 w 578"/>
                  <a:gd name="T21" fmla="*/ 254 h 541"/>
                  <a:gd name="T22" fmla="*/ 172 w 578"/>
                  <a:gd name="T23" fmla="*/ 280 h 541"/>
                  <a:gd name="T24" fmla="*/ 283 w 578"/>
                  <a:gd name="T25" fmla="*/ 198 h 541"/>
                  <a:gd name="T26" fmla="*/ 350 w 578"/>
                  <a:gd name="T27" fmla="*/ 345 h 541"/>
                  <a:gd name="T28" fmla="*/ 435 w 578"/>
                  <a:gd name="T29" fmla="*/ 259 h 541"/>
                  <a:gd name="T30" fmla="*/ 288 w 578"/>
                  <a:gd name="T31" fmla="*/ 192 h 541"/>
                  <a:gd name="T32" fmla="*/ 370 w 578"/>
                  <a:gd name="T33" fmla="*/ 82 h 541"/>
                  <a:gd name="T34" fmla="*/ 344 w 578"/>
                  <a:gd name="T35" fmla="*/ 136 h 541"/>
                  <a:gd name="T36" fmla="*/ 435 w 578"/>
                  <a:gd name="T37" fmla="*/ 259 h 541"/>
                  <a:gd name="T38" fmla="*/ 384 w 578"/>
                  <a:gd name="T39" fmla="*/ 68 h 541"/>
                  <a:gd name="T40" fmla="*/ 456 w 578"/>
                  <a:gd name="T41" fmla="*/ 4 h 541"/>
                  <a:gd name="T42" fmla="*/ 501 w 578"/>
                  <a:gd name="T43" fmla="*/ 13 h 541"/>
                  <a:gd name="T44" fmla="*/ 510 w 578"/>
                  <a:gd name="T45" fmla="*/ 56 h 541"/>
                  <a:gd name="T46" fmla="*/ 562 w 578"/>
                  <a:gd name="T47" fmla="*/ 62 h 541"/>
                  <a:gd name="T48" fmla="*/ 577 w 578"/>
                  <a:gd name="T49" fmla="*/ 102 h 541"/>
                  <a:gd name="T50" fmla="*/ 552 w 578"/>
                  <a:gd name="T51" fmla="*/ 143 h 541"/>
                  <a:gd name="T52" fmla="*/ 451 w 578"/>
                  <a:gd name="T53" fmla="*/ 103 h 541"/>
                  <a:gd name="T54" fmla="*/ 492 w 578"/>
                  <a:gd name="T55" fmla="*/ 60 h 541"/>
                  <a:gd name="T56" fmla="*/ 487 w 578"/>
                  <a:gd name="T57" fmla="*/ 31 h 541"/>
                  <a:gd name="T58" fmla="*/ 459 w 578"/>
                  <a:gd name="T59" fmla="*/ 25 h 541"/>
                  <a:gd name="T60" fmla="*/ 415 w 578"/>
                  <a:gd name="T61" fmla="*/ 66 h 541"/>
                  <a:gd name="T62" fmla="*/ 507 w 578"/>
                  <a:gd name="T63" fmla="*/ 159 h 541"/>
                  <a:gd name="T64" fmla="*/ 548 w 578"/>
                  <a:gd name="T65" fmla="*/ 117 h 541"/>
                  <a:gd name="T66" fmla="*/ 553 w 578"/>
                  <a:gd name="T67" fmla="*/ 92 h 541"/>
                  <a:gd name="T68" fmla="*/ 530 w 578"/>
                  <a:gd name="T69" fmla="*/ 71 h 541"/>
                  <a:gd name="T70" fmla="*/ 494 w 578"/>
                  <a:gd name="T71" fmla="*/ 89 h 541"/>
                  <a:gd name="T72" fmla="*/ 507 w 578"/>
                  <a:gd name="T73" fmla="*/ 159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8" h="541">
                    <a:moveTo>
                      <a:pt x="154" y="541"/>
                    </a:moveTo>
                    <a:lnTo>
                      <a:pt x="0" y="451"/>
                    </a:lnTo>
                    <a:lnTo>
                      <a:pt x="17" y="435"/>
                    </a:lnTo>
                    <a:lnTo>
                      <a:pt x="115" y="496"/>
                    </a:lnTo>
                    <a:cubicBezTo>
                      <a:pt x="125" y="502"/>
                      <a:pt x="135" y="509"/>
                      <a:pt x="145" y="516"/>
                    </a:cubicBezTo>
                    <a:cubicBezTo>
                      <a:pt x="135" y="500"/>
                      <a:pt x="129" y="490"/>
                      <a:pt x="128" y="488"/>
                    </a:cubicBezTo>
                    <a:lnTo>
                      <a:pt x="69" y="383"/>
                    </a:lnTo>
                    <a:lnTo>
                      <a:pt x="88" y="363"/>
                    </a:lnTo>
                    <a:lnTo>
                      <a:pt x="167" y="407"/>
                    </a:lnTo>
                    <a:cubicBezTo>
                      <a:pt x="187" y="418"/>
                      <a:pt x="204" y="429"/>
                      <a:pt x="220" y="441"/>
                    </a:cubicBezTo>
                    <a:cubicBezTo>
                      <a:pt x="214" y="432"/>
                      <a:pt x="207" y="421"/>
                      <a:pt x="199" y="408"/>
                    </a:cubicBezTo>
                    <a:lnTo>
                      <a:pt x="140" y="311"/>
                    </a:lnTo>
                    <a:lnTo>
                      <a:pt x="157" y="295"/>
                    </a:lnTo>
                    <a:lnTo>
                      <a:pt x="245" y="450"/>
                    </a:lnTo>
                    <a:lnTo>
                      <a:pt x="229" y="465"/>
                    </a:lnTo>
                    <a:lnTo>
                      <a:pt x="111" y="398"/>
                    </a:lnTo>
                    <a:cubicBezTo>
                      <a:pt x="101" y="393"/>
                      <a:pt x="95" y="389"/>
                      <a:pt x="93" y="388"/>
                    </a:cubicBezTo>
                    <a:cubicBezTo>
                      <a:pt x="97" y="395"/>
                      <a:pt x="101" y="401"/>
                      <a:pt x="104" y="406"/>
                    </a:cubicBezTo>
                    <a:lnTo>
                      <a:pt x="170" y="524"/>
                    </a:lnTo>
                    <a:lnTo>
                      <a:pt x="154" y="541"/>
                    </a:lnTo>
                    <a:close/>
                    <a:moveTo>
                      <a:pt x="333" y="361"/>
                    </a:moveTo>
                    <a:lnTo>
                      <a:pt x="226" y="254"/>
                    </a:lnTo>
                    <a:lnTo>
                      <a:pt x="186" y="294"/>
                    </a:lnTo>
                    <a:lnTo>
                      <a:pt x="172" y="280"/>
                    </a:lnTo>
                    <a:lnTo>
                      <a:pt x="268" y="183"/>
                    </a:lnTo>
                    <a:lnTo>
                      <a:pt x="283" y="198"/>
                    </a:lnTo>
                    <a:lnTo>
                      <a:pt x="242" y="238"/>
                    </a:lnTo>
                    <a:lnTo>
                      <a:pt x="350" y="345"/>
                    </a:lnTo>
                    <a:lnTo>
                      <a:pt x="333" y="361"/>
                    </a:lnTo>
                    <a:close/>
                    <a:moveTo>
                      <a:pt x="435" y="259"/>
                    </a:moveTo>
                    <a:lnTo>
                      <a:pt x="328" y="152"/>
                    </a:lnTo>
                    <a:lnTo>
                      <a:pt x="288" y="192"/>
                    </a:lnTo>
                    <a:lnTo>
                      <a:pt x="274" y="178"/>
                    </a:lnTo>
                    <a:lnTo>
                      <a:pt x="370" y="82"/>
                    </a:lnTo>
                    <a:lnTo>
                      <a:pt x="385" y="96"/>
                    </a:lnTo>
                    <a:lnTo>
                      <a:pt x="344" y="136"/>
                    </a:lnTo>
                    <a:lnTo>
                      <a:pt x="451" y="243"/>
                    </a:lnTo>
                    <a:lnTo>
                      <a:pt x="435" y="259"/>
                    </a:lnTo>
                    <a:close/>
                    <a:moveTo>
                      <a:pt x="506" y="189"/>
                    </a:moveTo>
                    <a:lnTo>
                      <a:pt x="384" y="68"/>
                    </a:lnTo>
                    <a:lnTo>
                      <a:pt x="430" y="22"/>
                    </a:lnTo>
                    <a:cubicBezTo>
                      <a:pt x="439" y="13"/>
                      <a:pt x="448" y="7"/>
                      <a:pt x="456" y="4"/>
                    </a:cubicBezTo>
                    <a:cubicBezTo>
                      <a:pt x="464" y="0"/>
                      <a:pt x="472" y="0"/>
                      <a:pt x="480" y="2"/>
                    </a:cubicBezTo>
                    <a:cubicBezTo>
                      <a:pt x="489" y="4"/>
                      <a:pt x="496" y="7"/>
                      <a:pt x="501" y="13"/>
                    </a:cubicBezTo>
                    <a:cubicBezTo>
                      <a:pt x="506" y="18"/>
                      <a:pt x="510" y="24"/>
                      <a:pt x="512" y="32"/>
                    </a:cubicBezTo>
                    <a:cubicBezTo>
                      <a:pt x="513" y="39"/>
                      <a:pt x="513" y="47"/>
                      <a:pt x="510" y="56"/>
                    </a:cubicBezTo>
                    <a:cubicBezTo>
                      <a:pt x="519" y="51"/>
                      <a:pt x="529" y="49"/>
                      <a:pt x="538" y="50"/>
                    </a:cubicBezTo>
                    <a:cubicBezTo>
                      <a:pt x="547" y="51"/>
                      <a:pt x="555" y="55"/>
                      <a:pt x="562" y="62"/>
                    </a:cubicBezTo>
                    <a:cubicBezTo>
                      <a:pt x="568" y="68"/>
                      <a:pt x="572" y="75"/>
                      <a:pt x="574" y="82"/>
                    </a:cubicBezTo>
                    <a:cubicBezTo>
                      <a:pt x="577" y="89"/>
                      <a:pt x="578" y="96"/>
                      <a:pt x="577" y="102"/>
                    </a:cubicBezTo>
                    <a:cubicBezTo>
                      <a:pt x="576" y="108"/>
                      <a:pt x="574" y="115"/>
                      <a:pt x="570" y="121"/>
                    </a:cubicBezTo>
                    <a:cubicBezTo>
                      <a:pt x="566" y="128"/>
                      <a:pt x="560" y="135"/>
                      <a:pt x="552" y="143"/>
                    </a:cubicBezTo>
                    <a:lnTo>
                      <a:pt x="506" y="189"/>
                    </a:lnTo>
                    <a:close/>
                    <a:moveTo>
                      <a:pt x="451" y="103"/>
                    </a:moveTo>
                    <a:lnTo>
                      <a:pt x="478" y="76"/>
                    </a:lnTo>
                    <a:cubicBezTo>
                      <a:pt x="485" y="69"/>
                      <a:pt x="489" y="64"/>
                      <a:pt x="492" y="60"/>
                    </a:cubicBezTo>
                    <a:cubicBezTo>
                      <a:pt x="494" y="54"/>
                      <a:pt x="495" y="49"/>
                      <a:pt x="495" y="44"/>
                    </a:cubicBezTo>
                    <a:cubicBezTo>
                      <a:pt x="494" y="40"/>
                      <a:pt x="491" y="35"/>
                      <a:pt x="487" y="31"/>
                    </a:cubicBezTo>
                    <a:cubicBezTo>
                      <a:pt x="483" y="27"/>
                      <a:pt x="479" y="24"/>
                      <a:pt x="474" y="23"/>
                    </a:cubicBezTo>
                    <a:cubicBezTo>
                      <a:pt x="469" y="22"/>
                      <a:pt x="464" y="22"/>
                      <a:pt x="459" y="25"/>
                    </a:cubicBezTo>
                    <a:cubicBezTo>
                      <a:pt x="454" y="27"/>
                      <a:pt x="448" y="33"/>
                      <a:pt x="439" y="42"/>
                    </a:cubicBezTo>
                    <a:lnTo>
                      <a:pt x="415" y="66"/>
                    </a:lnTo>
                    <a:lnTo>
                      <a:pt x="451" y="103"/>
                    </a:lnTo>
                    <a:close/>
                    <a:moveTo>
                      <a:pt x="507" y="159"/>
                    </a:moveTo>
                    <a:lnTo>
                      <a:pt x="538" y="129"/>
                    </a:lnTo>
                    <a:cubicBezTo>
                      <a:pt x="543" y="123"/>
                      <a:pt x="546" y="120"/>
                      <a:pt x="548" y="117"/>
                    </a:cubicBezTo>
                    <a:cubicBezTo>
                      <a:pt x="551" y="113"/>
                      <a:pt x="553" y="109"/>
                      <a:pt x="554" y="104"/>
                    </a:cubicBezTo>
                    <a:cubicBezTo>
                      <a:pt x="555" y="100"/>
                      <a:pt x="555" y="96"/>
                      <a:pt x="553" y="92"/>
                    </a:cubicBezTo>
                    <a:cubicBezTo>
                      <a:pt x="552" y="87"/>
                      <a:pt x="549" y="83"/>
                      <a:pt x="546" y="79"/>
                    </a:cubicBezTo>
                    <a:cubicBezTo>
                      <a:pt x="541" y="74"/>
                      <a:pt x="536" y="72"/>
                      <a:pt x="530" y="71"/>
                    </a:cubicBezTo>
                    <a:cubicBezTo>
                      <a:pt x="525" y="70"/>
                      <a:pt x="519" y="70"/>
                      <a:pt x="514" y="73"/>
                    </a:cubicBezTo>
                    <a:cubicBezTo>
                      <a:pt x="508" y="76"/>
                      <a:pt x="501" y="81"/>
                      <a:pt x="494" y="89"/>
                    </a:cubicBezTo>
                    <a:lnTo>
                      <a:pt x="466" y="117"/>
                    </a:lnTo>
                    <a:lnTo>
                      <a:pt x="507" y="159"/>
                    </a:lnTo>
                    <a:close/>
                  </a:path>
                </a:pathLst>
              </a:custGeom>
              <a:solidFill>
                <a:srgbClr val="427BB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83" name="Freeform 269"/>
              <p:cNvSpPr>
                <a:spLocks/>
              </p:cNvSpPr>
              <p:nvPr/>
            </p:nvSpPr>
            <p:spPr bwMode="auto">
              <a:xfrm>
                <a:off x="2719" y="3717"/>
                <a:ext cx="162" cy="74"/>
              </a:xfrm>
              <a:custGeom>
                <a:avLst/>
                <a:gdLst>
                  <a:gd name="T0" fmla="*/ 0 w 528"/>
                  <a:gd name="T1" fmla="*/ 40 h 240"/>
                  <a:gd name="T2" fmla="*/ 40 w 528"/>
                  <a:gd name="T3" fmla="*/ 0 h 240"/>
                  <a:gd name="T4" fmla="*/ 488 w 528"/>
                  <a:gd name="T5" fmla="*/ 0 h 240"/>
                  <a:gd name="T6" fmla="*/ 528 w 528"/>
                  <a:gd name="T7" fmla="*/ 40 h 240"/>
                  <a:gd name="T8" fmla="*/ 528 w 528"/>
                  <a:gd name="T9" fmla="*/ 200 h 240"/>
                  <a:gd name="T10" fmla="*/ 488 w 528"/>
                  <a:gd name="T11" fmla="*/ 240 h 240"/>
                  <a:gd name="T12" fmla="*/ 40 w 528"/>
                  <a:gd name="T13" fmla="*/ 240 h 240"/>
                  <a:gd name="T14" fmla="*/ 0 w 528"/>
                  <a:gd name="T15" fmla="*/ 200 h 240"/>
                  <a:gd name="T16" fmla="*/ 0 w 528"/>
                  <a:gd name="T17" fmla="*/ 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8" h="240">
                    <a:moveTo>
                      <a:pt x="0" y="40"/>
                    </a:moveTo>
                    <a:cubicBezTo>
                      <a:pt x="0" y="18"/>
                      <a:pt x="18" y="0"/>
                      <a:pt x="40" y="0"/>
                    </a:cubicBezTo>
                    <a:lnTo>
                      <a:pt x="488" y="0"/>
                    </a:lnTo>
                    <a:cubicBezTo>
                      <a:pt x="511" y="0"/>
                      <a:pt x="528" y="18"/>
                      <a:pt x="528" y="40"/>
                    </a:cubicBezTo>
                    <a:lnTo>
                      <a:pt x="528" y="200"/>
                    </a:lnTo>
                    <a:cubicBezTo>
                      <a:pt x="528" y="223"/>
                      <a:pt x="511" y="240"/>
                      <a:pt x="488" y="240"/>
                    </a:cubicBezTo>
                    <a:lnTo>
                      <a:pt x="40" y="240"/>
                    </a:lnTo>
                    <a:cubicBezTo>
                      <a:pt x="18" y="240"/>
                      <a:pt x="0" y="223"/>
                      <a:pt x="0" y="200"/>
                    </a:cubicBezTo>
                    <a:lnTo>
                      <a:pt x="0" y="4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84" name="Freeform 270"/>
              <p:cNvSpPr>
                <a:spLocks/>
              </p:cNvSpPr>
              <p:nvPr/>
            </p:nvSpPr>
            <p:spPr bwMode="auto">
              <a:xfrm>
                <a:off x="2719" y="3717"/>
                <a:ext cx="162" cy="74"/>
              </a:xfrm>
              <a:custGeom>
                <a:avLst/>
                <a:gdLst>
                  <a:gd name="T0" fmla="*/ 0 w 528"/>
                  <a:gd name="T1" fmla="*/ 40 h 240"/>
                  <a:gd name="T2" fmla="*/ 40 w 528"/>
                  <a:gd name="T3" fmla="*/ 0 h 240"/>
                  <a:gd name="T4" fmla="*/ 488 w 528"/>
                  <a:gd name="T5" fmla="*/ 0 h 240"/>
                  <a:gd name="T6" fmla="*/ 528 w 528"/>
                  <a:gd name="T7" fmla="*/ 40 h 240"/>
                  <a:gd name="T8" fmla="*/ 528 w 528"/>
                  <a:gd name="T9" fmla="*/ 200 h 240"/>
                  <a:gd name="T10" fmla="*/ 488 w 528"/>
                  <a:gd name="T11" fmla="*/ 240 h 240"/>
                  <a:gd name="T12" fmla="*/ 40 w 528"/>
                  <a:gd name="T13" fmla="*/ 240 h 240"/>
                  <a:gd name="T14" fmla="*/ 0 w 528"/>
                  <a:gd name="T15" fmla="*/ 200 h 240"/>
                  <a:gd name="T16" fmla="*/ 0 w 528"/>
                  <a:gd name="T17" fmla="*/ 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8" h="240">
                    <a:moveTo>
                      <a:pt x="0" y="40"/>
                    </a:moveTo>
                    <a:cubicBezTo>
                      <a:pt x="0" y="18"/>
                      <a:pt x="18" y="0"/>
                      <a:pt x="40" y="0"/>
                    </a:cubicBezTo>
                    <a:lnTo>
                      <a:pt x="488" y="0"/>
                    </a:lnTo>
                    <a:cubicBezTo>
                      <a:pt x="511" y="0"/>
                      <a:pt x="528" y="18"/>
                      <a:pt x="528" y="40"/>
                    </a:cubicBezTo>
                    <a:lnTo>
                      <a:pt x="528" y="200"/>
                    </a:lnTo>
                    <a:cubicBezTo>
                      <a:pt x="528" y="223"/>
                      <a:pt x="511" y="240"/>
                      <a:pt x="488" y="240"/>
                    </a:cubicBezTo>
                    <a:lnTo>
                      <a:pt x="40" y="240"/>
                    </a:lnTo>
                    <a:cubicBezTo>
                      <a:pt x="18" y="240"/>
                      <a:pt x="0" y="223"/>
                      <a:pt x="0" y="200"/>
                    </a:cubicBezTo>
                    <a:lnTo>
                      <a:pt x="0" y="40"/>
                    </a:lnTo>
                    <a:close/>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85" name="Rectangle 271"/>
              <p:cNvSpPr>
                <a:spLocks noChangeArrowheads="1"/>
              </p:cNvSpPr>
              <p:nvPr/>
            </p:nvSpPr>
            <p:spPr bwMode="auto">
              <a:xfrm>
                <a:off x="2726" y="3725"/>
                <a:ext cx="192"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000000"/>
                    </a:solidFill>
                    <a:effectLst/>
                    <a:latin typeface="Arial" panose="020B0604020202020204" pitchFamily="34" charset="0"/>
                  </a:rPr>
                  <a:t>RGW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320" name="Picture 272"/>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3848" y="2971"/>
                <a:ext cx="1238" cy="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1" name="Picture 273"/>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3848" y="2971"/>
                <a:ext cx="1238" cy="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2" name="Picture 274"/>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3824" y="2957"/>
                <a:ext cx="1262" cy="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3" name="Picture 275"/>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3824" y="2956"/>
                <a:ext cx="1262" cy="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86" name="Rectangle 276"/>
              <p:cNvSpPr>
                <a:spLocks noChangeArrowheads="1"/>
              </p:cNvSpPr>
              <p:nvPr/>
            </p:nvSpPr>
            <p:spPr bwMode="auto">
              <a:xfrm>
                <a:off x="3868" y="2991"/>
                <a:ext cx="1164" cy="1065"/>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87" name="Rectangle 277"/>
              <p:cNvSpPr>
                <a:spLocks noChangeArrowheads="1"/>
              </p:cNvSpPr>
              <p:nvPr/>
            </p:nvSpPr>
            <p:spPr bwMode="auto">
              <a:xfrm>
                <a:off x="3868" y="2991"/>
                <a:ext cx="1164" cy="1065"/>
              </a:xfrm>
              <a:prstGeom prst="rect">
                <a:avLst/>
              </a:prstGeom>
              <a:noFill/>
              <a:ln w="7938"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88" name="Rectangle 278"/>
              <p:cNvSpPr>
                <a:spLocks noChangeArrowheads="1"/>
              </p:cNvSpPr>
              <p:nvPr/>
            </p:nvSpPr>
            <p:spPr bwMode="auto">
              <a:xfrm>
                <a:off x="3887" y="3002"/>
                <a:ext cx="27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panose="020B0604020202020204" pitchFamily="34" charset="0"/>
                  </a:rPr>
                  <a:t>mmWave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89" name="Rectangle 279"/>
              <p:cNvSpPr>
                <a:spLocks noChangeArrowheads="1"/>
              </p:cNvSpPr>
              <p:nvPr/>
            </p:nvSpPr>
            <p:spPr bwMode="auto">
              <a:xfrm>
                <a:off x="4221" y="3002"/>
                <a:ext cx="481"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panose="020B0604020202020204" pitchFamily="34" charset="0"/>
                  </a:rPr>
                  <a:t>Distribution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90" name="Rectangle 280"/>
              <p:cNvSpPr>
                <a:spLocks noChangeArrowheads="1"/>
              </p:cNvSpPr>
              <p:nvPr/>
            </p:nvSpPr>
            <p:spPr bwMode="auto">
              <a:xfrm>
                <a:off x="4643" y="3002"/>
                <a:ext cx="354"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panose="020B0604020202020204" pitchFamily="34" charset="0"/>
                  </a:rPr>
                  <a:t>Network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91" name="Rectangle 281"/>
              <p:cNvSpPr>
                <a:spLocks noChangeArrowheads="1"/>
              </p:cNvSpPr>
              <p:nvPr/>
            </p:nvSpPr>
            <p:spPr bwMode="auto">
              <a:xfrm>
                <a:off x="3887" y="3091"/>
                <a:ext cx="49"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72" name="Rectangle 282"/>
              <p:cNvSpPr>
                <a:spLocks noChangeArrowheads="1"/>
              </p:cNvSpPr>
              <p:nvPr/>
            </p:nvSpPr>
            <p:spPr bwMode="auto">
              <a:xfrm>
                <a:off x="3961" y="3091"/>
                <a:ext cx="1031"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LOS 60 GHz narrow beam system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73" name="Rectangle 283"/>
              <p:cNvSpPr>
                <a:spLocks noChangeArrowheads="1"/>
              </p:cNvSpPr>
              <p:nvPr/>
            </p:nvSpPr>
            <p:spPr bwMode="auto">
              <a:xfrm>
                <a:off x="3887" y="3169"/>
                <a:ext cx="49"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74" name="Rectangle 284"/>
              <p:cNvSpPr>
                <a:spLocks noChangeArrowheads="1"/>
              </p:cNvSpPr>
              <p:nvPr/>
            </p:nvSpPr>
            <p:spPr bwMode="auto">
              <a:xfrm>
                <a:off x="3961" y="3169"/>
                <a:ext cx="1026"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Own management and control per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75" name="Rectangle 285"/>
              <p:cNvSpPr>
                <a:spLocks noChangeArrowheads="1"/>
              </p:cNvSpPr>
              <p:nvPr/>
            </p:nvSpPr>
            <p:spPr bwMode="auto">
              <a:xfrm>
                <a:off x="3961" y="3248"/>
                <a:ext cx="234"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mmWave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76" name="Rectangle 286"/>
              <p:cNvSpPr>
                <a:spLocks noChangeArrowheads="1"/>
              </p:cNvSpPr>
              <p:nvPr/>
            </p:nvSpPr>
            <p:spPr bwMode="auto">
              <a:xfrm>
                <a:off x="4255" y="3248"/>
                <a:ext cx="629"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wireless access area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77" name="Rectangle 287"/>
              <p:cNvSpPr>
                <a:spLocks noChangeArrowheads="1"/>
              </p:cNvSpPr>
              <p:nvPr/>
            </p:nvSpPr>
            <p:spPr bwMode="auto">
              <a:xfrm>
                <a:off x="3887" y="3326"/>
                <a:ext cx="49"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78" name="Rectangle 288"/>
              <p:cNvSpPr>
                <a:spLocks noChangeArrowheads="1"/>
              </p:cNvSpPr>
              <p:nvPr/>
            </p:nvSpPr>
            <p:spPr bwMode="auto">
              <a:xfrm>
                <a:off x="3961" y="3326"/>
                <a:ext cx="221"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Route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79" name="Rectangle 289"/>
              <p:cNvSpPr>
                <a:spLocks noChangeArrowheads="1"/>
              </p:cNvSpPr>
              <p:nvPr/>
            </p:nvSpPr>
            <p:spPr bwMode="auto">
              <a:xfrm>
                <a:off x="4152" y="3326"/>
                <a:ext cx="487"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control protocol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80" name="Rectangle 290"/>
              <p:cNvSpPr>
                <a:spLocks noChangeArrowheads="1"/>
              </p:cNvSpPr>
              <p:nvPr/>
            </p:nvSpPr>
            <p:spPr bwMode="auto">
              <a:xfrm>
                <a:off x="4614" y="3326"/>
                <a:ext cx="354"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supports re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81" name="Rectangle 291"/>
              <p:cNvSpPr>
                <a:spLocks noChangeArrowheads="1"/>
              </p:cNvSpPr>
              <p:nvPr/>
            </p:nvSpPr>
            <p:spPr bwMode="auto">
              <a:xfrm>
                <a:off x="4938" y="3326"/>
                <a:ext cx="49"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82" name="Rectangle 292"/>
              <p:cNvSpPr>
                <a:spLocks noChangeArrowheads="1"/>
              </p:cNvSpPr>
              <p:nvPr/>
            </p:nvSpPr>
            <p:spPr bwMode="auto">
              <a:xfrm>
                <a:off x="3961" y="3405"/>
                <a:ext cx="38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routing over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83" name="Rectangle 293"/>
              <p:cNvSpPr>
                <a:spLocks noChangeArrowheads="1"/>
              </p:cNvSpPr>
              <p:nvPr/>
            </p:nvSpPr>
            <p:spPr bwMode="auto">
              <a:xfrm>
                <a:off x="4324" y="3405"/>
                <a:ext cx="19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radio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84" name="Rectangle 294"/>
              <p:cNvSpPr>
                <a:spLocks noChangeArrowheads="1"/>
              </p:cNvSpPr>
              <p:nvPr/>
            </p:nvSpPr>
            <p:spPr bwMode="auto">
              <a:xfrm>
                <a:off x="4486" y="3405"/>
                <a:ext cx="177"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links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85" name="Rectangle 295"/>
              <p:cNvSpPr>
                <a:spLocks noChangeArrowheads="1"/>
              </p:cNvSpPr>
              <p:nvPr/>
            </p:nvSpPr>
            <p:spPr bwMode="auto">
              <a:xfrm>
                <a:off x="3887" y="3483"/>
                <a:ext cx="49"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86" name="Rectangle 296"/>
              <p:cNvSpPr>
                <a:spLocks noChangeArrowheads="1"/>
              </p:cNvSpPr>
              <p:nvPr/>
            </p:nvSpPr>
            <p:spPr bwMode="auto">
              <a:xfrm>
                <a:off x="3961" y="3483"/>
                <a:ext cx="162"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Auto</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87" name="Rectangle 297"/>
              <p:cNvSpPr>
                <a:spLocks noChangeArrowheads="1"/>
              </p:cNvSpPr>
              <p:nvPr/>
            </p:nvSpPr>
            <p:spPr bwMode="auto">
              <a:xfrm>
                <a:off x="4093" y="3483"/>
                <a:ext cx="49"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88" name="Rectangle 298"/>
              <p:cNvSpPr>
                <a:spLocks noChangeArrowheads="1"/>
              </p:cNvSpPr>
              <p:nvPr/>
            </p:nvSpPr>
            <p:spPr bwMode="auto">
              <a:xfrm>
                <a:off x="4113" y="3483"/>
                <a:ext cx="786"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alignment installations via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91" name="Rectangle 299"/>
              <p:cNvSpPr>
                <a:spLocks noChangeArrowheads="1"/>
              </p:cNvSpPr>
              <p:nvPr/>
            </p:nvSpPr>
            <p:spPr bwMode="auto">
              <a:xfrm>
                <a:off x="3961" y="3562"/>
                <a:ext cx="673"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adaptive beamforming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92" name="Rectangle 300"/>
              <p:cNvSpPr>
                <a:spLocks noChangeArrowheads="1"/>
              </p:cNvSpPr>
              <p:nvPr/>
            </p:nvSpPr>
            <p:spPr bwMode="auto">
              <a:xfrm>
                <a:off x="3887" y="3640"/>
                <a:ext cx="49"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93" name="Rectangle 301"/>
              <p:cNvSpPr>
                <a:spLocks noChangeArrowheads="1"/>
              </p:cNvSpPr>
              <p:nvPr/>
            </p:nvSpPr>
            <p:spPr bwMode="auto">
              <a:xfrm>
                <a:off x="3961" y="3640"/>
                <a:ext cx="407"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Redundancy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94" name="Rectangle 302"/>
              <p:cNvSpPr>
                <a:spLocks noChangeArrowheads="1"/>
              </p:cNvSpPr>
              <p:nvPr/>
            </p:nvSpPr>
            <p:spPr bwMode="auto">
              <a:xfrm>
                <a:off x="4344" y="3640"/>
                <a:ext cx="683"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of active equipment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95" name="Rectangle 303"/>
              <p:cNvSpPr>
                <a:spLocks noChangeArrowheads="1"/>
              </p:cNvSpPr>
              <p:nvPr/>
            </p:nvSpPr>
            <p:spPr bwMode="auto">
              <a:xfrm>
                <a:off x="3961" y="3719"/>
                <a:ext cx="545"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“first” pole next to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96" name="Rectangle 304"/>
              <p:cNvSpPr>
                <a:spLocks noChangeArrowheads="1"/>
              </p:cNvSpPr>
              <p:nvPr/>
            </p:nvSpPr>
            <p:spPr bwMode="auto">
              <a:xfrm>
                <a:off x="4481" y="3719"/>
                <a:ext cx="153"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fiber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97" name="Rectangle 305"/>
              <p:cNvSpPr>
                <a:spLocks noChangeArrowheads="1"/>
              </p:cNvSpPr>
              <p:nvPr/>
            </p:nvSpPr>
            <p:spPr bwMode="auto">
              <a:xfrm>
                <a:off x="4629" y="3719"/>
                <a:ext cx="106"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PoP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98" name="Rectangle 306"/>
              <p:cNvSpPr>
                <a:spLocks noChangeArrowheads="1"/>
              </p:cNvSpPr>
              <p:nvPr/>
            </p:nvSpPr>
            <p:spPr bwMode="auto">
              <a:xfrm>
                <a:off x="4766" y="3719"/>
                <a:ext cx="207"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or via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01" name="Rectangle 307"/>
              <p:cNvSpPr>
                <a:spLocks noChangeArrowheads="1"/>
              </p:cNvSpPr>
              <p:nvPr/>
            </p:nvSpPr>
            <p:spPr bwMode="auto">
              <a:xfrm>
                <a:off x="3961" y="3799"/>
                <a:ext cx="756"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connections to 2 or more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02" name="Rectangle 308"/>
              <p:cNvSpPr>
                <a:spLocks noChangeArrowheads="1"/>
              </p:cNvSpPr>
              <p:nvPr/>
            </p:nvSpPr>
            <p:spPr bwMode="auto">
              <a:xfrm>
                <a:off x="4693" y="3799"/>
                <a:ext cx="15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fiber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11" name="Rectangle 309"/>
              <p:cNvSpPr>
                <a:spLocks noChangeArrowheads="1"/>
              </p:cNvSpPr>
              <p:nvPr/>
            </p:nvSpPr>
            <p:spPr bwMode="auto">
              <a:xfrm>
                <a:off x="4840" y="3799"/>
                <a:ext cx="133"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PoPs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12" name="Rectangle 310"/>
              <p:cNvSpPr>
                <a:spLocks noChangeArrowheads="1"/>
              </p:cNvSpPr>
              <p:nvPr/>
            </p:nvSpPr>
            <p:spPr bwMode="auto">
              <a:xfrm>
                <a:off x="3887" y="3876"/>
                <a:ext cx="49"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13" name="Rectangle 311"/>
              <p:cNvSpPr>
                <a:spLocks noChangeArrowheads="1"/>
              </p:cNvSpPr>
              <p:nvPr/>
            </p:nvSpPr>
            <p:spPr bwMode="auto">
              <a:xfrm>
                <a:off x="3961" y="3876"/>
                <a:ext cx="1031"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Radio link degradation and outage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14" name="Rectangle 312"/>
              <p:cNvSpPr>
                <a:spLocks noChangeArrowheads="1"/>
              </p:cNvSpPr>
              <p:nvPr/>
            </p:nvSpPr>
            <p:spPr bwMode="auto">
              <a:xfrm>
                <a:off x="3961" y="3955"/>
                <a:ext cx="802"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rPr>
                  <a:t>recognition w/ failure localisation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15" name="Rectangle 313"/>
              <p:cNvSpPr>
                <a:spLocks noChangeArrowheads="1"/>
              </p:cNvSpPr>
              <p:nvPr/>
            </p:nvSpPr>
            <p:spPr bwMode="auto">
              <a:xfrm>
                <a:off x="2800" y="2409"/>
                <a:ext cx="44" cy="39"/>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6" name="Rectangle 314"/>
              <p:cNvSpPr>
                <a:spLocks noChangeArrowheads="1"/>
              </p:cNvSpPr>
              <p:nvPr/>
            </p:nvSpPr>
            <p:spPr bwMode="auto">
              <a:xfrm>
                <a:off x="3237" y="3209"/>
                <a:ext cx="511" cy="192"/>
              </a:xfrm>
              <a:prstGeom prst="rect">
                <a:avLst/>
              </a:prstGeom>
              <a:solidFill>
                <a:srgbClr val="FFD5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7" name="Rectangle 315"/>
              <p:cNvSpPr>
                <a:spLocks noChangeArrowheads="1"/>
              </p:cNvSpPr>
              <p:nvPr/>
            </p:nvSpPr>
            <p:spPr bwMode="auto">
              <a:xfrm>
                <a:off x="3287" y="3220"/>
                <a:ext cx="47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Use case c)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18" name="Rectangle 316"/>
              <p:cNvSpPr>
                <a:spLocks noChangeArrowheads="1"/>
              </p:cNvSpPr>
              <p:nvPr/>
            </p:nvSpPr>
            <p:spPr bwMode="auto">
              <a:xfrm>
                <a:off x="3257" y="3300"/>
                <a:ext cx="146"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WiFi</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19" name="Rectangle 317"/>
              <p:cNvSpPr>
                <a:spLocks noChangeArrowheads="1"/>
              </p:cNvSpPr>
              <p:nvPr/>
            </p:nvSpPr>
            <p:spPr bwMode="auto">
              <a:xfrm>
                <a:off x="3444" y="3300"/>
                <a:ext cx="324"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AP / SC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24" name="Rectangle 318"/>
              <p:cNvSpPr>
                <a:spLocks noChangeArrowheads="1"/>
              </p:cNvSpPr>
              <p:nvPr/>
            </p:nvSpPr>
            <p:spPr bwMode="auto">
              <a:xfrm>
                <a:off x="3891" y="2495"/>
                <a:ext cx="19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FF0000"/>
                    </a:solidFill>
                    <a:effectLst/>
                    <a:latin typeface="Arial" panose="020B0604020202020204" pitchFamily="34" charset="0"/>
                  </a:rPr>
                  <a:t>fiber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25" name="Freeform 319"/>
              <p:cNvSpPr>
                <a:spLocks/>
              </p:cNvSpPr>
              <p:nvPr/>
            </p:nvSpPr>
            <p:spPr bwMode="auto">
              <a:xfrm>
                <a:off x="4610" y="1773"/>
                <a:ext cx="422" cy="987"/>
              </a:xfrm>
              <a:custGeom>
                <a:avLst/>
                <a:gdLst>
                  <a:gd name="T0" fmla="*/ 125 w 1376"/>
                  <a:gd name="T1" fmla="*/ 1070 h 3216"/>
                  <a:gd name="T2" fmla="*/ 0 w 1376"/>
                  <a:gd name="T3" fmla="*/ 1510 h 3216"/>
                  <a:gd name="T4" fmla="*/ 69 w 1376"/>
                  <a:gd name="T5" fmla="*/ 1892 h 3216"/>
                  <a:gd name="T6" fmla="*/ 68 w 1376"/>
                  <a:gd name="T7" fmla="*/ 1887 h 3216"/>
                  <a:gd name="T8" fmla="*/ 31 w 1376"/>
                  <a:gd name="T9" fmla="*/ 2188 h 3216"/>
                  <a:gd name="T10" fmla="*/ 170 w 1376"/>
                  <a:gd name="T11" fmla="*/ 2629 h 3216"/>
                  <a:gd name="T12" fmla="*/ 186 w 1376"/>
                  <a:gd name="T13" fmla="*/ 2626 h 3216"/>
                  <a:gd name="T14" fmla="*/ 185 w 1376"/>
                  <a:gd name="T15" fmla="*/ 2629 h 3216"/>
                  <a:gd name="T16" fmla="*/ 399 w 1376"/>
                  <a:gd name="T17" fmla="*/ 3023 h 3216"/>
                  <a:gd name="T18" fmla="*/ 525 w 1376"/>
                  <a:gd name="T19" fmla="*/ 2911 h 3216"/>
                  <a:gd name="T20" fmla="*/ 525 w 1376"/>
                  <a:gd name="T21" fmla="*/ 2912 h 3216"/>
                  <a:gd name="T22" fmla="*/ 704 w 1376"/>
                  <a:gd name="T23" fmla="*/ 3216 h 3216"/>
                  <a:gd name="T24" fmla="*/ 910 w 1376"/>
                  <a:gd name="T25" fmla="*/ 2728 h 3216"/>
                  <a:gd name="T26" fmla="*/ 910 w 1376"/>
                  <a:gd name="T27" fmla="*/ 2732 h 3216"/>
                  <a:gd name="T28" fmla="*/ 1007 w 1376"/>
                  <a:gd name="T29" fmla="*/ 2821 h 3216"/>
                  <a:gd name="T30" fmla="*/ 1192 w 1376"/>
                  <a:gd name="T31" fmla="*/ 2240 h 3216"/>
                  <a:gd name="T32" fmla="*/ 1191 w 1376"/>
                  <a:gd name="T33" fmla="*/ 2240 h 3216"/>
                  <a:gd name="T34" fmla="*/ 1376 w 1376"/>
                  <a:gd name="T35" fmla="*/ 1560 h 3216"/>
                  <a:gd name="T36" fmla="*/ 1332 w 1376"/>
                  <a:gd name="T37" fmla="*/ 1141 h 3216"/>
                  <a:gd name="T38" fmla="*/ 1331 w 1376"/>
                  <a:gd name="T39" fmla="*/ 1141 h 3216"/>
                  <a:gd name="T40" fmla="*/ 1345 w 1376"/>
                  <a:gd name="T41" fmla="*/ 928 h 3216"/>
                  <a:gd name="T42" fmla="*/ 1220 w 1376"/>
                  <a:gd name="T43" fmla="*/ 406 h 3216"/>
                  <a:gd name="T44" fmla="*/ 1221 w 1376"/>
                  <a:gd name="T45" fmla="*/ 405 h 3216"/>
                  <a:gd name="T46" fmla="*/ 1068 w 1376"/>
                  <a:gd name="T47" fmla="*/ 0 h 3216"/>
                  <a:gd name="T48" fmla="*/ 950 w 1376"/>
                  <a:gd name="T49" fmla="*/ 174 h 3216"/>
                  <a:gd name="T50" fmla="*/ 950 w 1376"/>
                  <a:gd name="T51" fmla="*/ 175 h 3216"/>
                  <a:gd name="T52" fmla="*/ 840 w 1376"/>
                  <a:gd name="T53" fmla="*/ 0 h 3216"/>
                  <a:gd name="T54" fmla="*/ 715 w 1376"/>
                  <a:gd name="T55" fmla="*/ 246 h 3216"/>
                  <a:gd name="T56" fmla="*/ 716 w 1376"/>
                  <a:gd name="T57" fmla="*/ 253 h 3216"/>
                  <a:gd name="T58" fmla="*/ 597 w 1376"/>
                  <a:gd name="T59" fmla="*/ 98 h 3216"/>
                  <a:gd name="T60" fmla="*/ 447 w 1376"/>
                  <a:gd name="T61" fmla="*/ 385 h 3216"/>
                  <a:gd name="T62" fmla="*/ 446 w 1376"/>
                  <a:gd name="T63" fmla="*/ 389 h 3216"/>
                  <a:gd name="T64" fmla="*/ 338 w 1376"/>
                  <a:gd name="T65" fmla="*/ 296 h 3216"/>
                  <a:gd name="T66" fmla="*/ 122 w 1376"/>
                  <a:gd name="T67" fmla="*/ 979 h 3216"/>
                  <a:gd name="T68" fmla="*/ 124 w 1376"/>
                  <a:gd name="T69" fmla="*/ 1070 h 3216"/>
                  <a:gd name="T70" fmla="*/ 125 w 1376"/>
                  <a:gd name="T71" fmla="*/ 1070 h 3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76" h="3216">
                    <a:moveTo>
                      <a:pt x="125" y="1070"/>
                    </a:moveTo>
                    <a:cubicBezTo>
                      <a:pt x="54" y="1093"/>
                      <a:pt x="0" y="1284"/>
                      <a:pt x="0" y="1510"/>
                    </a:cubicBezTo>
                    <a:cubicBezTo>
                      <a:pt x="0" y="1666"/>
                      <a:pt x="27" y="1813"/>
                      <a:pt x="69" y="1892"/>
                    </a:cubicBezTo>
                    <a:lnTo>
                      <a:pt x="68" y="1887"/>
                    </a:lnTo>
                    <a:cubicBezTo>
                      <a:pt x="44" y="1969"/>
                      <a:pt x="31" y="2076"/>
                      <a:pt x="31" y="2188"/>
                    </a:cubicBezTo>
                    <a:cubicBezTo>
                      <a:pt x="31" y="2432"/>
                      <a:pt x="93" y="2629"/>
                      <a:pt x="170" y="2629"/>
                    </a:cubicBezTo>
                    <a:cubicBezTo>
                      <a:pt x="175" y="2629"/>
                      <a:pt x="181" y="2627"/>
                      <a:pt x="186" y="2626"/>
                    </a:cubicBezTo>
                    <a:lnTo>
                      <a:pt x="185" y="2629"/>
                    </a:lnTo>
                    <a:cubicBezTo>
                      <a:pt x="229" y="2872"/>
                      <a:pt x="310" y="3023"/>
                      <a:pt x="399" y="3023"/>
                    </a:cubicBezTo>
                    <a:cubicBezTo>
                      <a:pt x="443" y="3023"/>
                      <a:pt x="487" y="2984"/>
                      <a:pt x="525" y="2911"/>
                    </a:cubicBezTo>
                    <a:lnTo>
                      <a:pt x="525" y="2912"/>
                    </a:lnTo>
                    <a:cubicBezTo>
                      <a:pt x="565" y="3101"/>
                      <a:pt x="632" y="3216"/>
                      <a:pt x="704" y="3216"/>
                    </a:cubicBezTo>
                    <a:cubicBezTo>
                      <a:pt x="798" y="3216"/>
                      <a:pt x="882" y="3019"/>
                      <a:pt x="910" y="2728"/>
                    </a:cubicBezTo>
                    <a:lnTo>
                      <a:pt x="910" y="2732"/>
                    </a:lnTo>
                    <a:cubicBezTo>
                      <a:pt x="939" y="2791"/>
                      <a:pt x="973" y="2821"/>
                      <a:pt x="1007" y="2821"/>
                    </a:cubicBezTo>
                    <a:cubicBezTo>
                      <a:pt x="1109" y="2821"/>
                      <a:pt x="1191" y="2562"/>
                      <a:pt x="1192" y="2240"/>
                    </a:cubicBezTo>
                    <a:lnTo>
                      <a:pt x="1191" y="2240"/>
                    </a:lnTo>
                    <a:cubicBezTo>
                      <a:pt x="1297" y="2191"/>
                      <a:pt x="1376" y="1902"/>
                      <a:pt x="1376" y="1560"/>
                    </a:cubicBezTo>
                    <a:cubicBezTo>
                      <a:pt x="1376" y="1408"/>
                      <a:pt x="1361" y="1262"/>
                      <a:pt x="1332" y="1141"/>
                    </a:cubicBezTo>
                    <a:lnTo>
                      <a:pt x="1331" y="1141"/>
                    </a:lnTo>
                    <a:cubicBezTo>
                      <a:pt x="1341" y="1073"/>
                      <a:pt x="1345" y="1001"/>
                      <a:pt x="1345" y="928"/>
                    </a:cubicBezTo>
                    <a:cubicBezTo>
                      <a:pt x="1345" y="683"/>
                      <a:pt x="1294" y="469"/>
                      <a:pt x="1220" y="406"/>
                    </a:cubicBezTo>
                    <a:lnTo>
                      <a:pt x="1221" y="405"/>
                    </a:lnTo>
                    <a:cubicBezTo>
                      <a:pt x="1207" y="171"/>
                      <a:pt x="1143" y="0"/>
                      <a:pt x="1068" y="0"/>
                    </a:cubicBezTo>
                    <a:cubicBezTo>
                      <a:pt x="1023" y="0"/>
                      <a:pt x="980" y="64"/>
                      <a:pt x="950" y="174"/>
                    </a:cubicBezTo>
                    <a:lnTo>
                      <a:pt x="950" y="175"/>
                    </a:lnTo>
                    <a:cubicBezTo>
                      <a:pt x="924" y="66"/>
                      <a:pt x="883" y="0"/>
                      <a:pt x="840" y="0"/>
                    </a:cubicBezTo>
                    <a:cubicBezTo>
                      <a:pt x="787" y="0"/>
                      <a:pt x="739" y="95"/>
                      <a:pt x="715" y="246"/>
                    </a:cubicBezTo>
                    <a:lnTo>
                      <a:pt x="716" y="253"/>
                    </a:lnTo>
                    <a:cubicBezTo>
                      <a:pt x="684" y="153"/>
                      <a:pt x="642" y="98"/>
                      <a:pt x="597" y="98"/>
                    </a:cubicBezTo>
                    <a:cubicBezTo>
                      <a:pt x="534" y="98"/>
                      <a:pt x="476" y="208"/>
                      <a:pt x="447" y="385"/>
                    </a:cubicBezTo>
                    <a:lnTo>
                      <a:pt x="446" y="389"/>
                    </a:lnTo>
                    <a:cubicBezTo>
                      <a:pt x="413" y="328"/>
                      <a:pt x="376" y="296"/>
                      <a:pt x="338" y="296"/>
                    </a:cubicBezTo>
                    <a:cubicBezTo>
                      <a:pt x="219" y="296"/>
                      <a:pt x="122" y="600"/>
                      <a:pt x="122" y="979"/>
                    </a:cubicBezTo>
                    <a:cubicBezTo>
                      <a:pt x="122" y="1009"/>
                      <a:pt x="123" y="1040"/>
                      <a:pt x="124" y="1070"/>
                    </a:cubicBezTo>
                    <a:lnTo>
                      <a:pt x="125" y="1070"/>
                    </a:lnTo>
                    <a:close/>
                  </a:path>
                </a:pathLst>
              </a:custGeom>
              <a:solidFill>
                <a:srgbClr val="F2F2F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26" name="Freeform 320"/>
              <p:cNvSpPr>
                <a:spLocks/>
              </p:cNvSpPr>
              <p:nvPr/>
            </p:nvSpPr>
            <p:spPr bwMode="auto">
              <a:xfrm>
                <a:off x="4610" y="1773"/>
                <a:ext cx="422" cy="987"/>
              </a:xfrm>
              <a:custGeom>
                <a:avLst/>
                <a:gdLst>
                  <a:gd name="T0" fmla="*/ 125 w 1376"/>
                  <a:gd name="T1" fmla="*/ 1070 h 3216"/>
                  <a:gd name="T2" fmla="*/ 0 w 1376"/>
                  <a:gd name="T3" fmla="*/ 1510 h 3216"/>
                  <a:gd name="T4" fmla="*/ 69 w 1376"/>
                  <a:gd name="T5" fmla="*/ 1892 h 3216"/>
                  <a:gd name="T6" fmla="*/ 68 w 1376"/>
                  <a:gd name="T7" fmla="*/ 1887 h 3216"/>
                  <a:gd name="T8" fmla="*/ 31 w 1376"/>
                  <a:gd name="T9" fmla="*/ 2188 h 3216"/>
                  <a:gd name="T10" fmla="*/ 170 w 1376"/>
                  <a:gd name="T11" fmla="*/ 2629 h 3216"/>
                  <a:gd name="T12" fmla="*/ 186 w 1376"/>
                  <a:gd name="T13" fmla="*/ 2626 h 3216"/>
                  <a:gd name="T14" fmla="*/ 185 w 1376"/>
                  <a:gd name="T15" fmla="*/ 2629 h 3216"/>
                  <a:gd name="T16" fmla="*/ 399 w 1376"/>
                  <a:gd name="T17" fmla="*/ 3023 h 3216"/>
                  <a:gd name="T18" fmla="*/ 525 w 1376"/>
                  <a:gd name="T19" fmla="*/ 2911 h 3216"/>
                  <a:gd name="T20" fmla="*/ 525 w 1376"/>
                  <a:gd name="T21" fmla="*/ 2912 h 3216"/>
                  <a:gd name="T22" fmla="*/ 704 w 1376"/>
                  <a:gd name="T23" fmla="*/ 3216 h 3216"/>
                  <a:gd name="T24" fmla="*/ 910 w 1376"/>
                  <a:gd name="T25" fmla="*/ 2728 h 3216"/>
                  <a:gd name="T26" fmla="*/ 910 w 1376"/>
                  <a:gd name="T27" fmla="*/ 2732 h 3216"/>
                  <a:gd name="T28" fmla="*/ 1007 w 1376"/>
                  <a:gd name="T29" fmla="*/ 2821 h 3216"/>
                  <a:gd name="T30" fmla="*/ 1192 w 1376"/>
                  <a:gd name="T31" fmla="*/ 2240 h 3216"/>
                  <a:gd name="T32" fmla="*/ 1191 w 1376"/>
                  <a:gd name="T33" fmla="*/ 2240 h 3216"/>
                  <a:gd name="T34" fmla="*/ 1376 w 1376"/>
                  <a:gd name="T35" fmla="*/ 1560 h 3216"/>
                  <a:gd name="T36" fmla="*/ 1332 w 1376"/>
                  <a:gd name="T37" fmla="*/ 1141 h 3216"/>
                  <a:gd name="T38" fmla="*/ 1331 w 1376"/>
                  <a:gd name="T39" fmla="*/ 1141 h 3216"/>
                  <a:gd name="T40" fmla="*/ 1345 w 1376"/>
                  <a:gd name="T41" fmla="*/ 928 h 3216"/>
                  <a:gd name="T42" fmla="*/ 1220 w 1376"/>
                  <a:gd name="T43" fmla="*/ 406 h 3216"/>
                  <a:gd name="T44" fmla="*/ 1221 w 1376"/>
                  <a:gd name="T45" fmla="*/ 405 h 3216"/>
                  <a:gd name="T46" fmla="*/ 1068 w 1376"/>
                  <a:gd name="T47" fmla="*/ 0 h 3216"/>
                  <a:gd name="T48" fmla="*/ 950 w 1376"/>
                  <a:gd name="T49" fmla="*/ 174 h 3216"/>
                  <a:gd name="T50" fmla="*/ 950 w 1376"/>
                  <a:gd name="T51" fmla="*/ 175 h 3216"/>
                  <a:gd name="T52" fmla="*/ 840 w 1376"/>
                  <a:gd name="T53" fmla="*/ 0 h 3216"/>
                  <a:gd name="T54" fmla="*/ 715 w 1376"/>
                  <a:gd name="T55" fmla="*/ 246 h 3216"/>
                  <a:gd name="T56" fmla="*/ 716 w 1376"/>
                  <a:gd name="T57" fmla="*/ 253 h 3216"/>
                  <a:gd name="T58" fmla="*/ 597 w 1376"/>
                  <a:gd name="T59" fmla="*/ 98 h 3216"/>
                  <a:gd name="T60" fmla="*/ 447 w 1376"/>
                  <a:gd name="T61" fmla="*/ 385 h 3216"/>
                  <a:gd name="T62" fmla="*/ 446 w 1376"/>
                  <a:gd name="T63" fmla="*/ 389 h 3216"/>
                  <a:gd name="T64" fmla="*/ 338 w 1376"/>
                  <a:gd name="T65" fmla="*/ 296 h 3216"/>
                  <a:gd name="T66" fmla="*/ 122 w 1376"/>
                  <a:gd name="T67" fmla="*/ 979 h 3216"/>
                  <a:gd name="T68" fmla="*/ 124 w 1376"/>
                  <a:gd name="T69" fmla="*/ 1070 h 3216"/>
                  <a:gd name="T70" fmla="*/ 125 w 1376"/>
                  <a:gd name="T71" fmla="*/ 1070 h 3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76" h="3216">
                    <a:moveTo>
                      <a:pt x="125" y="1070"/>
                    </a:moveTo>
                    <a:cubicBezTo>
                      <a:pt x="54" y="1093"/>
                      <a:pt x="0" y="1284"/>
                      <a:pt x="0" y="1510"/>
                    </a:cubicBezTo>
                    <a:cubicBezTo>
                      <a:pt x="0" y="1666"/>
                      <a:pt x="27" y="1813"/>
                      <a:pt x="69" y="1892"/>
                    </a:cubicBezTo>
                    <a:lnTo>
                      <a:pt x="68" y="1887"/>
                    </a:lnTo>
                    <a:cubicBezTo>
                      <a:pt x="44" y="1969"/>
                      <a:pt x="31" y="2076"/>
                      <a:pt x="31" y="2188"/>
                    </a:cubicBezTo>
                    <a:cubicBezTo>
                      <a:pt x="31" y="2432"/>
                      <a:pt x="93" y="2629"/>
                      <a:pt x="170" y="2629"/>
                    </a:cubicBezTo>
                    <a:cubicBezTo>
                      <a:pt x="175" y="2629"/>
                      <a:pt x="181" y="2627"/>
                      <a:pt x="186" y="2626"/>
                    </a:cubicBezTo>
                    <a:lnTo>
                      <a:pt x="185" y="2629"/>
                    </a:lnTo>
                    <a:cubicBezTo>
                      <a:pt x="229" y="2872"/>
                      <a:pt x="310" y="3023"/>
                      <a:pt x="399" y="3023"/>
                    </a:cubicBezTo>
                    <a:cubicBezTo>
                      <a:pt x="443" y="3023"/>
                      <a:pt x="487" y="2984"/>
                      <a:pt x="525" y="2911"/>
                    </a:cubicBezTo>
                    <a:lnTo>
                      <a:pt x="525" y="2912"/>
                    </a:lnTo>
                    <a:cubicBezTo>
                      <a:pt x="565" y="3101"/>
                      <a:pt x="632" y="3216"/>
                      <a:pt x="704" y="3216"/>
                    </a:cubicBezTo>
                    <a:cubicBezTo>
                      <a:pt x="798" y="3216"/>
                      <a:pt x="882" y="3019"/>
                      <a:pt x="910" y="2728"/>
                    </a:cubicBezTo>
                    <a:lnTo>
                      <a:pt x="910" y="2732"/>
                    </a:lnTo>
                    <a:cubicBezTo>
                      <a:pt x="939" y="2791"/>
                      <a:pt x="973" y="2821"/>
                      <a:pt x="1007" y="2821"/>
                    </a:cubicBezTo>
                    <a:cubicBezTo>
                      <a:pt x="1109" y="2821"/>
                      <a:pt x="1191" y="2562"/>
                      <a:pt x="1192" y="2240"/>
                    </a:cubicBezTo>
                    <a:lnTo>
                      <a:pt x="1191" y="2240"/>
                    </a:lnTo>
                    <a:cubicBezTo>
                      <a:pt x="1297" y="2191"/>
                      <a:pt x="1376" y="1902"/>
                      <a:pt x="1376" y="1560"/>
                    </a:cubicBezTo>
                    <a:cubicBezTo>
                      <a:pt x="1376" y="1408"/>
                      <a:pt x="1361" y="1262"/>
                      <a:pt x="1332" y="1141"/>
                    </a:cubicBezTo>
                    <a:lnTo>
                      <a:pt x="1331" y="1141"/>
                    </a:lnTo>
                    <a:cubicBezTo>
                      <a:pt x="1341" y="1073"/>
                      <a:pt x="1345" y="1001"/>
                      <a:pt x="1345" y="928"/>
                    </a:cubicBezTo>
                    <a:cubicBezTo>
                      <a:pt x="1345" y="683"/>
                      <a:pt x="1294" y="469"/>
                      <a:pt x="1220" y="406"/>
                    </a:cubicBezTo>
                    <a:lnTo>
                      <a:pt x="1221" y="405"/>
                    </a:lnTo>
                    <a:cubicBezTo>
                      <a:pt x="1207" y="171"/>
                      <a:pt x="1143" y="0"/>
                      <a:pt x="1068" y="0"/>
                    </a:cubicBezTo>
                    <a:cubicBezTo>
                      <a:pt x="1023" y="0"/>
                      <a:pt x="980" y="64"/>
                      <a:pt x="950" y="174"/>
                    </a:cubicBezTo>
                    <a:lnTo>
                      <a:pt x="950" y="175"/>
                    </a:lnTo>
                    <a:cubicBezTo>
                      <a:pt x="924" y="66"/>
                      <a:pt x="883" y="0"/>
                      <a:pt x="840" y="0"/>
                    </a:cubicBezTo>
                    <a:cubicBezTo>
                      <a:pt x="787" y="0"/>
                      <a:pt x="739" y="95"/>
                      <a:pt x="715" y="246"/>
                    </a:cubicBezTo>
                    <a:lnTo>
                      <a:pt x="716" y="253"/>
                    </a:lnTo>
                    <a:cubicBezTo>
                      <a:pt x="684" y="153"/>
                      <a:pt x="642" y="98"/>
                      <a:pt x="597" y="98"/>
                    </a:cubicBezTo>
                    <a:cubicBezTo>
                      <a:pt x="534" y="98"/>
                      <a:pt x="476" y="208"/>
                      <a:pt x="447" y="385"/>
                    </a:cubicBezTo>
                    <a:lnTo>
                      <a:pt x="446" y="389"/>
                    </a:lnTo>
                    <a:cubicBezTo>
                      <a:pt x="413" y="328"/>
                      <a:pt x="376" y="296"/>
                      <a:pt x="338" y="296"/>
                    </a:cubicBezTo>
                    <a:cubicBezTo>
                      <a:pt x="219" y="296"/>
                      <a:pt x="122" y="600"/>
                      <a:pt x="122" y="979"/>
                    </a:cubicBezTo>
                    <a:cubicBezTo>
                      <a:pt x="122" y="1009"/>
                      <a:pt x="123" y="1040"/>
                      <a:pt x="124" y="1070"/>
                    </a:cubicBezTo>
                    <a:lnTo>
                      <a:pt x="125" y="107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27" name="Rectangle 321"/>
              <p:cNvSpPr>
                <a:spLocks noChangeArrowheads="1"/>
              </p:cNvSpPr>
              <p:nvPr/>
            </p:nvSpPr>
            <p:spPr bwMode="auto">
              <a:xfrm>
                <a:off x="4645" y="2164"/>
                <a:ext cx="41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rPr>
                  <a:t>Provider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28" name="Rectangle 322"/>
              <p:cNvSpPr>
                <a:spLocks noChangeArrowheads="1"/>
              </p:cNvSpPr>
              <p:nvPr/>
            </p:nvSpPr>
            <p:spPr bwMode="auto">
              <a:xfrm>
                <a:off x="4654" y="2277"/>
                <a:ext cx="40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rPr>
                  <a:t>Network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29" name="Rectangle 323"/>
              <p:cNvSpPr>
                <a:spLocks noChangeArrowheads="1"/>
              </p:cNvSpPr>
              <p:nvPr/>
            </p:nvSpPr>
            <p:spPr bwMode="auto">
              <a:xfrm>
                <a:off x="4632" y="2826"/>
                <a:ext cx="54" cy="4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30" name="Rectangle 324"/>
              <p:cNvSpPr>
                <a:spLocks noChangeArrowheads="1"/>
              </p:cNvSpPr>
              <p:nvPr/>
            </p:nvSpPr>
            <p:spPr bwMode="auto">
              <a:xfrm>
                <a:off x="4709" y="2794"/>
                <a:ext cx="327"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alibri" panose="020F0502020204030204" pitchFamily="34" charset="0"/>
                  </a:rPr>
                  <a:t>mmWave AP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31" name="Rectangle 325"/>
              <p:cNvSpPr>
                <a:spLocks noChangeArrowheads="1"/>
              </p:cNvSpPr>
              <p:nvPr/>
            </p:nvSpPr>
            <p:spPr bwMode="auto">
              <a:xfrm>
                <a:off x="4709" y="2877"/>
                <a:ext cx="35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alibri" panose="020F0502020204030204" pitchFamily="34" charset="0"/>
                  </a:rPr>
                  <a:t>mmWave link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32" name="Freeform 326"/>
              <p:cNvSpPr>
                <a:spLocks noEditPoints="1"/>
              </p:cNvSpPr>
              <p:nvPr/>
            </p:nvSpPr>
            <p:spPr bwMode="auto">
              <a:xfrm>
                <a:off x="4607" y="2920"/>
                <a:ext cx="79" cy="9"/>
              </a:xfrm>
              <a:custGeom>
                <a:avLst/>
                <a:gdLst>
                  <a:gd name="T0" fmla="*/ 0 w 79"/>
                  <a:gd name="T1" fmla="*/ 0 h 9"/>
                  <a:gd name="T2" fmla="*/ 39 w 79"/>
                  <a:gd name="T3" fmla="*/ 0 h 9"/>
                  <a:gd name="T4" fmla="*/ 39 w 79"/>
                  <a:gd name="T5" fmla="*/ 9 h 9"/>
                  <a:gd name="T6" fmla="*/ 0 w 79"/>
                  <a:gd name="T7" fmla="*/ 9 h 9"/>
                  <a:gd name="T8" fmla="*/ 0 w 79"/>
                  <a:gd name="T9" fmla="*/ 0 h 9"/>
                  <a:gd name="T10" fmla="*/ 69 w 79"/>
                  <a:gd name="T11" fmla="*/ 0 h 9"/>
                  <a:gd name="T12" fmla="*/ 79 w 79"/>
                  <a:gd name="T13" fmla="*/ 0 h 9"/>
                  <a:gd name="T14" fmla="*/ 79 w 79"/>
                  <a:gd name="T15" fmla="*/ 9 h 9"/>
                  <a:gd name="T16" fmla="*/ 69 w 79"/>
                  <a:gd name="T17" fmla="*/ 9 h 9"/>
                  <a:gd name="T18" fmla="*/ 69 w 79"/>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9">
                    <a:moveTo>
                      <a:pt x="0" y="0"/>
                    </a:moveTo>
                    <a:lnTo>
                      <a:pt x="39" y="0"/>
                    </a:lnTo>
                    <a:lnTo>
                      <a:pt x="39" y="9"/>
                    </a:lnTo>
                    <a:lnTo>
                      <a:pt x="0" y="9"/>
                    </a:lnTo>
                    <a:lnTo>
                      <a:pt x="0" y="0"/>
                    </a:lnTo>
                    <a:close/>
                    <a:moveTo>
                      <a:pt x="69" y="0"/>
                    </a:moveTo>
                    <a:lnTo>
                      <a:pt x="79" y="0"/>
                    </a:lnTo>
                    <a:lnTo>
                      <a:pt x="79" y="9"/>
                    </a:lnTo>
                    <a:lnTo>
                      <a:pt x="69" y="9"/>
                    </a:lnTo>
                    <a:lnTo>
                      <a:pt x="69" y="0"/>
                    </a:lnTo>
                    <a:close/>
                  </a:path>
                </a:pathLst>
              </a:custGeom>
              <a:solidFill>
                <a:srgbClr val="2D2DB9"/>
              </a:solidFill>
              <a:ln w="0" cap="flat">
                <a:solidFill>
                  <a:srgbClr val="2D2DB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33" name="Rectangle 327"/>
              <p:cNvSpPr>
                <a:spLocks noChangeArrowheads="1"/>
              </p:cNvSpPr>
              <p:nvPr/>
            </p:nvSpPr>
            <p:spPr bwMode="auto">
              <a:xfrm>
                <a:off x="644" y="2443"/>
                <a:ext cx="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rPr>
                  <a:t>Fiber PoP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34" name="Rectangle 328"/>
              <p:cNvSpPr>
                <a:spLocks noChangeArrowheads="1"/>
              </p:cNvSpPr>
              <p:nvPr/>
            </p:nvSpPr>
            <p:spPr bwMode="auto">
              <a:xfrm>
                <a:off x="693" y="2512"/>
                <a:ext cx="320"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000000"/>
                    </a:solidFill>
                    <a:effectLst/>
                    <a:latin typeface="Arial" panose="020B0604020202020204" pitchFamily="34" charset="0"/>
                  </a:rPr>
                  <a:t>(to Provider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35" name="Rectangle 329"/>
              <p:cNvSpPr>
                <a:spLocks noChangeArrowheads="1"/>
              </p:cNvSpPr>
              <p:nvPr/>
            </p:nvSpPr>
            <p:spPr bwMode="auto">
              <a:xfrm>
                <a:off x="743" y="2561"/>
                <a:ext cx="240"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000000"/>
                    </a:solidFill>
                    <a:effectLst/>
                    <a:latin typeface="Arial" panose="020B0604020202020204" pitchFamily="34" charset="0"/>
                  </a:rPr>
                  <a:t>Network)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92" name="Freeform 330"/>
              <p:cNvSpPr>
                <a:spLocks/>
              </p:cNvSpPr>
              <p:nvPr/>
            </p:nvSpPr>
            <p:spPr bwMode="auto">
              <a:xfrm>
                <a:off x="983" y="2409"/>
                <a:ext cx="224" cy="160"/>
              </a:xfrm>
              <a:custGeom>
                <a:avLst/>
                <a:gdLst>
                  <a:gd name="T0" fmla="*/ 0 w 224"/>
                  <a:gd name="T1" fmla="*/ 160 h 160"/>
                  <a:gd name="T2" fmla="*/ 224 w 224"/>
                  <a:gd name="T3" fmla="*/ 160 h 160"/>
                  <a:gd name="T4" fmla="*/ 224 w 224"/>
                  <a:gd name="T5" fmla="*/ 0 h 160"/>
                </a:gdLst>
                <a:ahLst/>
                <a:cxnLst>
                  <a:cxn ang="0">
                    <a:pos x="T0" y="T1"/>
                  </a:cxn>
                  <a:cxn ang="0">
                    <a:pos x="T2" y="T3"/>
                  </a:cxn>
                  <a:cxn ang="0">
                    <a:pos x="T4" y="T5"/>
                  </a:cxn>
                </a:cxnLst>
                <a:rect l="0" t="0" r="r" b="b"/>
                <a:pathLst>
                  <a:path w="224" h="160">
                    <a:moveTo>
                      <a:pt x="0" y="160"/>
                    </a:moveTo>
                    <a:lnTo>
                      <a:pt x="224" y="160"/>
                    </a:lnTo>
                    <a:lnTo>
                      <a:pt x="224" y="0"/>
                    </a:lnTo>
                  </a:path>
                </a:pathLst>
              </a:custGeom>
              <a:noFill/>
              <a:ln w="158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93" name="Freeform 331"/>
              <p:cNvSpPr>
                <a:spLocks/>
              </p:cNvSpPr>
              <p:nvPr/>
            </p:nvSpPr>
            <p:spPr bwMode="auto">
              <a:xfrm>
                <a:off x="1054" y="2466"/>
                <a:ext cx="39" cy="137"/>
              </a:xfrm>
              <a:custGeom>
                <a:avLst/>
                <a:gdLst>
                  <a:gd name="T0" fmla="*/ 0 w 39"/>
                  <a:gd name="T1" fmla="*/ 6 h 137"/>
                  <a:gd name="T2" fmla="*/ 39 w 39"/>
                  <a:gd name="T3" fmla="*/ 0 h 137"/>
                  <a:gd name="T4" fmla="*/ 39 w 39"/>
                  <a:gd name="T5" fmla="*/ 112 h 137"/>
                  <a:gd name="T6" fmla="*/ 0 w 39"/>
                  <a:gd name="T7" fmla="*/ 137 h 137"/>
                  <a:gd name="T8" fmla="*/ 0 w 39"/>
                  <a:gd name="T9" fmla="*/ 6 h 137"/>
                </a:gdLst>
                <a:ahLst/>
                <a:cxnLst>
                  <a:cxn ang="0">
                    <a:pos x="T0" y="T1"/>
                  </a:cxn>
                  <a:cxn ang="0">
                    <a:pos x="T2" y="T3"/>
                  </a:cxn>
                  <a:cxn ang="0">
                    <a:pos x="T4" y="T5"/>
                  </a:cxn>
                  <a:cxn ang="0">
                    <a:pos x="T6" y="T7"/>
                  </a:cxn>
                  <a:cxn ang="0">
                    <a:pos x="T8" y="T9"/>
                  </a:cxn>
                </a:cxnLst>
                <a:rect l="0" t="0" r="r" b="b"/>
                <a:pathLst>
                  <a:path w="39" h="137">
                    <a:moveTo>
                      <a:pt x="0" y="6"/>
                    </a:moveTo>
                    <a:lnTo>
                      <a:pt x="39" y="0"/>
                    </a:lnTo>
                    <a:lnTo>
                      <a:pt x="39" y="112"/>
                    </a:lnTo>
                    <a:lnTo>
                      <a:pt x="0" y="137"/>
                    </a:lnTo>
                    <a:lnTo>
                      <a:pt x="0" y="6"/>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94" name="Freeform 332"/>
              <p:cNvSpPr>
                <a:spLocks/>
              </p:cNvSpPr>
              <p:nvPr/>
            </p:nvSpPr>
            <p:spPr bwMode="auto">
              <a:xfrm>
                <a:off x="1054" y="2466"/>
                <a:ext cx="39" cy="137"/>
              </a:xfrm>
              <a:custGeom>
                <a:avLst/>
                <a:gdLst>
                  <a:gd name="T0" fmla="*/ 0 w 39"/>
                  <a:gd name="T1" fmla="*/ 6 h 137"/>
                  <a:gd name="T2" fmla="*/ 39 w 39"/>
                  <a:gd name="T3" fmla="*/ 0 h 137"/>
                  <a:gd name="T4" fmla="*/ 39 w 39"/>
                  <a:gd name="T5" fmla="*/ 112 h 137"/>
                  <a:gd name="T6" fmla="*/ 0 w 39"/>
                  <a:gd name="T7" fmla="*/ 137 h 137"/>
                  <a:gd name="T8" fmla="*/ 0 w 39"/>
                  <a:gd name="T9" fmla="*/ 6 h 137"/>
                </a:gdLst>
                <a:ahLst/>
                <a:cxnLst>
                  <a:cxn ang="0">
                    <a:pos x="T0" y="T1"/>
                  </a:cxn>
                  <a:cxn ang="0">
                    <a:pos x="T2" y="T3"/>
                  </a:cxn>
                  <a:cxn ang="0">
                    <a:pos x="T4" y="T5"/>
                  </a:cxn>
                  <a:cxn ang="0">
                    <a:pos x="T6" y="T7"/>
                  </a:cxn>
                  <a:cxn ang="0">
                    <a:pos x="T8" y="T9"/>
                  </a:cxn>
                </a:cxnLst>
                <a:rect l="0" t="0" r="r" b="b"/>
                <a:pathLst>
                  <a:path w="39" h="137">
                    <a:moveTo>
                      <a:pt x="0" y="6"/>
                    </a:moveTo>
                    <a:lnTo>
                      <a:pt x="39" y="0"/>
                    </a:lnTo>
                    <a:lnTo>
                      <a:pt x="39" y="112"/>
                    </a:lnTo>
                    <a:lnTo>
                      <a:pt x="0" y="137"/>
                    </a:lnTo>
                    <a:lnTo>
                      <a:pt x="0" y="6"/>
                    </a:lnTo>
                    <a:close/>
                  </a:path>
                </a:pathLst>
              </a:custGeom>
              <a:noFill/>
              <a:ln w="7938" cap="flat">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95" name="Freeform 333"/>
              <p:cNvSpPr>
                <a:spLocks/>
              </p:cNvSpPr>
              <p:nvPr/>
            </p:nvSpPr>
            <p:spPr bwMode="auto">
              <a:xfrm>
                <a:off x="990" y="2574"/>
                <a:ext cx="64" cy="29"/>
              </a:xfrm>
              <a:custGeom>
                <a:avLst/>
                <a:gdLst>
                  <a:gd name="T0" fmla="*/ 0 w 64"/>
                  <a:gd name="T1" fmla="*/ 0 h 29"/>
                  <a:gd name="T2" fmla="*/ 0 w 64"/>
                  <a:gd name="T3" fmla="*/ 6 h 29"/>
                  <a:gd name="T4" fmla="*/ 64 w 64"/>
                  <a:gd name="T5" fmla="*/ 29 h 29"/>
                  <a:gd name="T6" fmla="*/ 64 w 64"/>
                  <a:gd name="T7" fmla="*/ 20 h 29"/>
                  <a:gd name="T8" fmla="*/ 0 w 64"/>
                  <a:gd name="T9" fmla="*/ 0 h 29"/>
                </a:gdLst>
                <a:ahLst/>
                <a:cxnLst>
                  <a:cxn ang="0">
                    <a:pos x="T0" y="T1"/>
                  </a:cxn>
                  <a:cxn ang="0">
                    <a:pos x="T2" y="T3"/>
                  </a:cxn>
                  <a:cxn ang="0">
                    <a:pos x="T4" y="T5"/>
                  </a:cxn>
                  <a:cxn ang="0">
                    <a:pos x="T6" y="T7"/>
                  </a:cxn>
                  <a:cxn ang="0">
                    <a:pos x="T8" y="T9"/>
                  </a:cxn>
                </a:cxnLst>
                <a:rect l="0" t="0" r="r" b="b"/>
                <a:pathLst>
                  <a:path w="64" h="29">
                    <a:moveTo>
                      <a:pt x="0" y="0"/>
                    </a:moveTo>
                    <a:lnTo>
                      <a:pt x="0" y="6"/>
                    </a:lnTo>
                    <a:lnTo>
                      <a:pt x="64" y="29"/>
                    </a:lnTo>
                    <a:lnTo>
                      <a:pt x="64" y="20"/>
                    </a:lnTo>
                    <a:lnTo>
                      <a:pt x="0" y="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96" name="Freeform 334"/>
              <p:cNvSpPr>
                <a:spLocks/>
              </p:cNvSpPr>
              <p:nvPr/>
            </p:nvSpPr>
            <p:spPr bwMode="auto">
              <a:xfrm>
                <a:off x="990" y="2574"/>
                <a:ext cx="64" cy="29"/>
              </a:xfrm>
              <a:custGeom>
                <a:avLst/>
                <a:gdLst>
                  <a:gd name="T0" fmla="*/ 0 w 64"/>
                  <a:gd name="T1" fmla="*/ 0 h 29"/>
                  <a:gd name="T2" fmla="*/ 0 w 64"/>
                  <a:gd name="T3" fmla="*/ 6 h 29"/>
                  <a:gd name="T4" fmla="*/ 64 w 64"/>
                  <a:gd name="T5" fmla="*/ 29 h 29"/>
                  <a:gd name="T6" fmla="*/ 64 w 64"/>
                  <a:gd name="T7" fmla="*/ 20 h 29"/>
                  <a:gd name="T8" fmla="*/ 0 w 64"/>
                  <a:gd name="T9" fmla="*/ 0 h 29"/>
                </a:gdLst>
                <a:ahLst/>
                <a:cxnLst>
                  <a:cxn ang="0">
                    <a:pos x="T0" y="T1"/>
                  </a:cxn>
                  <a:cxn ang="0">
                    <a:pos x="T2" y="T3"/>
                  </a:cxn>
                  <a:cxn ang="0">
                    <a:pos x="T4" y="T5"/>
                  </a:cxn>
                  <a:cxn ang="0">
                    <a:pos x="T6" y="T7"/>
                  </a:cxn>
                  <a:cxn ang="0">
                    <a:pos x="T8" y="T9"/>
                  </a:cxn>
                </a:cxnLst>
                <a:rect l="0" t="0" r="r" b="b"/>
                <a:pathLst>
                  <a:path w="64" h="29">
                    <a:moveTo>
                      <a:pt x="0" y="0"/>
                    </a:moveTo>
                    <a:lnTo>
                      <a:pt x="0" y="6"/>
                    </a:lnTo>
                    <a:lnTo>
                      <a:pt x="64" y="29"/>
                    </a:lnTo>
                    <a:lnTo>
                      <a:pt x="64" y="20"/>
                    </a:lnTo>
                    <a:lnTo>
                      <a:pt x="0" y="0"/>
                    </a:lnTo>
                    <a:close/>
                  </a:path>
                </a:pathLst>
              </a:custGeom>
              <a:noFill/>
              <a:ln w="7938" cap="flat">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97" name="Freeform 335"/>
              <p:cNvSpPr>
                <a:spLocks/>
              </p:cNvSpPr>
              <p:nvPr/>
            </p:nvSpPr>
            <p:spPr bwMode="auto">
              <a:xfrm>
                <a:off x="985" y="2471"/>
                <a:ext cx="69" cy="122"/>
              </a:xfrm>
              <a:custGeom>
                <a:avLst/>
                <a:gdLst>
                  <a:gd name="T0" fmla="*/ 0 w 69"/>
                  <a:gd name="T1" fmla="*/ 0 h 122"/>
                  <a:gd name="T2" fmla="*/ 0 w 69"/>
                  <a:gd name="T3" fmla="*/ 101 h 122"/>
                  <a:gd name="T4" fmla="*/ 69 w 69"/>
                  <a:gd name="T5" fmla="*/ 122 h 122"/>
                  <a:gd name="T6" fmla="*/ 69 w 69"/>
                  <a:gd name="T7" fmla="*/ 0 h 122"/>
                  <a:gd name="T8" fmla="*/ 0 w 69"/>
                  <a:gd name="T9" fmla="*/ 0 h 122"/>
                </a:gdLst>
                <a:ahLst/>
                <a:cxnLst>
                  <a:cxn ang="0">
                    <a:pos x="T0" y="T1"/>
                  </a:cxn>
                  <a:cxn ang="0">
                    <a:pos x="T2" y="T3"/>
                  </a:cxn>
                  <a:cxn ang="0">
                    <a:pos x="T4" y="T5"/>
                  </a:cxn>
                  <a:cxn ang="0">
                    <a:pos x="T6" y="T7"/>
                  </a:cxn>
                  <a:cxn ang="0">
                    <a:pos x="T8" y="T9"/>
                  </a:cxn>
                </a:cxnLst>
                <a:rect l="0" t="0" r="r" b="b"/>
                <a:pathLst>
                  <a:path w="69" h="122">
                    <a:moveTo>
                      <a:pt x="0" y="0"/>
                    </a:moveTo>
                    <a:lnTo>
                      <a:pt x="0" y="101"/>
                    </a:lnTo>
                    <a:lnTo>
                      <a:pt x="69" y="122"/>
                    </a:lnTo>
                    <a:lnTo>
                      <a:pt x="69"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98" name="Freeform 336"/>
              <p:cNvSpPr>
                <a:spLocks/>
              </p:cNvSpPr>
              <p:nvPr/>
            </p:nvSpPr>
            <p:spPr bwMode="auto">
              <a:xfrm>
                <a:off x="985" y="2471"/>
                <a:ext cx="69" cy="122"/>
              </a:xfrm>
              <a:custGeom>
                <a:avLst/>
                <a:gdLst>
                  <a:gd name="T0" fmla="*/ 0 w 69"/>
                  <a:gd name="T1" fmla="*/ 0 h 122"/>
                  <a:gd name="T2" fmla="*/ 0 w 69"/>
                  <a:gd name="T3" fmla="*/ 101 h 122"/>
                  <a:gd name="T4" fmla="*/ 69 w 69"/>
                  <a:gd name="T5" fmla="*/ 122 h 122"/>
                  <a:gd name="T6" fmla="*/ 69 w 69"/>
                  <a:gd name="T7" fmla="*/ 0 h 122"/>
                  <a:gd name="T8" fmla="*/ 0 w 69"/>
                  <a:gd name="T9" fmla="*/ 0 h 122"/>
                </a:gdLst>
                <a:ahLst/>
                <a:cxnLst>
                  <a:cxn ang="0">
                    <a:pos x="T0" y="T1"/>
                  </a:cxn>
                  <a:cxn ang="0">
                    <a:pos x="T2" y="T3"/>
                  </a:cxn>
                  <a:cxn ang="0">
                    <a:pos x="T4" y="T5"/>
                  </a:cxn>
                  <a:cxn ang="0">
                    <a:pos x="T6" y="T7"/>
                  </a:cxn>
                  <a:cxn ang="0">
                    <a:pos x="T8" y="T9"/>
                  </a:cxn>
                </a:cxnLst>
                <a:rect l="0" t="0" r="r" b="b"/>
                <a:pathLst>
                  <a:path w="69" h="122">
                    <a:moveTo>
                      <a:pt x="0" y="0"/>
                    </a:moveTo>
                    <a:lnTo>
                      <a:pt x="0" y="101"/>
                    </a:lnTo>
                    <a:lnTo>
                      <a:pt x="69" y="122"/>
                    </a:lnTo>
                    <a:lnTo>
                      <a:pt x="69" y="0"/>
                    </a:lnTo>
                    <a:lnTo>
                      <a:pt x="0" y="0"/>
                    </a:lnTo>
                    <a:close/>
                  </a:path>
                </a:pathLst>
              </a:custGeom>
              <a:noFill/>
              <a:ln w="7938" cap="flat">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99" name="Freeform 337"/>
              <p:cNvSpPr>
                <a:spLocks/>
              </p:cNvSpPr>
              <p:nvPr/>
            </p:nvSpPr>
            <p:spPr bwMode="auto">
              <a:xfrm>
                <a:off x="990" y="2475"/>
                <a:ext cx="64" cy="50"/>
              </a:xfrm>
              <a:custGeom>
                <a:avLst/>
                <a:gdLst>
                  <a:gd name="T0" fmla="*/ 0 w 64"/>
                  <a:gd name="T1" fmla="*/ 0 h 50"/>
                  <a:gd name="T2" fmla="*/ 64 w 64"/>
                  <a:gd name="T3" fmla="*/ 0 h 50"/>
                  <a:gd name="T4" fmla="*/ 64 w 64"/>
                  <a:gd name="T5" fmla="*/ 50 h 50"/>
                  <a:gd name="T6" fmla="*/ 0 w 64"/>
                  <a:gd name="T7" fmla="*/ 41 h 50"/>
                  <a:gd name="T8" fmla="*/ 0 w 64"/>
                  <a:gd name="T9" fmla="*/ 0 h 50"/>
                </a:gdLst>
                <a:ahLst/>
                <a:cxnLst>
                  <a:cxn ang="0">
                    <a:pos x="T0" y="T1"/>
                  </a:cxn>
                  <a:cxn ang="0">
                    <a:pos x="T2" y="T3"/>
                  </a:cxn>
                  <a:cxn ang="0">
                    <a:pos x="T4" y="T5"/>
                  </a:cxn>
                  <a:cxn ang="0">
                    <a:pos x="T6" y="T7"/>
                  </a:cxn>
                  <a:cxn ang="0">
                    <a:pos x="T8" y="T9"/>
                  </a:cxn>
                </a:cxnLst>
                <a:rect l="0" t="0" r="r" b="b"/>
                <a:pathLst>
                  <a:path w="64" h="50">
                    <a:moveTo>
                      <a:pt x="0" y="0"/>
                    </a:moveTo>
                    <a:lnTo>
                      <a:pt x="64" y="0"/>
                    </a:lnTo>
                    <a:lnTo>
                      <a:pt x="64" y="50"/>
                    </a:lnTo>
                    <a:lnTo>
                      <a:pt x="0" y="4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00" name="Freeform 338"/>
              <p:cNvSpPr>
                <a:spLocks/>
              </p:cNvSpPr>
              <p:nvPr/>
            </p:nvSpPr>
            <p:spPr bwMode="auto">
              <a:xfrm>
                <a:off x="990" y="2475"/>
                <a:ext cx="64" cy="50"/>
              </a:xfrm>
              <a:custGeom>
                <a:avLst/>
                <a:gdLst>
                  <a:gd name="T0" fmla="*/ 0 w 64"/>
                  <a:gd name="T1" fmla="*/ 0 h 50"/>
                  <a:gd name="T2" fmla="*/ 64 w 64"/>
                  <a:gd name="T3" fmla="*/ 0 h 50"/>
                  <a:gd name="T4" fmla="*/ 64 w 64"/>
                  <a:gd name="T5" fmla="*/ 50 h 50"/>
                  <a:gd name="T6" fmla="*/ 0 w 64"/>
                  <a:gd name="T7" fmla="*/ 41 h 50"/>
                  <a:gd name="T8" fmla="*/ 0 w 64"/>
                  <a:gd name="T9" fmla="*/ 0 h 50"/>
                </a:gdLst>
                <a:ahLst/>
                <a:cxnLst>
                  <a:cxn ang="0">
                    <a:pos x="T0" y="T1"/>
                  </a:cxn>
                  <a:cxn ang="0">
                    <a:pos x="T2" y="T3"/>
                  </a:cxn>
                  <a:cxn ang="0">
                    <a:pos x="T4" y="T5"/>
                  </a:cxn>
                  <a:cxn ang="0">
                    <a:pos x="T6" y="T7"/>
                  </a:cxn>
                  <a:cxn ang="0">
                    <a:pos x="T8" y="T9"/>
                  </a:cxn>
                </a:cxnLst>
                <a:rect l="0" t="0" r="r" b="b"/>
                <a:pathLst>
                  <a:path w="64" h="50">
                    <a:moveTo>
                      <a:pt x="0" y="0"/>
                    </a:moveTo>
                    <a:lnTo>
                      <a:pt x="64" y="0"/>
                    </a:lnTo>
                    <a:lnTo>
                      <a:pt x="64" y="50"/>
                    </a:lnTo>
                    <a:lnTo>
                      <a:pt x="0" y="41"/>
                    </a:lnTo>
                    <a:lnTo>
                      <a:pt x="0" y="0"/>
                    </a:lnTo>
                    <a:close/>
                  </a:path>
                </a:pathLst>
              </a:custGeom>
              <a:noFill/>
              <a:ln w="7938" cap="flat">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01" name="Freeform 339"/>
              <p:cNvSpPr>
                <a:spLocks/>
              </p:cNvSpPr>
              <p:nvPr/>
            </p:nvSpPr>
            <p:spPr bwMode="auto">
              <a:xfrm>
                <a:off x="988" y="2473"/>
                <a:ext cx="58" cy="49"/>
              </a:xfrm>
              <a:custGeom>
                <a:avLst/>
                <a:gdLst>
                  <a:gd name="T0" fmla="*/ 0 w 58"/>
                  <a:gd name="T1" fmla="*/ 0 h 49"/>
                  <a:gd name="T2" fmla="*/ 0 w 58"/>
                  <a:gd name="T3" fmla="*/ 41 h 49"/>
                  <a:gd name="T4" fmla="*/ 58 w 58"/>
                  <a:gd name="T5" fmla="*/ 49 h 49"/>
                  <a:gd name="T6" fmla="*/ 58 w 58"/>
                  <a:gd name="T7" fmla="*/ 1 h 49"/>
                  <a:gd name="T8" fmla="*/ 0 w 58"/>
                  <a:gd name="T9" fmla="*/ 0 h 49"/>
                </a:gdLst>
                <a:ahLst/>
                <a:cxnLst>
                  <a:cxn ang="0">
                    <a:pos x="T0" y="T1"/>
                  </a:cxn>
                  <a:cxn ang="0">
                    <a:pos x="T2" y="T3"/>
                  </a:cxn>
                  <a:cxn ang="0">
                    <a:pos x="T4" y="T5"/>
                  </a:cxn>
                  <a:cxn ang="0">
                    <a:pos x="T6" y="T7"/>
                  </a:cxn>
                  <a:cxn ang="0">
                    <a:pos x="T8" y="T9"/>
                  </a:cxn>
                </a:cxnLst>
                <a:rect l="0" t="0" r="r" b="b"/>
                <a:pathLst>
                  <a:path w="58" h="49">
                    <a:moveTo>
                      <a:pt x="0" y="0"/>
                    </a:moveTo>
                    <a:lnTo>
                      <a:pt x="0" y="41"/>
                    </a:lnTo>
                    <a:lnTo>
                      <a:pt x="58" y="49"/>
                    </a:lnTo>
                    <a:lnTo>
                      <a:pt x="58" y="1"/>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02" name="Freeform 340"/>
              <p:cNvSpPr>
                <a:spLocks/>
              </p:cNvSpPr>
              <p:nvPr/>
            </p:nvSpPr>
            <p:spPr bwMode="auto">
              <a:xfrm>
                <a:off x="988" y="2478"/>
                <a:ext cx="58" cy="44"/>
              </a:xfrm>
              <a:custGeom>
                <a:avLst/>
                <a:gdLst>
                  <a:gd name="T0" fmla="*/ 0 w 58"/>
                  <a:gd name="T1" fmla="*/ 0 h 44"/>
                  <a:gd name="T2" fmla="*/ 0 w 58"/>
                  <a:gd name="T3" fmla="*/ 36 h 44"/>
                  <a:gd name="T4" fmla="*/ 58 w 58"/>
                  <a:gd name="T5" fmla="*/ 44 h 44"/>
                  <a:gd name="T6" fmla="*/ 58 w 58"/>
                  <a:gd name="T7" fmla="*/ 43 h 44"/>
                  <a:gd name="T8" fmla="*/ 58 w 58"/>
                  <a:gd name="T9" fmla="*/ 2 h 44"/>
                  <a:gd name="T10" fmla="*/ 0 w 58"/>
                  <a:gd name="T11" fmla="*/ 0 h 44"/>
                </a:gdLst>
                <a:ahLst/>
                <a:cxnLst>
                  <a:cxn ang="0">
                    <a:pos x="T0" y="T1"/>
                  </a:cxn>
                  <a:cxn ang="0">
                    <a:pos x="T2" y="T3"/>
                  </a:cxn>
                  <a:cxn ang="0">
                    <a:pos x="T4" y="T5"/>
                  </a:cxn>
                  <a:cxn ang="0">
                    <a:pos x="T6" y="T7"/>
                  </a:cxn>
                  <a:cxn ang="0">
                    <a:pos x="T8" y="T9"/>
                  </a:cxn>
                  <a:cxn ang="0">
                    <a:pos x="T10" y="T11"/>
                  </a:cxn>
                </a:cxnLst>
                <a:rect l="0" t="0" r="r" b="b"/>
                <a:pathLst>
                  <a:path w="58" h="44">
                    <a:moveTo>
                      <a:pt x="0" y="0"/>
                    </a:moveTo>
                    <a:lnTo>
                      <a:pt x="0" y="36"/>
                    </a:lnTo>
                    <a:lnTo>
                      <a:pt x="58" y="44"/>
                    </a:lnTo>
                    <a:lnTo>
                      <a:pt x="58" y="43"/>
                    </a:lnTo>
                    <a:lnTo>
                      <a:pt x="58" y="2"/>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03" name="Freeform 341"/>
              <p:cNvSpPr>
                <a:spLocks/>
              </p:cNvSpPr>
              <p:nvPr/>
            </p:nvSpPr>
            <p:spPr bwMode="auto">
              <a:xfrm>
                <a:off x="988" y="2473"/>
                <a:ext cx="58" cy="49"/>
              </a:xfrm>
              <a:custGeom>
                <a:avLst/>
                <a:gdLst>
                  <a:gd name="T0" fmla="*/ 0 w 58"/>
                  <a:gd name="T1" fmla="*/ 0 h 49"/>
                  <a:gd name="T2" fmla="*/ 0 w 58"/>
                  <a:gd name="T3" fmla="*/ 41 h 49"/>
                  <a:gd name="T4" fmla="*/ 58 w 58"/>
                  <a:gd name="T5" fmla="*/ 49 h 49"/>
                  <a:gd name="T6" fmla="*/ 58 w 58"/>
                  <a:gd name="T7" fmla="*/ 1 h 49"/>
                  <a:gd name="T8" fmla="*/ 0 w 58"/>
                  <a:gd name="T9" fmla="*/ 0 h 49"/>
                </a:gdLst>
                <a:ahLst/>
                <a:cxnLst>
                  <a:cxn ang="0">
                    <a:pos x="T0" y="T1"/>
                  </a:cxn>
                  <a:cxn ang="0">
                    <a:pos x="T2" y="T3"/>
                  </a:cxn>
                  <a:cxn ang="0">
                    <a:pos x="T4" y="T5"/>
                  </a:cxn>
                  <a:cxn ang="0">
                    <a:pos x="T6" y="T7"/>
                  </a:cxn>
                  <a:cxn ang="0">
                    <a:pos x="T8" y="T9"/>
                  </a:cxn>
                </a:cxnLst>
                <a:rect l="0" t="0" r="r" b="b"/>
                <a:pathLst>
                  <a:path w="58" h="49">
                    <a:moveTo>
                      <a:pt x="0" y="0"/>
                    </a:moveTo>
                    <a:lnTo>
                      <a:pt x="0" y="41"/>
                    </a:lnTo>
                    <a:lnTo>
                      <a:pt x="58" y="49"/>
                    </a:lnTo>
                    <a:lnTo>
                      <a:pt x="58" y="1"/>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04" name="Rectangle 342"/>
              <p:cNvSpPr>
                <a:spLocks noChangeArrowheads="1"/>
              </p:cNvSpPr>
              <p:nvPr/>
            </p:nvSpPr>
            <p:spPr bwMode="auto">
              <a:xfrm>
                <a:off x="988" y="2478"/>
                <a:ext cx="4" cy="3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05" name="Rectangle 343"/>
              <p:cNvSpPr>
                <a:spLocks noChangeArrowheads="1"/>
              </p:cNvSpPr>
              <p:nvPr/>
            </p:nvSpPr>
            <p:spPr bwMode="auto">
              <a:xfrm>
                <a:off x="992" y="2478"/>
                <a:ext cx="5" cy="3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06" name="Rectangle 344"/>
              <p:cNvSpPr>
                <a:spLocks noChangeArrowheads="1"/>
              </p:cNvSpPr>
              <p:nvPr/>
            </p:nvSpPr>
            <p:spPr bwMode="auto">
              <a:xfrm>
                <a:off x="997" y="2478"/>
                <a:ext cx="5" cy="3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07" name="Rectangle 345"/>
              <p:cNvSpPr>
                <a:spLocks noChangeArrowheads="1"/>
              </p:cNvSpPr>
              <p:nvPr/>
            </p:nvSpPr>
            <p:spPr bwMode="auto">
              <a:xfrm>
                <a:off x="1002" y="2478"/>
                <a:ext cx="5" cy="3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08" name="Freeform 346"/>
              <p:cNvSpPr>
                <a:spLocks/>
              </p:cNvSpPr>
              <p:nvPr/>
            </p:nvSpPr>
            <p:spPr bwMode="auto">
              <a:xfrm>
                <a:off x="1007" y="2478"/>
                <a:ext cx="5" cy="34"/>
              </a:xfrm>
              <a:custGeom>
                <a:avLst/>
                <a:gdLst>
                  <a:gd name="T0" fmla="*/ 0 w 5"/>
                  <a:gd name="T1" fmla="*/ 0 h 34"/>
                  <a:gd name="T2" fmla="*/ 0 w 5"/>
                  <a:gd name="T3" fmla="*/ 33 h 34"/>
                  <a:gd name="T4" fmla="*/ 5 w 5"/>
                  <a:gd name="T5" fmla="*/ 34 h 34"/>
                  <a:gd name="T6" fmla="*/ 5 w 5"/>
                  <a:gd name="T7" fmla="*/ 0 h 34"/>
                  <a:gd name="T8" fmla="*/ 0 w 5"/>
                  <a:gd name="T9" fmla="*/ 0 h 34"/>
                </a:gdLst>
                <a:ahLst/>
                <a:cxnLst>
                  <a:cxn ang="0">
                    <a:pos x="T0" y="T1"/>
                  </a:cxn>
                  <a:cxn ang="0">
                    <a:pos x="T2" y="T3"/>
                  </a:cxn>
                  <a:cxn ang="0">
                    <a:pos x="T4" y="T5"/>
                  </a:cxn>
                  <a:cxn ang="0">
                    <a:pos x="T6" y="T7"/>
                  </a:cxn>
                  <a:cxn ang="0">
                    <a:pos x="T8" y="T9"/>
                  </a:cxn>
                </a:cxnLst>
                <a:rect l="0" t="0" r="r" b="b"/>
                <a:pathLst>
                  <a:path w="5" h="34">
                    <a:moveTo>
                      <a:pt x="0" y="0"/>
                    </a:moveTo>
                    <a:lnTo>
                      <a:pt x="0" y="33"/>
                    </a:lnTo>
                    <a:lnTo>
                      <a:pt x="5" y="34"/>
                    </a:lnTo>
                    <a:lnTo>
                      <a:pt x="5"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09" name="Freeform 347"/>
              <p:cNvSpPr>
                <a:spLocks/>
              </p:cNvSpPr>
              <p:nvPr/>
            </p:nvSpPr>
            <p:spPr bwMode="auto">
              <a:xfrm>
                <a:off x="1012" y="2478"/>
                <a:ext cx="5" cy="39"/>
              </a:xfrm>
              <a:custGeom>
                <a:avLst/>
                <a:gdLst>
                  <a:gd name="T0" fmla="*/ 0 w 5"/>
                  <a:gd name="T1" fmla="*/ 0 h 39"/>
                  <a:gd name="T2" fmla="*/ 0 w 5"/>
                  <a:gd name="T3" fmla="*/ 39 h 39"/>
                  <a:gd name="T4" fmla="*/ 4 w 5"/>
                  <a:gd name="T5" fmla="*/ 39 h 39"/>
                  <a:gd name="T6" fmla="*/ 5 w 5"/>
                  <a:gd name="T7" fmla="*/ 0 h 39"/>
                  <a:gd name="T8" fmla="*/ 0 w 5"/>
                  <a:gd name="T9" fmla="*/ 0 h 39"/>
                </a:gdLst>
                <a:ahLst/>
                <a:cxnLst>
                  <a:cxn ang="0">
                    <a:pos x="T0" y="T1"/>
                  </a:cxn>
                  <a:cxn ang="0">
                    <a:pos x="T2" y="T3"/>
                  </a:cxn>
                  <a:cxn ang="0">
                    <a:pos x="T4" y="T5"/>
                  </a:cxn>
                  <a:cxn ang="0">
                    <a:pos x="T6" y="T7"/>
                  </a:cxn>
                  <a:cxn ang="0">
                    <a:pos x="T8" y="T9"/>
                  </a:cxn>
                </a:cxnLst>
                <a:rect l="0" t="0" r="r" b="b"/>
                <a:pathLst>
                  <a:path w="5" h="39">
                    <a:moveTo>
                      <a:pt x="0" y="0"/>
                    </a:moveTo>
                    <a:lnTo>
                      <a:pt x="0" y="39"/>
                    </a:lnTo>
                    <a:lnTo>
                      <a:pt x="4" y="39"/>
                    </a:lnTo>
                    <a:lnTo>
                      <a:pt x="5"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10" name="Rectangle 348"/>
              <p:cNvSpPr>
                <a:spLocks noChangeArrowheads="1"/>
              </p:cNvSpPr>
              <p:nvPr/>
            </p:nvSpPr>
            <p:spPr bwMode="auto">
              <a:xfrm>
                <a:off x="1017" y="2478"/>
                <a:ext cx="5" cy="3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11" name="Freeform 349"/>
              <p:cNvSpPr>
                <a:spLocks/>
              </p:cNvSpPr>
              <p:nvPr/>
            </p:nvSpPr>
            <p:spPr bwMode="auto">
              <a:xfrm>
                <a:off x="1017" y="2478"/>
                <a:ext cx="5" cy="39"/>
              </a:xfrm>
              <a:custGeom>
                <a:avLst/>
                <a:gdLst>
                  <a:gd name="T0" fmla="*/ 0 w 5"/>
                  <a:gd name="T1" fmla="*/ 0 h 39"/>
                  <a:gd name="T2" fmla="*/ 0 w 5"/>
                  <a:gd name="T3" fmla="*/ 38 h 39"/>
                  <a:gd name="T4" fmla="*/ 5 w 5"/>
                  <a:gd name="T5" fmla="*/ 39 h 39"/>
                  <a:gd name="T6" fmla="*/ 5 w 5"/>
                  <a:gd name="T7" fmla="*/ 0 h 39"/>
                  <a:gd name="T8" fmla="*/ 0 w 5"/>
                  <a:gd name="T9" fmla="*/ 0 h 39"/>
                </a:gdLst>
                <a:ahLst/>
                <a:cxnLst>
                  <a:cxn ang="0">
                    <a:pos x="T0" y="T1"/>
                  </a:cxn>
                  <a:cxn ang="0">
                    <a:pos x="T2" y="T3"/>
                  </a:cxn>
                  <a:cxn ang="0">
                    <a:pos x="T4" y="T5"/>
                  </a:cxn>
                  <a:cxn ang="0">
                    <a:pos x="T6" y="T7"/>
                  </a:cxn>
                  <a:cxn ang="0">
                    <a:pos x="T8" y="T9"/>
                  </a:cxn>
                </a:cxnLst>
                <a:rect l="0" t="0" r="r" b="b"/>
                <a:pathLst>
                  <a:path w="5" h="39">
                    <a:moveTo>
                      <a:pt x="0" y="0"/>
                    </a:moveTo>
                    <a:lnTo>
                      <a:pt x="0" y="38"/>
                    </a:lnTo>
                    <a:lnTo>
                      <a:pt x="5" y="39"/>
                    </a:lnTo>
                    <a:lnTo>
                      <a:pt x="5"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12" name="Rectangle 350"/>
              <p:cNvSpPr>
                <a:spLocks noChangeArrowheads="1"/>
              </p:cNvSpPr>
              <p:nvPr/>
            </p:nvSpPr>
            <p:spPr bwMode="auto">
              <a:xfrm>
                <a:off x="1022" y="2478"/>
                <a:ext cx="5" cy="3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13" name="Rectangle 351"/>
              <p:cNvSpPr>
                <a:spLocks noChangeArrowheads="1"/>
              </p:cNvSpPr>
              <p:nvPr/>
            </p:nvSpPr>
            <p:spPr bwMode="auto">
              <a:xfrm>
                <a:off x="1027" y="2478"/>
                <a:ext cx="5" cy="3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14" name="Rectangle 352"/>
              <p:cNvSpPr>
                <a:spLocks noChangeArrowheads="1"/>
              </p:cNvSpPr>
              <p:nvPr/>
            </p:nvSpPr>
            <p:spPr bwMode="auto">
              <a:xfrm>
                <a:off x="1032" y="2478"/>
                <a:ext cx="5" cy="3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15" name="Rectangle 353"/>
              <p:cNvSpPr>
                <a:spLocks noChangeArrowheads="1"/>
              </p:cNvSpPr>
              <p:nvPr/>
            </p:nvSpPr>
            <p:spPr bwMode="auto">
              <a:xfrm>
                <a:off x="1037" y="2478"/>
                <a:ext cx="5" cy="3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16" name="Rectangle 354"/>
              <p:cNvSpPr>
                <a:spLocks noChangeArrowheads="1"/>
              </p:cNvSpPr>
              <p:nvPr/>
            </p:nvSpPr>
            <p:spPr bwMode="auto">
              <a:xfrm>
                <a:off x="1042" y="2478"/>
                <a:ext cx="4" cy="3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17" name="Rectangle 355"/>
              <p:cNvSpPr>
                <a:spLocks noChangeArrowheads="1"/>
              </p:cNvSpPr>
              <p:nvPr/>
            </p:nvSpPr>
            <p:spPr bwMode="auto">
              <a:xfrm>
                <a:off x="1042" y="2478"/>
                <a:ext cx="4" cy="3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18" name="Freeform 356"/>
              <p:cNvSpPr>
                <a:spLocks/>
              </p:cNvSpPr>
              <p:nvPr/>
            </p:nvSpPr>
            <p:spPr bwMode="auto">
              <a:xfrm>
                <a:off x="992" y="2478"/>
                <a:ext cx="5" cy="5"/>
              </a:xfrm>
              <a:custGeom>
                <a:avLst/>
                <a:gdLst>
                  <a:gd name="T0" fmla="*/ 0 w 5"/>
                  <a:gd name="T1" fmla="*/ 0 h 5"/>
                  <a:gd name="T2" fmla="*/ 5 w 5"/>
                  <a:gd name="T3" fmla="*/ 5 h 5"/>
                  <a:gd name="T4" fmla="*/ 5 w 5"/>
                  <a:gd name="T5" fmla="*/ 0 h 5"/>
                  <a:gd name="T6" fmla="*/ 0 w 5"/>
                  <a:gd name="T7" fmla="*/ 0 h 5"/>
                </a:gdLst>
                <a:ahLst/>
                <a:cxnLst>
                  <a:cxn ang="0">
                    <a:pos x="T0" y="T1"/>
                  </a:cxn>
                  <a:cxn ang="0">
                    <a:pos x="T2" y="T3"/>
                  </a:cxn>
                  <a:cxn ang="0">
                    <a:pos x="T4" y="T5"/>
                  </a:cxn>
                  <a:cxn ang="0">
                    <a:pos x="T6" y="T7"/>
                  </a:cxn>
                </a:cxnLst>
                <a:rect l="0" t="0" r="r" b="b"/>
                <a:pathLst>
                  <a:path w="5" h="5">
                    <a:moveTo>
                      <a:pt x="0" y="0"/>
                    </a:moveTo>
                    <a:lnTo>
                      <a:pt x="5" y="5"/>
                    </a:lnTo>
                    <a:lnTo>
                      <a:pt x="5" y="0"/>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19" name="Freeform 357"/>
              <p:cNvSpPr>
                <a:spLocks/>
              </p:cNvSpPr>
              <p:nvPr/>
            </p:nvSpPr>
            <p:spPr bwMode="auto">
              <a:xfrm>
                <a:off x="997" y="2478"/>
                <a:ext cx="5" cy="5"/>
              </a:xfrm>
              <a:custGeom>
                <a:avLst/>
                <a:gdLst>
                  <a:gd name="T0" fmla="*/ 0 w 5"/>
                  <a:gd name="T1" fmla="*/ 5 h 5"/>
                  <a:gd name="T2" fmla="*/ 5 w 5"/>
                  <a:gd name="T3" fmla="*/ 5 h 5"/>
                  <a:gd name="T4" fmla="*/ 5 w 5"/>
                  <a:gd name="T5" fmla="*/ 0 h 5"/>
                  <a:gd name="T6" fmla="*/ 1 w 5"/>
                  <a:gd name="T7" fmla="*/ 0 h 5"/>
                  <a:gd name="T8" fmla="*/ 0 w 5"/>
                  <a:gd name="T9" fmla="*/ 5 h 5"/>
                </a:gdLst>
                <a:ahLst/>
                <a:cxnLst>
                  <a:cxn ang="0">
                    <a:pos x="T0" y="T1"/>
                  </a:cxn>
                  <a:cxn ang="0">
                    <a:pos x="T2" y="T3"/>
                  </a:cxn>
                  <a:cxn ang="0">
                    <a:pos x="T4" y="T5"/>
                  </a:cxn>
                  <a:cxn ang="0">
                    <a:pos x="T6" y="T7"/>
                  </a:cxn>
                  <a:cxn ang="0">
                    <a:pos x="T8" y="T9"/>
                  </a:cxn>
                </a:cxnLst>
                <a:rect l="0" t="0" r="r" b="b"/>
                <a:pathLst>
                  <a:path w="5" h="5">
                    <a:moveTo>
                      <a:pt x="0" y="5"/>
                    </a:moveTo>
                    <a:lnTo>
                      <a:pt x="5" y="5"/>
                    </a:lnTo>
                    <a:lnTo>
                      <a:pt x="5" y="0"/>
                    </a:lnTo>
                    <a:lnTo>
                      <a:pt x="1" y="0"/>
                    </a:lnTo>
                    <a:lnTo>
                      <a:pt x="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20" name="Freeform 358"/>
              <p:cNvSpPr>
                <a:spLocks/>
              </p:cNvSpPr>
              <p:nvPr/>
            </p:nvSpPr>
            <p:spPr bwMode="auto">
              <a:xfrm>
                <a:off x="1002" y="2478"/>
                <a:ext cx="5" cy="5"/>
              </a:xfrm>
              <a:custGeom>
                <a:avLst/>
                <a:gdLst>
                  <a:gd name="T0" fmla="*/ 0 w 5"/>
                  <a:gd name="T1" fmla="*/ 5 h 5"/>
                  <a:gd name="T2" fmla="*/ 4 w 5"/>
                  <a:gd name="T3" fmla="*/ 5 h 5"/>
                  <a:gd name="T4" fmla="*/ 5 w 5"/>
                  <a:gd name="T5" fmla="*/ 0 h 5"/>
                  <a:gd name="T6" fmla="*/ 2 w 5"/>
                  <a:gd name="T7" fmla="*/ 0 h 5"/>
                  <a:gd name="T8" fmla="*/ 0 w 5"/>
                  <a:gd name="T9" fmla="*/ 5 h 5"/>
                </a:gdLst>
                <a:ahLst/>
                <a:cxnLst>
                  <a:cxn ang="0">
                    <a:pos x="T0" y="T1"/>
                  </a:cxn>
                  <a:cxn ang="0">
                    <a:pos x="T2" y="T3"/>
                  </a:cxn>
                  <a:cxn ang="0">
                    <a:pos x="T4" y="T5"/>
                  </a:cxn>
                  <a:cxn ang="0">
                    <a:pos x="T6" y="T7"/>
                  </a:cxn>
                  <a:cxn ang="0">
                    <a:pos x="T8" y="T9"/>
                  </a:cxn>
                </a:cxnLst>
                <a:rect l="0" t="0" r="r" b="b"/>
                <a:pathLst>
                  <a:path w="5" h="5">
                    <a:moveTo>
                      <a:pt x="0" y="5"/>
                    </a:moveTo>
                    <a:lnTo>
                      <a:pt x="4" y="5"/>
                    </a:lnTo>
                    <a:lnTo>
                      <a:pt x="5" y="0"/>
                    </a:lnTo>
                    <a:lnTo>
                      <a:pt x="2" y="0"/>
                    </a:lnTo>
                    <a:lnTo>
                      <a:pt x="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21" name="Freeform 359"/>
              <p:cNvSpPr>
                <a:spLocks/>
              </p:cNvSpPr>
              <p:nvPr/>
            </p:nvSpPr>
            <p:spPr bwMode="auto">
              <a:xfrm>
                <a:off x="1007" y="2478"/>
                <a:ext cx="5" cy="5"/>
              </a:xfrm>
              <a:custGeom>
                <a:avLst/>
                <a:gdLst>
                  <a:gd name="T0" fmla="*/ 0 w 5"/>
                  <a:gd name="T1" fmla="*/ 5 h 5"/>
                  <a:gd name="T2" fmla="*/ 4 w 5"/>
                  <a:gd name="T3" fmla="*/ 5 h 5"/>
                  <a:gd name="T4" fmla="*/ 5 w 5"/>
                  <a:gd name="T5" fmla="*/ 0 h 5"/>
                  <a:gd name="T6" fmla="*/ 0 w 5"/>
                  <a:gd name="T7" fmla="*/ 0 h 5"/>
                  <a:gd name="T8" fmla="*/ 0 w 5"/>
                  <a:gd name="T9" fmla="*/ 5 h 5"/>
                </a:gdLst>
                <a:ahLst/>
                <a:cxnLst>
                  <a:cxn ang="0">
                    <a:pos x="T0" y="T1"/>
                  </a:cxn>
                  <a:cxn ang="0">
                    <a:pos x="T2" y="T3"/>
                  </a:cxn>
                  <a:cxn ang="0">
                    <a:pos x="T4" y="T5"/>
                  </a:cxn>
                  <a:cxn ang="0">
                    <a:pos x="T6" y="T7"/>
                  </a:cxn>
                  <a:cxn ang="0">
                    <a:pos x="T8" y="T9"/>
                  </a:cxn>
                </a:cxnLst>
                <a:rect l="0" t="0" r="r" b="b"/>
                <a:pathLst>
                  <a:path w="5" h="5">
                    <a:moveTo>
                      <a:pt x="0" y="5"/>
                    </a:moveTo>
                    <a:lnTo>
                      <a:pt x="4" y="5"/>
                    </a:lnTo>
                    <a:lnTo>
                      <a:pt x="5" y="0"/>
                    </a:lnTo>
                    <a:lnTo>
                      <a:pt x="0" y="0"/>
                    </a:lnTo>
                    <a:lnTo>
                      <a:pt x="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22" name="Freeform 360"/>
              <p:cNvSpPr>
                <a:spLocks/>
              </p:cNvSpPr>
              <p:nvPr/>
            </p:nvSpPr>
            <p:spPr bwMode="auto">
              <a:xfrm>
                <a:off x="1012" y="2478"/>
                <a:ext cx="5" cy="5"/>
              </a:xfrm>
              <a:custGeom>
                <a:avLst/>
                <a:gdLst>
                  <a:gd name="T0" fmla="*/ 0 w 5"/>
                  <a:gd name="T1" fmla="*/ 5 h 5"/>
                  <a:gd name="T2" fmla="*/ 5 w 5"/>
                  <a:gd name="T3" fmla="*/ 5 h 5"/>
                  <a:gd name="T4" fmla="*/ 5 w 5"/>
                  <a:gd name="T5" fmla="*/ 0 h 5"/>
                  <a:gd name="T6" fmla="*/ 1 w 5"/>
                  <a:gd name="T7" fmla="*/ 0 h 5"/>
                  <a:gd name="T8" fmla="*/ 0 w 5"/>
                  <a:gd name="T9" fmla="*/ 5 h 5"/>
                </a:gdLst>
                <a:ahLst/>
                <a:cxnLst>
                  <a:cxn ang="0">
                    <a:pos x="T0" y="T1"/>
                  </a:cxn>
                  <a:cxn ang="0">
                    <a:pos x="T2" y="T3"/>
                  </a:cxn>
                  <a:cxn ang="0">
                    <a:pos x="T4" y="T5"/>
                  </a:cxn>
                  <a:cxn ang="0">
                    <a:pos x="T6" y="T7"/>
                  </a:cxn>
                  <a:cxn ang="0">
                    <a:pos x="T8" y="T9"/>
                  </a:cxn>
                </a:cxnLst>
                <a:rect l="0" t="0" r="r" b="b"/>
                <a:pathLst>
                  <a:path w="5" h="5">
                    <a:moveTo>
                      <a:pt x="0" y="5"/>
                    </a:moveTo>
                    <a:lnTo>
                      <a:pt x="5" y="5"/>
                    </a:lnTo>
                    <a:lnTo>
                      <a:pt x="5" y="0"/>
                    </a:lnTo>
                    <a:lnTo>
                      <a:pt x="1" y="0"/>
                    </a:lnTo>
                    <a:lnTo>
                      <a:pt x="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23" name="Freeform 361"/>
              <p:cNvSpPr>
                <a:spLocks/>
              </p:cNvSpPr>
              <p:nvPr/>
            </p:nvSpPr>
            <p:spPr bwMode="auto">
              <a:xfrm>
                <a:off x="1017" y="2478"/>
                <a:ext cx="5" cy="5"/>
              </a:xfrm>
              <a:custGeom>
                <a:avLst/>
                <a:gdLst>
                  <a:gd name="T0" fmla="*/ 0 w 5"/>
                  <a:gd name="T1" fmla="*/ 0 h 5"/>
                  <a:gd name="T2" fmla="*/ 4 w 5"/>
                  <a:gd name="T3" fmla="*/ 5 h 5"/>
                  <a:gd name="T4" fmla="*/ 5 w 5"/>
                  <a:gd name="T5" fmla="*/ 0 h 5"/>
                  <a:gd name="T6" fmla="*/ 0 w 5"/>
                  <a:gd name="T7" fmla="*/ 0 h 5"/>
                </a:gdLst>
                <a:ahLst/>
                <a:cxnLst>
                  <a:cxn ang="0">
                    <a:pos x="T0" y="T1"/>
                  </a:cxn>
                  <a:cxn ang="0">
                    <a:pos x="T2" y="T3"/>
                  </a:cxn>
                  <a:cxn ang="0">
                    <a:pos x="T4" y="T5"/>
                  </a:cxn>
                  <a:cxn ang="0">
                    <a:pos x="T6" y="T7"/>
                  </a:cxn>
                </a:cxnLst>
                <a:rect l="0" t="0" r="r" b="b"/>
                <a:pathLst>
                  <a:path w="5" h="5">
                    <a:moveTo>
                      <a:pt x="0" y="0"/>
                    </a:moveTo>
                    <a:lnTo>
                      <a:pt x="4" y="5"/>
                    </a:lnTo>
                    <a:lnTo>
                      <a:pt x="5" y="0"/>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24" name="Freeform 362"/>
              <p:cNvSpPr>
                <a:spLocks/>
              </p:cNvSpPr>
              <p:nvPr/>
            </p:nvSpPr>
            <p:spPr bwMode="auto">
              <a:xfrm>
                <a:off x="1017" y="2478"/>
                <a:ext cx="5" cy="5"/>
              </a:xfrm>
              <a:custGeom>
                <a:avLst/>
                <a:gdLst>
                  <a:gd name="T0" fmla="*/ 0 w 5"/>
                  <a:gd name="T1" fmla="*/ 5 h 5"/>
                  <a:gd name="T2" fmla="*/ 5 w 5"/>
                  <a:gd name="T3" fmla="*/ 5 h 5"/>
                  <a:gd name="T4" fmla="*/ 5 w 5"/>
                  <a:gd name="T5" fmla="*/ 0 h 5"/>
                  <a:gd name="T6" fmla="*/ 1 w 5"/>
                  <a:gd name="T7" fmla="*/ 0 h 5"/>
                  <a:gd name="T8" fmla="*/ 0 w 5"/>
                  <a:gd name="T9" fmla="*/ 5 h 5"/>
                </a:gdLst>
                <a:ahLst/>
                <a:cxnLst>
                  <a:cxn ang="0">
                    <a:pos x="T0" y="T1"/>
                  </a:cxn>
                  <a:cxn ang="0">
                    <a:pos x="T2" y="T3"/>
                  </a:cxn>
                  <a:cxn ang="0">
                    <a:pos x="T4" y="T5"/>
                  </a:cxn>
                  <a:cxn ang="0">
                    <a:pos x="T6" y="T7"/>
                  </a:cxn>
                  <a:cxn ang="0">
                    <a:pos x="T8" y="T9"/>
                  </a:cxn>
                </a:cxnLst>
                <a:rect l="0" t="0" r="r" b="b"/>
                <a:pathLst>
                  <a:path w="5" h="5">
                    <a:moveTo>
                      <a:pt x="0" y="5"/>
                    </a:moveTo>
                    <a:lnTo>
                      <a:pt x="5" y="5"/>
                    </a:lnTo>
                    <a:lnTo>
                      <a:pt x="5" y="0"/>
                    </a:lnTo>
                    <a:lnTo>
                      <a:pt x="1" y="0"/>
                    </a:lnTo>
                    <a:lnTo>
                      <a:pt x="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25" name="Freeform 363"/>
              <p:cNvSpPr>
                <a:spLocks/>
              </p:cNvSpPr>
              <p:nvPr/>
            </p:nvSpPr>
            <p:spPr bwMode="auto">
              <a:xfrm>
                <a:off x="1022" y="2478"/>
                <a:ext cx="5" cy="5"/>
              </a:xfrm>
              <a:custGeom>
                <a:avLst/>
                <a:gdLst>
                  <a:gd name="T0" fmla="*/ 0 w 5"/>
                  <a:gd name="T1" fmla="*/ 5 h 5"/>
                  <a:gd name="T2" fmla="*/ 4 w 5"/>
                  <a:gd name="T3" fmla="*/ 5 h 5"/>
                  <a:gd name="T4" fmla="*/ 5 w 5"/>
                  <a:gd name="T5" fmla="*/ 0 h 5"/>
                  <a:gd name="T6" fmla="*/ 1 w 5"/>
                  <a:gd name="T7" fmla="*/ 0 h 5"/>
                  <a:gd name="T8" fmla="*/ 0 w 5"/>
                  <a:gd name="T9" fmla="*/ 5 h 5"/>
                </a:gdLst>
                <a:ahLst/>
                <a:cxnLst>
                  <a:cxn ang="0">
                    <a:pos x="T0" y="T1"/>
                  </a:cxn>
                  <a:cxn ang="0">
                    <a:pos x="T2" y="T3"/>
                  </a:cxn>
                  <a:cxn ang="0">
                    <a:pos x="T4" y="T5"/>
                  </a:cxn>
                  <a:cxn ang="0">
                    <a:pos x="T6" y="T7"/>
                  </a:cxn>
                  <a:cxn ang="0">
                    <a:pos x="T8" y="T9"/>
                  </a:cxn>
                </a:cxnLst>
                <a:rect l="0" t="0" r="r" b="b"/>
                <a:pathLst>
                  <a:path w="5" h="5">
                    <a:moveTo>
                      <a:pt x="0" y="5"/>
                    </a:moveTo>
                    <a:lnTo>
                      <a:pt x="4" y="5"/>
                    </a:lnTo>
                    <a:lnTo>
                      <a:pt x="5" y="0"/>
                    </a:lnTo>
                    <a:lnTo>
                      <a:pt x="1" y="0"/>
                    </a:lnTo>
                    <a:lnTo>
                      <a:pt x="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26" name="Freeform 364"/>
              <p:cNvSpPr>
                <a:spLocks/>
              </p:cNvSpPr>
              <p:nvPr/>
            </p:nvSpPr>
            <p:spPr bwMode="auto">
              <a:xfrm>
                <a:off x="1027" y="2478"/>
                <a:ext cx="5" cy="5"/>
              </a:xfrm>
              <a:custGeom>
                <a:avLst/>
                <a:gdLst>
                  <a:gd name="T0" fmla="*/ 0 w 5"/>
                  <a:gd name="T1" fmla="*/ 5 h 5"/>
                  <a:gd name="T2" fmla="*/ 4 w 5"/>
                  <a:gd name="T3" fmla="*/ 5 h 5"/>
                  <a:gd name="T4" fmla="*/ 5 w 5"/>
                  <a:gd name="T5" fmla="*/ 0 h 5"/>
                  <a:gd name="T6" fmla="*/ 1 w 5"/>
                  <a:gd name="T7" fmla="*/ 0 h 5"/>
                  <a:gd name="T8" fmla="*/ 0 w 5"/>
                  <a:gd name="T9" fmla="*/ 5 h 5"/>
                </a:gdLst>
                <a:ahLst/>
                <a:cxnLst>
                  <a:cxn ang="0">
                    <a:pos x="T0" y="T1"/>
                  </a:cxn>
                  <a:cxn ang="0">
                    <a:pos x="T2" y="T3"/>
                  </a:cxn>
                  <a:cxn ang="0">
                    <a:pos x="T4" y="T5"/>
                  </a:cxn>
                  <a:cxn ang="0">
                    <a:pos x="T6" y="T7"/>
                  </a:cxn>
                  <a:cxn ang="0">
                    <a:pos x="T8" y="T9"/>
                  </a:cxn>
                </a:cxnLst>
                <a:rect l="0" t="0" r="r" b="b"/>
                <a:pathLst>
                  <a:path w="5" h="5">
                    <a:moveTo>
                      <a:pt x="0" y="5"/>
                    </a:moveTo>
                    <a:lnTo>
                      <a:pt x="4" y="5"/>
                    </a:lnTo>
                    <a:lnTo>
                      <a:pt x="5" y="0"/>
                    </a:lnTo>
                    <a:lnTo>
                      <a:pt x="1" y="0"/>
                    </a:lnTo>
                    <a:lnTo>
                      <a:pt x="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27" name="Freeform 365"/>
              <p:cNvSpPr>
                <a:spLocks/>
              </p:cNvSpPr>
              <p:nvPr/>
            </p:nvSpPr>
            <p:spPr bwMode="auto">
              <a:xfrm>
                <a:off x="992" y="2512"/>
                <a:ext cx="5" cy="5"/>
              </a:xfrm>
              <a:custGeom>
                <a:avLst/>
                <a:gdLst>
                  <a:gd name="T0" fmla="*/ 0 w 5"/>
                  <a:gd name="T1" fmla="*/ 0 h 5"/>
                  <a:gd name="T2" fmla="*/ 1 w 5"/>
                  <a:gd name="T3" fmla="*/ 3 h 5"/>
                  <a:gd name="T4" fmla="*/ 5 w 5"/>
                  <a:gd name="T5" fmla="*/ 5 h 5"/>
                  <a:gd name="T6" fmla="*/ 5 w 5"/>
                  <a:gd name="T7" fmla="*/ 3 h 5"/>
                  <a:gd name="T8" fmla="*/ 4 w 5"/>
                  <a:gd name="T9" fmla="*/ 0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lnTo>
                      <a:pt x="1" y="3"/>
                    </a:lnTo>
                    <a:lnTo>
                      <a:pt x="5" y="5"/>
                    </a:lnTo>
                    <a:lnTo>
                      <a:pt x="5" y="3"/>
                    </a:lnTo>
                    <a:lnTo>
                      <a:pt x="4"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28" name="Freeform 366"/>
              <p:cNvSpPr>
                <a:spLocks/>
              </p:cNvSpPr>
              <p:nvPr/>
            </p:nvSpPr>
            <p:spPr bwMode="auto">
              <a:xfrm>
                <a:off x="992" y="2512"/>
                <a:ext cx="5" cy="5"/>
              </a:xfrm>
              <a:custGeom>
                <a:avLst/>
                <a:gdLst>
                  <a:gd name="T0" fmla="*/ 0 w 5"/>
                  <a:gd name="T1" fmla="*/ 2 h 5"/>
                  <a:gd name="T2" fmla="*/ 1 w 5"/>
                  <a:gd name="T3" fmla="*/ 4 h 5"/>
                  <a:gd name="T4" fmla="*/ 5 w 5"/>
                  <a:gd name="T5" fmla="*/ 5 h 5"/>
                  <a:gd name="T6" fmla="*/ 5 w 5"/>
                  <a:gd name="T7" fmla="*/ 4 h 5"/>
                  <a:gd name="T8" fmla="*/ 4 w 5"/>
                  <a:gd name="T9" fmla="*/ 0 h 5"/>
                  <a:gd name="T10" fmla="*/ 0 w 5"/>
                  <a:gd name="T11" fmla="*/ 2 h 5"/>
                </a:gdLst>
                <a:ahLst/>
                <a:cxnLst>
                  <a:cxn ang="0">
                    <a:pos x="T0" y="T1"/>
                  </a:cxn>
                  <a:cxn ang="0">
                    <a:pos x="T2" y="T3"/>
                  </a:cxn>
                  <a:cxn ang="0">
                    <a:pos x="T4" y="T5"/>
                  </a:cxn>
                  <a:cxn ang="0">
                    <a:pos x="T6" y="T7"/>
                  </a:cxn>
                  <a:cxn ang="0">
                    <a:pos x="T8" y="T9"/>
                  </a:cxn>
                  <a:cxn ang="0">
                    <a:pos x="T10" y="T11"/>
                  </a:cxn>
                </a:cxnLst>
                <a:rect l="0" t="0" r="r" b="b"/>
                <a:pathLst>
                  <a:path w="5" h="5">
                    <a:moveTo>
                      <a:pt x="0" y="2"/>
                    </a:moveTo>
                    <a:lnTo>
                      <a:pt x="1" y="4"/>
                    </a:lnTo>
                    <a:lnTo>
                      <a:pt x="5" y="5"/>
                    </a:lnTo>
                    <a:lnTo>
                      <a:pt x="5" y="4"/>
                    </a:lnTo>
                    <a:lnTo>
                      <a:pt x="4" y="0"/>
                    </a:lnTo>
                    <a:lnTo>
                      <a:pt x="0" y="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29" name="Freeform 367"/>
              <p:cNvSpPr>
                <a:spLocks/>
              </p:cNvSpPr>
              <p:nvPr/>
            </p:nvSpPr>
            <p:spPr bwMode="auto">
              <a:xfrm>
                <a:off x="997" y="2512"/>
                <a:ext cx="5" cy="5"/>
              </a:xfrm>
              <a:custGeom>
                <a:avLst/>
                <a:gdLst>
                  <a:gd name="T0" fmla="*/ 0 w 5"/>
                  <a:gd name="T1" fmla="*/ 0 h 5"/>
                  <a:gd name="T2" fmla="*/ 1 w 5"/>
                  <a:gd name="T3" fmla="*/ 2 h 5"/>
                  <a:gd name="T4" fmla="*/ 5 w 5"/>
                  <a:gd name="T5" fmla="*/ 5 h 5"/>
                  <a:gd name="T6" fmla="*/ 5 w 5"/>
                  <a:gd name="T7" fmla="*/ 2 h 5"/>
                  <a:gd name="T8" fmla="*/ 4 w 5"/>
                  <a:gd name="T9" fmla="*/ 0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lnTo>
                      <a:pt x="1" y="2"/>
                    </a:lnTo>
                    <a:lnTo>
                      <a:pt x="5" y="5"/>
                    </a:lnTo>
                    <a:lnTo>
                      <a:pt x="5" y="2"/>
                    </a:lnTo>
                    <a:lnTo>
                      <a:pt x="4"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30" name="Freeform 368"/>
              <p:cNvSpPr>
                <a:spLocks/>
              </p:cNvSpPr>
              <p:nvPr/>
            </p:nvSpPr>
            <p:spPr bwMode="auto">
              <a:xfrm>
                <a:off x="1002" y="2512"/>
                <a:ext cx="5" cy="5"/>
              </a:xfrm>
              <a:custGeom>
                <a:avLst/>
                <a:gdLst>
                  <a:gd name="T0" fmla="*/ 0 w 5"/>
                  <a:gd name="T1" fmla="*/ 0 h 5"/>
                  <a:gd name="T2" fmla="*/ 2 w 5"/>
                  <a:gd name="T3" fmla="*/ 1 h 5"/>
                  <a:gd name="T4" fmla="*/ 5 w 5"/>
                  <a:gd name="T5" fmla="*/ 5 h 5"/>
                  <a:gd name="T6" fmla="*/ 5 w 5"/>
                  <a:gd name="T7" fmla="*/ 1 h 5"/>
                  <a:gd name="T8" fmla="*/ 4 w 5"/>
                  <a:gd name="T9" fmla="*/ 0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lnTo>
                      <a:pt x="2" y="1"/>
                    </a:lnTo>
                    <a:lnTo>
                      <a:pt x="5" y="5"/>
                    </a:lnTo>
                    <a:lnTo>
                      <a:pt x="5" y="1"/>
                    </a:lnTo>
                    <a:lnTo>
                      <a:pt x="4"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31" name="Freeform 369"/>
              <p:cNvSpPr>
                <a:spLocks/>
              </p:cNvSpPr>
              <p:nvPr/>
            </p:nvSpPr>
            <p:spPr bwMode="auto">
              <a:xfrm>
                <a:off x="1007" y="2512"/>
                <a:ext cx="5" cy="5"/>
              </a:xfrm>
              <a:custGeom>
                <a:avLst/>
                <a:gdLst>
                  <a:gd name="T0" fmla="*/ 0 w 5"/>
                  <a:gd name="T1" fmla="*/ 1 h 5"/>
                  <a:gd name="T2" fmla="*/ 1 w 5"/>
                  <a:gd name="T3" fmla="*/ 4 h 5"/>
                  <a:gd name="T4" fmla="*/ 5 w 5"/>
                  <a:gd name="T5" fmla="*/ 5 h 5"/>
                  <a:gd name="T6" fmla="*/ 5 w 5"/>
                  <a:gd name="T7" fmla="*/ 1 h 5"/>
                  <a:gd name="T8" fmla="*/ 4 w 5"/>
                  <a:gd name="T9" fmla="*/ 0 h 5"/>
                  <a:gd name="T10" fmla="*/ 0 w 5"/>
                  <a:gd name="T11" fmla="*/ 1 h 5"/>
                </a:gdLst>
                <a:ahLst/>
                <a:cxnLst>
                  <a:cxn ang="0">
                    <a:pos x="T0" y="T1"/>
                  </a:cxn>
                  <a:cxn ang="0">
                    <a:pos x="T2" y="T3"/>
                  </a:cxn>
                  <a:cxn ang="0">
                    <a:pos x="T4" y="T5"/>
                  </a:cxn>
                  <a:cxn ang="0">
                    <a:pos x="T6" y="T7"/>
                  </a:cxn>
                  <a:cxn ang="0">
                    <a:pos x="T8" y="T9"/>
                  </a:cxn>
                  <a:cxn ang="0">
                    <a:pos x="T10" y="T11"/>
                  </a:cxn>
                </a:cxnLst>
                <a:rect l="0" t="0" r="r" b="b"/>
                <a:pathLst>
                  <a:path w="5" h="5">
                    <a:moveTo>
                      <a:pt x="0" y="1"/>
                    </a:moveTo>
                    <a:lnTo>
                      <a:pt x="1" y="4"/>
                    </a:lnTo>
                    <a:lnTo>
                      <a:pt x="5" y="5"/>
                    </a:lnTo>
                    <a:lnTo>
                      <a:pt x="5" y="1"/>
                    </a:lnTo>
                    <a:lnTo>
                      <a:pt x="4"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32" name="Freeform 370"/>
              <p:cNvSpPr>
                <a:spLocks/>
              </p:cNvSpPr>
              <p:nvPr/>
            </p:nvSpPr>
            <p:spPr bwMode="auto">
              <a:xfrm>
                <a:off x="1012" y="2512"/>
                <a:ext cx="5" cy="5"/>
              </a:xfrm>
              <a:custGeom>
                <a:avLst/>
                <a:gdLst>
                  <a:gd name="T0" fmla="*/ 0 w 5"/>
                  <a:gd name="T1" fmla="*/ 2 h 5"/>
                  <a:gd name="T2" fmla="*/ 1 w 5"/>
                  <a:gd name="T3" fmla="*/ 3 h 5"/>
                  <a:gd name="T4" fmla="*/ 5 w 5"/>
                  <a:gd name="T5" fmla="*/ 5 h 5"/>
                  <a:gd name="T6" fmla="*/ 5 w 5"/>
                  <a:gd name="T7" fmla="*/ 3 h 5"/>
                  <a:gd name="T8" fmla="*/ 4 w 5"/>
                  <a:gd name="T9" fmla="*/ 0 h 5"/>
                  <a:gd name="T10" fmla="*/ 0 w 5"/>
                  <a:gd name="T11" fmla="*/ 2 h 5"/>
                </a:gdLst>
                <a:ahLst/>
                <a:cxnLst>
                  <a:cxn ang="0">
                    <a:pos x="T0" y="T1"/>
                  </a:cxn>
                  <a:cxn ang="0">
                    <a:pos x="T2" y="T3"/>
                  </a:cxn>
                  <a:cxn ang="0">
                    <a:pos x="T4" y="T5"/>
                  </a:cxn>
                  <a:cxn ang="0">
                    <a:pos x="T6" y="T7"/>
                  </a:cxn>
                  <a:cxn ang="0">
                    <a:pos x="T8" y="T9"/>
                  </a:cxn>
                  <a:cxn ang="0">
                    <a:pos x="T10" y="T11"/>
                  </a:cxn>
                </a:cxnLst>
                <a:rect l="0" t="0" r="r" b="b"/>
                <a:pathLst>
                  <a:path w="5" h="5">
                    <a:moveTo>
                      <a:pt x="0" y="2"/>
                    </a:moveTo>
                    <a:lnTo>
                      <a:pt x="1" y="3"/>
                    </a:lnTo>
                    <a:lnTo>
                      <a:pt x="5" y="5"/>
                    </a:lnTo>
                    <a:lnTo>
                      <a:pt x="5" y="3"/>
                    </a:lnTo>
                    <a:lnTo>
                      <a:pt x="4" y="0"/>
                    </a:lnTo>
                    <a:lnTo>
                      <a:pt x="0" y="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33" name="Freeform 371"/>
              <p:cNvSpPr>
                <a:spLocks/>
              </p:cNvSpPr>
              <p:nvPr/>
            </p:nvSpPr>
            <p:spPr bwMode="auto">
              <a:xfrm>
                <a:off x="1017" y="2517"/>
                <a:ext cx="5" cy="5"/>
              </a:xfrm>
              <a:custGeom>
                <a:avLst/>
                <a:gdLst>
                  <a:gd name="T0" fmla="*/ 0 w 5"/>
                  <a:gd name="T1" fmla="*/ 1 h 5"/>
                  <a:gd name="T2" fmla="*/ 1 w 5"/>
                  <a:gd name="T3" fmla="*/ 3 h 5"/>
                  <a:gd name="T4" fmla="*/ 5 w 5"/>
                  <a:gd name="T5" fmla="*/ 5 h 5"/>
                  <a:gd name="T6" fmla="*/ 5 w 5"/>
                  <a:gd name="T7" fmla="*/ 1 h 5"/>
                  <a:gd name="T8" fmla="*/ 4 w 5"/>
                  <a:gd name="T9" fmla="*/ 0 h 5"/>
                  <a:gd name="T10" fmla="*/ 0 w 5"/>
                  <a:gd name="T11" fmla="*/ 1 h 5"/>
                </a:gdLst>
                <a:ahLst/>
                <a:cxnLst>
                  <a:cxn ang="0">
                    <a:pos x="T0" y="T1"/>
                  </a:cxn>
                  <a:cxn ang="0">
                    <a:pos x="T2" y="T3"/>
                  </a:cxn>
                  <a:cxn ang="0">
                    <a:pos x="T4" y="T5"/>
                  </a:cxn>
                  <a:cxn ang="0">
                    <a:pos x="T6" y="T7"/>
                  </a:cxn>
                  <a:cxn ang="0">
                    <a:pos x="T8" y="T9"/>
                  </a:cxn>
                  <a:cxn ang="0">
                    <a:pos x="T10" y="T11"/>
                  </a:cxn>
                </a:cxnLst>
                <a:rect l="0" t="0" r="r" b="b"/>
                <a:pathLst>
                  <a:path w="5" h="5">
                    <a:moveTo>
                      <a:pt x="0" y="1"/>
                    </a:moveTo>
                    <a:lnTo>
                      <a:pt x="1" y="3"/>
                    </a:lnTo>
                    <a:lnTo>
                      <a:pt x="5" y="5"/>
                    </a:lnTo>
                    <a:lnTo>
                      <a:pt x="5" y="1"/>
                    </a:lnTo>
                    <a:lnTo>
                      <a:pt x="4"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34" name="Freeform 372"/>
              <p:cNvSpPr>
                <a:spLocks/>
              </p:cNvSpPr>
              <p:nvPr/>
            </p:nvSpPr>
            <p:spPr bwMode="auto">
              <a:xfrm>
                <a:off x="1022" y="2517"/>
                <a:ext cx="5" cy="5"/>
              </a:xfrm>
              <a:custGeom>
                <a:avLst/>
                <a:gdLst>
                  <a:gd name="T0" fmla="*/ 0 w 5"/>
                  <a:gd name="T1" fmla="*/ 1 h 5"/>
                  <a:gd name="T2" fmla="*/ 1 w 5"/>
                  <a:gd name="T3" fmla="*/ 4 h 5"/>
                  <a:gd name="T4" fmla="*/ 5 w 5"/>
                  <a:gd name="T5" fmla="*/ 5 h 5"/>
                  <a:gd name="T6" fmla="*/ 5 w 5"/>
                  <a:gd name="T7" fmla="*/ 4 h 5"/>
                  <a:gd name="T8" fmla="*/ 4 w 5"/>
                  <a:gd name="T9" fmla="*/ 0 h 5"/>
                  <a:gd name="T10" fmla="*/ 0 w 5"/>
                  <a:gd name="T11" fmla="*/ 1 h 5"/>
                </a:gdLst>
                <a:ahLst/>
                <a:cxnLst>
                  <a:cxn ang="0">
                    <a:pos x="T0" y="T1"/>
                  </a:cxn>
                  <a:cxn ang="0">
                    <a:pos x="T2" y="T3"/>
                  </a:cxn>
                  <a:cxn ang="0">
                    <a:pos x="T4" y="T5"/>
                  </a:cxn>
                  <a:cxn ang="0">
                    <a:pos x="T6" y="T7"/>
                  </a:cxn>
                  <a:cxn ang="0">
                    <a:pos x="T8" y="T9"/>
                  </a:cxn>
                  <a:cxn ang="0">
                    <a:pos x="T10" y="T11"/>
                  </a:cxn>
                </a:cxnLst>
                <a:rect l="0" t="0" r="r" b="b"/>
                <a:pathLst>
                  <a:path w="5" h="5">
                    <a:moveTo>
                      <a:pt x="0" y="1"/>
                    </a:moveTo>
                    <a:lnTo>
                      <a:pt x="1" y="4"/>
                    </a:lnTo>
                    <a:lnTo>
                      <a:pt x="5" y="5"/>
                    </a:lnTo>
                    <a:lnTo>
                      <a:pt x="5" y="4"/>
                    </a:lnTo>
                    <a:lnTo>
                      <a:pt x="4"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35" name="Freeform 373"/>
              <p:cNvSpPr>
                <a:spLocks/>
              </p:cNvSpPr>
              <p:nvPr/>
            </p:nvSpPr>
            <p:spPr bwMode="auto">
              <a:xfrm>
                <a:off x="1027" y="2517"/>
                <a:ext cx="5" cy="5"/>
              </a:xfrm>
              <a:custGeom>
                <a:avLst/>
                <a:gdLst>
                  <a:gd name="T0" fmla="*/ 0 w 5"/>
                  <a:gd name="T1" fmla="*/ 2 h 5"/>
                  <a:gd name="T2" fmla="*/ 1 w 5"/>
                  <a:gd name="T3" fmla="*/ 3 h 5"/>
                  <a:gd name="T4" fmla="*/ 5 w 5"/>
                  <a:gd name="T5" fmla="*/ 5 h 5"/>
                  <a:gd name="T6" fmla="*/ 5 w 5"/>
                  <a:gd name="T7" fmla="*/ 3 h 5"/>
                  <a:gd name="T8" fmla="*/ 4 w 5"/>
                  <a:gd name="T9" fmla="*/ 0 h 5"/>
                  <a:gd name="T10" fmla="*/ 0 w 5"/>
                  <a:gd name="T11" fmla="*/ 2 h 5"/>
                </a:gdLst>
                <a:ahLst/>
                <a:cxnLst>
                  <a:cxn ang="0">
                    <a:pos x="T0" y="T1"/>
                  </a:cxn>
                  <a:cxn ang="0">
                    <a:pos x="T2" y="T3"/>
                  </a:cxn>
                  <a:cxn ang="0">
                    <a:pos x="T4" y="T5"/>
                  </a:cxn>
                  <a:cxn ang="0">
                    <a:pos x="T6" y="T7"/>
                  </a:cxn>
                  <a:cxn ang="0">
                    <a:pos x="T8" y="T9"/>
                  </a:cxn>
                  <a:cxn ang="0">
                    <a:pos x="T10" y="T11"/>
                  </a:cxn>
                </a:cxnLst>
                <a:rect l="0" t="0" r="r" b="b"/>
                <a:pathLst>
                  <a:path w="5" h="5">
                    <a:moveTo>
                      <a:pt x="0" y="2"/>
                    </a:moveTo>
                    <a:lnTo>
                      <a:pt x="1" y="3"/>
                    </a:lnTo>
                    <a:lnTo>
                      <a:pt x="5" y="5"/>
                    </a:lnTo>
                    <a:lnTo>
                      <a:pt x="5" y="3"/>
                    </a:lnTo>
                    <a:lnTo>
                      <a:pt x="4" y="0"/>
                    </a:lnTo>
                    <a:lnTo>
                      <a:pt x="0" y="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36" name="Freeform 374"/>
              <p:cNvSpPr>
                <a:spLocks/>
              </p:cNvSpPr>
              <p:nvPr/>
            </p:nvSpPr>
            <p:spPr bwMode="auto">
              <a:xfrm>
                <a:off x="1032" y="2517"/>
                <a:ext cx="5" cy="5"/>
              </a:xfrm>
              <a:custGeom>
                <a:avLst/>
                <a:gdLst>
                  <a:gd name="T0" fmla="*/ 0 w 5"/>
                  <a:gd name="T1" fmla="*/ 0 h 5"/>
                  <a:gd name="T2" fmla="*/ 0 w 5"/>
                  <a:gd name="T3" fmla="*/ 4 h 5"/>
                  <a:gd name="T4" fmla="*/ 5 w 5"/>
                  <a:gd name="T5" fmla="*/ 5 h 5"/>
                  <a:gd name="T6" fmla="*/ 5 w 5"/>
                  <a:gd name="T7" fmla="*/ 2 h 5"/>
                  <a:gd name="T8" fmla="*/ 3 w 5"/>
                  <a:gd name="T9" fmla="*/ 0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lnTo>
                      <a:pt x="0" y="4"/>
                    </a:lnTo>
                    <a:lnTo>
                      <a:pt x="5" y="5"/>
                    </a:lnTo>
                    <a:lnTo>
                      <a:pt x="5" y="2"/>
                    </a:lnTo>
                    <a:lnTo>
                      <a:pt x="3"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37" name="Freeform 375"/>
              <p:cNvSpPr>
                <a:spLocks/>
              </p:cNvSpPr>
              <p:nvPr/>
            </p:nvSpPr>
            <p:spPr bwMode="auto">
              <a:xfrm>
                <a:off x="1037" y="2517"/>
                <a:ext cx="5" cy="5"/>
              </a:xfrm>
              <a:custGeom>
                <a:avLst/>
                <a:gdLst>
                  <a:gd name="T0" fmla="*/ 0 w 5"/>
                  <a:gd name="T1" fmla="*/ 2 h 5"/>
                  <a:gd name="T2" fmla="*/ 0 w 5"/>
                  <a:gd name="T3" fmla="*/ 4 h 5"/>
                  <a:gd name="T4" fmla="*/ 5 w 5"/>
                  <a:gd name="T5" fmla="*/ 5 h 5"/>
                  <a:gd name="T6" fmla="*/ 5 w 5"/>
                  <a:gd name="T7" fmla="*/ 4 h 5"/>
                  <a:gd name="T8" fmla="*/ 3 w 5"/>
                  <a:gd name="T9" fmla="*/ 0 h 5"/>
                  <a:gd name="T10" fmla="*/ 0 w 5"/>
                  <a:gd name="T11" fmla="*/ 2 h 5"/>
                </a:gdLst>
                <a:ahLst/>
                <a:cxnLst>
                  <a:cxn ang="0">
                    <a:pos x="T0" y="T1"/>
                  </a:cxn>
                  <a:cxn ang="0">
                    <a:pos x="T2" y="T3"/>
                  </a:cxn>
                  <a:cxn ang="0">
                    <a:pos x="T4" y="T5"/>
                  </a:cxn>
                  <a:cxn ang="0">
                    <a:pos x="T6" y="T7"/>
                  </a:cxn>
                  <a:cxn ang="0">
                    <a:pos x="T8" y="T9"/>
                  </a:cxn>
                  <a:cxn ang="0">
                    <a:pos x="T10" y="T11"/>
                  </a:cxn>
                </a:cxnLst>
                <a:rect l="0" t="0" r="r" b="b"/>
                <a:pathLst>
                  <a:path w="5" h="5">
                    <a:moveTo>
                      <a:pt x="0" y="2"/>
                    </a:moveTo>
                    <a:lnTo>
                      <a:pt x="0" y="4"/>
                    </a:lnTo>
                    <a:lnTo>
                      <a:pt x="5" y="5"/>
                    </a:lnTo>
                    <a:lnTo>
                      <a:pt x="5" y="4"/>
                    </a:lnTo>
                    <a:lnTo>
                      <a:pt x="3" y="0"/>
                    </a:lnTo>
                    <a:lnTo>
                      <a:pt x="0" y="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38" name="Freeform 376"/>
              <p:cNvSpPr>
                <a:spLocks/>
              </p:cNvSpPr>
              <p:nvPr/>
            </p:nvSpPr>
            <p:spPr bwMode="auto">
              <a:xfrm>
                <a:off x="1042" y="2517"/>
                <a:ext cx="4" cy="5"/>
              </a:xfrm>
              <a:custGeom>
                <a:avLst/>
                <a:gdLst>
                  <a:gd name="T0" fmla="*/ 0 w 4"/>
                  <a:gd name="T1" fmla="*/ 1 h 5"/>
                  <a:gd name="T2" fmla="*/ 0 w 4"/>
                  <a:gd name="T3" fmla="*/ 2 h 5"/>
                  <a:gd name="T4" fmla="*/ 4 w 4"/>
                  <a:gd name="T5" fmla="*/ 5 h 5"/>
                  <a:gd name="T6" fmla="*/ 4 w 4"/>
                  <a:gd name="T7" fmla="*/ 2 h 5"/>
                  <a:gd name="T8" fmla="*/ 3 w 4"/>
                  <a:gd name="T9" fmla="*/ 0 h 5"/>
                  <a:gd name="T10" fmla="*/ 0 w 4"/>
                  <a:gd name="T11" fmla="*/ 1 h 5"/>
                </a:gdLst>
                <a:ahLst/>
                <a:cxnLst>
                  <a:cxn ang="0">
                    <a:pos x="T0" y="T1"/>
                  </a:cxn>
                  <a:cxn ang="0">
                    <a:pos x="T2" y="T3"/>
                  </a:cxn>
                  <a:cxn ang="0">
                    <a:pos x="T4" y="T5"/>
                  </a:cxn>
                  <a:cxn ang="0">
                    <a:pos x="T6" y="T7"/>
                  </a:cxn>
                  <a:cxn ang="0">
                    <a:pos x="T8" y="T9"/>
                  </a:cxn>
                  <a:cxn ang="0">
                    <a:pos x="T10" y="T11"/>
                  </a:cxn>
                </a:cxnLst>
                <a:rect l="0" t="0" r="r" b="b"/>
                <a:pathLst>
                  <a:path w="4" h="5">
                    <a:moveTo>
                      <a:pt x="0" y="1"/>
                    </a:moveTo>
                    <a:lnTo>
                      <a:pt x="0" y="2"/>
                    </a:lnTo>
                    <a:lnTo>
                      <a:pt x="4" y="5"/>
                    </a:lnTo>
                    <a:lnTo>
                      <a:pt x="4" y="2"/>
                    </a:lnTo>
                    <a:lnTo>
                      <a:pt x="3"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39" name="Freeform 377"/>
              <p:cNvSpPr>
                <a:spLocks/>
              </p:cNvSpPr>
              <p:nvPr/>
            </p:nvSpPr>
            <p:spPr bwMode="auto">
              <a:xfrm>
                <a:off x="1042" y="2517"/>
                <a:ext cx="4" cy="5"/>
              </a:xfrm>
              <a:custGeom>
                <a:avLst/>
                <a:gdLst>
                  <a:gd name="T0" fmla="*/ 0 w 4"/>
                  <a:gd name="T1" fmla="*/ 1 h 5"/>
                  <a:gd name="T2" fmla="*/ 0 w 4"/>
                  <a:gd name="T3" fmla="*/ 4 h 5"/>
                  <a:gd name="T4" fmla="*/ 4 w 4"/>
                  <a:gd name="T5" fmla="*/ 5 h 5"/>
                  <a:gd name="T6" fmla="*/ 4 w 4"/>
                  <a:gd name="T7" fmla="*/ 3 h 5"/>
                  <a:gd name="T8" fmla="*/ 3 w 4"/>
                  <a:gd name="T9" fmla="*/ 0 h 5"/>
                  <a:gd name="T10" fmla="*/ 0 w 4"/>
                  <a:gd name="T11" fmla="*/ 1 h 5"/>
                </a:gdLst>
                <a:ahLst/>
                <a:cxnLst>
                  <a:cxn ang="0">
                    <a:pos x="T0" y="T1"/>
                  </a:cxn>
                  <a:cxn ang="0">
                    <a:pos x="T2" y="T3"/>
                  </a:cxn>
                  <a:cxn ang="0">
                    <a:pos x="T4" y="T5"/>
                  </a:cxn>
                  <a:cxn ang="0">
                    <a:pos x="T6" y="T7"/>
                  </a:cxn>
                  <a:cxn ang="0">
                    <a:pos x="T8" y="T9"/>
                  </a:cxn>
                  <a:cxn ang="0">
                    <a:pos x="T10" y="T11"/>
                  </a:cxn>
                </a:cxnLst>
                <a:rect l="0" t="0" r="r" b="b"/>
                <a:pathLst>
                  <a:path w="4" h="5">
                    <a:moveTo>
                      <a:pt x="0" y="1"/>
                    </a:moveTo>
                    <a:lnTo>
                      <a:pt x="0" y="4"/>
                    </a:lnTo>
                    <a:lnTo>
                      <a:pt x="4" y="5"/>
                    </a:lnTo>
                    <a:lnTo>
                      <a:pt x="4" y="3"/>
                    </a:lnTo>
                    <a:lnTo>
                      <a:pt x="3"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40" name="Rectangle 378"/>
              <p:cNvSpPr>
                <a:spLocks noChangeArrowheads="1"/>
              </p:cNvSpPr>
              <p:nvPr/>
            </p:nvSpPr>
            <p:spPr bwMode="auto">
              <a:xfrm>
                <a:off x="992" y="2478"/>
                <a:ext cx="5" cy="3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41" name="Freeform 379"/>
              <p:cNvSpPr>
                <a:spLocks/>
              </p:cNvSpPr>
              <p:nvPr/>
            </p:nvSpPr>
            <p:spPr bwMode="auto">
              <a:xfrm>
                <a:off x="992" y="2507"/>
                <a:ext cx="5" cy="5"/>
              </a:xfrm>
              <a:custGeom>
                <a:avLst/>
                <a:gdLst>
                  <a:gd name="T0" fmla="*/ 0 w 5"/>
                  <a:gd name="T1" fmla="*/ 0 h 5"/>
                  <a:gd name="T2" fmla="*/ 0 w 5"/>
                  <a:gd name="T3" fmla="*/ 5 h 5"/>
                  <a:gd name="T4" fmla="*/ 5 w 5"/>
                  <a:gd name="T5" fmla="*/ 5 h 5"/>
                  <a:gd name="T6" fmla="*/ 5 w 5"/>
                  <a:gd name="T7" fmla="*/ 1 h 5"/>
                  <a:gd name="T8" fmla="*/ 0 w 5"/>
                  <a:gd name="T9" fmla="*/ 0 h 5"/>
                </a:gdLst>
                <a:ahLst/>
                <a:cxnLst>
                  <a:cxn ang="0">
                    <a:pos x="T0" y="T1"/>
                  </a:cxn>
                  <a:cxn ang="0">
                    <a:pos x="T2" y="T3"/>
                  </a:cxn>
                  <a:cxn ang="0">
                    <a:pos x="T4" y="T5"/>
                  </a:cxn>
                  <a:cxn ang="0">
                    <a:pos x="T6" y="T7"/>
                  </a:cxn>
                  <a:cxn ang="0">
                    <a:pos x="T8" y="T9"/>
                  </a:cxn>
                </a:cxnLst>
                <a:rect l="0" t="0" r="r" b="b"/>
                <a:pathLst>
                  <a:path w="5" h="5">
                    <a:moveTo>
                      <a:pt x="0" y="0"/>
                    </a:moveTo>
                    <a:lnTo>
                      <a:pt x="0" y="5"/>
                    </a:lnTo>
                    <a:lnTo>
                      <a:pt x="5" y="5"/>
                    </a:lnTo>
                    <a:lnTo>
                      <a:pt x="5"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42" name="Rectangle 380"/>
              <p:cNvSpPr>
                <a:spLocks noChangeArrowheads="1"/>
              </p:cNvSpPr>
              <p:nvPr/>
            </p:nvSpPr>
            <p:spPr bwMode="auto">
              <a:xfrm>
                <a:off x="997" y="2478"/>
                <a:ext cx="5" cy="3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43" name="Rectangle 381"/>
              <p:cNvSpPr>
                <a:spLocks noChangeArrowheads="1"/>
              </p:cNvSpPr>
              <p:nvPr/>
            </p:nvSpPr>
            <p:spPr bwMode="auto">
              <a:xfrm>
                <a:off x="1002" y="2478"/>
                <a:ext cx="5" cy="3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44" name="Freeform 382"/>
              <p:cNvSpPr>
                <a:spLocks/>
              </p:cNvSpPr>
              <p:nvPr/>
            </p:nvSpPr>
            <p:spPr bwMode="auto">
              <a:xfrm>
                <a:off x="1007" y="2478"/>
                <a:ext cx="5" cy="39"/>
              </a:xfrm>
              <a:custGeom>
                <a:avLst/>
                <a:gdLst>
                  <a:gd name="T0" fmla="*/ 0 w 5"/>
                  <a:gd name="T1" fmla="*/ 0 h 39"/>
                  <a:gd name="T2" fmla="*/ 0 w 5"/>
                  <a:gd name="T3" fmla="*/ 38 h 39"/>
                  <a:gd name="T4" fmla="*/ 5 w 5"/>
                  <a:gd name="T5" fmla="*/ 39 h 39"/>
                  <a:gd name="T6" fmla="*/ 5 w 5"/>
                  <a:gd name="T7" fmla="*/ 0 h 39"/>
                  <a:gd name="T8" fmla="*/ 0 w 5"/>
                  <a:gd name="T9" fmla="*/ 0 h 39"/>
                </a:gdLst>
                <a:ahLst/>
                <a:cxnLst>
                  <a:cxn ang="0">
                    <a:pos x="T0" y="T1"/>
                  </a:cxn>
                  <a:cxn ang="0">
                    <a:pos x="T2" y="T3"/>
                  </a:cxn>
                  <a:cxn ang="0">
                    <a:pos x="T4" y="T5"/>
                  </a:cxn>
                  <a:cxn ang="0">
                    <a:pos x="T6" y="T7"/>
                  </a:cxn>
                  <a:cxn ang="0">
                    <a:pos x="T8" y="T9"/>
                  </a:cxn>
                </a:cxnLst>
                <a:rect l="0" t="0" r="r" b="b"/>
                <a:pathLst>
                  <a:path w="5" h="39">
                    <a:moveTo>
                      <a:pt x="0" y="0"/>
                    </a:moveTo>
                    <a:lnTo>
                      <a:pt x="0" y="38"/>
                    </a:lnTo>
                    <a:lnTo>
                      <a:pt x="5" y="39"/>
                    </a:lnTo>
                    <a:lnTo>
                      <a:pt x="5"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45" name="Freeform 383"/>
              <p:cNvSpPr>
                <a:spLocks/>
              </p:cNvSpPr>
              <p:nvPr/>
            </p:nvSpPr>
            <p:spPr bwMode="auto">
              <a:xfrm>
                <a:off x="1012" y="2478"/>
                <a:ext cx="5" cy="39"/>
              </a:xfrm>
              <a:custGeom>
                <a:avLst/>
                <a:gdLst>
                  <a:gd name="T0" fmla="*/ 0 w 5"/>
                  <a:gd name="T1" fmla="*/ 0 h 39"/>
                  <a:gd name="T2" fmla="*/ 0 w 5"/>
                  <a:gd name="T3" fmla="*/ 39 h 39"/>
                  <a:gd name="T4" fmla="*/ 5 w 5"/>
                  <a:gd name="T5" fmla="*/ 39 h 39"/>
                  <a:gd name="T6" fmla="*/ 5 w 5"/>
                  <a:gd name="T7" fmla="*/ 1 h 39"/>
                  <a:gd name="T8" fmla="*/ 0 w 5"/>
                  <a:gd name="T9" fmla="*/ 0 h 39"/>
                </a:gdLst>
                <a:ahLst/>
                <a:cxnLst>
                  <a:cxn ang="0">
                    <a:pos x="T0" y="T1"/>
                  </a:cxn>
                  <a:cxn ang="0">
                    <a:pos x="T2" y="T3"/>
                  </a:cxn>
                  <a:cxn ang="0">
                    <a:pos x="T4" y="T5"/>
                  </a:cxn>
                  <a:cxn ang="0">
                    <a:pos x="T6" y="T7"/>
                  </a:cxn>
                  <a:cxn ang="0">
                    <a:pos x="T8" y="T9"/>
                  </a:cxn>
                </a:cxnLst>
                <a:rect l="0" t="0" r="r" b="b"/>
                <a:pathLst>
                  <a:path w="5" h="39">
                    <a:moveTo>
                      <a:pt x="0" y="0"/>
                    </a:moveTo>
                    <a:lnTo>
                      <a:pt x="0" y="39"/>
                    </a:lnTo>
                    <a:lnTo>
                      <a:pt x="5" y="39"/>
                    </a:lnTo>
                    <a:lnTo>
                      <a:pt x="5"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46" name="Rectangle 384"/>
              <p:cNvSpPr>
                <a:spLocks noChangeArrowheads="1"/>
              </p:cNvSpPr>
              <p:nvPr/>
            </p:nvSpPr>
            <p:spPr bwMode="auto">
              <a:xfrm>
                <a:off x="1017" y="2478"/>
                <a:ext cx="5" cy="3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47" name="Rectangle 385"/>
              <p:cNvSpPr>
                <a:spLocks noChangeArrowheads="1"/>
              </p:cNvSpPr>
              <p:nvPr/>
            </p:nvSpPr>
            <p:spPr bwMode="auto">
              <a:xfrm>
                <a:off x="1017" y="2478"/>
                <a:ext cx="5" cy="3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48" name="Rectangle 386"/>
              <p:cNvSpPr>
                <a:spLocks noChangeArrowheads="1"/>
              </p:cNvSpPr>
              <p:nvPr/>
            </p:nvSpPr>
            <p:spPr bwMode="auto">
              <a:xfrm>
                <a:off x="1022" y="2478"/>
                <a:ext cx="5" cy="3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49" name="Rectangle 387"/>
              <p:cNvSpPr>
                <a:spLocks noChangeArrowheads="1"/>
              </p:cNvSpPr>
              <p:nvPr/>
            </p:nvSpPr>
            <p:spPr bwMode="auto">
              <a:xfrm>
                <a:off x="1027" y="2478"/>
                <a:ext cx="5" cy="3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50" name="Rectangle 388"/>
              <p:cNvSpPr>
                <a:spLocks noChangeArrowheads="1"/>
              </p:cNvSpPr>
              <p:nvPr/>
            </p:nvSpPr>
            <p:spPr bwMode="auto">
              <a:xfrm>
                <a:off x="1032" y="2478"/>
                <a:ext cx="5" cy="3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51" name="Rectangle 389"/>
              <p:cNvSpPr>
                <a:spLocks noChangeArrowheads="1"/>
              </p:cNvSpPr>
              <p:nvPr/>
            </p:nvSpPr>
            <p:spPr bwMode="auto">
              <a:xfrm>
                <a:off x="1037" y="2478"/>
                <a:ext cx="5" cy="3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52" name="Rectangle 390"/>
              <p:cNvSpPr>
                <a:spLocks noChangeArrowheads="1"/>
              </p:cNvSpPr>
              <p:nvPr/>
            </p:nvSpPr>
            <p:spPr bwMode="auto">
              <a:xfrm>
                <a:off x="1042" y="2478"/>
                <a:ext cx="4" cy="3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53" name="Freeform 391"/>
              <p:cNvSpPr>
                <a:spLocks/>
              </p:cNvSpPr>
              <p:nvPr/>
            </p:nvSpPr>
            <p:spPr bwMode="auto">
              <a:xfrm>
                <a:off x="1042" y="2478"/>
                <a:ext cx="4" cy="44"/>
              </a:xfrm>
              <a:custGeom>
                <a:avLst/>
                <a:gdLst>
                  <a:gd name="T0" fmla="*/ 0 w 4"/>
                  <a:gd name="T1" fmla="*/ 0 h 44"/>
                  <a:gd name="T2" fmla="*/ 0 w 4"/>
                  <a:gd name="T3" fmla="*/ 43 h 44"/>
                  <a:gd name="T4" fmla="*/ 4 w 4"/>
                  <a:gd name="T5" fmla="*/ 44 h 44"/>
                  <a:gd name="T6" fmla="*/ 4 w 4"/>
                  <a:gd name="T7" fmla="*/ 0 h 44"/>
                  <a:gd name="T8" fmla="*/ 0 w 4"/>
                  <a:gd name="T9" fmla="*/ 0 h 44"/>
                </a:gdLst>
                <a:ahLst/>
                <a:cxnLst>
                  <a:cxn ang="0">
                    <a:pos x="T0" y="T1"/>
                  </a:cxn>
                  <a:cxn ang="0">
                    <a:pos x="T2" y="T3"/>
                  </a:cxn>
                  <a:cxn ang="0">
                    <a:pos x="T4" y="T5"/>
                  </a:cxn>
                  <a:cxn ang="0">
                    <a:pos x="T6" y="T7"/>
                  </a:cxn>
                  <a:cxn ang="0">
                    <a:pos x="T8" y="T9"/>
                  </a:cxn>
                </a:cxnLst>
                <a:rect l="0" t="0" r="r" b="b"/>
                <a:pathLst>
                  <a:path w="4" h="44">
                    <a:moveTo>
                      <a:pt x="0" y="0"/>
                    </a:moveTo>
                    <a:lnTo>
                      <a:pt x="0" y="43"/>
                    </a:lnTo>
                    <a:lnTo>
                      <a:pt x="4" y="44"/>
                    </a:lnTo>
                    <a:lnTo>
                      <a:pt x="4"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54" name="Rectangle 392"/>
              <p:cNvSpPr>
                <a:spLocks noChangeArrowheads="1"/>
              </p:cNvSpPr>
              <p:nvPr/>
            </p:nvSpPr>
            <p:spPr bwMode="auto">
              <a:xfrm>
                <a:off x="992" y="2478"/>
                <a:ext cx="5" cy="2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55" name="Freeform 393"/>
              <p:cNvSpPr>
                <a:spLocks/>
              </p:cNvSpPr>
              <p:nvPr/>
            </p:nvSpPr>
            <p:spPr bwMode="auto">
              <a:xfrm>
                <a:off x="992" y="2507"/>
                <a:ext cx="5" cy="5"/>
              </a:xfrm>
              <a:custGeom>
                <a:avLst/>
                <a:gdLst>
                  <a:gd name="T0" fmla="*/ 0 w 5"/>
                  <a:gd name="T1" fmla="*/ 5 h 5"/>
                  <a:gd name="T2" fmla="*/ 5 w 5"/>
                  <a:gd name="T3" fmla="*/ 5 h 5"/>
                  <a:gd name="T4" fmla="*/ 5 w 5"/>
                  <a:gd name="T5" fmla="*/ 3 h 5"/>
                  <a:gd name="T6" fmla="*/ 0 w 5"/>
                  <a:gd name="T7" fmla="*/ 0 h 5"/>
                  <a:gd name="T8" fmla="*/ 0 w 5"/>
                  <a:gd name="T9" fmla="*/ 5 h 5"/>
                </a:gdLst>
                <a:ahLst/>
                <a:cxnLst>
                  <a:cxn ang="0">
                    <a:pos x="T0" y="T1"/>
                  </a:cxn>
                  <a:cxn ang="0">
                    <a:pos x="T2" y="T3"/>
                  </a:cxn>
                  <a:cxn ang="0">
                    <a:pos x="T4" y="T5"/>
                  </a:cxn>
                  <a:cxn ang="0">
                    <a:pos x="T6" y="T7"/>
                  </a:cxn>
                  <a:cxn ang="0">
                    <a:pos x="T8" y="T9"/>
                  </a:cxn>
                </a:cxnLst>
                <a:rect l="0" t="0" r="r" b="b"/>
                <a:pathLst>
                  <a:path w="5" h="5">
                    <a:moveTo>
                      <a:pt x="0" y="5"/>
                    </a:moveTo>
                    <a:lnTo>
                      <a:pt x="5" y="5"/>
                    </a:lnTo>
                    <a:lnTo>
                      <a:pt x="5" y="3"/>
                    </a:lnTo>
                    <a:lnTo>
                      <a:pt x="0" y="0"/>
                    </a:lnTo>
                    <a:lnTo>
                      <a:pt x="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56" name="Freeform 394"/>
              <p:cNvSpPr>
                <a:spLocks/>
              </p:cNvSpPr>
              <p:nvPr/>
            </p:nvSpPr>
            <p:spPr bwMode="auto">
              <a:xfrm>
                <a:off x="992" y="2502"/>
                <a:ext cx="5" cy="5"/>
              </a:xfrm>
              <a:custGeom>
                <a:avLst/>
                <a:gdLst>
                  <a:gd name="T0" fmla="*/ 5 w 5"/>
                  <a:gd name="T1" fmla="*/ 0 h 5"/>
                  <a:gd name="T2" fmla="*/ 0 w 5"/>
                  <a:gd name="T3" fmla="*/ 0 h 5"/>
                  <a:gd name="T4" fmla="*/ 1 w 5"/>
                  <a:gd name="T5" fmla="*/ 3 h 5"/>
                  <a:gd name="T6" fmla="*/ 5 w 5"/>
                  <a:gd name="T7" fmla="*/ 5 h 5"/>
                  <a:gd name="T8" fmla="*/ 5 w 5"/>
                  <a:gd name="T9" fmla="*/ 0 h 5"/>
                </a:gdLst>
                <a:ahLst/>
                <a:cxnLst>
                  <a:cxn ang="0">
                    <a:pos x="T0" y="T1"/>
                  </a:cxn>
                  <a:cxn ang="0">
                    <a:pos x="T2" y="T3"/>
                  </a:cxn>
                  <a:cxn ang="0">
                    <a:pos x="T4" y="T5"/>
                  </a:cxn>
                  <a:cxn ang="0">
                    <a:pos x="T6" y="T7"/>
                  </a:cxn>
                  <a:cxn ang="0">
                    <a:pos x="T8" y="T9"/>
                  </a:cxn>
                </a:cxnLst>
                <a:rect l="0" t="0" r="r" b="b"/>
                <a:pathLst>
                  <a:path w="5" h="5">
                    <a:moveTo>
                      <a:pt x="5" y="0"/>
                    </a:moveTo>
                    <a:lnTo>
                      <a:pt x="0" y="0"/>
                    </a:lnTo>
                    <a:lnTo>
                      <a:pt x="1" y="3"/>
                    </a:lnTo>
                    <a:lnTo>
                      <a:pt x="5" y="5"/>
                    </a:lnTo>
                    <a:lnTo>
                      <a:pt x="5"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57" name="Freeform 395"/>
              <p:cNvSpPr>
                <a:spLocks/>
              </p:cNvSpPr>
              <p:nvPr/>
            </p:nvSpPr>
            <p:spPr bwMode="auto">
              <a:xfrm>
                <a:off x="990" y="2520"/>
                <a:ext cx="64" cy="63"/>
              </a:xfrm>
              <a:custGeom>
                <a:avLst/>
                <a:gdLst>
                  <a:gd name="T0" fmla="*/ 0 w 64"/>
                  <a:gd name="T1" fmla="*/ 0 h 63"/>
                  <a:gd name="T2" fmla="*/ 64 w 64"/>
                  <a:gd name="T3" fmla="*/ 8 h 63"/>
                  <a:gd name="T4" fmla="*/ 64 w 64"/>
                  <a:gd name="T5" fmla="*/ 63 h 63"/>
                  <a:gd name="T6" fmla="*/ 0 w 64"/>
                  <a:gd name="T7" fmla="*/ 47 h 63"/>
                  <a:gd name="T8" fmla="*/ 0 w 64"/>
                  <a:gd name="T9" fmla="*/ 0 h 63"/>
                </a:gdLst>
                <a:ahLst/>
                <a:cxnLst>
                  <a:cxn ang="0">
                    <a:pos x="T0" y="T1"/>
                  </a:cxn>
                  <a:cxn ang="0">
                    <a:pos x="T2" y="T3"/>
                  </a:cxn>
                  <a:cxn ang="0">
                    <a:pos x="T4" y="T5"/>
                  </a:cxn>
                  <a:cxn ang="0">
                    <a:pos x="T6" y="T7"/>
                  </a:cxn>
                  <a:cxn ang="0">
                    <a:pos x="T8" y="T9"/>
                  </a:cxn>
                </a:cxnLst>
                <a:rect l="0" t="0" r="r" b="b"/>
                <a:pathLst>
                  <a:path w="64" h="63">
                    <a:moveTo>
                      <a:pt x="0" y="0"/>
                    </a:moveTo>
                    <a:lnTo>
                      <a:pt x="64" y="8"/>
                    </a:lnTo>
                    <a:lnTo>
                      <a:pt x="64" y="63"/>
                    </a:lnTo>
                    <a:lnTo>
                      <a:pt x="0" y="47"/>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58" name="Freeform 396"/>
              <p:cNvSpPr>
                <a:spLocks/>
              </p:cNvSpPr>
              <p:nvPr/>
            </p:nvSpPr>
            <p:spPr bwMode="auto">
              <a:xfrm>
                <a:off x="990" y="2520"/>
                <a:ext cx="64" cy="63"/>
              </a:xfrm>
              <a:custGeom>
                <a:avLst/>
                <a:gdLst>
                  <a:gd name="T0" fmla="*/ 0 w 64"/>
                  <a:gd name="T1" fmla="*/ 0 h 63"/>
                  <a:gd name="T2" fmla="*/ 64 w 64"/>
                  <a:gd name="T3" fmla="*/ 8 h 63"/>
                  <a:gd name="T4" fmla="*/ 64 w 64"/>
                  <a:gd name="T5" fmla="*/ 63 h 63"/>
                  <a:gd name="T6" fmla="*/ 0 w 64"/>
                  <a:gd name="T7" fmla="*/ 47 h 63"/>
                  <a:gd name="T8" fmla="*/ 0 w 64"/>
                  <a:gd name="T9" fmla="*/ 0 h 63"/>
                </a:gdLst>
                <a:ahLst/>
                <a:cxnLst>
                  <a:cxn ang="0">
                    <a:pos x="T0" y="T1"/>
                  </a:cxn>
                  <a:cxn ang="0">
                    <a:pos x="T2" y="T3"/>
                  </a:cxn>
                  <a:cxn ang="0">
                    <a:pos x="T4" y="T5"/>
                  </a:cxn>
                  <a:cxn ang="0">
                    <a:pos x="T6" y="T7"/>
                  </a:cxn>
                  <a:cxn ang="0">
                    <a:pos x="T8" y="T9"/>
                  </a:cxn>
                </a:cxnLst>
                <a:rect l="0" t="0" r="r" b="b"/>
                <a:pathLst>
                  <a:path w="64" h="63">
                    <a:moveTo>
                      <a:pt x="0" y="0"/>
                    </a:moveTo>
                    <a:lnTo>
                      <a:pt x="64" y="8"/>
                    </a:lnTo>
                    <a:lnTo>
                      <a:pt x="64" y="63"/>
                    </a:lnTo>
                    <a:lnTo>
                      <a:pt x="0" y="47"/>
                    </a:lnTo>
                    <a:lnTo>
                      <a:pt x="0" y="0"/>
                    </a:lnTo>
                    <a:close/>
                  </a:path>
                </a:pathLst>
              </a:custGeom>
              <a:noFill/>
              <a:ln w="7938" cap="flat">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59" name="Freeform 397"/>
              <p:cNvSpPr>
                <a:spLocks/>
              </p:cNvSpPr>
              <p:nvPr/>
            </p:nvSpPr>
            <p:spPr bwMode="auto">
              <a:xfrm>
                <a:off x="988" y="2517"/>
                <a:ext cx="58" cy="54"/>
              </a:xfrm>
              <a:custGeom>
                <a:avLst/>
                <a:gdLst>
                  <a:gd name="T0" fmla="*/ 0 w 58"/>
                  <a:gd name="T1" fmla="*/ 0 h 54"/>
                  <a:gd name="T2" fmla="*/ 0 w 58"/>
                  <a:gd name="T3" fmla="*/ 36 h 54"/>
                  <a:gd name="T4" fmla="*/ 58 w 58"/>
                  <a:gd name="T5" fmla="*/ 54 h 54"/>
                  <a:gd name="T6" fmla="*/ 58 w 58"/>
                  <a:gd name="T7" fmla="*/ 8 h 54"/>
                  <a:gd name="T8" fmla="*/ 0 w 58"/>
                  <a:gd name="T9" fmla="*/ 0 h 54"/>
                </a:gdLst>
                <a:ahLst/>
                <a:cxnLst>
                  <a:cxn ang="0">
                    <a:pos x="T0" y="T1"/>
                  </a:cxn>
                  <a:cxn ang="0">
                    <a:pos x="T2" y="T3"/>
                  </a:cxn>
                  <a:cxn ang="0">
                    <a:pos x="T4" y="T5"/>
                  </a:cxn>
                  <a:cxn ang="0">
                    <a:pos x="T6" y="T7"/>
                  </a:cxn>
                  <a:cxn ang="0">
                    <a:pos x="T8" y="T9"/>
                  </a:cxn>
                </a:cxnLst>
                <a:rect l="0" t="0" r="r" b="b"/>
                <a:pathLst>
                  <a:path w="58" h="54">
                    <a:moveTo>
                      <a:pt x="0" y="0"/>
                    </a:moveTo>
                    <a:lnTo>
                      <a:pt x="0" y="36"/>
                    </a:lnTo>
                    <a:lnTo>
                      <a:pt x="58" y="54"/>
                    </a:lnTo>
                    <a:lnTo>
                      <a:pt x="58" y="8"/>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60" name="Freeform 398"/>
              <p:cNvSpPr>
                <a:spLocks/>
              </p:cNvSpPr>
              <p:nvPr/>
            </p:nvSpPr>
            <p:spPr bwMode="auto">
              <a:xfrm>
                <a:off x="988" y="2527"/>
                <a:ext cx="58" cy="44"/>
              </a:xfrm>
              <a:custGeom>
                <a:avLst/>
                <a:gdLst>
                  <a:gd name="T0" fmla="*/ 0 w 58"/>
                  <a:gd name="T1" fmla="*/ 0 h 44"/>
                  <a:gd name="T2" fmla="*/ 0 w 58"/>
                  <a:gd name="T3" fmla="*/ 30 h 44"/>
                  <a:gd name="T4" fmla="*/ 58 w 58"/>
                  <a:gd name="T5" fmla="*/ 44 h 44"/>
                  <a:gd name="T6" fmla="*/ 58 w 58"/>
                  <a:gd name="T7" fmla="*/ 43 h 44"/>
                  <a:gd name="T8" fmla="*/ 58 w 58"/>
                  <a:gd name="T9" fmla="*/ 1 h 44"/>
                  <a:gd name="T10" fmla="*/ 0 w 58"/>
                  <a:gd name="T11" fmla="*/ 0 h 44"/>
                </a:gdLst>
                <a:ahLst/>
                <a:cxnLst>
                  <a:cxn ang="0">
                    <a:pos x="T0" y="T1"/>
                  </a:cxn>
                  <a:cxn ang="0">
                    <a:pos x="T2" y="T3"/>
                  </a:cxn>
                  <a:cxn ang="0">
                    <a:pos x="T4" y="T5"/>
                  </a:cxn>
                  <a:cxn ang="0">
                    <a:pos x="T6" y="T7"/>
                  </a:cxn>
                  <a:cxn ang="0">
                    <a:pos x="T8" y="T9"/>
                  </a:cxn>
                  <a:cxn ang="0">
                    <a:pos x="T10" y="T11"/>
                  </a:cxn>
                </a:cxnLst>
                <a:rect l="0" t="0" r="r" b="b"/>
                <a:pathLst>
                  <a:path w="58" h="44">
                    <a:moveTo>
                      <a:pt x="0" y="0"/>
                    </a:moveTo>
                    <a:lnTo>
                      <a:pt x="0" y="30"/>
                    </a:lnTo>
                    <a:lnTo>
                      <a:pt x="58" y="44"/>
                    </a:lnTo>
                    <a:lnTo>
                      <a:pt x="58" y="43"/>
                    </a:lnTo>
                    <a:lnTo>
                      <a:pt x="58" y="1"/>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61" name="Freeform 399"/>
              <p:cNvSpPr>
                <a:spLocks/>
              </p:cNvSpPr>
              <p:nvPr/>
            </p:nvSpPr>
            <p:spPr bwMode="auto">
              <a:xfrm>
                <a:off x="988" y="2517"/>
                <a:ext cx="58" cy="54"/>
              </a:xfrm>
              <a:custGeom>
                <a:avLst/>
                <a:gdLst>
                  <a:gd name="T0" fmla="*/ 0 w 58"/>
                  <a:gd name="T1" fmla="*/ 0 h 54"/>
                  <a:gd name="T2" fmla="*/ 0 w 58"/>
                  <a:gd name="T3" fmla="*/ 40 h 54"/>
                  <a:gd name="T4" fmla="*/ 58 w 58"/>
                  <a:gd name="T5" fmla="*/ 54 h 54"/>
                  <a:gd name="T6" fmla="*/ 58 w 58"/>
                  <a:gd name="T7" fmla="*/ 9 h 54"/>
                  <a:gd name="T8" fmla="*/ 0 w 58"/>
                  <a:gd name="T9" fmla="*/ 0 h 54"/>
                </a:gdLst>
                <a:ahLst/>
                <a:cxnLst>
                  <a:cxn ang="0">
                    <a:pos x="T0" y="T1"/>
                  </a:cxn>
                  <a:cxn ang="0">
                    <a:pos x="T2" y="T3"/>
                  </a:cxn>
                  <a:cxn ang="0">
                    <a:pos x="T4" y="T5"/>
                  </a:cxn>
                  <a:cxn ang="0">
                    <a:pos x="T6" y="T7"/>
                  </a:cxn>
                  <a:cxn ang="0">
                    <a:pos x="T8" y="T9"/>
                  </a:cxn>
                </a:cxnLst>
                <a:rect l="0" t="0" r="r" b="b"/>
                <a:pathLst>
                  <a:path w="58" h="54">
                    <a:moveTo>
                      <a:pt x="0" y="0"/>
                    </a:moveTo>
                    <a:lnTo>
                      <a:pt x="0" y="40"/>
                    </a:lnTo>
                    <a:lnTo>
                      <a:pt x="58" y="54"/>
                    </a:lnTo>
                    <a:lnTo>
                      <a:pt x="58" y="9"/>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62" name="Freeform 400"/>
              <p:cNvSpPr>
                <a:spLocks/>
              </p:cNvSpPr>
              <p:nvPr/>
            </p:nvSpPr>
            <p:spPr bwMode="auto">
              <a:xfrm>
                <a:off x="1007" y="2556"/>
                <a:ext cx="5" cy="5"/>
              </a:xfrm>
              <a:custGeom>
                <a:avLst/>
                <a:gdLst>
                  <a:gd name="T0" fmla="*/ 0 w 5"/>
                  <a:gd name="T1" fmla="*/ 2 h 5"/>
                  <a:gd name="T2" fmla="*/ 1 w 5"/>
                  <a:gd name="T3" fmla="*/ 4 h 5"/>
                  <a:gd name="T4" fmla="*/ 5 w 5"/>
                  <a:gd name="T5" fmla="*/ 5 h 5"/>
                  <a:gd name="T6" fmla="*/ 5 w 5"/>
                  <a:gd name="T7" fmla="*/ 2 h 5"/>
                  <a:gd name="T8" fmla="*/ 4 w 5"/>
                  <a:gd name="T9" fmla="*/ 0 h 5"/>
                  <a:gd name="T10" fmla="*/ 0 w 5"/>
                  <a:gd name="T11" fmla="*/ 2 h 5"/>
                </a:gdLst>
                <a:ahLst/>
                <a:cxnLst>
                  <a:cxn ang="0">
                    <a:pos x="T0" y="T1"/>
                  </a:cxn>
                  <a:cxn ang="0">
                    <a:pos x="T2" y="T3"/>
                  </a:cxn>
                  <a:cxn ang="0">
                    <a:pos x="T4" y="T5"/>
                  </a:cxn>
                  <a:cxn ang="0">
                    <a:pos x="T6" y="T7"/>
                  </a:cxn>
                  <a:cxn ang="0">
                    <a:pos x="T8" y="T9"/>
                  </a:cxn>
                  <a:cxn ang="0">
                    <a:pos x="T10" y="T11"/>
                  </a:cxn>
                </a:cxnLst>
                <a:rect l="0" t="0" r="r" b="b"/>
                <a:pathLst>
                  <a:path w="5" h="5">
                    <a:moveTo>
                      <a:pt x="0" y="2"/>
                    </a:moveTo>
                    <a:lnTo>
                      <a:pt x="1" y="4"/>
                    </a:lnTo>
                    <a:lnTo>
                      <a:pt x="5" y="5"/>
                    </a:lnTo>
                    <a:lnTo>
                      <a:pt x="5" y="2"/>
                    </a:lnTo>
                    <a:lnTo>
                      <a:pt x="4" y="0"/>
                    </a:lnTo>
                    <a:lnTo>
                      <a:pt x="0" y="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63" name="Freeform 401"/>
              <p:cNvSpPr>
                <a:spLocks/>
              </p:cNvSpPr>
              <p:nvPr/>
            </p:nvSpPr>
            <p:spPr bwMode="auto">
              <a:xfrm>
                <a:off x="992" y="2517"/>
                <a:ext cx="5" cy="39"/>
              </a:xfrm>
              <a:custGeom>
                <a:avLst/>
                <a:gdLst>
                  <a:gd name="T0" fmla="*/ 0 w 5"/>
                  <a:gd name="T1" fmla="*/ 0 h 39"/>
                  <a:gd name="T2" fmla="*/ 0 w 5"/>
                  <a:gd name="T3" fmla="*/ 39 h 39"/>
                  <a:gd name="T4" fmla="*/ 5 w 5"/>
                  <a:gd name="T5" fmla="*/ 39 h 39"/>
                  <a:gd name="T6" fmla="*/ 5 w 5"/>
                  <a:gd name="T7" fmla="*/ 1 h 39"/>
                  <a:gd name="T8" fmla="*/ 0 w 5"/>
                  <a:gd name="T9" fmla="*/ 0 h 39"/>
                </a:gdLst>
                <a:ahLst/>
                <a:cxnLst>
                  <a:cxn ang="0">
                    <a:pos x="T0" y="T1"/>
                  </a:cxn>
                  <a:cxn ang="0">
                    <a:pos x="T2" y="T3"/>
                  </a:cxn>
                  <a:cxn ang="0">
                    <a:pos x="T4" y="T5"/>
                  </a:cxn>
                  <a:cxn ang="0">
                    <a:pos x="T6" y="T7"/>
                  </a:cxn>
                  <a:cxn ang="0">
                    <a:pos x="T8" y="T9"/>
                  </a:cxn>
                </a:cxnLst>
                <a:rect l="0" t="0" r="r" b="b"/>
                <a:pathLst>
                  <a:path w="5" h="39">
                    <a:moveTo>
                      <a:pt x="0" y="0"/>
                    </a:moveTo>
                    <a:lnTo>
                      <a:pt x="0" y="39"/>
                    </a:lnTo>
                    <a:lnTo>
                      <a:pt x="5" y="39"/>
                    </a:lnTo>
                    <a:lnTo>
                      <a:pt x="5" y="1"/>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64" name="Freeform 402"/>
              <p:cNvSpPr>
                <a:spLocks/>
              </p:cNvSpPr>
              <p:nvPr/>
            </p:nvSpPr>
            <p:spPr bwMode="auto">
              <a:xfrm>
                <a:off x="992" y="2517"/>
                <a:ext cx="5" cy="5"/>
              </a:xfrm>
              <a:custGeom>
                <a:avLst/>
                <a:gdLst>
                  <a:gd name="T0" fmla="*/ 0 w 5"/>
                  <a:gd name="T1" fmla="*/ 3 h 5"/>
                  <a:gd name="T2" fmla="*/ 5 w 5"/>
                  <a:gd name="T3" fmla="*/ 5 h 5"/>
                  <a:gd name="T4" fmla="*/ 5 w 5"/>
                  <a:gd name="T5" fmla="*/ 3 h 5"/>
                  <a:gd name="T6" fmla="*/ 1 w 5"/>
                  <a:gd name="T7" fmla="*/ 0 h 5"/>
                  <a:gd name="T8" fmla="*/ 0 w 5"/>
                  <a:gd name="T9" fmla="*/ 3 h 5"/>
                </a:gdLst>
                <a:ahLst/>
                <a:cxnLst>
                  <a:cxn ang="0">
                    <a:pos x="T0" y="T1"/>
                  </a:cxn>
                  <a:cxn ang="0">
                    <a:pos x="T2" y="T3"/>
                  </a:cxn>
                  <a:cxn ang="0">
                    <a:pos x="T4" y="T5"/>
                  </a:cxn>
                  <a:cxn ang="0">
                    <a:pos x="T6" y="T7"/>
                  </a:cxn>
                  <a:cxn ang="0">
                    <a:pos x="T8" y="T9"/>
                  </a:cxn>
                </a:cxnLst>
                <a:rect l="0" t="0" r="r" b="b"/>
                <a:pathLst>
                  <a:path w="5" h="5">
                    <a:moveTo>
                      <a:pt x="0" y="3"/>
                    </a:moveTo>
                    <a:lnTo>
                      <a:pt x="5" y="5"/>
                    </a:lnTo>
                    <a:lnTo>
                      <a:pt x="5" y="3"/>
                    </a:lnTo>
                    <a:lnTo>
                      <a:pt x="1" y="0"/>
                    </a:lnTo>
                    <a:lnTo>
                      <a:pt x="0"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65" name="Freeform 403"/>
              <p:cNvSpPr>
                <a:spLocks/>
              </p:cNvSpPr>
              <p:nvPr/>
            </p:nvSpPr>
            <p:spPr bwMode="auto">
              <a:xfrm>
                <a:off x="992" y="2552"/>
                <a:ext cx="5" cy="4"/>
              </a:xfrm>
              <a:custGeom>
                <a:avLst/>
                <a:gdLst>
                  <a:gd name="T0" fmla="*/ 0 w 5"/>
                  <a:gd name="T1" fmla="*/ 0 h 4"/>
                  <a:gd name="T2" fmla="*/ 1 w 5"/>
                  <a:gd name="T3" fmla="*/ 1 h 4"/>
                  <a:gd name="T4" fmla="*/ 5 w 5"/>
                  <a:gd name="T5" fmla="*/ 4 h 4"/>
                  <a:gd name="T6" fmla="*/ 5 w 5"/>
                  <a:gd name="T7" fmla="*/ 1 h 4"/>
                  <a:gd name="T8" fmla="*/ 4 w 5"/>
                  <a:gd name="T9" fmla="*/ 0 h 4"/>
                  <a:gd name="T10" fmla="*/ 0 w 5"/>
                  <a:gd name="T11" fmla="*/ 0 h 4"/>
                </a:gdLst>
                <a:ahLst/>
                <a:cxnLst>
                  <a:cxn ang="0">
                    <a:pos x="T0" y="T1"/>
                  </a:cxn>
                  <a:cxn ang="0">
                    <a:pos x="T2" y="T3"/>
                  </a:cxn>
                  <a:cxn ang="0">
                    <a:pos x="T4" y="T5"/>
                  </a:cxn>
                  <a:cxn ang="0">
                    <a:pos x="T6" y="T7"/>
                  </a:cxn>
                  <a:cxn ang="0">
                    <a:pos x="T8" y="T9"/>
                  </a:cxn>
                  <a:cxn ang="0">
                    <a:pos x="T10" y="T11"/>
                  </a:cxn>
                </a:cxnLst>
                <a:rect l="0" t="0" r="r" b="b"/>
                <a:pathLst>
                  <a:path w="5" h="4">
                    <a:moveTo>
                      <a:pt x="0" y="0"/>
                    </a:moveTo>
                    <a:lnTo>
                      <a:pt x="1" y="1"/>
                    </a:lnTo>
                    <a:lnTo>
                      <a:pt x="5" y="4"/>
                    </a:lnTo>
                    <a:lnTo>
                      <a:pt x="5" y="1"/>
                    </a:lnTo>
                    <a:lnTo>
                      <a:pt x="4"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66" name="Freeform 404"/>
              <p:cNvSpPr>
                <a:spLocks/>
              </p:cNvSpPr>
              <p:nvPr/>
            </p:nvSpPr>
            <p:spPr bwMode="auto">
              <a:xfrm>
                <a:off x="992" y="2517"/>
                <a:ext cx="5" cy="39"/>
              </a:xfrm>
              <a:custGeom>
                <a:avLst/>
                <a:gdLst>
                  <a:gd name="T0" fmla="*/ 0 w 5"/>
                  <a:gd name="T1" fmla="*/ 0 h 39"/>
                  <a:gd name="T2" fmla="*/ 0 w 5"/>
                  <a:gd name="T3" fmla="*/ 39 h 39"/>
                  <a:gd name="T4" fmla="*/ 5 w 5"/>
                  <a:gd name="T5" fmla="*/ 39 h 39"/>
                  <a:gd name="T6" fmla="*/ 5 w 5"/>
                  <a:gd name="T7" fmla="*/ 1 h 39"/>
                  <a:gd name="T8" fmla="*/ 0 w 5"/>
                  <a:gd name="T9" fmla="*/ 0 h 39"/>
                </a:gdLst>
                <a:ahLst/>
                <a:cxnLst>
                  <a:cxn ang="0">
                    <a:pos x="T0" y="T1"/>
                  </a:cxn>
                  <a:cxn ang="0">
                    <a:pos x="T2" y="T3"/>
                  </a:cxn>
                  <a:cxn ang="0">
                    <a:pos x="T4" y="T5"/>
                  </a:cxn>
                  <a:cxn ang="0">
                    <a:pos x="T6" y="T7"/>
                  </a:cxn>
                  <a:cxn ang="0">
                    <a:pos x="T8" y="T9"/>
                  </a:cxn>
                </a:cxnLst>
                <a:rect l="0" t="0" r="r" b="b"/>
                <a:pathLst>
                  <a:path w="5" h="39">
                    <a:moveTo>
                      <a:pt x="0" y="0"/>
                    </a:moveTo>
                    <a:lnTo>
                      <a:pt x="0" y="39"/>
                    </a:lnTo>
                    <a:lnTo>
                      <a:pt x="5" y="39"/>
                    </a:lnTo>
                    <a:lnTo>
                      <a:pt x="5"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67" name="Rectangle 405"/>
              <p:cNvSpPr>
                <a:spLocks noChangeArrowheads="1"/>
              </p:cNvSpPr>
              <p:nvPr/>
            </p:nvSpPr>
            <p:spPr bwMode="auto">
              <a:xfrm>
                <a:off x="997" y="2522"/>
                <a:ext cx="5" cy="3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 name="Freeform 407"/>
            <p:cNvSpPr>
              <a:spLocks/>
            </p:cNvSpPr>
            <p:nvPr/>
          </p:nvSpPr>
          <p:spPr bwMode="auto">
            <a:xfrm>
              <a:off x="997" y="2556"/>
              <a:ext cx="5" cy="5"/>
            </a:xfrm>
            <a:custGeom>
              <a:avLst/>
              <a:gdLst>
                <a:gd name="T0" fmla="*/ 0 w 5"/>
                <a:gd name="T1" fmla="*/ 2 h 5"/>
                <a:gd name="T2" fmla="*/ 1 w 5"/>
                <a:gd name="T3" fmla="*/ 4 h 5"/>
                <a:gd name="T4" fmla="*/ 5 w 5"/>
                <a:gd name="T5" fmla="*/ 5 h 5"/>
                <a:gd name="T6" fmla="*/ 5 w 5"/>
                <a:gd name="T7" fmla="*/ 4 h 5"/>
                <a:gd name="T8" fmla="*/ 4 w 5"/>
                <a:gd name="T9" fmla="*/ 0 h 5"/>
                <a:gd name="T10" fmla="*/ 0 w 5"/>
                <a:gd name="T11" fmla="*/ 2 h 5"/>
              </a:gdLst>
              <a:ahLst/>
              <a:cxnLst>
                <a:cxn ang="0">
                  <a:pos x="T0" y="T1"/>
                </a:cxn>
                <a:cxn ang="0">
                  <a:pos x="T2" y="T3"/>
                </a:cxn>
                <a:cxn ang="0">
                  <a:pos x="T4" y="T5"/>
                </a:cxn>
                <a:cxn ang="0">
                  <a:pos x="T6" y="T7"/>
                </a:cxn>
                <a:cxn ang="0">
                  <a:pos x="T8" y="T9"/>
                </a:cxn>
                <a:cxn ang="0">
                  <a:pos x="T10" y="T11"/>
                </a:cxn>
              </a:cxnLst>
              <a:rect l="0" t="0" r="r" b="b"/>
              <a:pathLst>
                <a:path w="5" h="5">
                  <a:moveTo>
                    <a:pt x="0" y="2"/>
                  </a:moveTo>
                  <a:lnTo>
                    <a:pt x="1" y="4"/>
                  </a:lnTo>
                  <a:lnTo>
                    <a:pt x="5" y="5"/>
                  </a:lnTo>
                  <a:lnTo>
                    <a:pt x="5" y="4"/>
                  </a:lnTo>
                  <a:lnTo>
                    <a:pt x="4" y="0"/>
                  </a:lnTo>
                  <a:lnTo>
                    <a:pt x="0" y="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408"/>
            <p:cNvSpPr>
              <a:spLocks/>
            </p:cNvSpPr>
            <p:nvPr/>
          </p:nvSpPr>
          <p:spPr bwMode="auto">
            <a:xfrm>
              <a:off x="997" y="2522"/>
              <a:ext cx="5" cy="34"/>
            </a:xfrm>
            <a:custGeom>
              <a:avLst/>
              <a:gdLst>
                <a:gd name="T0" fmla="*/ 0 w 5"/>
                <a:gd name="T1" fmla="*/ 0 h 34"/>
                <a:gd name="T2" fmla="*/ 0 w 5"/>
                <a:gd name="T3" fmla="*/ 34 h 34"/>
                <a:gd name="T4" fmla="*/ 5 w 5"/>
                <a:gd name="T5" fmla="*/ 34 h 34"/>
                <a:gd name="T6" fmla="*/ 5 w 5"/>
                <a:gd name="T7" fmla="*/ 1 h 34"/>
                <a:gd name="T8" fmla="*/ 0 w 5"/>
                <a:gd name="T9" fmla="*/ 0 h 34"/>
              </a:gdLst>
              <a:ahLst/>
              <a:cxnLst>
                <a:cxn ang="0">
                  <a:pos x="T0" y="T1"/>
                </a:cxn>
                <a:cxn ang="0">
                  <a:pos x="T2" y="T3"/>
                </a:cxn>
                <a:cxn ang="0">
                  <a:pos x="T4" y="T5"/>
                </a:cxn>
                <a:cxn ang="0">
                  <a:pos x="T6" y="T7"/>
                </a:cxn>
                <a:cxn ang="0">
                  <a:pos x="T8" y="T9"/>
                </a:cxn>
              </a:cxnLst>
              <a:rect l="0" t="0" r="r" b="b"/>
              <a:pathLst>
                <a:path w="5" h="34">
                  <a:moveTo>
                    <a:pt x="0" y="0"/>
                  </a:moveTo>
                  <a:lnTo>
                    <a:pt x="0" y="34"/>
                  </a:lnTo>
                  <a:lnTo>
                    <a:pt x="5" y="34"/>
                  </a:lnTo>
                  <a:lnTo>
                    <a:pt x="5"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409"/>
            <p:cNvSpPr>
              <a:spLocks noChangeArrowheads="1"/>
            </p:cNvSpPr>
            <p:nvPr/>
          </p:nvSpPr>
          <p:spPr bwMode="auto">
            <a:xfrm>
              <a:off x="1002" y="2522"/>
              <a:ext cx="5" cy="3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410"/>
            <p:cNvSpPr>
              <a:spLocks/>
            </p:cNvSpPr>
            <p:nvPr/>
          </p:nvSpPr>
          <p:spPr bwMode="auto">
            <a:xfrm>
              <a:off x="1002" y="2556"/>
              <a:ext cx="5" cy="5"/>
            </a:xfrm>
            <a:custGeom>
              <a:avLst/>
              <a:gdLst>
                <a:gd name="T0" fmla="*/ 0 w 5"/>
                <a:gd name="T1" fmla="*/ 0 h 5"/>
                <a:gd name="T2" fmla="*/ 2 w 5"/>
                <a:gd name="T3" fmla="*/ 3 h 5"/>
                <a:gd name="T4" fmla="*/ 5 w 5"/>
                <a:gd name="T5" fmla="*/ 5 h 5"/>
                <a:gd name="T6" fmla="*/ 5 w 5"/>
                <a:gd name="T7" fmla="*/ 3 h 5"/>
                <a:gd name="T8" fmla="*/ 4 w 5"/>
                <a:gd name="T9" fmla="*/ 0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lnTo>
                    <a:pt x="2" y="3"/>
                  </a:lnTo>
                  <a:lnTo>
                    <a:pt x="5" y="5"/>
                  </a:lnTo>
                  <a:lnTo>
                    <a:pt x="5" y="3"/>
                  </a:lnTo>
                  <a:lnTo>
                    <a:pt x="4"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411"/>
            <p:cNvSpPr>
              <a:spLocks/>
            </p:cNvSpPr>
            <p:nvPr/>
          </p:nvSpPr>
          <p:spPr bwMode="auto">
            <a:xfrm>
              <a:off x="1002" y="2522"/>
              <a:ext cx="5" cy="34"/>
            </a:xfrm>
            <a:custGeom>
              <a:avLst/>
              <a:gdLst>
                <a:gd name="T0" fmla="*/ 0 w 5"/>
                <a:gd name="T1" fmla="*/ 0 h 34"/>
                <a:gd name="T2" fmla="*/ 0 w 5"/>
                <a:gd name="T3" fmla="*/ 33 h 34"/>
                <a:gd name="T4" fmla="*/ 5 w 5"/>
                <a:gd name="T5" fmla="*/ 34 h 34"/>
                <a:gd name="T6" fmla="*/ 5 w 5"/>
                <a:gd name="T7" fmla="*/ 1 h 34"/>
                <a:gd name="T8" fmla="*/ 0 w 5"/>
                <a:gd name="T9" fmla="*/ 0 h 34"/>
              </a:gdLst>
              <a:ahLst/>
              <a:cxnLst>
                <a:cxn ang="0">
                  <a:pos x="T0" y="T1"/>
                </a:cxn>
                <a:cxn ang="0">
                  <a:pos x="T2" y="T3"/>
                </a:cxn>
                <a:cxn ang="0">
                  <a:pos x="T4" y="T5"/>
                </a:cxn>
                <a:cxn ang="0">
                  <a:pos x="T6" y="T7"/>
                </a:cxn>
                <a:cxn ang="0">
                  <a:pos x="T8" y="T9"/>
                </a:cxn>
              </a:cxnLst>
              <a:rect l="0" t="0" r="r" b="b"/>
              <a:pathLst>
                <a:path w="5" h="34">
                  <a:moveTo>
                    <a:pt x="0" y="0"/>
                  </a:moveTo>
                  <a:lnTo>
                    <a:pt x="0" y="33"/>
                  </a:lnTo>
                  <a:lnTo>
                    <a:pt x="5" y="34"/>
                  </a:lnTo>
                  <a:lnTo>
                    <a:pt x="5"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412"/>
            <p:cNvSpPr>
              <a:spLocks noChangeArrowheads="1"/>
            </p:cNvSpPr>
            <p:nvPr/>
          </p:nvSpPr>
          <p:spPr bwMode="auto">
            <a:xfrm>
              <a:off x="1007" y="2522"/>
              <a:ext cx="5" cy="3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413"/>
            <p:cNvSpPr>
              <a:spLocks/>
            </p:cNvSpPr>
            <p:nvPr/>
          </p:nvSpPr>
          <p:spPr bwMode="auto">
            <a:xfrm>
              <a:off x="1007" y="2522"/>
              <a:ext cx="5" cy="5"/>
            </a:xfrm>
            <a:custGeom>
              <a:avLst/>
              <a:gdLst>
                <a:gd name="T0" fmla="*/ 0 w 5"/>
                <a:gd name="T1" fmla="*/ 5 h 5"/>
                <a:gd name="T2" fmla="*/ 4 w 5"/>
                <a:gd name="T3" fmla="*/ 5 h 5"/>
                <a:gd name="T4" fmla="*/ 5 w 5"/>
                <a:gd name="T5" fmla="*/ 3 h 5"/>
                <a:gd name="T6" fmla="*/ 0 w 5"/>
                <a:gd name="T7" fmla="*/ 0 h 5"/>
                <a:gd name="T8" fmla="*/ 0 w 5"/>
                <a:gd name="T9" fmla="*/ 5 h 5"/>
              </a:gdLst>
              <a:ahLst/>
              <a:cxnLst>
                <a:cxn ang="0">
                  <a:pos x="T0" y="T1"/>
                </a:cxn>
                <a:cxn ang="0">
                  <a:pos x="T2" y="T3"/>
                </a:cxn>
                <a:cxn ang="0">
                  <a:pos x="T4" y="T5"/>
                </a:cxn>
                <a:cxn ang="0">
                  <a:pos x="T6" y="T7"/>
                </a:cxn>
                <a:cxn ang="0">
                  <a:pos x="T8" y="T9"/>
                </a:cxn>
              </a:cxnLst>
              <a:rect l="0" t="0" r="r" b="b"/>
              <a:pathLst>
                <a:path w="5" h="5">
                  <a:moveTo>
                    <a:pt x="0" y="5"/>
                  </a:moveTo>
                  <a:lnTo>
                    <a:pt x="4" y="5"/>
                  </a:lnTo>
                  <a:lnTo>
                    <a:pt x="5" y="3"/>
                  </a:lnTo>
                  <a:lnTo>
                    <a:pt x="0" y="0"/>
                  </a:lnTo>
                  <a:lnTo>
                    <a:pt x="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414"/>
            <p:cNvSpPr>
              <a:spLocks noChangeArrowheads="1"/>
            </p:cNvSpPr>
            <p:nvPr/>
          </p:nvSpPr>
          <p:spPr bwMode="auto">
            <a:xfrm>
              <a:off x="1007" y="2522"/>
              <a:ext cx="5" cy="3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415"/>
            <p:cNvSpPr>
              <a:spLocks/>
            </p:cNvSpPr>
            <p:nvPr/>
          </p:nvSpPr>
          <p:spPr bwMode="auto">
            <a:xfrm>
              <a:off x="1012" y="2522"/>
              <a:ext cx="5" cy="39"/>
            </a:xfrm>
            <a:custGeom>
              <a:avLst/>
              <a:gdLst>
                <a:gd name="T0" fmla="*/ 0 w 5"/>
                <a:gd name="T1" fmla="*/ 0 h 39"/>
                <a:gd name="T2" fmla="*/ 0 w 5"/>
                <a:gd name="T3" fmla="*/ 39 h 39"/>
                <a:gd name="T4" fmla="*/ 4 w 5"/>
                <a:gd name="T5" fmla="*/ 39 h 39"/>
                <a:gd name="T6" fmla="*/ 5 w 5"/>
                <a:gd name="T7" fmla="*/ 0 h 39"/>
                <a:gd name="T8" fmla="*/ 0 w 5"/>
                <a:gd name="T9" fmla="*/ 0 h 39"/>
              </a:gdLst>
              <a:ahLst/>
              <a:cxnLst>
                <a:cxn ang="0">
                  <a:pos x="T0" y="T1"/>
                </a:cxn>
                <a:cxn ang="0">
                  <a:pos x="T2" y="T3"/>
                </a:cxn>
                <a:cxn ang="0">
                  <a:pos x="T4" y="T5"/>
                </a:cxn>
                <a:cxn ang="0">
                  <a:pos x="T6" y="T7"/>
                </a:cxn>
                <a:cxn ang="0">
                  <a:pos x="T8" y="T9"/>
                </a:cxn>
              </a:cxnLst>
              <a:rect l="0" t="0" r="r" b="b"/>
              <a:pathLst>
                <a:path w="5" h="39">
                  <a:moveTo>
                    <a:pt x="0" y="0"/>
                  </a:moveTo>
                  <a:lnTo>
                    <a:pt x="0" y="39"/>
                  </a:lnTo>
                  <a:lnTo>
                    <a:pt x="4" y="39"/>
                  </a:lnTo>
                  <a:lnTo>
                    <a:pt x="5"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416"/>
            <p:cNvSpPr>
              <a:spLocks/>
            </p:cNvSpPr>
            <p:nvPr/>
          </p:nvSpPr>
          <p:spPr bwMode="auto">
            <a:xfrm>
              <a:off x="1012" y="2522"/>
              <a:ext cx="5" cy="5"/>
            </a:xfrm>
            <a:custGeom>
              <a:avLst/>
              <a:gdLst>
                <a:gd name="T0" fmla="*/ 0 w 5"/>
                <a:gd name="T1" fmla="*/ 3 h 5"/>
                <a:gd name="T2" fmla="*/ 5 w 5"/>
                <a:gd name="T3" fmla="*/ 5 h 5"/>
                <a:gd name="T4" fmla="*/ 5 w 5"/>
                <a:gd name="T5" fmla="*/ 0 h 5"/>
                <a:gd name="T6" fmla="*/ 1 w 5"/>
                <a:gd name="T7" fmla="*/ 0 h 5"/>
                <a:gd name="T8" fmla="*/ 0 w 5"/>
                <a:gd name="T9" fmla="*/ 3 h 5"/>
              </a:gdLst>
              <a:ahLst/>
              <a:cxnLst>
                <a:cxn ang="0">
                  <a:pos x="T0" y="T1"/>
                </a:cxn>
                <a:cxn ang="0">
                  <a:pos x="T2" y="T3"/>
                </a:cxn>
                <a:cxn ang="0">
                  <a:pos x="T4" y="T5"/>
                </a:cxn>
                <a:cxn ang="0">
                  <a:pos x="T6" y="T7"/>
                </a:cxn>
                <a:cxn ang="0">
                  <a:pos x="T8" y="T9"/>
                </a:cxn>
              </a:cxnLst>
              <a:rect l="0" t="0" r="r" b="b"/>
              <a:pathLst>
                <a:path w="5" h="5">
                  <a:moveTo>
                    <a:pt x="0" y="3"/>
                  </a:moveTo>
                  <a:lnTo>
                    <a:pt x="5" y="5"/>
                  </a:lnTo>
                  <a:lnTo>
                    <a:pt x="5" y="0"/>
                  </a:lnTo>
                  <a:lnTo>
                    <a:pt x="1" y="0"/>
                  </a:lnTo>
                  <a:lnTo>
                    <a:pt x="0"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417"/>
            <p:cNvSpPr>
              <a:spLocks/>
            </p:cNvSpPr>
            <p:nvPr/>
          </p:nvSpPr>
          <p:spPr bwMode="auto">
            <a:xfrm>
              <a:off x="1012" y="2561"/>
              <a:ext cx="5" cy="5"/>
            </a:xfrm>
            <a:custGeom>
              <a:avLst/>
              <a:gdLst>
                <a:gd name="T0" fmla="*/ 0 w 5"/>
                <a:gd name="T1" fmla="*/ 0 h 5"/>
                <a:gd name="T2" fmla="*/ 1 w 5"/>
                <a:gd name="T3" fmla="*/ 2 h 5"/>
                <a:gd name="T4" fmla="*/ 5 w 5"/>
                <a:gd name="T5" fmla="*/ 5 h 5"/>
                <a:gd name="T6" fmla="*/ 5 w 5"/>
                <a:gd name="T7" fmla="*/ 2 h 5"/>
                <a:gd name="T8" fmla="*/ 4 w 5"/>
                <a:gd name="T9" fmla="*/ 0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lnTo>
                    <a:pt x="1" y="2"/>
                  </a:lnTo>
                  <a:lnTo>
                    <a:pt x="5" y="5"/>
                  </a:lnTo>
                  <a:lnTo>
                    <a:pt x="5" y="2"/>
                  </a:lnTo>
                  <a:lnTo>
                    <a:pt x="4"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418"/>
            <p:cNvSpPr>
              <a:spLocks/>
            </p:cNvSpPr>
            <p:nvPr/>
          </p:nvSpPr>
          <p:spPr bwMode="auto">
            <a:xfrm>
              <a:off x="1012" y="2522"/>
              <a:ext cx="5" cy="39"/>
            </a:xfrm>
            <a:custGeom>
              <a:avLst/>
              <a:gdLst>
                <a:gd name="T0" fmla="*/ 0 w 5"/>
                <a:gd name="T1" fmla="*/ 0 h 39"/>
                <a:gd name="T2" fmla="*/ 0 w 5"/>
                <a:gd name="T3" fmla="*/ 39 h 39"/>
                <a:gd name="T4" fmla="*/ 5 w 5"/>
                <a:gd name="T5" fmla="*/ 39 h 39"/>
                <a:gd name="T6" fmla="*/ 5 w 5"/>
                <a:gd name="T7" fmla="*/ 1 h 39"/>
                <a:gd name="T8" fmla="*/ 0 w 5"/>
                <a:gd name="T9" fmla="*/ 0 h 39"/>
              </a:gdLst>
              <a:ahLst/>
              <a:cxnLst>
                <a:cxn ang="0">
                  <a:pos x="T0" y="T1"/>
                </a:cxn>
                <a:cxn ang="0">
                  <a:pos x="T2" y="T3"/>
                </a:cxn>
                <a:cxn ang="0">
                  <a:pos x="T4" y="T5"/>
                </a:cxn>
                <a:cxn ang="0">
                  <a:pos x="T6" y="T7"/>
                </a:cxn>
                <a:cxn ang="0">
                  <a:pos x="T8" y="T9"/>
                </a:cxn>
              </a:cxnLst>
              <a:rect l="0" t="0" r="r" b="b"/>
              <a:pathLst>
                <a:path w="5" h="39">
                  <a:moveTo>
                    <a:pt x="0" y="0"/>
                  </a:moveTo>
                  <a:lnTo>
                    <a:pt x="0" y="39"/>
                  </a:lnTo>
                  <a:lnTo>
                    <a:pt x="5" y="39"/>
                  </a:lnTo>
                  <a:lnTo>
                    <a:pt x="5"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419"/>
            <p:cNvSpPr>
              <a:spLocks noChangeArrowheads="1"/>
            </p:cNvSpPr>
            <p:nvPr/>
          </p:nvSpPr>
          <p:spPr bwMode="auto">
            <a:xfrm>
              <a:off x="1017" y="2522"/>
              <a:ext cx="5" cy="3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420"/>
            <p:cNvSpPr>
              <a:spLocks/>
            </p:cNvSpPr>
            <p:nvPr/>
          </p:nvSpPr>
          <p:spPr bwMode="auto">
            <a:xfrm>
              <a:off x="1017" y="2522"/>
              <a:ext cx="5" cy="5"/>
            </a:xfrm>
            <a:custGeom>
              <a:avLst/>
              <a:gdLst>
                <a:gd name="T0" fmla="*/ 0 w 5"/>
                <a:gd name="T1" fmla="*/ 3 h 5"/>
                <a:gd name="T2" fmla="*/ 4 w 5"/>
                <a:gd name="T3" fmla="*/ 5 h 5"/>
                <a:gd name="T4" fmla="*/ 5 w 5"/>
                <a:gd name="T5" fmla="*/ 3 h 5"/>
                <a:gd name="T6" fmla="*/ 0 w 5"/>
                <a:gd name="T7" fmla="*/ 0 h 5"/>
                <a:gd name="T8" fmla="*/ 0 w 5"/>
                <a:gd name="T9" fmla="*/ 3 h 5"/>
              </a:gdLst>
              <a:ahLst/>
              <a:cxnLst>
                <a:cxn ang="0">
                  <a:pos x="T0" y="T1"/>
                </a:cxn>
                <a:cxn ang="0">
                  <a:pos x="T2" y="T3"/>
                </a:cxn>
                <a:cxn ang="0">
                  <a:pos x="T4" y="T5"/>
                </a:cxn>
                <a:cxn ang="0">
                  <a:pos x="T6" y="T7"/>
                </a:cxn>
                <a:cxn ang="0">
                  <a:pos x="T8" y="T9"/>
                </a:cxn>
              </a:cxnLst>
              <a:rect l="0" t="0" r="r" b="b"/>
              <a:pathLst>
                <a:path w="5" h="5">
                  <a:moveTo>
                    <a:pt x="0" y="3"/>
                  </a:moveTo>
                  <a:lnTo>
                    <a:pt x="4" y="5"/>
                  </a:lnTo>
                  <a:lnTo>
                    <a:pt x="5" y="3"/>
                  </a:lnTo>
                  <a:lnTo>
                    <a:pt x="0" y="0"/>
                  </a:lnTo>
                  <a:lnTo>
                    <a:pt x="0"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421"/>
            <p:cNvSpPr>
              <a:spLocks/>
            </p:cNvSpPr>
            <p:nvPr/>
          </p:nvSpPr>
          <p:spPr bwMode="auto">
            <a:xfrm>
              <a:off x="1012" y="2561"/>
              <a:ext cx="5" cy="5"/>
            </a:xfrm>
            <a:custGeom>
              <a:avLst/>
              <a:gdLst>
                <a:gd name="T0" fmla="*/ 0 w 5"/>
                <a:gd name="T1" fmla="*/ 0 h 5"/>
                <a:gd name="T2" fmla="*/ 1 w 5"/>
                <a:gd name="T3" fmla="*/ 2 h 5"/>
                <a:gd name="T4" fmla="*/ 5 w 5"/>
                <a:gd name="T5" fmla="*/ 5 h 5"/>
                <a:gd name="T6" fmla="*/ 5 w 5"/>
                <a:gd name="T7" fmla="*/ 2 h 5"/>
                <a:gd name="T8" fmla="*/ 4 w 5"/>
                <a:gd name="T9" fmla="*/ 0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lnTo>
                    <a:pt x="1" y="2"/>
                  </a:lnTo>
                  <a:lnTo>
                    <a:pt x="5" y="5"/>
                  </a:lnTo>
                  <a:lnTo>
                    <a:pt x="5" y="2"/>
                  </a:lnTo>
                  <a:lnTo>
                    <a:pt x="4"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422"/>
            <p:cNvSpPr>
              <a:spLocks/>
            </p:cNvSpPr>
            <p:nvPr/>
          </p:nvSpPr>
          <p:spPr bwMode="auto">
            <a:xfrm>
              <a:off x="1017" y="2522"/>
              <a:ext cx="5" cy="39"/>
            </a:xfrm>
            <a:custGeom>
              <a:avLst/>
              <a:gdLst>
                <a:gd name="T0" fmla="*/ 0 w 5"/>
                <a:gd name="T1" fmla="*/ 0 h 39"/>
                <a:gd name="T2" fmla="*/ 0 w 5"/>
                <a:gd name="T3" fmla="*/ 39 h 39"/>
                <a:gd name="T4" fmla="*/ 5 w 5"/>
                <a:gd name="T5" fmla="*/ 39 h 39"/>
                <a:gd name="T6" fmla="*/ 5 w 5"/>
                <a:gd name="T7" fmla="*/ 1 h 39"/>
                <a:gd name="T8" fmla="*/ 0 w 5"/>
                <a:gd name="T9" fmla="*/ 0 h 39"/>
              </a:gdLst>
              <a:ahLst/>
              <a:cxnLst>
                <a:cxn ang="0">
                  <a:pos x="T0" y="T1"/>
                </a:cxn>
                <a:cxn ang="0">
                  <a:pos x="T2" y="T3"/>
                </a:cxn>
                <a:cxn ang="0">
                  <a:pos x="T4" y="T5"/>
                </a:cxn>
                <a:cxn ang="0">
                  <a:pos x="T6" y="T7"/>
                </a:cxn>
                <a:cxn ang="0">
                  <a:pos x="T8" y="T9"/>
                </a:cxn>
              </a:cxnLst>
              <a:rect l="0" t="0" r="r" b="b"/>
              <a:pathLst>
                <a:path w="5" h="39">
                  <a:moveTo>
                    <a:pt x="0" y="0"/>
                  </a:moveTo>
                  <a:lnTo>
                    <a:pt x="0" y="39"/>
                  </a:lnTo>
                  <a:lnTo>
                    <a:pt x="5" y="39"/>
                  </a:lnTo>
                  <a:lnTo>
                    <a:pt x="5"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423"/>
            <p:cNvSpPr>
              <a:spLocks noChangeArrowheads="1"/>
            </p:cNvSpPr>
            <p:nvPr/>
          </p:nvSpPr>
          <p:spPr bwMode="auto">
            <a:xfrm>
              <a:off x="1017" y="2522"/>
              <a:ext cx="5" cy="3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424"/>
            <p:cNvSpPr>
              <a:spLocks/>
            </p:cNvSpPr>
            <p:nvPr/>
          </p:nvSpPr>
          <p:spPr bwMode="auto">
            <a:xfrm>
              <a:off x="1017" y="2561"/>
              <a:ext cx="5" cy="5"/>
            </a:xfrm>
            <a:custGeom>
              <a:avLst/>
              <a:gdLst>
                <a:gd name="T0" fmla="*/ 0 w 5"/>
                <a:gd name="T1" fmla="*/ 2 h 5"/>
                <a:gd name="T2" fmla="*/ 1 w 5"/>
                <a:gd name="T3" fmla="*/ 3 h 5"/>
                <a:gd name="T4" fmla="*/ 5 w 5"/>
                <a:gd name="T5" fmla="*/ 5 h 5"/>
                <a:gd name="T6" fmla="*/ 5 w 5"/>
                <a:gd name="T7" fmla="*/ 3 h 5"/>
                <a:gd name="T8" fmla="*/ 4 w 5"/>
                <a:gd name="T9" fmla="*/ 0 h 5"/>
                <a:gd name="T10" fmla="*/ 0 w 5"/>
                <a:gd name="T11" fmla="*/ 2 h 5"/>
              </a:gdLst>
              <a:ahLst/>
              <a:cxnLst>
                <a:cxn ang="0">
                  <a:pos x="T0" y="T1"/>
                </a:cxn>
                <a:cxn ang="0">
                  <a:pos x="T2" y="T3"/>
                </a:cxn>
                <a:cxn ang="0">
                  <a:pos x="T4" y="T5"/>
                </a:cxn>
                <a:cxn ang="0">
                  <a:pos x="T6" y="T7"/>
                </a:cxn>
                <a:cxn ang="0">
                  <a:pos x="T8" y="T9"/>
                </a:cxn>
                <a:cxn ang="0">
                  <a:pos x="T10" y="T11"/>
                </a:cxn>
              </a:cxnLst>
              <a:rect l="0" t="0" r="r" b="b"/>
              <a:pathLst>
                <a:path w="5" h="5">
                  <a:moveTo>
                    <a:pt x="0" y="2"/>
                  </a:moveTo>
                  <a:lnTo>
                    <a:pt x="1" y="3"/>
                  </a:lnTo>
                  <a:lnTo>
                    <a:pt x="5" y="5"/>
                  </a:lnTo>
                  <a:lnTo>
                    <a:pt x="5" y="3"/>
                  </a:lnTo>
                  <a:lnTo>
                    <a:pt x="4" y="0"/>
                  </a:lnTo>
                  <a:lnTo>
                    <a:pt x="0" y="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425"/>
            <p:cNvSpPr>
              <a:spLocks/>
            </p:cNvSpPr>
            <p:nvPr/>
          </p:nvSpPr>
          <p:spPr bwMode="auto">
            <a:xfrm>
              <a:off x="1017" y="2522"/>
              <a:ext cx="5" cy="39"/>
            </a:xfrm>
            <a:custGeom>
              <a:avLst/>
              <a:gdLst>
                <a:gd name="T0" fmla="*/ 0 w 5"/>
                <a:gd name="T1" fmla="*/ 0 h 39"/>
                <a:gd name="T2" fmla="*/ 0 w 5"/>
                <a:gd name="T3" fmla="*/ 39 h 39"/>
                <a:gd name="T4" fmla="*/ 5 w 5"/>
                <a:gd name="T5" fmla="*/ 39 h 39"/>
                <a:gd name="T6" fmla="*/ 5 w 5"/>
                <a:gd name="T7" fmla="*/ 1 h 39"/>
                <a:gd name="T8" fmla="*/ 0 w 5"/>
                <a:gd name="T9" fmla="*/ 0 h 39"/>
              </a:gdLst>
              <a:ahLst/>
              <a:cxnLst>
                <a:cxn ang="0">
                  <a:pos x="T0" y="T1"/>
                </a:cxn>
                <a:cxn ang="0">
                  <a:pos x="T2" y="T3"/>
                </a:cxn>
                <a:cxn ang="0">
                  <a:pos x="T4" y="T5"/>
                </a:cxn>
                <a:cxn ang="0">
                  <a:pos x="T6" y="T7"/>
                </a:cxn>
                <a:cxn ang="0">
                  <a:pos x="T8" y="T9"/>
                </a:cxn>
              </a:cxnLst>
              <a:rect l="0" t="0" r="r" b="b"/>
              <a:pathLst>
                <a:path w="5" h="39">
                  <a:moveTo>
                    <a:pt x="0" y="0"/>
                  </a:moveTo>
                  <a:lnTo>
                    <a:pt x="0" y="39"/>
                  </a:lnTo>
                  <a:lnTo>
                    <a:pt x="5" y="39"/>
                  </a:lnTo>
                  <a:lnTo>
                    <a:pt x="5"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426"/>
            <p:cNvSpPr>
              <a:spLocks noChangeArrowheads="1"/>
            </p:cNvSpPr>
            <p:nvPr/>
          </p:nvSpPr>
          <p:spPr bwMode="auto">
            <a:xfrm>
              <a:off x="1022" y="2522"/>
              <a:ext cx="5" cy="3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427"/>
            <p:cNvSpPr>
              <a:spLocks/>
            </p:cNvSpPr>
            <p:nvPr/>
          </p:nvSpPr>
          <p:spPr bwMode="auto">
            <a:xfrm>
              <a:off x="1022" y="2561"/>
              <a:ext cx="5" cy="5"/>
            </a:xfrm>
            <a:custGeom>
              <a:avLst/>
              <a:gdLst>
                <a:gd name="T0" fmla="*/ 0 w 5"/>
                <a:gd name="T1" fmla="*/ 3 h 5"/>
                <a:gd name="T2" fmla="*/ 1 w 5"/>
                <a:gd name="T3" fmla="*/ 4 h 5"/>
                <a:gd name="T4" fmla="*/ 5 w 5"/>
                <a:gd name="T5" fmla="*/ 5 h 5"/>
                <a:gd name="T6" fmla="*/ 5 w 5"/>
                <a:gd name="T7" fmla="*/ 4 h 5"/>
                <a:gd name="T8" fmla="*/ 4 w 5"/>
                <a:gd name="T9" fmla="*/ 0 h 5"/>
                <a:gd name="T10" fmla="*/ 0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0" y="3"/>
                  </a:moveTo>
                  <a:lnTo>
                    <a:pt x="1" y="4"/>
                  </a:lnTo>
                  <a:lnTo>
                    <a:pt x="5" y="5"/>
                  </a:lnTo>
                  <a:lnTo>
                    <a:pt x="5" y="4"/>
                  </a:lnTo>
                  <a:lnTo>
                    <a:pt x="4" y="0"/>
                  </a:lnTo>
                  <a:lnTo>
                    <a:pt x="0" y="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428"/>
            <p:cNvSpPr>
              <a:spLocks noChangeArrowheads="1"/>
            </p:cNvSpPr>
            <p:nvPr/>
          </p:nvSpPr>
          <p:spPr bwMode="auto">
            <a:xfrm>
              <a:off x="1022" y="2522"/>
              <a:ext cx="5" cy="3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429"/>
            <p:cNvSpPr>
              <a:spLocks noChangeArrowheads="1"/>
            </p:cNvSpPr>
            <p:nvPr/>
          </p:nvSpPr>
          <p:spPr bwMode="auto">
            <a:xfrm>
              <a:off x="1027" y="2522"/>
              <a:ext cx="5" cy="4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430"/>
            <p:cNvSpPr>
              <a:spLocks/>
            </p:cNvSpPr>
            <p:nvPr/>
          </p:nvSpPr>
          <p:spPr bwMode="auto">
            <a:xfrm>
              <a:off x="1027" y="2522"/>
              <a:ext cx="5" cy="5"/>
            </a:xfrm>
            <a:custGeom>
              <a:avLst/>
              <a:gdLst>
                <a:gd name="T0" fmla="*/ 0 w 5"/>
                <a:gd name="T1" fmla="*/ 5 h 5"/>
                <a:gd name="T2" fmla="*/ 4 w 5"/>
                <a:gd name="T3" fmla="*/ 5 h 5"/>
                <a:gd name="T4" fmla="*/ 5 w 5"/>
                <a:gd name="T5" fmla="*/ 3 h 5"/>
                <a:gd name="T6" fmla="*/ 0 w 5"/>
                <a:gd name="T7" fmla="*/ 0 h 5"/>
                <a:gd name="T8" fmla="*/ 0 w 5"/>
                <a:gd name="T9" fmla="*/ 5 h 5"/>
              </a:gdLst>
              <a:ahLst/>
              <a:cxnLst>
                <a:cxn ang="0">
                  <a:pos x="T0" y="T1"/>
                </a:cxn>
                <a:cxn ang="0">
                  <a:pos x="T2" y="T3"/>
                </a:cxn>
                <a:cxn ang="0">
                  <a:pos x="T4" y="T5"/>
                </a:cxn>
                <a:cxn ang="0">
                  <a:pos x="T6" y="T7"/>
                </a:cxn>
                <a:cxn ang="0">
                  <a:pos x="T8" y="T9"/>
                </a:cxn>
              </a:cxnLst>
              <a:rect l="0" t="0" r="r" b="b"/>
              <a:pathLst>
                <a:path w="5" h="5">
                  <a:moveTo>
                    <a:pt x="0" y="5"/>
                  </a:moveTo>
                  <a:lnTo>
                    <a:pt x="4" y="5"/>
                  </a:lnTo>
                  <a:lnTo>
                    <a:pt x="5" y="3"/>
                  </a:lnTo>
                  <a:lnTo>
                    <a:pt x="0" y="0"/>
                  </a:lnTo>
                  <a:lnTo>
                    <a:pt x="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96" name="Freeform 431"/>
            <p:cNvSpPr>
              <a:spLocks/>
            </p:cNvSpPr>
            <p:nvPr/>
          </p:nvSpPr>
          <p:spPr bwMode="auto">
            <a:xfrm>
              <a:off x="1027" y="2561"/>
              <a:ext cx="5" cy="5"/>
            </a:xfrm>
            <a:custGeom>
              <a:avLst/>
              <a:gdLst>
                <a:gd name="T0" fmla="*/ 0 w 5"/>
                <a:gd name="T1" fmla="*/ 2 h 5"/>
                <a:gd name="T2" fmla="*/ 1 w 5"/>
                <a:gd name="T3" fmla="*/ 4 h 5"/>
                <a:gd name="T4" fmla="*/ 5 w 5"/>
                <a:gd name="T5" fmla="*/ 5 h 5"/>
                <a:gd name="T6" fmla="*/ 5 w 5"/>
                <a:gd name="T7" fmla="*/ 4 h 5"/>
                <a:gd name="T8" fmla="*/ 4 w 5"/>
                <a:gd name="T9" fmla="*/ 0 h 5"/>
                <a:gd name="T10" fmla="*/ 0 w 5"/>
                <a:gd name="T11" fmla="*/ 2 h 5"/>
              </a:gdLst>
              <a:ahLst/>
              <a:cxnLst>
                <a:cxn ang="0">
                  <a:pos x="T0" y="T1"/>
                </a:cxn>
                <a:cxn ang="0">
                  <a:pos x="T2" y="T3"/>
                </a:cxn>
                <a:cxn ang="0">
                  <a:pos x="T4" y="T5"/>
                </a:cxn>
                <a:cxn ang="0">
                  <a:pos x="T6" y="T7"/>
                </a:cxn>
                <a:cxn ang="0">
                  <a:pos x="T8" y="T9"/>
                </a:cxn>
                <a:cxn ang="0">
                  <a:pos x="T10" y="T11"/>
                </a:cxn>
              </a:cxnLst>
              <a:rect l="0" t="0" r="r" b="b"/>
              <a:pathLst>
                <a:path w="5" h="5">
                  <a:moveTo>
                    <a:pt x="0" y="2"/>
                  </a:moveTo>
                  <a:lnTo>
                    <a:pt x="1" y="4"/>
                  </a:lnTo>
                  <a:lnTo>
                    <a:pt x="5" y="5"/>
                  </a:lnTo>
                  <a:lnTo>
                    <a:pt x="5" y="4"/>
                  </a:lnTo>
                  <a:lnTo>
                    <a:pt x="4" y="0"/>
                  </a:lnTo>
                  <a:lnTo>
                    <a:pt x="0" y="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99" name="Freeform 432"/>
            <p:cNvSpPr>
              <a:spLocks/>
            </p:cNvSpPr>
            <p:nvPr/>
          </p:nvSpPr>
          <p:spPr bwMode="auto">
            <a:xfrm>
              <a:off x="1027" y="2522"/>
              <a:ext cx="5" cy="39"/>
            </a:xfrm>
            <a:custGeom>
              <a:avLst/>
              <a:gdLst>
                <a:gd name="T0" fmla="*/ 0 w 5"/>
                <a:gd name="T1" fmla="*/ 0 h 39"/>
                <a:gd name="T2" fmla="*/ 0 w 5"/>
                <a:gd name="T3" fmla="*/ 39 h 39"/>
                <a:gd name="T4" fmla="*/ 5 w 5"/>
                <a:gd name="T5" fmla="*/ 39 h 39"/>
                <a:gd name="T6" fmla="*/ 5 w 5"/>
                <a:gd name="T7" fmla="*/ 1 h 39"/>
                <a:gd name="T8" fmla="*/ 0 w 5"/>
                <a:gd name="T9" fmla="*/ 0 h 39"/>
              </a:gdLst>
              <a:ahLst/>
              <a:cxnLst>
                <a:cxn ang="0">
                  <a:pos x="T0" y="T1"/>
                </a:cxn>
                <a:cxn ang="0">
                  <a:pos x="T2" y="T3"/>
                </a:cxn>
                <a:cxn ang="0">
                  <a:pos x="T4" y="T5"/>
                </a:cxn>
                <a:cxn ang="0">
                  <a:pos x="T6" y="T7"/>
                </a:cxn>
                <a:cxn ang="0">
                  <a:pos x="T8" y="T9"/>
                </a:cxn>
              </a:cxnLst>
              <a:rect l="0" t="0" r="r" b="b"/>
              <a:pathLst>
                <a:path w="5" h="39">
                  <a:moveTo>
                    <a:pt x="0" y="0"/>
                  </a:moveTo>
                  <a:lnTo>
                    <a:pt x="0" y="39"/>
                  </a:lnTo>
                  <a:lnTo>
                    <a:pt x="5" y="39"/>
                  </a:lnTo>
                  <a:lnTo>
                    <a:pt x="5"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00" name="Rectangle 433"/>
            <p:cNvSpPr>
              <a:spLocks noChangeArrowheads="1"/>
            </p:cNvSpPr>
            <p:nvPr/>
          </p:nvSpPr>
          <p:spPr bwMode="auto">
            <a:xfrm>
              <a:off x="1032" y="2527"/>
              <a:ext cx="5" cy="3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01" name="Freeform 434"/>
            <p:cNvSpPr>
              <a:spLocks/>
            </p:cNvSpPr>
            <p:nvPr/>
          </p:nvSpPr>
          <p:spPr bwMode="auto">
            <a:xfrm>
              <a:off x="1032" y="2522"/>
              <a:ext cx="5" cy="5"/>
            </a:xfrm>
            <a:custGeom>
              <a:avLst/>
              <a:gdLst>
                <a:gd name="T0" fmla="*/ 0 w 5"/>
                <a:gd name="T1" fmla="*/ 5 h 5"/>
                <a:gd name="T2" fmla="*/ 4 w 5"/>
                <a:gd name="T3" fmla="*/ 5 h 5"/>
                <a:gd name="T4" fmla="*/ 5 w 5"/>
                <a:gd name="T5" fmla="*/ 0 h 5"/>
                <a:gd name="T6" fmla="*/ 0 w 5"/>
                <a:gd name="T7" fmla="*/ 0 h 5"/>
                <a:gd name="T8" fmla="*/ 0 w 5"/>
                <a:gd name="T9" fmla="*/ 5 h 5"/>
              </a:gdLst>
              <a:ahLst/>
              <a:cxnLst>
                <a:cxn ang="0">
                  <a:pos x="T0" y="T1"/>
                </a:cxn>
                <a:cxn ang="0">
                  <a:pos x="T2" y="T3"/>
                </a:cxn>
                <a:cxn ang="0">
                  <a:pos x="T4" y="T5"/>
                </a:cxn>
                <a:cxn ang="0">
                  <a:pos x="T6" y="T7"/>
                </a:cxn>
                <a:cxn ang="0">
                  <a:pos x="T8" y="T9"/>
                </a:cxn>
              </a:cxnLst>
              <a:rect l="0" t="0" r="r" b="b"/>
              <a:pathLst>
                <a:path w="5" h="5">
                  <a:moveTo>
                    <a:pt x="0" y="5"/>
                  </a:moveTo>
                  <a:lnTo>
                    <a:pt x="4" y="5"/>
                  </a:lnTo>
                  <a:lnTo>
                    <a:pt x="5" y="0"/>
                  </a:lnTo>
                  <a:lnTo>
                    <a:pt x="0" y="0"/>
                  </a:lnTo>
                  <a:lnTo>
                    <a:pt x="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02" name="Freeform 435"/>
            <p:cNvSpPr>
              <a:spLocks/>
            </p:cNvSpPr>
            <p:nvPr/>
          </p:nvSpPr>
          <p:spPr bwMode="auto">
            <a:xfrm>
              <a:off x="1032" y="2566"/>
              <a:ext cx="5" cy="5"/>
            </a:xfrm>
            <a:custGeom>
              <a:avLst/>
              <a:gdLst>
                <a:gd name="T0" fmla="*/ 0 w 5"/>
                <a:gd name="T1" fmla="*/ 0 h 5"/>
                <a:gd name="T2" fmla="*/ 0 w 5"/>
                <a:gd name="T3" fmla="*/ 3 h 5"/>
                <a:gd name="T4" fmla="*/ 5 w 5"/>
                <a:gd name="T5" fmla="*/ 5 h 5"/>
                <a:gd name="T6" fmla="*/ 5 w 5"/>
                <a:gd name="T7" fmla="*/ 3 h 5"/>
                <a:gd name="T8" fmla="*/ 3 w 5"/>
                <a:gd name="T9" fmla="*/ 0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lnTo>
                    <a:pt x="0" y="3"/>
                  </a:lnTo>
                  <a:lnTo>
                    <a:pt x="5" y="5"/>
                  </a:lnTo>
                  <a:lnTo>
                    <a:pt x="5" y="3"/>
                  </a:lnTo>
                  <a:lnTo>
                    <a:pt x="3"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03" name="Freeform 436"/>
            <p:cNvSpPr>
              <a:spLocks/>
            </p:cNvSpPr>
            <p:nvPr/>
          </p:nvSpPr>
          <p:spPr bwMode="auto">
            <a:xfrm>
              <a:off x="1032" y="2527"/>
              <a:ext cx="5" cy="39"/>
            </a:xfrm>
            <a:custGeom>
              <a:avLst/>
              <a:gdLst>
                <a:gd name="T0" fmla="*/ 0 w 5"/>
                <a:gd name="T1" fmla="*/ 0 h 39"/>
                <a:gd name="T2" fmla="*/ 0 w 5"/>
                <a:gd name="T3" fmla="*/ 39 h 39"/>
                <a:gd name="T4" fmla="*/ 5 w 5"/>
                <a:gd name="T5" fmla="*/ 39 h 39"/>
                <a:gd name="T6" fmla="*/ 5 w 5"/>
                <a:gd name="T7" fmla="*/ 1 h 39"/>
                <a:gd name="T8" fmla="*/ 0 w 5"/>
                <a:gd name="T9" fmla="*/ 0 h 39"/>
              </a:gdLst>
              <a:ahLst/>
              <a:cxnLst>
                <a:cxn ang="0">
                  <a:pos x="T0" y="T1"/>
                </a:cxn>
                <a:cxn ang="0">
                  <a:pos x="T2" y="T3"/>
                </a:cxn>
                <a:cxn ang="0">
                  <a:pos x="T4" y="T5"/>
                </a:cxn>
                <a:cxn ang="0">
                  <a:pos x="T6" y="T7"/>
                </a:cxn>
                <a:cxn ang="0">
                  <a:pos x="T8" y="T9"/>
                </a:cxn>
              </a:cxnLst>
              <a:rect l="0" t="0" r="r" b="b"/>
              <a:pathLst>
                <a:path w="5" h="39">
                  <a:moveTo>
                    <a:pt x="0" y="0"/>
                  </a:moveTo>
                  <a:lnTo>
                    <a:pt x="0" y="39"/>
                  </a:lnTo>
                  <a:lnTo>
                    <a:pt x="5" y="39"/>
                  </a:lnTo>
                  <a:lnTo>
                    <a:pt x="5"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04" name="Rectangle 437"/>
            <p:cNvSpPr>
              <a:spLocks noChangeArrowheads="1"/>
            </p:cNvSpPr>
            <p:nvPr/>
          </p:nvSpPr>
          <p:spPr bwMode="auto">
            <a:xfrm>
              <a:off x="1037" y="2527"/>
              <a:ext cx="5" cy="3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05" name="Freeform 438"/>
            <p:cNvSpPr>
              <a:spLocks/>
            </p:cNvSpPr>
            <p:nvPr/>
          </p:nvSpPr>
          <p:spPr bwMode="auto">
            <a:xfrm>
              <a:off x="1037" y="2566"/>
              <a:ext cx="5" cy="5"/>
            </a:xfrm>
            <a:custGeom>
              <a:avLst/>
              <a:gdLst>
                <a:gd name="T0" fmla="*/ 0 w 5"/>
                <a:gd name="T1" fmla="*/ 0 h 5"/>
                <a:gd name="T2" fmla="*/ 0 w 5"/>
                <a:gd name="T3" fmla="*/ 2 h 5"/>
                <a:gd name="T4" fmla="*/ 5 w 5"/>
                <a:gd name="T5" fmla="*/ 5 h 5"/>
                <a:gd name="T6" fmla="*/ 5 w 5"/>
                <a:gd name="T7" fmla="*/ 2 h 5"/>
                <a:gd name="T8" fmla="*/ 3 w 5"/>
                <a:gd name="T9" fmla="*/ 0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lnTo>
                    <a:pt x="0" y="2"/>
                  </a:lnTo>
                  <a:lnTo>
                    <a:pt x="5" y="5"/>
                  </a:lnTo>
                  <a:lnTo>
                    <a:pt x="5" y="2"/>
                  </a:lnTo>
                  <a:lnTo>
                    <a:pt x="3"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06" name="Rectangle 439"/>
            <p:cNvSpPr>
              <a:spLocks noChangeArrowheads="1"/>
            </p:cNvSpPr>
            <p:nvPr/>
          </p:nvSpPr>
          <p:spPr bwMode="auto">
            <a:xfrm>
              <a:off x="1037" y="2527"/>
              <a:ext cx="5" cy="3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07" name="Rectangle 440"/>
            <p:cNvSpPr>
              <a:spLocks noChangeArrowheads="1"/>
            </p:cNvSpPr>
            <p:nvPr/>
          </p:nvSpPr>
          <p:spPr bwMode="auto">
            <a:xfrm>
              <a:off x="1042" y="2527"/>
              <a:ext cx="4" cy="3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08" name="Freeform 441"/>
            <p:cNvSpPr>
              <a:spLocks/>
            </p:cNvSpPr>
            <p:nvPr/>
          </p:nvSpPr>
          <p:spPr bwMode="auto">
            <a:xfrm>
              <a:off x="1042" y="2527"/>
              <a:ext cx="4" cy="5"/>
            </a:xfrm>
            <a:custGeom>
              <a:avLst/>
              <a:gdLst>
                <a:gd name="T0" fmla="*/ 0 w 4"/>
                <a:gd name="T1" fmla="*/ 3 h 5"/>
                <a:gd name="T2" fmla="*/ 4 w 4"/>
                <a:gd name="T3" fmla="*/ 5 h 5"/>
                <a:gd name="T4" fmla="*/ 4 w 4"/>
                <a:gd name="T5" fmla="*/ 3 h 5"/>
                <a:gd name="T6" fmla="*/ 0 w 4"/>
                <a:gd name="T7" fmla="*/ 0 h 5"/>
                <a:gd name="T8" fmla="*/ 0 w 4"/>
                <a:gd name="T9" fmla="*/ 3 h 5"/>
              </a:gdLst>
              <a:ahLst/>
              <a:cxnLst>
                <a:cxn ang="0">
                  <a:pos x="T0" y="T1"/>
                </a:cxn>
                <a:cxn ang="0">
                  <a:pos x="T2" y="T3"/>
                </a:cxn>
                <a:cxn ang="0">
                  <a:pos x="T4" y="T5"/>
                </a:cxn>
                <a:cxn ang="0">
                  <a:pos x="T6" y="T7"/>
                </a:cxn>
                <a:cxn ang="0">
                  <a:pos x="T8" y="T9"/>
                </a:cxn>
              </a:cxnLst>
              <a:rect l="0" t="0" r="r" b="b"/>
              <a:pathLst>
                <a:path w="4" h="5">
                  <a:moveTo>
                    <a:pt x="0" y="3"/>
                  </a:moveTo>
                  <a:lnTo>
                    <a:pt x="4" y="5"/>
                  </a:lnTo>
                  <a:lnTo>
                    <a:pt x="4" y="3"/>
                  </a:lnTo>
                  <a:lnTo>
                    <a:pt x="0" y="0"/>
                  </a:lnTo>
                  <a:lnTo>
                    <a:pt x="0"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09" name="Freeform 442"/>
            <p:cNvSpPr>
              <a:spLocks/>
            </p:cNvSpPr>
            <p:nvPr/>
          </p:nvSpPr>
          <p:spPr bwMode="auto">
            <a:xfrm>
              <a:off x="1042" y="2566"/>
              <a:ext cx="4" cy="5"/>
            </a:xfrm>
            <a:custGeom>
              <a:avLst/>
              <a:gdLst>
                <a:gd name="T0" fmla="*/ 0 w 4"/>
                <a:gd name="T1" fmla="*/ 1 h 5"/>
                <a:gd name="T2" fmla="*/ 0 w 4"/>
                <a:gd name="T3" fmla="*/ 2 h 5"/>
                <a:gd name="T4" fmla="*/ 4 w 4"/>
                <a:gd name="T5" fmla="*/ 5 h 5"/>
                <a:gd name="T6" fmla="*/ 4 w 4"/>
                <a:gd name="T7" fmla="*/ 2 h 5"/>
                <a:gd name="T8" fmla="*/ 3 w 4"/>
                <a:gd name="T9" fmla="*/ 0 h 5"/>
                <a:gd name="T10" fmla="*/ 0 w 4"/>
                <a:gd name="T11" fmla="*/ 1 h 5"/>
              </a:gdLst>
              <a:ahLst/>
              <a:cxnLst>
                <a:cxn ang="0">
                  <a:pos x="T0" y="T1"/>
                </a:cxn>
                <a:cxn ang="0">
                  <a:pos x="T2" y="T3"/>
                </a:cxn>
                <a:cxn ang="0">
                  <a:pos x="T4" y="T5"/>
                </a:cxn>
                <a:cxn ang="0">
                  <a:pos x="T6" y="T7"/>
                </a:cxn>
                <a:cxn ang="0">
                  <a:pos x="T8" y="T9"/>
                </a:cxn>
                <a:cxn ang="0">
                  <a:pos x="T10" y="T11"/>
                </a:cxn>
              </a:cxnLst>
              <a:rect l="0" t="0" r="r" b="b"/>
              <a:pathLst>
                <a:path w="4" h="5">
                  <a:moveTo>
                    <a:pt x="0" y="1"/>
                  </a:moveTo>
                  <a:lnTo>
                    <a:pt x="0" y="2"/>
                  </a:lnTo>
                  <a:lnTo>
                    <a:pt x="4" y="5"/>
                  </a:lnTo>
                  <a:lnTo>
                    <a:pt x="4" y="2"/>
                  </a:lnTo>
                  <a:lnTo>
                    <a:pt x="3"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10" name="Freeform 443"/>
            <p:cNvSpPr>
              <a:spLocks/>
            </p:cNvSpPr>
            <p:nvPr/>
          </p:nvSpPr>
          <p:spPr bwMode="auto">
            <a:xfrm>
              <a:off x="1042" y="2527"/>
              <a:ext cx="4" cy="39"/>
            </a:xfrm>
            <a:custGeom>
              <a:avLst/>
              <a:gdLst>
                <a:gd name="T0" fmla="*/ 0 w 4"/>
                <a:gd name="T1" fmla="*/ 0 h 39"/>
                <a:gd name="T2" fmla="*/ 0 w 4"/>
                <a:gd name="T3" fmla="*/ 39 h 39"/>
                <a:gd name="T4" fmla="*/ 4 w 4"/>
                <a:gd name="T5" fmla="*/ 39 h 39"/>
                <a:gd name="T6" fmla="*/ 4 w 4"/>
                <a:gd name="T7" fmla="*/ 1 h 39"/>
                <a:gd name="T8" fmla="*/ 0 w 4"/>
                <a:gd name="T9" fmla="*/ 0 h 39"/>
              </a:gdLst>
              <a:ahLst/>
              <a:cxnLst>
                <a:cxn ang="0">
                  <a:pos x="T0" y="T1"/>
                </a:cxn>
                <a:cxn ang="0">
                  <a:pos x="T2" y="T3"/>
                </a:cxn>
                <a:cxn ang="0">
                  <a:pos x="T4" y="T5"/>
                </a:cxn>
                <a:cxn ang="0">
                  <a:pos x="T6" y="T7"/>
                </a:cxn>
                <a:cxn ang="0">
                  <a:pos x="T8" y="T9"/>
                </a:cxn>
              </a:cxnLst>
              <a:rect l="0" t="0" r="r" b="b"/>
              <a:pathLst>
                <a:path w="4" h="39">
                  <a:moveTo>
                    <a:pt x="0" y="0"/>
                  </a:moveTo>
                  <a:lnTo>
                    <a:pt x="0" y="39"/>
                  </a:lnTo>
                  <a:lnTo>
                    <a:pt x="4" y="39"/>
                  </a:lnTo>
                  <a:lnTo>
                    <a:pt x="4"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11" name="Rectangle 444"/>
            <p:cNvSpPr>
              <a:spLocks noChangeArrowheads="1"/>
            </p:cNvSpPr>
            <p:nvPr/>
          </p:nvSpPr>
          <p:spPr bwMode="auto">
            <a:xfrm>
              <a:off x="1042" y="2527"/>
              <a:ext cx="4" cy="3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12" name="Freeform 445"/>
            <p:cNvSpPr>
              <a:spLocks/>
            </p:cNvSpPr>
            <p:nvPr/>
          </p:nvSpPr>
          <p:spPr bwMode="auto">
            <a:xfrm>
              <a:off x="1042" y="2527"/>
              <a:ext cx="4" cy="5"/>
            </a:xfrm>
            <a:custGeom>
              <a:avLst/>
              <a:gdLst>
                <a:gd name="T0" fmla="*/ 0 w 4"/>
                <a:gd name="T1" fmla="*/ 5 h 5"/>
                <a:gd name="T2" fmla="*/ 4 w 4"/>
                <a:gd name="T3" fmla="*/ 5 h 5"/>
                <a:gd name="T4" fmla="*/ 4 w 4"/>
                <a:gd name="T5" fmla="*/ 2 h 5"/>
                <a:gd name="T6" fmla="*/ 0 w 4"/>
                <a:gd name="T7" fmla="*/ 0 h 5"/>
                <a:gd name="T8" fmla="*/ 0 w 4"/>
                <a:gd name="T9" fmla="*/ 5 h 5"/>
              </a:gdLst>
              <a:ahLst/>
              <a:cxnLst>
                <a:cxn ang="0">
                  <a:pos x="T0" y="T1"/>
                </a:cxn>
                <a:cxn ang="0">
                  <a:pos x="T2" y="T3"/>
                </a:cxn>
                <a:cxn ang="0">
                  <a:pos x="T4" y="T5"/>
                </a:cxn>
                <a:cxn ang="0">
                  <a:pos x="T6" y="T7"/>
                </a:cxn>
                <a:cxn ang="0">
                  <a:pos x="T8" y="T9"/>
                </a:cxn>
              </a:cxnLst>
              <a:rect l="0" t="0" r="r" b="b"/>
              <a:pathLst>
                <a:path w="4" h="5">
                  <a:moveTo>
                    <a:pt x="0" y="5"/>
                  </a:moveTo>
                  <a:lnTo>
                    <a:pt x="4" y="5"/>
                  </a:lnTo>
                  <a:lnTo>
                    <a:pt x="4" y="2"/>
                  </a:lnTo>
                  <a:lnTo>
                    <a:pt x="0" y="0"/>
                  </a:lnTo>
                  <a:lnTo>
                    <a:pt x="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13" name="Freeform 446"/>
            <p:cNvSpPr>
              <a:spLocks/>
            </p:cNvSpPr>
            <p:nvPr/>
          </p:nvSpPr>
          <p:spPr bwMode="auto">
            <a:xfrm>
              <a:off x="1042" y="2566"/>
              <a:ext cx="4" cy="5"/>
            </a:xfrm>
            <a:custGeom>
              <a:avLst/>
              <a:gdLst>
                <a:gd name="T0" fmla="*/ 0 w 4"/>
                <a:gd name="T1" fmla="*/ 0 h 5"/>
                <a:gd name="T2" fmla="*/ 0 w 4"/>
                <a:gd name="T3" fmla="*/ 4 h 5"/>
                <a:gd name="T4" fmla="*/ 4 w 4"/>
                <a:gd name="T5" fmla="*/ 5 h 5"/>
                <a:gd name="T6" fmla="*/ 4 w 4"/>
                <a:gd name="T7" fmla="*/ 2 h 5"/>
                <a:gd name="T8" fmla="*/ 3 w 4"/>
                <a:gd name="T9" fmla="*/ 0 h 5"/>
                <a:gd name="T10" fmla="*/ 0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0" y="0"/>
                  </a:moveTo>
                  <a:lnTo>
                    <a:pt x="0" y="4"/>
                  </a:lnTo>
                  <a:lnTo>
                    <a:pt x="4" y="5"/>
                  </a:lnTo>
                  <a:lnTo>
                    <a:pt x="4" y="2"/>
                  </a:lnTo>
                  <a:lnTo>
                    <a:pt x="3"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14" name="Rectangle 447"/>
            <p:cNvSpPr>
              <a:spLocks noChangeArrowheads="1"/>
            </p:cNvSpPr>
            <p:nvPr/>
          </p:nvSpPr>
          <p:spPr bwMode="auto">
            <a:xfrm>
              <a:off x="1042" y="2527"/>
              <a:ext cx="4" cy="3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15" name="Rectangle 448"/>
            <p:cNvSpPr>
              <a:spLocks noChangeArrowheads="1"/>
            </p:cNvSpPr>
            <p:nvPr/>
          </p:nvSpPr>
          <p:spPr bwMode="auto">
            <a:xfrm>
              <a:off x="992" y="2517"/>
              <a:ext cx="5" cy="3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16" name="Rectangle 449"/>
            <p:cNvSpPr>
              <a:spLocks noChangeArrowheads="1"/>
            </p:cNvSpPr>
            <p:nvPr/>
          </p:nvSpPr>
          <p:spPr bwMode="auto">
            <a:xfrm>
              <a:off x="992" y="2517"/>
              <a:ext cx="5" cy="5"/>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17" name="Freeform 450"/>
            <p:cNvSpPr>
              <a:spLocks/>
            </p:cNvSpPr>
            <p:nvPr/>
          </p:nvSpPr>
          <p:spPr bwMode="auto">
            <a:xfrm>
              <a:off x="992" y="2556"/>
              <a:ext cx="5" cy="5"/>
            </a:xfrm>
            <a:custGeom>
              <a:avLst/>
              <a:gdLst>
                <a:gd name="T0" fmla="*/ 0 w 5"/>
                <a:gd name="T1" fmla="*/ 3 h 5"/>
                <a:gd name="T2" fmla="*/ 1 w 5"/>
                <a:gd name="T3" fmla="*/ 4 h 5"/>
                <a:gd name="T4" fmla="*/ 5 w 5"/>
                <a:gd name="T5" fmla="*/ 5 h 5"/>
                <a:gd name="T6" fmla="*/ 5 w 5"/>
                <a:gd name="T7" fmla="*/ 4 h 5"/>
                <a:gd name="T8" fmla="*/ 4 w 5"/>
                <a:gd name="T9" fmla="*/ 0 h 5"/>
                <a:gd name="T10" fmla="*/ 0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0" y="3"/>
                  </a:moveTo>
                  <a:lnTo>
                    <a:pt x="1" y="4"/>
                  </a:lnTo>
                  <a:lnTo>
                    <a:pt x="5" y="5"/>
                  </a:lnTo>
                  <a:lnTo>
                    <a:pt x="5" y="4"/>
                  </a:lnTo>
                  <a:lnTo>
                    <a:pt x="4" y="0"/>
                  </a:lnTo>
                  <a:lnTo>
                    <a:pt x="0" y="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18" name="Rectangle 451"/>
            <p:cNvSpPr>
              <a:spLocks noChangeArrowheads="1"/>
            </p:cNvSpPr>
            <p:nvPr/>
          </p:nvSpPr>
          <p:spPr bwMode="auto">
            <a:xfrm>
              <a:off x="992" y="2552"/>
              <a:ext cx="5"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19" name="Freeform 452"/>
            <p:cNvSpPr>
              <a:spLocks/>
            </p:cNvSpPr>
            <p:nvPr/>
          </p:nvSpPr>
          <p:spPr bwMode="auto">
            <a:xfrm>
              <a:off x="992" y="2522"/>
              <a:ext cx="5" cy="25"/>
            </a:xfrm>
            <a:custGeom>
              <a:avLst/>
              <a:gdLst>
                <a:gd name="T0" fmla="*/ 0 w 5"/>
                <a:gd name="T1" fmla="*/ 0 h 25"/>
                <a:gd name="T2" fmla="*/ 0 w 5"/>
                <a:gd name="T3" fmla="*/ 24 h 25"/>
                <a:gd name="T4" fmla="*/ 5 w 5"/>
                <a:gd name="T5" fmla="*/ 25 h 25"/>
                <a:gd name="T6" fmla="*/ 5 w 5"/>
                <a:gd name="T7" fmla="*/ 1 h 25"/>
                <a:gd name="T8" fmla="*/ 0 w 5"/>
                <a:gd name="T9" fmla="*/ 0 h 25"/>
              </a:gdLst>
              <a:ahLst/>
              <a:cxnLst>
                <a:cxn ang="0">
                  <a:pos x="T0" y="T1"/>
                </a:cxn>
                <a:cxn ang="0">
                  <a:pos x="T2" y="T3"/>
                </a:cxn>
                <a:cxn ang="0">
                  <a:pos x="T4" y="T5"/>
                </a:cxn>
                <a:cxn ang="0">
                  <a:pos x="T6" y="T7"/>
                </a:cxn>
                <a:cxn ang="0">
                  <a:pos x="T8" y="T9"/>
                </a:cxn>
              </a:cxnLst>
              <a:rect l="0" t="0" r="r" b="b"/>
              <a:pathLst>
                <a:path w="5" h="25">
                  <a:moveTo>
                    <a:pt x="0" y="0"/>
                  </a:moveTo>
                  <a:lnTo>
                    <a:pt x="0" y="24"/>
                  </a:lnTo>
                  <a:lnTo>
                    <a:pt x="5" y="25"/>
                  </a:lnTo>
                  <a:lnTo>
                    <a:pt x="5"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20" name="Freeform 453"/>
            <p:cNvSpPr>
              <a:spLocks/>
            </p:cNvSpPr>
            <p:nvPr/>
          </p:nvSpPr>
          <p:spPr bwMode="auto">
            <a:xfrm>
              <a:off x="992" y="2552"/>
              <a:ext cx="5" cy="4"/>
            </a:xfrm>
            <a:custGeom>
              <a:avLst/>
              <a:gdLst>
                <a:gd name="T0" fmla="*/ 0 w 5"/>
                <a:gd name="T1" fmla="*/ 3 h 4"/>
                <a:gd name="T2" fmla="*/ 5 w 5"/>
                <a:gd name="T3" fmla="*/ 4 h 4"/>
                <a:gd name="T4" fmla="*/ 5 w 5"/>
                <a:gd name="T5" fmla="*/ 1 h 4"/>
                <a:gd name="T6" fmla="*/ 0 w 5"/>
                <a:gd name="T7" fmla="*/ 0 h 4"/>
                <a:gd name="T8" fmla="*/ 0 w 5"/>
                <a:gd name="T9" fmla="*/ 3 h 4"/>
              </a:gdLst>
              <a:ahLst/>
              <a:cxnLst>
                <a:cxn ang="0">
                  <a:pos x="T0" y="T1"/>
                </a:cxn>
                <a:cxn ang="0">
                  <a:pos x="T2" y="T3"/>
                </a:cxn>
                <a:cxn ang="0">
                  <a:pos x="T4" y="T5"/>
                </a:cxn>
                <a:cxn ang="0">
                  <a:pos x="T6" y="T7"/>
                </a:cxn>
                <a:cxn ang="0">
                  <a:pos x="T8" y="T9"/>
                </a:cxn>
              </a:cxnLst>
              <a:rect l="0" t="0" r="r" b="b"/>
              <a:pathLst>
                <a:path w="5" h="4">
                  <a:moveTo>
                    <a:pt x="0" y="3"/>
                  </a:moveTo>
                  <a:lnTo>
                    <a:pt x="5" y="4"/>
                  </a:lnTo>
                  <a:lnTo>
                    <a:pt x="5" y="1"/>
                  </a:lnTo>
                  <a:lnTo>
                    <a:pt x="0" y="0"/>
                  </a:lnTo>
                  <a:lnTo>
                    <a:pt x="0"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21" name="Rectangle 454"/>
            <p:cNvSpPr>
              <a:spLocks noChangeArrowheads="1"/>
            </p:cNvSpPr>
            <p:nvPr/>
          </p:nvSpPr>
          <p:spPr bwMode="auto">
            <a:xfrm>
              <a:off x="992" y="2547"/>
              <a:ext cx="5" cy="5"/>
            </a:xfrm>
            <a:prstGeom prst="rect">
              <a:avLst/>
            </a:prstGeom>
            <a:solidFill>
              <a:srgbClr val="2020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22" name="Freeform 455"/>
            <p:cNvSpPr>
              <a:spLocks/>
            </p:cNvSpPr>
            <p:nvPr/>
          </p:nvSpPr>
          <p:spPr bwMode="auto">
            <a:xfrm>
              <a:off x="1054" y="2471"/>
              <a:ext cx="5" cy="127"/>
            </a:xfrm>
            <a:custGeom>
              <a:avLst/>
              <a:gdLst>
                <a:gd name="T0" fmla="*/ 0 w 5"/>
                <a:gd name="T1" fmla="*/ 0 h 127"/>
                <a:gd name="T2" fmla="*/ 0 w 5"/>
                <a:gd name="T3" fmla="*/ 127 h 127"/>
                <a:gd name="T4" fmla="*/ 5 w 5"/>
                <a:gd name="T5" fmla="*/ 125 h 127"/>
                <a:gd name="T6" fmla="*/ 5 w 5"/>
                <a:gd name="T7" fmla="*/ 0 h 127"/>
                <a:gd name="T8" fmla="*/ 0 w 5"/>
                <a:gd name="T9" fmla="*/ 0 h 127"/>
              </a:gdLst>
              <a:ahLst/>
              <a:cxnLst>
                <a:cxn ang="0">
                  <a:pos x="T0" y="T1"/>
                </a:cxn>
                <a:cxn ang="0">
                  <a:pos x="T2" y="T3"/>
                </a:cxn>
                <a:cxn ang="0">
                  <a:pos x="T4" y="T5"/>
                </a:cxn>
                <a:cxn ang="0">
                  <a:pos x="T6" y="T7"/>
                </a:cxn>
                <a:cxn ang="0">
                  <a:pos x="T8" y="T9"/>
                </a:cxn>
              </a:cxnLst>
              <a:rect l="0" t="0" r="r" b="b"/>
              <a:pathLst>
                <a:path w="5" h="127">
                  <a:moveTo>
                    <a:pt x="0" y="0"/>
                  </a:moveTo>
                  <a:lnTo>
                    <a:pt x="0" y="127"/>
                  </a:lnTo>
                  <a:lnTo>
                    <a:pt x="5" y="125"/>
                  </a:lnTo>
                  <a:lnTo>
                    <a:pt x="5" y="0"/>
                  </a:lnTo>
                  <a:lnTo>
                    <a:pt x="0" y="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23" name="Freeform 456"/>
            <p:cNvSpPr>
              <a:spLocks/>
            </p:cNvSpPr>
            <p:nvPr/>
          </p:nvSpPr>
          <p:spPr bwMode="auto">
            <a:xfrm>
              <a:off x="1054" y="2471"/>
              <a:ext cx="5" cy="127"/>
            </a:xfrm>
            <a:custGeom>
              <a:avLst/>
              <a:gdLst>
                <a:gd name="T0" fmla="*/ 0 w 5"/>
                <a:gd name="T1" fmla="*/ 0 h 127"/>
                <a:gd name="T2" fmla="*/ 0 w 5"/>
                <a:gd name="T3" fmla="*/ 127 h 127"/>
                <a:gd name="T4" fmla="*/ 5 w 5"/>
                <a:gd name="T5" fmla="*/ 125 h 127"/>
                <a:gd name="T6" fmla="*/ 5 w 5"/>
                <a:gd name="T7" fmla="*/ 0 h 127"/>
                <a:gd name="T8" fmla="*/ 0 w 5"/>
                <a:gd name="T9" fmla="*/ 0 h 127"/>
              </a:gdLst>
              <a:ahLst/>
              <a:cxnLst>
                <a:cxn ang="0">
                  <a:pos x="T0" y="T1"/>
                </a:cxn>
                <a:cxn ang="0">
                  <a:pos x="T2" y="T3"/>
                </a:cxn>
                <a:cxn ang="0">
                  <a:pos x="T4" y="T5"/>
                </a:cxn>
                <a:cxn ang="0">
                  <a:pos x="T6" y="T7"/>
                </a:cxn>
                <a:cxn ang="0">
                  <a:pos x="T8" y="T9"/>
                </a:cxn>
              </a:cxnLst>
              <a:rect l="0" t="0" r="r" b="b"/>
              <a:pathLst>
                <a:path w="5" h="127">
                  <a:moveTo>
                    <a:pt x="0" y="0"/>
                  </a:moveTo>
                  <a:lnTo>
                    <a:pt x="0" y="127"/>
                  </a:lnTo>
                  <a:lnTo>
                    <a:pt x="5" y="125"/>
                  </a:lnTo>
                  <a:lnTo>
                    <a:pt x="5" y="0"/>
                  </a:lnTo>
                  <a:lnTo>
                    <a:pt x="0" y="0"/>
                  </a:lnTo>
                  <a:close/>
                </a:path>
              </a:pathLst>
            </a:custGeom>
            <a:noFill/>
            <a:ln w="7938" cap="flat">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24" name="Freeform 457"/>
            <p:cNvSpPr>
              <a:spLocks/>
            </p:cNvSpPr>
            <p:nvPr/>
          </p:nvSpPr>
          <p:spPr bwMode="auto">
            <a:xfrm>
              <a:off x="985" y="2466"/>
              <a:ext cx="108" cy="5"/>
            </a:xfrm>
            <a:custGeom>
              <a:avLst/>
              <a:gdLst>
                <a:gd name="T0" fmla="*/ 0 w 108"/>
                <a:gd name="T1" fmla="*/ 5 h 5"/>
                <a:gd name="T2" fmla="*/ 73 w 108"/>
                <a:gd name="T3" fmla="*/ 5 h 5"/>
                <a:gd name="T4" fmla="*/ 108 w 108"/>
                <a:gd name="T5" fmla="*/ 0 h 5"/>
                <a:gd name="T6" fmla="*/ 47 w 108"/>
                <a:gd name="T7" fmla="*/ 1 h 5"/>
                <a:gd name="T8" fmla="*/ 0 w 108"/>
                <a:gd name="T9" fmla="*/ 5 h 5"/>
              </a:gdLst>
              <a:ahLst/>
              <a:cxnLst>
                <a:cxn ang="0">
                  <a:pos x="T0" y="T1"/>
                </a:cxn>
                <a:cxn ang="0">
                  <a:pos x="T2" y="T3"/>
                </a:cxn>
                <a:cxn ang="0">
                  <a:pos x="T4" y="T5"/>
                </a:cxn>
                <a:cxn ang="0">
                  <a:pos x="T6" y="T7"/>
                </a:cxn>
                <a:cxn ang="0">
                  <a:pos x="T8" y="T9"/>
                </a:cxn>
              </a:cxnLst>
              <a:rect l="0" t="0" r="r" b="b"/>
              <a:pathLst>
                <a:path w="108" h="5">
                  <a:moveTo>
                    <a:pt x="0" y="5"/>
                  </a:moveTo>
                  <a:lnTo>
                    <a:pt x="73" y="5"/>
                  </a:lnTo>
                  <a:lnTo>
                    <a:pt x="108" y="0"/>
                  </a:lnTo>
                  <a:lnTo>
                    <a:pt x="47" y="1"/>
                  </a:lnTo>
                  <a:lnTo>
                    <a:pt x="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25" name="Freeform 458"/>
            <p:cNvSpPr>
              <a:spLocks/>
            </p:cNvSpPr>
            <p:nvPr/>
          </p:nvSpPr>
          <p:spPr bwMode="auto">
            <a:xfrm>
              <a:off x="985" y="2466"/>
              <a:ext cx="108" cy="5"/>
            </a:xfrm>
            <a:custGeom>
              <a:avLst/>
              <a:gdLst>
                <a:gd name="T0" fmla="*/ 0 w 108"/>
                <a:gd name="T1" fmla="*/ 5 h 5"/>
                <a:gd name="T2" fmla="*/ 73 w 108"/>
                <a:gd name="T3" fmla="*/ 5 h 5"/>
                <a:gd name="T4" fmla="*/ 108 w 108"/>
                <a:gd name="T5" fmla="*/ 0 h 5"/>
                <a:gd name="T6" fmla="*/ 47 w 108"/>
                <a:gd name="T7" fmla="*/ 1 h 5"/>
                <a:gd name="T8" fmla="*/ 0 w 108"/>
                <a:gd name="T9" fmla="*/ 5 h 5"/>
              </a:gdLst>
              <a:ahLst/>
              <a:cxnLst>
                <a:cxn ang="0">
                  <a:pos x="T0" y="T1"/>
                </a:cxn>
                <a:cxn ang="0">
                  <a:pos x="T2" y="T3"/>
                </a:cxn>
                <a:cxn ang="0">
                  <a:pos x="T4" y="T5"/>
                </a:cxn>
                <a:cxn ang="0">
                  <a:pos x="T6" y="T7"/>
                </a:cxn>
                <a:cxn ang="0">
                  <a:pos x="T8" y="T9"/>
                </a:cxn>
              </a:cxnLst>
              <a:rect l="0" t="0" r="r" b="b"/>
              <a:pathLst>
                <a:path w="108" h="5">
                  <a:moveTo>
                    <a:pt x="0" y="5"/>
                  </a:moveTo>
                  <a:lnTo>
                    <a:pt x="73" y="5"/>
                  </a:lnTo>
                  <a:lnTo>
                    <a:pt x="108" y="0"/>
                  </a:lnTo>
                  <a:lnTo>
                    <a:pt x="47" y="1"/>
                  </a:lnTo>
                  <a:lnTo>
                    <a:pt x="0" y="5"/>
                  </a:lnTo>
                  <a:close/>
                </a:path>
              </a:pathLst>
            </a:custGeom>
            <a:noFill/>
            <a:ln w="7938" cap="flat">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26" name="Rectangle 459"/>
            <p:cNvSpPr>
              <a:spLocks noChangeArrowheads="1"/>
            </p:cNvSpPr>
            <p:nvPr/>
          </p:nvSpPr>
          <p:spPr bwMode="auto">
            <a:xfrm>
              <a:off x="1044" y="2579"/>
              <a:ext cx="5" cy="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27" name="Rectangle 460"/>
            <p:cNvSpPr>
              <a:spLocks noChangeArrowheads="1"/>
            </p:cNvSpPr>
            <p:nvPr/>
          </p:nvSpPr>
          <p:spPr bwMode="auto">
            <a:xfrm>
              <a:off x="1044" y="2579"/>
              <a:ext cx="5" cy="4"/>
            </a:xfrm>
            <a:prstGeom prst="rect">
              <a:avLst/>
            </a:prstGeom>
            <a:noFill/>
            <a:ln w="7938" cap="flat">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28" name="Line 461"/>
            <p:cNvSpPr>
              <a:spLocks noChangeShapeType="1"/>
            </p:cNvSpPr>
            <p:nvPr/>
          </p:nvSpPr>
          <p:spPr bwMode="auto">
            <a:xfrm flipV="1">
              <a:off x="1064" y="2471"/>
              <a:ext cx="5" cy="9"/>
            </a:xfrm>
            <a:prstGeom prst="line">
              <a:avLst/>
            </a:prstGeom>
            <a:noFill/>
            <a:ln w="7938" cap="flat">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29" name="Line 462"/>
            <p:cNvSpPr>
              <a:spLocks noChangeShapeType="1"/>
            </p:cNvSpPr>
            <p:nvPr/>
          </p:nvSpPr>
          <p:spPr bwMode="auto">
            <a:xfrm>
              <a:off x="1064" y="2471"/>
              <a:ext cx="0" cy="9"/>
            </a:xfrm>
            <a:prstGeom prst="line">
              <a:avLst/>
            </a:prstGeom>
            <a:noFill/>
            <a:ln w="7938" cap="flat">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30" name="Line 463"/>
            <p:cNvSpPr>
              <a:spLocks noChangeShapeType="1"/>
            </p:cNvSpPr>
            <p:nvPr/>
          </p:nvSpPr>
          <p:spPr bwMode="auto">
            <a:xfrm>
              <a:off x="1064" y="2471"/>
              <a:ext cx="5" cy="9"/>
            </a:xfrm>
            <a:prstGeom prst="line">
              <a:avLst/>
            </a:prstGeom>
            <a:noFill/>
            <a:ln w="7938" cap="flat">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31" name="Line 464"/>
            <p:cNvSpPr>
              <a:spLocks noChangeShapeType="1"/>
            </p:cNvSpPr>
            <p:nvPr/>
          </p:nvSpPr>
          <p:spPr bwMode="auto">
            <a:xfrm>
              <a:off x="1064" y="2471"/>
              <a:ext cx="0" cy="9"/>
            </a:xfrm>
            <a:prstGeom prst="line">
              <a:avLst/>
            </a:prstGeom>
            <a:noFill/>
            <a:ln w="7938" cap="flat">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32" name="Line 465"/>
            <p:cNvSpPr>
              <a:spLocks noChangeShapeType="1"/>
            </p:cNvSpPr>
            <p:nvPr/>
          </p:nvSpPr>
          <p:spPr bwMode="auto">
            <a:xfrm>
              <a:off x="1064" y="2471"/>
              <a:ext cx="0" cy="9"/>
            </a:xfrm>
            <a:prstGeom prst="line">
              <a:avLst/>
            </a:prstGeom>
            <a:noFill/>
            <a:ln w="7938" cap="flat">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33" name="Line 466"/>
            <p:cNvSpPr>
              <a:spLocks noChangeShapeType="1"/>
            </p:cNvSpPr>
            <p:nvPr/>
          </p:nvSpPr>
          <p:spPr bwMode="auto">
            <a:xfrm>
              <a:off x="1064" y="2471"/>
              <a:ext cx="5" cy="9"/>
            </a:xfrm>
            <a:prstGeom prst="line">
              <a:avLst/>
            </a:prstGeom>
            <a:noFill/>
            <a:ln w="7938" cap="flat">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34" name="Line 467"/>
            <p:cNvSpPr>
              <a:spLocks noChangeShapeType="1"/>
            </p:cNvSpPr>
            <p:nvPr/>
          </p:nvSpPr>
          <p:spPr bwMode="auto">
            <a:xfrm>
              <a:off x="1069" y="2471"/>
              <a:ext cx="0" cy="4"/>
            </a:xfrm>
            <a:prstGeom prst="line">
              <a:avLst/>
            </a:prstGeom>
            <a:noFill/>
            <a:ln w="7938" cap="flat">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35" name="Line 468"/>
            <p:cNvSpPr>
              <a:spLocks noChangeShapeType="1"/>
            </p:cNvSpPr>
            <p:nvPr/>
          </p:nvSpPr>
          <p:spPr bwMode="auto">
            <a:xfrm>
              <a:off x="1069" y="2471"/>
              <a:ext cx="4" cy="4"/>
            </a:xfrm>
            <a:prstGeom prst="line">
              <a:avLst/>
            </a:prstGeom>
            <a:noFill/>
            <a:ln w="7938" cap="flat">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36" name="Line 469"/>
            <p:cNvSpPr>
              <a:spLocks noChangeShapeType="1"/>
            </p:cNvSpPr>
            <p:nvPr/>
          </p:nvSpPr>
          <p:spPr bwMode="auto">
            <a:xfrm>
              <a:off x="1069" y="2471"/>
              <a:ext cx="0" cy="4"/>
            </a:xfrm>
            <a:prstGeom prst="line">
              <a:avLst/>
            </a:prstGeom>
            <a:noFill/>
            <a:ln w="7938" cap="flat">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37" name="Line 470"/>
            <p:cNvSpPr>
              <a:spLocks noChangeShapeType="1"/>
            </p:cNvSpPr>
            <p:nvPr/>
          </p:nvSpPr>
          <p:spPr bwMode="auto">
            <a:xfrm flipV="1">
              <a:off x="1064" y="2471"/>
              <a:ext cx="5" cy="4"/>
            </a:xfrm>
            <a:prstGeom prst="line">
              <a:avLst/>
            </a:prstGeom>
            <a:noFill/>
            <a:ln w="7938" cap="flat">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38" name="Line 471"/>
            <p:cNvSpPr>
              <a:spLocks noChangeShapeType="1"/>
            </p:cNvSpPr>
            <p:nvPr/>
          </p:nvSpPr>
          <p:spPr bwMode="auto">
            <a:xfrm flipV="1">
              <a:off x="1064" y="2475"/>
              <a:ext cx="5" cy="5"/>
            </a:xfrm>
            <a:prstGeom prst="line">
              <a:avLst/>
            </a:prstGeom>
            <a:noFill/>
            <a:ln w="7938" cap="flat">
              <a:solidFill>
                <a:srgbClr val="A0A0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39" name="Freeform 472"/>
            <p:cNvSpPr>
              <a:spLocks/>
            </p:cNvSpPr>
            <p:nvPr/>
          </p:nvSpPr>
          <p:spPr bwMode="auto">
            <a:xfrm>
              <a:off x="1044" y="2579"/>
              <a:ext cx="5" cy="4"/>
            </a:xfrm>
            <a:custGeom>
              <a:avLst/>
              <a:gdLst>
                <a:gd name="T0" fmla="*/ 5 w 5"/>
                <a:gd name="T1" fmla="*/ 1 h 4"/>
                <a:gd name="T2" fmla="*/ 0 w 5"/>
                <a:gd name="T3" fmla="*/ 0 h 4"/>
                <a:gd name="T4" fmla="*/ 0 w 5"/>
                <a:gd name="T5" fmla="*/ 3 h 4"/>
                <a:gd name="T6" fmla="*/ 5 w 5"/>
                <a:gd name="T7" fmla="*/ 4 h 4"/>
                <a:gd name="T8" fmla="*/ 5 w 5"/>
                <a:gd name="T9" fmla="*/ 1 h 4"/>
              </a:gdLst>
              <a:ahLst/>
              <a:cxnLst>
                <a:cxn ang="0">
                  <a:pos x="T0" y="T1"/>
                </a:cxn>
                <a:cxn ang="0">
                  <a:pos x="T2" y="T3"/>
                </a:cxn>
                <a:cxn ang="0">
                  <a:pos x="T4" y="T5"/>
                </a:cxn>
                <a:cxn ang="0">
                  <a:pos x="T6" y="T7"/>
                </a:cxn>
                <a:cxn ang="0">
                  <a:pos x="T8" y="T9"/>
                </a:cxn>
              </a:cxnLst>
              <a:rect l="0" t="0" r="r" b="b"/>
              <a:pathLst>
                <a:path w="5" h="4">
                  <a:moveTo>
                    <a:pt x="5" y="1"/>
                  </a:moveTo>
                  <a:lnTo>
                    <a:pt x="0" y="0"/>
                  </a:lnTo>
                  <a:lnTo>
                    <a:pt x="0" y="3"/>
                  </a:lnTo>
                  <a:lnTo>
                    <a:pt x="5" y="4"/>
                  </a:lnTo>
                  <a:lnTo>
                    <a:pt x="5" y="1"/>
                  </a:lnTo>
                  <a:close/>
                </a:path>
              </a:pathLst>
            </a:custGeom>
            <a:solidFill>
              <a:srgbClr val="E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40" name="Freeform 473"/>
            <p:cNvSpPr>
              <a:spLocks/>
            </p:cNvSpPr>
            <p:nvPr/>
          </p:nvSpPr>
          <p:spPr bwMode="auto">
            <a:xfrm>
              <a:off x="1044" y="2579"/>
              <a:ext cx="5" cy="4"/>
            </a:xfrm>
            <a:custGeom>
              <a:avLst/>
              <a:gdLst>
                <a:gd name="T0" fmla="*/ 5 w 5"/>
                <a:gd name="T1" fmla="*/ 1 h 4"/>
                <a:gd name="T2" fmla="*/ 0 w 5"/>
                <a:gd name="T3" fmla="*/ 0 h 4"/>
                <a:gd name="T4" fmla="*/ 0 w 5"/>
                <a:gd name="T5" fmla="*/ 3 h 4"/>
                <a:gd name="T6" fmla="*/ 5 w 5"/>
                <a:gd name="T7" fmla="*/ 4 h 4"/>
                <a:gd name="T8" fmla="*/ 5 w 5"/>
                <a:gd name="T9" fmla="*/ 1 h 4"/>
              </a:gdLst>
              <a:ahLst/>
              <a:cxnLst>
                <a:cxn ang="0">
                  <a:pos x="T0" y="T1"/>
                </a:cxn>
                <a:cxn ang="0">
                  <a:pos x="T2" y="T3"/>
                </a:cxn>
                <a:cxn ang="0">
                  <a:pos x="T4" y="T5"/>
                </a:cxn>
                <a:cxn ang="0">
                  <a:pos x="T6" y="T7"/>
                </a:cxn>
                <a:cxn ang="0">
                  <a:pos x="T8" y="T9"/>
                </a:cxn>
              </a:cxnLst>
              <a:rect l="0" t="0" r="r" b="b"/>
              <a:pathLst>
                <a:path w="5" h="4">
                  <a:moveTo>
                    <a:pt x="5" y="1"/>
                  </a:moveTo>
                  <a:lnTo>
                    <a:pt x="0" y="0"/>
                  </a:lnTo>
                  <a:lnTo>
                    <a:pt x="0" y="3"/>
                  </a:lnTo>
                  <a:lnTo>
                    <a:pt x="5" y="4"/>
                  </a:lnTo>
                  <a:lnTo>
                    <a:pt x="5" y="1"/>
                  </a:lnTo>
                  <a:close/>
                </a:path>
              </a:pathLst>
            </a:custGeom>
            <a:noFill/>
            <a:ln w="7938" cap="flat">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522" name="Picture 474"/>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3726" y="2333"/>
              <a:ext cx="54"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3" name="Picture 475"/>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3726" y="2333"/>
              <a:ext cx="54"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1" name="Rectangle 476"/>
            <p:cNvSpPr>
              <a:spLocks noChangeArrowheads="1"/>
            </p:cNvSpPr>
            <p:nvPr/>
          </p:nvSpPr>
          <p:spPr bwMode="auto">
            <a:xfrm>
              <a:off x="3728" y="2409"/>
              <a:ext cx="44" cy="39"/>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42" name="Freeform 477"/>
            <p:cNvSpPr>
              <a:spLocks noEditPoints="1"/>
            </p:cNvSpPr>
            <p:nvPr/>
          </p:nvSpPr>
          <p:spPr bwMode="auto">
            <a:xfrm>
              <a:off x="2839" y="2073"/>
              <a:ext cx="217" cy="302"/>
            </a:xfrm>
            <a:custGeom>
              <a:avLst/>
              <a:gdLst>
                <a:gd name="T0" fmla="*/ 209 w 217"/>
                <a:gd name="T1" fmla="*/ 0 h 302"/>
                <a:gd name="T2" fmla="*/ 187 w 217"/>
                <a:gd name="T3" fmla="*/ 32 h 302"/>
                <a:gd name="T4" fmla="*/ 195 w 217"/>
                <a:gd name="T5" fmla="*/ 37 h 302"/>
                <a:gd name="T6" fmla="*/ 217 w 217"/>
                <a:gd name="T7" fmla="*/ 5 h 302"/>
                <a:gd name="T8" fmla="*/ 209 w 217"/>
                <a:gd name="T9" fmla="*/ 0 h 302"/>
                <a:gd name="T10" fmla="*/ 170 w 217"/>
                <a:gd name="T11" fmla="*/ 56 h 302"/>
                <a:gd name="T12" fmla="*/ 164 w 217"/>
                <a:gd name="T13" fmla="*/ 64 h 302"/>
                <a:gd name="T14" fmla="*/ 172 w 217"/>
                <a:gd name="T15" fmla="*/ 70 h 302"/>
                <a:gd name="T16" fmla="*/ 178 w 217"/>
                <a:gd name="T17" fmla="*/ 62 h 302"/>
                <a:gd name="T18" fmla="*/ 170 w 217"/>
                <a:gd name="T19" fmla="*/ 56 h 302"/>
                <a:gd name="T20" fmla="*/ 147 w 217"/>
                <a:gd name="T21" fmla="*/ 88 h 302"/>
                <a:gd name="T22" fmla="*/ 125 w 217"/>
                <a:gd name="T23" fmla="*/ 120 h 302"/>
                <a:gd name="T24" fmla="*/ 133 w 217"/>
                <a:gd name="T25" fmla="*/ 126 h 302"/>
                <a:gd name="T26" fmla="*/ 155 w 217"/>
                <a:gd name="T27" fmla="*/ 94 h 302"/>
                <a:gd name="T28" fmla="*/ 147 w 217"/>
                <a:gd name="T29" fmla="*/ 88 h 302"/>
                <a:gd name="T30" fmla="*/ 108 w 217"/>
                <a:gd name="T31" fmla="*/ 144 h 302"/>
                <a:gd name="T32" fmla="*/ 102 w 217"/>
                <a:gd name="T33" fmla="*/ 152 h 302"/>
                <a:gd name="T34" fmla="*/ 110 w 217"/>
                <a:gd name="T35" fmla="*/ 158 h 302"/>
                <a:gd name="T36" fmla="*/ 116 w 217"/>
                <a:gd name="T37" fmla="*/ 150 h 302"/>
                <a:gd name="T38" fmla="*/ 108 w 217"/>
                <a:gd name="T39" fmla="*/ 144 h 302"/>
                <a:gd name="T40" fmla="*/ 85 w 217"/>
                <a:gd name="T41" fmla="*/ 176 h 302"/>
                <a:gd name="T42" fmla="*/ 63 w 217"/>
                <a:gd name="T43" fmla="*/ 209 h 302"/>
                <a:gd name="T44" fmla="*/ 71 w 217"/>
                <a:gd name="T45" fmla="*/ 214 h 302"/>
                <a:gd name="T46" fmla="*/ 93 w 217"/>
                <a:gd name="T47" fmla="*/ 182 h 302"/>
                <a:gd name="T48" fmla="*/ 85 w 217"/>
                <a:gd name="T49" fmla="*/ 176 h 302"/>
                <a:gd name="T50" fmla="*/ 46 w 217"/>
                <a:gd name="T51" fmla="*/ 232 h 302"/>
                <a:gd name="T52" fmla="*/ 40 w 217"/>
                <a:gd name="T53" fmla="*/ 241 h 302"/>
                <a:gd name="T54" fmla="*/ 48 w 217"/>
                <a:gd name="T55" fmla="*/ 246 h 302"/>
                <a:gd name="T56" fmla="*/ 54 w 217"/>
                <a:gd name="T57" fmla="*/ 238 h 302"/>
                <a:gd name="T58" fmla="*/ 46 w 217"/>
                <a:gd name="T59" fmla="*/ 232 h 302"/>
                <a:gd name="T60" fmla="*/ 23 w 217"/>
                <a:gd name="T61" fmla="*/ 265 h 302"/>
                <a:gd name="T62" fmla="*/ 0 w 217"/>
                <a:gd name="T63" fmla="*/ 297 h 302"/>
                <a:gd name="T64" fmla="*/ 8 w 217"/>
                <a:gd name="T65" fmla="*/ 302 h 302"/>
                <a:gd name="T66" fmla="*/ 31 w 217"/>
                <a:gd name="T67" fmla="*/ 270 h 302"/>
                <a:gd name="T68" fmla="*/ 23 w 217"/>
                <a:gd name="T69" fmla="*/ 265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302">
                  <a:moveTo>
                    <a:pt x="209" y="0"/>
                  </a:moveTo>
                  <a:lnTo>
                    <a:pt x="187" y="32"/>
                  </a:lnTo>
                  <a:lnTo>
                    <a:pt x="195" y="37"/>
                  </a:lnTo>
                  <a:lnTo>
                    <a:pt x="217" y="5"/>
                  </a:lnTo>
                  <a:lnTo>
                    <a:pt x="209" y="0"/>
                  </a:lnTo>
                  <a:close/>
                  <a:moveTo>
                    <a:pt x="170" y="56"/>
                  </a:moveTo>
                  <a:lnTo>
                    <a:pt x="164" y="64"/>
                  </a:lnTo>
                  <a:lnTo>
                    <a:pt x="172" y="70"/>
                  </a:lnTo>
                  <a:lnTo>
                    <a:pt x="178" y="62"/>
                  </a:lnTo>
                  <a:lnTo>
                    <a:pt x="170" y="56"/>
                  </a:lnTo>
                  <a:close/>
                  <a:moveTo>
                    <a:pt x="147" y="88"/>
                  </a:moveTo>
                  <a:lnTo>
                    <a:pt x="125" y="120"/>
                  </a:lnTo>
                  <a:lnTo>
                    <a:pt x="133" y="126"/>
                  </a:lnTo>
                  <a:lnTo>
                    <a:pt x="155" y="94"/>
                  </a:lnTo>
                  <a:lnTo>
                    <a:pt x="147" y="88"/>
                  </a:lnTo>
                  <a:close/>
                  <a:moveTo>
                    <a:pt x="108" y="144"/>
                  </a:moveTo>
                  <a:lnTo>
                    <a:pt x="102" y="152"/>
                  </a:lnTo>
                  <a:lnTo>
                    <a:pt x="110" y="158"/>
                  </a:lnTo>
                  <a:lnTo>
                    <a:pt x="116" y="150"/>
                  </a:lnTo>
                  <a:lnTo>
                    <a:pt x="108" y="144"/>
                  </a:lnTo>
                  <a:close/>
                  <a:moveTo>
                    <a:pt x="85" y="176"/>
                  </a:moveTo>
                  <a:lnTo>
                    <a:pt x="63" y="209"/>
                  </a:lnTo>
                  <a:lnTo>
                    <a:pt x="71" y="214"/>
                  </a:lnTo>
                  <a:lnTo>
                    <a:pt x="93" y="182"/>
                  </a:lnTo>
                  <a:lnTo>
                    <a:pt x="85" y="176"/>
                  </a:lnTo>
                  <a:close/>
                  <a:moveTo>
                    <a:pt x="46" y="232"/>
                  </a:moveTo>
                  <a:lnTo>
                    <a:pt x="40" y="241"/>
                  </a:lnTo>
                  <a:lnTo>
                    <a:pt x="48" y="246"/>
                  </a:lnTo>
                  <a:lnTo>
                    <a:pt x="54" y="238"/>
                  </a:lnTo>
                  <a:lnTo>
                    <a:pt x="46" y="232"/>
                  </a:lnTo>
                  <a:close/>
                  <a:moveTo>
                    <a:pt x="23" y="265"/>
                  </a:moveTo>
                  <a:lnTo>
                    <a:pt x="0" y="297"/>
                  </a:lnTo>
                  <a:lnTo>
                    <a:pt x="8" y="302"/>
                  </a:lnTo>
                  <a:lnTo>
                    <a:pt x="31" y="270"/>
                  </a:lnTo>
                  <a:lnTo>
                    <a:pt x="23" y="265"/>
                  </a:lnTo>
                  <a:close/>
                </a:path>
              </a:pathLst>
            </a:custGeom>
            <a:solidFill>
              <a:srgbClr val="2D2DB9"/>
            </a:solidFill>
            <a:ln w="0" cap="flat">
              <a:solidFill>
                <a:srgbClr val="2D2DB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43" name="Freeform 478"/>
            <p:cNvSpPr>
              <a:spLocks noEditPoints="1"/>
            </p:cNvSpPr>
            <p:nvPr/>
          </p:nvSpPr>
          <p:spPr bwMode="auto">
            <a:xfrm>
              <a:off x="2406" y="3168"/>
              <a:ext cx="282" cy="516"/>
            </a:xfrm>
            <a:custGeom>
              <a:avLst/>
              <a:gdLst>
                <a:gd name="T0" fmla="*/ 273 w 282"/>
                <a:gd name="T1" fmla="*/ 516 h 516"/>
                <a:gd name="T2" fmla="*/ 255 w 282"/>
                <a:gd name="T3" fmla="*/ 481 h 516"/>
                <a:gd name="T4" fmla="*/ 264 w 282"/>
                <a:gd name="T5" fmla="*/ 476 h 516"/>
                <a:gd name="T6" fmla="*/ 282 w 282"/>
                <a:gd name="T7" fmla="*/ 511 h 516"/>
                <a:gd name="T8" fmla="*/ 273 w 282"/>
                <a:gd name="T9" fmla="*/ 516 h 516"/>
                <a:gd name="T10" fmla="*/ 241 w 282"/>
                <a:gd name="T11" fmla="*/ 455 h 516"/>
                <a:gd name="T12" fmla="*/ 236 w 282"/>
                <a:gd name="T13" fmla="*/ 447 h 516"/>
                <a:gd name="T14" fmla="*/ 245 w 282"/>
                <a:gd name="T15" fmla="*/ 442 h 516"/>
                <a:gd name="T16" fmla="*/ 250 w 282"/>
                <a:gd name="T17" fmla="*/ 451 h 516"/>
                <a:gd name="T18" fmla="*/ 241 w 282"/>
                <a:gd name="T19" fmla="*/ 455 h 516"/>
                <a:gd name="T20" fmla="*/ 223 w 282"/>
                <a:gd name="T21" fmla="*/ 421 h 516"/>
                <a:gd name="T22" fmla="*/ 204 w 282"/>
                <a:gd name="T23" fmla="*/ 386 h 516"/>
                <a:gd name="T24" fmla="*/ 213 w 282"/>
                <a:gd name="T25" fmla="*/ 381 h 516"/>
                <a:gd name="T26" fmla="*/ 231 w 282"/>
                <a:gd name="T27" fmla="*/ 416 h 516"/>
                <a:gd name="T28" fmla="*/ 223 w 282"/>
                <a:gd name="T29" fmla="*/ 421 h 516"/>
                <a:gd name="T30" fmla="*/ 190 w 282"/>
                <a:gd name="T31" fmla="*/ 360 h 516"/>
                <a:gd name="T32" fmla="*/ 185 w 282"/>
                <a:gd name="T33" fmla="*/ 351 h 516"/>
                <a:gd name="T34" fmla="*/ 194 w 282"/>
                <a:gd name="T35" fmla="*/ 347 h 516"/>
                <a:gd name="T36" fmla="*/ 199 w 282"/>
                <a:gd name="T37" fmla="*/ 355 h 516"/>
                <a:gd name="T38" fmla="*/ 190 w 282"/>
                <a:gd name="T39" fmla="*/ 360 h 516"/>
                <a:gd name="T40" fmla="*/ 172 w 282"/>
                <a:gd name="T41" fmla="*/ 325 h 516"/>
                <a:gd name="T42" fmla="*/ 153 w 282"/>
                <a:gd name="T43" fmla="*/ 291 h 516"/>
                <a:gd name="T44" fmla="*/ 162 w 282"/>
                <a:gd name="T45" fmla="*/ 286 h 516"/>
                <a:gd name="T46" fmla="*/ 180 w 282"/>
                <a:gd name="T47" fmla="*/ 321 h 516"/>
                <a:gd name="T48" fmla="*/ 172 w 282"/>
                <a:gd name="T49" fmla="*/ 325 h 516"/>
                <a:gd name="T50" fmla="*/ 139 w 282"/>
                <a:gd name="T51" fmla="*/ 265 h 516"/>
                <a:gd name="T52" fmla="*/ 134 w 282"/>
                <a:gd name="T53" fmla="*/ 256 h 516"/>
                <a:gd name="T54" fmla="*/ 143 w 282"/>
                <a:gd name="T55" fmla="*/ 251 h 516"/>
                <a:gd name="T56" fmla="*/ 148 w 282"/>
                <a:gd name="T57" fmla="*/ 260 h 516"/>
                <a:gd name="T58" fmla="*/ 139 w 282"/>
                <a:gd name="T59" fmla="*/ 265 h 516"/>
                <a:gd name="T60" fmla="*/ 121 w 282"/>
                <a:gd name="T61" fmla="*/ 230 h 516"/>
                <a:gd name="T62" fmla="*/ 102 w 282"/>
                <a:gd name="T63" fmla="*/ 195 h 516"/>
                <a:gd name="T64" fmla="*/ 111 w 282"/>
                <a:gd name="T65" fmla="*/ 191 h 516"/>
                <a:gd name="T66" fmla="*/ 129 w 282"/>
                <a:gd name="T67" fmla="*/ 225 h 516"/>
                <a:gd name="T68" fmla="*/ 121 w 282"/>
                <a:gd name="T69" fmla="*/ 230 h 516"/>
                <a:gd name="T70" fmla="*/ 88 w 282"/>
                <a:gd name="T71" fmla="*/ 170 h 516"/>
                <a:gd name="T72" fmla="*/ 84 w 282"/>
                <a:gd name="T73" fmla="*/ 161 h 516"/>
                <a:gd name="T74" fmla="*/ 92 w 282"/>
                <a:gd name="T75" fmla="*/ 156 h 516"/>
                <a:gd name="T76" fmla="*/ 97 w 282"/>
                <a:gd name="T77" fmla="*/ 165 h 516"/>
                <a:gd name="T78" fmla="*/ 88 w 282"/>
                <a:gd name="T79" fmla="*/ 170 h 516"/>
                <a:gd name="T80" fmla="*/ 70 w 282"/>
                <a:gd name="T81" fmla="*/ 135 h 516"/>
                <a:gd name="T82" fmla="*/ 51 w 282"/>
                <a:gd name="T83" fmla="*/ 100 h 516"/>
                <a:gd name="T84" fmla="*/ 60 w 282"/>
                <a:gd name="T85" fmla="*/ 96 h 516"/>
                <a:gd name="T86" fmla="*/ 78 w 282"/>
                <a:gd name="T87" fmla="*/ 130 h 516"/>
                <a:gd name="T88" fmla="*/ 70 w 282"/>
                <a:gd name="T89" fmla="*/ 135 h 516"/>
                <a:gd name="T90" fmla="*/ 37 w 282"/>
                <a:gd name="T91" fmla="*/ 74 h 516"/>
                <a:gd name="T92" fmla="*/ 33 w 282"/>
                <a:gd name="T93" fmla="*/ 66 h 516"/>
                <a:gd name="T94" fmla="*/ 41 w 282"/>
                <a:gd name="T95" fmla="*/ 61 h 516"/>
                <a:gd name="T96" fmla="*/ 46 w 282"/>
                <a:gd name="T97" fmla="*/ 70 h 516"/>
                <a:gd name="T98" fmla="*/ 37 w 282"/>
                <a:gd name="T99" fmla="*/ 74 h 516"/>
                <a:gd name="T100" fmla="*/ 19 w 282"/>
                <a:gd name="T101" fmla="*/ 39 h 516"/>
                <a:gd name="T102" fmla="*/ 0 w 282"/>
                <a:gd name="T103" fmla="*/ 5 h 516"/>
                <a:gd name="T104" fmla="*/ 9 w 282"/>
                <a:gd name="T105" fmla="*/ 0 h 516"/>
                <a:gd name="T106" fmla="*/ 27 w 282"/>
                <a:gd name="T107" fmla="*/ 35 h 516"/>
                <a:gd name="T108" fmla="*/ 19 w 282"/>
                <a:gd name="T109" fmla="*/ 39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2" h="516">
                  <a:moveTo>
                    <a:pt x="273" y="516"/>
                  </a:moveTo>
                  <a:lnTo>
                    <a:pt x="255" y="481"/>
                  </a:lnTo>
                  <a:lnTo>
                    <a:pt x="264" y="476"/>
                  </a:lnTo>
                  <a:lnTo>
                    <a:pt x="282" y="511"/>
                  </a:lnTo>
                  <a:lnTo>
                    <a:pt x="273" y="516"/>
                  </a:lnTo>
                  <a:close/>
                  <a:moveTo>
                    <a:pt x="241" y="455"/>
                  </a:moveTo>
                  <a:lnTo>
                    <a:pt x="236" y="447"/>
                  </a:lnTo>
                  <a:lnTo>
                    <a:pt x="245" y="442"/>
                  </a:lnTo>
                  <a:lnTo>
                    <a:pt x="250" y="451"/>
                  </a:lnTo>
                  <a:lnTo>
                    <a:pt x="241" y="455"/>
                  </a:lnTo>
                  <a:close/>
                  <a:moveTo>
                    <a:pt x="223" y="421"/>
                  </a:moveTo>
                  <a:lnTo>
                    <a:pt x="204" y="386"/>
                  </a:lnTo>
                  <a:lnTo>
                    <a:pt x="213" y="381"/>
                  </a:lnTo>
                  <a:lnTo>
                    <a:pt x="231" y="416"/>
                  </a:lnTo>
                  <a:lnTo>
                    <a:pt x="223" y="421"/>
                  </a:lnTo>
                  <a:close/>
                  <a:moveTo>
                    <a:pt x="190" y="360"/>
                  </a:moveTo>
                  <a:lnTo>
                    <a:pt x="185" y="351"/>
                  </a:lnTo>
                  <a:lnTo>
                    <a:pt x="194" y="347"/>
                  </a:lnTo>
                  <a:lnTo>
                    <a:pt x="199" y="355"/>
                  </a:lnTo>
                  <a:lnTo>
                    <a:pt x="190" y="360"/>
                  </a:lnTo>
                  <a:close/>
                  <a:moveTo>
                    <a:pt x="172" y="325"/>
                  </a:moveTo>
                  <a:lnTo>
                    <a:pt x="153" y="291"/>
                  </a:lnTo>
                  <a:lnTo>
                    <a:pt x="162" y="286"/>
                  </a:lnTo>
                  <a:lnTo>
                    <a:pt x="180" y="321"/>
                  </a:lnTo>
                  <a:lnTo>
                    <a:pt x="172" y="325"/>
                  </a:lnTo>
                  <a:close/>
                  <a:moveTo>
                    <a:pt x="139" y="265"/>
                  </a:moveTo>
                  <a:lnTo>
                    <a:pt x="134" y="256"/>
                  </a:lnTo>
                  <a:lnTo>
                    <a:pt x="143" y="251"/>
                  </a:lnTo>
                  <a:lnTo>
                    <a:pt x="148" y="260"/>
                  </a:lnTo>
                  <a:lnTo>
                    <a:pt x="139" y="265"/>
                  </a:lnTo>
                  <a:close/>
                  <a:moveTo>
                    <a:pt x="121" y="230"/>
                  </a:moveTo>
                  <a:lnTo>
                    <a:pt x="102" y="195"/>
                  </a:lnTo>
                  <a:lnTo>
                    <a:pt x="111" y="191"/>
                  </a:lnTo>
                  <a:lnTo>
                    <a:pt x="129" y="225"/>
                  </a:lnTo>
                  <a:lnTo>
                    <a:pt x="121" y="230"/>
                  </a:lnTo>
                  <a:close/>
                  <a:moveTo>
                    <a:pt x="88" y="170"/>
                  </a:moveTo>
                  <a:lnTo>
                    <a:pt x="84" y="161"/>
                  </a:lnTo>
                  <a:lnTo>
                    <a:pt x="92" y="156"/>
                  </a:lnTo>
                  <a:lnTo>
                    <a:pt x="97" y="165"/>
                  </a:lnTo>
                  <a:lnTo>
                    <a:pt x="88" y="170"/>
                  </a:lnTo>
                  <a:close/>
                  <a:moveTo>
                    <a:pt x="70" y="135"/>
                  </a:moveTo>
                  <a:lnTo>
                    <a:pt x="51" y="100"/>
                  </a:lnTo>
                  <a:lnTo>
                    <a:pt x="60" y="96"/>
                  </a:lnTo>
                  <a:lnTo>
                    <a:pt x="78" y="130"/>
                  </a:lnTo>
                  <a:lnTo>
                    <a:pt x="70" y="135"/>
                  </a:lnTo>
                  <a:close/>
                  <a:moveTo>
                    <a:pt x="37" y="74"/>
                  </a:moveTo>
                  <a:lnTo>
                    <a:pt x="33" y="66"/>
                  </a:lnTo>
                  <a:lnTo>
                    <a:pt x="41" y="61"/>
                  </a:lnTo>
                  <a:lnTo>
                    <a:pt x="46" y="70"/>
                  </a:lnTo>
                  <a:lnTo>
                    <a:pt x="37" y="74"/>
                  </a:lnTo>
                  <a:close/>
                  <a:moveTo>
                    <a:pt x="19" y="39"/>
                  </a:moveTo>
                  <a:lnTo>
                    <a:pt x="0" y="5"/>
                  </a:lnTo>
                  <a:lnTo>
                    <a:pt x="9" y="0"/>
                  </a:lnTo>
                  <a:lnTo>
                    <a:pt x="27" y="35"/>
                  </a:lnTo>
                  <a:lnTo>
                    <a:pt x="19" y="39"/>
                  </a:lnTo>
                  <a:close/>
                </a:path>
              </a:pathLst>
            </a:custGeom>
            <a:solidFill>
              <a:srgbClr val="2D2DB9"/>
            </a:solidFill>
            <a:ln w="0" cap="flat">
              <a:solidFill>
                <a:srgbClr val="2D2DB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44" name="Freeform 479"/>
            <p:cNvSpPr>
              <a:spLocks noEditPoints="1"/>
            </p:cNvSpPr>
            <p:nvPr/>
          </p:nvSpPr>
          <p:spPr bwMode="auto">
            <a:xfrm>
              <a:off x="1922" y="3162"/>
              <a:ext cx="454" cy="521"/>
            </a:xfrm>
            <a:custGeom>
              <a:avLst/>
              <a:gdLst>
                <a:gd name="T0" fmla="*/ 33 w 454"/>
                <a:gd name="T1" fmla="*/ 492 h 521"/>
                <a:gd name="T2" fmla="*/ 0 w 454"/>
                <a:gd name="T3" fmla="*/ 515 h 521"/>
                <a:gd name="T4" fmla="*/ 52 w 454"/>
                <a:gd name="T5" fmla="*/ 469 h 521"/>
                <a:gd name="T6" fmla="*/ 51 w 454"/>
                <a:gd name="T7" fmla="*/ 455 h 521"/>
                <a:gd name="T8" fmla="*/ 52 w 454"/>
                <a:gd name="T9" fmla="*/ 469 h 521"/>
                <a:gd name="T10" fmla="*/ 104 w 454"/>
                <a:gd name="T11" fmla="*/ 410 h 521"/>
                <a:gd name="T12" fmla="*/ 71 w 454"/>
                <a:gd name="T13" fmla="*/ 433 h 521"/>
                <a:gd name="T14" fmla="*/ 123 w 454"/>
                <a:gd name="T15" fmla="*/ 388 h 521"/>
                <a:gd name="T16" fmla="*/ 122 w 454"/>
                <a:gd name="T17" fmla="*/ 374 h 521"/>
                <a:gd name="T18" fmla="*/ 123 w 454"/>
                <a:gd name="T19" fmla="*/ 388 h 521"/>
                <a:gd name="T20" fmla="*/ 175 w 454"/>
                <a:gd name="T21" fmla="*/ 328 h 521"/>
                <a:gd name="T22" fmla="*/ 141 w 454"/>
                <a:gd name="T23" fmla="*/ 351 h 521"/>
                <a:gd name="T24" fmla="*/ 194 w 454"/>
                <a:gd name="T25" fmla="*/ 306 h 521"/>
                <a:gd name="T26" fmla="*/ 193 w 454"/>
                <a:gd name="T27" fmla="*/ 292 h 521"/>
                <a:gd name="T28" fmla="*/ 194 w 454"/>
                <a:gd name="T29" fmla="*/ 306 h 521"/>
                <a:gd name="T30" fmla="*/ 245 w 454"/>
                <a:gd name="T31" fmla="*/ 247 h 521"/>
                <a:gd name="T32" fmla="*/ 212 w 454"/>
                <a:gd name="T33" fmla="*/ 270 h 521"/>
                <a:gd name="T34" fmla="*/ 265 w 454"/>
                <a:gd name="T35" fmla="*/ 224 h 521"/>
                <a:gd name="T36" fmla="*/ 264 w 454"/>
                <a:gd name="T37" fmla="*/ 211 h 521"/>
                <a:gd name="T38" fmla="*/ 265 w 454"/>
                <a:gd name="T39" fmla="*/ 224 h 521"/>
                <a:gd name="T40" fmla="*/ 316 w 454"/>
                <a:gd name="T41" fmla="*/ 165 h 521"/>
                <a:gd name="T42" fmla="*/ 283 w 454"/>
                <a:gd name="T43" fmla="*/ 188 h 521"/>
                <a:gd name="T44" fmla="*/ 335 w 454"/>
                <a:gd name="T45" fmla="*/ 143 h 521"/>
                <a:gd name="T46" fmla="*/ 334 w 454"/>
                <a:gd name="T47" fmla="*/ 129 h 521"/>
                <a:gd name="T48" fmla="*/ 335 w 454"/>
                <a:gd name="T49" fmla="*/ 143 h 521"/>
                <a:gd name="T50" fmla="*/ 387 w 454"/>
                <a:gd name="T51" fmla="*/ 84 h 521"/>
                <a:gd name="T52" fmla="*/ 354 w 454"/>
                <a:gd name="T53" fmla="*/ 107 h 521"/>
                <a:gd name="T54" fmla="*/ 406 w 454"/>
                <a:gd name="T55" fmla="*/ 61 h 521"/>
                <a:gd name="T56" fmla="*/ 405 w 454"/>
                <a:gd name="T57" fmla="*/ 47 h 521"/>
                <a:gd name="T58" fmla="*/ 406 w 454"/>
                <a:gd name="T59" fmla="*/ 61 h 521"/>
                <a:gd name="T60" fmla="*/ 454 w 454"/>
                <a:gd name="T61" fmla="*/ 6 h 521"/>
                <a:gd name="T62" fmla="*/ 425 w 454"/>
                <a:gd name="T63" fmla="*/ 25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4" h="521">
                  <a:moveTo>
                    <a:pt x="8" y="521"/>
                  </a:moveTo>
                  <a:lnTo>
                    <a:pt x="33" y="492"/>
                  </a:lnTo>
                  <a:lnTo>
                    <a:pt x="26" y="485"/>
                  </a:lnTo>
                  <a:lnTo>
                    <a:pt x="0" y="515"/>
                  </a:lnTo>
                  <a:lnTo>
                    <a:pt x="8" y="521"/>
                  </a:lnTo>
                  <a:close/>
                  <a:moveTo>
                    <a:pt x="52" y="469"/>
                  </a:moveTo>
                  <a:lnTo>
                    <a:pt x="59" y="462"/>
                  </a:lnTo>
                  <a:lnTo>
                    <a:pt x="51" y="455"/>
                  </a:lnTo>
                  <a:lnTo>
                    <a:pt x="45" y="463"/>
                  </a:lnTo>
                  <a:lnTo>
                    <a:pt x="52" y="469"/>
                  </a:lnTo>
                  <a:close/>
                  <a:moveTo>
                    <a:pt x="78" y="439"/>
                  </a:moveTo>
                  <a:lnTo>
                    <a:pt x="104" y="410"/>
                  </a:lnTo>
                  <a:lnTo>
                    <a:pt x="97" y="403"/>
                  </a:lnTo>
                  <a:lnTo>
                    <a:pt x="71" y="433"/>
                  </a:lnTo>
                  <a:lnTo>
                    <a:pt x="78" y="439"/>
                  </a:lnTo>
                  <a:close/>
                  <a:moveTo>
                    <a:pt x="123" y="388"/>
                  </a:moveTo>
                  <a:lnTo>
                    <a:pt x="130" y="380"/>
                  </a:lnTo>
                  <a:lnTo>
                    <a:pt x="122" y="374"/>
                  </a:lnTo>
                  <a:lnTo>
                    <a:pt x="116" y="381"/>
                  </a:lnTo>
                  <a:lnTo>
                    <a:pt x="123" y="388"/>
                  </a:lnTo>
                  <a:close/>
                  <a:moveTo>
                    <a:pt x="149" y="358"/>
                  </a:moveTo>
                  <a:lnTo>
                    <a:pt x="175" y="328"/>
                  </a:lnTo>
                  <a:lnTo>
                    <a:pt x="167" y="322"/>
                  </a:lnTo>
                  <a:lnTo>
                    <a:pt x="141" y="351"/>
                  </a:lnTo>
                  <a:lnTo>
                    <a:pt x="149" y="358"/>
                  </a:lnTo>
                  <a:close/>
                  <a:moveTo>
                    <a:pt x="194" y="306"/>
                  </a:moveTo>
                  <a:lnTo>
                    <a:pt x="200" y="299"/>
                  </a:lnTo>
                  <a:lnTo>
                    <a:pt x="193" y="292"/>
                  </a:lnTo>
                  <a:lnTo>
                    <a:pt x="187" y="299"/>
                  </a:lnTo>
                  <a:lnTo>
                    <a:pt x="194" y="306"/>
                  </a:lnTo>
                  <a:close/>
                  <a:moveTo>
                    <a:pt x="220" y="276"/>
                  </a:moveTo>
                  <a:lnTo>
                    <a:pt x="245" y="247"/>
                  </a:lnTo>
                  <a:lnTo>
                    <a:pt x="238" y="240"/>
                  </a:lnTo>
                  <a:lnTo>
                    <a:pt x="212" y="270"/>
                  </a:lnTo>
                  <a:lnTo>
                    <a:pt x="220" y="276"/>
                  </a:lnTo>
                  <a:close/>
                  <a:moveTo>
                    <a:pt x="265" y="224"/>
                  </a:moveTo>
                  <a:lnTo>
                    <a:pt x="271" y="217"/>
                  </a:lnTo>
                  <a:lnTo>
                    <a:pt x="264" y="211"/>
                  </a:lnTo>
                  <a:lnTo>
                    <a:pt x="257" y="218"/>
                  </a:lnTo>
                  <a:lnTo>
                    <a:pt x="265" y="224"/>
                  </a:lnTo>
                  <a:close/>
                  <a:moveTo>
                    <a:pt x="291" y="195"/>
                  </a:moveTo>
                  <a:lnTo>
                    <a:pt x="316" y="165"/>
                  </a:lnTo>
                  <a:lnTo>
                    <a:pt x="309" y="159"/>
                  </a:lnTo>
                  <a:lnTo>
                    <a:pt x="283" y="188"/>
                  </a:lnTo>
                  <a:lnTo>
                    <a:pt x="291" y="195"/>
                  </a:lnTo>
                  <a:close/>
                  <a:moveTo>
                    <a:pt x="335" y="143"/>
                  </a:moveTo>
                  <a:lnTo>
                    <a:pt x="342" y="135"/>
                  </a:lnTo>
                  <a:lnTo>
                    <a:pt x="334" y="129"/>
                  </a:lnTo>
                  <a:lnTo>
                    <a:pt x="328" y="136"/>
                  </a:lnTo>
                  <a:lnTo>
                    <a:pt x="335" y="143"/>
                  </a:lnTo>
                  <a:close/>
                  <a:moveTo>
                    <a:pt x="361" y="113"/>
                  </a:moveTo>
                  <a:lnTo>
                    <a:pt x="387" y="84"/>
                  </a:lnTo>
                  <a:lnTo>
                    <a:pt x="380" y="77"/>
                  </a:lnTo>
                  <a:lnTo>
                    <a:pt x="354" y="107"/>
                  </a:lnTo>
                  <a:lnTo>
                    <a:pt x="361" y="113"/>
                  </a:lnTo>
                  <a:close/>
                  <a:moveTo>
                    <a:pt x="406" y="61"/>
                  </a:moveTo>
                  <a:lnTo>
                    <a:pt x="413" y="54"/>
                  </a:lnTo>
                  <a:lnTo>
                    <a:pt x="405" y="47"/>
                  </a:lnTo>
                  <a:lnTo>
                    <a:pt x="399" y="55"/>
                  </a:lnTo>
                  <a:lnTo>
                    <a:pt x="406" y="61"/>
                  </a:lnTo>
                  <a:close/>
                  <a:moveTo>
                    <a:pt x="432" y="31"/>
                  </a:moveTo>
                  <a:lnTo>
                    <a:pt x="454" y="6"/>
                  </a:lnTo>
                  <a:lnTo>
                    <a:pt x="446" y="0"/>
                  </a:lnTo>
                  <a:lnTo>
                    <a:pt x="425" y="25"/>
                  </a:lnTo>
                  <a:lnTo>
                    <a:pt x="432" y="31"/>
                  </a:lnTo>
                  <a:close/>
                </a:path>
              </a:pathLst>
            </a:custGeom>
            <a:solidFill>
              <a:srgbClr val="2D2DB9"/>
            </a:solidFill>
            <a:ln w="0" cap="flat">
              <a:solidFill>
                <a:srgbClr val="2D2DB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45" name="Rectangle 480"/>
            <p:cNvSpPr>
              <a:spLocks noChangeArrowheads="1"/>
            </p:cNvSpPr>
            <p:nvPr/>
          </p:nvSpPr>
          <p:spPr bwMode="auto">
            <a:xfrm>
              <a:off x="565" y="3592"/>
              <a:ext cx="413" cy="192"/>
            </a:xfrm>
            <a:prstGeom prst="rect">
              <a:avLst/>
            </a:prstGeom>
            <a:solidFill>
              <a:srgbClr val="FFD5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46" name="Rectangle 481"/>
            <p:cNvSpPr>
              <a:spLocks noChangeArrowheads="1"/>
            </p:cNvSpPr>
            <p:nvPr/>
          </p:nvSpPr>
          <p:spPr bwMode="auto">
            <a:xfrm>
              <a:off x="607" y="3605"/>
              <a:ext cx="36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Use case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47" name="Rectangle 482"/>
            <p:cNvSpPr>
              <a:spLocks noChangeArrowheads="1"/>
            </p:cNvSpPr>
            <p:nvPr/>
          </p:nvSpPr>
          <p:spPr bwMode="auto">
            <a:xfrm>
              <a:off x="612" y="3687"/>
              <a:ext cx="12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a)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48" name="Rectangle 483"/>
            <p:cNvSpPr>
              <a:spLocks noChangeArrowheads="1"/>
            </p:cNvSpPr>
            <p:nvPr/>
          </p:nvSpPr>
          <p:spPr bwMode="auto">
            <a:xfrm>
              <a:off x="706" y="3682"/>
              <a:ext cx="270"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WTTH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49" name="Rectangle 484"/>
            <p:cNvSpPr>
              <a:spLocks noChangeArrowheads="1"/>
            </p:cNvSpPr>
            <p:nvPr/>
          </p:nvSpPr>
          <p:spPr bwMode="auto">
            <a:xfrm>
              <a:off x="2142" y="3415"/>
              <a:ext cx="412" cy="187"/>
            </a:xfrm>
            <a:prstGeom prst="rect">
              <a:avLst/>
            </a:prstGeom>
            <a:solidFill>
              <a:srgbClr val="FFD5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50" name="Rectangle 485"/>
            <p:cNvSpPr>
              <a:spLocks noChangeArrowheads="1"/>
            </p:cNvSpPr>
            <p:nvPr/>
          </p:nvSpPr>
          <p:spPr bwMode="auto">
            <a:xfrm>
              <a:off x="2184" y="3427"/>
              <a:ext cx="36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Use case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51" name="Rectangle 486"/>
            <p:cNvSpPr>
              <a:spLocks noChangeArrowheads="1"/>
            </p:cNvSpPr>
            <p:nvPr/>
          </p:nvSpPr>
          <p:spPr bwMode="auto">
            <a:xfrm>
              <a:off x="2189" y="3509"/>
              <a:ext cx="12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b)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52" name="Rectangle 487"/>
            <p:cNvSpPr>
              <a:spLocks noChangeArrowheads="1"/>
            </p:cNvSpPr>
            <p:nvPr/>
          </p:nvSpPr>
          <p:spPr bwMode="auto">
            <a:xfrm>
              <a:off x="2282" y="3504"/>
              <a:ext cx="270"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WTTB</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53" name="Freeform 488"/>
            <p:cNvSpPr>
              <a:spLocks/>
            </p:cNvSpPr>
            <p:nvPr/>
          </p:nvSpPr>
          <p:spPr bwMode="auto">
            <a:xfrm>
              <a:off x="1002" y="3111"/>
              <a:ext cx="368" cy="747"/>
            </a:xfrm>
            <a:custGeom>
              <a:avLst/>
              <a:gdLst>
                <a:gd name="T0" fmla="*/ 128 w 368"/>
                <a:gd name="T1" fmla="*/ 747 h 747"/>
                <a:gd name="T2" fmla="*/ 0 w 368"/>
                <a:gd name="T3" fmla="*/ 0 h 747"/>
                <a:gd name="T4" fmla="*/ 368 w 368"/>
                <a:gd name="T5" fmla="*/ 663 h 747"/>
                <a:gd name="T6" fmla="*/ 128 w 368"/>
                <a:gd name="T7" fmla="*/ 747 h 747"/>
              </a:gdLst>
              <a:ahLst/>
              <a:cxnLst>
                <a:cxn ang="0">
                  <a:pos x="T0" y="T1"/>
                </a:cxn>
                <a:cxn ang="0">
                  <a:pos x="T2" y="T3"/>
                </a:cxn>
                <a:cxn ang="0">
                  <a:pos x="T4" y="T5"/>
                </a:cxn>
                <a:cxn ang="0">
                  <a:pos x="T6" y="T7"/>
                </a:cxn>
              </a:cxnLst>
              <a:rect l="0" t="0" r="r" b="b"/>
              <a:pathLst>
                <a:path w="368" h="747">
                  <a:moveTo>
                    <a:pt x="128" y="747"/>
                  </a:moveTo>
                  <a:lnTo>
                    <a:pt x="0" y="0"/>
                  </a:lnTo>
                  <a:lnTo>
                    <a:pt x="368" y="663"/>
                  </a:lnTo>
                  <a:lnTo>
                    <a:pt x="128" y="747"/>
                  </a:lnTo>
                  <a:close/>
                </a:path>
              </a:pathLst>
            </a:custGeom>
            <a:solidFill>
              <a:srgbClr val="FFC6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54" name="Freeform 489"/>
            <p:cNvSpPr>
              <a:spLocks noEditPoints="1"/>
            </p:cNvSpPr>
            <p:nvPr/>
          </p:nvSpPr>
          <p:spPr bwMode="auto">
            <a:xfrm>
              <a:off x="1037" y="3136"/>
              <a:ext cx="579" cy="11"/>
            </a:xfrm>
            <a:custGeom>
              <a:avLst/>
              <a:gdLst>
                <a:gd name="T0" fmla="*/ 0 w 579"/>
                <a:gd name="T1" fmla="*/ 0 h 11"/>
                <a:gd name="T2" fmla="*/ 39 w 579"/>
                <a:gd name="T3" fmla="*/ 0 h 11"/>
                <a:gd name="T4" fmla="*/ 39 w 579"/>
                <a:gd name="T5" fmla="*/ 10 h 11"/>
                <a:gd name="T6" fmla="*/ 0 w 579"/>
                <a:gd name="T7" fmla="*/ 9 h 11"/>
                <a:gd name="T8" fmla="*/ 0 w 579"/>
                <a:gd name="T9" fmla="*/ 0 h 11"/>
                <a:gd name="T10" fmla="*/ 68 w 579"/>
                <a:gd name="T11" fmla="*/ 0 h 11"/>
                <a:gd name="T12" fmla="*/ 78 w 579"/>
                <a:gd name="T13" fmla="*/ 0 h 11"/>
                <a:gd name="T14" fmla="*/ 78 w 579"/>
                <a:gd name="T15" fmla="*/ 10 h 11"/>
                <a:gd name="T16" fmla="*/ 68 w 579"/>
                <a:gd name="T17" fmla="*/ 10 h 11"/>
                <a:gd name="T18" fmla="*/ 68 w 579"/>
                <a:gd name="T19" fmla="*/ 0 h 11"/>
                <a:gd name="T20" fmla="*/ 108 w 579"/>
                <a:gd name="T21" fmla="*/ 0 h 11"/>
                <a:gd name="T22" fmla="*/ 147 w 579"/>
                <a:gd name="T23" fmla="*/ 0 h 11"/>
                <a:gd name="T24" fmla="*/ 147 w 579"/>
                <a:gd name="T25" fmla="*/ 10 h 11"/>
                <a:gd name="T26" fmla="*/ 108 w 579"/>
                <a:gd name="T27" fmla="*/ 10 h 11"/>
                <a:gd name="T28" fmla="*/ 108 w 579"/>
                <a:gd name="T29" fmla="*/ 0 h 11"/>
                <a:gd name="T30" fmla="*/ 176 w 579"/>
                <a:gd name="T31" fmla="*/ 0 h 11"/>
                <a:gd name="T32" fmla="*/ 186 w 579"/>
                <a:gd name="T33" fmla="*/ 0 h 11"/>
                <a:gd name="T34" fmla="*/ 186 w 579"/>
                <a:gd name="T35" fmla="*/ 10 h 11"/>
                <a:gd name="T36" fmla="*/ 176 w 579"/>
                <a:gd name="T37" fmla="*/ 10 h 11"/>
                <a:gd name="T38" fmla="*/ 176 w 579"/>
                <a:gd name="T39" fmla="*/ 0 h 11"/>
                <a:gd name="T40" fmla="*/ 216 w 579"/>
                <a:gd name="T41" fmla="*/ 0 h 11"/>
                <a:gd name="T42" fmla="*/ 255 w 579"/>
                <a:gd name="T43" fmla="*/ 0 h 11"/>
                <a:gd name="T44" fmla="*/ 255 w 579"/>
                <a:gd name="T45" fmla="*/ 10 h 11"/>
                <a:gd name="T46" fmla="*/ 216 w 579"/>
                <a:gd name="T47" fmla="*/ 10 h 11"/>
                <a:gd name="T48" fmla="*/ 216 w 579"/>
                <a:gd name="T49" fmla="*/ 0 h 11"/>
                <a:gd name="T50" fmla="*/ 285 w 579"/>
                <a:gd name="T51" fmla="*/ 0 h 11"/>
                <a:gd name="T52" fmla="*/ 294 w 579"/>
                <a:gd name="T53" fmla="*/ 0 h 11"/>
                <a:gd name="T54" fmla="*/ 294 w 579"/>
                <a:gd name="T55" fmla="*/ 10 h 11"/>
                <a:gd name="T56" fmla="*/ 285 w 579"/>
                <a:gd name="T57" fmla="*/ 10 h 11"/>
                <a:gd name="T58" fmla="*/ 285 w 579"/>
                <a:gd name="T59" fmla="*/ 0 h 11"/>
                <a:gd name="T60" fmla="*/ 324 w 579"/>
                <a:gd name="T61" fmla="*/ 1 h 11"/>
                <a:gd name="T62" fmla="*/ 363 w 579"/>
                <a:gd name="T63" fmla="*/ 1 h 11"/>
                <a:gd name="T64" fmla="*/ 363 w 579"/>
                <a:gd name="T65" fmla="*/ 10 h 11"/>
                <a:gd name="T66" fmla="*/ 324 w 579"/>
                <a:gd name="T67" fmla="*/ 10 h 11"/>
                <a:gd name="T68" fmla="*/ 324 w 579"/>
                <a:gd name="T69" fmla="*/ 1 h 11"/>
                <a:gd name="T70" fmla="*/ 393 w 579"/>
                <a:gd name="T71" fmla="*/ 1 h 11"/>
                <a:gd name="T72" fmla="*/ 402 w 579"/>
                <a:gd name="T73" fmla="*/ 1 h 11"/>
                <a:gd name="T74" fmla="*/ 402 w 579"/>
                <a:gd name="T75" fmla="*/ 10 h 11"/>
                <a:gd name="T76" fmla="*/ 393 w 579"/>
                <a:gd name="T77" fmla="*/ 10 h 11"/>
                <a:gd name="T78" fmla="*/ 393 w 579"/>
                <a:gd name="T79" fmla="*/ 1 h 11"/>
                <a:gd name="T80" fmla="*/ 432 w 579"/>
                <a:gd name="T81" fmla="*/ 1 h 11"/>
                <a:gd name="T82" fmla="*/ 471 w 579"/>
                <a:gd name="T83" fmla="*/ 1 h 11"/>
                <a:gd name="T84" fmla="*/ 471 w 579"/>
                <a:gd name="T85" fmla="*/ 10 h 11"/>
                <a:gd name="T86" fmla="*/ 432 w 579"/>
                <a:gd name="T87" fmla="*/ 10 h 11"/>
                <a:gd name="T88" fmla="*/ 432 w 579"/>
                <a:gd name="T89" fmla="*/ 1 h 11"/>
                <a:gd name="T90" fmla="*/ 501 w 579"/>
                <a:gd name="T91" fmla="*/ 1 h 11"/>
                <a:gd name="T92" fmla="*/ 510 w 579"/>
                <a:gd name="T93" fmla="*/ 1 h 11"/>
                <a:gd name="T94" fmla="*/ 510 w 579"/>
                <a:gd name="T95" fmla="*/ 11 h 11"/>
                <a:gd name="T96" fmla="*/ 501 w 579"/>
                <a:gd name="T97" fmla="*/ 11 h 11"/>
                <a:gd name="T98" fmla="*/ 501 w 579"/>
                <a:gd name="T99" fmla="*/ 1 h 11"/>
                <a:gd name="T100" fmla="*/ 540 w 579"/>
                <a:gd name="T101" fmla="*/ 1 h 11"/>
                <a:gd name="T102" fmla="*/ 579 w 579"/>
                <a:gd name="T103" fmla="*/ 1 h 11"/>
                <a:gd name="T104" fmla="*/ 579 w 579"/>
                <a:gd name="T105" fmla="*/ 11 h 11"/>
                <a:gd name="T106" fmla="*/ 540 w 579"/>
                <a:gd name="T107" fmla="*/ 11 h 11"/>
                <a:gd name="T108" fmla="*/ 540 w 579"/>
                <a:gd name="T109"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9" h="11">
                  <a:moveTo>
                    <a:pt x="0" y="0"/>
                  </a:moveTo>
                  <a:lnTo>
                    <a:pt x="39" y="0"/>
                  </a:lnTo>
                  <a:lnTo>
                    <a:pt x="39" y="10"/>
                  </a:lnTo>
                  <a:lnTo>
                    <a:pt x="0" y="9"/>
                  </a:lnTo>
                  <a:lnTo>
                    <a:pt x="0" y="0"/>
                  </a:lnTo>
                  <a:close/>
                  <a:moveTo>
                    <a:pt x="68" y="0"/>
                  </a:moveTo>
                  <a:lnTo>
                    <a:pt x="78" y="0"/>
                  </a:lnTo>
                  <a:lnTo>
                    <a:pt x="78" y="10"/>
                  </a:lnTo>
                  <a:lnTo>
                    <a:pt x="68" y="10"/>
                  </a:lnTo>
                  <a:lnTo>
                    <a:pt x="68" y="0"/>
                  </a:lnTo>
                  <a:close/>
                  <a:moveTo>
                    <a:pt x="108" y="0"/>
                  </a:moveTo>
                  <a:lnTo>
                    <a:pt x="147" y="0"/>
                  </a:lnTo>
                  <a:lnTo>
                    <a:pt x="147" y="10"/>
                  </a:lnTo>
                  <a:lnTo>
                    <a:pt x="108" y="10"/>
                  </a:lnTo>
                  <a:lnTo>
                    <a:pt x="108" y="0"/>
                  </a:lnTo>
                  <a:close/>
                  <a:moveTo>
                    <a:pt x="176" y="0"/>
                  </a:moveTo>
                  <a:lnTo>
                    <a:pt x="186" y="0"/>
                  </a:lnTo>
                  <a:lnTo>
                    <a:pt x="186" y="10"/>
                  </a:lnTo>
                  <a:lnTo>
                    <a:pt x="176" y="10"/>
                  </a:lnTo>
                  <a:lnTo>
                    <a:pt x="176" y="0"/>
                  </a:lnTo>
                  <a:close/>
                  <a:moveTo>
                    <a:pt x="216" y="0"/>
                  </a:moveTo>
                  <a:lnTo>
                    <a:pt x="255" y="0"/>
                  </a:lnTo>
                  <a:lnTo>
                    <a:pt x="255" y="10"/>
                  </a:lnTo>
                  <a:lnTo>
                    <a:pt x="216" y="10"/>
                  </a:lnTo>
                  <a:lnTo>
                    <a:pt x="216" y="0"/>
                  </a:lnTo>
                  <a:close/>
                  <a:moveTo>
                    <a:pt x="285" y="0"/>
                  </a:moveTo>
                  <a:lnTo>
                    <a:pt x="294" y="0"/>
                  </a:lnTo>
                  <a:lnTo>
                    <a:pt x="294" y="10"/>
                  </a:lnTo>
                  <a:lnTo>
                    <a:pt x="285" y="10"/>
                  </a:lnTo>
                  <a:lnTo>
                    <a:pt x="285" y="0"/>
                  </a:lnTo>
                  <a:close/>
                  <a:moveTo>
                    <a:pt x="324" y="1"/>
                  </a:moveTo>
                  <a:lnTo>
                    <a:pt x="363" y="1"/>
                  </a:lnTo>
                  <a:lnTo>
                    <a:pt x="363" y="10"/>
                  </a:lnTo>
                  <a:lnTo>
                    <a:pt x="324" y="10"/>
                  </a:lnTo>
                  <a:lnTo>
                    <a:pt x="324" y="1"/>
                  </a:lnTo>
                  <a:close/>
                  <a:moveTo>
                    <a:pt x="393" y="1"/>
                  </a:moveTo>
                  <a:lnTo>
                    <a:pt x="402" y="1"/>
                  </a:lnTo>
                  <a:lnTo>
                    <a:pt x="402" y="10"/>
                  </a:lnTo>
                  <a:lnTo>
                    <a:pt x="393" y="10"/>
                  </a:lnTo>
                  <a:lnTo>
                    <a:pt x="393" y="1"/>
                  </a:lnTo>
                  <a:close/>
                  <a:moveTo>
                    <a:pt x="432" y="1"/>
                  </a:moveTo>
                  <a:lnTo>
                    <a:pt x="471" y="1"/>
                  </a:lnTo>
                  <a:lnTo>
                    <a:pt x="471" y="10"/>
                  </a:lnTo>
                  <a:lnTo>
                    <a:pt x="432" y="10"/>
                  </a:lnTo>
                  <a:lnTo>
                    <a:pt x="432" y="1"/>
                  </a:lnTo>
                  <a:close/>
                  <a:moveTo>
                    <a:pt x="501" y="1"/>
                  </a:moveTo>
                  <a:lnTo>
                    <a:pt x="510" y="1"/>
                  </a:lnTo>
                  <a:lnTo>
                    <a:pt x="510" y="11"/>
                  </a:lnTo>
                  <a:lnTo>
                    <a:pt x="501" y="11"/>
                  </a:lnTo>
                  <a:lnTo>
                    <a:pt x="501" y="1"/>
                  </a:lnTo>
                  <a:close/>
                  <a:moveTo>
                    <a:pt x="540" y="1"/>
                  </a:moveTo>
                  <a:lnTo>
                    <a:pt x="579" y="1"/>
                  </a:lnTo>
                  <a:lnTo>
                    <a:pt x="579" y="11"/>
                  </a:lnTo>
                  <a:lnTo>
                    <a:pt x="540" y="11"/>
                  </a:lnTo>
                  <a:lnTo>
                    <a:pt x="540" y="1"/>
                  </a:lnTo>
                  <a:close/>
                </a:path>
              </a:pathLst>
            </a:custGeom>
            <a:solidFill>
              <a:srgbClr val="2D2DB9"/>
            </a:solidFill>
            <a:ln w="0" cap="flat">
              <a:solidFill>
                <a:srgbClr val="2D2DB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55" name="Rectangle 490"/>
            <p:cNvSpPr>
              <a:spLocks noChangeArrowheads="1"/>
            </p:cNvSpPr>
            <p:nvPr/>
          </p:nvSpPr>
          <p:spPr bwMode="auto">
            <a:xfrm>
              <a:off x="1288" y="3773"/>
              <a:ext cx="26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C00000"/>
                  </a:solidFill>
                  <a:effectLst/>
                  <a:latin typeface="Arial" panose="020B0604020202020204" pitchFamily="34" charset="0"/>
                </a:rPr>
                <a:t>WTTH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4156" name="Group 495"/>
            <p:cNvGrpSpPr>
              <a:grpSpLocks/>
            </p:cNvGrpSpPr>
            <p:nvPr/>
          </p:nvGrpSpPr>
          <p:grpSpPr bwMode="auto">
            <a:xfrm>
              <a:off x="1300" y="3326"/>
              <a:ext cx="200" cy="394"/>
              <a:chOff x="1300" y="3326"/>
              <a:chExt cx="200" cy="394"/>
            </a:xfrm>
          </p:grpSpPr>
          <p:sp>
            <p:nvSpPr>
              <p:cNvPr id="4158" name="Freeform 491"/>
              <p:cNvSpPr>
                <a:spLocks/>
              </p:cNvSpPr>
              <p:nvPr/>
            </p:nvSpPr>
            <p:spPr bwMode="auto">
              <a:xfrm>
                <a:off x="1300" y="3326"/>
                <a:ext cx="200" cy="276"/>
              </a:xfrm>
              <a:custGeom>
                <a:avLst/>
                <a:gdLst>
                  <a:gd name="T0" fmla="*/ 100 w 200"/>
                  <a:gd name="T1" fmla="*/ 0 h 276"/>
                  <a:gd name="T2" fmla="*/ 18 w 200"/>
                  <a:gd name="T3" fmla="*/ 78 h 276"/>
                  <a:gd name="T4" fmla="*/ 50 w 200"/>
                  <a:gd name="T5" fmla="*/ 78 h 276"/>
                  <a:gd name="T6" fmla="*/ 18 w 200"/>
                  <a:gd name="T7" fmla="*/ 157 h 276"/>
                  <a:gd name="T8" fmla="*/ 50 w 200"/>
                  <a:gd name="T9" fmla="*/ 157 h 276"/>
                  <a:gd name="T10" fmla="*/ 18 w 200"/>
                  <a:gd name="T11" fmla="*/ 236 h 276"/>
                  <a:gd name="T12" fmla="*/ 46 w 200"/>
                  <a:gd name="T13" fmla="*/ 236 h 276"/>
                  <a:gd name="T14" fmla="*/ 0 w 200"/>
                  <a:gd name="T15" fmla="*/ 276 h 276"/>
                  <a:gd name="T16" fmla="*/ 200 w 200"/>
                  <a:gd name="T17" fmla="*/ 276 h 276"/>
                  <a:gd name="T18" fmla="*/ 158 w 200"/>
                  <a:gd name="T19" fmla="*/ 236 h 276"/>
                  <a:gd name="T20" fmla="*/ 183 w 200"/>
                  <a:gd name="T21" fmla="*/ 236 h 276"/>
                  <a:gd name="T22" fmla="*/ 150 w 200"/>
                  <a:gd name="T23" fmla="*/ 157 h 276"/>
                  <a:gd name="T24" fmla="*/ 183 w 200"/>
                  <a:gd name="T25" fmla="*/ 157 h 276"/>
                  <a:gd name="T26" fmla="*/ 150 w 200"/>
                  <a:gd name="T27" fmla="*/ 78 h 276"/>
                  <a:gd name="T28" fmla="*/ 183 w 200"/>
                  <a:gd name="T29" fmla="*/ 78 h 276"/>
                  <a:gd name="T30" fmla="*/ 100 w 200"/>
                  <a:gd name="T3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 h="276">
                    <a:moveTo>
                      <a:pt x="100" y="0"/>
                    </a:moveTo>
                    <a:lnTo>
                      <a:pt x="18" y="78"/>
                    </a:lnTo>
                    <a:lnTo>
                      <a:pt x="50" y="78"/>
                    </a:lnTo>
                    <a:lnTo>
                      <a:pt x="18" y="157"/>
                    </a:lnTo>
                    <a:lnTo>
                      <a:pt x="50" y="157"/>
                    </a:lnTo>
                    <a:lnTo>
                      <a:pt x="18" y="236"/>
                    </a:lnTo>
                    <a:lnTo>
                      <a:pt x="46" y="236"/>
                    </a:lnTo>
                    <a:lnTo>
                      <a:pt x="0" y="276"/>
                    </a:lnTo>
                    <a:lnTo>
                      <a:pt x="200" y="276"/>
                    </a:lnTo>
                    <a:lnTo>
                      <a:pt x="158" y="236"/>
                    </a:lnTo>
                    <a:lnTo>
                      <a:pt x="183" y="236"/>
                    </a:lnTo>
                    <a:lnTo>
                      <a:pt x="150" y="157"/>
                    </a:lnTo>
                    <a:lnTo>
                      <a:pt x="183" y="157"/>
                    </a:lnTo>
                    <a:lnTo>
                      <a:pt x="150" y="78"/>
                    </a:lnTo>
                    <a:lnTo>
                      <a:pt x="183" y="78"/>
                    </a:lnTo>
                    <a:lnTo>
                      <a:pt x="10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59" name="Freeform 492"/>
              <p:cNvSpPr>
                <a:spLocks/>
              </p:cNvSpPr>
              <p:nvPr/>
            </p:nvSpPr>
            <p:spPr bwMode="auto">
              <a:xfrm>
                <a:off x="1300" y="3326"/>
                <a:ext cx="200" cy="276"/>
              </a:xfrm>
              <a:custGeom>
                <a:avLst/>
                <a:gdLst>
                  <a:gd name="T0" fmla="*/ 100 w 200"/>
                  <a:gd name="T1" fmla="*/ 0 h 276"/>
                  <a:gd name="T2" fmla="*/ 18 w 200"/>
                  <a:gd name="T3" fmla="*/ 78 h 276"/>
                  <a:gd name="T4" fmla="*/ 50 w 200"/>
                  <a:gd name="T5" fmla="*/ 78 h 276"/>
                  <a:gd name="T6" fmla="*/ 18 w 200"/>
                  <a:gd name="T7" fmla="*/ 157 h 276"/>
                  <a:gd name="T8" fmla="*/ 50 w 200"/>
                  <a:gd name="T9" fmla="*/ 157 h 276"/>
                  <a:gd name="T10" fmla="*/ 18 w 200"/>
                  <a:gd name="T11" fmla="*/ 236 h 276"/>
                  <a:gd name="T12" fmla="*/ 46 w 200"/>
                  <a:gd name="T13" fmla="*/ 236 h 276"/>
                  <a:gd name="T14" fmla="*/ 0 w 200"/>
                  <a:gd name="T15" fmla="*/ 276 h 276"/>
                  <a:gd name="T16" fmla="*/ 200 w 200"/>
                  <a:gd name="T17" fmla="*/ 276 h 276"/>
                  <a:gd name="T18" fmla="*/ 158 w 200"/>
                  <a:gd name="T19" fmla="*/ 236 h 276"/>
                  <a:gd name="T20" fmla="*/ 183 w 200"/>
                  <a:gd name="T21" fmla="*/ 236 h 276"/>
                  <a:gd name="T22" fmla="*/ 150 w 200"/>
                  <a:gd name="T23" fmla="*/ 157 h 276"/>
                  <a:gd name="T24" fmla="*/ 183 w 200"/>
                  <a:gd name="T25" fmla="*/ 157 h 276"/>
                  <a:gd name="T26" fmla="*/ 150 w 200"/>
                  <a:gd name="T27" fmla="*/ 78 h 276"/>
                  <a:gd name="T28" fmla="*/ 183 w 200"/>
                  <a:gd name="T29" fmla="*/ 78 h 276"/>
                  <a:gd name="T30" fmla="*/ 100 w 200"/>
                  <a:gd name="T3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 h="276">
                    <a:moveTo>
                      <a:pt x="100" y="0"/>
                    </a:moveTo>
                    <a:lnTo>
                      <a:pt x="18" y="78"/>
                    </a:lnTo>
                    <a:lnTo>
                      <a:pt x="50" y="78"/>
                    </a:lnTo>
                    <a:lnTo>
                      <a:pt x="18" y="157"/>
                    </a:lnTo>
                    <a:lnTo>
                      <a:pt x="50" y="157"/>
                    </a:lnTo>
                    <a:lnTo>
                      <a:pt x="18" y="236"/>
                    </a:lnTo>
                    <a:lnTo>
                      <a:pt x="46" y="236"/>
                    </a:lnTo>
                    <a:lnTo>
                      <a:pt x="0" y="276"/>
                    </a:lnTo>
                    <a:lnTo>
                      <a:pt x="200" y="276"/>
                    </a:lnTo>
                    <a:lnTo>
                      <a:pt x="158" y="236"/>
                    </a:lnTo>
                    <a:lnTo>
                      <a:pt x="183" y="236"/>
                    </a:lnTo>
                    <a:lnTo>
                      <a:pt x="150" y="157"/>
                    </a:lnTo>
                    <a:lnTo>
                      <a:pt x="183" y="157"/>
                    </a:lnTo>
                    <a:lnTo>
                      <a:pt x="150" y="78"/>
                    </a:lnTo>
                    <a:lnTo>
                      <a:pt x="183" y="78"/>
                    </a:lnTo>
                    <a:lnTo>
                      <a:pt x="100" y="0"/>
                    </a:lnTo>
                    <a:close/>
                  </a:path>
                </a:pathLst>
              </a:custGeom>
              <a:noFill/>
              <a:ln w="15875" cap="rnd">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96" name="Freeform 493"/>
              <p:cNvSpPr>
                <a:spLocks/>
              </p:cNvSpPr>
              <p:nvPr/>
            </p:nvSpPr>
            <p:spPr bwMode="auto">
              <a:xfrm>
                <a:off x="1379" y="3602"/>
                <a:ext cx="42" cy="118"/>
              </a:xfrm>
              <a:custGeom>
                <a:avLst/>
                <a:gdLst>
                  <a:gd name="T0" fmla="*/ 0 w 42"/>
                  <a:gd name="T1" fmla="*/ 106 h 118"/>
                  <a:gd name="T2" fmla="*/ 0 w 42"/>
                  <a:gd name="T3" fmla="*/ 0 h 118"/>
                  <a:gd name="T4" fmla="*/ 42 w 42"/>
                  <a:gd name="T5" fmla="*/ 0 h 118"/>
                  <a:gd name="T6" fmla="*/ 42 w 42"/>
                  <a:gd name="T7" fmla="*/ 106 h 118"/>
                  <a:gd name="T8" fmla="*/ 21 w 42"/>
                  <a:gd name="T9" fmla="*/ 118 h 118"/>
                  <a:gd name="T10" fmla="*/ 0 w 42"/>
                  <a:gd name="T11" fmla="*/ 106 h 118"/>
                </a:gdLst>
                <a:ahLst/>
                <a:cxnLst>
                  <a:cxn ang="0">
                    <a:pos x="T0" y="T1"/>
                  </a:cxn>
                  <a:cxn ang="0">
                    <a:pos x="T2" y="T3"/>
                  </a:cxn>
                  <a:cxn ang="0">
                    <a:pos x="T4" y="T5"/>
                  </a:cxn>
                  <a:cxn ang="0">
                    <a:pos x="T6" y="T7"/>
                  </a:cxn>
                  <a:cxn ang="0">
                    <a:pos x="T8" y="T9"/>
                  </a:cxn>
                  <a:cxn ang="0">
                    <a:pos x="T10" y="T11"/>
                  </a:cxn>
                </a:cxnLst>
                <a:rect l="0" t="0" r="r" b="b"/>
                <a:pathLst>
                  <a:path w="42" h="118">
                    <a:moveTo>
                      <a:pt x="0" y="106"/>
                    </a:moveTo>
                    <a:lnTo>
                      <a:pt x="0" y="0"/>
                    </a:lnTo>
                    <a:lnTo>
                      <a:pt x="42" y="0"/>
                    </a:lnTo>
                    <a:lnTo>
                      <a:pt x="42" y="106"/>
                    </a:lnTo>
                    <a:lnTo>
                      <a:pt x="21" y="118"/>
                    </a:lnTo>
                    <a:lnTo>
                      <a:pt x="0" y="106"/>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7" name="Freeform 494"/>
              <p:cNvSpPr>
                <a:spLocks/>
              </p:cNvSpPr>
              <p:nvPr/>
            </p:nvSpPr>
            <p:spPr bwMode="auto">
              <a:xfrm>
                <a:off x="1379" y="3602"/>
                <a:ext cx="42" cy="118"/>
              </a:xfrm>
              <a:custGeom>
                <a:avLst/>
                <a:gdLst>
                  <a:gd name="T0" fmla="*/ 0 w 42"/>
                  <a:gd name="T1" fmla="*/ 106 h 118"/>
                  <a:gd name="T2" fmla="*/ 0 w 42"/>
                  <a:gd name="T3" fmla="*/ 0 h 118"/>
                  <a:gd name="T4" fmla="*/ 42 w 42"/>
                  <a:gd name="T5" fmla="*/ 0 h 118"/>
                  <a:gd name="T6" fmla="*/ 42 w 42"/>
                  <a:gd name="T7" fmla="*/ 106 h 118"/>
                  <a:gd name="T8" fmla="*/ 21 w 42"/>
                  <a:gd name="T9" fmla="*/ 118 h 118"/>
                  <a:gd name="T10" fmla="*/ 0 w 42"/>
                  <a:gd name="T11" fmla="*/ 106 h 118"/>
                </a:gdLst>
                <a:ahLst/>
                <a:cxnLst>
                  <a:cxn ang="0">
                    <a:pos x="T0" y="T1"/>
                  </a:cxn>
                  <a:cxn ang="0">
                    <a:pos x="T2" y="T3"/>
                  </a:cxn>
                  <a:cxn ang="0">
                    <a:pos x="T4" y="T5"/>
                  </a:cxn>
                  <a:cxn ang="0">
                    <a:pos x="T6" y="T7"/>
                  </a:cxn>
                  <a:cxn ang="0">
                    <a:pos x="T8" y="T9"/>
                  </a:cxn>
                  <a:cxn ang="0">
                    <a:pos x="T10" y="T11"/>
                  </a:cxn>
                </a:cxnLst>
                <a:rect l="0" t="0" r="r" b="b"/>
                <a:pathLst>
                  <a:path w="42" h="118">
                    <a:moveTo>
                      <a:pt x="0" y="106"/>
                    </a:moveTo>
                    <a:lnTo>
                      <a:pt x="0" y="0"/>
                    </a:lnTo>
                    <a:lnTo>
                      <a:pt x="42" y="0"/>
                    </a:lnTo>
                    <a:lnTo>
                      <a:pt x="42" y="106"/>
                    </a:lnTo>
                    <a:lnTo>
                      <a:pt x="21" y="118"/>
                    </a:lnTo>
                    <a:lnTo>
                      <a:pt x="0" y="106"/>
                    </a:lnTo>
                    <a:close/>
                  </a:path>
                </a:pathLst>
              </a:cu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4157" name="Freeform 496"/>
            <p:cNvSpPr>
              <a:spLocks noEditPoints="1"/>
            </p:cNvSpPr>
            <p:nvPr/>
          </p:nvSpPr>
          <p:spPr bwMode="auto">
            <a:xfrm>
              <a:off x="1037" y="3154"/>
              <a:ext cx="212" cy="628"/>
            </a:xfrm>
            <a:custGeom>
              <a:avLst/>
              <a:gdLst>
                <a:gd name="T0" fmla="*/ 21 w 212"/>
                <a:gd name="T1" fmla="*/ 37 h 628"/>
                <a:gd name="T2" fmla="*/ 0 w 212"/>
                <a:gd name="T3" fmla="*/ 3 h 628"/>
                <a:gd name="T4" fmla="*/ 31 w 212"/>
                <a:gd name="T5" fmla="*/ 65 h 628"/>
                <a:gd name="T6" fmla="*/ 24 w 212"/>
                <a:gd name="T7" fmla="*/ 78 h 628"/>
                <a:gd name="T8" fmla="*/ 31 w 212"/>
                <a:gd name="T9" fmla="*/ 65 h 628"/>
                <a:gd name="T10" fmla="*/ 55 w 212"/>
                <a:gd name="T11" fmla="*/ 140 h 628"/>
                <a:gd name="T12" fmla="*/ 33 w 212"/>
                <a:gd name="T13" fmla="*/ 106 h 628"/>
                <a:gd name="T14" fmla="*/ 64 w 212"/>
                <a:gd name="T15" fmla="*/ 168 h 628"/>
                <a:gd name="T16" fmla="*/ 58 w 212"/>
                <a:gd name="T17" fmla="*/ 180 h 628"/>
                <a:gd name="T18" fmla="*/ 64 w 212"/>
                <a:gd name="T19" fmla="*/ 168 h 628"/>
                <a:gd name="T20" fmla="*/ 88 w 212"/>
                <a:gd name="T21" fmla="*/ 243 h 628"/>
                <a:gd name="T22" fmla="*/ 67 w 212"/>
                <a:gd name="T23" fmla="*/ 208 h 628"/>
                <a:gd name="T24" fmla="*/ 97 w 212"/>
                <a:gd name="T25" fmla="*/ 271 h 628"/>
                <a:gd name="T26" fmla="*/ 91 w 212"/>
                <a:gd name="T27" fmla="*/ 283 h 628"/>
                <a:gd name="T28" fmla="*/ 97 w 212"/>
                <a:gd name="T29" fmla="*/ 271 h 628"/>
                <a:gd name="T30" fmla="*/ 122 w 212"/>
                <a:gd name="T31" fmla="*/ 346 h 628"/>
                <a:gd name="T32" fmla="*/ 100 w 212"/>
                <a:gd name="T33" fmla="*/ 311 h 628"/>
                <a:gd name="T34" fmla="*/ 131 w 212"/>
                <a:gd name="T35" fmla="*/ 373 h 628"/>
                <a:gd name="T36" fmla="*/ 124 w 212"/>
                <a:gd name="T37" fmla="*/ 386 h 628"/>
                <a:gd name="T38" fmla="*/ 131 w 212"/>
                <a:gd name="T39" fmla="*/ 373 h 628"/>
                <a:gd name="T40" fmla="*/ 155 w 212"/>
                <a:gd name="T41" fmla="*/ 448 h 628"/>
                <a:gd name="T42" fmla="*/ 133 w 212"/>
                <a:gd name="T43" fmla="*/ 414 h 628"/>
                <a:gd name="T44" fmla="*/ 164 w 212"/>
                <a:gd name="T45" fmla="*/ 476 h 628"/>
                <a:gd name="T46" fmla="*/ 158 w 212"/>
                <a:gd name="T47" fmla="*/ 489 h 628"/>
                <a:gd name="T48" fmla="*/ 164 w 212"/>
                <a:gd name="T49" fmla="*/ 476 h 628"/>
                <a:gd name="T50" fmla="*/ 188 w 212"/>
                <a:gd name="T51" fmla="*/ 551 h 628"/>
                <a:gd name="T52" fmla="*/ 167 w 212"/>
                <a:gd name="T53" fmla="*/ 517 h 628"/>
                <a:gd name="T54" fmla="*/ 197 w 212"/>
                <a:gd name="T55" fmla="*/ 579 h 628"/>
                <a:gd name="T56" fmla="*/ 191 w 212"/>
                <a:gd name="T57" fmla="*/ 591 h 628"/>
                <a:gd name="T58" fmla="*/ 197 w 212"/>
                <a:gd name="T59" fmla="*/ 579 h 628"/>
                <a:gd name="T60" fmla="*/ 212 w 212"/>
                <a:gd name="T61" fmla="*/ 625 h 628"/>
                <a:gd name="T62" fmla="*/ 200 w 212"/>
                <a:gd name="T63" fmla="*/ 619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628">
                  <a:moveTo>
                    <a:pt x="9" y="0"/>
                  </a:moveTo>
                  <a:lnTo>
                    <a:pt x="21" y="37"/>
                  </a:lnTo>
                  <a:lnTo>
                    <a:pt x="12" y="40"/>
                  </a:lnTo>
                  <a:lnTo>
                    <a:pt x="0" y="3"/>
                  </a:lnTo>
                  <a:lnTo>
                    <a:pt x="9" y="0"/>
                  </a:lnTo>
                  <a:close/>
                  <a:moveTo>
                    <a:pt x="31" y="65"/>
                  </a:moveTo>
                  <a:lnTo>
                    <a:pt x="34" y="75"/>
                  </a:lnTo>
                  <a:lnTo>
                    <a:pt x="24" y="78"/>
                  </a:lnTo>
                  <a:lnTo>
                    <a:pt x="21" y="68"/>
                  </a:lnTo>
                  <a:lnTo>
                    <a:pt x="31" y="65"/>
                  </a:lnTo>
                  <a:close/>
                  <a:moveTo>
                    <a:pt x="43" y="103"/>
                  </a:moveTo>
                  <a:lnTo>
                    <a:pt x="55" y="140"/>
                  </a:lnTo>
                  <a:lnTo>
                    <a:pt x="45" y="143"/>
                  </a:lnTo>
                  <a:lnTo>
                    <a:pt x="33" y="106"/>
                  </a:lnTo>
                  <a:lnTo>
                    <a:pt x="43" y="103"/>
                  </a:lnTo>
                  <a:close/>
                  <a:moveTo>
                    <a:pt x="64" y="168"/>
                  </a:moveTo>
                  <a:lnTo>
                    <a:pt x="67" y="177"/>
                  </a:lnTo>
                  <a:lnTo>
                    <a:pt x="58" y="180"/>
                  </a:lnTo>
                  <a:lnTo>
                    <a:pt x="55" y="171"/>
                  </a:lnTo>
                  <a:lnTo>
                    <a:pt x="64" y="168"/>
                  </a:lnTo>
                  <a:close/>
                  <a:moveTo>
                    <a:pt x="76" y="205"/>
                  </a:moveTo>
                  <a:lnTo>
                    <a:pt x="88" y="243"/>
                  </a:lnTo>
                  <a:lnTo>
                    <a:pt x="79" y="246"/>
                  </a:lnTo>
                  <a:lnTo>
                    <a:pt x="67" y="208"/>
                  </a:lnTo>
                  <a:lnTo>
                    <a:pt x="76" y="205"/>
                  </a:lnTo>
                  <a:close/>
                  <a:moveTo>
                    <a:pt x="97" y="271"/>
                  </a:moveTo>
                  <a:lnTo>
                    <a:pt x="100" y="280"/>
                  </a:lnTo>
                  <a:lnTo>
                    <a:pt x="91" y="283"/>
                  </a:lnTo>
                  <a:lnTo>
                    <a:pt x="88" y="274"/>
                  </a:lnTo>
                  <a:lnTo>
                    <a:pt x="97" y="271"/>
                  </a:lnTo>
                  <a:close/>
                  <a:moveTo>
                    <a:pt x="110" y="308"/>
                  </a:moveTo>
                  <a:lnTo>
                    <a:pt x="122" y="346"/>
                  </a:lnTo>
                  <a:lnTo>
                    <a:pt x="112" y="349"/>
                  </a:lnTo>
                  <a:lnTo>
                    <a:pt x="100" y="311"/>
                  </a:lnTo>
                  <a:lnTo>
                    <a:pt x="110" y="308"/>
                  </a:lnTo>
                  <a:close/>
                  <a:moveTo>
                    <a:pt x="131" y="373"/>
                  </a:moveTo>
                  <a:lnTo>
                    <a:pt x="134" y="383"/>
                  </a:lnTo>
                  <a:lnTo>
                    <a:pt x="124" y="386"/>
                  </a:lnTo>
                  <a:lnTo>
                    <a:pt x="121" y="377"/>
                  </a:lnTo>
                  <a:lnTo>
                    <a:pt x="131" y="373"/>
                  </a:lnTo>
                  <a:close/>
                  <a:moveTo>
                    <a:pt x="143" y="411"/>
                  </a:moveTo>
                  <a:lnTo>
                    <a:pt x="155" y="448"/>
                  </a:lnTo>
                  <a:lnTo>
                    <a:pt x="145" y="451"/>
                  </a:lnTo>
                  <a:lnTo>
                    <a:pt x="133" y="414"/>
                  </a:lnTo>
                  <a:lnTo>
                    <a:pt x="143" y="411"/>
                  </a:lnTo>
                  <a:close/>
                  <a:moveTo>
                    <a:pt x="164" y="476"/>
                  </a:moveTo>
                  <a:lnTo>
                    <a:pt x="167" y="485"/>
                  </a:lnTo>
                  <a:lnTo>
                    <a:pt x="158" y="489"/>
                  </a:lnTo>
                  <a:lnTo>
                    <a:pt x="155" y="479"/>
                  </a:lnTo>
                  <a:lnTo>
                    <a:pt x="164" y="476"/>
                  </a:lnTo>
                  <a:close/>
                  <a:moveTo>
                    <a:pt x="176" y="514"/>
                  </a:moveTo>
                  <a:lnTo>
                    <a:pt x="188" y="551"/>
                  </a:lnTo>
                  <a:lnTo>
                    <a:pt x="179" y="554"/>
                  </a:lnTo>
                  <a:lnTo>
                    <a:pt x="167" y="517"/>
                  </a:lnTo>
                  <a:lnTo>
                    <a:pt x="176" y="514"/>
                  </a:lnTo>
                  <a:close/>
                  <a:moveTo>
                    <a:pt x="197" y="579"/>
                  </a:moveTo>
                  <a:lnTo>
                    <a:pt x="200" y="588"/>
                  </a:lnTo>
                  <a:lnTo>
                    <a:pt x="191" y="591"/>
                  </a:lnTo>
                  <a:lnTo>
                    <a:pt x="188" y="582"/>
                  </a:lnTo>
                  <a:lnTo>
                    <a:pt x="197" y="579"/>
                  </a:lnTo>
                  <a:close/>
                  <a:moveTo>
                    <a:pt x="209" y="616"/>
                  </a:moveTo>
                  <a:lnTo>
                    <a:pt x="212" y="625"/>
                  </a:lnTo>
                  <a:lnTo>
                    <a:pt x="203" y="628"/>
                  </a:lnTo>
                  <a:lnTo>
                    <a:pt x="200" y="619"/>
                  </a:lnTo>
                  <a:lnTo>
                    <a:pt x="209" y="616"/>
                  </a:lnTo>
                  <a:close/>
                </a:path>
              </a:pathLst>
            </a:custGeom>
            <a:solidFill>
              <a:srgbClr val="2D2DB9"/>
            </a:solidFill>
            <a:ln w="0" cap="flat">
              <a:solidFill>
                <a:srgbClr val="2D2DB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375" name="Speech Bubble: Rectangle 4374"/>
          <p:cNvSpPr/>
          <p:nvPr/>
        </p:nvSpPr>
        <p:spPr bwMode="auto">
          <a:xfrm>
            <a:off x="1600200" y="5951505"/>
            <a:ext cx="2459952" cy="682448"/>
          </a:xfrm>
          <a:prstGeom prst="wedgeRectCallout">
            <a:avLst>
              <a:gd name="adj1" fmla="val -49017"/>
              <a:gd name="adj2" fmla="val -95361"/>
            </a:avLst>
          </a:prstGeom>
          <a:solidFill>
            <a:schemeClr val="bg1"/>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200" b="1" dirty="0">
                <a:solidFill>
                  <a:srgbClr val="C00000"/>
                </a:solidFill>
                <a:latin typeface="Arial" panose="020B0604020202020204" pitchFamily="34" charset="0"/>
                <a:cs typeface="Arial" panose="020B0604020202020204" pitchFamily="34" charset="0"/>
              </a:rPr>
              <a:t>CN can connect to neighboring CN (which is  now an AP) since no DN is visible</a:t>
            </a:r>
            <a:endParaRPr kumimoji="0" lang="en-US"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endParaRPr>
          </a:p>
        </p:txBody>
      </p:sp>
      <p:sp>
        <p:nvSpPr>
          <p:cNvPr id="500" name="TextBox 499"/>
          <p:cNvSpPr txBox="1"/>
          <p:nvPr/>
        </p:nvSpPr>
        <p:spPr>
          <a:xfrm>
            <a:off x="4704640" y="6230779"/>
            <a:ext cx="2153360" cy="246221"/>
          </a:xfrm>
          <a:prstGeom prst="rect">
            <a:avLst/>
          </a:prstGeom>
          <a:noFill/>
          <a:ln w="19050">
            <a:noFill/>
          </a:ln>
        </p:spPr>
        <p:txBody>
          <a:bodyPr wrap="square" rtlCol="0">
            <a:spAutoFit/>
          </a:bodyPr>
          <a:lstStyle>
            <a:defPPr>
              <a:defRPr lang="en-GB"/>
            </a:defPPr>
            <a:lvl1pPr>
              <a:defRPr sz="1000" b="1" i="1">
                <a:solidFill>
                  <a:srgbClr val="0070C0"/>
                </a:solidFill>
                <a:latin typeface="Arial" panose="020B0604020202020204" pitchFamily="34" charset="0"/>
                <a:cs typeface="Arial" panose="020B0604020202020204" pitchFamily="34" charset="0"/>
              </a:defRPr>
            </a:lvl1pPr>
          </a:lstStyle>
          <a:p>
            <a:r>
              <a:rPr lang="en-US" dirty="0"/>
              <a:t>Source: From [1], with additions</a:t>
            </a:r>
          </a:p>
        </p:txBody>
      </p:sp>
      <p:sp>
        <p:nvSpPr>
          <p:cNvPr id="501" name="Rechteck 315"/>
          <p:cNvSpPr/>
          <p:nvPr/>
        </p:nvSpPr>
        <p:spPr>
          <a:xfrm>
            <a:off x="1143000" y="4343400"/>
            <a:ext cx="83350" cy="83350"/>
          </a:xfrm>
          <a:prstGeom prst="rect">
            <a:avLst/>
          </a:prstGeom>
          <a:solidFill>
            <a:srgbClr val="C00000"/>
          </a:solidFill>
          <a:ln w="9525" cap="flat" cmpd="sng" algn="ctr">
            <a:noFill/>
            <a:prstDash val="solid"/>
          </a:ln>
          <a:effectLst/>
        </p:spPr>
        <p:txBody>
          <a:bodyPr lIns="91333" tIns="45666" rIns="91333" bIns="45666" rtlCol="0" anchor="ctr"/>
          <a:lstStyle/>
          <a:p>
            <a:pPr algn="ctr" defTabSz="456662">
              <a:lnSpc>
                <a:spcPts val="1800"/>
              </a:lnSpc>
              <a:buClr>
                <a:srgbClr val="E20074"/>
              </a:buClr>
            </a:pPr>
            <a:endParaRPr lang="en-GB" sz="1800" kern="0" dirty="0">
              <a:solidFill>
                <a:srgbClr val="000000"/>
              </a:solidFill>
              <a:latin typeface="Tele-GroteskNor"/>
            </a:endParaRPr>
          </a:p>
        </p:txBody>
      </p:sp>
      <p:sp>
        <p:nvSpPr>
          <p:cNvPr id="502" name="Rechteck 315"/>
          <p:cNvSpPr/>
          <p:nvPr/>
        </p:nvSpPr>
        <p:spPr>
          <a:xfrm>
            <a:off x="1622586" y="5554627"/>
            <a:ext cx="83350" cy="83350"/>
          </a:xfrm>
          <a:prstGeom prst="rect">
            <a:avLst/>
          </a:prstGeom>
          <a:solidFill>
            <a:srgbClr val="C00000"/>
          </a:solidFill>
          <a:ln w="9525" cap="flat" cmpd="sng" algn="ctr">
            <a:noFill/>
            <a:prstDash val="solid"/>
          </a:ln>
          <a:effectLst/>
        </p:spPr>
        <p:txBody>
          <a:bodyPr lIns="91333" tIns="45666" rIns="91333" bIns="45666" rtlCol="0" anchor="ctr"/>
          <a:lstStyle/>
          <a:p>
            <a:pPr algn="ctr" defTabSz="456662">
              <a:lnSpc>
                <a:spcPts val="1800"/>
              </a:lnSpc>
              <a:buClr>
                <a:srgbClr val="E20074"/>
              </a:buClr>
            </a:pPr>
            <a:endParaRPr lang="en-GB" sz="1800" kern="0" dirty="0">
              <a:solidFill>
                <a:srgbClr val="000000"/>
              </a:solidFill>
              <a:latin typeface="Tele-GroteskNor"/>
            </a:endParaRPr>
          </a:p>
        </p:txBody>
      </p:sp>
      <p:sp>
        <p:nvSpPr>
          <p:cNvPr id="503" name="TextBox 502"/>
          <p:cNvSpPr txBox="1"/>
          <p:nvPr/>
        </p:nvSpPr>
        <p:spPr>
          <a:xfrm>
            <a:off x="3442974" y="4156606"/>
            <a:ext cx="456918" cy="261610"/>
          </a:xfrm>
          <a:prstGeom prst="rect">
            <a:avLst/>
          </a:prstGeom>
          <a:noFill/>
        </p:spPr>
        <p:txBody>
          <a:bodyPr wrap="square" rtlCol="0">
            <a:spAutoFit/>
          </a:bodyPr>
          <a:lstStyle/>
          <a:p>
            <a:r>
              <a:rPr lang="en-US" sz="1100" dirty="0">
                <a:solidFill>
                  <a:schemeClr val="tx1"/>
                </a:solidFill>
                <a:latin typeface="Arial" panose="020B0604020202020204" pitchFamily="34" charset="0"/>
                <a:cs typeface="Arial" panose="020B0604020202020204" pitchFamily="34" charset="0"/>
              </a:rPr>
              <a:t>DN</a:t>
            </a:r>
          </a:p>
        </p:txBody>
      </p:sp>
      <p:sp>
        <p:nvSpPr>
          <p:cNvPr id="505" name="TextBox 504"/>
          <p:cNvSpPr txBox="1"/>
          <p:nvPr/>
        </p:nvSpPr>
        <p:spPr>
          <a:xfrm>
            <a:off x="3949347" y="5312512"/>
            <a:ext cx="456918" cy="261610"/>
          </a:xfrm>
          <a:prstGeom prst="rect">
            <a:avLst/>
          </a:prstGeom>
          <a:noFill/>
        </p:spPr>
        <p:txBody>
          <a:bodyPr wrap="square" rtlCol="0">
            <a:spAutoFit/>
          </a:bodyPr>
          <a:lstStyle/>
          <a:p>
            <a:r>
              <a:rPr lang="en-US" sz="1100" dirty="0">
                <a:solidFill>
                  <a:schemeClr val="tx1"/>
                </a:solidFill>
                <a:latin typeface="Arial" panose="020B0604020202020204" pitchFamily="34" charset="0"/>
                <a:cs typeface="Arial" panose="020B0604020202020204" pitchFamily="34" charset="0"/>
              </a:rPr>
              <a:t>CN</a:t>
            </a:r>
          </a:p>
        </p:txBody>
      </p:sp>
      <p:sp>
        <p:nvSpPr>
          <p:cNvPr id="506" name="TextBox 505"/>
          <p:cNvSpPr txBox="1"/>
          <p:nvPr/>
        </p:nvSpPr>
        <p:spPr>
          <a:xfrm>
            <a:off x="1597607" y="2723708"/>
            <a:ext cx="456918" cy="261610"/>
          </a:xfrm>
          <a:prstGeom prst="rect">
            <a:avLst/>
          </a:prstGeom>
          <a:noFill/>
        </p:spPr>
        <p:txBody>
          <a:bodyPr wrap="square" rtlCol="0">
            <a:spAutoFit/>
          </a:bodyPr>
          <a:lstStyle/>
          <a:p>
            <a:r>
              <a:rPr lang="en-US" sz="1100" dirty="0">
                <a:solidFill>
                  <a:schemeClr val="tx1"/>
                </a:solidFill>
                <a:latin typeface="Arial" panose="020B0604020202020204" pitchFamily="34" charset="0"/>
                <a:cs typeface="Arial" panose="020B0604020202020204" pitchFamily="34" charset="0"/>
              </a:rPr>
              <a:t>DN</a:t>
            </a:r>
          </a:p>
        </p:txBody>
      </p:sp>
      <p:sp>
        <p:nvSpPr>
          <p:cNvPr id="507" name="TextBox 506"/>
          <p:cNvSpPr txBox="1"/>
          <p:nvPr/>
        </p:nvSpPr>
        <p:spPr>
          <a:xfrm>
            <a:off x="3212578" y="2135374"/>
            <a:ext cx="456918" cy="261610"/>
          </a:xfrm>
          <a:prstGeom prst="rect">
            <a:avLst/>
          </a:prstGeom>
          <a:noFill/>
        </p:spPr>
        <p:txBody>
          <a:bodyPr wrap="square" rtlCol="0">
            <a:spAutoFit/>
          </a:bodyPr>
          <a:lstStyle/>
          <a:p>
            <a:r>
              <a:rPr lang="en-US" sz="1100" dirty="0">
                <a:solidFill>
                  <a:schemeClr val="tx1"/>
                </a:solidFill>
                <a:latin typeface="Arial" panose="020B0604020202020204" pitchFamily="34" charset="0"/>
                <a:cs typeface="Arial" panose="020B0604020202020204" pitchFamily="34" charset="0"/>
              </a:rPr>
              <a:t>DN</a:t>
            </a:r>
          </a:p>
        </p:txBody>
      </p:sp>
      <p:sp>
        <p:nvSpPr>
          <p:cNvPr id="508" name="TextBox 507"/>
          <p:cNvSpPr txBox="1"/>
          <p:nvPr/>
        </p:nvSpPr>
        <p:spPr>
          <a:xfrm>
            <a:off x="4574547" y="2859789"/>
            <a:ext cx="456918" cy="261610"/>
          </a:xfrm>
          <a:prstGeom prst="rect">
            <a:avLst/>
          </a:prstGeom>
          <a:noFill/>
        </p:spPr>
        <p:txBody>
          <a:bodyPr wrap="square" rtlCol="0">
            <a:spAutoFit/>
          </a:bodyPr>
          <a:lstStyle/>
          <a:p>
            <a:r>
              <a:rPr lang="en-US" sz="1100" dirty="0">
                <a:solidFill>
                  <a:schemeClr val="tx1"/>
                </a:solidFill>
                <a:latin typeface="Arial" panose="020B0604020202020204" pitchFamily="34" charset="0"/>
                <a:cs typeface="Arial" panose="020B0604020202020204" pitchFamily="34" charset="0"/>
              </a:rPr>
              <a:t>DN</a:t>
            </a:r>
          </a:p>
        </p:txBody>
      </p:sp>
      <p:sp>
        <p:nvSpPr>
          <p:cNvPr id="509" name="TextBox 508"/>
          <p:cNvSpPr txBox="1"/>
          <p:nvPr/>
        </p:nvSpPr>
        <p:spPr>
          <a:xfrm>
            <a:off x="6277516" y="2930166"/>
            <a:ext cx="456918" cy="261610"/>
          </a:xfrm>
          <a:prstGeom prst="rect">
            <a:avLst/>
          </a:prstGeom>
          <a:noFill/>
        </p:spPr>
        <p:txBody>
          <a:bodyPr wrap="square" rtlCol="0">
            <a:spAutoFit/>
          </a:bodyPr>
          <a:lstStyle/>
          <a:p>
            <a:r>
              <a:rPr lang="en-US" sz="1100" dirty="0">
                <a:solidFill>
                  <a:schemeClr val="tx1"/>
                </a:solidFill>
                <a:latin typeface="Arial" panose="020B0604020202020204" pitchFamily="34" charset="0"/>
                <a:cs typeface="Arial" panose="020B0604020202020204" pitchFamily="34" charset="0"/>
              </a:rPr>
              <a:t>DN</a:t>
            </a:r>
          </a:p>
        </p:txBody>
      </p:sp>
      <p:sp>
        <p:nvSpPr>
          <p:cNvPr id="510" name="TextBox 509"/>
          <p:cNvSpPr txBox="1"/>
          <p:nvPr/>
        </p:nvSpPr>
        <p:spPr>
          <a:xfrm>
            <a:off x="2359842" y="4347815"/>
            <a:ext cx="456918" cy="261610"/>
          </a:xfrm>
          <a:prstGeom prst="rect">
            <a:avLst/>
          </a:prstGeom>
          <a:noFill/>
        </p:spPr>
        <p:txBody>
          <a:bodyPr wrap="square" rtlCol="0">
            <a:spAutoFit/>
          </a:bodyPr>
          <a:lstStyle/>
          <a:p>
            <a:r>
              <a:rPr lang="en-US" sz="1100" dirty="0">
                <a:solidFill>
                  <a:schemeClr val="tx1"/>
                </a:solidFill>
                <a:latin typeface="Arial" panose="020B0604020202020204" pitchFamily="34" charset="0"/>
                <a:cs typeface="Arial" panose="020B0604020202020204" pitchFamily="34" charset="0"/>
              </a:rPr>
              <a:t>DN</a:t>
            </a:r>
          </a:p>
        </p:txBody>
      </p:sp>
      <p:sp>
        <p:nvSpPr>
          <p:cNvPr id="511" name="TextBox 510"/>
          <p:cNvSpPr txBox="1"/>
          <p:nvPr/>
        </p:nvSpPr>
        <p:spPr>
          <a:xfrm>
            <a:off x="5893927" y="5136164"/>
            <a:ext cx="456918" cy="261610"/>
          </a:xfrm>
          <a:prstGeom prst="rect">
            <a:avLst/>
          </a:prstGeom>
          <a:noFill/>
        </p:spPr>
        <p:txBody>
          <a:bodyPr wrap="square" rtlCol="0">
            <a:spAutoFit/>
          </a:bodyPr>
          <a:lstStyle/>
          <a:p>
            <a:r>
              <a:rPr lang="en-US" sz="1100" dirty="0">
                <a:solidFill>
                  <a:schemeClr val="tx1"/>
                </a:solidFill>
                <a:latin typeface="Arial" panose="020B0604020202020204" pitchFamily="34" charset="0"/>
                <a:cs typeface="Arial" panose="020B0604020202020204" pitchFamily="34" charset="0"/>
              </a:rPr>
              <a:t>DN</a:t>
            </a:r>
          </a:p>
        </p:txBody>
      </p:sp>
      <p:sp>
        <p:nvSpPr>
          <p:cNvPr id="512" name="TextBox 511"/>
          <p:cNvSpPr txBox="1"/>
          <p:nvPr/>
        </p:nvSpPr>
        <p:spPr>
          <a:xfrm>
            <a:off x="4954396" y="4637504"/>
            <a:ext cx="456918" cy="261610"/>
          </a:xfrm>
          <a:prstGeom prst="rect">
            <a:avLst/>
          </a:prstGeom>
          <a:noFill/>
        </p:spPr>
        <p:txBody>
          <a:bodyPr wrap="square" rtlCol="0">
            <a:spAutoFit/>
          </a:bodyPr>
          <a:lstStyle/>
          <a:p>
            <a:r>
              <a:rPr lang="en-US" sz="1100" dirty="0">
                <a:solidFill>
                  <a:schemeClr val="tx1"/>
                </a:solidFill>
                <a:latin typeface="Arial" panose="020B0604020202020204" pitchFamily="34" charset="0"/>
                <a:cs typeface="Arial" panose="020B0604020202020204" pitchFamily="34" charset="0"/>
              </a:rPr>
              <a:t>DN</a:t>
            </a:r>
          </a:p>
        </p:txBody>
      </p:sp>
      <p:sp>
        <p:nvSpPr>
          <p:cNvPr id="513" name="TextBox 512"/>
          <p:cNvSpPr txBox="1"/>
          <p:nvPr/>
        </p:nvSpPr>
        <p:spPr>
          <a:xfrm>
            <a:off x="2919970" y="5267111"/>
            <a:ext cx="456918" cy="261610"/>
          </a:xfrm>
          <a:prstGeom prst="rect">
            <a:avLst/>
          </a:prstGeom>
          <a:noFill/>
        </p:spPr>
        <p:txBody>
          <a:bodyPr wrap="square" rtlCol="0">
            <a:spAutoFit/>
          </a:bodyPr>
          <a:lstStyle/>
          <a:p>
            <a:r>
              <a:rPr lang="en-US" sz="1100" dirty="0">
                <a:solidFill>
                  <a:schemeClr val="tx1"/>
                </a:solidFill>
                <a:latin typeface="Arial" panose="020B0604020202020204" pitchFamily="34" charset="0"/>
                <a:cs typeface="Arial" panose="020B0604020202020204" pitchFamily="34" charset="0"/>
              </a:rPr>
              <a:t>CN</a:t>
            </a:r>
          </a:p>
        </p:txBody>
      </p:sp>
      <p:sp>
        <p:nvSpPr>
          <p:cNvPr id="514" name="TextBox 513"/>
          <p:cNvSpPr txBox="1"/>
          <p:nvPr/>
        </p:nvSpPr>
        <p:spPr>
          <a:xfrm>
            <a:off x="1308732" y="5588895"/>
            <a:ext cx="456918" cy="261610"/>
          </a:xfrm>
          <a:prstGeom prst="rect">
            <a:avLst/>
          </a:prstGeom>
          <a:noFill/>
        </p:spPr>
        <p:txBody>
          <a:bodyPr wrap="square" rtlCol="0">
            <a:spAutoFit/>
          </a:bodyPr>
          <a:lstStyle/>
          <a:p>
            <a:r>
              <a:rPr lang="en-US" sz="1100" dirty="0">
                <a:solidFill>
                  <a:schemeClr val="tx1"/>
                </a:solidFill>
                <a:latin typeface="Arial" panose="020B0604020202020204" pitchFamily="34" charset="0"/>
                <a:cs typeface="Arial" panose="020B0604020202020204" pitchFamily="34" charset="0"/>
              </a:rPr>
              <a:t>CN</a:t>
            </a:r>
          </a:p>
        </p:txBody>
      </p:sp>
      <p:sp>
        <p:nvSpPr>
          <p:cNvPr id="515" name="TextBox 514"/>
          <p:cNvSpPr txBox="1"/>
          <p:nvPr/>
        </p:nvSpPr>
        <p:spPr>
          <a:xfrm>
            <a:off x="824769" y="4210003"/>
            <a:ext cx="456918" cy="261610"/>
          </a:xfrm>
          <a:prstGeom prst="rect">
            <a:avLst/>
          </a:prstGeom>
          <a:noFill/>
        </p:spPr>
        <p:txBody>
          <a:bodyPr wrap="square" rtlCol="0">
            <a:spAutoFit/>
          </a:bodyPr>
          <a:lstStyle/>
          <a:p>
            <a:r>
              <a:rPr lang="en-US" sz="1100" dirty="0">
                <a:solidFill>
                  <a:schemeClr val="tx1"/>
                </a:solidFill>
                <a:latin typeface="Arial" panose="020B0604020202020204" pitchFamily="34" charset="0"/>
                <a:cs typeface="Arial" panose="020B0604020202020204" pitchFamily="34" charset="0"/>
              </a:rPr>
              <a:t>CN</a:t>
            </a:r>
          </a:p>
        </p:txBody>
      </p:sp>
      <p:sp>
        <p:nvSpPr>
          <p:cNvPr id="516" name="TextBox 515"/>
          <p:cNvSpPr txBox="1"/>
          <p:nvPr/>
        </p:nvSpPr>
        <p:spPr>
          <a:xfrm>
            <a:off x="6009892" y="1659882"/>
            <a:ext cx="1838708" cy="830997"/>
          </a:xfrm>
          <a:prstGeom prst="rect">
            <a:avLst/>
          </a:prstGeom>
          <a:noFill/>
          <a:ln w="15875">
            <a:solidFill>
              <a:srgbClr val="C00000"/>
            </a:solidFill>
          </a:ln>
        </p:spPr>
        <p:txBody>
          <a:bodyPr wrap="square" rtlCol="0">
            <a:spAutoFit/>
          </a:bodyPr>
          <a:lstStyle/>
          <a:p>
            <a:r>
              <a:rPr lang="en-US" sz="1200" b="1" dirty="0">
                <a:solidFill>
                  <a:srgbClr val="FF0000"/>
                </a:solidFill>
                <a:latin typeface="Arial" panose="020B0604020202020204" pitchFamily="34" charset="0"/>
                <a:cs typeface="Arial" panose="020B0604020202020204" pitchFamily="34" charset="0"/>
              </a:rPr>
              <a:t>DN-DN connectivity is possible per current 11ay specifications (PCP/AP-STA link)</a:t>
            </a:r>
          </a:p>
        </p:txBody>
      </p:sp>
    </p:spTree>
    <p:extLst>
      <p:ext uri="{BB962C8B-B14F-4D97-AF65-F5344CB8AC3E}">
        <p14:creationId xmlns:p14="http://schemas.microsoft.com/office/powerpoint/2010/main" val="32305404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0" y="685800"/>
            <a:ext cx="9067800"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t>Configuration Option 1 – Scheduling Challenges (1/2)</a:t>
            </a:r>
            <a:endParaRPr lang="en-GB" sz="2800" dirty="0">
              <a:solidFill>
                <a:schemeClr val="tx1"/>
              </a:solidFill>
            </a:endParaRPr>
          </a:p>
        </p:txBody>
      </p:sp>
      <p:sp>
        <p:nvSpPr>
          <p:cNvPr id="4098" name="Rectangle 2"/>
          <p:cNvSpPr>
            <a:spLocks noGrp="1" noChangeArrowheads="1"/>
          </p:cNvSpPr>
          <p:nvPr>
            <p:ph idx="1"/>
          </p:nvPr>
        </p:nvSpPr>
        <p:spPr>
          <a:xfrm>
            <a:off x="304006" y="1524000"/>
            <a:ext cx="8610600" cy="4495800"/>
          </a:xfrm>
          <a:ln/>
        </p:spPr>
        <p:txBody>
          <a:bodyPr/>
          <a:lstStyle/>
          <a:p>
            <a:pPr>
              <a:buFont typeface="Arial" panose="020B0604020202020204" pitchFamily="34" charset="0"/>
              <a:buChar char="•"/>
            </a:pPr>
            <a:r>
              <a:rPr lang="en-US" sz="2200" b="0" dirty="0"/>
              <a:t>Assuming PCP/AP – PCP/AP link is enabled in 11ay, Semi-Static resource allocation is problematic because:</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Resources common to multiple PCPs/APs (Masters) have to be allocated/reserved in advance, perhaps taking into account statistical traffic characteristics, but without knowledge of instantaneous requirements.</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Therefore, scheduling may not be able to fully accommodate locally transient Backhaul traffic load, resulting in unused resources on some links and non-empty queues for other links from the same sector.</a:t>
            </a:r>
          </a:p>
        </p:txBody>
      </p:sp>
      <p:sp>
        <p:nvSpPr>
          <p:cNvPr id="6" name="Slide Number Placeholder 5"/>
          <p:cNvSpPr>
            <a:spLocks noGrp="1"/>
          </p:cNvSpPr>
          <p:nvPr>
            <p:ph type="sldNum" idx="12"/>
          </p:nvPr>
        </p:nvSpPr>
        <p:spPr>
          <a:xfrm>
            <a:off x="3429000" y="6390065"/>
            <a:ext cx="528637" cy="363537"/>
          </a:xfrm>
        </p:spPr>
        <p:txBody>
          <a:bodyPr/>
          <a:lstStyle/>
          <a:p>
            <a:r>
              <a:rPr lang="en-GB" dirty="0"/>
              <a:t>Slide </a:t>
            </a:r>
            <a:fld id="{351F4386-A5E2-41A1-B4D0-BE653C929E06}" type="slidenum">
              <a:rPr lang="en-GB"/>
              <a:pPr/>
              <a:t>12</a:t>
            </a:fld>
            <a:endParaRPr lang="en-GB" dirty="0"/>
          </a:p>
        </p:txBody>
      </p:sp>
      <p:grpSp>
        <p:nvGrpSpPr>
          <p:cNvPr id="252" name="Group 251"/>
          <p:cNvGrpSpPr/>
          <p:nvPr/>
        </p:nvGrpSpPr>
        <p:grpSpPr>
          <a:xfrm>
            <a:off x="1370012" y="3907904"/>
            <a:ext cx="4759811" cy="2559948"/>
            <a:chOff x="76200" y="3261597"/>
            <a:chExt cx="4759811" cy="2559948"/>
          </a:xfrm>
        </p:grpSpPr>
        <p:sp>
          <p:nvSpPr>
            <p:cNvPr id="105" name="Freeform 11"/>
            <p:cNvSpPr>
              <a:spLocks/>
            </p:cNvSpPr>
            <p:nvPr/>
          </p:nvSpPr>
          <p:spPr bwMode="auto">
            <a:xfrm>
              <a:off x="1852729" y="3327045"/>
              <a:ext cx="1477870" cy="2426197"/>
            </a:xfrm>
            <a:custGeom>
              <a:avLst/>
              <a:gdLst>
                <a:gd name="T0" fmla="*/ 596 w 6580"/>
                <a:gd name="T1" fmla="*/ 1330 h 4000"/>
                <a:gd name="T2" fmla="*/ 0 w 6580"/>
                <a:gd name="T3" fmla="*/ 1877 h 4000"/>
                <a:gd name="T4" fmla="*/ 328 w 6580"/>
                <a:gd name="T5" fmla="*/ 2353 h 4000"/>
                <a:gd name="T6" fmla="*/ 325 w 6580"/>
                <a:gd name="T7" fmla="*/ 2346 h 4000"/>
                <a:gd name="T8" fmla="*/ 146 w 6580"/>
                <a:gd name="T9" fmla="*/ 2721 h 4000"/>
                <a:gd name="T10" fmla="*/ 811 w 6580"/>
                <a:gd name="T11" fmla="*/ 3269 h 4000"/>
                <a:gd name="T12" fmla="*/ 888 w 6580"/>
                <a:gd name="T13" fmla="*/ 3265 h 4000"/>
                <a:gd name="T14" fmla="*/ 884 w 6580"/>
                <a:gd name="T15" fmla="*/ 3269 h 4000"/>
                <a:gd name="T16" fmla="*/ 1905 w 6580"/>
                <a:gd name="T17" fmla="*/ 3759 h 4000"/>
                <a:gd name="T18" fmla="*/ 2510 w 6580"/>
                <a:gd name="T19" fmla="*/ 3620 h 4000"/>
                <a:gd name="T20" fmla="*/ 2508 w 6580"/>
                <a:gd name="T21" fmla="*/ 3621 h 4000"/>
                <a:gd name="T22" fmla="*/ 3363 w 6580"/>
                <a:gd name="T23" fmla="*/ 4000 h 4000"/>
                <a:gd name="T24" fmla="*/ 4347 w 6580"/>
                <a:gd name="T25" fmla="*/ 3393 h 4000"/>
                <a:gd name="T26" fmla="*/ 4349 w 6580"/>
                <a:gd name="T27" fmla="*/ 3398 h 4000"/>
                <a:gd name="T28" fmla="*/ 4815 w 6580"/>
                <a:gd name="T29" fmla="*/ 3508 h 4000"/>
                <a:gd name="T30" fmla="*/ 5696 w 6580"/>
                <a:gd name="T31" fmla="*/ 2786 h 4000"/>
                <a:gd name="T32" fmla="*/ 5695 w 6580"/>
                <a:gd name="T33" fmla="*/ 2785 h 4000"/>
                <a:gd name="T34" fmla="*/ 6580 w 6580"/>
                <a:gd name="T35" fmla="*/ 1940 h 4000"/>
                <a:gd name="T36" fmla="*/ 6367 w 6580"/>
                <a:gd name="T37" fmla="*/ 1419 h 4000"/>
                <a:gd name="T38" fmla="*/ 6364 w 6580"/>
                <a:gd name="T39" fmla="*/ 1419 h 4000"/>
                <a:gd name="T40" fmla="*/ 6431 w 6580"/>
                <a:gd name="T41" fmla="*/ 1154 h 4000"/>
                <a:gd name="T42" fmla="*/ 5832 w 6580"/>
                <a:gd name="T43" fmla="*/ 504 h 4000"/>
                <a:gd name="T44" fmla="*/ 5835 w 6580"/>
                <a:gd name="T45" fmla="*/ 503 h 4000"/>
                <a:gd name="T46" fmla="*/ 5107 w 6580"/>
                <a:gd name="T47" fmla="*/ 0 h 4000"/>
                <a:gd name="T48" fmla="*/ 4541 w 6580"/>
                <a:gd name="T49" fmla="*/ 216 h 4000"/>
                <a:gd name="T50" fmla="*/ 4542 w 6580"/>
                <a:gd name="T51" fmla="*/ 217 h 4000"/>
                <a:gd name="T52" fmla="*/ 4015 w 6580"/>
                <a:gd name="T53" fmla="*/ 0 h 4000"/>
                <a:gd name="T54" fmla="*/ 3419 w 6580"/>
                <a:gd name="T55" fmla="*/ 305 h 4000"/>
                <a:gd name="T56" fmla="*/ 3422 w 6580"/>
                <a:gd name="T57" fmla="*/ 314 h 4000"/>
                <a:gd name="T58" fmla="*/ 2853 w 6580"/>
                <a:gd name="T59" fmla="*/ 121 h 4000"/>
                <a:gd name="T60" fmla="*/ 2135 w 6580"/>
                <a:gd name="T61" fmla="*/ 478 h 4000"/>
                <a:gd name="T62" fmla="*/ 2132 w 6580"/>
                <a:gd name="T63" fmla="*/ 483 h 4000"/>
                <a:gd name="T64" fmla="*/ 1612 w 6580"/>
                <a:gd name="T65" fmla="*/ 367 h 4000"/>
                <a:gd name="T66" fmla="*/ 583 w 6580"/>
                <a:gd name="T67" fmla="*/ 1217 h 4000"/>
                <a:gd name="T68" fmla="*/ 593 w 6580"/>
                <a:gd name="T69" fmla="*/ 1330 h 4000"/>
                <a:gd name="T70" fmla="*/ 596 w 6580"/>
                <a:gd name="T71" fmla="*/ 1330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80" h="4000">
                  <a:moveTo>
                    <a:pt x="596" y="1330"/>
                  </a:moveTo>
                  <a:cubicBezTo>
                    <a:pt x="257" y="1359"/>
                    <a:pt x="0" y="1596"/>
                    <a:pt x="0" y="1877"/>
                  </a:cubicBezTo>
                  <a:cubicBezTo>
                    <a:pt x="0" y="2072"/>
                    <a:pt x="125" y="2254"/>
                    <a:pt x="328" y="2353"/>
                  </a:cubicBezTo>
                  <a:lnTo>
                    <a:pt x="325" y="2346"/>
                  </a:lnTo>
                  <a:cubicBezTo>
                    <a:pt x="209" y="2448"/>
                    <a:pt x="146" y="2582"/>
                    <a:pt x="146" y="2721"/>
                  </a:cubicBezTo>
                  <a:cubicBezTo>
                    <a:pt x="146" y="3024"/>
                    <a:pt x="443" y="3269"/>
                    <a:pt x="811" y="3269"/>
                  </a:cubicBezTo>
                  <a:cubicBezTo>
                    <a:pt x="835" y="3269"/>
                    <a:pt x="862" y="3267"/>
                    <a:pt x="888" y="3265"/>
                  </a:cubicBezTo>
                  <a:lnTo>
                    <a:pt x="884" y="3269"/>
                  </a:lnTo>
                  <a:cubicBezTo>
                    <a:pt x="1094" y="3571"/>
                    <a:pt x="1482" y="3759"/>
                    <a:pt x="1905" y="3759"/>
                  </a:cubicBezTo>
                  <a:cubicBezTo>
                    <a:pt x="2118" y="3759"/>
                    <a:pt x="2327" y="3711"/>
                    <a:pt x="2510" y="3620"/>
                  </a:cubicBezTo>
                  <a:lnTo>
                    <a:pt x="2508" y="3621"/>
                  </a:lnTo>
                  <a:cubicBezTo>
                    <a:pt x="2698" y="3857"/>
                    <a:pt x="3019" y="4000"/>
                    <a:pt x="3363" y="4000"/>
                  </a:cubicBezTo>
                  <a:cubicBezTo>
                    <a:pt x="3816" y="4000"/>
                    <a:pt x="4216" y="3754"/>
                    <a:pt x="4347" y="3393"/>
                  </a:cubicBezTo>
                  <a:lnTo>
                    <a:pt x="4349" y="3398"/>
                  </a:lnTo>
                  <a:cubicBezTo>
                    <a:pt x="4488" y="3471"/>
                    <a:pt x="4650" y="3508"/>
                    <a:pt x="4815" y="3508"/>
                  </a:cubicBezTo>
                  <a:cubicBezTo>
                    <a:pt x="5299" y="3508"/>
                    <a:pt x="5692" y="3186"/>
                    <a:pt x="5696" y="2786"/>
                  </a:cubicBezTo>
                  <a:lnTo>
                    <a:pt x="5695" y="2785"/>
                  </a:lnTo>
                  <a:cubicBezTo>
                    <a:pt x="6202" y="2725"/>
                    <a:pt x="6580" y="2365"/>
                    <a:pt x="6580" y="1940"/>
                  </a:cubicBezTo>
                  <a:cubicBezTo>
                    <a:pt x="6580" y="1751"/>
                    <a:pt x="6505" y="1569"/>
                    <a:pt x="6367" y="1419"/>
                  </a:cubicBezTo>
                  <a:lnTo>
                    <a:pt x="6364" y="1419"/>
                  </a:lnTo>
                  <a:cubicBezTo>
                    <a:pt x="6408" y="1334"/>
                    <a:pt x="6431" y="1245"/>
                    <a:pt x="6431" y="1154"/>
                  </a:cubicBezTo>
                  <a:cubicBezTo>
                    <a:pt x="6431" y="849"/>
                    <a:pt x="6185" y="583"/>
                    <a:pt x="5832" y="504"/>
                  </a:cubicBezTo>
                  <a:lnTo>
                    <a:pt x="5835" y="503"/>
                  </a:lnTo>
                  <a:cubicBezTo>
                    <a:pt x="5771" y="212"/>
                    <a:pt x="5464" y="0"/>
                    <a:pt x="5107" y="0"/>
                  </a:cubicBezTo>
                  <a:cubicBezTo>
                    <a:pt x="4889" y="0"/>
                    <a:pt x="4683" y="79"/>
                    <a:pt x="4541" y="216"/>
                  </a:cubicBezTo>
                  <a:lnTo>
                    <a:pt x="4542" y="217"/>
                  </a:lnTo>
                  <a:cubicBezTo>
                    <a:pt x="4417" y="81"/>
                    <a:pt x="4222" y="0"/>
                    <a:pt x="4015" y="0"/>
                  </a:cubicBezTo>
                  <a:cubicBezTo>
                    <a:pt x="3763" y="0"/>
                    <a:pt x="3532" y="118"/>
                    <a:pt x="3419" y="305"/>
                  </a:cubicBezTo>
                  <a:lnTo>
                    <a:pt x="3422" y="314"/>
                  </a:lnTo>
                  <a:cubicBezTo>
                    <a:pt x="3269" y="190"/>
                    <a:pt x="3066" y="121"/>
                    <a:pt x="2853" y="121"/>
                  </a:cubicBezTo>
                  <a:cubicBezTo>
                    <a:pt x="2552" y="121"/>
                    <a:pt x="2275" y="258"/>
                    <a:pt x="2135" y="478"/>
                  </a:cubicBezTo>
                  <a:lnTo>
                    <a:pt x="2132" y="483"/>
                  </a:lnTo>
                  <a:cubicBezTo>
                    <a:pt x="1974" y="407"/>
                    <a:pt x="1796" y="367"/>
                    <a:pt x="1612" y="367"/>
                  </a:cubicBezTo>
                  <a:cubicBezTo>
                    <a:pt x="1044" y="367"/>
                    <a:pt x="583" y="746"/>
                    <a:pt x="583" y="1217"/>
                  </a:cubicBezTo>
                  <a:cubicBezTo>
                    <a:pt x="583" y="1254"/>
                    <a:pt x="586" y="1293"/>
                    <a:pt x="593" y="1330"/>
                  </a:cubicBezTo>
                  <a:lnTo>
                    <a:pt x="596" y="1330"/>
                  </a:lnTo>
                  <a:close/>
                </a:path>
              </a:pathLst>
            </a:custGeom>
            <a:solidFill>
              <a:schemeClr val="bg1">
                <a:lumMod val="85000"/>
              </a:schemeClr>
            </a:solidFill>
            <a:ln w="4763" cap="rnd">
              <a:solidFill>
                <a:srgbClr val="000000"/>
              </a:solidFill>
              <a:prstDash val="solid"/>
              <a:round/>
              <a:headEnd/>
              <a:tailEnd/>
            </a:ln>
            <a:extLst/>
          </p:spPr>
          <p:txBody>
            <a:bodyPr/>
            <a:lstStyle/>
            <a:p>
              <a:pPr defTabSz="914400" fontAlgn="auto">
                <a:lnSpc>
                  <a:spcPct val="100000"/>
                </a:lnSpc>
                <a:spcBef>
                  <a:spcPts val="0"/>
                </a:spcBef>
                <a:spcAft>
                  <a:spcPts val="0"/>
                </a:spcAft>
                <a:buClrTx/>
                <a:buFontTx/>
                <a:buNone/>
                <a:defRPr/>
              </a:pPr>
              <a:endParaRPr lang="en-US" kern="0" dirty="0">
                <a:solidFill>
                  <a:sysClr val="windowText" lastClr="000000"/>
                </a:solidFill>
              </a:endParaRPr>
            </a:p>
          </p:txBody>
        </p:sp>
        <p:sp>
          <p:nvSpPr>
            <p:cNvPr id="106" name="Rechteck 21"/>
            <p:cNvSpPr/>
            <p:nvPr/>
          </p:nvSpPr>
          <p:spPr bwMode="gray">
            <a:xfrm>
              <a:off x="844077" y="3601770"/>
              <a:ext cx="312449" cy="434173"/>
            </a:xfrm>
            <a:prstGeom prst="rect">
              <a:avLst/>
            </a:prstGeom>
            <a:solidFill>
              <a:schemeClr val="bg1">
                <a:lumMod val="85000"/>
              </a:schemeClr>
            </a:solidFill>
            <a:ln w="19050" algn="ctr">
              <a:solidFill>
                <a:schemeClr val="tx1"/>
              </a:solidFill>
              <a:miter lim="800000"/>
              <a:headEnd/>
              <a:tailEnd/>
            </a:ln>
            <a:effectLst/>
          </p:spPr>
          <p:txBody>
            <a:bodyPr wrap="square" lIns="108000" tIns="108000" rIns="108000" bIns="108000" rtlCol="0" anchor="ctr" anchorCtr="0">
              <a:noAutofit/>
            </a:bodyPr>
            <a:lstStyle/>
            <a:p>
              <a:pPr algn="ctr" defTabSz="457293" fontAlgn="base">
                <a:lnSpc>
                  <a:spcPct val="90000"/>
                </a:lnSpc>
                <a:buClr>
                  <a:srgbClr val="E20074"/>
                </a:buClr>
                <a:buSzPct val="75000"/>
              </a:pPr>
              <a:endParaRPr lang="de-DE" sz="1800" dirty="0">
                <a:latin typeface="Tele-GroteskNor" pitchFamily="2" charset="0"/>
                <a:cs typeface="Arial Unicode MS" panose="020B0604020202020204" pitchFamily="34" charset="-128"/>
              </a:endParaRPr>
            </a:p>
          </p:txBody>
        </p:sp>
        <p:sp>
          <p:nvSpPr>
            <p:cNvPr id="107" name="Gleichschenkliges Dreieck 22"/>
            <p:cNvSpPr/>
            <p:nvPr/>
          </p:nvSpPr>
          <p:spPr bwMode="gray">
            <a:xfrm>
              <a:off x="789944" y="3491729"/>
              <a:ext cx="424715" cy="116110"/>
            </a:xfrm>
            <a:prstGeom prst="triangle">
              <a:avLst/>
            </a:prstGeom>
            <a:solidFill>
              <a:schemeClr val="bg1">
                <a:lumMod val="85000"/>
              </a:schemeClr>
            </a:solidFill>
            <a:ln w="19050" algn="ctr">
              <a:solidFill>
                <a:schemeClr val="tx1"/>
              </a:solidFill>
              <a:miter lim="800000"/>
              <a:headEnd/>
              <a:tailEnd/>
            </a:ln>
            <a:effectLst/>
          </p:spPr>
          <p:txBody>
            <a:bodyPr wrap="square" lIns="108000" tIns="108000" rIns="108000" bIns="108000" rtlCol="0" anchor="ctr" anchorCtr="0">
              <a:noAutofit/>
            </a:bodyPr>
            <a:lstStyle/>
            <a:p>
              <a:pPr algn="ctr" defTabSz="457293" fontAlgn="base">
                <a:lnSpc>
                  <a:spcPct val="90000"/>
                </a:lnSpc>
                <a:buClr>
                  <a:srgbClr val="E20074"/>
                </a:buClr>
                <a:buSzPct val="75000"/>
              </a:pPr>
              <a:endParaRPr lang="de-DE" sz="1800" dirty="0">
                <a:latin typeface="Tele-GroteskNor" pitchFamily="2" charset="0"/>
                <a:cs typeface="Arial Unicode MS" panose="020B0604020202020204" pitchFamily="34" charset="-128"/>
              </a:endParaRPr>
            </a:p>
          </p:txBody>
        </p:sp>
        <p:sp>
          <p:nvSpPr>
            <p:cNvPr id="108" name="Rechteck 110"/>
            <p:cNvSpPr/>
            <p:nvPr/>
          </p:nvSpPr>
          <p:spPr bwMode="gray">
            <a:xfrm>
              <a:off x="3090359" y="3741098"/>
              <a:ext cx="179635" cy="21313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09" name="Rechteck 136"/>
            <p:cNvSpPr/>
            <p:nvPr/>
          </p:nvSpPr>
          <p:spPr bwMode="gray">
            <a:xfrm>
              <a:off x="3088817" y="4469488"/>
              <a:ext cx="179635" cy="21313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10" name="Rechteck 137"/>
            <p:cNvSpPr/>
            <p:nvPr/>
          </p:nvSpPr>
          <p:spPr bwMode="gray">
            <a:xfrm>
              <a:off x="3090359" y="5187442"/>
              <a:ext cx="179635" cy="21313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11" name="Rechteck 138"/>
            <p:cNvSpPr/>
            <p:nvPr/>
          </p:nvSpPr>
          <p:spPr bwMode="gray">
            <a:xfrm>
              <a:off x="2485800" y="3395349"/>
              <a:ext cx="179635" cy="21313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12" name="Rechteck 139"/>
            <p:cNvSpPr/>
            <p:nvPr/>
          </p:nvSpPr>
          <p:spPr bwMode="gray">
            <a:xfrm>
              <a:off x="2485800" y="4118521"/>
              <a:ext cx="179635" cy="21313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13" name="Rechteck 140"/>
            <p:cNvSpPr/>
            <p:nvPr/>
          </p:nvSpPr>
          <p:spPr bwMode="gray">
            <a:xfrm>
              <a:off x="2485800" y="4841693"/>
              <a:ext cx="179635" cy="21313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14" name="Rechteck 141"/>
            <p:cNvSpPr/>
            <p:nvPr/>
          </p:nvSpPr>
          <p:spPr bwMode="gray">
            <a:xfrm>
              <a:off x="1869745" y="3741098"/>
              <a:ext cx="179635" cy="21313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15" name="Rechteck 142"/>
            <p:cNvSpPr/>
            <p:nvPr/>
          </p:nvSpPr>
          <p:spPr bwMode="gray">
            <a:xfrm>
              <a:off x="1869745" y="4464270"/>
              <a:ext cx="179635" cy="21313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16" name="Rechteck 143"/>
            <p:cNvSpPr/>
            <p:nvPr/>
          </p:nvSpPr>
          <p:spPr bwMode="gray">
            <a:xfrm>
              <a:off x="1869745" y="5187442"/>
              <a:ext cx="179635" cy="21313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17" name="Rechteck 148"/>
            <p:cNvSpPr/>
            <p:nvPr/>
          </p:nvSpPr>
          <p:spPr bwMode="gray">
            <a:xfrm>
              <a:off x="3269993" y="3668779"/>
              <a:ext cx="224481" cy="363582"/>
            </a:xfrm>
            <a:prstGeom prst="rect">
              <a:avLst/>
            </a:prstGeom>
            <a:solidFill>
              <a:schemeClr val="bg1"/>
            </a:solidFill>
            <a:ln w="19050" algn="ctr">
              <a:solidFill>
                <a:srgbClr val="000000"/>
              </a:solidFill>
              <a:miter lim="800000"/>
              <a:headEnd/>
              <a:tailEnd/>
            </a:ln>
            <a:effectLst/>
          </p:spPr>
          <p:txBody>
            <a:bodyPr vert="vert270" wrap="square" lIns="0" tIns="0" rIns="0" bIns="0" rtlCol="0" anchor="ctr" anchorCtr="0">
              <a:noAutofit/>
            </a:bodyPr>
            <a:lstStyle/>
            <a:p>
              <a:pPr algn="ctr" defTabSz="457293" fontAlgn="base">
                <a:lnSpc>
                  <a:spcPct val="80000"/>
                </a:lnSpc>
                <a:buClr>
                  <a:srgbClr val="E20074"/>
                </a:buClr>
                <a:buSzPct val="75000"/>
              </a:pPr>
              <a:r>
                <a:rPr lang="de-DE" sz="1200" dirty="0">
                  <a:solidFill>
                    <a:srgbClr val="000000"/>
                  </a:solidFill>
                  <a:latin typeface="Tele-GroteskNor" pitchFamily="2" charset="0"/>
                  <a:cs typeface="Arial Unicode MS" panose="020B0604020202020204" pitchFamily="34" charset="-128"/>
                </a:rPr>
                <a:t>Fiber PoP</a:t>
              </a:r>
            </a:p>
          </p:txBody>
        </p:sp>
        <p:cxnSp>
          <p:nvCxnSpPr>
            <p:cNvPr id="118" name="Gerade Verbindung 151"/>
            <p:cNvCxnSpPr>
              <a:stCxn id="111" idx="1"/>
              <a:endCxn id="114" idx="3"/>
            </p:cNvCxnSpPr>
            <p:nvPr/>
          </p:nvCxnSpPr>
          <p:spPr>
            <a:xfrm flipH="1">
              <a:off x="2049380" y="3501917"/>
              <a:ext cx="436420" cy="345749"/>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9" name="Gerade Verbindung 154"/>
            <p:cNvCxnSpPr>
              <a:stCxn id="108" idx="1"/>
              <a:endCxn id="111" idx="3"/>
            </p:cNvCxnSpPr>
            <p:nvPr/>
          </p:nvCxnSpPr>
          <p:spPr>
            <a:xfrm flipH="1" flipV="1">
              <a:off x="2665435" y="3501917"/>
              <a:ext cx="424924" cy="345749"/>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0" name="Gerade Verbindung 157"/>
            <p:cNvCxnSpPr>
              <a:stCxn id="108" idx="1"/>
              <a:endCxn id="112" idx="3"/>
            </p:cNvCxnSpPr>
            <p:nvPr/>
          </p:nvCxnSpPr>
          <p:spPr>
            <a:xfrm flipH="1">
              <a:off x="2665435" y="3847666"/>
              <a:ext cx="424924" cy="37742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1" name="Gerade Verbindung 160"/>
            <p:cNvCxnSpPr>
              <a:stCxn id="109" idx="1"/>
              <a:endCxn id="112" idx="3"/>
            </p:cNvCxnSpPr>
            <p:nvPr/>
          </p:nvCxnSpPr>
          <p:spPr>
            <a:xfrm flipH="1" flipV="1">
              <a:off x="2665435" y="4225089"/>
              <a:ext cx="423382" cy="350967"/>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2" name="Gerade Verbindung 163"/>
            <p:cNvCxnSpPr>
              <a:stCxn id="110" idx="1"/>
              <a:endCxn id="113" idx="3"/>
            </p:cNvCxnSpPr>
            <p:nvPr/>
          </p:nvCxnSpPr>
          <p:spPr>
            <a:xfrm flipH="1" flipV="1">
              <a:off x="2665435" y="4948261"/>
              <a:ext cx="424924" cy="345749"/>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3" name="Gerade Verbindung 166"/>
            <p:cNvCxnSpPr>
              <a:stCxn id="109" idx="1"/>
              <a:endCxn id="113" idx="3"/>
            </p:cNvCxnSpPr>
            <p:nvPr/>
          </p:nvCxnSpPr>
          <p:spPr>
            <a:xfrm flipH="1">
              <a:off x="2665435" y="4576056"/>
              <a:ext cx="423382" cy="372205"/>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4" name="Gerade Verbindung 169"/>
            <p:cNvCxnSpPr>
              <a:stCxn id="112" idx="1"/>
              <a:endCxn id="115" idx="3"/>
            </p:cNvCxnSpPr>
            <p:nvPr/>
          </p:nvCxnSpPr>
          <p:spPr>
            <a:xfrm flipH="1">
              <a:off x="2049380" y="4225089"/>
              <a:ext cx="436420" cy="345749"/>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5" name="Gerade Verbindung 172"/>
            <p:cNvCxnSpPr>
              <a:stCxn id="112" idx="1"/>
              <a:endCxn id="114" idx="3"/>
            </p:cNvCxnSpPr>
            <p:nvPr/>
          </p:nvCxnSpPr>
          <p:spPr>
            <a:xfrm flipH="1" flipV="1">
              <a:off x="2049380" y="3847666"/>
              <a:ext cx="436420" cy="37742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6" name="Gerade Verbindung 175"/>
            <p:cNvCxnSpPr>
              <a:stCxn id="113" idx="1"/>
              <a:endCxn id="116" idx="3"/>
            </p:cNvCxnSpPr>
            <p:nvPr/>
          </p:nvCxnSpPr>
          <p:spPr>
            <a:xfrm flipH="1">
              <a:off x="2049380" y="4948261"/>
              <a:ext cx="436420" cy="345749"/>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7" name="Gerade Verbindung 178"/>
            <p:cNvCxnSpPr>
              <a:stCxn id="113" idx="1"/>
              <a:endCxn id="115" idx="3"/>
            </p:cNvCxnSpPr>
            <p:nvPr/>
          </p:nvCxnSpPr>
          <p:spPr>
            <a:xfrm flipH="1" flipV="1">
              <a:off x="2049380" y="4570838"/>
              <a:ext cx="436420" cy="37742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8" name="Gerade Verbindung 181"/>
            <p:cNvCxnSpPr>
              <a:stCxn id="110" idx="1"/>
            </p:cNvCxnSpPr>
            <p:nvPr/>
          </p:nvCxnSpPr>
          <p:spPr>
            <a:xfrm flipH="1">
              <a:off x="2933716" y="5294010"/>
              <a:ext cx="156643" cy="192675"/>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9" name="Gerade Verbindung 184"/>
            <p:cNvCxnSpPr/>
            <p:nvPr/>
          </p:nvCxnSpPr>
          <p:spPr>
            <a:xfrm>
              <a:off x="3391204" y="5296913"/>
              <a:ext cx="383207" cy="0"/>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0" name="Gerade Verbindung 189"/>
            <p:cNvCxnSpPr>
              <a:stCxn id="117" idx="3"/>
            </p:cNvCxnSpPr>
            <p:nvPr/>
          </p:nvCxnSpPr>
          <p:spPr>
            <a:xfrm>
              <a:off x="3494475" y="3850571"/>
              <a:ext cx="321971" cy="0"/>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31" name="Gruppieren 6173"/>
            <p:cNvGrpSpPr/>
            <p:nvPr/>
          </p:nvGrpSpPr>
          <p:grpSpPr>
            <a:xfrm rot="16200000">
              <a:off x="3504437" y="5232549"/>
              <a:ext cx="55769" cy="72958"/>
              <a:chOff x="6014084" y="4701418"/>
              <a:chExt cx="80520" cy="124981"/>
            </a:xfrm>
          </p:grpSpPr>
          <p:sp>
            <p:nvSpPr>
              <p:cNvPr id="180" name="Ellipse 192"/>
              <p:cNvSpPr/>
              <p:nvPr/>
            </p:nvSpPr>
            <p:spPr bwMode="gray">
              <a:xfrm>
                <a:off x="6014085" y="4745880"/>
                <a:ext cx="80519" cy="80519"/>
              </a:xfrm>
              <a:prstGeom prst="ellipse">
                <a:avLst/>
              </a:prstGeom>
              <a:no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800" dirty="0">
                  <a:solidFill>
                    <a:srgbClr val="000000"/>
                  </a:solidFill>
                  <a:latin typeface="Tele-GroteskNor" pitchFamily="2" charset="0"/>
                  <a:cs typeface="Arial Unicode MS" panose="020B0604020202020204" pitchFamily="34" charset="-128"/>
                </a:endParaRPr>
              </a:p>
            </p:txBody>
          </p:sp>
          <p:sp>
            <p:nvSpPr>
              <p:cNvPr id="181" name="Ellipse 193"/>
              <p:cNvSpPr/>
              <p:nvPr/>
            </p:nvSpPr>
            <p:spPr bwMode="gray">
              <a:xfrm>
                <a:off x="6014084" y="4701418"/>
                <a:ext cx="80519" cy="80519"/>
              </a:xfrm>
              <a:prstGeom prst="ellipse">
                <a:avLst/>
              </a:prstGeom>
              <a:no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800" dirty="0">
                  <a:solidFill>
                    <a:srgbClr val="000000"/>
                  </a:solidFill>
                  <a:latin typeface="Tele-GroteskNor" pitchFamily="2" charset="0"/>
                  <a:cs typeface="Arial Unicode MS" panose="020B0604020202020204" pitchFamily="34" charset="-128"/>
                </a:endParaRPr>
              </a:p>
            </p:txBody>
          </p:sp>
        </p:grpSp>
        <p:grpSp>
          <p:nvGrpSpPr>
            <p:cNvPr id="132" name="Gruppieren 198"/>
            <p:cNvGrpSpPr/>
            <p:nvPr/>
          </p:nvGrpSpPr>
          <p:grpSpPr>
            <a:xfrm rot="16200000">
              <a:off x="3504437" y="3782379"/>
              <a:ext cx="55769" cy="72959"/>
              <a:chOff x="6014085" y="4701416"/>
              <a:chExt cx="80520" cy="124983"/>
            </a:xfrm>
          </p:grpSpPr>
          <p:sp>
            <p:nvSpPr>
              <p:cNvPr id="178" name="Ellipse 199"/>
              <p:cNvSpPr/>
              <p:nvPr/>
            </p:nvSpPr>
            <p:spPr bwMode="gray">
              <a:xfrm>
                <a:off x="6014085" y="4745880"/>
                <a:ext cx="80519" cy="80519"/>
              </a:xfrm>
              <a:prstGeom prst="ellipse">
                <a:avLst/>
              </a:prstGeom>
              <a:no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800" dirty="0">
                  <a:solidFill>
                    <a:srgbClr val="000000"/>
                  </a:solidFill>
                  <a:latin typeface="Tele-GroteskNor" pitchFamily="2" charset="0"/>
                  <a:cs typeface="Arial Unicode MS" panose="020B0604020202020204" pitchFamily="34" charset="-128"/>
                </a:endParaRPr>
              </a:p>
            </p:txBody>
          </p:sp>
          <p:sp>
            <p:nvSpPr>
              <p:cNvPr id="179" name="Ellipse 200"/>
              <p:cNvSpPr/>
              <p:nvPr/>
            </p:nvSpPr>
            <p:spPr bwMode="gray">
              <a:xfrm>
                <a:off x="6014087" y="4701416"/>
                <a:ext cx="80518" cy="80519"/>
              </a:xfrm>
              <a:prstGeom prst="ellipse">
                <a:avLst/>
              </a:prstGeom>
              <a:no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800" dirty="0">
                  <a:solidFill>
                    <a:srgbClr val="000000"/>
                  </a:solidFill>
                  <a:latin typeface="Tele-GroteskNor" pitchFamily="2" charset="0"/>
                  <a:cs typeface="Arial Unicode MS" panose="020B0604020202020204" pitchFamily="34" charset="-128"/>
                </a:endParaRPr>
              </a:p>
            </p:txBody>
          </p:sp>
        </p:grpSp>
        <p:sp>
          <p:nvSpPr>
            <p:cNvPr id="133" name="Rechteck 6174"/>
            <p:cNvSpPr/>
            <p:nvPr/>
          </p:nvSpPr>
          <p:spPr>
            <a:xfrm>
              <a:off x="3534409" y="3845038"/>
              <a:ext cx="281848" cy="191854"/>
            </a:xfrm>
            <a:prstGeom prst="rect">
              <a:avLst/>
            </a:prstGeom>
          </p:spPr>
          <p:txBody>
            <a:bodyPr wrap="none">
              <a:spAutoFit/>
            </a:bodyPr>
            <a:lstStyle/>
            <a:p>
              <a:pPr algn="ctr"/>
              <a:r>
                <a:rPr lang="en-US" sz="1200" kern="0" dirty="0">
                  <a:solidFill>
                    <a:srgbClr val="000000"/>
                  </a:solidFill>
                  <a:latin typeface="Arial"/>
                  <a:ea typeface="Arial"/>
                  <a:cs typeface="Arial"/>
                  <a:sym typeface="Arial"/>
                </a:rPr>
                <a:t>fiber</a:t>
              </a:r>
              <a:endParaRPr lang="de-DE" sz="1200" dirty="0"/>
            </a:p>
          </p:txBody>
        </p:sp>
        <p:sp>
          <p:nvSpPr>
            <p:cNvPr id="134" name="Rechteck 202"/>
            <p:cNvSpPr/>
            <p:nvPr/>
          </p:nvSpPr>
          <p:spPr>
            <a:xfrm>
              <a:off x="2096261" y="5062032"/>
              <a:ext cx="930062" cy="549381"/>
            </a:xfrm>
            <a:prstGeom prst="rect">
              <a:avLst/>
            </a:prstGeom>
          </p:spPr>
          <p:txBody>
            <a:bodyPr wrap="none">
              <a:spAutoFit/>
            </a:bodyPr>
            <a:lstStyle/>
            <a:p>
              <a:pPr algn="ctr">
                <a:lnSpc>
                  <a:spcPct val="90000"/>
                </a:lnSpc>
              </a:pPr>
              <a:r>
                <a:rPr lang="en-US" sz="1100" kern="0" dirty="0">
                  <a:solidFill>
                    <a:schemeClr val="tx1"/>
                  </a:solidFill>
                  <a:latin typeface="Arial"/>
                  <a:ea typeface="Arial"/>
                  <a:cs typeface="Arial"/>
                  <a:sym typeface="Arial"/>
                </a:rPr>
                <a:t>mmWave</a:t>
              </a:r>
              <a:br>
                <a:rPr lang="en-US" sz="1100" kern="0" dirty="0">
                  <a:solidFill>
                    <a:schemeClr val="tx1"/>
                  </a:solidFill>
                  <a:latin typeface="Arial"/>
                  <a:ea typeface="Arial"/>
                  <a:cs typeface="Arial"/>
                  <a:sym typeface="Arial"/>
                </a:rPr>
              </a:br>
              <a:r>
                <a:rPr lang="en-US" sz="1100" kern="0" dirty="0">
                  <a:solidFill>
                    <a:schemeClr val="tx1"/>
                  </a:solidFill>
                  <a:latin typeface="Arial"/>
                  <a:ea typeface="Arial"/>
                  <a:cs typeface="Arial"/>
                  <a:sym typeface="Arial"/>
                </a:rPr>
                <a:t> Distribution</a:t>
              </a:r>
              <a:br>
                <a:rPr lang="en-US" sz="1100" kern="0" dirty="0">
                  <a:solidFill>
                    <a:schemeClr val="tx1"/>
                  </a:solidFill>
                  <a:latin typeface="Arial"/>
                  <a:ea typeface="Arial"/>
                  <a:cs typeface="Arial"/>
                  <a:sym typeface="Arial"/>
                </a:rPr>
              </a:br>
              <a:r>
                <a:rPr lang="en-US" sz="1100" kern="0" dirty="0">
                  <a:solidFill>
                    <a:schemeClr val="tx1"/>
                  </a:solidFill>
                  <a:latin typeface="Arial"/>
                  <a:ea typeface="Arial"/>
                  <a:cs typeface="Arial"/>
                  <a:sym typeface="Arial"/>
                </a:rPr>
                <a:t>Network</a:t>
              </a:r>
              <a:endParaRPr lang="de-DE" sz="1100" dirty="0">
                <a:solidFill>
                  <a:schemeClr val="tx1"/>
                </a:solidFill>
              </a:endParaRPr>
            </a:p>
          </p:txBody>
        </p:sp>
        <p:sp>
          <p:nvSpPr>
            <p:cNvPr id="135" name="Rechteck 219"/>
            <p:cNvSpPr/>
            <p:nvPr/>
          </p:nvSpPr>
          <p:spPr bwMode="gray">
            <a:xfrm>
              <a:off x="844077" y="4354277"/>
              <a:ext cx="312449" cy="434173"/>
            </a:xfrm>
            <a:prstGeom prst="rect">
              <a:avLst/>
            </a:prstGeom>
            <a:solidFill>
              <a:schemeClr val="bg1">
                <a:lumMod val="85000"/>
              </a:schemeClr>
            </a:solidFill>
            <a:ln w="19050" algn="ctr">
              <a:solidFill>
                <a:schemeClr val="tx1"/>
              </a:solidFill>
              <a:miter lim="800000"/>
              <a:headEnd/>
              <a:tailEnd/>
            </a:ln>
            <a:effectLst/>
          </p:spPr>
          <p:txBody>
            <a:bodyPr wrap="square" lIns="108000" tIns="108000" rIns="108000" bIns="108000" rtlCol="0" anchor="ctr" anchorCtr="0">
              <a:noAutofit/>
            </a:bodyPr>
            <a:lstStyle/>
            <a:p>
              <a:pPr algn="ctr" defTabSz="457293" fontAlgn="base">
                <a:lnSpc>
                  <a:spcPct val="90000"/>
                </a:lnSpc>
                <a:buClr>
                  <a:srgbClr val="E20074"/>
                </a:buClr>
                <a:buSzPct val="75000"/>
              </a:pPr>
              <a:endParaRPr lang="de-DE" sz="1800" dirty="0">
                <a:latin typeface="Tele-GroteskNor" pitchFamily="2" charset="0"/>
                <a:cs typeface="Arial Unicode MS" panose="020B0604020202020204" pitchFamily="34" charset="-128"/>
              </a:endParaRPr>
            </a:p>
          </p:txBody>
        </p:sp>
        <p:sp>
          <p:nvSpPr>
            <p:cNvPr id="136" name="Gleichschenkliges Dreieck 220"/>
            <p:cNvSpPr/>
            <p:nvPr/>
          </p:nvSpPr>
          <p:spPr bwMode="gray">
            <a:xfrm>
              <a:off x="789944" y="4244236"/>
              <a:ext cx="424715" cy="116110"/>
            </a:xfrm>
            <a:prstGeom prst="triangle">
              <a:avLst/>
            </a:prstGeom>
            <a:solidFill>
              <a:schemeClr val="bg1">
                <a:lumMod val="85000"/>
              </a:schemeClr>
            </a:solidFill>
            <a:ln w="19050" algn="ctr">
              <a:solidFill>
                <a:schemeClr val="tx1"/>
              </a:solidFill>
              <a:miter lim="800000"/>
              <a:headEnd/>
              <a:tailEnd/>
            </a:ln>
            <a:effectLst/>
          </p:spPr>
          <p:txBody>
            <a:bodyPr wrap="square" lIns="108000" tIns="108000" rIns="108000" bIns="108000" rtlCol="0" anchor="ctr" anchorCtr="0">
              <a:noAutofit/>
            </a:bodyPr>
            <a:lstStyle/>
            <a:p>
              <a:pPr algn="ctr" defTabSz="457293" fontAlgn="base">
                <a:lnSpc>
                  <a:spcPct val="90000"/>
                </a:lnSpc>
                <a:buClr>
                  <a:srgbClr val="E20074"/>
                </a:buClr>
                <a:buSzPct val="75000"/>
              </a:pPr>
              <a:endParaRPr lang="de-DE" sz="1800" dirty="0">
                <a:latin typeface="Tele-GroteskNor" pitchFamily="2" charset="0"/>
                <a:cs typeface="Arial Unicode MS" panose="020B0604020202020204" pitchFamily="34" charset="-128"/>
              </a:endParaRPr>
            </a:p>
          </p:txBody>
        </p:sp>
        <p:sp>
          <p:nvSpPr>
            <p:cNvPr id="137" name="Rechteck 153"/>
            <p:cNvSpPr/>
            <p:nvPr/>
          </p:nvSpPr>
          <p:spPr bwMode="auto">
            <a:xfrm>
              <a:off x="874013" y="4416887"/>
              <a:ext cx="102988" cy="12219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a:ln>
                  <a:noFill/>
                </a:ln>
                <a:solidFill>
                  <a:schemeClr val="bg1"/>
                </a:solidFill>
                <a:effectLst/>
                <a:latin typeface="Times New Roman" pitchFamily="16" charset="0"/>
                <a:ea typeface="MS Gothic" charset="-128"/>
              </a:endParaRPr>
            </a:p>
          </p:txBody>
        </p:sp>
        <p:sp>
          <p:nvSpPr>
            <p:cNvPr id="138" name="Rechteck 234"/>
            <p:cNvSpPr/>
            <p:nvPr/>
          </p:nvSpPr>
          <p:spPr bwMode="auto">
            <a:xfrm>
              <a:off x="1018967" y="4416887"/>
              <a:ext cx="102988" cy="12219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a:ln>
                  <a:noFill/>
                </a:ln>
                <a:solidFill>
                  <a:schemeClr val="bg1"/>
                </a:solidFill>
                <a:effectLst/>
                <a:latin typeface="Times New Roman" pitchFamily="16" charset="0"/>
                <a:ea typeface="MS Gothic" charset="-128"/>
              </a:endParaRPr>
            </a:p>
          </p:txBody>
        </p:sp>
        <p:sp>
          <p:nvSpPr>
            <p:cNvPr id="139" name="Rechteck 235"/>
            <p:cNvSpPr/>
            <p:nvPr/>
          </p:nvSpPr>
          <p:spPr bwMode="auto">
            <a:xfrm>
              <a:off x="876012" y="4595008"/>
              <a:ext cx="102988" cy="12219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a:ln>
                  <a:noFill/>
                </a:ln>
                <a:solidFill>
                  <a:schemeClr val="bg1"/>
                </a:solidFill>
                <a:effectLst/>
                <a:latin typeface="Times New Roman" pitchFamily="16" charset="0"/>
                <a:ea typeface="MS Gothic" charset="-128"/>
              </a:endParaRPr>
            </a:p>
          </p:txBody>
        </p:sp>
        <p:sp>
          <p:nvSpPr>
            <p:cNvPr id="140" name="Rechteck 236"/>
            <p:cNvSpPr/>
            <p:nvPr/>
          </p:nvSpPr>
          <p:spPr bwMode="auto">
            <a:xfrm>
              <a:off x="1018967" y="4593840"/>
              <a:ext cx="102988" cy="12219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a:ln>
                  <a:noFill/>
                </a:ln>
                <a:solidFill>
                  <a:schemeClr val="bg1"/>
                </a:solidFill>
                <a:effectLst/>
                <a:latin typeface="Times New Roman" pitchFamily="16" charset="0"/>
                <a:ea typeface="MS Gothic" charset="-128"/>
              </a:endParaRPr>
            </a:p>
          </p:txBody>
        </p:sp>
        <p:sp>
          <p:nvSpPr>
            <p:cNvPr id="141" name="Rechteck 237"/>
            <p:cNvSpPr/>
            <p:nvPr/>
          </p:nvSpPr>
          <p:spPr bwMode="auto">
            <a:xfrm>
              <a:off x="878871" y="3668778"/>
              <a:ext cx="102988" cy="12219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a:ln>
                  <a:noFill/>
                </a:ln>
                <a:solidFill>
                  <a:schemeClr val="bg1"/>
                </a:solidFill>
                <a:effectLst/>
                <a:latin typeface="Times New Roman" pitchFamily="16" charset="0"/>
                <a:ea typeface="MS Gothic" charset="-128"/>
              </a:endParaRPr>
            </a:p>
          </p:txBody>
        </p:sp>
        <p:sp>
          <p:nvSpPr>
            <p:cNvPr id="142" name="Rechteck 238"/>
            <p:cNvSpPr/>
            <p:nvPr/>
          </p:nvSpPr>
          <p:spPr bwMode="auto">
            <a:xfrm>
              <a:off x="1023825" y="3668778"/>
              <a:ext cx="102988" cy="12219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dirty="0">
                <a:ln>
                  <a:noFill/>
                </a:ln>
                <a:solidFill>
                  <a:schemeClr val="bg1"/>
                </a:solidFill>
                <a:effectLst/>
                <a:latin typeface="Times New Roman" pitchFamily="16" charset="0"/>
                <a:ea typeface="MS Gothic" charset="-128"/>
              </a:endParaRPr>
            </a:p>
          </p:txBody>
        </p:sp>
        <p:sp>
          <p:nvSpPr>
            <p:cNvPr id="143" name="Rechteck 239"/>
            <p:cNvSpPr/>
            <p:nvPr/>
          </p:nvSpPr>
          <p:spPr bwMode="auto">
            <a:xfrm>
              <a:off x="880869" y="3846899"/>
              <a:ext cx="102988" cy="12219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a:ln>
                  <a:noFill/>
                </a:ln>
                <a:solidFill>
                  <a:schemeClr val="bg1"/>
                </a:solidFill>
                <a:effectLst/>
                <a:latin typeface="Times New Roman" pitchFamily="16" charset="0"/>
                <a:ea typeface="MS Gothic" charset="-128"/>
              </a:endParaRPr>
            </a:p>
          </p:txBody>
        </p:sp>
        <p:sp>
          <p:nvSpPr>
            <p:cNvPr id="144" name="Rechteck 240"/>
            <p:cNvSpPr/>
            <p:nvPr/>
          </p:nvSpPr>
          <p:spPr bwMode="auto">
            <a:xfrm>
              <a:off x="1023825" y="3845731"/>
              <a:ext cx="102988" cy="12219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a:ln>
                  <a:noFill/>
                </a:ln>
                <a:solidFill>
                  <a:schemeClr val="bg1"/>
                </a:solidFill>
                <a:effectLst/>
                <a:latin typeface="Times New Roman" pitchFamily="16" charset="0"/>
                <a:ea typeface="MS Gothic" charset="-128"/>
              </a:endParaRPr>
            </a:p>
          </p:txBody>
        </p:sp>
        <p:grpSp>
          <p:nvGrpSpPr>
            <p:cNvPr id="145" name="Gruppieren 210"/>
            <p:cNvGrpSpPr/>
            <p:nvPr/>
          </p:nvGrpSpPr>
          <p:grpSpPr>
            <a:xfrm>
              <a:off x="1054301" y="3680001"/>
              <a:ext cx="50870" cy="99748"/>
              <a:chOff x="2502942" y="2348880"/>
              <a:chExt cx="87144" cy="144016"/>
            </a:xfrm>
          </p:grpSpPr>
          <p:cxnSp>
            <p:nvCxnSpPr>
              <p:cNvPr id="176" name="Gerade Verbindung 211"/>
              <p:cNvCxnSpPr/>
              <p:nvPr/>
            </p:nvCxnSpPr>
            <p:spPr bwMode="auto">
              <a:xfrm>
                <a:off x="2502942" y="2491286"/>
                <a:ext cx="72008"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77" name="Gerade Verbindung 212"/>
              <p:cNvCxnSpPr/>
              <p:nvPr/>
            </p:nvCxnSpPr>
            <p:spPr bwMode="auto">
              <a:xfrm rot="5400000">
                <a:off x="2518078" y="2420888"/>
                <a:ext cx="144016" cy="0"/>
              </a:xfrm>
              <a:prstGeom prst="line">
                <a:avLst/>
              </a:prstGeom>
              <a:solidFill>
                <a:srgbClr val="00B8FF"/>
              </a:solidFill>
              <a:ln w="38100" cap="flat" cmpd="sng" algn="ctr">
                <a:solidFill>
                  <a:schemeClr val="tx1"/>
                </a:solidFill>
                <a:prstDash val="solid"/>
                <a:round/>
                <a:headEnd type="none" w="med" len="med"/>
                <a:tailEnd type="none" w="med" len="med"/>
              </a:ln>
              <a:effectLst/>
            </p:spPr>
          </p:cxnSp>
        </p:grpSp>
        <p:grpSp>
          <p:nvGrpSpPr>
            <p:cNvPr id="146" name="Gruppieren 213"/>
            <p:cNvGrpSpPr/>
            <p:nvPr/>
          </p:nvGrpSpPr>
          <p:grpSpPr>
            <a:xfrm>
              <a:off x="911424" y="3854486"/>
              <a:ext cx="50870" cy="99748"/>
              <a:chOff x="2502942" y="2348880"/>
              <a:chExt cx="87144" cy="144016"/>
            </a:xfrm>
          </p:grpSpPr>
          <p:cxnSp>
            <p:nvCxnSpPr>
              <p:cNvPr id="174" name="Gerade Verbindung 214"/>
              <p:cNvCxnSpPr/>
              <p:nvPr/>
            </p:nvCxnSpPr>
            <p:spPr bwMode="auto">
              <a:xfrm>
                <a:off x="2502942" y="2491286"/>
                <a:ext cx="72008"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75" name="Gerade Verbindung 215"/>
              <p:cNvCxnSpPr/>
              <p:nvPr/>
            </p:nvCxnSpPr>
            <p:spPr bwMode="auto">
              <a:xfrm rot="5400000">
                <a:off x="2518078" y="2420888"/>
                <a:ext cx="144016" cy="0"/>
              </a:xfrm>
              <a:prstGeom prst="line">
                <a:avLst/>
              </a:prstGeom>
              <a:solidFill>
                <a:srgbClr val="00B8FF"/>
              </a:solidFill>
              <a:ln w="38100" cap="flat" cmpd="sng" algn="ctr">
                <a:solidFill>
                  <a:schemeClr val="tx1"/>
                </a:solidFill>
                <a:prstDash val="solid"/>
                <a:round/>
                <a:headEnd type="none" w="med" len="med"/>
                <a:tailEnd type="none" w="med" len="med"/>
              </a:ln>
              <a:effectLst/>
            </p:spPr>
          </p:cxnSp>
        </p:grpSp>
        <p:sp>
          <p:nvSpPr>
            <p:cNvPr id="147" name="Rechteck 277"/>
            <p:cNvSpPr/>
            <p:nvPr/>
          </p:nvSpPr>
          <p:spPr>
            <a:xfrm>
              <a:off x="76200" y="4489207"/>
              <a:ext cx="801823" cy="276999"/>
            </a:xfrm>
            <a:prstGeom prst="rect">
              <a:avLst/>
            </a:prstGeom>
          </p:spPr>
          <p:txBody>
            <a:bodyPr wrap="none">
              <a:spAutoFit/>
            </a:bodyPr>
            <a:lstStyle/>
            <a:p>
              <a:r>
                <a:rPr lang="en-US" sz="1200" kern="0" dirty="0">
                  <a:solidFill>
                    <a:srgbClr val="000000"/>
                  </a:solidFill>
                  <a:latin typeface="Arial"/>
                  <a:ea typeface="Arial"/>
                  <a:cs typeface="Arial"/>
                  <a:sym typeface="Arial"/>
                </a:rPr>
                <a:t>b) WTTB</a:t>
              </a:r>
              <a:endParaRPr lang="de-DE" sz="1200" dirty="0"/>
            </a:p>
          </p:txBody>
        </p:sp>
        <p:sp>
          <p:nvSpPr>
            <p:cNvPr id="148" name="Rechteck 278"/>
            <p:cNvSpPr/>
            <p:nvPr/>
          </p:nvSpPr>
          <p:spPr>
            <a:xfrm>
              <a:off x="76200" y="3698866"/>
              <a:ext cx="809837" cy="276999"/>
            </a:xfrm>
            <a:prstGeom prst="rect">
              <a:avLst/>
            </a:prstGeom>
          </p:spPr>
          <p:txBody>
            <a:bodyPr wrap="none">
              <a:spAutoFit/>
            </a:bodyPr>
            <a:lstStyle/>
            <a:p>
              <a:r>
                <a:rPr lang="en-US" sz="1200" kern="0" dirty="0">
                  <a:solidFill>
                    <a:srgbClr val="000000"/>
                  </a:solidFill>
                  <a:latin typeface="Arial"/>
                  <a:ea typeface="Arial"/>
                  <a:cs typeface="Arial"/>
                  <a:sym typeface="Arial"/>
                </a:rPr>
                <a:t>a) WTTH</a:t>
              </a:r>
              <a:endParaRPr lang="de-DE" sz="1200" dirty="0"/>
            </a:p>
          </p:txBody>
        </p:sp>
        <p:sp>
          <p:nvSpPr>
            <p:cNvPr id="149" name="Rechteck 279"/>
            <p:cNvSpPr/>
            <p:nvPr/>
          </p:nvSpPr>
          <p:spPr>
            <a:xfrm>
              <a:off x="76200" y="5071646"/>
              <a:ext cx="874544" cy="646331"/>
            </a:xfrm>
            <a:prstGeom prst="rect">
              <a:avLst/>
            </a:prstGeom>
          </p:spPr>
          <p:txBody>
            <a:bodyPr wrap="square">
              <a:spAutoFit/>
            </a:bodyPr>
            <a:lstStyle/>
            <a:p>
              <a:r>
                <a:rPr lang="en-US" sz="1200" kern="0" dirty="0">
                  <a:solidFill>
                    <a:srgbClr val="000000"/>
                  </a:solidFill>
                  <a:latin typeface="Arial"/>
                  <a:ea typeface="Arial"/>
                  <a:cs typeface="Arial"/>
                  <a:sym typeface="Arial"/>
                </a:rPr>
                <a:t>c) Wi-Fi AP/</a:t>
              </a:r>
              <a:r>
                <a:rPr lang="en-US" sz="1200" kern="0" dirty="0">
                  <a:solidFill>
                    <a:schemeClr val="tx1"/>
                  </a:solidFill>
                  <a:latin typeface="Arial"/>
                  <a:ea typeface="Arial"/>
                  <a:cs typeface="Arial"/>
                  <a:sym typeface="Arial"/>
                </a:rPr>
                <a:t> Small Cell</a:t>
              </a:r>
              <a:endParaRPr lang="de-DE" sz="1200" dirty="0">
                <a:solidFill>
                  <a:schemeClr val="tx1"/>
                </a:solidFill>
              </a:endParaRPr>
            </a:p>
          </p:txBody>
        </p:sp>
        <p:sp>
          <p:nvSpPr>
            <p:cNvPr id="150" name="Freeform 11"/>
            <p:cNvSpPr>
              <a:spLocks/>
            </p:cNvSpPr>
            <p:nvPr/>
          </p:nvSpPr>
          <p:spPr bwMode="auto">
            <a:xfrm>
              <a:off x="3676704" y="3395348"/>
              <a:ext cx="1159307" cy="2426197"/>
            </a:xfrm>
            <a:custGeom>
              <a:avLst/>
              <a:gdLst>
                <a:gd name="T0" fmla="*/ 596 w 6580"/>
                <a:gd name="T1" fmla="*/ 1330 h 4000"/>
                <a:gd name="T2" fmla="*/ 0 w 6580"/>
                <a:gd name="T3" fmla="*/ 1877 h 4000"/>
                <a:gd name="T4" fmla="*/ 328 w 6580"/>
                <a:gd name="T5" fmla="*/ 2353 h 4000"/>
                <a:gd name="T6" fmla="*/ 325 w 6580"/>
                <a:gd name="T7" fmla="*/ 2346 h 4000"/>
                <a:gd name="T8" fmla="*/ 146 w 6580"/>
                <a:gd name="T9" fmla="*/ 2721 h 4000"/>
                <a:gd name="T10" fmla="*/ 811 w 6580"/>
                <a:gd name="T11" fmla="*/ 3269 h 4000"/>
                <a:gd name="T12" fmla="*/ 888 w 6580"/>
                <a:gd name="T13" fmla="*/ 3265 h 4000"/>
                <a:gd name="T14" fmla="*/ 884 w 6580"/>
                <a:gd name="T15" fmla="*/ 3269 h 4000"/>
                <a:gd name="T16" fmla="*/ 1905 w 6580"/>
                <a:gd name="T17" fmla="*/ 3759 h 4000"/>
                <a:gd name="T18" fmla="*/ 2510 w 6580"/>
                <a:gd name="T19" fmla="*/ 3620 h 4000"/>
                <a:gd name="T20" fmla="*/ 2508 w 6580"/>
                <a:gd name="T21" fmla="*/ 3621 h 4000"/>
                <a:gd name="T22" fmla="*/ 3363 w 6580"/>
                <a:gd name="T23" fmla="*/ 4000 h 4000"/>
                <a:gd name="T24" fmla="*/ 4347 w 6580"/>
                <a:gd name="T25" fmla="*/ 3393 h 4000"/>
                <a:gd name="T26" fmla="*/ 4349 w 6580"/>
                <a:gd name="T27" fmla="*/ 3398 h 4000"/>
                <a:gd name="T28" fmla="*/ 4815 w 6580"/>
                <a:gd name="T29" fmla="*/ 3508 h 4000"/>
                <a:gd name="T30" fmla="*/ 5696 w 6580"/>
                <a:gd name="T31" fmla="*/ 2786 h 4000"/>
                <a:gd name="T32" fmla="*/ 5695 w 6580"/>
                <a:gd name="T33" fmla="*/ 2785 h 4000"/>
                <a:gd name="T34" fmla="*/ 6580 w 6580"/>
                <a:gd name="T35" fmla="*/ 1940 h 4000"/>
                <a:gd name="T36" fmla="*/ 6367 w 6580"/>
                <a:gd name="T37" fmla="*/ 1419 h 4000"/>
                <a:gd name="T38" fmla="*/ 6364 w 6580"/>
                <a:gd name="T39" fmla="*/ 1419 h 4000"/>
                <a:gd name="T40" fmla="*/ 6431 w 6580"/>
                <a:gd name="T41" fmla="*/ 1154 h 4000"/>
                <a:gd name="T42" fmla="*/ 5832 w 6580"/>
                <a:gd name="T43" fmla="*/ 504 h 4000"/>
                <a:gd name="T44" fmla="*/ 5835 w 6580"/>
                <a:gd name="T45" fmla="*/ 503 h 4000"/>
                <a:gd name="T46" fmla="*/ 5107 w 6580"/>
                <a:gd name="T47" fmla="*/ 0 h 4000"/>
                <a:gd name="T48" fmla="*/ 4541 w 6580"/>
                <a:gd name="T49" fmla="*/ 216 h 4000"/>
                <a:gd name="T50" fmla="*/ 4542 w 6580"/>
                <a:gd name="T51" fmla="*/ 217 h 4000"/>
                <a:gd name="T52" fmla="*/ 4015 w 6580"/>
                <a:gd name="T53" fmla="*/ 0 h 4000"/>
                <a:gd name="T54" fmla="*/ 3419 w 6580"/>
                <a:gd name="T55" fmla="*/ 305 h 4000"/>
                <a:gd name="T56" fmla="*/ 3422 w 6580"/>
                <a:gd name="T57" fmla="*/ 314 h 4000"/>
                <a:gd name="T58" fmla="*/ 2853 w 6580"/>
                <a:gd name="T59" fmla="*/ 121 h 4000"/>
                <a:gd name="T60" fmla="*/ 2135 w 6580"/>
                <a:gd name="T61" fmla="*/ 478 h 4000"/>
                <a:gd name="T62" fmla="*/ 2132 w 6580"/>
                <a:gd name="T63" fmla="*/ 483 h 4000"/>
                <a:gd name="T64" fmla="*/ 1612 w 6580"/>
                <a:gd name="T65" fmla="*/ 367 h 4000"/>
                <a:gd name="T66" fmla="*/ 583 w 6580"/>
                <a:gd name="T67" fmla="*/ 1217 h 4000"/>
                <a:gd name="T68" fmla="*/ 593 w 6580"/>
                <a:gd name="T69" fmla="*/ 1330 h 4000"/>
                <a:gd name="T70" fmla="*/ 596 w 6580"/>
                <a:gd name="T71" fmla="*/ 1330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80" h="4000">
                  <a:moveTo>
                    <a:pt x="596" y="1330"/>
                  </a:moveTo>
                  <a:cubicBezTo>
                    <a:pt x="257" y="1359"/>
                    <a:pt x="0" y="1596"/>
                    <a:pt x="0" y="1877"/>
                  </a:cubicBezTo>
                  <a:cubicBezTo>
                    <a:pt x="0" y="2072"/>
                    <a:pt x="125" y="2254"/>
                    <a:pt x="328" y="2353"/>
                  </a:cubicBezTo>
                  <a:lnTo>
                    <a:pt x="325" y="2346"/>
                  </a:lnTo>
                  <a:cubicBezTo>
                    <a:pt x="209" y="2448"/>
                    <a:pt x="146" y="2582"/>
                    <a:pt x="146" y="2721"/>
                  </a:cubicBezTo>
                  <a:cubicBezTo>
                    <a:pt x="146" y="3024"/>
                    <a:pt x="443" y="3269"/>
                    <a:pt x="811" y="3269"/>
                  </a:cubicBezTo>
                  <a:cubicBezTo>
                    <a:pt x="835" y="3269"/>
                    <a:pt x="862" y="3267"/>
                    <a:pt x="888" y="3265"/>
                  </a:cubicBezTo>
                  <a:lnTo>
                    <a:pt x="884" y="3269"/>
                  </a:lnTo>
                  <a:cubicBezTo>
                    <a:pt x="1094" y="3571"/>
                    <a:pt x="1482" y="3759"/>
                    <a:pt x="1905" y="3759"/>
                  </a:cubicBezTo>
                  <a:cubicBezTo>
                    <a:pt x="2118" y="3759"/>
                    <a:pt x="2327" y="3711"/>
                    <a:pt x="2510" y="3620"/>
                  </a:cubicBezTo>
                  <a:lnTo>
                    <a:pt x="2508" y="3621"/>
                  </a:lnTo>
                  <a:cubicBezTo>
                    <a:pt x="2698" y="3857"/>
                    <a:pt x="3019" y="4000"/>
                    <a:pt x="3363" y="4000"/>
                  </a:cubicBezTo>
                  <a:cubicBezTo>
                    <a:pt x="3816" y="4000"/>
                    <a:pt x="4216" y="3754"/>
                    <a:pt x="4347" y="3393"/>
                  </a:cubicBezTo>
                  <a:lnTo>
                    <a:pt x="4349" y="3398"/>
                  </a:lnTo>
                  <a:cubicBezTo>
                    <a:pt x="4488" y="3471"/>
                    <a:pt x="4650" y="3508"/>
                    <a:pt x="4815" y="3508"/>
                  </a:cubicBezTo>
                  <a:cubicBezTo>
                    <a:pt x="5299" y="3508"/>
                    <a:pt x="5692" y="3186"/>
                    <a:pt x="5696" y="2786"/>
                  </a:cubicBezTo>
                  <a:lnTo>
                    <a:pt x="5695" y="2785"/>
                  </a:lnTo>
                  <a:cubicBezTo>
                    <a:pt x="6202" y="2725"/>
                    <a:pt x="6580" y="2365"/>
                    <a:pt x="6580" y="1940"/>
                  </a:cubicBezTo>
                  <a:cubicBezTo>
                    <a:pt x="6580" y="1751"/>
                    <a:pt x="6505" y="1569"/>
                    <a:pt x="6367" y="1419"/>
                  </a:cubicBezTo>
                  <a:lnTo>
                    <a:pt x="6364" y="1419"/>
                  </a:lnTo>
                  <a:cubicBezTo>
                    <a:pt x="6408" y="1334"/>
                    <a:pt x="6431" y="1245"/>
                    <a:pt x="6431" y="1154"/>
                  </a:cubicBezTo>
                  <a:cubicBezTo>
                    <a:pt x="6431" y="849"/>
                    <a:pt x="6185" y="583"/>
                    <a:pt x="5832" y="504"/>
                  </a:cubicBezTo>
                  <a:lnTo>
                    <a:pt x="5835" y="503"/>
                  </a:lnTo>
                  <a:cubicBezTo>
                    <a:pt x="5771" y="212"/>
                    <a:pt x="5464" y="0"/>
                    <a:pt x="5107" y="0"/>
                  </a:cubicBezTo>
                  <a:cubicBezTo>
                    <a:pt x="4889" y="0"/>
                    <a:pt x="4683" y="79"/>
                    <a:pt x="4541" y="216"/>
                  </a:cubicBezTo>
                  <a:lnTo>
                    <a:pt x="4542" y="217"/>
                  </a:lnTo>
                  <a:cubicBezTo>
                    <a:pt x="4417" y="81"/>
                    <a:pt x="4222" y="0"/>
                    <a:pt x="4015" y="0"/>
                  </a:cubicBezTo>
                  <a:cubicBezTo>
                    <a:pt x="3763" y="0"/>
                    <a:pt x="3532" y="118"/>
                    <a:pt x="3419" y="305"/>
                  </a:cubicBezTo>
                  <a:lnTo>
                    <a:pt x="3422" y="314"/>
                  </a:lnTo>
                  <a:cubicBezTo>
                    <a:pt x="3269" y="190"/>
                    <a:pt x="3066" y="121"/>
                    <a:pt x="2853" y="121"/>
                  </a:cubicBezTo>
                  <a:cubicBezTo>
                    <a:pt x="2552" y="121"/>
                    <a:pt x="2275" y="258"/>
                    <a:pt x="2135" y="478"/>
                  </a:cubicBezTo>
                  <a:lnTo>
                    <a:pt x="2132" y="483"/>
                  </a:lnTo>
                  <a:cubicBezTo>
                    <a:pt x="1974" y="407"/>
                    <a:pt x="1796" y="367"/>
                    <a:pt x="1612" y="367"/>
                  </a:cubicBezTo>
                  <a:cubicBezTo>
                    <a:pt x="1044" y="367"/>
                    <a:pt x="583" y="746"/>
                    <a:pt x="583" y="1217"/>
                  </a:cubicBezTo>
                  <a:cubicBezTo>
                    <a:pt x="583" y="1254"/>
                    <a:pt x="586" y="1293"/>
                    <a:pt x="593" y="1330"/>
                  </a:cubicBezTo>
                  <a:lnTo>
                    <a:pt x="596" y="1330"/>
                  </a:lnTo>
                  <a:close/>
                </a:path>
              </a:pathLst>
            </a:custGeom>
            <a:solidFill>
              <a:schemeClr val="bg1">
                <a:lumMod val="85000"/>
              </a:schemeClr>
            </a:solidFill>
            <a:ln w="4763" cap="rnd">
              <a:solidFill>
                <a:srgbClr val="000000"/>
              </a:solidFill>
              <a:prstDash val="solid"/>
              <a:round/>
              <a:headEnd/>
              <a:tailEnd/>
            </a:ln>
            <a:extLst/>
          </p:spPr>
          <p:txBody>
            <a:bodyPr/>
            <a:lstStyle/>
            <a:p>
              <a:pPr defTabSz="914400" fontAlgn="auto">
                <a:lnSpc>
                  <a:spcPct val="100000"/>
                </a:lnSpc>
                <a:spcBef>
                  <a:spcPts val="0"/>
                </a:spcBef>
                <a:spcAft>
                  <a:spcPts val="0"/>
                </a:spcAft>
                <a:buClrTx/>
                <a:buFontTx/>
                <a:buNone/>
                <a:defRPr/>
              </a:pPr>
              <a:endParaRPr lang="en-US" kern="0" dirty="0">
                <a:solidFill>
                  <a:sysClr val="windowText" lastClr="000000"/>
                </a:solidFill>
              </a:endParaRPr>
            </a:p>
          </p:txBody>
        </p:sp>
        <p:sp>
          <p:nvSpPr>
            <p:cNvPr id="151" name="Rechteck 325"/>
            <p:cNvSpPr/>
            <p:nvPr/>
          </p:nvSpPr>
          <p:spPr>
            <a:xfrm>
              <a:off x="3986039" y="4389459"/>
              <a:ext cx="553219" cy="405025"/>
            </a:xfrm>
            <a:prstGeom prst="rect">
              <a:avLst/>
            </a:prstGeom>
          </p:spPr>
          <p:txBody>
            <a:bodyPr wrap="none">
              <a:spAutoFit/>
            </a:bodyPr>
            <a:lstStyle/>
            <a:p>
              <a:pPr algn="ctr"/>
              <a:r>
                <a:rPr lang="en-US" sz="1600" kern="0" dirty="0">
                  <a:solidFill>
                    <a:srgbClr val="000000"/>
                  </a:solidFill>
                  <a:latin typeface="Arial"/>
                  <a:ea typeface="Arial"/>
                  <a:cs typeface="Arial"/>
                  <a:sym typeface="Arial"/>
                </a:rPr>
                <a:t>Provider</a:t>
              </a:r>
              <a:br>
                <a:rPr lang="en-US" sz="1600" kern="0" dirty="0">
                  <a:solidFill>
                    <a:srgbClr val="000000"/>
                  </a:solidFill>
                  <a:latin typeface="Arial"/>
                  <a:ea typeface="Arial"/>
                  <a:cs typeface="Arial"/>
                  <a:sym typeface="Arial"/>
                </a:rPr>
              </a:br>
              <a:r>
                <a:rPr lang="en-US" sz="1600" kern="0" dirty="0">
                  <a:solidFill>
                    <a:srgbClr val="000000"/>
                  </a:solidFill>
                  <a:latin typeface="Arial"/>
                  <a:ea typeface="Arial"/>
                  <a:cs typeface="Arial"/>
                  <a:sym typeface="Arial"/>
                </a:rPr>
                <a:t>Network</a:t>
              </a:r>
              <a:endParaRPr lang="de-DE" sz="1600" dirty="0"/>
            </a:p>
          </p:txBody>
        </p:sp>
        <p:cxnSp>
          <p:nvCxnSpPr>
            <p:cNvPr id="152" name="Gerade Verbindung 146"/>
            <p:cNvCxnSpPr>
              <a:stCxn id="139" idx="0"/>
            </p:cNvCxnSpPr>
            <p:nvPr/>
          </p:nvCxnSpPr>
          <p:spPr>
            <a:xfrm rot="5400000" flipH="1" flipV="1">
              <a:off x="1039785" y="4462336"/>
              <a:ext cx="20393" cy="244951"/>
            </a:xfrm>
            <a:prstGeom prst="bentConnector5">
              <a:avLst>
                <a:gd name="adj1" fmla="val 140611"/>
                <a:gd name="adj2" fmla="val 55696"/>
                <a:gd name="adj3" fmla="val 130568"/>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3" name="Gerade Verbindung 146"/>
            <p:cNvCxnSpPr>
              <a:stCxn id="138" idx="2"/>
            </p:cNvCxnSpPr>
            <p:nvPr/>
          </p:nvCxnSpPr>
          <p:spPr>
            <a:xfrm rot="16200000" flipH="1">
              <a:off x="1103692" y="4505850"/>
              <a:ext cx="35534" cy="101996"/>
            </a:xfrm>
            <a:prstGeom prst="bentConnector3">
              <a:avLst>
                <a:gd name="adj1" fmla="val 77015"/>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54" name="Grafik 15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8083" y="5187442"/>
              <a:ext cx="82803" cy="380166"/>
            </a:xfrm>
            <a:prstGeom prst="rect">
              <a:avLst/>
            </a:prstGeom>
          </p:spPr>
        </p:pic>
        <p:pic>
          <p:nvPicPr>
            <p:cNvPr id="15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522" r="65432"/>
            <a:stretch/>
          </p:blipFill>
          <p:spPr bwMode="auto">
            <a:xfrm flipV="1">
              <a:off x="892632" y="5270992"/>
              <a:ext cx="124847" cy="155846"/>
            </a:xfrm>
            <a:prstGeom prst="rect">
              <a:avLst/>
            </a:prstGeom>
            <a:solidFill>
              <a:schemeClr val="bg1"/>
            </a:solidFill>
            <a:ln>
              <a:noFill/>
            </a:ln>
            <a:effectLst/>
            <a:extLst/>
          </p:spPr>
        </p:pic>
        <p:sp>
          <p:nvSpPr>
            <p:cNvPr id="156" name="Rechteck 164"/>
            <p:cNvSpPr/>
            <p:nvPr/>
          </p:nvSpPr>
          <p:spPr>
            <a:xfrm>
              <a:off x="3480738" y="5284857"/>
              <a:ext cx="281848" cy="191854"/>
            </a:xfrm>
            <a:prstGeom prst="rect">
              <a:avLst/>
            </a:prstGeom>
          </p:spPr>
          <p:txBody>
            <a:bodyPr wrap="none">
              <a:spAutoFit/>
            </a:bodyPr>
            <a:lstStyle/>
            <a:p>
              <a:pPr algn="ctr"/>
              <a:r>
                <a:rPr lang="en-US" sz="1200" kern="0" dirty="0">
                  <a:solidFill>
                    <a:srgbClr val="000000"/>
                  </a:solidFill>
                  <a:latin typeface="Arial"/>
                  <a:ea typeface="Arial"/>
                  <a:cs typeface="Arial"/>
                  <a:sym typeface="Arial"/>
                </a:rPr>
                <a:t>fiber</a:t>
              </a:r>
              <a:endParaRPr lang="de-DE" sz="1200" dirty="0"/>
            </a:p>
          </p:txBody>
        </p:sp>
        <p:sp>
          <p:nvSpPr>
            <p:cNvPr id="157" name="Rechteck 165"/>
            <p:cNvSpPr/>
            <p:nvPr/>
          </p:nvSpPr>
          <p:spPr bwMode="gray">
            <a:xfrm>
              <a:off x="3268451" y="5109591"/>
              <a:ext cx="201436" cy="363582"/>
            </a:xfrm>
            <a:prstGeom prst="rect">
              <a:avLst/>
            </a:prstGeom>
            <a:solidFill>
              <a:schemeClr val="bg1"/>
            </a:solidFill>
            <a:ln w="19050" algn="ctr">
              <a:solidFill>
                <a:srgbClr val="000000"/>
              </a:solidFill>
              <a:miter lim="800000"/>
              <a:headEnd/>
              <a:tailEnd/>
            </a:ln>
            <a:effectLst/>
          </p:spPr>
          <p:txBody>
            <a:bodyPr vert="vert270" wrap="square" lIns="0" tIns="0" rIns="0" bIns="0" rtlCol="0" anchor="ctr" anchorCtr="0">
              <a:noAutofit/>
            </a:bodyPr>
            <a:lstStyle/>
            <a:p>
              <a:pPr algn="ctr" defTabSz="457293" fontAlgn="base">
                <a:lnSpc>
                  <a:spcPct val="80000"/>
                </a:lnSpc>
                <a:buClr>
                  <a:srgbClr val="E20074"/>
                </a:buClr>
                <a:buSzPct val="75000"/>
              </a:pPr>
              <a:r>
                <a:rPr lang="de-DE" sz="1200" dirty="0">
                  <a:solidFill>
                    <a:srgbClr val="000000"/>
                  </a:solidFill>
                  <a:latin typeface="Tele-GroteskNor" pitchFamily="2" charset="0"/>
                  <a:cs typeface="Arial Unicode MS" panose="020B0604020202020204" pitchFamily="34" charset="-128"/>
                </a:rPr>
                <a:t>Fiber</a:t>
              </a:r>
              <a:r>
                <a:rPr lang="de-DE" sz="1050" dirty="0">
                  <a:solidFill>
                    <a:srgbClr val="000000"/>
                  </a:solidFill>
                  <a:latin typeface="Tele-GroteskNor" pitchFamily="2" charset="0"/>
                  <a:cs typeface="Arial Unicode MS" panose="020B0604020202020204" pitchFamily="34" charset="-128"/>
                </a:rPr>
                <a:t> </a:t>
              </a:r>
              <a:r>
                <a:rPr lang="de-DE" sz="1000" dirty="0">
                  <a:solidFill>
                    <a:srgbClr val="000000"/>
                  </a:solidFill>
                  <a:latin typeface="Tele-GroteskNor" pitchFamily="2" charset="0"/>
                  <a:cs typeface="Arial Unicode MS" panose="020B0604020202020204" pitchFamily="34" charset="-128"/>
                </a:rPr>
                <a:t>PoP</a:t>
              </a:r>
              <a:endParaRPr lang="de-DE" sz="1050" dirty="0">
                <a:solidFill>
                  <a:srgbClr val="000000"/>
                </a:solidFill>
                <a:latin typeface="Tele-GroteskNor" pitchFamily="2" charset="0"/>
                <a:cs typeface="Arial Unicode MS" panose="020B0604020202020204" pitchFamily="34" charset="-128"/>
              </a:endParaRPr>
            </a:p>
          </p:txBody>
        </p:sp>
        <p:pic>
          <p:nvPicPr>
            <p:cNvPr id="158" name="Picture 15" descr="C:\Users\master\Desktop\last\untitled.447.ti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927506" y="5253556"/>
              <a:ext cx="115597" cy="182869"/>
            </a:xfrm>
            <a:prstGeom prst="rect">
              <a:avLst/>
            </a:prstGeom>
            <a:noFill/>
            <a:extLst>
              <a:ext uri="{909E8E84-426E-40DD-AFC4-6F175D3DCCD1}">
                <a14:hiddenFill xmlns:a14="http://schemas.microsoft.com/office/drawing/2010/main">
                  <a:solidFill>
                    <a:srgbClr val="FFFFFF"/>
                  </a:solidFill>
                </a14:hiddenFill>
              </a:ext>
            </a:extLst>
          </p:spPr>
        </p:pic>
        <p:sp>
          <p:nvSpPr>
            <p:cNvPr id="159" name="Rechteck 141"/>
            <p:cNvSpPr/>
            <p:nvPr/>
          </p:nvSpPr>
          <p:spPr bwMode="gray">
            <a:xfrm>
              <a:off x="1032156" y="5235910"/>
              <a:ext cx="179635" cy="21313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cxnSp>
          <p:nvCxnSpPr>
            <p:cNvPr id="160" name="Gerade Verbindung 172"/>
            <p:cNvCxnSpPr>
              <a:stCxn id="114" idx="1"/>
            </p:cNvCxnSpPr>
            <p:nvPr/>
          </p:nvCxnSpPr>
          <p:spPr>
            <a:xfrm flipH="1" flipV="1">
              <a:off x="1121459" y="3719285"/>
              <a:ext cx="748286" cy="128381"/>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1" name="Gerade Verbindung 172"/>
            <p:cNvCxnSpPr>
              <a:stCxn id="114" idx="1"/>
              <a:endCxn id="143" idx="3"/>
            </p:cNvCxnSpPr>
            <p:nvPr/>
          </p:nvCxnSpPr>
          <p:spPr>
            <a:xfrm flipH="1">
              <a:off x="983857" y="3847666"/>
              <a:ext cx="885888" cy="60330"/>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2" name="Gerade Verbindung 172"/>
            <p:cNvCxnSpPr>
              <a:stCxn id="116" idx="1"/>
            </p:cNvCxnSpPr>
            <p:nvPr/>
          </p:nvCxnSpPr>
          <p:spPr>
            <a:xfrm flipH="1">
              <a:off x="1208376" y="5294010"/>
              <a:ext cx="661369" cy="48467"/>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3" name="Gerade Verbindung 172"/>
            <p:cNvCxnSpPr>
              <a:stCxn id="115" idx="1"/>
            </p:cNvCxnSpPr>
            <p:nvPr/>
          </p:nvCxnSpPr>
          <p:spPr>
            <a:xfrm flipH="1" flipV="1">
              <a:off x="1208376" y="4521010"/>
              <a:ext cx="661369" cy="49828"/>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64" name="Gruppieren 335"/>
            <p:cNvGrpSpPr/>
            <p:nvPr/>
          </p:nvGrpSpPr>
          <p:grpSpPr>
            <a:xfrm>
              <a:off x="1166155" y="4465464"/>
              <a:ext cx="46238" cy="99748"/>
              <a:chOff x="2502942" y="2348880"/>
              <a:chExt cx="72008" cy="144016"/>
            </a:xfrm>
          </p:grpSpPr>
          <p:cxnSp>
            <p:nvCxnSpPr>
              <p:cNvPr id="172" name="Gerade Verbindung 336"/>
              <p:cNvCxnSpPr/>
              <p:nvPr/>
            </p:nvCxnSpPr>
            <p:spPr bwMode="auto">
              <a:xfrm>
                <a:off x="2502942" y="2491286"/>
                <a:ext cx="72008"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73" name="Gerade Verbindung 337"/>
              <p:cNvCxnSpPr/>
              <p:nvPr/>
            </p:nvCxnSpPr>
            <p:spPr bwMode="auto">
              <a:xfrm rot="5400000">
                <a:off x="2489278" y="2420888"/>
                <a:ext cx="144016" cy="0"/>
              </a:xfrm>
              <a:prstGeom prst="line">
                <a:avLst/>
              </a:prstGeom>
              <a:solidFill>
                <a:srgbClr val="00B8FF"/>
              </a:solidFill>
              <a:ln w="38100" cap="flat" cmpd="sng" algn="ctr">
                <a:solidFill>
                  <a:schemeClr val="tx1"/>
                </a:solidFill>
                <a:prstDash val="solid"/>
                <a:round/>
                <a:headEnd type="none" w="med" len="med"/>
                <a:tailEnd type="none" w="med" len="med"/>
              </a:ln>
              <a:effectLst/>
            </p:spPr>
          </p:cxnSp>
        </p:grpSp>
        <p:sp>
          <p:nvSpPr>
            <p:cNvPr id="165" name="Rechteck 87"/>
            <p:cNvSpPr/>
            <p:nvPr/>
          </p:nvSpPr>
          <p:spPr>
            <a:xfrm>
              <a:off x="157446" y="3279577"/>
              <a:ext cx="668763" cy="461665"/>
            </a:xfrm>
            <a:prstGeom prst="rect">
              <a:avLst/>
            </a:prstGeom>
          </p:spPr>
          <p:txBody>
            <a:bodyPr wrap="square">
              <a:spAutoFit/>
            </a:bodyPr>
            <a:lstStyle/>
            <a:p>
              <a:r>
                <a:rPr lang="en-US" sz="1200" kern="0" dirty="0">
                  <a:solidFill>
                    <a:srgbClr val="000000"/>
                  </a:solidFill>
                  <a:latin typeface="Arial"/>
                  <a:ea typeface="Arial"/>
                  <a:cs typeface="Arial"/>
                  <a:sym typeface="Arial"/>
                </a:rPr>
                <a:t>Use cases:</a:t>
              </a:r>
              <a:endParaRPr lang="de-DE" sz="1200" dirty="0"/>
            </a:p>
          </p:txBody>
        </p:sp>
        <p:sp>
          <p:nvSpPr>
            <p:cNvPr id="166" name="TextBox 165"/>
            <p:cNvSpPr txBox="1"/>
            <p:nvPr/>
          </p:nvSpPr>
          <p:spPr>
            <a:xfrm>
              <a:off x="1845257" y="5134784"/>
              <a:ext cx="133445" cy="234488"/>
            </a:xfrm>
            <a:prstGeom prst="rect">
              <a:avLst/>
            </a:prstGeom>
            <a:noFill/>
          </p:spPr>
          <p:txBody>
            <a:bodyPr wrap="square" rtlCol="0">
              <a:spAutoFit/>
            </a:bodyPr>
            <a:lstStyle/>
            <a:p>
              <a:r>
                <a:rPr lang="en-US" sz="1600" dirty="0">
                  <a:solidFill>
                    <a:schemeClr val="tx1"/>
                  </a:solidFill>
                  <a:latin typeface="Arial" panose="020B0604020202020204" pitchFamily="34" charset="0"/>
                  <a:cs typeface="Arial" panose="020B0604020202020204" pitchFamily="34" charset="0"/>
                </a:rPr>
                <a:t>1</a:t>
              </a:r>
            </a:p>
          </p:txBody>
        </p:sp>
        <p:sp>
          <p:nvSpPr>
            <p:cNvPr id="167" name="TextBox 166"/>
            <p:cNvSpPr txBox="1"/>
            <p:nvPr/>
          </p:nvSpPr>
          <p:spPr>
            <a:xfrm>
              <a:off x="2461092" y="3339985"/>
              <a:ext cx="133445" cy="234488"/>
            </a:xfrm>
            <a:prstGeom prst="rect">
              <a:avLst/>
            </a:prstGeom>
            <a:noFill/>
          </p:spPr>
          <p:txBody>
            <a:bodyPr wrap="square" rtlCol="0">
              <a:spAutoFit/>
            </a:bodyPr>
            <a:lstStyle/>
            <a:p>
              <a:r>
                <a:rPr lang="en-US" sz="1600" dirty="0">
                  <a:solidFill>
                    <a:schemeClr val="tx1"/>
                  </a:solidFill>
                  <a:latin typeface="Arial" panose="020B0604020202020204" pitchFamily="34" charset="0"/>
                  <a:cs typeface="Arial" panose="020B0604020202020204" pitchFamily="34" charset="0"/>
                </a:rPr>
                <a:t>6</a:t>
              </a:r>
            </a:p>
          </p:txBody>
        </p:sp>
        <p:sp>
          <p:nvSpPr>
            <p:cNvPr id="168" name="TextBox 167"/>
            <p:cNvSpPr txBox="1"/>
            <p:nvPr/>
          </p:nvSpPr>
          <p:spPr>
            <a:xfrm>
              <a:off x="1851991" y="3698078"/>
              <a:ext cx="133445" cy="234488"/>
            </a:xfrm>
            <a:prstGeom prst="rect">
              <a:avLst/>
            </a:prstGeom>
            <a:noFill/>
          </p:spPr>
          <p:txBody>
            <a:bodyPr wrap="square" rtlCol="0">
              <a:spAutoFit/>
            </a:bodyPr>
            <a:lstStyle/>
            <a:p>
              <a:r>
                <a:rPr lang="en-US" sz="1600" dirty="0">
                  <a:solidFill>
                    <a:schemeClr val="tx1"/>
                  </a:solidFill>
                  <a:latin typeface="Arial" panose="020B0604020202020204" pitchFamily="34" charset="0"/>
                  <a:cs typeface="Arial" panose="020B0604020202020204" pitchFamily="34" charset="0"/>
                </a:rPr>
                <a:t>5</a:t>
              </a:r>
            </a:p>
          </p:txBody>
        </p:sp>
        <p:sp>
          <p:nvSpPr>
            <p:cNvPr id="169" name="TextBox 168"/>
            <p:cNvSpPr txBox="1"/>
            <p:nvPr/>
          </p:nvSpPr>
          <p:spPr>
            <a:xfrm>
              <a:off x="2486213" y="4084250"/>
              <a:ext cx="133445" cy="234488"/>
            </a:xfrm>
            <a:prstGeom prst="rect">
              <a:avLst/>
            </a:prstGeom>
            <a:noFill/>
          </p:spPr>
          <p:txBody>
            <a:bodyPr wrap="square" rtlCol="0">
              <a:spAutoFit/>
            </a:bodyPr>
            <a:lstStyle/>
            <a:p>
              <a:r>
                <a:rPr lang="en-US" sz="1600" dirty="0">
                  <a:solidFill>
                    <a:schemeClr val="tx1"/>
                  </a:solidFill>
                  <a:latin typeface="Arial" panose="020B0604020202020204" pitchFamily="34" charset="0"/>
                  <a:cs typeface="Arial" panose="020B0604020202020204" pitchFamily="34" charset="0"/>
                </a:rPr>
                <a:t>4</a:t>
              </a:r>
            </a:p>
          </p:txBody>
        </p:sp>
        <p:sp>
          <p:nvSpPr>
            <p:cNvPr id="170" name="TextBox 169"/>
            <p:cNvSpPr txBox="1"/>
            <p:nvPr/>
          </p:nvSpPr>
          <p:spPr>
            <a:xfrm>
              <a:off x="1855330" y="4428679"/>
              <a:ext cx="133445" cy="234488"/>
            </a:xfrm>
            <a:prstGeom prst="rect">
              <a:avLst/>
            </a:prstGeom>
            <a:noFill/>
          </p:spPr>
          <p:txBody>
            <a:bodyPr wrap="square" rtlCol="0">
              <a:spAutoFit/>
            </a:bodyPr>
            <a:lstStyle/>
            <a:p>
              <a:r>
                <a:rPr lang="en-US" sz="1600" dirty="0">
                  <a:solidFill>
                    <a:schemeClr val="tx1"/>
                  </a:solidFill>
                  <a:latin typeface="Arial" panose="020B0604020202020204" pitchFamily="34" charset="0"/>
                  <a:cs typeface="Arial" panose="020B0604020202020204" pitchFamily="34" charset="0"/>
                </a:rPr>
                <a:t>3</a:t>
              </a:r>
            </a:p>
          </p:txBody>
        </p:sp>
        <p:sp>
          <p:nvSpPr>
            <p:cNvPr id="171" name="TextBox 170"/>
            <p:cNvSpPr txBox="1"/>
            <p:nvPr/>
          </p:nvSpPr>
          <p:spPr>
            <a:xfrm>
              <a:off x="2470593" y="4789932"/>
              <a:ext cx="133445" cy="234488"/>
            </a:xfrm>
            <a:prstGeom prst="rect">
              <a:avLst/>
            </a:prstGeom>
            <a:noFill/>
          </p:spPr>
          <p:txBody>
            <a:bodyPr wrap="square" rtlCol="0">
              <a:spAutoFit/>
            </a:bodyPr>
            <a:lstStyle/>
            <a:p>
              <a:r>
                <a:rPr lang="en-US" sz="1600" dirty="0">
                  <a:solidFill>
                    <a:schemeClr val="tx1"/>
                  </a:solidFill>
                  <a:latin typeface="Arial" panose="020B0604020202020204" pitchFamily="34" charset="0"/>
                  <a:cs typeface="Arial" panose="020B0604020202020204" pitchFamily="34" charset="0"/>
                </a:rPr>
                <a:t>2</a:t>
              </a:r>
            </a:p>
          </p:txBody>
        </p:sp>
        <p:sp>
          <p:nvSpPr>
            <p:cNvPr id="183" name="Rechteck 278"/>
            <p:cNvSpPr/>
            <p:nvPr/>
          </p:nvSpPr>
          <p:spPr>
            <a:xfrm>
              <a:off x="2248937" y="3261597"/>
              <a:ext cx="228344" cy="338554"/>
            </a:xfrm>
            <a:prstGeom prst="rect">
              <a:avLst/>
            </a:prstGeom>
          </p:spPr>
          <p:txBody>
            <a:bodyPr wrap="square">
              <a:spAutoFit/>
            </a:bodyPr>
            <a:lstStyle/>
            <a:p>
              <a:pPr algn="ctr"/>
              <a:r>
                <a:rPr lang="en-US" sz="1600" kern="0" dirty="0">
                  <a:solidFill>
                    <a:srgbClr val="000000"/>
                  </a:solidFill>
                  <a:latin typeface="Arial"/>
                  <a:ea typeface="Arial"/>
                  <a:cs typeface="Arial"/>
                  <a:sym typeface="Arial"/>
                </a:rPr>
                <a:t>A</a:t>
              </a:r>
              <a:endParaRPr lang="de-DE" sz="1600" dirty="0"/>
            </a:p>
          </p:txBody>
        </p:sp>
        <p:sp>
          <p:nvSpPr>
            <p:cNvPr id="184" name="Rechteck 278"/>
            <p:cNvSpPr/>
            <p:nvPr/>
          </p:nvSpPr>
          <p:spPr>
            <a:xfrm>
              <a:off x="2726410" y="4044141"/>
              <a:ext cx="228344" cy="338554"/>
            </a:xfrm>
            <a:prstGeom prst="rect">
              <a:avLst/>
            </a:prstGeom>
          </p:spPr>
          <p:txBody>
            <a:bodyPr wrap="square">
              <a:spAutoFit/>
            </a:bodyPr>
            <a:lstStyle/>
            <a:p>
              <a:pPr algn="ctr"/>
              <a:r>
                <a:rPr lang="en-US" sz="1600" kern="0" dirty="0">
                  <a:solidFill>
                    <a:srgbClr val="000000"/>
                  </a:solidFill>
                  <a:latin typeface="Arial"/>
                  <a:ea typeface="Arial"/>
                  <a:cs typeface="Arial"/>
                  <a:sym typeface="Arial"/>
                </a:rPr>
                <a:t>B</a:t>
              </a:r>
              <a:endParaRPr lang="de-DE" sz="1600" dirty="0"/>
            </a:p>
          </p:txBody>
        </p:sp>
        <p:sp>
          <p:nvSpPr>
            <p:cNvPr id="185" name="Rechteck 278"/>
            <p:cNvSpPr/>
            <p:nvPr/>
          </p:nvSpPr>
          <p:spPr>
            <a:xfrm>
              <a:off x="2236291" y="4041577"/>
              <a:ext cx="228344" cy="338554"/>
            </a:xfrm>
            <a:prstGeom prst="rect">
              <a:avLst/>
            </a:prstGeom>
          </p:spPr>
          <p:txBody>
            <a:bodyPr wrap="square">
              <a:spAutoFit/>
            </a:bodyPr>
            <a:lstStyle/>
            <a:p>
              <a:pPr algn="ctr"/>
              <a:r>
                <a:rPr lang="en-US" sz="1600" kern="0" dirty="0">
                  <a:solidFill>
                    <a:srgbClr val="000000"/>
                  </a:solidFill>
                  <a:latin typeface="Arial"/>
                  <a:ea typeface="Arial"/>
                  <a:cs typeface="Arial"/>
                  <a:sym typeface="Arial"/>
                </a:rPr>
                <a:t>A</a:t>
              </a:r>
              <a:endParaRPr lang="de-DE" sz="1600" dirty="0"/>
            </a:p>
          </p:txBody>
        </p:sp>
        <p:sp>
          <p:nvSpPr>
            <p:cNvPr id="186" name="Rechteck 278"/>
            <p:cNvSpPr/>
            <p:nvPr/>
          </p:nvSpPr>
          <p:spPr>
            <a:xfrm>
              <a:off x="2210931" y="4769823"/>
              <a:ext cx="228344" cy="338554"/>
            </a:xfrm>
            <a:prstGeom prst="rect">
              <a:avLst/>
            </a:prstGeom>
          </p:spPr>
          <p:txBody>
            <a:bodyPr wrap="square">
              <a:spAutoFit/>
            </a:bodyPr>
            <a:lstStyle/>
            <a:p>
              <a:pPr algn="ctr"/>
              <a:r>
                <a:rPr lang="en-US" sz="1600" kern="0" dirty="0">
                  <a:solidFill>
                    <a:srgbClr val="000000"/>
                  </a:solidFill>
                  <a:latin typeface="Arial"/>
                  <a:ea typeface="Arial"/>
                  <a:cs typeface="Arial"/>
                  <a:sym typeface="Arial"/>
                </a:rPr>
                <a:t>A</a:t>
              </a:r>
              <a:endParaRPr lang="de-DE" sz="1600" dirty="0"/>
            </a:p>
          </p:txBody>
        </p:sp>
        <p:sp>
          <p:nvSpPr>
            <p:cNvPr id="187" name="Rechteck 278"/>
            <p:cNvSpPr/>
            <p:nvPr/>
          </p:nvSpPr>
          <p:spPr>
            <a:xfrm>
              <a:off x="2685838" y="3276402"/>
              <a:ext cx="228344" cy="338554"/>
            </a:xfrm>
            <a:prstGeom prst="rect">
              <a:avLst/>
            </a:prstGeom>
          </p:spPr>
          <p:txBody>
            <a:bodyPr wrap="square">
              <a:spAutoFit/>
            </a:bodyPr>
            <a:lstStyle/>
            <a:p>
              <a:pPr algn="ctr"/>
              <a:r>
                <a:rPr lang="en-US" sz="1600" kern="0" dirty="0">
                  <a:solidFill>
                    <a:srgbClr val="000000"/>
                  </a:solidFill>
                  <a:latin typeface="Arial"/>
                  <a:ea typeface="Arial"/>
                  <a:cs typeface="Arial"/>
                  <a:sym typeface="Arial"/>
                </a:rPr>
                <a:t>B</a:t>
              </a:r>
              <a:endParaRPr lang="de-DE" sz="1600" dirty="0"/>
            </a:p>
          </p:txBody>
        </p:sp>
        <p:sp>
          <p:nvSpPr>
            <p:cNvPr id="188" name="Rechteck 278"/>
            <p:cNvSpPr/>
            <p:nvPr/>
          </p:nvSpPr>
          <p:spPr>
            <a:xfrm>
              <a:off x="2737896" y="4769823"/>
              <a:ext cx="228344" cy="338554"/>
            </a:xfrm>
            <a:prstGeom prst="rect">
              <a:avLst/>
            </a:prstGeom>
          </p:spPr>
          <p:txBody>
            <a:bodyPr wrap="square">
              <a:spAutoFit/>
            </a:bodyPr>
            <a:lstStyle/>
            <a:p>
              <a:pPr algn="ctr"/>
              <a:r>
                <a:rPr lang="en-US" sz="1600" kern="0" dirty="0">
                  <a:solidFill>
                    <a:srgbClr val="000000"/>
                  </a:solidFill>
                  <a:latin typeface="Arial"/>
                  <a:ea typeface="Arial"/>
                  <a:cs typeface="Arial"/>
                  <a:sym typeface="Arial"/>
                </a:rPr>
                <a:t>B</a:t>
              </a:r>
              <a:endParaRPr lang="de-DE" sz="1600" dirty="0"/>
            </a:p>
          </p:txBody>
        </p:sp>
      </p:grpSp>
      <p:sp>
        <p:nvSpPr>
          <p:cNvPr id="255" name="TextBox 254"/>
          <p:cNvSpPr txBox="1"/>
          <p:nvPr/>
        </p:nvSpPr>
        <p:spPr>
          <a:xfrm>
            <a:off x="5679687" y="6143844"/>
            <a:ext cx="2556340" cy="246221"/>
          </a:xfrm>
          <a:prstGeom prst="rect">
            <a:avLst/>
          </a:prstGeom>
          <a:noFill/>
          <a:ln w="19050">
            <a:noFill/>
          </a:ln>
        </p:spPr>
        <p:txBody>
          <a:bodyPr wrap="square" rtlCol="0">
            <a:spAutoFit/>
          </a:bodyPr>
          <a:lstStyle>
            <a:defPPr>
              <a:defRPr lang="en-GB"/>
            </a:defPPr>
            <a:lvl1pPr>
              <a:defRPr sz="1000" b="1" i="1">
                <a:solidFill>
                  <a:srgbClr val="0070C0"/>
                </a:solidFill>
                <a:latin typeface="Arial" panose="020B0604020202020204" pitchFamily="34" charset="0"/>
                <a:cs typeface="Arial" panose="020B0604020202020204" pitchFamily="34" charset="0"/>
              </a:defRPr>
            </a:lvl1pPr>
          </a:lstStyle>
          <a:p>
            <a:r>
              <a:rPr lang="en-US" dirty="0"/>
              <a:t>Source: From [2], with additional labels</a:t>
            </a:r>
          </a:p>
        </p:txBody>
      </p:sp>
    </p:spTree>
    <p:extLst>
      <p:ext uri="{BB962C8B-B14F-4D97-AF65-F5344CB8AC3E}">
        <p14:creationId xmlns:p14="http://schemas.microsoft.com/office/powerpoint/2010/main" val="15361336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0" y="685800"/>
            <a:ext cx="9067800"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t>Configuration Option 1 – Scheduling Challenges (1/2)</a:t>
            </a:r>
            <a:endParaRPr lang="en-GB" sz="2800" dirty="0">
              <a:solidFill>
                <a:schemeClr val="tx1"/>
              </a:solidFill>
            </a:endParaRPr>
          </a:p>
        </p:txBody>
      </p:sp>
      <p:sp>
        <p:nvSpPr>
          <p:cNvPr id="4098" name="Rectangle 2"/>
          <p:cNvSpPr>
            <a:spLocks noGrp="1" noChangeArrowheads="1"/>
          </p:cNvSpPr>
          <p:nvPr>
            <p:ph idx="1"/>
          </p:nvPr>
        </p:nvSpPr>
        <p:spPr>
          <a:xfrm>
            <a:off x="304006" y="1524000"/>
            <a:ext cx="8610600" cy="4495800"/>
          </a:xfrm>
          <a:ln/>
        </p:spPr>
        <p:txBody>
          <a:bodyPr/>
          <a:lstStyle/>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0" dirty="0"/>
              <a:t>Dynamic scheduling in a well-connected network is also challenging. Consider the example in [2]:</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dirty="0">
                <a:cs typeface="+mn-cs"/>
              </a:rPr>
              <a:t>DN2 can divide resources among DN1 and DN3 only after learning their instantaneous requirements.</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cs typeface="+mn-cs"/>
              </a:rPr>
              <a:t>However, DN3 can allocate resources on its two associated links </a:t>
            </a:r>
            <a:r>
              <a:rPr lang="en-US" sz="1800" b="1" dirty="0">
                <a:cs typeface="+mn-cs"/>
              </a:rPr>
              <a:t>only after receiving</a:t>
            </a:r>
            <a:r>
              <a:rPr lang="en-US" sz="1800" dirty="0">
                <a:cs typeface="+mn-cs"/>
              </a:rPr>
              <a:t> resource requests from DN2 and DN4.</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dirty="0">
                <a:cs typeface="+mn-cs"/>
              </a:rPr>
              <a:t>Such dependencies extend throughout the network rendering dynamic scheduling difficult.</a:t>
            </a:r>
          </a:p>
        </p:txBody>
      </p:sp>
      <p:sp>
        <p:nvSpPr>
          <p:cNvPr id="6" name="Slide Number Placeholder 5"/>
          <p:cNvSpPr>
            <a:spLocks noGrp="1"/>
          </p:cNvSpPr>
          <p:nvPr>
            <p:ph type="sldNum" idx="12"/>
          </p:nvPr>
        </p:nvSpPr>
        <p:spPr/>
        <p:txBody>
          <a:bodyPr/>
          <a:lstStyle/>
          <a:p>
            <a:r>
              <a:rPr lang="en-GB" dirty="0"/>
              <a:t>Slide </a:t>
            </a:r>
            <a:fld id="{351F4386-A5E2-41A1-B4D0-BE653C929E06}" type="slidenum">
              <a:rPr lang="en-GB"/>
              <a:pPr/>
              <a:t>13</a:t>
            </a:fld>
            <a:endParaRPr lang="en-GB" dirty="0"/>
          </a:p>
        </p:txBody>
      </p:sp>
      <p:grpSp>
        <p:nvGrpSpPr>
          <p:cNvPr id="5" name="Group 4"/>
          <p:cNvGrpSpPr/>
          <p:nvPr/>
        </p:nvGrpSpPr>
        <p:grpSpPr>
          <a:xfrm>
            <a:off x="2057400" y="3810000"/>
            <a:ext cx="4759811" cy="2559948"/>
            <a:chOff x="76200" y="3261597"/>
            <a:chExt cx="4759811" cy="2559948"/>
          </a:xfrm>
        </p:grpSpPr>
        <p:sp>
          <p:nvSpPr>
            <p:cNvPr id="7" name="Freeform 11"/>
            <p:cNvSpPr>
              <a:spLocks/>
            </p:cNvSpPr>
            <p:nvPr/>
          </p:nvSpPr>
          <p:spPr bwMode="auto">
            <a:xfrm>
              <a:off x="1852729" y="3327045"/>
              <a:ext cx="1477870" cy="2426197"/>
            </a:xfrm>
            <a:custGeom>
              <a:avLst/>
              <a:gdLst>
                <a:gd name="T0" fmla="*/ 596 w 6580"/>
                <a:gd name="T1" fmla="*/ 1330 h 4000"/>
                <a:gd name="T2" fmla="*/ 0 w 6580"/>
                <a:gd name="T3" fmla="*/ 1877 h 4000"/>
                <a:gd name="T4" fmla="*/ 328 w 6580"/>
                <a:gd name="T5" fmla="*/ 2353 h 4000"/>
                <a:gd name="T6" fmla="*/ 325 w 6580"/>
                <a:gd name="T7" fmla="*/ 2346 h 4000"/>
                <a:gd name="T8" fmla="*/ 146 w 6580"/>
                <a:gd name="T9" fmla="*/ 2721 h 4000"/>
                <a:gd name="T10" fmla="*/ 811 w 6580"/>
                <a:gd name="T11" fmla="*/ 3269 h 4000"/>
                <a:gd name="T12" fmla="*/ 888 w 6580"/>
                <a:gd name="T13" fmla="*/ 3265 h 4000"/>
                <a:gd name="T14" fmla="*/ 884 w 6580"/>
                <a:gd name="T15" fmla="*/ 3269 h 4000"/>
                <a:gd name="T16" fmla="*/ 1905 w 6580"/>
                <a:gd name="T17" fmla="*/ 3759 h 4000"/>
                <a:gd name="T18" fmla="*/ 2510 w 6580"/>
                <a:gd name="T19" fmla="*/ 3620 h 4000"/>
                <a:gd name="T20" fmla="*/ 2508 w 6580"/>
                <a:gd name="T21" fmla="*/ 3621 h 4000"/>
                <a:gd name="T22" fmla="*/ 3363 w 6580"/>
                <a:gd name="T23" fmla="*/ 4000 h 4000"/>
                <a:gd name="T24" fmla="*/ 4347 w 6580"/>
                <a:gd name="T25" fmla="*/ 3393 h 4000"/>
                <a:gd name="T26" fmla="*/ 4349 w 6580"/>
                <a:gd name="T27" fmla="*/ 3398 h 4000"/>
                <a:gd name="T28" fmla="*/ 4815 w 6580"/>
                <a:gd name="T29" fmla="*/ 3508 h 4000"/>
                <a:gd name="T30" fmla="*/ 5696 w 6580"/>
                <a:gd name="T31" fmla="*/ 2786 h 4000"/>
                <a:gd name="T32" fmla="*/ 5695 w 6580"/>
                <a:gd name="T33" fmla="*/ 2785 h 4000"/>
                <a:gd name="T34" fmla="*/ 6580 w 6580"/>
                <a:gd name="T35" fmla="*/ 1940 h 4000"/>
                <a:gd name="T36" fmla="*/ 6367 w 6580"/>
                <a:gd name="T37" fmla="*/ 1419 h 4000"/>
                <a:gd name="T38" fmla="*/ 6364 w 6580"/>
                <a:gd name="T39" fmla="*/ 1419 h 4000"/>
                <a:gd name="T40" fmla="*/ 6431 w 6580"/>
                <a:gd name="T41" fmla="*/ 1154 h 4000"/>
                <a:gd name="T42" fmla="*/ 5832 w 6580"/>
                <a:gd name="T43" fmla="*/ 504 h 4000"/>
                <a:gd name="T44" fmla="*/ 5835 w 6580"/>
                <a:gd name="T45" fmla="*/ 503 h 4000"/>
                <a:gd name="T46" fmla="*/ 5107 w 6580"/>
                <a:gd name="T47" fmla="*/ 0 h 4000"/>
                <a:gd name="T48" fmla="*/ 4541 w 6580"/>
                <a:gd name="T49" fmla="*/ 216 h 4000"/>
                <a:gd name="T50" fmla="*/ 4542 w 6580"/>
                <a:gd name="T51" fmla="*/ 217 h 4000"/>
                <a:gd name="T52" fmla="*/ 4015 w 6580"/>
                <a:gd name="T53" fmla="*/ 0 h 4000"/>
                <a:gd name="T54" fmla="*/ 3419 w 6580"/>
                <a:gd name="T55" fmla="*/ 305 h 4000"/>
                <a:gd name="T56" fmla="*/ 3422 w 6580"/>
                <a:gd name="T57" fmla="*/ 314 h 4000"/>
                <a:gd name="T58" fmla="*/ 2853 w 6580"/>
                <a:gd name="T59" fmla="*/ 121 h 4000"/>
                <a:gd name="T60" fmla="*/ 2135 w 6580"/>
                <a:gd name="T61" fmla="*/ 478 h 4000"/>
                <a:gd name="T62" fmla="*/ 2132 w 6580"/>
                <a:gd name="T63" fmla="*/ 483 h 4000"/>
                <a:gd name="T64" fmla="*/ 1612 w 6580"/>
                <a:gd name="T65" fmla="*/ 367 h 4000"/>
                <a:gd name="T66" fmla="*/ 583 w 6580"/>
                <a:gd name="T67" fmla="*/ 1217 h 4000"/>
                <a:gd name="T68" fmla="*/ 593 w 6580"/>
                <a:gd name="T69" fmla="*/ 1330 h 4000"/>
                <a:gd name="T70" fmla="*/ 596 w 6580"/>
                <a:gd name="T71" fmla="*/ 1330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80" h="4000">
                  <a:moveTo>
                    <a:pt x="596" y="1330"/>
                  </a:moveTo>
                  <a:cubicBezTo>
                    <a:pt x="257" y="1359"/>
                    <a:pt x="0" y="1596"/>
                    <a:pt x="0" y="1877"/>
                  </a:cubicBezTo>
                  <a:cubicBezTo>
                    <a:pt x="0" y="2072"/>
                    <a:pt x="125" y="2254"/>
                    <a:pt x="328" y="2353"/>
                  </a:cubicBezTo>
                  <a:lnTo>
                    <a:pt x="325" y="2346"/>
                  </a:lnTo>
                  <a:cubicBezTo>
                    <a:pt x="209" y="2448"/>
                    <a:pt x="146" y="2582"/>
                    <a:pt x="146" y="2721"/>
                  </a:cubicBezTo>
                  <a:cubicBezTo>
                    <a:pt x="146" y="3024"/>
                    <a:pt x="443" y="3269"/>
                    <a:pt x="811" y="3269"/>
                  </a:cubicBezTo>
                  <a:cubicBezTo>
                    <a:pt x="835" y="3269"/>
                    <a:pt x="862" y="3267"/>
                    <a:pt x="888" y="3265"/>
                  </a:cubicBezTo>
                  <a:lnTo>
                    <a:pt x="884" y="3269"/>
                  </a:lnTo>
                  <a:cubicBezTo>
                    <a:pt x="1094" y="3571"/>
                    <a:pt x="1482" y="3759"/>
                    <a:pt x="1905" y="3759"/>
                  </a:cubicBezTo>
                  <a:cubicBezTo>
                    <a:pt x="2118" y="3759"/>
                    <a:pt x="2327" y="3711"/>
                    <a:pt x="2510" y="3620"/>
                  </a:cubicBezTo>
                  <a:lnTo>
                    <a:pt x="2508" y="3621"/>
                  </a:lnTo>
                  <a:cubicBezTo>
                    <a:pt x="2698" y="3857"/>
                    <a:pt x="3019" y="4000"/>
                    <a:pt x="3363" y="4000"/>
                  </a:cubicBezTo>
                  <a:cubicBezTo>
                    <a:pt x="3816" y="4000"/>
                    <a:pt x="4216" y="3754"/>
                    <a:pt x="4347" y="3393"/>
                  </a:cubicBezTo>
                  <a:lnTo>
                    <a:pt x="4349" y="3398"/>
                  </a:lnTo>
                  <a:cubicBezTo>
                    <a:pt x="4488" y="3471"/>
                    <a:pt x="4650" y="3508"/>
                    <a:pt x="4815" y="3508"/>
                  </a:cubicBezTo>
                  <a:cubicBezTo>
                    <a:pt x="5299" y="3508"/>
                    <a:pt x="5692" y="3186"/>
                    <a:pt x="5696" y="2786"/>
                  </a:cubicBezTo>
                  <a:lnTo>
                    <a:pt x="5695" y="2785"/>
                  </a:lnTo>
                  <a:cubicBezTo>
                    <a:pt x="6202" y="2725"/>
                    <a:pt x="6580" y="2365"/>
                    <a:pt x="6580" y="1940"/>
                  </a:cubicBezTo>
                  <a:cubicBezTo>
                    <a:pt x="6580" y="1751"/>
                    <a:pt x="6505" y="1569"/>
                    <a:pt x="6367" y="1419"/>
                  </a:cubicBezTo>
                  <a:lnTo>
                    <a:pt x="6364" y="1419"/>
                  </a:lnTo>
                  <a:cubicBezTo>
                    <a:pt x="6408" y="1334"/>
                    <a:pt x="6431" y="1245"/>
                    <a:pt x="6431" y="1154"/>
                  </a:cubicBezTo>
                  <a:cubicBezTo>
                    <a:pt x="6431" y="849"/>
                    <a:pt x="6185" y="583"/>
                    <a:pt x="5832" y="504"/>
                  </a:cubicBezTo>
                  <a:lnTo>
                    <a:pt x="5835" y="503"/>
                  </a:lnTo>
                  <a:cubicBezTo>
                    <a:pt x="5771" y="212"/>
                    <a:pt x="5464" y="0"/>
                    <a:pt x="5107" y="0"/>
                  </a:cubicBezTo>
                  <a:cubicBezTo>
                    <a:pt x="4889" y="0"/>
                    <a:pt x="4683" y="79"/>
                    <a:pt x="4541" y="216"/>
                  </a:cubicBezTo>
                  <a:lnTo>
                    <a:pt x="4542" y="217"/>
                  </a:lnTo>
                  <a:cubicBezTo>
                    <a:pt x="4417" y="81"/>
                    <a:pt x="4222" y="0"/>
                    <a:pt x="4015" y="0"/>
                  </a:cubicBezTo>
                  <a:cubicBezTo>
                    <a:pt x="3763" y="0"/>
                    <a:pt x="3532" y="118"/>
                    <a:pt x="3419" y="305"/>
                  </a:cubicBezTo>
                  <a:lnTo>
                    <a:pt x="3422" y="314"/>
                  </a:lnTo>
                  <a:cubicBezTo>
                    <a:pt x="3269" y="190"/>
                    <a:pt x="3066" y="121"/>
                    <a:pt x="2853" y="121"/>
                  </a:cubicBezTo>
                  <a:cubicBezTo>
                    <a:pt x="2552" y="121"/>
                    <a:pt x="2275" y="258"/>
                    <a:pt x="2135" y="478"/>
                  </a:cubicBezTo>
                  <a:lnTo>
                    <a:pt x="2132" y="483"/>
                  </a:lnTo>
                  <a:cubicBezTo>
                    <a:pt x="1974" y="407"/>
                    <a:pt x="1796" y="367"/>
                    <a:pt x="1612" y="367"/>
                  </a:cubicBezTo>
                  <a:cubicBezTo>
                    <a:pt x="1044" y="367"/>
                    <a:pt x="583" y="746"/>
                    <a:pt x="583" y="1217"/>
                  </a:cubicBezTo>
                  <a:cubicBezTo>
                    <a:pt x="583" y="1254"/>
                    <a:pt x="586" y="1293"/>
                    <a:pt x="593" y="1330"/>
                  </a:cubicBezTo>
                  <a:lnTo>
                    <a:pt x="596" y="1330"/>
                  </a:lnTo>
                  <a:close/>
                </a:path>
              </a:pathLst>
            </a:custGeom>
            <a:solidFill>
              <a:schemeClr val="bg1">
                <a:lumMod val="85000"/>
              </a:schemeClr>
            </a:solidFill>
            <a:ln w="4763" cap="rnd">
              <a:solidFill>
                <a:srgbClr val="000000"/>
              </a:solidFill>
              <a:prstDash val="solid"/>
              <a:round/>
              <a:headEnd/>
              <a:tailEnd/>
            </a:ln>
            <a:extLst/>
          </p:spPr>
          <p:txBody>
            <a:bodyPr/>
            <a:lstStyle/>
            <a:p>
              <a:pPr defTabSz="914400" fontAlgn="auto">
                <a:lnSpc>
                  <a:spcPct val="100000"/>
                </a:lnSpc>
                <a:spcBef>
                  <a:spcPts val="0"/>
                </a:spcBef>
                <a:spcAft>
                  <a:spcPts val="0"/>
                </a:spcAft>
                <a:buClrTx/>
                <a:buFontTx/>
                <a:buNone/>
                <a:defRPr/>
              </a:pPr>
              <a:endParaRPr lang="en-US" kern="0" dirty="0">
                <a:solidFill>
                  <a:sysClr val="windowText" lastClr="000000"/>
                </a:solidFill>
              </a:endParaRPr>
            </a:p>
          </p:txBody>
        </p:sp>
        <p:sp>
          <p:nvSpPr>
            <p:cNvPr id="8" name="Rechteck 21"/>
            <p:cNvSpPr/>
            <p:nvPr/>
          </p:nvSpPr>
          <p:spPr bwMode="gray">
            <a:xfrm>
              <a:off x="844077" y="3601770"/>
              <a:ext cx="312449" cy="434173"/>
            </a:xfrm>
            <a:prstGeom prst="rect">
              <a:avLst/>
            </a:prstGeom>
            <a:solidFill>
              <a:schemeClr val="bg1">
                <a:lumMod val="85000"/>
              </a:schemeClr>
            </a:solidFill>
            <a:ln w="19050" algn="ctr">
              <a:solidFill>
                <a:schemeClr val="tx1"/>
              </a:solidFill>
              <a:miter lim="800000"/>
              <a:headEnd/>
              <a:tailEnd/>
            </a:ln>
            <a:effectLst/>
          </p:spPr>
          <p:txBody>
            <a:bodyPr wrap="square" lIns="108000" tIns="108000" rIns="108000" bIns="108000" rtlCol="0" anchor="ctr" anchorCtr="0">
              <a:noAutofit/>
            </a:bodyPr>
            <a:lstStyle/>
            <a:p>
              <a:pPr algn="ctr" defTabSz="457293" fontAlgn="base">
                <a:lnSpc>
                  <a:spcPct val="90000"/>
                </a:lnSpc>
                <a:buClr>
                  <a:srgbClr val="E20074"/>
                </a:buClr>
                <a:buSzPct val="75000"/>
              </a:pPr>
              <a:endParaRPr lang="de-DE" sz="1800" dirty="0">
                <a:latin typeface="Tele-GroteskNor" pitchFamily="2" charset="0"/>
                <a:cs typeface="Arial Unicode MS" panose="020B0604020202020204" pitchFamily="34" charset="-128"/>
              </a:endParaRPr>
            </a:p>
          </p:txBody>
        </p:sp>
        <p:sp>
          <p:nvSpPr>
            <p:cNvPr id="9" name="Gleichschenkliges Dreieck 22"/>
            <p:cNvSpPr/>
            <p:nvPr/>
          </p:nvSpPr>
          <p:spPr bwMode="gray">
            <a:xfrm>
              <a:off x="789944" y="3491729"/>
              <a:ext cx="424715" cy="116110"/>
            </a:xfrm>
            <a:prstGeom prst="triangle">
              <a:avLst/>
            </a:prstGeom>
            <a:solidFill>
              <a:schemeClr val="bg1">
                <a:lumMod val="85000"/>
              </a:schemeClr>
            </a:solidFill>
            <a:ln w="19050" algn="ctr">
              <a:solidFill>
                <a:schemeClr val="tx1"/>
              </a:solidFill>
              <a:miter lim="800000"/>
              <a:headEnd/>
              <a:tailEnd/>
            </a:ln>
            <a:effectLst/>
          </p:spPr>
          <p:txBody>
            <a:bodyPr wrap="square" lIns="108000" tIns="108000" rIns="108000" bIns="108000" rtlCol="0" anchor="ctr" anchorCtr="0">
              <a:noAutofit/>
            </a:bodyPr>
            <a:lstStyle/>
            <a:p>
              <a:pPr algn="ctr" defTabSz="457293" fontAlgn="base">
                <a:lnSpc>
                  <a:spcPct val="90000"/>
                </a:lnSpc>
                <a:buClr>
                  <a:srgbClr val="E20074"/>
                </a:buClr>
                <a:buSzPct val="75000"/>
              </a:pPr>
              <a:endParaRPr lang="de-DE" sz="1800" dirty="0">
                <a:latin typeface="Tele-GroteskNor" pitchFamily="2" charset="0"/>
                <a:cs typeface="Arial Unicode MS" panose="020B0604020202020204" pitchFamily="34" charset="-128"/>
              </a:endParaRPr>
            </a:p>
          </p:txBody>
        </p:sp>
        <p:sp>
          <p:nvSpPr>
            <p:cNvPr id="10" name="Rechteck 110"/>
            <p:cNvSpPr/>
            <p:nvPr/>
          </p:nvSpPr>
          <p:spPr bwMode="gray">
            <a:xfrm>
              <a:off x="3090359" y="3741098"/>
              <a:ext cx="179635" cy="21313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1" name="Rechteck 136"/>
            <p:cNvSpPr/>
            <p:nvPr/>
          </p:nvSpPr>
          <p:spPr bwMode="gray">
            <a:xfrm>
              <a:off x="3088817" y="4469488"/>
              <a:ext cx="179635" cy="21313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2" name="Rechteck 137"/>
            <p:cNvSpPr/>
            <p:nvPr/>
          </p:nvSpPr>
          <p:spPr bwMode="gray">
            <a:xfrm>
              <a:off x="3090359" y="5187442"/>
              <a:ext cx="179635" cy="21313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3" name="Rechteck 138"/>
            <p:cNvSpPr/>
            <p:nvPr/>
          </p:nvSpPr>
          <p:spPr bwMode="gray">
            <a:xfrm>
              <a:off x="2485800" y="3395349"/>
              <a:ext cx="179635" cy="21313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4" name="Rechteck 139"/>
            <p:cNvSpPr/>
            <p:nvPr/>
          </p:nvSpPr>
          <p:spPr bwMode="gray">
            <a:xfrm>
              <a:off x="2485800" y="4118521"/>
              <a:ext cx="179635" cy="21313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5" name="Rechteck 140"/>
            <p:cNvSpPr/>
            <p:nvPr/>
          </p:nvSpPr>
          <p:spPr bwMode="gray">
            <a:xfrm>
              <a:off x="2485800" y="4841693"/>
              <a:ext cx="179635" cy="21313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6" name="Rechteck 141"/>
            <p:cNvSpPr/>
            <p:nvPr/>
          </p:nvSpPr>
          <p:spPr bwMode="gray">
            <a:xfrm>
              <a:off x="1869745" y="3741098"/>
              <a:ext cx="179635" cy="21313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7" name="Rechteck 142"/>
            <p:cNvSpPr/>
            <p:nvPr/>
          </p:nvSpPr>
          <p:spPr bwMode="gray">
            <a:xfrm>
              <a:off x="1869745" y="4464270"/>
              <a:ext cx="179635" cy="21313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8" name="Rechteck 143"/>
            <p:cNvSpPr/>
            <p:nvPr/>
          </p:nvSpPr>
          <p:spPr bwMode="gray">
            <a:xfrm>
              <a:off x="1869745" y="5187442"/>
              <a:ext cx="179635" cy="21313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9" name="Rechteck 148"/>
            <p:cNvSpPr/>
            <p:nvPr/>
          </p:nvSpPr>
          <p:spPr bwMode="gray">
            <a:xfrm>
              <a:off x="3269993" y="3668779"/>
              <a:ext cx="224481" cy="363582"/>
            </a:xfrm>
            <a:prstGeom prst="rect">
              <a:avLst/>
            </a:prstGeom>
            <a:solidFill>
              <a:schemeClr val="bg1"/>
            </a:solidFill>
            <a:ln w="19050" algn="ctr">
              <a:solidFill>
                <a:srgbClr val="000000"/>
              </a:solidFill>
              <a:miter lim="800000"/>
              <a:headEnd/>
              <a:tailEnd/>
            </a:ln>
            <a:effectLst/>
          </p:spPr>
          <p:txBody>
            <a:bodyPr vert="vert270" wrap="square" lIns="0" tIns="0" rIns="0" bIns="0" rtlCol="0" anchor="ctr" anchorCtr="0">
              <a:noAutofit/>
            </a:bodyPr>
            <a:lstStyle/>
            <a:p>
              <a:pPr algn="ctr" defTabSz="457293" fontAlgn="base">
                <a:lnSpc>
                  <a:spcPct val="80000"/>
                </a:lnSpc>
                <a:buClr>
                  <a:srgbClr val="E20074"/>
                </a:buClr>
                <a:buSzPct val="75000"/>
              </a:pPr>
              <a:r>
                <a:rPr lang="de-DE" sz="1200" dirty="0">
                  <a:solidFill>
                    <a:srgbClr val="000000"/>
                  </a:solidFill>
                  <a:latin typeface="Tele-GroteskNor" pitchFamily="2" charset="0"/>
                  <a:cs typeface="Arial Unicode MS" panose="020B0604020202020204" pitchFamily="34" charset="-128"/>
                </a:rPr>
                <a:t>Fiber PoP</a:t>
              </a:r>
            </a:p>
          </p:txBody>
        </p:sp>
        <p:cxnSp>
          <p:nvCxnSpPr>
            <p:cNvPr id="20" name="Gerade Verbindung 151"/>
            <p:cNvCxnSpPr>
              <a:stCxn id="13" idx="1"/>
              <a:endCxn id="16" idx="3"/>
            </p:cNvCxnSpPr>
            <p:nvPr/>
          </p:nvCxnSpPr>
          <p:spPr>
            <a:xfrm flipH="1">
              <a:off x="2049380" y="3501917"/>
              <a:ext cx="436420" cy="345749"/>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154"/>
            <p:cNvCxnSpPr>
              <a:stCxn id="10" idx="1"/>
              <a:endCxn id="13" idx="3"/>
            </p:cNvCxnSpPr>
            <p:nvPr/>
          </p:nvCxnSpPr>
          <p:spPr>
            <a:xfrm flipH="1" flipV="1">
              <a:off x="2665435" y="3501917"/>
              <a:ext cx="424924" cy="345749"/>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Gerade Verbindung 157"/>
            <p:cNvCxnSpPr>
              <a:stCxn id="10" idx="1"/>
              <a:endCxn id="14" idx="3"/>
            </p:cNvCxnSpPr>
            <p:nvPr/>
          </p:nvCxnSpPr>
          <p:spPr>
            <a:xfrm flipH="1">
              <a:off x="2665435" y="3847666"/>
              <a:ext cx="424924" cy="37742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Gerade Verbindung 160"/>
            <p:cNvCxnSpPr>
              <a:stCxn id="11" idx="1"/>
              <a:endCxn id="14" idx="3"/>
            </p:cNvCxnSpPr>
            <p:nvPr/>
          </p:nvCxnSpPr>
          <p:spPr>
            <a:xfrm flipH="1" flipV="1">
              <a:off x="2665435" y="4225089"/>
              <a:ext cx="423382" cy="350967"/>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163"/>
            <p:cNvCxnSpPr>
              <a:stCxn id="12" idx="1"/>
              <a:endCxn id="15" idx="3"/>
            </p:cNvCxnSpPr>
            <p:nvPr/>
          </p:nvCxnSpPr>
          <p:spPr>
            <a:xfrm flipH="1" flipV="1">
              <a:off x="2665435" y="4948261"/>
              <a:ext cx="424924" cy="345749"/>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Gerade Verbindung 166"/>
            <p:cNvCxnSpPr>
              <a:stCxn id="11" idx="1"/>
              <a:endCxn id="15" idx="3"/>
            </p:cNvCxnSpPr>
            <p:nvPr/>
          </p:nvCxnSpPr>
          <p:spPr>
            <a:xfrm flipH="1">
              <a:off x="2665435" y="4576056"/>
              <a:ext cx="423382" cy="372205"/>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Gerade Verbindung 169"/>
            <p:cNvCxnSpPr>
              <a:stCxn id="14" idx="1"/>
              <a:endCxn id="17" idx="3"/>
            </p:cNvCxnSpPr>
            <p:nvPr/>
          </p:nvCxnSpPr>
          <p:spPr>
            <a:xfrm flipH="1">
              <a:off x="2049380" y="4225089"/>
              <a:ext cx="436420" cy="345749"/>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Gerade Verbindung 172"/>
            <p:cNvCxnSpPr>
              <a:stCxn id="14" idx="1"/>
              <a:endCxn id="16" idx="3"/>
            </p:cNvCxnSpPr>
            <p:nvPr/>
          </p:nvCxnSpPr>
          <p:spPr>
            <a:xfrm flipH="1" flipV="1">
              <a:off x="2049380" y="3847666"/>
              <a:ext cx="436420" cy="37742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 Verbindung 175"/>
            <p:cNvCxnSpPr>
              <a:stCxn id="15" idx="1"/>
              <a:endCxn id="18" idx="3"/>
            </p:cNvCxnSpPr>
            <p:nvPr/>
          </p:nvCxnSpPr>
          <p:spPr>
            <a:xfrm flipH="1">
              <a:off x="2049380" y="4948261"/>
              <a:ext cx="436420" cy="345749"/>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Gerade Verbindung 178"/>
            <p:cNvCxnSpPr>
              <a:stCxn id="15" idx="1"/>
              <a:endCxn id="17" idx="3"/>
            </p:cNvCxnSpPr>
            <p:nvPr/>
          </p:nvCxnSpPr>
          <p:spPr>
            <a:xfrm flipH="1" flipV="1">
              <a:off x="2049380" y="4570838"/>
              <a:ext cx="436420" cy="37742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Gerade Verbindung 181"/>
            <p:cNvCxnSpPr>
              <a:stCxn id="12" idx="1"/>
            </p:cNvCxnSpPr>
            <p:nvPr/>
          </p:nvCxnSpPr>
          <p:spPr>
            <a:xfrm flipH="1">
              <a:off x="2933716" y="5294010"/>
              <a:ext cx="156643" cy="192675"/>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184"/>
            <p:cNvCxnSpPr/>
            <p:nvPr/>
          </p:nvCxnSpPr>
          <p:spPr>
            <a:xfrm>
              <a:off x="3391204" y="5296913"/>
              <a:ext cx="383207" cy="0"/>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 name="Gerade Verbindung 189"/>
            <p:cNvCxnSpPr>
              <a:stCxn id="19" idx="3"/>
            </p:cNvCxnSpPr>
            <p:nvPr/>
          </p:nvCxnSpPr>
          <p:spPr>
            <a:xfrm>
              <a:off x="3494475" y="3850571"/>
              <a:ext cx="321971" cy="0"/>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3" name="Gruppieren 6173"/>
            <p:cNvGrpSpPr/>
            <p:nvPr/>
          </p:nvGrpSpPr>
          <p:grpSpPr>
            <a:xfrm rot="16200000">
              <a:off x="3504437" y="5232549"/>
              <a:ext cx="55769" cy="72958"/>
              <a:chOff x="6014084" y="4701418"/>
              <a:chExt cx="80520" cy="124981"/>
            </a:xfrm>
          </p:grpSpPr>
          <p:sp>
            <p:nvSpPr>
              <p:cNvPr id="88" name="Ellipse 192"/>
              <p:cNvSpPr/>
              <p:nvPr/>
            </p:nvSpPr>
            <p:spPr bwMode="gray">
              <a:xfrm>
                <a:off x="6014085" y="4745880"/>
                <a:ext cx="80519" cy="80519"/>
              </a:xfrm>
              <a:prstGeom prst="ellipse">
                <a:avLst/>
              </a:prstGeom>
              <a:no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800" dirty="0">
                  <a:solidFill>
                    <a:srgbClr val="000000"/>
                  </a:solidFill>
                  <a:latin typeface="Tele-GroteskNor" pitchFamily="2" charset="0"/>
                  <a:cs typeface="Arial Unicode MS" panose="020B0604020202020204" pitchFamily="34" charset="-128"/>
                </a:endParaRPr>
              </a:p>
            </p:txBody>
          </p:sp>
          <p:sp>
            <p:nvSpPr>
              <p:cNvPr id="89" name="Ellipse 193"/>
              <p:cNvSpPr/>
              <p:nvPr/>
            </p:nvSpPr>
            <p:spPr bwMode="gray">
              <a:xfrm>
                <a:off x="6014084" y="4701418"/>
                <a:ext cx="80519" cy="80519"/>
              </a:xfrm>
              <a:prstGeom prst="ellipse">
                <a:avLst/>
              </a:prstGeom>
              <a:no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800" dirty="0">
                  <a:solidFill>
                    <a:srgbClr val="000000"/>
                  </a:solidFill>
                  <a:latin typeface="Tele-GroteskNor" pitchFamily="2" charset="0"/>
                  <a:cs typeface="Arial Unicode MS" panose="020B0604020202020204" pitchFamily="34" charset="-128"/>
                </a:endParaRPr>
              </a:p>
            </p:txBody>
          </p:sp>
        </p:grpSp>
        <p:grpSp>
          <p:nvGrpSpPr>
            <p:cNvPr id="34" name="Gruppieren 198"/>
            <p:cNvGrpSpPr/>
            <p:nvPr/>
          </p:nvGrpSpPr>
          <p:grpSpPr>
            <a:xfrm rot="16200000">
              <a:off x="3504437" y="3782379"/>
              <a:ext cx="55769" cy="72959"/>
              <a:chOff x="6014085" y="4701416"/>
              <a:chExt cx="80520" cy="124983"/>
            </a:xfrm>
          </p:grpSpPr>
          <p:sp>
            <p:nvSpPr>
              <p:cNvPr id="86" name="Ellipse 199"/>
              <p:cNvSpPr/>
              <p:nvPr/>
            </p:nvSpPr>
            <p:spPr bwMode="gray">
              <a:xfrm>
                <a:off x="6014085" y="4745880"/>
                <a:ext cx="80519" cy="80519"/>
              </a:xfrm>
              <a:prstGeom prst="ellipse">
                <a:avLst/>
              </a:prstGeom>
              <a:no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800" dirty="0">
                  <a:solidFill>
                    <a:srgbClr val="000000"/>
                  </a:solidFill>
                  <a:latin typeface="Tele-GroteskNor" pitchFamily="2" charset="0"/>
                  <a:cs typeface="Arial Unicode MS" panose="020B0604020202020204" pitchFamily="34" charset="-128"/>
                </a:endParaRPr>
              </a:p>
            </p:txBody>
          </p:sp>
          <p:sp>
            <p:nvSpPr>
              <p:cNvPr id="87" name="Ellipse 200"/>
              <p:cNvSpPr/>
              <p:nvPr/>
            </p:nvSpPr>
            <p:spPr bwMode="gray">
              <a:xfrm>
                <a:off x="6014087" y="4701416"/>
                <a:ext cx="80518" cy="80519"/>
              </a:xfrm>
              <a:prstGeom prst="ellipse">
                <a:avLst/>
              </a:prstGeom>
              <a:no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800" dirty="0">
                  <a:solidFill>
                    <a:srgbClr val="000000"/>
                  </a:solidFill>
                  <a:latin typeface="Tele-GroteskNor" pitchFamily="2" charset="0"/>
                  <a:cs typeface="Arial Unicode MS" panose="020B0604020202020204" pitchFamily="34" charset="-128"/>
                </a:endParaRPr>
              </a:p>
            </p:txBody>
          </p:sp>
        </p:grpSp>
        <p:sp>
          <p:nvSpPr>
            <p:cNvPr id="35" name="Rechteck 6174"/>
            <p:cNvSpPr/>
            <p:nvPr/>
          </p:nvSpPr>
          <p:spPr>
            <a:xfrm>
              <a:off x="3534409" y="3845038"/>
              <a:ext cx="281848" cy="191854"/>
            </a:xfrm>
            <a:prstGeom prst="rect">
              <a:avLst/>
            </a:prstGeom>
          </p:spPr>
          <p:txBody>
            <a:bodyPr wrap="none">
              <a:spAutoFit/>
            </a:bodyPr>
            <a:lstStyle/>
            <a:p>
              <a:pPr algn="ctr"/>
              <a:r>
                <a:rPr lang="en-US" sz="1200" kern="0" dirty="0">
                  <a:solidFill>
                    <a:srgbClr val="000000"/>
                  </a:solidFill>
                  <a:latin typeface="Arial"/>
                  <a:ea typeface="Arial"/>
                  <a:cs typeface="Arial"/>
                  <a:sym typeface="Arial"/>
                </a:rPr>
                <a:t>fiber</a:t>
              </a:r>
              <a:endParaRPr lang="de-DE" sz="1200" dirty="0"/>
            </a:p>
          </p:txBody>
        </p:sp>
        <p:sp>
          <p:nvSpPr>
            <p:cNvPr id="36" name="Rechteck 202"/>
            <p:cNvSpPr/>
            <p:nvPr/>
          </p:nvSpPr>
          <p:spPr>
            <a:xfrm>
              <a:off x="2096261" y="5062032"/>
              <a:ext cx="930062" cy="549381"/>
            </a:xfrm>
            <a:prstGeom prst="rect">
              <a:avLst/>
            </a:prstGeom>
          </p:spPr>
          <p:txBody>
            <a:bodyPr wrap="none">
              <a:spAutoFit/>
            </a:bodyPr>
            <a:lstStyle/>
            <a:p>
              <a:pPr algn="ctr">
                <a:lnSpc>
                  <a:spcPct val="90000"/>
                </a:lnSpc>
              </a:pPr>
              <a:r>
                <a:rPr lang="en-US" sz="1100" kern="0" dirty="0">
                  <a:solidFill>
                    <a:schemeClr val="tx1"/>
                  </a:solidFill>
                  <a:latin typeface="Arial"/>
                  <a:ea typeface="Arial"/>
                  <a:cs typeface="Arial"/>
                  <a:sym typeface="Arial"/>
                </a:rPr>
                <a:t>mmWave</a:t>
              </a:r>
              <a:br>
                <a:rPr lang="en-US" sz="1100" kern="0" dirty="0">
                  <a:solidFill>
                    <a:schemeClr val="tx1"/>
                  </a:solidFill>
                  <a:latin typeface="Arial"/>
                  <a:ea typeface="Arial"/>
                  <a:cs typeface="Arial"/>
                  <a:sym typeface="Arial"/>
                </a:rPr>
              </a:br>
              <a:r>
                <a:rPr lang="en-US" sz="1100" kern="0" dirty="0">
                  <a:solidFill>
                    <a:schemeClr val="tx1"/>
                  </a:solidFill>
                  <a:latin typeface="Arial"/>
                  <a:ea typeface="Arial"/>
                  <a:cs typeface="Arial"/>
                  <a:sym typeface="Arial"/>
                </a:rPr>
                <a:t> Distribution</a:t>
              </a:r>
              <a:br>
                <a:rPr lang="en-US" sz="1100" kern="0" dirty="0">
                  <a:solidFill>
                    <a:schemeClr val="tx1"/>
                  </a:solidFill>
                  <a:latin typeface="Arial"/>
                  <a:ea typeface="Arial"/>
                  <a:cs typeface="Arial"/>
                  <a:sym typeface="Arial"/>
                </a:rPr>
              </a:br>
              <a:r>
                <a:rPr lang="en-US" sz="1100" kern="0" dirty="0">
                  <a:solidFill>
                    <a:schemeClr val="tx1"/>
                  </a:solidFill>
                  <a:latin typeface="Arial"/>
                  <a:ea typeface="Arial"/>
                  <a:cs typeface="Arial"/>
                  <a:sym typeface="Arial"/>
                </a:rPr>
                <a:t>Network</a:t>
              </a:r>
              <a:endParaRPr lang="de-DE" sz="1100" dirty="0">
                <a:solidFill>
                  <a:schemeClr val="tx1"/>
                </a:solidFill>
              </a:endParaRPr>
            </a:p>
          </p:txBody>
        </p:sp>
        <p:sp>
          <p:nvSpPr>
            <p:cNvPr id="37" name="Rechteck 219"/>
            <p:cNvSpPr/>
            <p:nvPr/>
          </p:nvSpPr>
          <p:spPr bwMode="gray">
            <a:xfrm>
              <a:off x="844077" y="4354277"/>
              <a:ext cx="312449" cy="434173"/>
            </a:xfrm>
            <a:prstGeom prst="rect">
              <a:avLst/>
            </a:prstGeom>
            <a:solidFill>
              <a:schemeClr val="bg1">
                <a:lumMod val="85000"/>
              </a:schemeClr>
            </a:solidFill>
            <a:ln w="19050" algn="ctr">
              <a:solidFill>
                <a:schemeClr val="tx1"/>
              </a:solidFill>
              <a:miter lim="800000"/>
              <a:headEnd/>
              <a:tailEnd/>
            </a:ln>
            <a:effectLst/>
          </p:spPr>
          <p:txBody>
            <a:bodyPr wrap="square" lIns="108000" tIns="108000" rIns="108000" bIns="108000" rtlCol="0" anchor="ctr" anchorCtr="0">
              <a:noAutofit/>
            </a:bodyPr>
            <a:lstStyle/>
            <a:p>
              <a:pPr algn="ctr" defTabSz="457293" fontAlgn="base">
                <a:lnSpc>
                  <a:spcPct val="90000"/>
                </a:lnSpc>
                <a:buClr>
                  <a:srgbClr val="E20074"/>
                </a:buClr>
                <a:buSzPct val="75000"/>
              </a:pPr>
              <a:endParaRPr lang="de-DE" sz="1800" dirty="0">
                <a:latin typeface="Tele-GroteskNor" pitchFamily="2" charset="0"/>
                <a:cs typeface="Arial Unicode MS" panose="020B0604020202020204" pitchFamily="34" charset="-128"/>
              </a:endParaRPr>
            </a:p>
          </p:txBody>
        </p:sp>
        <p:sp>
          <p:nvSpPr>
            <p:cNvPr id="38" name="Gleichschenkliges Dreieck 220"/>
            <p:cNvSpPr/>
            <p:nvPr/>
          </p:nvSpPr>
          <p:spPr bwMode="gray">
            <a:xfrm>
              <a:off x="789944" y="4244236"/>
              <a:ext cx="424715" cy="116110"/>
            </a:xfrm>
            <a:prstGeom prst="triangle">
              <a:avLst/>
            </a:prstGeom>
            <a:solidFill>
              <a:schemeClr val="bg1">
                <a:lumMod val="85000"/>
              </a:schemeClr>
            </a:solidFill>
            <a:ln w="19050" algn="ctr">
              <a:solidFill>
                <a:schemeClr val="tx1"/>
              </a:solidFill>
              <a:miter lim="800000"/>
              <a:headEnd/>
              <a:tailEnd/>
            </a:ln>
            <a:effectLst/>
          </p:spPr>
          <p:txBody>
            <a:bodyPr wrap="square" lIns="108000" tIns="108000" rIns="108000" bIns="108000" rtlCol="0" anchor="ctr" anchorCtr="0">
              <a:noAutofit/>
            </a:bodyPr>
            <a:lstStyle/>
            <a:p>
              <a:pPr algn="ctr" defTabSz="457293" fontAlgn="base">
                <a:lnSpc>
                  <a:spcPct val="90000"/>
                </a:lnSpc>
                <a:buClr>
                  <a:srgbClr val="E20074"/>
                </a:buClr>
                <a:buSzPct val="75000"/>
              </a:pPr>
              <a:endParaRPr lang="de-DE" sz="1800" dirty="0">
                <a:latin typeface="Tele-GroteskNor" pitchFamily="2" charset="0"/>
                <a:cs typeface="Arial Unicode MS" panose="020B0604020202020204" pitchFamily="34" charset="-128"/>
              </a:endParaRPr>
            </a:p>
          </p:txBody>
        </p:sp>
        <p:sp>
          <p:nvSpPr>
            <p:cNvPr id="39" name="Rechteck 153"/>
            <p:cNvSpPr/>
            <p:nvPr/>
          </p:nvSpPr>
          <p:spPr bwMode="auto">
            <a:xfrm>
              <a:off x="874013" y="4416887"/>
              <a:ext cx="102988" cy="12219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a:ln>
                  <a:noFill/>
                </a:ln>
                <a:solidFill>
                  <a:schemeClr val="bg1"/>
                </a:solidFill>
                <a:effectLst/>
                <a:latin typeface="Times New Roman" pitchFamily="16" charset="0"/>
                <a:ea typeface="MS Gothic" charset="-128"/>
              </a:endParaRPr>
            </a:p>
          </p:txBody>
        </p:sp>
        <p:sp>
          <p:nvSpPr>
            <p:cNvPr id="40" name="Rechteck 234"/>
            <p:cNvSpPr/>
            <p:nvPr/>
          </p:nvSpPr>
          <p:spPr bwMode="auto">
            <a:xfrm>
              <a:off x="1018967" y="4416887"/>
              <a:ext cx="102988" cy="12219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a:ln>
                  <a:noFill/>
                </a:ln>
                <a:solidFill>
                  <a:schemeClr val="bg1"/>
                </a:solidFill>
                <a:effectLst/>
                <a:latin typeface="Times New Roman" pitchFamily="16" charset="0"/>
                <a:ea typeface="MS Gothic" charset="-128"/>
              </a:endParaRPr>
            </a:p>
          </p:txBody>
        </p:sp>
        <p:sp>
          <p:nvSpPr>
            <p:cNvPr id="41" name="Rechteck 235"/>
            <p:cNvSpPr/>
            <p:nvPr/>
          </p:nvSpPr>
          <p:spPr bwMode="auto">
            <a:xfrm>
              <a:off x="876012" y="4595008"/>
              <a:ext cx="102988" cy="12219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a:ln>
                  <a:noFill/>
                </a:ln>
                <a:solidFill>
                  <a:schemeClr val="bg1"/>
                </a:solidFill>
                <a:effectLst/>
                <a:latin typeface="Times New Roman" pitchFamily="16" charset="0"/>
                <a:ea typeface="MS Gothic" charset="-128"/>
              </a:endParaRPr>
            </a:p>
          </p:txBody>
        </p:sp>
        <p:sp>
          <p:nvSpPr>
            <p:cNvPr id="42" name="Rechteck 236"/>
            <p:cNvSpPr/>
            <p:nvPr/>
          </p:nvSpPr>
          <p:spPr bwMode="auto">
            <a:xfrm>
              <a:off x="1018967" y="4593840"/>
              <a:ext cx="102988" cy="12219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a:ln>
                  <a:noFill/>
                </a:ln>
                <a:solidFill>
                  <a:schemeClr val="bg1"/>
                </a:solidFill>
                <a:effectLst/>
                <a:latin typeface="Times New Roman" pitchFamily="16" charset="0"/>
                <a:ea typeface="MS Gothic" charset="-128"/>
              </a:endParaRPr>
            </a:p>
          </p:txBody>
        </p:sp>
        <p:sp>
          <p:nvSpPr>
            <p:cNvPr id="43" name="Rechteck 237"/>
            <p:cNvSpPr/>
            <p:nvPr/>
          </p:nvSpPr>
          <p:spPr bwMode="auto">
            <a:xfrm>
              <a:off x="878871" y="3668778"/>
              <a:ext cx="102988" cy="12219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a:ln>
                  <a:noFill/>
                </a:ln>
                <a:solidFill>
                  <a:schemeClr val="bg1"/>
                </a:solidFill>
                <a:effectLst/>
                <a:latin typeface="Times New Roman" pitchFamily="16" charset="0"/>
                <a:ea typeface="MS Gothic" charset="-128"/>
              </a:endParaRPr>
            </a:p>
          </p:txBody>
        </p:sp>
        <p:sp>
          <p:nvSpPr>
            <p:cNvPr id="44" name="Rechteck 238"/>
            <p:cNvSpPr/>
            <p:nvPr/>
          </p:nvSpPr>
          <p:spPr bwMode="auto">
            <a:xfrm>
              <a:off x="1023825" y="3668778"/>
              <a:ext cx="102988" cy="12219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dirty="0">
                <a:ln>
                  <a:noFill/>
                </a:ln>
                <a:solidFill>
                  <a:schemeClr val="bg1"/>
                </a:solidFill>
                <a:effectLst/>
                <a:latin typeface="Times New Roman" pitchFamily="16" charset="0"/>
                <a:ea typeface="MS Gothic" charset="-128"/>
              </a:endParaRPr>
            </a:p>
          </p:txBody>
        </p:sp>
        <p:sp>
          <p:nvSpPr>
            <p:cNvPr id="45" name="Rechteck 239"/>
            <p:cNvSpPr/>
            <p:nvPr/>
          </p:nvSpPr>
          <p:spPr bwMode="auto">
            <a:xfrm>
              <a:off x="880869" y="3846899"/>
              <a:ext cx="102988" cy="12219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a:ln>
                  <a:noFill/>
                </a:ln>
                <a:solidFill>
                  <a:schemeClr val="bg1"/>
                </a:solidFill>
                <a:effectLst/>
                <a:latin typeface="Times New Roman" pitchFamily="16" charset="0"/>
                <a:ea typeface="MS Gothic" charset="-128"/>
              </a:endParaRPr>
            </a:p>
          </p:txBody>
        </p:sp>
        <p:sp>
          <p:nvSpPr>
            <p:cNvPr id="46" name="Rechteck 240"/>
            <p:cNvSpPr/>
            <p:nvPr/>
          </p:nvSpPr>
          <p:spPr bwMode="auto">
            <a:xfrm>
              <a:off x="1023825" y="3845731"/>
              <a:ext cx="102988" cy="12219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a:ln>
                  <a:noFill/>
                </a:ln>
                <a:solidFill>
                  <a:schemeClr val="bg1"/>
                </a:solidFill>
                <a:effectLst/>
                <a:latin typeface="Times New Roman" pitchFamily="16" charset="0"/>
                <a:ea typeface="MS Gothic" charset="-128"/>
              </a:endParaRPr>
            </a:p>
          </p:txBody>
        </p:sp>
        <p:grpSp>
          <p:nvGrpSpPr>
            <p:cNvPr id="47" name="Gruppieren 210"/>
            <p:cNvGrpSpPr/>
            <p:nvPr/>
          </p:nvGrpSpPr>
          <p:grpSpPr>
            <a:xfrm>
              <a:off x="1054301" y="3680001"/>
              <a:ext cx="50870" cy="99748"/>
              <a:chOff x="2502942" y="2348880"/>
              <a:chExt cx="87144" cy="144016"/>
            </a:xfrm>
          </p:grpSpPr>
          <p:cxnSp>
            <p:nvCxnSpPr>
              <p:cNvPr id="84" name="Gerade Verbindung 211"/>
              <p:cNvCxnSpPr/>
              <p:nvPr/>
            </p:nvCxnSpPr>
            <p:spPr bwMode="auto">
              <a:xfrm>
                <a:off x="2502942" y="2491286"/>
                <a:ext cx="72008"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5" name="Gerade Verbindung 212"/>
              <p:cNvCxnSpPr/>
              <p:nvPr/>
            </p:nvCxnSpPr>
            <p:spPr bwMode="auto">
              <a:xfrm rot="5400000">
                <a:off x="2518078" y="2420888"/>
                <a:ext cx="144016" cy="0"/>
              </a:xfrm>
              <a:prstGeom prst="line">
                <a:avLst/>
              </a:prstGeom>
              <a:solidFill>
                <a:srgbClr val="00B8FF"/>
              </a:solidFill>
              <a:ln w="38100" cap="flat" cmpd="sng" algn="ctr">
                <a:solidFill>
                  <a:schemeClr val="tx1"/>
                </a:solidFill>
                <a:prstDash val="solid"/>
                <a:round/>
                <a:headEnd type="none" w="med" len="med"/>
                <a:tailEnd type="none" w="med" len="med"/>
              </a:ln>
              <a:effectLst/>
            </p:spPr>
          </p:cxnSp>
        </p:grpSp>
        <p:grpSp>
          <p:nvGrpSpPr>
            <p:cNvPr id="48" name="Gruppieren 213"/>
            <p:cNvGrpSpPr/>
            <p:nvPr/>
          </p:nvGrpSpPr>
          <p:grpSpPr>
            <a:xfrm>
              <a:off x="911424" y="3854486"/>
              <a:ext cx="50870" cy="99748"/>
              <a:chOff x="2502942" y="2348880"/>
              <a:chExt cx="87144" cy="144016"/>
            </a:xfrm>
          </p:grpSpPr>
          <p:cxnSp>
            <p:nvCxnSpPr>
              <p:cNvPr id="82" name="Gerade Verbindung 214"/>
              <p:cNvCxnSpPr/>
              <p:nvPr/>
            </p:nvCxnSpPr>
            <p:spPr bwMode="auto">
              <a:xfrm>
                <a:off x="2502942" y="2491286"/>
                <a:ext cx="72008"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3" name="Gerade Verbindung 215"/>
              <p:cNvCxnSpPr/>
              <p:nvPr/>
            </p:nvCxnSpPr>
            <p:spPr bwMode="auto">
              <a:xfrm rot="5400000">
                <a:off x="2518078" y="2420888"/>
                <a:ext cx="144016" cy="0"/>
              </a:xfrm>
              <a:prstGeom prst="line">
                <a:avLst/>
              </a:prstGeom>
              <a:solidFill>
                <a:srgbClr val="00B8FF"/>
              </a:solidFill>
              <a:ln w="38100" cap="flat" cmpd="sng" algn="ctr">
                <a:solidFill>
                  <a:schemeClr val="tx1"/>
                </a:solidFill>
                <a:prstDash val="solid"/>
                <a:round/>
                <a:headEnd type="none" w="med" len="med"/>
                <a:tailEnd type="none" w="med" len="med"/>
              </a:ln>
              <a:effectLst/>
            </p:spPr>
          </p:cxnSp>
        </p:grpSp>
        <p:sp>
          <p:nvSpPr>
            <p:cNvPr id="49" name="Rechteck 277"/>
            <p:cNvSpPr/>
            <p:nvPr/>
          </p:nvSpPr>
          <p:spPr>
            <a:xfrm>
              <a:off x="76200" y="4489207"/>
              <a:ext cx="801823" cy="276999"/>
            </a:xfrm>
            <a:prstGeom prst="rect">
              <a:avLst/>
            </a:prstGeom>
          </p:spPr>
          <p:txBody>
            <a:bodyPr wrap="none">
              <a:spAutoFit/>
            </a:bodyPr>
            <a:lstStyle/>
            <a:p>
              <a:r>
                <a:rPr lang="en-US" sz="1200" kern="0" dirty="0">
                  <a:solidFill>
                    <a:srgbClr val="000000"/>
                  </a:solidFill>
                  <a:latin typeface="Arial"/>
                  <a:ea typeface="Arial"/>
                  <a:cs typeface="Arial"/>
                  <a:sym typeface="Arial"/>
                </a:rPr>
                <a:t>b) WTTB</a:t>
              </a:r>
              <a:endParaRPr lang="de-DE" sz="1200" dirty="0"/>
            </a:p>
          </p:txBody>
        </p:sp>
        <p:sp>
          <p:nvSpPr>
            <p:cNvPr id="50" name="Rechteck 278"/>
            <p:cNvSpPr/>
            <p:nvPr/>
          </p:nvSpPr>
          <p:spPr>
            <a:xfrm>
              <a:off x="76200" y="3698866"/>
              <a:ext cx="809837" cy="276999"/>
            </a:xfrm>
            <a:prstGeom prst="rect">
              <a:avLst/>
            </a:prstGeom>
          </p:spPr>
          <p:txBody>
            <a:bodyPr wrap="none">
              <a:spAutoFit/>
            </a:bodyPr>
            <a:lstStyle/>
            <a:p>
              <a:r>
                <a:rPr lang="en-US" sz="1200" kern="0" dirty="0">
                  <a:solidFill>
                    <a:srgbClr val="000000"/>
                  </a:solidFill>
                  <a:latin typeface="Arial"/>
                  <a:ea typeface="Arial"/>
                  <a:cs typeface="Arial"/>
                  <a:sym typeface="Arial"/>
                </a:rPr>
                <a:t>a) WTTH</a:t>
              </a:r>
              <a:endParaRPr lang="de-DE" sz="1200" dirty="0"/>
            </a:p>
          </p:txBody>
        </p:sp>
        <p:sp>
          <p:nvSpPr>
            <p:cNvPr id="51" name="Rechteck 279"/>
            <p:cNvSpPr/>
            <p:nvPr/>
          </p:nvSpPr>
          <p:spPr>
            <a:xfrm>
              <a:off x="76200" y="5071646"/>
              <a:ext cx="874544" cy="646331"/>
            </a:xfrm>
            <a:prstGeom prst="rect">
              <a:avLst/>
            </a:prstGeom>
          </p:spPr>
          <p:txBody>
            <a:bodyPr wrap="square">
              <a:spAutoFit/>
            </a:bodyPr>
            <a:lstStyle/>
            <a:p>
              <a:r>
                <a:rPr lang="en-US" sz="1200" kern="0" dirty="0">
                  <a:solidFill>
                    <a:srgbClr val="000000"/>
                  </a:solidFill>
                  <a:latin typeface="Arial"/>
                  <a:ea typeface="Arial"/>
                  <a:cs typeface="Arial"/>
                  <a:sym typeface="Arial"/>
                </a:rPr>
                <a:t>c) Wi-Fi AP/</a:t>
              </a:r>
              <a:r>
                <a:rPr lang="en-US" sz="1200" kern="0" dirty="0">
                  <a:solidFill>
                    <a:schemeClr val="tx1"/>
                  </a:solidFill>
                  <a:latin typeface="Arial"/>
                  <a:ea typeface="Arial"/>
                  <a:cs typeface="Arial"/>
                  <a:sym typeface="Arial"/>
                </a:rPr>
                <a:t> Small Cell</a:t>
              </a:r>
              <a:endParaRPr lang="de-DE" sz="1200" dirty="0">
                <a:solidFill>
                  <a:schemeClr val="tx1"/>
                </a:solidFill>
              </a:endParaRPr>
            </a:p>
          </p:txBody>
        </p:sp>
        <p:sp>
          <p:nvSpPr>
            <p:cNvPr id="52" name="Freeform 11"/>
            <p:cNvSpPr>
              <a:spLocks/>
            </p:cNvSpPr>
            <p:nvPr/>
          </p:nvSpPr>
          <p:spPr bwMode="auto">
            <a:xfrm>
              <a:off x="3676704" y="3395348"/>
              <a:ext cx="1159307" cy="2426197"/>
            </a:xfrm>
            <a:custGeom>
              <a:avLst/>
              <a:gdLst>
                <a:gd name="T0" fmla="*/ 596 w 6580"/>
                <a:gd name="T1" fmla="*/ 1330 h 4000"/>
                <a:gd name="T2" fmla="*/ 0 w 6580"/>
                <a:gd name="T3" fmla="*/ 1877 h 4000"/>
                <a:gd name="T4" fmla="*/ 328 w 6580"/>
                <a:gd name="T5" fmla="*/ 2353 h 4000"/>
                <a:gd name="T6" fmla="*/ 325 w 6580"/>
                <a:gd name="T7" fmla="*/ 2346 h 4000"/>
                <a:gd name="T8" fmla="*/ 146 w 6580"/>
                <a:gd name="T9" fmla="*/ 2721 h 4000"/>
                <a:gd name="T10" fmla="*/ 811 w 6580"/>
                <a:gd name="T11" fmla="*/ 3269 h 4000"/>
                <a:gd name="T12" fmla="*/ 888 w 6580"/>
                <a:gd name="T13" fmla="*/ 3265 h 4000"/>
                <a:gd name="T14" fmla="*/ 884 w 6580"/>
                <a:gd name="T15" fmla="*/ 3269 h 4000"/>
                <a:gd name="T16" fmla="*/ 1905 w 6580"/>
                <a:gd name="T17" fmla="*/ 3759 h 4000"/>
                <a:gd name="T18" fmla="*/ 2510 w 6580"/>
                <a:gd name="T19" fmla="*/ 3620 h 4000"/>
                <a:gd name="T20" fmla="*/ 2508 w 6580"/>
                <a:gd name="T21" fmla="*/ 3621 h 4000"/>
                <a:gd name="T22" fmla="*/ 3363 w 6580"/>
                <a:gd name="T23" fmla="*/ 4000 h 4000"/>
                <a:gd name="T24" fmla="*/ 4347 w 6580"/>
                <a:gd name="T25" fmla="*/ 3393 h 4000"/>
                <a:gd name="T26" fmla="*/ 4349 w 6580"/>
                <a:gd name="T27" fmla="*/ 3398 h 4000"/>
                <a:gd name="T28" fmla="*/ 4815 w 6580"/>
                <a:gd name="T29" fmla="*/ 3508 h 4000"/>
                <a:gd name="T30" fmla="*/ 5696 w 6580"/>
                <a:gd name="T31" fmla="*/ 2786 h 4000"/>
                <a:gd name="T32" fmla="*/ 5695 w 6580"/>
                <a:gd name="T33" fmla="*/ 2785 h 4000"/>
                <a:gd name="T34" fmla="*/ 6580 w 6580"/>
                <a:gd name="T35" fmla="*/ 1940 h 4000"/>
                <a:gd name="T36" fmla="*/ 6367 w 6580"/>
                <a:gd name="T37" fmla="*/ 1419 h 4000"/>
                <a:gd name="T38" fmla="*/ 6364 w 6580"/>
                <a:gd name="T39" fmla="*/ 1419 h 4000"/>
                <a:gd name="T40" fmla="*/ 6431 w 6580"/>
                <a:gd name="T41" fmla="*/ 1154 h 4000"/>
                <a:gd name="T42" fmla="*/ 5832 w 6580"/>
                <a:gd name="T43" fmla="*/ 504 h 4000"/>
                <a:gd name="T44" fmla="*/ 5835 w 6580"/>
                <a:gd name="T45" fmla="*/ 503 h 4000"/>
                <a:gd name="T46" fmla="*/ 5107 w 6580"/>
                <a:gd name="T47" fmla="*/ 0 h 4000"/>
                <a:gd name="T48" fmla="*/ 4541 w 6580"/>
                <a:gd name="T49" fmla="*/ 216 h 4000"/>
                <a:gd name="T50" fmla="*/ 4542 w 6580"/>
                <a:gd name="T51" fmla="*/ 217 h 4000"/>
                <a:gd name="T52" fmla="*/ 4015 w 6580"/>
                <a:gd name="T53" fmla="*/ 0 h 4000"/>
                <a:gd name="T54" fmla="*/ 3419 w 6580"/>
                <a:gd name="T55" fmla="*/ 305 h 4000"/>
                <a:gd name="T56" fmla="*/ 3422 w 6580"/>
                <a:gd name="T57" fmla="*/ 314 h 4000"/>
                <a:gd name="T58" fmla="*/ 2853 w 6580"/>
                <a:gd name="T59" fmla="*/ 121 h 4000"/>
                <a:gd name="T60" fmla="*/ 2135 w 6580"/>
                <a:gd name="T61" fmla="*/ 478 h 4000"/>
                <a:gd name="T62" fmla="*/ 2132 w 6580"/>
                <a:gd name="T63" fmla="*/ 483 h 4000"/>
                <a:gd name="T64" fmla="*/ 1612 w 6580"/>
                <a:gd name="T65" fmla="*/ 367 h 4000"/>
                <a:gd name="T66" fmla="*/ 583 w 6580"/>
                <a:gd name="T67" fmla="*/ 1217 h 4000"/>
                <a:gd name="T68" fmla="*/ 593 w 6580"/>
                <a:gd name="T69" fmla="*/ 1330 h 4000"/>
                <a:gd name="T70" fmla="*/ 596 w 6580"/>
                <a:gd name="T71" fmla="*/ 1330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80" h="4000">
                  <a:moveTo>
                    <a:pt x="596" y="1330"/>
                  </a:moveTo>
                  <a:cubicBezTo>
                    <a:pt x="257" y="1359"/>
                    <a:pt x="0" y="1596"/>
                    <a:pt x="0" y="1877"/>
                  </a:cubicBezTo>
                  <a:cubicBezTo>
                    <a:pt x="0" y="2072"/>
                    <a:pt x="125" y="2254"/>
                    <a:pt x="328" y="2353"/>
                  </a:cubicBezTo>
                  <a:lnTo>
                    <a:pt x="325" y="2346"/>
                  </a:lnTo>
                  <a:cubicBezTo>
                    <a:pt x="209" y="2448"/>
                    <a:pt x="146" y="2582"/>
                    <a:pt x="146" y="2721"/>
                  </a:cubicBezTo>
                  <a:cubicBezTo>
                    <a:pt x="146" y="3024"/>
                    <a:pt x="443" y="3269"/>
                    <a:pt x="811" y="3269"/>
                  </a:cubicBezTo>
                  <a:cubicBezTo>
                    <a:pt x="835" y="3269"/>
                    <a:pt x="862" y="3267"/>
                    <a:pt x="888" y="3265"/>
                  </a:cubicBezTo>
                  <a:lnTo>
                    <a:pt x="884" y="3269"/>
                  </a:lnTo>
                  <a:cubicBezTo>
                    <a:pt x="1094" y="3571"/>
                    <a:pt x="1482" y="3759"/>
                    <a:pt x="1905" y="3759"/>
                  </a:cubicBezTo>
                  <a:cubicBezTo>
                    <a:pt x="2118" y="3759"/>
                    <a:pt x="2327" y="3711"/>
                    <a:pt x="2510" y="3620"/>
                  </a:cubicBezTo>
                  <a:lnTo>
                    <a:pt x="2508" y="3621"/>
                  </a:lnTo>
                  <a:cubicBezTo>
                    <a:pt x="2698" y="3857"/>
                    <a:pt x="3019" y="4000"/>
                    <a:pt x="3363" y="4000"/>
                  </a:cubicBezTo>
                  <a:cubicBezTo>
                    <a:pt x="3816" y="4000"/>
                    <a:pt x="4216" y="3754"/>
                    <a:pt x="4347" y="3393"/>
                  </a:cubicBezTo>
                  <a:lnTo>
                    <a:pt x="4349" y="3398"/>
                  </a:lnTo>
                  <a:cubicBezTo>
                    <a:pt x="4488" y="3471"/>
                    <a:pt x="4650" y="3508"/>
                    <a:pt x="4815" y="3508"/>
                  </a:cubicBezTo>
                  <a:cubicBezTo>
                    <a:pt x="5299" y="3508"/>
                    <a:pt x="5692" y="3186"/>
                    <a:pt x="5696" y="2786"/>
                  </a:cubicBezTo>
                  <a:lnTo>
                    <a:pt x="5695" y="2785"/>
                  </a:lnTo>
                  <a:cubicBezTo>
                    <a:pt x="6202" y="2725"/>
                    <a:pt x="6580" y="2365"/>
                    <a:pt x="6580" y="1940"/>
                  </a:cubicBezTo>
                  <a:cubicBezTo>
                    <a:pt x="6580" y="1751"/>
                    <a:pt x="6505" y="1569"/>
                    <a:pt x="6367" y="1419"/>
                  </a:cubicBezTo>
                  <a:lnTo>
                    <a:pt x="6364" y="1419"/>
                  </a:lnTo>
                  <a:cubicBezTo>
                    <a:pt x="6408" y="1334"/>
                    <a:pt x="6431" y="1245"/>
                    <a:pt x="6431" y="1154"/>
                  </a:cubicBezTo>
                  <a:cubicBezTo>
                    <a:pt x="6431" y="849"/>
                    <a:pt x="6185" y="583"/>
                    <a:pt x="5832" y="504"/>
                  </a:cubicBezTo>
                  <a:lnTo>
                    <a:pt x="5835" y="503"/>
                  </a:lnTo>
                  <a:cubicBezTo>
                    <a:pt x="5771" y="212"/>
                    <a:pt x="5464" y="0"/>
                    <a:pt x="5107" y="0"/>
                  </a:cubicBezTo>
                  <a:cubicBezTo>
                    <a:pt x="4889" y="0"/>
                    <a:pt x="4683" y="79"/>
                    <a:pt x="4541" y="216"/>
                  </a:cubicBezTo>
                  <a:lnTo>
                    <a:pt x="4542" y="217"/>
                  </a:lnTo>
                  <a:cubicBezTo>
                    <a:pt x="4417" y="81"/>
                    <a:pt x="4222" y="0"/>
                    <a:pt x="4015" y="0"/>
                  </a:cubicBezTo>
                  <a:cubicBezTo>
                    <a:pt x="3763" y="0"/>
                    <a:pt x="3532" y="118"/>
                    <a:pt x="3419" y="305"/>
                  </a:cubicBezTo>
                  <a:lnTo>
                    <a:pt x="3422" y="314"/>
                  </a:lnTo>
                  <a:cubicBezTo>
                    <a:pt x="3269" y="190"/>
                    <a:pt x="3066" y="121"/>
                    <a:pt x="2853" y="121"/>
                  </a:cubicBezTo>
                  <a:cubicBezTo>
                    <a:pt x="2552" y="121"/>
                    <a:pt x="2275" y="258"/>
                    <a:pt x="2135" y="478"/>
                  </a:cubicBezTo>
                  <a:lnTo>
                    <a:pt x="2132" y="483"/>
                  </a:lnTo>
                  <a:cubicBezTo>
                    <a:pt x="1974" y="407"/>
                    <a:pt x="1796" y="367"/>
                    <a:pt x="1612" y="367"/>
                  </a:cubicBezTo>
                  <a:cubicBezTo>
                    <a:pt x="1044" y="367"/>
                    <a:pt x="583" y="746"/>
                    <a:pt x="583" y="1217"/>
                  </a:cubicBezTo>
                  <a:cubicBezTo>
                    <a:pt x="583" y="1254"/>
                    <a:pt x="586" y="1293"/>
                    <a:pt x="593" y="1330"/>
                  </a:cubicBezTo>
                  <a:lnTo>
                    <a:pt x="596" y="1330"/>
                  </a:lnTo>
                  <a:close/>
                </a:path>
              </a:pathLst>
            </a:custGeom>
            <a:solidFill>
              <a:schemeClr val="bg1">
                <a:lumMod val="85000"/>
              </a:schemeClr>
            </a:solidFill>
            <a:ln w="4763" cap="rnd">
              <a:solidFill>
                <a:srgbClr val="000000"/>
              </a:solidFill>
              <a:prstDash val="solid"/>
              <a:round/>
              <a:headEnd/>
              <a:tailEnd/>
            </a:ln>
            <a:extLst/>
          </p:spPr>
          <p:txBody>
            <a:bodyPr/>
            <a:lstStyle/>
            <a:p>
              <a:pPr defTabSz="914400" fontAlgn="auto">
                <a:lnSpc>
                  <a:spcPct val="100000"/>
                </a:lnSpc>
                <a:spcBef>
                  <a:spcPts val="0"/>
                </a:spcBef>
                <a:spcAft>
                  <a:spcPts val="0"/>
                </a:spcAft>
                <a:buClrTx/>
                <a:buFontTx/>
                <a:buNone/>
                <a:defRPr/>
              </a:pPr>
              <a:endParaRPr lang="en-US" kern="0" dirty="0">
                <a:solidFill>
                  <a:sysClr val="windowText" lastClr="000000"/>
                </a:solidFill>
              </a:endParaRPr>
            </a:p>
          </p:txBody>
        </p:sp>
        <p:sp>
          <p:nvSpPr>
            <p:cNvPr id="53" name="Rechteck 325"/>
            <p:cNvSpPr/>
            <p:nvPr/>
          </p:nvSpPr>
          <p:spPr>
            <a:xfrm>
              <a:off x="3986039" y="4389459"/>
              <a:ext cx="553219" cy="405025"/>
            </a:xfrm>
            <a:prstGeom prst="rect">
              <a:avLst/>
            </a:prstGeom>
          </p:spPr>
          <p:txBody>
            <a:bodyPr wrap="none">
              <a:spAutoFit/>
            </a:bodyPr>
            <a:lstStyle/>
            <a:p>
              <a:pPr algn="ctr"/>
              <a:r>
                <a:rPr lang="en-US" sz="1600" kern="0" dirty="0">
                  <a:solidFill>
                    <a:srgbClr val="000000"/>
                  </a:solidFill>
                  <a:latin typeface="Arial"/>
                  <a:ea typeface="Arial"/>
                  <a:cs typeface="Arial"/>
                  <a:sym typeface="Arial"/>
                </a:rPr>
                <a:t>Provider</a:t>
              </a:r>
              <a:br>
                <a:rPr lang="en-US" sz="1600" kern="0" dirty="0">
                  <a:solidFill>
                    <a:srgbClr val="000000"/>
                  </a:solidFill>
                  <a:latin typeface="Arial"/>
                  <a:ea typeface="Arial"/>
                  <a:cs typeface="Arial"/>
                  <a:sym typeface="Arial"/>
                </a:rPr>
              </a:br>
              <a:r>
                <a:rPr lang="en-US" sz="1600" kern="0" dirty="0">
                  <a:solidFill>
                    <a:srgbClr val="000000"/>
                  </a:solidFill>
                  <a:latin typeface="Arial"/>
                  <a:ea typeface="Arial"/>
                  <a:cs typeface="Arial"/>
                  <a:sym typeface="Arial"/>
                </a:rPr>
                <a:t>Network</a:t>
              </a:r>
              <a:endParaRPr lang="de-DE" sz="1600" dirty="0"/>
            </a:p>
          </p:txBody>
        </p:sp>
        <p:cxnSp>
          <p:nvCxnSpPr>
            <p:cNvPr id="54" name="Gerade Verbindung 146"/>
            <p:cNvCxnSpPr>
              <a:stCxn id="41" idx="0"/>
            </p:cNvCxnSpPr>
            <p:nvPr/>
          </p:nvCxnSpPr>
          <p:spPr>
            <a:xfrm rot="5400000" flipH="1" flipV="1">
              <a:off x="1039785" y="4462336"/>
              <a:ext cx="20393" cy="244951"/>
            </a:xfrm>
            <a:prstGeom prst="bentConnector5">
              <a:avLst>
                <a:gd name="adj1" fmla="val 140611"/>
                <a:gd name="adj2" fmla="val 55696"/>
                <a:gd name="adj3" fmla="val 130568"/>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5" name="Gerade Verbindung 146"/>
            <p:cNvCxnSpPr>
              <a:stCxn id="40" idx="2"/>
            </p:cNvCxnSpPr>
            <p:nvPr/>
          </p:nvCxnSpPr>
          <p:spPr>
            <a:xfrm rot="16200000" flipH="1">
              <a:off x="1103692" y="4505850"/>
              <a:ext cx="35534" cy="101996"/>
            </a:xfrm>
            <a:prstGeom prst="bentConnector3">
              <a:avLst>
                <a:gd name="adj1" fmla="val 77015"/>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56" name="Grafik 15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8083" y="5187442"/>
              <a:ext cx="82803" cy="380166"/>
            </a:xfrm>
            <a:prstGeom prst="rect">
              <a:avLst/>
            </a:prstGeom>
          </p:spPr>
        </p:pic>
        <p:pic>
          <p:nvPicPr>
            <p:cNvPr id="5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522" r="65432"/>
            <a:stretch/>
          </p:blipFill>
          <p:spPr bwMode="auto">
            <a:xfrm flipV="1">
              <a:off x="892632" y="5270992"/>
              <a:ext cx="124847" cy="155846"/>
            </a:xfrm>
            <a:prstGeom prst="rect">
              <a:avLst/>
            </a:prstGeom>
            <a:solidFill>
              <a:schemeClr val="bg1"/>
            </a:solidFill>
            <a:ln>
              <a:noFill/>
            </a:ln>
            <a:effectLst/>
            <a:extLst/>
          </p:spPr>
        </p:pic>
        <p:sp>
          <p:nvSpPr>
            <p:cNvPr id="58" name="Rechteck 164"/>
            <p:cNvSpPr/>
            <p:nvPr/>
          </p:nvSpPr>
          <p:spPr>
            <a:xfrm>
              <a:off x="3480738" y="5284857"/>
              <a:ext cx="281848" cy="191854"/>
            </a:xfrm>
            <a:prstGeom prst="rect">
              <a:avLst/>
            </a:prstGeom>
          </p:spPr>
          <p:txBody>
            <a:bodyPr wrap="none">
              <a:spAutoFit/>
            </a:bodyPr>
            <a:lstStyle/>
            <a:p>
              <a:pPr algn="ctr"/>
              <a:r>
                <a:rPr lang="en-US" sz="1200" kern="0" dirty="0">
                  <a:solidFill>
                    <a:srgbClr val="000000"/>
                  </a:solidFill>
                  <a:latin typeface="Arial"/>
                  <a:ea typeface="Arial"/>
                  <a:cs typeface="Arial"/>
                  <a:sym typeface="Arial"/>
                </a:rPr>
                <a:t>fiber</a:t>
              </a:r>
              <a:endParaRPr lang="de-DE" sz="1200" dirty="0"/>
            </a:p>
          </p:txBody>
        </p:sp>
        <p:sp>
          <p:nvSpPr>
            <p:cNvPr id="59" name="Rechteck 165"/>
            <p:cNvSpPr/>
            <p:nvPr/>
          </p:nvSpPr>
          <p:spPr bwMode="gray">
            <a:xfrm>
              <a:off x="3268451" y="5109591"/>
              <a:ext cx="201436" cy="363582"/>
            </a:xfrm>
            <a:prstGeom prst="rect">
              <a:avLst/>
            </a:prstGeom>
            <a:solidFill>
              <a:schemeClr val="bg1"/>
            </a:solidFill>
            <a:ln w="19050" algn="ctr">
              <a:solidFill>
                <a:srgbClr val="000000"/>
              </a:solidFill>
              <a:miter lim="800000"/>
              <a:headEnd/>
              <a:tailEnd/>
            </a:ln>
            <a:effectLst/>
          </p:spPr>
          <p:txBody>
            <a:bodyPr vert="vert270" wrap="square" lIns="0" tIns="0" rIns="0" bIns="0" rtlCol="0" anchor="ctr" anchorCtr="0">
              <a:noAutofit/>
            </a:bodyPr>
            <a:lstStyle/>
            <a:p>
              <a:pPr algn="ctr" defTabSz="457293" fontAlgn="base">
                <a:lnSpc>
                  <a:spcPct val="80000"/>
                </a:lnSpc>
                <a:buClr>
                  <a:srgbClr val="E20074"/>
                </a:buClr>
                <a:buSzPct val="75000"/>
              </a:pPr>
              <a:r>
                <a:rPr lang="de-DE" sz="1200" dirty="0">
                  <a:solidFill>
                    <a:srgbClr val="000000"/>
                  </a:solidFill>
                  <a:latin typeface="Tele-GroteskNor" pitchFamily="2" charset="0"/>
                  <a:cs typeface="Arial Unicode MS" panose="020B0604020202020204" pitchFamily="34" charset="-128"/>
                </a:rPr>
                <a:t>Fiber</a:t>
              </a:r>
              <a:r>
                <a:rPr lang="de-DE" sz="1050" dirty="0">
                  <a:solidFill>
                    <a:srgbClr val="000000"/>
                  </a:solidFill>
                  <a:latin typeface="Tele-GroteskNor" pitchFamily="2" charset="0"/>
                  <a:cs typeface="Arial Unicode MS" panose="020B0604020202020204" pitchFamily="34" charset="-128"/>
                </a:rPr>
                <a:t> </a:t>
              </a:r>
              <a:r>
                <a:rPr lang="de-DE" sz="1000" dirty="0">
                  <a:solidFill>
                    <a:srgbClr val="000000"/>
                  </a:solidFill>
                  <a:latin typeface="Tele-GroteskNor" pitchFamily="2" charset="0"/>
                  <a:cs typeface="Arial Unicode MS" panose="020B0604020202020204" pitchFamily="34" charset="-128"/>
                </a:rPr>
                <a:t>PoP</a:t>
              </a:r>
              <a:endParaRPr lang="de-DE" sz="1050" dirty="0">
                <a:solidFill>
                  <a:srgbClr val="000000"/>
                </a:solidFill>
                <a:latin typeface="Tele-GroteskNor" pitchFamily="2" charset="0"/>
                <a:cs typeface="Arial Unicode MS" panose="020B0604020202020204" pitchFamily="34" charset="-128"/>
              </a:endParaRPr>
            </a:p>
          </p:txBody>
        </p:sp>
        <p:pic>
          <p:nvPicPr>
            <p:cNvPr id="60" name="Picture 15" descr="C:\Users\master\Desktop\last\untitled.447.ti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927506" y="5253556"/>
              <a:ext cx="115597" cy="182869"/>
            </a:xfrm>
            <a:prstGeom prst="rect">
              <a:avLst/>
            </a:prstGeom>
            <a:noFill/>
            <a:extLst>
              <a:ext uri="{909E8E84-426E-40DD-AFC4-6F175D3DCCD1}">
                <a14:hiddenFill xmlns:a14="http://schemas.microsoft.com/office/drawing/2010/main">
                  <a:solidFill>
                    <a:srgbClr val="FFFFFF"/>
                  </a:solidFill>
                </a14:hiddenFill>
              </a:ext>
            </a:extLst>
          </p:spPr>
        </p:pic>
        <p:sp>
          <p:nvSpPr>
            <p:cNvPr id="61" name="Rechteck 141"/>
            <p:cNvSpPr/>
            <p:nvPr/>
          </p:nvSpPr>
          <p:spPr bwMode="gray">
            <a:xfrm>
              <a:off x="1032156" y="5235910"/>
              <a:ext cx="179635" cy="21313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cxnSp>
          <p:nvCxnSpPr>
            <p:cNvPr id="62" name="Gerade Verbindung 172"/>
            <p:cNvCxnSpPr>
              <a:stCxn id="16" idx="1"/>
            </p:cNvCxnSpPr>
            <p:nvPr/>
          </p:nvCxnSpPr>
          <p:spPr>
            <a:xfrm flipH="1" flipV="1">
              <a:off x="1121459" y="3719285"/>
              <a:ext cx="748286" cy="128381"/>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3" name="Gerade Verbindung 172"/>
            <p:cNvCxnSpPr>
              <a:stCxn id="16" idx="1"/>
              <a:endCxn id="45" idx="3"/>
            </p:cNvCxnSpPr>
            <p:nvPr/>
          </p:nvCxnSpPr>
          <p:spPr>
            <a:xfrm flipH="1">
              <a:off x="983857" y="3847666"/>
              <a:ext cx="885888" cy="60330"/>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4" name="Gerade Verbindung 172"/>
            <p:cNvCxnSpPr>
              <a:stCxn id="18" idx="1"/>
            </p:cNvCxnSpPr>
            <p:nvPr/>
          </p:nvCxnSpPr>
          <p:spPr>
            <a:xfrm flipH="1">
              <a:off x="1208376" y="5294010"/>
              <a:ext cx="661369" cy="48467"/>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Gerade Verbindung 172"/>
            <p:cNvCxnSpPr>
              <a:stCxn id="17" idx="1"/>
            </p:cNvCxnSpPr>
            <p:nvPr/>
          </p:nvCxnSpPr>
          <p:spPr>
            <a:xfrm flipH="1" flipV="1">
              <a:off x="1208376" y="4521010"/>
              <a:ext cx="661369" cy="49828"/>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66" name="Gruppieren 335"/>
            <p:cNvGrpSpPr/>
            <p:nvPr/>
          </p:nvGrpSpPr>
          <p:grpSpPr>
            <a:xfrm>
              <a:off x="1166155" y="4465464"/>
              <a:ext cx="46238" cy="99748"/>
              <a:chOff x="2502942" y="2348880"/>
              <a:chExt cx="72008" cy="144016"/>
            </a:xfrm>
          </p:grpSpPr>
          <p:cxnSp>
            <p:nvCxnSpPr>
              <p:cNvPr id="80" name="Gerade Verbindung 336"/>
              <p:cNvCxnSpPr/>
              <p:nvPr/>
            </p:nvCxnSpPr>
            <p:spPr bwMode="auto">
              <a:xfrm>
                <a:off x="2502942" y="2491286"/>
                <a:ext cx="72008"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1" name="Gerade Verbindung 337"/>
              <p:cNvCxnSpPr/>
              <p:nvPr/>
            </p:nvCxnSpPr>
            <p:spPr bwMode="auto">
              <a:xfrm rot="5400000">
                <a:off x="2489278" y="2420888"/>
                <a:ext cx="144016" cy="0"/>
              </a:xfrm>
              <a:prstGeom prst="line">
                <a:avLst/>
              </a:prstGeom>
              <a:solidFill>
                <a:srgbClr val="00B8FF"/>
              </a:solidFill>
              <a:ln w="38100" cap="flat" cmpd="sng" algn="ctr">
                <a:solidFill>
                  <a:schemeClr val="tx1"/>
                </a:solidFill>
                <a:prstDash val="solid"/>
                <a:round/>
                <a:headEnd type="none" w="med" len="med"/>
                <a:tailEnd type="none" w="med" len="med"/>
              </a:ln>
              <a:effectLst/>
            </p:spPr>
          </p:cxnSp>
        </p:grpSp>
        <p:sp>
          <p:nvSpPr>
            <p:cNvPr id="67" name="Rechteck 87"/>
            <p:cNvSpPr/>
            <p:nvPr/>
          </p:nvSpPr>
          <p:spPr>
            <a:xfrm>
              <a:off x="157446" y="3279577"/>
              <a:ext cx="668763" cy="461665"/>
            </a:xfrm>
            <a:prstGeom prst="rect">
              <a:avLst/>
            </a:prstGeom>
          </p:spPr>
          <p:txBody>
            <a:bodyPr wrap="square">
              <a:spAutoFit/>
            </a:bodyPr>
            <a:lstStyle/>
            <a:p>
              <a:r>
                <a:rPr lang="en-US" sz="1200" kern="0" dirty="0">
                  <a:solidFill>
                    <a:srgbClr val="000000"/>
                  </a:solidFill>
                  <a:latin typeface="Arial"/>
                  <a:ea typeface="Arial"/>
                  <a:cs typeface="Arial"/>
                  <a:sym typeface="Arial"/>
                </a:rPr>
                <a:t>Use cases:</a:t>
              </a:r>
              <a:endParaRPr lang="de-DE" sz="1200" dirty="0"/>
            </a:p>
          </p:txBody>
        </p:sp>
        <p:sp>
          <p:nvSpPr>
            <p:cNvPr id="68" name="TextBox 67"/>
            <p:cNvSpPr txBox="1"/>
            <p:nvPr/>
          </p:nvSpPr>
          <p:spPr>
            <a:xfrm>
              <a:off x="1845257" y="5134784"/>
              <a:ext cx="133445" cy="234488"/>
            </a:xfrm>
            <a:prstGeom prst="rect">
              <a:avLst/>
            </a:prstGeom>
            <a:noFill/>
          </p:spPr>
          <p:txBody>
            <a:bodyPr wrap="square" rtlCol="0">
              <a:spAutoFit/>
            </a:bodyPr>
            <a:lstStyle/>
            <a:p>
              <a:r>
                <a:rPr lang="en-US" sz="1600" dirty="0">
                  <a:solidFill>
                    <a:schemeClr val="tx1"/>
                  </a:solidFill>
                  <a:latin typeface="Arial" panose="020B0604020202020204" pitchFamily="34" charset="0"/>
                  <a:cs typeface="Arial" panose="020B0604020202020204" pitchFamily="34" charset="0"/>
                </a:rPr>
                <a:t>1</a:t>
              </a:r>
            </a:p>
          </p:txBody>
        </p:sp>
        <p:sp>
          <p:nvSpPr>
            <p:cNvPr id="69" name="TextBox 68"/>
            <p:cNvSpPr txBox="1"/>
            <p:nvPr/>
          </p:nvSpPr>
          <p:spPr>
            <a:xfrm>
              <a:off x="2461092" y="3339985"/>
              <a:ext cx="133445" cy="234488"/>
            </a:xfrm>
            <a:prstGeom prst="rect">
              <a:avLst/>
            </a:prstGeom>
            <a:noFill/>
          </p:spPr>
          <p:txBody>
            <a:bodyPr wrap="square" rtlCol="0">
              <a:spAutoFit/>
            </a:bodyPr>
            <a:lstStyle/>
            <a:p>
              <a:r>
                <a:rPr lang="en-US" sz="1600" dirty="0">
                  <a:solidFill>
                    <a:schemeClr val="tx1"/>
                  </a:solidFill>
                  <a:latin typeface="Arial" panose="020B0604020202020204" pitchFamily="34" charset="0"/>
                  <a:cs typeface="Arial" panose="020B0604020202020204" pitchFamily="34" charset="0"/>
                </a:rPr>
                <a:t>6</a:t>
              </a:r>
            </a:p>
          </p:txBody>
        </p:sp>
        <p:sp>
          <p:nvSpPr>
            <p:cNvPr id="70" name="TextBox 69"/>
            <p:cNvSpPr txBox="1"/>
            <p:nvPr/>
          </p:nvSpPr>
          <p:spPr>
            <a:xfrm>
              <a:off x="1851991" y="3698078"/>
              <a:ext cx="133445" cy="234488"/>
            </a:xfrm>
            <a:prstGeom prst="rect">
              <a:avLst/>
            </a:prstGeom>
            <a:noFill/>
          </p:spPr>
          <p:txBody>
            <a:bodyPr wrap="square" rtlCol="0">
              <a:spAutoFit/>
            </a:bodyPr>
            <a:lstStyle/>
            <a:p>
              <a:r>
                <a:rPr lang="en-US" sz="1600" dirty="0">
                  <a:solidFill>
                    <a:schemeClr val="tx1"/>
                  </a:solidFill>
                  <a:latin typeface="Arial" panose="020B0604020202020204" pitchFamily="34" charset="0"/>
                  <a:cs typeface="Arial" panose="020B0604020202020204" pitchFamily="34" charset="0"/>
                </a:rPr>
                <a:t>5</a:t>
              </a:r>
            </a:p>
          </p:txBody>
        </p:sp>
        <p:sp>
          <p:nvSpPr>
            <p:cNvPr id="71" name="TextBox 70"/>
            <p:cNvSpPr txBox="1"/>
            <p:nvPr/>
          </p:nvSpPr>
          <p:spPr>
            <a:xfrm>
              <a:off x="2486213" y="4084250"/>
              <a:ext cx="133445" cy="234488"/>
            </a:xfrm>
            <a:prstGeom prst="rect">
              <a:avLst/>
            </a:prstGeom>
            <a:noFill/>
          </p:spPr>
          <p:txBody>
            <a:bodyPr wrap="square" rtlCol="0">
              <a:spAutoFit/>
            </a:bodyPr>
            <a:lstStyle/>
            <a:p>
              <a:r>
                <a:rPr lang="en-US" sz="1600" dirty="0">
                  <a:solidFill>
                    <a:schemeClr val="tx1"/>
                  </a:solidFill>
                  <a:latin typeface="Arial" panose="020B0604020202020204" pitchFamily="34" charset="0"/>
                  <a:cs typeface="Arial" panose="020B0604020202020204" pitchFamily="34" charset="0"/>
                </a:rPr>
                <a:t>4</a:t>
              </a:r>
            </a:p>
          </p:txBody>
        </p:sp>
        <p:sp>
          <p:nvSpPr>
            <p:cNvPr id="72" name="TextBox 71"/>
            <p:cNvSpPr txBox="1"/>
            <p:nvPr/>
          </p:nvSpPr>
          <p:spPr>
            <a:xfrm>
              <a:off x="1855330" y="4428679"/>
              <a:ext cx="133445" cy="234488"/>
            </a:xfrm>
            <a:prstGeom prst="rect">
              <a:avLst/>
            </a:prstGeom>
            <a:noFill/>
          </p:spPr>
          <p:txBody>
            <a:bodyPr wrap="square" rtlCol="0">
              <a:spAutoFit/>
            </a:bodyPr>
            <a:lstStyle/>
            <a:p>
              <a:r>
                <a:rPr lang="en-US" sz="1600" dirty="0">
                  <a:solidFill>
                    <a:schemeClr val="tx1"/>
                  </a:solidFill>
                  <a:latin typeface="Arial" panose="020B0604020202020204" pitchFamily="34" charset="0"/>
                  <a:cs typeface="Arial" panose="020B0604020202020204" pitchFamily="34" charset="0"/>
                </a:rPr>
                <a:t>3</a:t>
              </a:r>
            </a:p>
          </p:txBody>
        </p:sp>
        <p:sp>
          <p:nvSpPr>
            <p:cNvPr id="73" name="TextBox 72"/>
            <p:cNvSpPr txBox="1"/>
            <p:nvPr/>
          </p:nvSpPr>
          <p:spPr>
            <a:xfrm>
              <a:off x="2470593" y="4789932"/>
              <a:ext cx="133445" cy="234488"/>
            </a:xfrm>
            <a:prstGeom prst="rect">
              <a:avLst/>
            </a:prstGeom>
            <a:noFill/>
          </p:spPr>
          <p:txBody>
            <a:bodyPr wrap="square" rtlCol="0">
              <a:spAutoFit/>
            </a:bodyPr>
            <a:lstStyle/>
            <a:p>
              <a:r>
                <a:rPr lang="en-US" sz="1600" dirty="0">
                  <a:solidFill>
                    <a:schemeClr val="tx1"/>
                  </a:solidFill>
                  <a:latin typeface="Arial" panose="020B0604020202020204" pitchFamily="34" charset="0"/>
                  <a:cs typeface="Arial" panose="020B0604020202020204" pitchFamily="34" charset="0"/>
                </a:rPr>
                <a:t>2</a:t>
              </a:r>
            </a:p>
          </p:txBody>
        </p:sp>
        <p:sp>
          <p:nvSpPr>
            <p:cNvPr id="74" name="Rechteck 278"/>
            <p:cNvSpPr/>
            <p:nvPr/>
          </p:nvSpPr>
          <p:spPr>
            <a:xfrm>
              <a:off x="2248937" y="3261597"/>
              <a:ext cx="228344" cy="338554"/>
            </a:xfrm>
            <a:prstGeom prst="rect">
              <a:avLst/>
            </a:prstGeom>
          </p:spPr>
          <p:txBody>
            <a:bodyPr wrap="square">
              <a:spAutoFit/>
            </a:bodyPr>
            <a:lstStyle/>
            <a:p>
              <a:pPr algn="ctr"/>
              <a:r>
                <a:rPr lang="en-US" sz="1600" kern="0" dirty="0">
                  <a:solidFill>
                    <a:srgbClr val="000000"/>
                  </a:solidFill>
                  <a:latin typeface="Arial"/>
                  <a:ea typeface="Arial"/>
                  <a:cs typeface="Arial"/>
                  <a:sym typeface="Arial"/>
                </a:rPr>
                <a:t>A</a:t>
              </a:r>
              <a:endParaRPr lang="de-DE" sz="1600" dirty="0"/>
            </a:p>
          </p:txBody>
        </p:sp>
        <p:sp>
          <p:nvSpPr>
            <p:cNvPr id="75" name="Rechteck 278"/>
            <p:cNvSpPr/>
            <p:nvPr/>
          </p:nvSpPr>
          <p:spPr>
            <a:xfrm>
              <a:off x="2726410" y="4044141"/>
              <a:ext cx="228344" cy="338554"/>
            </a:xfrm>
            <a:prstGeom prst="rect">
              <a:avLst/>
            </a:prstGeom>
          </p:spPr>
          <p:txBody>
            <a:bodyPr wrap="square">
              <a:spAutoFit/>
            </a:bodyPr>
            <a:lstStyle/>
            <a:p>
              <a:pPr algn="ctr"/>
              <a:r>
                <a:rPr lang="en-US" sz="1600" kern="0" dirty="0">
                  <a:solidFill>
                    <a:srgbClr val="000000"/>
                  </a:solidFill>
                  <a:latin typeface="Arial"/>
                  <a:ea typeface="Arial"/>
                  <a:cs typeface="Arial"/>
                  <a:sym typeface="Arial"/>
                </a:rPr>
                <a:t>B</a:t>
              </a:r>
              <a:endParaRPr lang="de-DE" sz="1600" dirty="0"/>
            </a:p>
          </p:txBody>
        </p:sp>
        <p:sp>
          <p:nvSpPr>
            <p:cNvPr id="76" name="Rechteck 278"/>
            <p:cNvSpPr/>
            <p:nvPr/>
          </p:nvSpPr>
          <p:spPr>
            <a:xfrm>
              <a:off x="2236291" y="4041577"/>
              <a:ext cx="228344" cy="338554"/>
            </a:xfrm>
            <a:prstGeom prst="rect">
              <a:avLst/>
            </a:prstGeom>
          </p:spPr>
          <p:txBody>
            <a:bodyPr wrap="square">
              <a:spAutoFit/>
            </a:bodyPr>
            <a:lstStyle/>
            <a:p>
              <a:pPr algn="ctr"/>
              <a:r>
                <a:rPr lang="en-US" sz="1600" kern="0" dirty="0">
                  <a:solidFill>
                    <a:srgbClr val="000000"/>
                  </a:solidFill>
                  <a:latin typeface="Arial"/>
                  <a:ea typeface="Arial"/>
                  <a:cs typeface="Arial"/>
                  <a:sym typeface="Arial"/>
                </a:rPr>
                <a:t>A</a:t>
              </a:r>
              <a:endParaRPr lang="de-DE" sz="1600" dirty="0"/>
            </a:p>
          </p:txBody>
        </p:sp>
        <p:sp>
          <p:nvSpPr>
            <p:cNvPr id="77" name="Rechteck 278"/>
            <p:cNvSpPr/>
            <p:nvPr/>
          </p:nvSpPr>
          <p:spPr>
            <a:xfrm>
              <a:off x="2210931" y="4769823"/>
              <a:ext cx="228344" cy="338554"/>
            </a:xfrm>
            <a:prstGeom prst="rect">
              <a:avLst/>
            </a:prstGeom>
          </p:spPr>
          <p:txBody>
            <a:bodyPr wrap="square">
              <a:spAutoFit/>
            </a:bodyPr>
            <a:lstStyle/>
            <a:p>
              <a:pPr algn="ctr"/>
              <a:r>
                <a:rPr lang="en-US" sz="1600" kern="0" dirty="0">
                  <a:solidFill>
                    <a:srgbClr val="000000"/>
                  </a:solidFill>
                  <a:latin typeface="Arial"/>
                  <a:ea typeface="Arial"/>
                  <a:cs typeface="Arial"/>
                  <a:sym typeface="Arial"/>
                </a:rPr>
                <a:t>A</a:t>
              </a:r>
              <a:endParaRPr lang="de-DE" sz="1600" dirty="0"/>
            </a:p>
          </p:txBody>
        </p:sp>
        <p:sp>
          <p:nvSpPr>
            <p:cNvPr id="78" name="Rechteck 278"/>
            <p:cNvSpPr/>
            <p:nvPr/>
          </p:nvSpPr>
          <p:spPr>
            <a:xfrm>
              <a:off x="2685838" y="3276402"/>
              <a:ext cx="228344" cy="338554"/>
            </a:xfrm>
            <a:prstGeom prst="rect">
              <a:avLst/>
            </a:prstGeom>
          </p:spPr>
          <p:txBody>
            <a:bodyPr wrap="square">
              <a:spAutoFit/>
            </a:bodyPr>
            <a:lstStyle/>
            <a:p>
              <a:pPr algn="ctr"/>
              <a:r>
                <a:rPr lang="en-US" sz="1600" kern="0" dirty="0">
                  <a:solidFill>
                    <a:srgbClr val="000000"/>
                  </a:solidFill>
                  <a:latin typeface="Arial"/>
                  <a:ea typeface="Arial"/>
                  <a:cs typeface="Arial"/>
                  <a:sym typeface="Arial"/>
                </a:rPr>
                <a:t>B</a:t>
              </a:r>
              <a:endParaRPr lang="de-DE" sz="1600" dirty="0"/>
            </a:p>
          </p:txBody>
        </p:sp>
        <p:sp>
          <p:nvSpPr>
            <p:cNvPr id="79" name="Rechteck 278"/>
            <p:cNvSpPr/>
            <p:nvPr/>
          </p:nvSpPr>
          <p:spPr>
            <a:xfrm>
              <a:off x="2737896" y="4769823"/>
              <a:ext cx="228344" cy="338554"/>
            </a:xfrm>
            <a:prstGeom prst="rect">
              <a:avLst/>
            </a:prstGeom>
          </p:spPr>
          <p:txBody>
            <a:bodyPr wrap="square">
              <a:spAutoFit/>
            </a:bodyPr>
            <a:lstStyle/>
            <a:p>
              <a:pPr algn="ctr"/>
              <a:r>
                <a:rPr lang="en-US" sz="1600" kern="0" dirty="0">
                  <a:solidFill>
                    <a:srgbClr val="000000"/>
                  </a:solidFill>
                  <a:latin typeface="Arial"/>
                  <a:ea typeface="Arial"/>
                  <a:cs typeface="Arial"/>
                  <a:sym typeface="Arial"/>
                </a:rPr>
                <a:t>B</a:t>
              </a:r>
              <a:endParaRPr lang="de-DE" sz="1600" dirty="0"/>
            </a:p>
          </p:txBody>
        </p:sp>
      </p:grpSp>
      <p:sp>
        <p:nvSpPr>
          <p:cNvPr id="90" name="TextBox 89"/>
          <p:cNvSpPr txBox="1"/>
          <p:nvPr/>
        </p:nvSpPr>
        <p:spPr>
          <a:xfrm>
            <a:off x="6440309" y="6172200"/>
            <a:ext cx="2556340" cy="246221"/>
          </a:xfrm>
          <a:prstGeom prst="rect">
            <a:avLst/>
          </a:prstGeom>
          <a:noFill/>
          <a:ln w="19050">
            <a:noFill/>
          </a:ln>
        </p:spPr>
        <p:txBody>
          <a:bodyPr wrap="square" rtlCol="0">
            <a:spAutoFit/>
          </a:bodyPr>
          <a:lstStyle>
            <a:defPPr>
              <a:defRPr lang="en-GB"/>
            </a:defPPr>
            <a:lvl1pPr>
              <a:defRPr sz="1000" b="1" i="1">
                <a:solidFill>
                  <a:srgbClr val="0070C0"/>
                </a:solidFill>
                <a:latin typeface="Arial" panose="020B0604020202020204" pitchFamily="34" charset="0"/>
                <a:cs typeface="Arial" panose="020B0604020202020204" pitchFamily="34" charset="0"/>
              </a:defRPr>
            </a:lvl1pPr>
          </a:lstStyle>
          <a:p>
            <a:r>
              <a:rPr lang="en-US" dirty="0"/>
              <a:t>Source: From [2], with additional labels</a:t>
            </a:r>
          </a:p>
        </p:txBody>
      </p:sp>
    </p:spTree>
    <p:extLst>
      <p:ext uri="{BB962C8B-B14F-4D97-AF65-F5344CB8AC3E}">
        <p14:creationId xmlns:p14="http://schemas.microsoft.com/office/powerpoint/2010/main" val="5680500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152400" y="611187"/>
            <a:ext cx="944959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t>Configuration Option 3 – Network Formation and Scheduling</a:t>
            </a:r>
            <a:endParaRPr lang="en-GB" sz="2800" strike="sngStrike" dirty="0">
              <a:solidFill>
                <a:schemeClr val="tx1"/>
              </a:solidFill>
            </a:endParaRPr>
          </a:p>
        </p:txBody>
      </p:sp>
      <p:sp>
        <p:nvSpPr>
          <p:cNvPr id="4098" name="Rectangle 2"/>
          <p:cNvSpPr>
            <a:spLocks noGrp="1" noChangeArrowheads="1"/>
          </p:cNvSpPr>
          <p:nvPr>
            <p:ph idx="1"/>
          </p:nvPr>
        </p:nvSpPr>
        <p:spPr>
          <a:xfrm>
            <a:off x="267097" y="1609143"/>
            <a:ext cx="8610600" cy="4639257"/>
          </a:xfrm>
          <a:ln/>
        </p:spPr>
        <p:txBody>
          <a:bodyPr/>
          <a:lstStyle/>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This configuration framework simplifies network formation and enables efficient and dynamic scheduling:</a:t>
            </a:r>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Network formation</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Flexible to allow CN and DN sectors to operate as PCP/APs or STAs.</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A sector with already established connection to controller continues to operate in initiator mode to perform BF training with any new DN or CN sector.</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A sector may switch functionality (between PCP/AP and STA) under higher layer control.</a:t>
            </a:r>
            <a:endParaRPr lang="en-US" sz="1800" b="0" dirty="0"/>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Scheduling: PCP/AP schedules transmissions from and to STA</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dirty="0"/>
              <a:t>The TDD slot structure including slots, subframes and frames proposed in contribution 17/1323r2 works well with the proposed architecture.</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dirty="0"/>
              <a:t>The scheduling mechanism proposed in contribution 17/1323r2 also works well with the proposed architecture.</a:t>
            </a:r>
          </a:p>
          <a:p>
            <a:pPr lvl="2"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t>This includes use of TDD-SPs and TDD bitmaps for assignment.</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600" dirty="0"/>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600" b="0" dirty="0"/>
          </a:p>
        </p:txBody>
      </p:sp>
      <p:sp>
        <p:nvSpPr>
          <p:cNvPr id="6" name="Slide Number Placeholder 5"/>
          <p:cNvSpPr>
            <a:spLocks noGrp="1"/>
          </p:cNvSpPr>
          <p:nvPr>
            <p:ph type="sldNum" idx="12"/>
          </p:nvPr>
        </p:nvSpPr>
        <p:spPr/>
        <p:txBody>
          <a:bodyPr/>
          <a:lstStyle/>
          <a:p>
            <a:r>
              <a:rPr lang="en-GB" dirty="0"/>
              <a:t>Slide </a:t>
            </a:r>
            <a:fld id="{351F4386-A5E2-41A1-B4D0-BE653C929E06}" type="slidenum">
              <a:rPr lang="en-GB"/>
              <a:pPr/>
              <a:t>14</a:t>
            </a:fld>
            <a:endParaRPr lang="en-GB" dirty="0"/>
          </a:p>
        </p:txBody>
      </p:sp>
    </p:spTree>
    <p:extLst>
      <p:ext uri="{BB962C8B-B14F-4D97-AF65-F5344CB8AC3E}">
        <p14:creationId xmlns:p14="http://schemas.microsoft.com/office/powerpoint/2010/main" val="30169325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0" y="685801"/>
            <a:ext cx="9067800" cy="8382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t>Configuration Options: Summary</a:t>
            </a:r>
            <a:endParaRPr lang="en-GB" sz="2800" dirty="0">
              <a:solidFill>
                <a:schemeClr val="tx1"/>
              </a:solidFill>
            </a:endParaRPr>
          </a:p>
        </p:txBody>
      </p:sp>
      <p:sp>
        <p:nvSpPr>
          <p:cNvPr id="4098" name="Rectangle 2"/>
          <p:cNvSpPr>
            <a:spLocks noGrp="1" noChangeArrowheads="1"/>
          </p:cNvSpPr>
          <p:nvPr>
            <p:ph idx="1"/>
          </p:nvPr>
        </p:nvSpPr>
        <p:spPr>
          <a:xfrm>
            <a:off x="304006" y="1295400"/>
            <a:ext cx="8610600" cy="4875213"/>
          </a:xfrm>
          <a:ln/>
        </p:spPr>
        <p:txBody>
          <a:bodyPr/>
          <a:lstStyle/>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200" dirty="0">
                <a:cs typeface="+mn-cs"/>
              </a:rPr>
              <a:t>Configuration 1:</a:t>
            </a:r>
            <a:r>
              <a:rPr lang="en-US" sz="2200" b="0" dirty="0">
                <a:cs typeface="+mn-cs"/>
              </a:rPr>
              <a:t> DN sectors are PCPs/APs and CN sectors are STAs. This choice has the following limitations:</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dirty="0">
                <a:cs typeface="+mn-cs"/>
              </a:rPr>
              <a:t>Restricts real-world deployment options (</a:t>
            </a:r>
            <a:r>
              <a:rPr lang="en-US" sz="1800" dirty="0">
                <a:cs typeface="+mn-cs"/>
              </a:rPr>
              <a:t>Slide 9 - 10)</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cs typeface="+mn-cs"/>
              </a:rPr>
              <a:t>Introduces scheduling challenges (Slides 12 - 13)</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cs typeface="+mn-cs"/>
              </a:rPr>
              <a:t>Significant updates required to the </a:t>
            </a:r>
            <a:r>
              <a:rPr lang="en-US" sz="1800" b="0" dirty="0">
                <a:cs typeface="+mn-cs"/>
              </a:rPr>
              <a:t>802.11ay standard</a:t>
            </a:r>
          </a:p>
          <a:p>
            <a:pPr lvl="2"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cs typeface="+mn-cs"/>
              </a:rPr>
              <a:t>E.g., need to define AP-AP over-the-air protocols in 11ay</a:t>
            </a:r>
          </a:p>
          <a:p>
            <a:pPr lvl="2"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800" dirty="0">
              <a:cs typeface="+mn-cs"/>
            </a:endParaRPr>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200" dirty="0"/>
              <a:t>Configuration 2:</a:t>
            </a:r>
            <a:r>
              <a:rPr lang="en-US" sz="2200" b="0" dirty="0"/>
              <a:t> DN sectors can be PCPs/APs or STAs, whereas CN sectors are STAs. This choice has the following limitations:</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Restricts real-world deployment options (Slide 10)</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800" dirty="0"/>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200" dirty="0"/>
              <a:t>Configuration 3:</a:t>
            </a:r>
            <a:r>
              <a:rPr lang="en-US" sz="2200" b="0" dirty="0"/>
              <a:t> DN and CN sectors may assume either PCP/AP or STA functionality.</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This allows deployment flexibility, enables path redundancies, removes scheduling challenges with minimal standards impact.</a:t>
            </a:r>
          </a:p>
        </p:txBody>
      </p:sp>
      <p:sp>
        <p:nvSpPr>
          <p:cNvPr id="6" name="Slide Number Placeholder 5"/>
          <p:cNvSpPr>
            <a:spLocks noGrp="1"/>
          </p:cNvSpPr>
          <p:nvPr>
            <p:ph type="sldNum" idx="12"/>
          </p:nvPr>
        </p:nvSpPr>
        <p:spPr/>
        <p:txBody>
          <a:bodyPr/>
          <a:lstStyle/>
          <a:p>
            <a:r>
              <a:rPr lang="en-GB" dirty="0"/>
              <a:t>Slide </a:t>
            </a:r>
            <a:fld id="{351F4386-A5E2-41A1-B4D0-BE653C929E06}" type="slidenum">
              <a:rPr lang="en-GB"/>
              <a:pPr/>
              <a:t>15</a:t>
            </a:fld>
            <a:endParaRPr lang="en-GB" dirty="0"/>
          </a:p>
        </p:txBody>
      </p:sp>
    </p:spTree>
    <p:extLst>
      <p:ext uri="{BB962C8B-B14F-4D97-AF65-F5344CB8AC3E}">
        <p14:creationId xmlns:p14="http://schemas.microsoft.com/office/powerpoint/2010/main" val="6806113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dirty="0"/>
              <a:t>Slide </a:t>
            </a:r>
            <a:fld id="{531D307C-65C7-4BB3-B44A-1501D36803F7}" type="slidenum">
              <a:rPr lang="en-GB"/>
              <a:pPr/>
              <a:t>16</a:t>
            </a:fld>
            <a:endParaRPr lang="en-GB" dirty="0"/>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Conclusion</a:t>
            </a:r>
          </a:p>
        </p:txBody>
      </p:sp>
      <p:sp>
        <p:nvSpPr>
          <p:cNvPr id="7" name="Rectangle 2"/>
          <p:cNvSpPr>
            <a:spLocks noGrp="1" noChangeArrowheads="1"/>
          </p:cNvSpPr>
          <p:nvPr>
            <p:ph idx="1"/>
          </p:nvPr>
        </p:nvSpPr>
        <p:spPr>
          <a:xfrm>
            <a:off x="230981" y="1981200"/>
            <a:ext cx="8228013" cy="4113213"/>
          </a:xfrm>
          <a:ln/>
        </p:spPr>
        <p:txBody>
          <a:bodyPr/>
          <a:lstStyle/>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We presented three options for configuring Distribution Network entities, in particular, DNs and CNs, to enable their functionalities.</a:t>
            </a:r>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b="0" dirty="0"/>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We discussed each configuration options in terms of benefit and limitations for real-world deployment and scheduling.</a:t>
            </a:r>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b="0" dirty="0"/>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Configuration Option 3 seems to provide the most flexibility, resilience and redundancy in deployment and enables efficient and dynamic scheduling.</a:t>
            </a:r>
          </a:p>
        </p:txBody>
      </p:sp>
    </p:spTree>
    <p:extLst>
      <p:ext uri="{BB962C8B-B14F-4D97-AF65-F5344CB8AC3E}">
        <p14:creationId xmlns:p14="http://schemas.microsoft.com/office/powerpoint/2010/main" val="12925398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dirty="0"/>
              <a:t>Slide </a:t>
            </a:r>
            <a:fld id="{531D307C-65C7-4BB3-B44A-1501D36803F7}" type="slidenum">
              <a:rPr lang="en-GB"/>
              <a:pPr/>
              <a:t>17</a:t>
            </a:fld>
            <a:endParaRPr lang="en-GB" dirty="0"/>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11266" name="Rectangle 2"/>
          <p:cNvSpPr>
            <a:spLocks noGrp="1" noChangeArrowheads="1"/>
          </p:cNvSpPr>
          <p:nvPr>
            <p:ph type="body" idx="1"/>
          </p:nvPr>
        </p:nvSpPr>
        <p:spPr>
          <a:xfrm>
            <a:off x="228600" y="1600200"/>
            <a:ext cx="8534400" cy="4208463"/>
          </a:xfrm>
          <a:ln/>
        </p:spPr>
        <p:txBody>
          <a:bodyPr/>
          <a:lstStyle/>
          <a:p>
            <a:r>
              <a:rPr lang="en-US" b="0" dirty="0"/>
              <a:t>[1] IEEE 11-15/625r5 “IEEE 802.11 TGay Usage Scenarios”, August 2017</a:t>
            </a:r>
          </a:p>
          <a:p>
            <a:r>
              <a:rPr lang="en-US" b="0" dirty="0"/>
              <a:t>[2]	IEEE 802.11-17/1019r2 “mmWave Distribution Network Usage Model”, July 2017</a:t>
            </a:r>
          </a:p>
          <a:p>
            <a:r>
              <a:rPr lang="en-US" b="0" dirty="0"/>
              <a:t>[3] IEEE 802.11-17/1022r0 “Changes to 802.11ay in support of mmW Distribution Network Use Cases”, July 2017</a:t>
            </a:r>
          </a:p>
          <a:p>
            <a:r>
              <a:rPr lang="en-US" b="0" dirty="0"/>
              <a:t>[4] IEEE 802.11-17/1321r0 “Features for mmW Distribution Network Use Case”, September 2017</a:t>
            </a:r>
          </a:p>
          <a:p>
            <a:r>
              <a:rPr lang="en-US" b="0" dirty="0"/>
              <a:t>[5] IEEE 802.11-17/1323r2 “Scheduling for mmWave Distribution Networks”, September, 2017</a:t>
            </a:r>
          </a:p>
          <a:p>
            <a:endParaRPr lang="en-US" sz="1800" b="0" dirty="0">
              <a:ea typeface="Times New Roman"/>
              <a:cs typeface="Times New Roman"/>
              <a:sym typeface="Times New Roman"/>
            </a:endParaRPr>
          </a:p>
          <a:p>
            <a:pPr marL="457200" indent="-457200" algn="just" defTabSz="914400">
              <a:spcBef>
                <a:spcPct val="20000"/>
              </a:spcBef>
              <a:buClrTx/>
              <a:buSzTx/>
              <a:buFont typeface="+mj-lt"/>
              <a:buAutoNum type="arabicPeriod"/>
            </a:pPr>
            <a:endParaRPr lang="en-US" sz="1800" b="0" dirty="0">
              <a:ea typeface="Times New Roman"/>
              <a:cs typeface="Times New Roman"/>
              <a:sym typeface="Times New Roman"/>
            </a:endParaRPr>
          </a:p>
          <a:p>
            <a:endParaRPr lang="en-US" b="0" dirty="0"/>
          </a:p>
        </p:txBody>
      </p:sp>
    </p:spTree>
    <p:extLst>
      <p:ext uri="{BB962C8B-B14F-4D97-AF65-F5344CB8AC3E}">
        <p14:creationId xmlns:p14="http://schemas.microsoft.com/office/powerpoint/2010/main" val="29568418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dirty="0"/>
              <a:t>Slide </a:t>
            </a:r>
            <a:fld id="{531D307C-65C7-4BB3-B44A-1501D36803F7}" type="slidenum">
              <a:rPr lang="en-GB"/>
              <a:pPr/>
              <a:t>18</a:t>
            </a:fld>
            <a:endParaRPr lang="en-GB" dirty="0"/>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Straw Poll</a:t>
            </a:r>
          </a:p>
        </p:txBody>
      </p:sp>
      <p:sp>
        <p:nvSpPr>
          <p:cNvPr id="7" name="Rectangle 2"/>
          <p:cNvSpPr>
            <a:spLocks noGrp="1" noChangeArrowheads="1"/>
          </p:cNvSpPr>
          <p:nvPr>
            <p:ph idx="1"/>
          </p:nvPr>
        </p:nvSpPr>
        <p:spPr>
          <a:xfrm>
            <a:off x="230981" y="1981200"/>
            <a:ext cx="8228013" cy="4113213"/>
          </a:xfrm>
          <a:ln/>
        </p:spPr>
        <p:txBody>
          <a:bodyPr/>
          <a:lstStyle/>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Do you agree that Configuration Option 3 (as shown on Slide 8) should be considered for realizing mmW Distribution Networks?</a:t>
            </a:r>
          </a:p>
          <a:p>
            <a:pPr marL="0" indent="0" algn="just">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b="0" dirty="0"/>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Y/N/A</a:t>
            </a:r>
          </a:p>
        </p:txBody>
      </p:sp>
    </p:spTree>
    <p:extLst>
      <p:ext uri="{BB962C8B-B14F-4D97-AF65-F5344CB8AC3E}">
        <p14:creationId xmlns:p14="http://schemas.microsoft.com/office/powerpoint/2010/main" val="1611550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chemeClr val="tx1"/>
                </a:solidFill>
              </a:rPr>
              <a:t>Overview</a:t>
            </a:r>
          </a:p>
        </p:txBody>
      </p:sp>
      <p:sp>
        <p:nvSpPr>
          <p:cNvPr id="4098" name="Rectangle 2"/>
          <p:cNvSpPr>
            <a:spLocks noGrp="1" noChangeArrowheads="1"/>
          </p:cNvSpPr>
          <p:nvPr>
            <p:ph idx="1"/>
          </p:nvPr>
        </p:nvSpPr>
        <p:spPr>
          <a:xfrm>
            <a:off x="685800" y="1600200"/>
            <a:ext cx="7924800" cy="4649787"/>
          </a:xfrm>
          <a:ln/>
        </p:spPr>
        <p:txBody>
          <a:bodyPr/>
          <a:lstStyle/>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800" b="0" dirty="0"/>
              <a:t>Introduction</a:t>
            </a:r>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800" b="0" dirty="0"/>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800" b="0" dirty="0"/>
              <a:t>Distribution Networks Terminology</a:t>
            </a:r>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800" b="0" dirty="0"/>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800" b="0" dirty="0"/>
              <a:t>Distribution Networks Challenges</a:t>
            </a:r>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800" b="0" dirty="0"/>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800" b="0" dirty="0"/>
              <a:t>Configurations for Distribution Networks Entities</a:t>
            </a:r>
            <a:endParaRPr lang="en-US" sz="2000" b="0" dirty="0"/>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800" b="0" dirty="0"/>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800" b="0" dirty="0"/>
              <a:t>Conclusions</a:t>
            </a:r>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b="0" dirty="0"/>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b="0" dirty="0"/>
          </a:p>
        </p:txBody>
      </p:sp>
      <p:sp>
        <p:nvSpPr>
          <p:cNvPr id="6" name="Slide Number Placeholder 5"/>
          <p:cNvSpPr>
            <a:spLocks noGrp="1"/>
          </p:cNvSpPr>
          <p:nvPr>
            <p:ph type="sldNum" idx="12"/>
          </p:nvPr>
        </p:nvSpPr>
        <p:spPr/>
        <p:txBody>
          <a:bodyPr/>
          <a:lstStyle/>
          <a:p>
            <a:r>
              <a:rPr lang="en-GB" dirty="0"/>
              <a:t>Slide </a:t>
            </a:r>
            <a:fld id="{351F4386-A5E2-41A1-B4D0-BE653C929E06}" type="slidenum">
              <a:rPr lang="en-GB"/>
              <a:pPr/>
              <a:t>2</a:t>
            </a:fld>
            <a:endParaRPr lang="en-GB" dirty="0"/>
          </a:p>
        </p:txBody>
      </p:sp>
    </p:spTree>
    <p:extLst>
      <p:ext uri="{BB962C8B-B14F-4D97-AF65-F5344CB8AC3E}">
        <p14:creationId xmlns:p14="http://schemas.microsoft.com/office/powerpoint/2010/main" val="19245183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chemeClr val="tx1"/>
                </a:solidFill>
              </a:rPr>
              <a:t>Introduction</a:t>
            </a:r>
          </a:p>
        </p:txBody>
      </p:sp>
      <p:sp>
        <p:nvSpPr>
          <p:cNvPr id="4098" name="Rectangle 2"/>
          <p:cNvSpPr>
            <a:spLocks noGrp="1" noChangeArrowheads="1"/>
          </p:cNvSpPr>
          <p:nvPr>
            <p:ph idx="1"/>
          </p:nvPr>
        </p:nvSpPr>
        <p:spPr>
          <a:xfrm>
            <a:off x="265906" y="1600200"/>
            <a:ext cx="8610600" cy="4649787"/>
          </a:xfrm>
          <a:ln/>
        </p:spPr>
        <p:txBody>
          <a:bodyPr/>
          <a:lstStyle/>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Distribution Network usage model has been approved by 11ay [1]</a:t>
            </a:r>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[4] presented high-level network architecture for distribution networks with three entities:</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cs typeface="+mn-cs"/>
              </a:rPr>
              <a:t>Cloud controller (CC) / Distribution nodes (DN) / Client nodes (CN)</a:t>
            </a:r>
            <a:endParaRPr lang="en-US" sz="2400" b="0" dirty="0"/>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These entities need to be configured under 11ay framework to provide the needed functionalities</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E.g., when a link is formed between an DN sector and a CN sector, which should be configured as an AP and which as a STA</a:t>
            </a:r>
            <a:endParaRPr lang="en-US" sz="2400" b="0" dirty="0"/>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In this presentation, we propose options of configurations utilizing 802.11ay protocols/procedures, and discuss these options in terms of real-life deployment challenges such as deployment flexibility and scheduling complexities</a:t>
            </a:r>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b="0" dirty="0"/>
          </a:p>
        </p:txBody>
      </p:sp>
      <p:sp>
        <p:nvSpPr>
          <p:cNvPr id="6" name="Slide Number Placeholder 5"/>
          <p:cNvSpPr>
            <a:spLocks noGrp="1"/>
          </p:cNvSpPr>
          <p:nvPr>
            <p:ph type="sldNum" idx="12"/>
          </p:nvPr>
        </p:nvSpPr>
        <p:spPr/>
        <p:txBody>
          <a:bodyPr/>
          <a:lstStyle/>
          <a:p>
            <a:r>
              <a:rPr lang="en-GB" dirty="0"/>
              <a:t>Slide </a:t>
            </a:r>
            <a:fld id="{351F4386-A5E2-41A1-B4D0-BE653C929E06}" type="slidenum">
              <a:rPr lang="en-GB"/>
              <a:pPr/>
              <a:t>3</a:t>
            </a:fld>
            <a:endParaRPr lang="en-GB" dirty="0"/>
          </a:p>
        </p:txBody>
      </p:sp>
    </p:spTree>
    <p:extLst>
      <p:ext uri="{BB962C8B-B14F-4D97-AF65-F5344CB8AC3E}">
        <p14:creationId xmlns:p14="http://schemas.microsoft.com/office/powerpoint/2010/main" val="19970235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0" y="685800"/>
            <a:ext cx="9067800"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t>mmWave Distribution Networks: Terminology</a:t>
            </a:r>
            <a:endParaRPr lang="en-GB" sz="2800" dirty="0">
              <a:solidFill>
                <a:schemeClr val="tx1"/>
              </a:solidFill>
            </a:endParaRPr>
          </a:p>
        </p:txBody>
      </p:sp>
      <p:sp>
        <p:nvSpPr>
          <p:cNvPr id="4098" name="Rectangle 2"/>
          <p:cNvSpPr>
            <a:spLocks noGrp="1" noChangeArrowheads="1"/>
          </p:cNvSpPr>
          <p:nvPr>
            <p:ph idx="1"/>
          </p:nvPr>
        </p:nvSpPr>
        <p:spPr>
          <a:xfrm>
            <a:off x="304006" y="1905000"/>
            <a:ext cx="8610600" cy="4649787"/>
          </a:xfrm>
          <a:ln/>
        </p:spPr>
        <p:txBody>
          <a:bodyPr/>
          <a:lstStyle/>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200" dirty="0">
                <a:cs typeface="+mn-cs"/>
              </a:rPr>
              <a:t>Cloud controller (CC):</a:t>
            </a:r>
            <a:r>
              <a:rPr lang="en-US" sz="2200" b="0" dirty="0">
                <a:cs typeface="+mn-cs"/>
              </a:rPr>
              <a:t> Provides self-organizing capabilities and optimizes network performance (resource utilization, congestion control, failure recovery, etc.).</a:t>
            </a:r>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200" dirty="0"/>
              <a:t>Sector:</a:t>
            </a:r>
            <a:r>
              <a:rPr lang="en-US" sz="2200" b="0" dirty="0"/>
              <a:t> A sector in a DN or CN consists of a mmW antenna, radio and 802.11ay protocol stack.</a:t>
            </a:r>
            <a:endParaRPr lang="en-US" sz="2200" b="0" dirty="0">
              <a:cs typeface="+mn-cs"/>
            </a:endParaRPr>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200" dirty="0">
                <a:cs typeface="+mn-cs"/>
              </a:rPr>
              <a:t>Distribution nodes (DN):</a:t>
            </a:r>
            <a:r>
              <a:rPr lang="en-US" sz="2200" b="0" dirty="0">
                <a:cs typeface="+mn-cs"/>
              </a:rPr>
              <a:t> A DN may have multiple mmW sectors, each containing an antenna, radio and 802.11ay protocol stack. A DN sector may connect to multiple DNs and CNs [4].</a:t>
            </a:r>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200" dirty="0">
                <a:cs typeface="+mn-cs"/>
              </a:rPr>
              <a:t>Client nodes (CN):</a:t>
            </a:r>
            <a:r>
              <a:rPr lang="en-US" sz="2200" b="0" dirty="0">
                <a:cs typeface="+mn-cs"/>
              </a:rPr>
              <a:t> A CN has a single mmW sector, containing an antenna, radio and 802.11ay protocol stack. </a:t>
            </a:r>
            <a:r>
              <a:rPr lang="en-US" sz="2200" i="1" dirty="0">
                <a:cs typeface="+mn-cs"/>
              </a:rPr>
              <a:t>In addition, a CN sector may connect to multiple CNs or DNs.</a:t>
            </a:r>
            <a:r>
              <a:rPr lang="en-US" sz="2200" b="0" dirty="0">
                <a:cs typeface="+mn-cs"/>
              </a:rPr>
              <a:t> (See Slide 9 - 11)</a:t>
            </a:r>
            <a:endParaRPr lang="en-US" dirty="0">
              <a:cs typeface="+mn-cs"/>
            </a:endParaRPr>
          </a:p>
        </p:txBody>
      </p:sp>
      <p:sp>
        <p:nvSpPr>
          <p:cNvPr id="6" name="Slide Number Placeholder 5"/>
          <p:cNvSpPr>
            <a:spLocks noGrp="1"/>
          </p:cNvSpPr>
          <p:nvPr>
            <p:ph type="sldNum" idx="12"/>
          </p:nvPr>
        </p:nvSpPr>
        <p:spPr/>
        <p:txBody>
          <a:bodyPr/>
          <a:lstStyle/>
          <a:p>
            <a:r>
              <a:rPr lang="en-GB" dirty="0"/>
              <a:t>Slide </a:t>
            </a:r>
            <a:fld id="{351F4386-A5E2-41A1-B4D0-BE653C929E06}" type="slidenum">
              <a:rPr lang="en-GB"/>
              <a:pPr/>
              <a:t>4</a:t>
            </a:fld>
            <a:endParaRPr lang="en-GB" dirty="0"/>
          </a:p>
        </p:txBody>
      </p:sp>
    </p:spTree>
    <p:extLst>
      <p:ext uri="{BB962C8B-B14F-4D97-AF65-F5344CB8AC3E}">
        <p14:creationId xmlns:p14="http://schemas.microsoft.com/office/powerpoint/2010/main" val="22211245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978837"/>
            <a:ext cx="3276600" cy="3271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7" name="Rectangle 1"/>
          <p:cNvSpPr>
            <a:spLocks noGrp="1" noChangeArrowheads="1"/>
          </p:cNvSpPr>
          <p:nvPr>
            <p:ph type="title"/>
          </p:nvPr>
        </p:nvSpPr>
        <p:spPr>
          <a:xfrm>
            <a:off x="0" y="609600"/>
            <a:ext cx="9067800"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t>Real-world Deployment and Scheduling Challenges (1/2)</a:t>
            </a:r>
            <a:endParaRPr lang="en-GB" sz="2800" dirty="0">
              <a:solidFill>
                <a:schemeClr val="tx1"/>
              </a:solidFill>
            </a:endParaRPr>
          </a:p>
        </p:txBody>
      </p:sp>
      <p:sp>
        <p:nvSpPr>
          <p:cNvPr id="4098" name="Rectangle 2"/>
          <p:cNvSpPr>
            <a:spLocks noGrp="1" noChangeArrowheads="1"/>
          </p:cNvSpPr>
          <p:nvPr>
            <p:ph idx="1"/>
          </p:nvPr>
        </p:nvSpPr>
        <p:spPr>
          <a:xfrm>
            <a:off x="304006" y="1676400"/>
            <a:ext cx="8610600" cy="4495800"/>
          </a:xfrm>
          <a:ln/>
        </p:spPr>
        <p:txBody>
          <a:bodyPr/>
          <a:lstStyle/>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200" b="0" dirty="0"/>
              <a:t>Downtown city deployments are dense with significant Line-of-Sight (LoS) blockages and non-uniform layouts</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cs typeface="+mn-cs"/>
              </a:rPr>
              <a:t>A flexible configuration is needed to address deployments in sub-urban or dense urban environments. A few urban deployment examples are shown below:</a:t>
            </a:r>
            <a:endParaRPr lang="en-US" sz="1600" b="0" dirty="0">
              <a:cs typeface="+mn-cs"/>
            </a:endParaRPr>
          </a:p>
        </p:txBody>
      </p:sp>
      <p:sp>
        <p:nvSpPr>
          <p:cNvPr id="6" name="Slide Number Placeholder 5"/>
          <p:cNvSpPr>
            <a:spLocks noGrp="1"/>
          </p:cNvSpPr>
          <p:nvPr>
            <p:ph type="sldNum" idx="12"/>
          </p:nvPr>
        </p:nvSpPr>
        <p:spPr/>
        <p:txBody>
          <a:bodyPr/>
          <a:lstStyle/>
          <a:p>
            <a:r>
              <a:rPr lang="en-GB" dirty="0"/>
              <a:t>Slide </a:t>
            </a:r>
            <a:fld id="{351F4386-A5E2-41A1-B4D0-BE653C929E06}" type="slidenum">
              <a:rPr lang="en-GB"/>
              <a:pPr/>
              <a:t>5</a:t>
            </a:fld>
            <a:endParaRPr lang="en-GB" dirty="0"/>
          </a:p>
        </p:txBody>
      </p:sp>
      <p:pic>
        <p:nvPicPr>
          <p:cNvPr id="3" name="Picture 2"/>
          <p:cNvPicPr>
            <a:picLocks noChangeAspect="1"/>
          </p:cNvPicPr>
          <p:nvPr/>
        </p:nvPicPr>
        <p:blipFill>
          <a:blip r:embed="rId4"/>
          <a:stretch>
            <a:fillRect/>
          </a:stretch>
        </p:blipFill>
        <p:spPr>
          <a:xfrm>
            <a:off x="4038600" y="3053083"/>
            <a:ext cx="4676714" cy="3119118"/>
          </a:xfrm>
          <a:prstGeom prst="rect">
            <a:avLst/>
          </a:prstGeom>
        </p:spPr>
      </p:pic>
      <p:sp>
        <p:nvSpPr>
          <p:cNvPr id="7" name="TextBox 6"/>
          <p:cNvSpPr txBox="1"/>
          <p:nvPr/>
        </p:nvSpPr>
        <p:spPr>
          <a:xfrm>
            <a:off x="1155794" y="6225675"/>
            <a:ext cx="1511206" cy="246221"/>
          </a:xfrm>
          <a:prstGeom prst="rect">
            <a:avLst/>
          </a:prstGeom>
          <a:noFill/>
          <a:ln w="19050">
            <a:noFill/>
          </a:ln>
        </p:spPr>
        <p:txBody>
          <a:bodyPr wrap="square" rtlCol="0">
            <a:spAutoFit/>
          </a:bodyPr>
          <a:lstStyle>
            <a:defPPr>
              <a:defRPr lang="en-GB"/>
            </a:defPPr>
            <a:lvl1pPr>
              <a:defRPr sz="1000" b="1" i="1">
                <a:solidFill>
                  <a:srgbClr val="0070C0"/>
                </a:solidFill>
                <a:latin typeface="Arial" panose="020B0604020202020204" pitchFamily="34" charset="0"/>
                <a:cs typeface="Arial" panose="020B0604020202020204" pitchFamily="34" charset="0"/>
              </a:defRPr>
            </a:lvl1pPr>
          </a:lstStyle>
          <a:p>
            <a:r>
              <a:rPr lang="en-US" dirty="0"/>
              <a:t>Source: From [2]</a:t>
            </a:r>
          </a:p>
        </p:txBody>
      </p:sp>
      <p:sp>
        <p:nvSpPr>
          <p:cNvPr id="8" name="TextBox 7"/>
          <p:cNvSpPr txBox="1"/>
          <p:nvPr/>
        </p:nvSpPr>
        <p:spPr>
          <a:xfrm>
            <a:off x="4007069" y="6225267"/>
            <a:ext cx="5181600" cy="246221"/>
          </a:xfrm>
          <a:prstGeom prst="rect">
            <a:avLst/>
          </a:prstGeom>
          <a:noFill/>
          <a:ln w="19050">
            <a:noFill/>
          </a:ln>
        </p:spPr>
        <p:txBody>
          <a:bodyPr wrap="square" rtlCol="0">
            <a:spAutoFit/>
          </a:bodyPr>
          <a:lstStyle/>
          <a:p>
            <a:r>
              <a:rPr lang="en-US" sz="1000" b="1" i="1" dirty="0">
                <a:solidFill>
                  <a:srgbClr val="0070C0"/>
                </a:solidFill>
                <a:latin typeface="Arial" panose="020B0604020202020204" pitchFamily="34" charset="0"/>
                <a:cs typeface="Arial" panose="020B0604020202020204" pitchFamily="34" charset="0"/>
              </a:rPr>
              <a:t>Source: CCS Whitepaper - Rapid small cell deployment in the urban jungle</a:t>
            </a:r>
          </a:p>
        </p:txBody>
      </p:sp>
    </p:spTree>
    <p:extLst>
      <p:ext uri="{BB962C8B-B14F-4D97-AF65-F5344CB8AC3E}">
        <p14:creationId xmlns:p14="http://schemas.microsoft.com/office/powerpoint/2010/main" val="12068935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0" y="609600"/>
            <a:ext cx="9067800"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t>Real-world Deployment and Scheduling Challenges (2/2)</a:t>
            </a:r>
            <a:endParaRPr lang="en-GB" sz="2800" dirty="0">
              <a:solidFill>
                <a:schemeClr val="tx1"/>
              </a:solidFill>
            </a:endParaRPr>
          </a:p>
        </p:txBody>
      </p:sp>
      <p:sp>
        <p:nvSpPr>
          <p:cNvPr id="4098" name="Rectangle 2"/>
          <p:cNvSpPr>
            <a:spLocks noGrp="1" noChangeArrowheads="1"/>
          </p:cNvSpPr>
          <p:nvPr>
            <p:ph idx="1"/>
          </p:nvPr>
        </p:nvSpPr>
        <p:spPr>
          <a:xfrm>
            <a:off x="304006" y="1447800"/>
            <a:ext cx="8671828" cy="4495800"/>
          </a:xfrm>
          <a:ln/>
        </p:spPr>
        <p:txBody>
          <a:bodyPr/>
          <a:lstStyle/>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200" b="0" dirty="0"/>
              <a:t>Backhaul traffic for Wireless small-cell (Cellular/Wi-Fi) and fixed wireless-to-home has a high peak and is bursty </a:t>
            </a:r>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0" dirty="0">
                <a:cs typeface="+mn-cs"/>
              </a:rPr>
              <a:t>This requires efficient resource allocation and reactive scheduling mechanisms.</a:t>
            </a:r>
          </a:p>
        </p:txBody>
      </p:sp>
      <p:sp>
        <p:nvSpPr>
          <p:cNvPr id="6" name="Slide Number Placeholder 5"/>
          <p:cNvSpPr>
            <a:spLocks noGrp="1"/>
          </p:cNvSpPr>
          <p:nvPr>
            <p:ph type="sldNum" idx="12"/>
          </p:nvPr>
        </p:nvSpPr>
        <p:spPr/>
        <p:txBody>
          <a:bodyPr/>
          <a:lstStyle/>
          <a:p>
            <a:r>
              <a:rPr lang="en-GB" dirty="0"/>
              <a:t>Slide </a:t>
            </a:r>
            <a:fld id="{351F4386-A5E2-41A1-B4D0-BE653C929E06}" type="slidenum">
              <a:rPr lang="en-GB"/>
              <a:pPr/>
              <a:t>6</a:t>
            </a:fld>
            <a:endParaRPr lang="en-GB" dirty="0"/>
          </a:p>
        </p:txBody>
      </p:sp>
      <p:sp>
        <p:nvSpPr>
          <p:cNvPr id="11" name="TextBox 10"/>
          <p:cNvSpPr txBox="1"/>
          <p:nvPr/>
        </p:nvSpPr>
        <p:spPr>
          <a:xfrm>
            <a:off x="701016" y="6056471"/>
            <a:ext cx="2821242" cy="400110"/>
          </a:xfrm>
          <a:prstGeom prst="rect">
            <a:avLst/>
          </a:prstGeom>
          <a:noFill/>
          <a:ln w="19050">
            <a:noFill/>
          </a:ln>
        </p:spPr>
        <p:txBody>
          <a:bodyPr wrap="square" rtlCol="0">
            <a:spAutoFit/>
          </a:bodyPr>
          <a:lstStyle/>
          <a:p>
            <a:r>
              <a:rPr lang="en-US" sz="1000" b="1" i="1" dirty="0">
                <a:solidFill>
                  <a:srgbClr val="0070C0"/>
                </a:solidFill>
                <a:latin typeface="Arial" panose="020B0604020202020204" pitchFamily="34" charset="0"/>
                <a:cs typeface="Arial" panose="020B0604020202020204" pitchFamily="34" charset="0"/>
              </a:rPr>
              <a:t>Source: Cambridge Broadband Networks Whitepaper – Small Cells in a Big City</a:t>
            </a:r>
          </a:p>
        </p:txBody>
      </p:sp>
      <p:pic>
        <p:nvPicPr>
          <p:cNvPr id="5" name="Picture 4"/>
          <p:cNvPicPr>
            <a:picLocks noChangeAspect="1"/>
          </p:cNvPicPr>
          <p:nvPr/>
        </p:nvPicPr>
        <p:blipFill>
          <a:blip r:embed="rId3"/>
          <a:stretch>
            <a:fillRect/>
          </a:stretch>
        </p:blipFill>
        <p:spPr>
          <a:xfrm>
            <a:off x="4301461" y="3124200"/>
            <a:ext cx="4687757" cy="3124200"/>
          </a:xfrm>
          <a:prstGeom prst="rect">
            <a:avLst/>
          </a:prstGeom>
        </p:spPr>
      </p:pic>
      <p:sp>
        <p:nvSpPr>
          <p:cNvPr id="10" name="TextBox 9"/>
          <p:cNvSpPr txBox="1"/>
          <p:nvPr/>
        </p:nvSpPr>
        <p:spPr>
          <a:xfrm>
            <a:off x="4419600" y="6248400"/>
            <a:ext cx="4382294" cy="246221"/>
          </a:xfrm>
          <a:prstGeom prst="rect">
            <a:avLst/>
          </a:prstGeom>
          <a:noFill/>
          <a:ln w="19050">
            <a:noFill/>
          </a:ln>
        </p:spPr>
        <p:txBody>
          <a:bodyPr wrap="square" rtlCol="0">
            <a:spAutoFit/>
          </a:bodyPr>
          <a:lstStyle/>
          <a:p>
            <a:r>
              <a:rPr lang="en-US" sz="1000" b="1" i="1" dirty="0">
                <a:solidFill>
                  <a:srgbClr val="0070C0"/>
                </a:solidFill>
                <a:latin typeface="Arial" panose="020B0604020202020204" pitchFamily="34" charset="0"/>
                <a:cs typeface="Arial" panose="020B0604020202020204" pitchFamily="34" charset="0"/>
              </a:rPr>
              <a:t>Source: Small Cell Backhaul Requirements, NGMN Whitepaper, 2012.</a:t>
            </a:r>
          </a:p>
        </p:txBody>
      </p:sp>
      <p:sp>
        <p:nvSpPr>
          <p:cNvPr id="7" name="TextBox 6"/>
          <p:cNvSpPr txBox="1"/>
          <p:nvPr/>
        </p:nvSpPr>
        <p:spPr>
          <a:xfrm>
            <a:off x="4344988" y="2639569"/>
            <a:ext cx="5180012" cy="276999"/>
          </a:xfrm>
          <a:prstGeom prst="rect">
            <a:avLst/>
          </a:prstGeom>
          <a:noFill/>
        </p:spPr>
        <p:txBody>
          <a:bodyPr wrap="square" rtlCol="0">
            <a:spAutoFit/>
          </a:bodyPr>
          <a:lstStyle/>
          <a:p>
            <a:r>
              <a:rPr lang="en-US" sz="1200" b="1" dirty="0">
                <a:solidFill>
                  <a:schemeClr val="tx1"/>
                </a:solidFill>
                <a:latin typeface="Arial" panose="020B0604020202020204" pitchFamily="34" charset="0"/>
                <a:cs typeface="Arial" panose="020B0604020202020204" pitchFamily="34" charset="0"/>
              </a:rPr>
              <a:t>Efficiency (UL) = ~25%-30% Efficiency (DL)=~17%-25%</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61" y="2639569"/>
            <a:ext cx="4377661" cy="3075431"/>
          </a:xfrm>
          <a:prstGeom prst="rect">
            <a:avLst/>
          </a:prstGeom>
        </p:spPr>
      </p:pic>
    </p:spTree>
    <p:extLst>
      <p:ext uri="{BB962C8B-B14F-4D97-AF65-F5344CB8AC3E}">
        <p14:creationId xmlns:p14="http://schemas.microsoft.com/office/powerpoint/2010/main" val="14904837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42998" b="50315"/>
          <a:stretch/>
        </p:blipFill>
        <p:spPr>
          <a:xfrm>
            <a:off x="1873828" y="4182254"/>
            <a:ext cx="5472545" cy="2294746"/>
          </a:xfrm>
          <a:prstGeom prst="rect">
            <a:avLst/>
          </a:prstGeom>
        </p:spPr>
      </p:pic>
      <p:sp>
        <p:nvSpPr>
          <p:cNvPr id="2" name="Title 1"/>
          <p:cNvSpPr>
            <a:spLocks noGrp="1"/>
          </p:cNvSpPr>
          <p:nvPr>
            <p:ph type="title"/>
          </p:nvPr>
        </p:nvSpPr>
        <p:spPr/>
        <p:txBody>
          <a:bodyPr/>
          <a:lstStyle/>
          <a:p>
            <a:r>
              <a:rPr lang="en-GB" dirty="0"/>
              <a:t>Configuration Options (1/2)</a:t>
            </a:r>
            <a:endParaRPr lang="en-US" dirty="0"/>
          </a:p>
        </p:txBody>
      </p:sp>
      <p:sp>
        <p:nvSpPr>
          <p:cNvPr id="3" name="Content Placeholder 2"/>
          <p:cNvSpPr>
            <a:spLocks noGrp="1"/>
          </p:cNvSpPr>
          <p:nvPr>
            <p:ph sz="half" idx="1"/>
          </p:nvPr>
        </p:nvSpPr>
        <p:spPr>
          <a:xfrm>
            <a:off x="685800" y="1666066"/>
            <a:ext cx="7924800" cy="2363788"/>
          </a:xfrm>
        </p:spPr>
        <p:txBody>
          <a:bodyPr/>
          <a:lstStyle/>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dirty="0"/>
              <a:t>In order to address these real-world deployment challenges, the DNs and CNs need to be configured in such a way to provide:</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400" dirty="0"/>
              <a:t>Flexibility, scalability, ease, resilience and redundancy in deployment</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400" dirty="0"/>
              <a:t>Reactive, efficient and flexible scheduling with low complexity</a:t>
            </a:r>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dirty="0"/>
              <a:t>To meet these requirements, the easiest way may be to configure entities such as DNs and CNs at one end of each link to be an AP, and at the other end a STA</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400" b="0" dirty="0"/>
              <a:t>Minimum impact on current 802.11ay specifications.</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400" dirty="0"/>
              <a:t>However, the choice may not be trivial and can have impact on deployment and performance of the Distribution Networks</a:t>
            </a:r>
          </a:p>
          <a:p>
            <a:endParaRPr lang="en-US" dirty="0"/>
          </a:p>
        </p:txBody>
      </p:sp>
      <p:sp>
        <p:nvSpPr>
          <p:cNvPr id="5" name="Slide Number Placeholder 4"/>
          <p:cNvSpPr>
            <a:spLocks noGrp="1"/>
          </p:cNvSpPr>
          <p:nvPr>
            <p:ph type="sldNum" idx="12"/>
          </p:nvPr>
        </p:nvSpPr>
        <p:spPr/>
        <p:txBody>
          <a:bodyPr/>
          <a:lstStyle/>
          <a:p>
            <a:r>
              <a:rPr lang="en-GB" dirty="0"/>
              <a:t>Slide </a:t>
            </a:r>
            <a:fld id="{1CD163DD-D5E7-41DA-95F2-71530C24F8C3}" type="slidenum">
              <a:rPr lang="en-GB" smtClean="0"/>
              <a:pPr/>
              <a:t>7</a:t>
            </a:fld>
            <a:endParaRPr lang="en-GB" dirty="0"/>
          </a:p>
        </p:txBody>
      </p:sp>
    </p:spTree>
    <p:extLst>
      <p:ext uri="{BB962C8B-B14F-4D97-AF65-F5344CB8AC3E}">
        <p14:creationId xmlns:p14="http://schemas.microsoft.com/office/powerpoint/2010/main" val="2511106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0" y="685801"/>
            <a:ext cx="9067800" cy="8382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t>Configuration Options (2/2)</a:t>
            </a:r>
            <a:endParaRPr lang="en-GB" sz="2800" dirty="0">
              <a:solidFill>
                <a:schemeClr val="tx1"/>
              </a:solidFill>
            </a:endParaRPr>
          </a:p>
        </p:txBody>
      </p:sp>
      <p:sp>
        <p:nvSpPr>
          <p:cNvPr id="4098" name="Rectangle 2"/>
          <p:cNvSpPr>
            <a:spLocks noGrp="1" noChangeArrowheads="1"/>
          </p:cNvSpPr>
          <p:nvPr>
            <p:ph idx="1"/>
          </p:nvPr>
        </p:nvSpPr>
        <p:spPr>
          <a:xfrm>
            <a:off x="304006" y="1447800"/>
            <a:ext cx="8610600" cy="4875213"/>
          </a:xfrm>
          <a:ln/>
        </p:spPr>
        <p:txBody>
          <a:bodyPr/>
          <a:lstStyle/>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200" dirty="0">
                <a:cs typeface="+mn-cs"/>
              </a:rPr>
              <a:t>Configuration 1:</a:t>
            </a:r>
            <a:r>
              <a:rPr lang="en-US" sz="2200" b="0" dirty="0">
                <a:cs typeface="+mn-cs"/>
              </a:rPr>
              <a:t> DN sectors are PCPs/APs and CN sectors are STAs.</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cs typeface="+mn-cs"/>
              </a:rPr>
              <a:t>DN sectors are discoverable by new DNs and CNs since they continuously transmit beacons.</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cs typeface="+mn-cs"/>
              </a:rPr>
              <a:t>DN-CN scheduling is not a problem since it follows existing 11ay framework.</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800" dirty="0">
              <a:cs typeface="+mn-cs"/>
            </a:endParaRPr>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200" dirty="0"/>
              <a:t>Configuration 2:</a:t>
            </a:r>
            <a:r>
              <a:rPr lang="en-US" sz="2200" b="0" dirty="0"/>
              <a:t> DN sectors can be PCPs/APs or STAs, whereas CN sectors are STAs.</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DN sectors operating as PCP/APs are discoverable by new DNs and CNs.</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800" dirty="0"/>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200" dirty="0"/>
              <a:t>Configuration 3:</a:t>
            </a:r>
            <a:r>
              <a:rPr lang="en-US" sz="2200" b="0" dirty="0"/>
              <a:t> DN and CN sectors may assume either PCP/AP or STA functionality.</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A sector with already established connection to controller continues to operate in initiator mode to perform BF training with any new DN or CN sector.</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A sector may switch functionality (between PCP/AP and STA) under higher layer control.</a:t>
            </a:r>
          </a:p>
        </p:txBody>
      </p:sp>
      <p:sp>
        <p:nvSpPr>
          <p:cNvPr id="6" name="Slide Number Placeholder 5"/>
          <p:cNvSpPr>
            <a:spLocks noGrp="1"/>
          </p:cNvSpPr>
          <p:nvPr>
            <p:ph type="sldNum" idx="12"/>
          </p:nvPr>
        </p:nvSpPr>
        <p:spPr/>
        <p:txBody>
          <a:bodyPr/>
          <a:lstStyle/>
          <a:p>
            <a:r>
              <a:rPr lang="en-GB" dirty="0"/>
              <a:t>Slide </a:t>
            </a:r>
            <a:fld id="{351F4386-A5E2-41A1-B4D0-BE653C929E06}" type="slidenum">
              <a:rPr lang="en-GB"/>
              <a:pPr/>
              <a:t>8</a:t>
            </a:fld>
            <a:endParaRPr lang="en-GB" dirty="0"/>
          </a:p>
        </p:txBody>
      </p:sp>
    </p:spTree>
    <p:extLst>
      <p:ext uri="{BB962C8B-B14F-4D97-AF65-F5344CB8AC3E}">
        <p14:creationId xmlns:p14="http://schemas.microsoft.com/office/powerpoint/2010/main" val="39205815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4" name="Group 443"/>
          <p:cNvGrpSpPr/>
          <p:nvPr/>
        </p:nvGrpSpPr>
        <p:grpSpPr>
          <a:xfrm rot="18550350">
            <a:off x="1212796" y="4816794"/>
            <a:ext cx="1265260" cy="798795"/>
            <a:chOff x="1104431" y="4133278"/>
            <a:chExt cx="1134303" cy="798795"/>
          </a:xfrm>
        </p:grpSpPr>
        <p:sp>
          <p:nvSpPr>
            <p:cNvPr id="445" name="Gleichschenkliges Dreieck 177"/>
            <p:cNvSpPr/>
            <p:nvPr/>
          </p:nvSpPr>
          <p:spPr>
            <a:xfrm rot="4800619">
              <a:off x="1467804" y="4056292"/>
              <a:ext cx="693944" cy="847916"/>
            </a:xfrm>
            <a:prstGeom prst="triangle">
              <a:avLst/>
            </a:prstGeom>
            <a:solidFill>
              <a:srgbClr val="E20074">
                <a:lumMod val="20000"/>
                <a:lumOff val="80000"/>
              </a:srgbClr>
            </a:solidFill>
            <a:ln w="9525" cap="flat" cmpd="sng" algn="ctr">
              <a:noFill/>
              <a:prstDash val="solid"/>
            </a:ln>
            <a:effectLst/>
          </p:spPr>
          <p:txBody>
            <a:bodyPr lIns="91333" tIns="45666" rIns="91333" bIns="45666" rtlCol="0" anchor="ctr"/>
            <a:lstStyle/>
            <a:p>
              <a:pPr algn="ctr" defTabSz="456662">
                <a:lnSpc>
                  <a:spcPts val="1800"/>
                </a:lnSpc>
                <a:buClr>
                  <a:srgbClr val="E20074"/>
                </a:buClr>
                <a:defRPr/>
              </a:pPr>
              <a:endParaRPr lang="en-GB" sz="1800" kern="0" dirty="0">
                <a:solidFill>
                  <a:srgbClr val="000000"/>
                </a:solidFill>
                <a:latin typeface="Tele-GroteskNor"/>
              </a:endParaRPr>
            </a:p>
          </p:txBody>
        </p:sp>
        <p:sp>
          <p:nvSpPr>
            <p:cNvPr id="446" name="Ellipse 179"/>
            <p:cNvSpPr/>
            <p:nvPr/>
          </p:nvSpPr>
          <p:spPr>
            <a:xfrm rot="15613648">
              <a:off x="943634" y="4339277"/>
              <a:ext cx="753593" cy="432000"/>
            </a:xfrm>
            <a:prstGeom prst="ellipse">
              <a:avLst/>
            </a:prstGeom>
            <a:solidFill>
              <a:srgbClr val="E20074">
                <a:lumMod val="20000"/>
                <a:lumOff val="80000"/>
              </a:srgbClr>
            </a:solidFill>
            <a:ln w="9525" cap="flat" cmpd="sng" algn="ctr">
              <a:noFill/>
              <a:prstDash val="solid"/>
            </a:ln>
            <a:effectLst/>
          </p:spPr>
          <p:txBody>
            <a:bodyPr lIns="91333" tIns="45666" rIns="91333" bIns="45666" rtlCol="0" anchor="ctr"/>
            <a:lstStyle/>
            <a:p>
              <a:pPr algn="ctr" defTabSz="456662">
                <a:lnSpc>
                  <a:spcPts val="1800"/>
                </a:lnSpc>
                <a:buClr>
                  <a:srgbClr val="E20074"/>
                </a:buClr>
                <a:defRPr/>
              </a:pPr>
              <a:endParaRPr lang="en-GB" sz="1800" kern="0" dirty="0">
                <a:solidFill>
                  <a:srgbClr val="000000"/>
                </a:solidFill>
                <a:latin typeface="Tele-GroteskNor"/>
              </a:endParaRPr>
            </a:p>
          </p:txBody>
        </p:sp>
      </p:grpSp>
      <p:sp>
        <p:nvSpPr>
          <p:cNvPr id="2" name="Slide Number Placeholder 1"/>
          <p:cNvSpPr>
            <a:spLocks noGrp="1"/>
          </p:cNvSpPr>
          <p:nvPr>
            <p:ph type="sldNum" idx="12"/>
          </p:nvPr>
        </p:nvSpPr>
        <p:spPr/>
        <p:txBody>
          <a:bodyPr/>
          <a:lstStyle/>
          <a:p>
            <a:r>
              <a:rPr lang="en-GB" dirty="0"/>
              <a:t>Slide </a:t>
            </a:r>
            <a:fld id="{F5D8E26B-7BCF-4D25-9C89-0168A6618F18}" type="slidenum">
              <a:rPr lang="en-GB" smtClean="0"/>
              <a:pPr/>
              <a:t>9</a:t>
            </a:fld>
            <a:endParaRPr lang="en-GB" dirty="0"/>
          </a:p>
        </p:txBody>
      </p:sp>
      <p:sp>
        <p:nvSpPr>
          <p:cNvPr id="839" name="Rectangle 1"/>
          <p:cNvSpPr txBox="1">
            <a:spLocks noChangeArrowheads="1"/>
          </p:cNvSpPr>
          <p:nvPr/>
        </p:nvSpPr>
        <p:spPr>
          <a:xfrm>
            <a:off x="0" y="685800"/>
            <a:ext cx="9067800" cy="1065213"/>
          </a:xfrm>
          <a:prstGeom prst="rect">
            <a:avLst/>
          </a:prstGeom>
          <a:ln/>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kern="0" dirty="0"/>
              <a:t>Configuration Option 1: Network Formation Problem #1</a:t>
            </a:r>
          </a:p>
        </p:txBody>
      </p:sp>
      <p:pic>
        <p:nvPicPr>
          <p:cNvPr id="519"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34" y="4307031"/>
            <a:ext cx="870299" cy="1158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0"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25142" y="5199943"/>
            <a:ext cx="832508" cy="1102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2"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4964" y="2002783"/>
            <a:ext cx="905257" cy="112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3" name="Picture 164"/>
          <p:cNvPicPr>
            <a:picLocks noChangeAspect="1" noChangeArrowheads="1"/>
          </p:cNvPicPr>
          <p:nvPr/>
        </p:nvPicPr>
        <p:blipFill>
          <a:blip r:embed="rId6">
            <a:lum bright="24000" contrast="-18000"/>
            <a:extLst>
              <a:ext uri="{BEE84BDF-2CC1-4A75-AAE8-252712987DC2}">
                <a14:imgProps xmlns="" xmlns:ns1="http://schemas.openxmlformats.org/officeDocument/2006/extended-properties" xmlns:vt="http://schemas.openxmlformats.org/officeDocument/2006/docPropsVTypes" xmlns:a14="http://schemas.microsoft.com/office/drawing/2010/main">
                  <a14:imgLayer>
                    <a14:imgEffect>
                      <a14:brightnessContrast bright="24000" contrast="-18000"/>
                    </a14:imgEffect>
                  </a14:imgLayer>
                </a14:imgProps>
              </a:ext>
              <a:ext uri="{6FA1A69D-9EAC-4CA0-AE47-B6C247622F1A}">
                <a14:useLocalDpi xmlns="" xmlns:ns1="http://schemas.openxmlformats.org/officeDocument/2006/extended-properties" xmlns:vt="http://schemas.openxmlformats.org/officeDocument/2006/docPropsVTypes" xmlns:a14="http://schemas.microsoft.com/office/drawing/2010/main" val="0"/>
              </a:ext>
            </a:extLst>
          </a:blip>
          <a:stretch>
            <a:fillRect/>
          </a:stretch>
        </p:blipFill>
        <p:spPr>
          <a:xfrm>
            <a:off x="4182691" y="5307867"/>
            <a:ext cx="677341" cy="633578"/>
          </a:xfrm>
          <a:prstGeom prst="rect">
            <a:avLst/>
          </a:prstGeom>
          <a:noFill/>
          <a:ln w="12700">
            <a:noFill/>
            <a:miter lim="800000"/>
          </a:ln>
        </p:spPr>
      </p:pic>
      <p:sp>
        <p:nvSpPr>
          <p:cNvPr id="844" name="Rectangle 162"/>
          <p:cNvSpPr>
            <a:spLocks noChangeArrowheads="1"/>
          </p:cNvSpPr>
          <p:nvPr/>
        </p:nvSpPr>
        <p:spPr bwMode="auto">
          <a:xfrm>
            <a:off x="2349201" y="2138243"/>
            <a:ext cx="453079" cy="27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itchFamily="34" charset="0"/>
              <a:buChar char="■"/>
              <a:defRPr sz="3200">
                <a:solidFill>
                  <a:srgbClr val="000000"/>
                </a:solidFill>
                <a:latin typeface="Arial" pitchFamily="34" charset="0"/>
                <a:ea typeface="ＭＳ Ｐゴシック" pitchFamily="34" charset="-128"/>
                <a:cs typeface="Arial" pitchFamily="34" charset="0"/>
              </a:defRPr>
            </a:lvl1pPr>
            <a:lvl2pPr marL="742950" indent="-285750">
              <a:spcBef>
                <a:spcPct val="20000"/>
              </a:spcBef>
              <a:buFont typeface="Arial" pitchFamily="34" charset="0"/>
              <a:buChar char="♦"/>
              <a:defRPr sz="2800">
                <a:solidFill>
                  <a:srgbClr val="404040"/>
                </a:solidFill>
                <a:latin typeface="Arial" pitchFamily="34" charset="0"/>
                <a:ea typeface="Arial" pitchFamily="34" charset="0"/>
                <a:cs typeface="Arial" pitchFamily="34" charset="0"/>
              </a:defRPr>
            </a:lvl2pPr>
            <a:lvl3pPr marL="1143000" indent="-228600">
              <a:spcBef>
                <a:spcPct val="20000"/>
              </a:spcBef>
              <a:buFont typeface="Arial" pitchFamily="34" charset="0"/>
              <a:buChar char="•"/>
              <a:defRPr sz="2400">
                <a:solidFill>
                  <a:srgbClr val="000090"/>
                </a:solidFill>
                <a:latin typeface="Arial" pitchFamily="34" charset="0"/>
                <a:ea typeface="Arial" pitchFamily="34" charset="0"/>
                <a:cs typeface="Arial" pitchFamily="34" charset="0"/>
              </a:defRPr>
            </a:lvl3pPr>
            <a:lvl4pPr marL="1600200" indent="-228600">
              <a:spcBef>
                <a:spcPct val="20000"/>
              </a:spcBef>
              <a:buFont typeface="Arial" pitchFamily="34" charset="0"/>
              <a:buChar char="–"/>
              <a:defRPr sz="2000">
                <a:solidFill>
                  <a:srgbClr val="660066"/>
                </a:solidFill>
                <a:latin typeface="Arial" pitchFamily="34" charset="0"/>
                <a:ea typeface="Arial" pitchFamily="34" charset="0"/>
                <a:cs typeface="Arial" pitchFamily="34" charset="0"/>
              </a:defRPr>
            </a:lvl4pPr>
            <a:lvl5pPr marL="2057400" indent="-228600">
              <a:spcBef>
                <a:spcPct val="20000"/>
              </a:spcBef>
              <a:buFont typeface="Arial" pitchFamily="34" charset="0"/>
              <a:buChar char="»"/>
              <a:defRPr sz="16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9pPr>
          </a:lstStyle>
          <a:p>
            <a:pPr algn="ctr" eaLnBrk="1" hangingPunct="1">
              <a:lnSpc>
                <a:spcPct val="80000"/>
              </a:lnSpc>
              <a:spcBef>
                <a:spcPct val="0"/>
              </a:spcBef>
              <a:buClr>
                <a:srgbClr val="E20074"/>
              </a:buClr>
              <a:buSzPct val="75000"/>
              <a:buFontTx/>
              <a:buNone/>
            </a:pPr>
            <a:r>
              <a:rPr lang="en-US" altLang="de-DE" sz="1100" dirty="0"/>
              <a:t>Small cell</a:t>
            </a:r>
          </a:p>
        </p:txBody>
      </p:sp>
      <p:sp>
        <p:nvSpPr>
          <p:cNvPr id="845" name="TextBox 94"/>
          <p:cNvSpPr txBox="1">
            <a:spLocks noChangeArrowheads="1"/>
          </p:cNvSpPr>
          <p:nvPr/>
        </p:nvSpPr>
        <p:spPr bwMode="auto">
          <a:xfrm>
            <a:off x="683568" y="2858820"/>
            <a:ext cx="416808" cy="27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itchFamily="34" charset="0"/>
              <a:buChar char="■"/>
              <a:defRPr sz="3200">
                <a:solidFill>
                  <a:srgbClr val="000000"/>
                </a:solidFill>
                <a:latin typeface="Arial" pitchFamily="34" charset="0"/>
                <a:ea typeface="ＭＳ Ｐゴシック" pitchFamily="34" charset="-128"/>
                <a:cs typeface="Arial" pitchFamily="34" charset="0"/>
              </a:defRPr>
            </a:lvl1pPr>
            <a:lvl2pPr marL="742950" indent="-285750">
              <a:spcBef>
                <a:spcPct val="20000"/>
              </a:spcBef>
              <a:buFont typeface="Arial" pitchFamily="34" charset="0"/>
              <a:buChar char="♦"/>
              <a:defRPr sz="2800">
                <a:solidFill>
                  <a:srgbClr val="404040"/>
                </a:solidFill>
                <a:latin typeface="Arial" pitchFamily="34" charset="0"/>
                <a:ea typeface="Arial" pitchFamily="34" charset="0"/>
                <a:cs typeface="Arial" pitchFamily="34" charset="0"/>
              </a:defRPr>
            </a:lvl2pPr>
            <a:lvl3pPr marL="1143000" indent="-228600">
              <a:spcBef>
                <a:spcPct val="20000"/>
              </a:spcBef>
              <a:buFont typeface="Arial" pitchFamily="34" charset="0"/>
              <a:buChar char="•"/>
              <a:defRPr sz="2400">
                <a:solidFill>
                  <a:srgbClr val="000090"/>
                </a:solidFill>
                <a:latin typeface="Arial" pitchFamily="34" charset="0"/>
                <a:ea typeface="Arial" pitchFamily="34" charset="0"/>
                <a:cs typeface="Arial" pitchFamily="34" charset="0"/>
              </a:defRPr>
            </a:lvl3pPr>
            <a:lvl4pPr marL="1600200" indent="-228600">
              <a:spcBef>
                <a:spcPct val="20000"/>
              </a:spcBef>
              <a:buFont typeface="Arial" pitchFamily="34" charset="0"/>
              <a:buChar char="–"/>
              <a:defRPr sz="2000">
                <a:solidFill>
                  <a:srgbClr val="660066"/>
                </a:solidFill>
                <a:latin typeface="Arial" pitchFamily="34" charset="0"/>
                <a:ea typeface="Arial" pitchFamily="34" charset="0"/>
                <a:cs typeface="Arial" pitchFamily="34" charset="0"/>
              </a:defRPr>
            </a:lvl4pPr>
            <a:lvl5pPr marL="2057400" indent="-228600">
              <a:spcBef>
                <a:spcPct val="20000"/>
              </a:spcBef>
              <a:buFont typeface="Arial" pitchFamily="34" charset="0"/>
              <a:buChar char="»"/>
              <a:defRPr sz="16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9pPr>
          </a:lstStyle>
          <a:p>
            <a:pPr algn="ctr" eaLnBrk="1" hangingPunct="1">
              <a:lnSpc>
                <a:spcPct val="80000"/>
              </a:lnSpc>
              <a:spcBef>
                <a:spcPct val="0"/>
              </a:spcBef>
              <a:buClr>
                <a:srgbClr val="E20074"/>
              </a:buClr>
              <a:buSzPct val="75000"/>
              <a:buFontTx/>
              <a:buNone/>
            </a:pPr>
            <a:r>
              <a:rPr lang="en-US" altLang="de-DE" sz="1100" dirty="0"/>
              <a:t>Wi-Fi AP</a:t>
            </a:r>
          </a:p>
        </p:txBody>
      </p:sp>
      <p:sp>
        <p:nvSpPr>
          <p:cNvPr id="846" name="TextBox 94"/>
          <p:cNvSpPr txBox="1">
            <a:spLocks noChangeArrowheads="1"/>
          </p:cNvSpPr>
          <p:nvPr/>
        </p:nvSpPr>
        <p:spPr bwMode="auto">
          <a:xfrm>
            <a:off x="6903819" y="2975199"/>
            <a:ext cx="671761"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itchFamily="34" charset="0"/>
              <a:buChar char="■"/>
              <a:defRPr sz="3200">
                <a:solidFill>
                  <a:srgbClr val="000000"/>
                </a:solidFill>
                <a:latin typeface="Arial" pitchFamily="34" charset="0"/>
                <a:ea typeface="ＭＳ Ｐゴシック" pitchFamily="34" charset="-128"/>
                <a:cs typeface="Arial" pitchFamily="34" charset="0"/>
              </a:defRPr>
            </a:lvl1pPr>
            <a:lvl2pPr marL="742950" indent="-285750">
              <a:spcBef>
                <a:spcPct val="20000"/>
              </a:spcBef>
              <a:buFont typeface="Arial" pitchFamily="34" charset="0"/>
              <a:buChar char="♦"/>
              <a:defRPr sz="2800">
                <a:solidFill>
                  <a:srgbClr val="404040"/>
                </a:solidFill>
                <a:latin typeface="Arial" pitchFamily="34" charset="0"/>
                <a:ea typeface="Arial" pitchFamily="34" charset="0"/>
                <a:cs typeface="Arial" pitchFamily="34" charset="0"/>
              </a:defRPr>
            </a:lvl2pPr>
            <a:lvl3pPr marL="1143000" indent="-228600">
              <a:spcBef>
                <a:spcPct val="20000"/>
              </a:spcBef>
              <a:buFont typeface="Arial" pitchFamily="34" charset="0"/>
              <a:buChar char="•"/>
              <a:defRPr sz="2400">
                <a:solidFill>
                  <a:srgbClr val="000090"/>
                </a:solidFill>
                <a:latin typeface="Arial" pitchFamily="34" charset="0"/>
                <a:ea typeface="Arial" pitchFamily="34" charset="0"/>
                <a:cs typeface="Arial" pitchFamily="34" charset="0"/>
              </a:defRPr>
            </a:lvl3pPr>
            <a:lvl4pPr marL="1600200" indent="-228600">
              <a:spcBef>
                <a:spcPct val="20000"/>
              </a:spcBef>
              <a:buFont typeface="Arial" pitchFamily="34" charset="0"/>
              <a:buChar char="–"/>
              <a:defRPr sz="2000">
                <a:solidFill>
                  <a:srgbClr val="660066"/>
                </a:solidFill>
                <a:latin typeface="Arial" pitchFamily="34" charset="0"/>
                <a:ea typeface="Arial" pitchFamily="34" charset="0"/>
                <a:cs typeface="Arial" pitchFamily="34" charset="0"/>
              </a:defRPr>
            </a:lvl4pPr>
            <a:lvl5pPr marL="2057400" indent="-228600">
              <a:spcBef>
                <a:spcPct val="20000"/>
              </a:spcBef>
              <a:buFont typeface="Arial" pitchFamily="34" charset="0"/>
              <a:buChar char="»"/>
              <a:defRPr sz="16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9pPr>
          </a:lstStyle>
          <a:p>
            <a:pPr algn="ctr" eaLnBrk="1" hangingPunct="1">
              <a:lnSpc>
                <a:spcPct val="90000"/>
              </a:lnSpc>
              <a:spcBef>
                <a:spcPct val="0"/>
              </a:spcBef>
              <a:buClr>
                <a:srgbClr val="E20074"/>
              </a:buClr>
              <a:buSzPct val="75000"/>
              <a:buFontTx/>
              <a:buNone/>
            </a:pPr>
            <a:r>
              <a:rPr lang="en-US" altLang="de-DE" sz="1100" dirty="0"/>
              <a:t>Fiber PoP</a:t>
            </a:r>
            <a:br>
              <a:rPr lang="en-US" altLang="de-DE" sz="1100" dirty="0"/>
            </a:br>
            <a:r>
              <a:rPr lang="en-US" altLang="de-DE" sz="1100" dirty="0"/>
              <a:t>(cabinet)</a:t>
            </a:r>
          </a:p>
        </p:txBody>
      </p:sp>
      <p:pic>
        <p:nvPicPr>
          <p:cNvPr id="847" name="Picture 163"/>
          <p:cNvPicPr>
            <a:picLocks noChangeAspect="1" noChangeArrowheads="1"/>
          </p:cNvPicPr>
          <p:nvPr/>
        </p:nvPicPr>
        <p:blipFill>
          <a:blip r:embed="rId6">
            <a:lum bright="24000" contrast="-18000"/>
            <a:extLst>
              <a:ext uri="{C6817429-C8A8-4D84-93E4-C83949A02BD1}">
                <a14:imgProps xmlns="" xmlns:ns1="http://schemas.openxmlformats.org/officeDocument/2006/extended-properties" xmlns:vt="http://schemas.openxmlformats.org/officeDocument/2006/docPropsVTypes" xmlns:a14="http://schemas.microsoft.com/office/drawing/2010/main">
                  <a14:imgLayer>
                    <a14:imgEffect>
                      <a14:brightnessContrast bright="24000" contrast="-18000"/>
                    </a14:imgEffect>
                  </a14:imgLayer>
                </a14:imgProps>
              </a:ext>
              <a:ext uri="{E5B0B5D3-4B33-4A51-8642-9E6B4B91DBBF}">
                <a14:useLocalDpi xmlns="" xmlns:ns1="http://schemas.openxmlformats.org/officeDocument/2006/extended-properties" xmlns:vt="http://schemas.openxmlformats.org/officeDocument/2006/docPropsVTypes" xmlns:a14="http://schemas.microsoft.com/office/drawing/2010/main" val="0"/>
              </a:ext>
            </a:extLst>
          </a:blip>
          <a:stretch>
            <a:fillRect/>
          </a:stretch>
        </p:blipFill>
        <p:spPr>
          <a:xfrm>
            <a:off x="5024345" y="5818658"/>
            <a:ext cx="441880" cy="414288"/>
          </a:xfrm>
          <a:prstGeom prst="rect">
            <a:avLst/>
          </a:prstGeom>
          <a:noFill/>
          <a:ln w="12700">
            <a:noFill/>
            <a:miter lim="800000"/>
          </a:ln>
        </p:spPr>
      </p:pic>
      <p:pic>
        <p:nvPicPr>
          <p:cNvPr id="848" name="Picture 162"/>
          <p:cNvPicPr>
            <a:picLocks noChangeAspect="1" noChangeArrowheads="1"/>
          </p:cNvPicPr>
          <p:nvPr/>
        </p:nvPicPr>
        <p:blipFill>
          <a:blip r:embed="rId6">
            <a:lum bright="24000" contrast="-18000"/>
            <a:extLst>
              <a:ext uri="{8BF03AEC-7F6F-45DD-AE4A-B8DC82FAE81A}">
                <a14:imgProps xmlns="" xmlns:ns1="http://schemas.openxmlformats.org/officeDocument/2006/extended-properties" xmlns:vt="http://schemas.openxmlformats.org/officeDocument/2006/docPropsVTypes" xmlns:a14="http://schemas.microsoft.com/office/drawing/2010/main">
                  <a14:imgLayer>
                    <a14:imgEffect>
                      <a14:brightnessContrast bright="24000" contrast="-18000"/>
                    </a14:imgEffect>
                  </a14:imgLayer>
                </a14:imgProps>
              </a:ext>
              <a:ext uri="{65195027-D50E-4181-8550-194CF58B1A8A}">
                <a14:useLocalDpi xmlns="" xmlns:ns1="http://schemas.openxmlformats.org/officeDocument/2006/extended-properties" xmlns:vt="http://schemas.openxmlformats.org/officeDocument/2006/docPropsVTypes" xmlns:a14="http://schemas.microsoft.com/office/drawing/2010/main" val="0"/>
              </a:ext>
            </a:extLst>
          </a:blip>
          <a:stretch>
            <a:fillRect/>
          </a:stretch>
        </p:blipFill>
        <p:spPr>
          <a:xfrm>
            <a:off x="2862436" y="1720280"/>
            <a:ext cx="285158" cy="267440"/>
          </a:xfrm>
          <a:prstGeom prst="rect">
            <a:avLst/>
          </a:prstGeom>
          <a:noFill/>
          <a:ln w="12700">
            <a:noFill/>
            <a:miter lim="800000"/>
          </a:ln>
        </p:spPr>
      </p:pic>
      <p:pic>
        <p:nvPicPr>
          <p:cNvPr id="849" name="Picture 164"/>
          <p:cNvPicPr>
            <a:picLocks noChangeAspect="1" noChangeArrowheads="1"/>
          </p:cNvPicPr>
          <p:nvPr/>
        </p:nvPicPr>
        <p:blipFill>
          <a:blip r:embed="rId6">
            <a:lum bright="24000" contrast="-18000"/>
            <a:extLst>
              <a:ext uri="{BEE84BDF-2CC1-4A75-AAE8-252712987DC2}">
                <a14:imgProps xmlns="" xmlns:ns1="http://schemas.openxmlformats.org/officeDocument/2006/extended-properties" xmlns:vt="http://schemas.openxmlformats.org/officeDocument/2006/docPropsVTypes" xmlns:a14="http://schemas.microsoft.com/office/drawing/2010/main">
                  <a14:imgLayer>
                    <a14:imgEffect>
                      <a14:brightnessContrast bright="24000" contrast="-18000"/>
                    </a14:imgEffect>
                  </a14:imgLayer>
                </a14:imgProps>
              </a:ext>
              <a:ext uri="{6FA1A69D-9EAC-4CA0-AE47-B6C247622F1A}">
                <a14:useLocalDpi xmlns="" xmlns:ns1="http://schemas.openxmlformats.org/officeDocument/2006/extended-properties" xmlns:vt="http://schemas.openxmlformats.org/officeDocument/2006/docPropsVTypes" xmlns:a14="http://schemas.microsoft.com/office/drawing/2010/main" val="0"/>
              </a:ext>
            </a:extLst>
          </a:blip>
          <a:stretch>
            <a:fillRect/>
          </a:stretch>
        </p:blipFill>
        <p:spPr>
          <a:xfrm>
            <a:off x="1165714" y="1988375"/>
            <a:ext cx="677341" cy="633578"/>
          </a:xfrm>
          <a:prstGeom prst="rect">
            <a:avLst/>
          </a:prstGeom>
          <a:noFill/>
          <a:ln w="12700">
            <a:noFill/>
            <a:miter lim="800000"/>
          </a:ln>
        </p:spPr>
      </p:pic>
      <p:pic>
        <p:nvPicPr>
          <p:cNvPr id="850" name="Picture 162"/>
          <p:cNvPicPr>
            <a:picLocks noChangeAspect="1" noChangeArrowheads="1"/>
          </p:cNvPicPr>
          <p:nvPr/>
        </p:nvPicPr>
        <p:blipFill>
          <a:blip r:embed="rId6">
            <a:lum bright="24000" contrast="-18000"/>
            <a:extLst>
              <a:ext uri="{8BF03AEC-7F6F-45DD-AE4A-B8DC82FAE81A}">
                <a14:imgProps xmlns="" xmlns:ns1="http://schemas.openxmlformats.org/officeDocument/2006/extended-properties" xmlns:vt="http://schemas.openxmlformats.org/officeDocument/2006/docPropsVTypes" xmlns:a14="http://schemas.microsoft.com/office/drawing/2010/main">
                  <a14:imgLayer>
                    <a14:imgEffect>
                      <a14:brightnessContrast bright="24000" contrast="-18000"/>
                    </a14:imgEffect>
                  </a14:imgLayer>
                </a14:imgProps>
              </a:ext>
              <a:ext uri="{65195027-D50E-4181-8550-194CF58B1A8A}">
                <a14:useLocalDpi xmlns="" xmlns:ns1="http://schemas.openxmlformats.org/officeDocument/2006/extended-properties" xmlns:vt="http://schemas.openxmlformats.org/officeDocument/2006/docPropsVTypes" xmlns:a14="http://schemas.microsoft.com/office/drawing/2010/main" val="0"/>
              </a:ext>
            </a:extLst>
          </a:blip>
          <a:stretch>
            <a:fillRect/>
          </a:stretch>
        </p:blipFill>
        <p:spPr>
          <a:xfrm>
            <a:off x="2013794" y="1843858"/>
            <a:ext cx="384857" cy="360944"/>
          </a:xfrm>
          <a:prstGeom prst="rect">
            <a:avLst/>
          </a:prstGeom>
          <a:noFill/>
          <a:ln w="12700">
            <a:noFill/>
            <a:miter lim="800000"/>
          </a:ln>
        </p:spPr>
      </p:pic>
      <p:pic>
        <p:nvPicPr>
          <p:cNvPr id="851" name="Grafik 17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01732" y="2092439"/>
            <a:ext cx="124905" cy="483326"/>
          </a:xfrm>
          <a:prstGeom prst="rect">
            <a:avLst/>
          </a:prstGeom>
        </p:spPr>
      </p:pic>
      <p:pic>
        <p:nvPicPr>
          <p:cNvPr id="852" name="Grafik 174"/>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0008" y="2726631"/>
            <a:ext cx="124905" cy="483326"/>
          </a:xfrm>
          <a:prstGeom prst="rect">
            <a:avLst/>
          </a:prstGeom>
        </p:spPr>
      </p:pic>
      <p:pic>
        <p:nvPicPr>
          <p:cNvPr id="85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V="1">
            <a:off x="2752034" y="2193280"/>
            <a:ext cx="618690" cy="208813"/>
          </a:xfrm>
          <a:prstGeom prst="rect">
            <a:avLst/>
          </a:prstGeom>
          <a:solidFill>
            <a:schemeClr val="bg1"/>
          </a:solidFill>
          <a:ln>
            <a:noFill/>
          </a:ln>
          <a:effectLst/>
          <a:extLst/>
        </p:spPr>
      </p:pic>
      <p:grpSp>
        <p:nvGrpSpPr>
          <p:cNvPr id="5" name="Group 4"/>
          <p:cNvGrpSpPr/>
          <p:nvPr/>
        </p:nvGrpSpPr>
        <p:grpSpPr>
          <a:xfrm>
            <a:off x="1104431" y="4351527"/>
            <a:ext cx="1134303" cy="798795"/>
            <a:chOff x="1104431" y="4133278"/>
            <a:chExt cx="1134303" cy="798795"/>
          </a:xfrm>
        </p:grpSpPr>
        <p:sp>
          <p:nvSpPr>
            <p:cNvPr id="854" name="Gleichschenkliges Dreieck 177"/>
            <p:cNvSpPr/>
            <p:nvPr/>
          </p:nvSpPr>
          <p:spPr>
            <a:xfrm rot="4800619">
              <a:off x="1467804" y="4056292"/>
              <a:ext cx="693944" cy="847916"/>
            </a:xfrm>
            <a:prstGeom prst="triangle">
              <a:avLst/>
            </a:prstGeom>
            <a:solidFill>
              <a:srgbClr val="E20074">
                <a:lumMod val="20000"/>
                <a:lumOff val="80000"/>
              </a:srgbClr>
            </a:solidFill>
            <a:ln w="9525" cap="flat" cmpd="sng" algn="ctr">
              <a:noFill/>
              <a:prstDash val="solid"/>
            </a:ln>
            <a:effectLst/>
          </p:spPr>
          <p:txBody>
            <a:bodyPr lIns="91333" tIns="45666" rIns="91333" bIns="45666" rtlCol="0" anchor="ctr"/>
            <a:lstStyle/>
            <a:p>
              <a:pPr algn="ctr" defTabSz="456662">
                <a:lnSpc>
                  <a:spcPts val="1800"/>
                </a:lnSpc>
                <a:buClr>
                  <a:srgbClr val="E20074"/>
                </a:buClr>
                <a:defRPr/>
              </a:pPr>
              <a:endParaRPr lang="en-GB" sz="1800" kern="0" dirty="0">
                <a:solidFill>
                  <a:srgbClr val="000000"/>
                </a:solidFill>
                <a:latin typeface="Tele-GroteskNor"/>
              </a:endParaRPr>
            </a:p>
          </p:txBody>
        </p:sp>
        <p:sp>
          <p:nvSpPr>
            <p:cNvPr id="855" name="Ellipse 179"/>
            <p:cNvSpPr/>
            <p:nvPr/>
          </p:nvSpPr>
          <p:spPr>
            <a:xfrm rot="15613648">
              <a:off x="943634" y="4339277"/>
              <a:ext cx="753593" cy="432000"/>
            </a:xfrm>
            <a:prstGeom prst="ellipse">
              <a:avLst/>
            </a:prstGeom>
            <a:solidFill>
              <a:srgbClr val="E20074">
                <a:lumMod val="20000"/>
                <a:lumOff val="80000"/>
              </a:srgbClr>
            </a:solidFill>
            <a:ln w="9525" cap="flat" cmpd="sng" algn="ctr">
              <a:noFill/>
              <a:prstDash val="solid"/>
            </a:ln>
            <a:effectLst/>
          </p:spPr>
          <p:txBody>
            <a:bodyPr lIns="91333" tIns="45666" rIns="91333" bIns="45666" rtlCol="0" anchor="ctr"/>
            <a:lstStyle/>
            <a:p>
              <a:pPr algn="ctr" defTabSz="456662">
                <a:lnSpc>
                  <a:spcPts val="1800"/>
                </a:lnSpc>
                <a:buClr>
                  <a:srgbClr val="E20074"/>
                </a:buClr>
                <a:defRPr/>
              </a:pPr>
              <a:endParaRPr lang="en-GB" sz="1800" kern="0" dirty="0">
                <a:solidFill>
                  <a:srgbClr val="000000"/>
                </a:solidFill>
                <a:latin typeface="Tele-GroteskNor"/>
              </a:endParaRPr>
            </a:p>
          </p:txBody>
        </p:sp>
      </p:grpSp>
      <p:sp>
        <p:nvSpPr>
          <p:cNvPr id="856" name="Textfeld 6"/>
          <p:cNvSpPr txBox="1">
            <a:spLocks noChangeArrowheads="1"/>
          </p:cNvSpPr>
          <p:nvPr/>
        </p:nvSpPr>
        <p:spPr bwMode="auto">
          <a:xfrm>
            <a:off x="1352133" y="4674271"/>
            <a:ext cx="460673" cy="139029"/>
          </a:xfrm>
          <a:prstGeom prst="rect">
            <a:avLst/>
          </a:prstGeom>
          <a:noFill/>
          <a:ln>
            <a:noFill/>
          </a:ln>
          <a:extLst/>
        </p:spPr>
        <p:txBody>
          <a:bodyPr vert="horz" wrap="square" lIns="0" tIns="0" rIns="0" bIns="0" numCol="1" anchor="t" anchorCtr="0" compatLnSpc="1">
            <a:prstTxWarp prst="textNoShape">
              <a:avLst/>
            </a:prstTxWarp>
          </a:bodyPr>
          <a:lstStyle>
            <a:defPPr>
              <a:defRPr lang="de-DE"/>
            </a:defPPr>
            <a:lvl1pPr marL="342900" indent="-342900" eaLnBrk="0" hangingPunct="0">
              <a:lnSpc>
                <a:spcPct val="90000"/>
              </a:lnSpc>
              <a:defRPr>
                <a:solidFill>
                  <a:schemeClr val="tx1"/>
                </a:solidFill>
              </a:defRPr>
            </a:lvl1pPr>
            <a:lvl2pPr marL="1588" lvl="1" indent="0" algn="ctr" eaLnBrk="0" hangingPunct="0">
              <a:lnSpc>
                <a:spcPct val="80000"/>
              </a:lnSpc>
              <a:spcBef>
                <a:spcPts val="0"/>
              </a:spcBef>
              <a:buClr>
                <a:srgbClr val="E20074"/>
              </a:buClr>
              <a:defRPr sz="1000">
                <a:solidFill>
                  <a:srgbClr val="C00000"/>
                </a:solidFill>
              </a:defRPr>
            </a:lvl2pPr>
            <a:lvl3pPr marL="179388" lvl="2" indent="-176213" eaLnBrk="1" hangingPunct="1">
              <a:lnSpc>
                <a:spcPct val="90000"/>
              </a:lnSpc>
              <a:buSzPct val="75000"/>
              <a:buChar char="§"/>
              <a:defRPr>
                <a:solidFill>
                  <a:schemeClr val="tx1"/>
                </a:solidFill>
                <a:latin typeface="+mn-lt"/>
              </a:defRPr>
            </a:lvl3pPr>
            <a:lvl4pPr marL="352425" lvl="3" indent="-171450" eaLnBrk="1" hangingPunct="1">
              <a:lnSpc>
                <a:spcPct val="90000"/>
              </a:lnSpc>
              <a:buSzPct val="75000"/>
              <a:buChar char="§"/>
              <a:defRPr>
                <a:solidFill>
                  <a:schemeClr val="tx1"/>
                </a:solidFill>
                <a:latin typeface="+mn-lt"/>
              </a:defRPr>
            </a:lvl4pPr>
            <a:lvl5pPr marL="538163" indent="-184150" eaLnBrk="0" hangingPunct="0">
              <a:lnSpc>
                <a:spcPct val="90000"/>
              </a:lnSpc>
              <a:buSzPct val="75000"/>
              <a:buChar char="§"/>
              <a:defRPr>
                <a:solidFill>
                  <a:schemeClr val="tx1"/>
                </a:solidFill>
                <a:latin typeface="+mn-lt"/>
              </a:defRPr>
            </a:lvl5pPr>
            <a:lvl6pPr marL="2514600" indent="-228600" defTabSz="457200">
              <a:spcBef>
                <a:spcPct val="20000"/>
              </a:spcBef>
              <a:buFont typeface="Arial"/>
              <a:buChar char="•"/>
              <a:defRPr sz="2000">
                <a:solidFill>
                  <a:schemeClr val="tx1"/>
                </a:solidFill>
                <a:latin typeface="+mn-lt"/>
              </a:defRPr>
            </a:lvl6pPr>
            <a:lvl7pPr marL="2971800" indent="-228600" defTabSz="457200">
              <a:spcBef>
                <a:spcPct val="20000"/>
              </a:spcBef>
              <a:buFont typeface="Arial"/>
              <a:buChar char="•"/>
              <a:defRPr sz="2000">
                <a:solidFill>
                  <a:schemeClr val="tx1"/>
                </a:solidFill>
                <a:latin typeface="+mn-lt"/>
              </a:defRPr>
            </a:lvl7pPr>
            <a:lvl8pPr marL="3429000" indent="-228600" defTabSz="457200">
              <a:spcBef>
                <a:spcPct val="20000"/>
              </a:spcBef>
              <a:buFont typeface="Arial"/>
              <a:buChar char="•"/>
              <a:defRPr sz="2000">
                <a:solidFill>
                  <a:schemeClr val="tx1"/>
                </a:solidFill>
                <a:latin typeface="+mn-lt"/>
              </a:defRPr>
            </a:lvl8pPr>
            <a:lvl9pPr marL="3886200" indent="-228600" defTabSz="457200">
              <a:spcBef>
                <a:spcPct val="20000"/>
              </a:spcBef>
              <a:buFont typeface="Arial"/>
              <a:buChar char="•"/>
              <a:defRPr sz="2000">
                <a:solidFill>
                  <a:schemeClr val="tx1"/>
                </a:solidFill>
                <a:latin typeface="+mn-lt"/>
              </a:defRPr>
            </a:lvl9pPr>
          </a:lstStyle>
          <a:p>
            <a:pPr marL="1678" lvl="1" defTabSz="456662">
              <a:defRPr/>
            </a:pPr>
            <a:r>
              <a:rPr lang="en-GB" altLang="en-US" sz="1100" kern="0" dirty="0">
                <a:latin typeface="Arial" panose="020B0604020202020204" pitchFamily="34" charset="0"/>
                <a:cs typeface="Arial" panose="020B0604020202020204" pitchFamily="34" charset="0"/>
              </a:rPr>
              <a:t>WTTH</a:t>
            </a:r>
          </a:p>
        </p:txBody>
      </p:sp>
      <p:pic>
        <p:nvPicPr>
          <p:cNvPr id="857" name="Grafik 18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87974" y="4434879"/>
            <a:ext cx="124905" cy="483326"/>
          </a:xfrm>
          <a:prstGeom prst="rect">
            <a:avLst/>
          </a:prstGeom>
        </p:spPr>
      </p:pic>
      <p:sp>
        <p:nvSpPr>
          <p:cNvPr id="858" name="Rechteck 185"/>
          <p:cNvSpPr/>
          <p:nvPr/>
        </p:nvSpPr>
        <p:spPr>
          <a:xfrm>
            <a:off x="3608751" y="4593192"/>
            <a:ext cx="83350" cy="83350"/>
          </a:xfrm>
          <a:prstGeom prst="rect">
            <a:avLst/>
          </a:prstGeom>
          <a:solidFill>
            <a:srgbClr val="C00000"/>
          </a:solidFill>
          <a:ln w="9525" cap="flat" cmpd="sng" algn="ctr">
            <a:noFill/>
            <a:prstDash val="solid"/>
          </a:ln>
          <a:effectLst/>
        </p:spPr>
        <p:txBody>
          <a:bodyPr lIns="91333" tIns="45666" rIns="91333" bIns="45666" rtlCol="0" anchor="ctr"/>
          <a:lstStyle/>
          <a:p>
            <a:pPr algn="ctr" defTabSz="456662">
              <a:lnSpc>
                <a:spcPts val="1800"/>
              </a:lnSpc>
              <a:buClr>
                <a:srgbClr val="E20074"/>
              </a:buClr>
            </a:pPr>
            <a:endParaRPr lang="en-GB" sz="1800" kern="0" dirty="0">
              <a:solidFill>
                <a:srgbClr val="000000"/>
              </a:solidFill>
              <a:latin typeface="Tele-GroteskNor"/>
            </a:endParaRPr>
          </a:p>
        </p:txBody>
      </p:sp>
      <p:pic>
        <p:nvPicPr>
          <p:cNvPr id="859" name="Grafik 186"/>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29877" y="4448242"/>
            <a:ext cx="124905" cy="483326"/>
          </a:xfrm>
          <a:prstGeom prst="rect">
            <a:avLst/>
          </a:prstGeom>
        </p:spPr>
      </p:pic>
      <p:sp>
        <p:nvSpPr>
          <p:cNvPr id="860" name="Textfeld 6"/>
          <p:cNvSpPr txBox="1">
            <a:spLocks noChangeArrowheads="1"/>
          </p:cNvSpPr>
          <p:nvPr/>
        </p:nvSpPr>
        <p:spPr bwMode="auto">
          <a:xfrm rot="3582353">
            <a:off x="3819974" y="5044237"/>
            <a:ext cx="507860" cy="153286"/>
          </a:xfrm>
          <a:prstGeom prst="rect">
            <a:avLst/>
          </a:prstGeom>
          <a:noFill/>
          <a:ln>
            <a:noFill/>
          </a:ln>
          <a:extLst/>
        </p:spPr>
        <p:txBody>
          <a:bodyPr vert="horz" wrap="square" lIns="0" tIns="0" rIns="0" bIns="0" numCol="1" anchor="t" anchorCtr="0" compatLnSpc="1">
            <a:prstTxWarp prst="textNoShape">
              <a:avLst/>
            </a:prstTxWarp>
          </a:bodyPr>
          <a:lstStyle>
            <a:defPPr>
              <a:defRPr lang="de-DE"/>
            </a:defPPr>
            <a:lvl1pPr marL="342900" indent="-342900" eaLnBrk="0" hangingPunct="0">
              <a:lnSpc>
                <a:spcPct val="90000"/>
              </a:lnSpc>
              <a:defRPr>
                <a:solidFill>
                  <a:schemeClr val="tx1"/>
                </a:solidFill>
              </a:defRPr>
            </a:lvl1pPr>
            <a:lvl2pPr marL="1588" lvl="1" indent="0" algn="ctr" eaLnBrk="0" hangingPunct="0">
              <a:lnSpc>
                <a:spcPct val="80000"/>
              </a:lnSpc>
              <a:spcBef>
                <a:spcPts val="0"/>
              </a:spcBef>
              <a:buClr>
                <a:srgbClr val="E20074"/>
              </a:buClr>
              <a:defRPr sz="1000">
                <a:solidFill>
                  <a:srgbClr val="C00000"/>
                </a:solidFill>
              </a:defRPr>
            </a:lvl2pPr>
            <a:lvl3pPr marL="179388" lvl="2" indent="-176213" eaLnBrk="1" hangingPunct="1">
              <a:lnSpc>
                <a:spcPct val="90000"/>
              </a:lnSpc>
              <a:buSzPct val="75000"/>
              <a:buChar char="§"/>
              <a:defRPr>
                <a:solidFill>
                  <a:schemeClr val="tx1"/>
                </a:solidFill>
                <a:latin typeface="+mn-lt"/>
              </a:defRPr>
            </a:lvl3pPr>
            <a:lvl4pPr marL="352425" lvl="3" indent="-171450" eaLnBrk="1" hangingPunct="1">
              <a:lnSpc>
                <a:spcPct val="90000"/>
              </a:lnSpc>
              <a:buSzPct val="75000"/>
              <a:buChar char="§"/>
              <a:defRPr>
                <a:solidFill>
                  <a:schemeClr val="tx1"/>
                </a:solidFill>
                <a:latin typeface="+mn-lt"/>
              </a:defRPr>
            </a:lvl4pPr>
            <a:lvl5pPr marL="538163" indent="-184150" eaLnBrk="0" hangingPunct="0">
              <a:lnSpc>
                <a:spcPct val="90000"/>
              </a:lnSpc>
              <a:buSzPct val="75000"/>
              <a:buChar char="§"/>
              <a:defRPr>
                <a:solidFill>
                  <a:schemeClr val="tx1"/>
                </a:solidFill>
                <a:latin typeface="+mn-lt"/>
              </a:defRPr>
            </a:lvl5pPr>
            <a:lvl6pPr marL="2514600" indent="-228600" defTabSz="457200">
              <a:spcBef>
                <a:spcPct val="20000"/>
              </a:spcBef>
              <a:buFont typeface="Arial"/>
              <a:buChar char="•"/>
              <a:defRPr sz="2000">
                <a:solidFill>
                  <a:schemeClr val="tx1"/>
                </a:solidFill>
                <a:latin typeface="+mn-lt"/>
              </a:defRPr>
            </a:lvl6pPr>
            <a:lvl7pPr marL="2971800" indent="-228600" defTabSz="457200">
              <a:spcBef>
                <a:spcPct val="20000"/>
              </a:spcBef>
              <a:buFont typeface="Arial"/>
              <a:buChar char="•"/>
              <a:defRPr sz="2000">
                <a:solidFill>
                  <a:schemeClr val="tx1"/>
                </a:solidFill>
                <a:latin typeface="+mn-lt"/>
              </a:defRPr>
            </a:lvl7pPr>
            <a:lvl8pPr marL="3429000" indent="-228600" defTabSz="457200">
              <a:spcBef>
                <a:spcPct val="20000"/>
              </a:spcBef>
              <a:buFont typeface="Arial"/>
              <a:buChar char="•"/>
              <a:defRPr sz="2000">
                <a:solidFill>
                  <a:schemeClr val="tx1"/>
                </a:solidFill>
                <a:latin typeface="+mn-lt"/>
              </a:defRPr>
            </a:lvl8pPr>
            <a:lvl9pPr marL="3886200" indent="-228600" defTabSz="457200">
              <a:spcBef>
                <a:spcPct val="20000"/>
              </a:spcBef>
              <a:buFont typeface="Arial"/>
              <a:buChar char="•"/>
              <a:defRPr sz="2000">
                <a:solidFill>
                  <a:schemeClr val="tx1"/>
                </a:solidFill>
                <a:latin typeface="+mn-lt"/>
              </a:defRPr>
            </a:lvl9pPr>
          </a:lstStyle>
          <a:p>
            <a:pPr marL="1850" lvl="1" defTabSz="503486">
              <a:defRPr/>
            </a:pPr>
            <a:r>
              <a:rPr lang="en-GB" altLang="en-US" sz="1100" kern="0" dirty="0">
                <a:solidFill>
                  <a:srgbClr val="427BB3"/>
                </a:solidFill>
                <a:latin typeface="Arial" panose="020B0604020202020204" pitchFamily="34" charset="0"/>
                <a:cs typeface="Arial" panose="020B0604020202020204" pitchFamily="34" charset="0"/>
              </a:rPr>
              <a:t>WTTB</a:t>
            </a:r>
          </a:p>
        </p:txBody>
      </p:sp>
      <p:pic>
        <p:nvPicPr>
          <p:cNvPr id="86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V="1">
            <a:off x="4782984" y="4526316"/>
            <a:ext cx="618690" cy="208813"/>
          </a:xfrm>
          <a:prstGeom prst="rect">
            <a:avLst/>
          </a:prstGeom>
          <a:solidFill>
            <a:schemeClr val="bg1"/>
          </a:solidFill>
          <a:ln>
            <a:noFill/>
          </a:ln>
          <a:effectLst/>
          <a:extLst/>
        </p:spPr>
      </p:pic>
      <p:sp>
        <p:nvSpPr>
          <p:cNvPr id="862" name="Rectangle 162"/>
          <p:cNvSpPr>
            <a:spLocks noChangeArrowheads="1"/>
          </p:cNvSpPr>
          <p:nvPr/>
        </p:nvSpPr>
        <p:spPr bwMode="auto">
          <a:xfrm>
            <a:off x="4643059" y="4750968"/>
            <a:ext cx="400677"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itchFamily="34" charset="0"/>
              <a:buChar char="■"/>
              <a:defRPr sz="3200">
                <a:solidFill>
                  <a:srgbClr val="000000"/>
                </a:solidFill>
                <a:latin typeface="Arial" pitchFamily="34" charset="0"/>
                <a:ea typeface="ＭＳ Ｐゴシック" pitchFamily="34" charset="-128"/>
                <a:cs typeface="Arial" pitchFamily="34" charset="0"/>
              </a:defRPr>
            </a:lvl1pPr>
            <a:lvl2pPr marL="742950" indent="-285750">
              <a:spcBef>
                <a:spcPct val="20000"/>
              </a:spcBef>
              <a:buFont typeface="Arial" pitchFamily="34" charset="0"/>
              <a:buChar char="♦"/>
              <a:defRPr sz="2800">
                <a:solidFill>
                  <a:srgbClr val="404040"/>
                </a:solidFill>
                <a:latin typeface="Arial" pitchFamily="34" charset="0"/>
                <a:ea typeface="Arial" pitchFamily="34" charset="0"/>
                <a:cs typeface="Arial" pitchFamily="34" charset="0"/>
              </a:defRPr>
            </a:lvl2pPr>
            <a:lvl3pPr marL="1143000" indent="-228600">
              <a:spcBef>
                <a:spcPct val="20000"/>
              </a:spcBef>
              <a:buFont typeface="Arial" pitchFamily="34" charset="0"/>
              <a:buChar char="•"/>
              <a:defRPr sz="2400">
                <a:solidFill>
                  <a:srgbClr val="000090"/>
                </a:solidFill>
                <a:latin typeface="Arial" pitchFamily="34" charset="0"/>
                <a:ea typeface="Arial" pitchFamily="34" charset="0"/>
                <a:cs typeface="Arial" pitchFamily="34" charset="0"/>
              </a:defRPr>
            </a:lvl3pPr>
            <a:lvl4pPr marL="1600200" indent="-228600">
              <a:spcBef>
                <a:spcPct val="20000"/>
              </a:spcBef>
              <a:buFont typeface="Arial" pitchFamily="34" charset="0"/>
              <a:buChar char="–"/>
              <a:defRPr sz="2000">
                <a:solidFill>
                  <a:srgbClr val="660066"/>
                </a:solidFill>
                <a:latin typeface="Arial" pitchFamily="34" charset="0"/>
                <a:ea typeface="Arial" pitchFamily="34" charset="0"/>
                <a:cs typeface="Arial" pitchFamily="34" charset="0"/>
              </a:defRPr>
            </a:lvl4pPr>
            <a:lvl5pPr marL="2057400" indent="-228600">
              <a:spcBef>
                <a:spcPct val="20000"/>
              </a:spcBef>
              <a:buFont typeface="Arial" pitchFamily="34" charset="0"/>
              <a:buChar char="»"/>
              <a:defRPr sz="16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9pPr>
          </a:lstStyle>
          <a:p>
            <a:pPr algn="ctr" eaLnBrk="1" hangingPunct="1">
              <a:lnSpc>
                <a:spcPct val="80000"/>
              </a:lnSpc>
              <a:spcBef>
                <a:spcPct val="0"/>
              </a:spcBef>
              <a:buClr>
                <a:srgbClr val="E20074"/>
              </a:buClr>
              <a:buSzPct val="75000"/>
              <a:buFontTx/>
              <a:buNone/>
            </a:pPr>
            <a:r>
              <a:rPr lang="en-US" altLang="de-DE" sz="1200" dirty="0"/>
              <a:t>Small cell</a:t>
            </a:r>
          </a:p>
        </p:txBody>
      </p:sp>
      <p:pic>
        <p:nvPicPr>
          <p:cNvPr id="863" name="Picture 164"/>
          <p:cNvPicPr>
            <a:picLocks noChangeAspect="1" noChangeArrowheads="1"/>
          </p:cNvPicPr>
          <p:nvPr/>
        </p:nvPicPr>
        <p:blipFill>
          <a:blip r:embed="rId6">
            <a:lum bright="24000" contrast="-18000"/>
            <a:extLst>
              <a:ext uri="{BEE84BDF-2CC1-4A75-AAE8-252712987DC2}">
                <a14:imgProps xmlns="" xmlns:ns1="http://schemas.openxmlformats.org/officeDocument/2006/extended-properties" xmlns:vt="http://schemas.openxmlformats.org/officeDocument/2006/docPropsVTypes" xmlns:a14="http://schemas.microsoft.com/office/drawing/2010/main">
                  <a14:imgLayer>
                    <a14:imgEffect>
                      <a14:brightnessContrast bright="24000" contrast="-18000"/>
                    </a14:imgEffect>
                  </a14:imgLayer>
                </a14:imgProps>
              </a:ext>
              <a:ext uri="{6FA1A69D-9EAC-4CA0-AE47-B6C247622F1A}">
                <a14:useLocalDpi xmlns="" xmlns:ns1="http://schemas.openxmlformats.org/officeDocument/2006/extended-properties" xmlns:vt="http://schemas.openxmlformats.org/officeDocument/2006/docPropsVTypes" xmlns:a14="http://schemas.microsoft.com/office/drawing/2010/main" val="0"/>
              </a:ext>
            </a:extLst>
          </a:blip>
          <a:stretch>
            <a:fillRect/>
          </a:stretch>
        </p:blipFill>
        <p:spPr>
          <a:xfrm>
            <a:off x="207099" y="2237145"/>
            <a:ext cx="677341" cy="633578"/>
          </a:xfrm>
          <a:prstGeom prst="rect">
            <a:avLst/>
          </a:prstGeom>
          <a:noFill/>
          <a:ln w="12700">
            <a:noFill/>
            <a:miter lim="800000"/>
          </a:ln>
        </p:spPr>
      </p:pic>
      <p:pic>
        <p:nvPicPr>
          <p:cNvPr id="864" name="Grafik 20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27984" y="3028208"/>
            <a:ext cx="124905" cy="483326"/>
          </a:xfrm>
          <a:prstGeom prst="rect">
            <a:avLst/>
          </a:prstGeom>
        </p:spPr>
      </p:pic>
      <p:pic>
        <p:nvPicPr>
          <p:cNvPr id="865" name="Grafik 205"/>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42552" y="3030689"/>
            <a:ext cx="124905" cy="483326"/>
          </a:xfrm>
          <a:prstGeom prst="rect">
            <a:avLst/>
          </a:prstGeom>
        </p:spPr>
      </p:pic>
      <p:sp>
        <p:nvSpPr>
          <p:cNvPr id="866" name="Rechteck 315"/>
          <p:cNvSpPr/>
          <p:nvPr/>
        </p:nvSpPr>
        <p:spPr>
          <a:xfrm>
            <a:off x="4182691" y="5674962"/>
            <a:ext cx="83350" cy="83350"/>
          </a:xfrm>
          <a:prstGeom prst="rect">
            <a:avLst/>
          </a:prstGeom>
          <a:solidFill>
            <a:srgbClr val="C00000"/>
          </a:solidFill>
          <a:ln w="9525" cap="flat" cmpd="sng" algn="ctr">
            <a:noFill/>
            <a:prstDash val="solid"/>
          </a:ln>
          <a:effectLst/>
        </p:spPr>
        <p:txBody>
          <a:bodyPr lIns="91333" tIns="45666" rIns="91333" bIns="45666" rtlCol="0" anchor="ctr"/>
          <a:lstStyle/>
          <a:p>
            <a:pPr algn="ctr" defTabSz="456662">
              <a:lnSpc>
                <a:spcPts val="1800"/>
              </a:lnSpc>
              <a:buClr>
                <a:srgbClr val="E20074"/>
              </a:buClr>
            </a:pPr>
            <a:endParaRPr lang="en-GB" sz="1800" kern="0" dirty="0">
              <a:solidFill>
                <a:srgbClr val="000000"/>
              </a:solidFill>
              <a:latin typeface="Tele-GroteskNor"/>
            </a:endParaRPr>
          </a:p>
        </p:txBody>
      </p:sp>
      <p:pic>
        <p:nvPicPr>
          <p:cNvPr id="867" name="Grafik 319"/>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81426" y="2036810"/>
            <a:ext cx="124905" cy="483326"/>
          </a:xfrm>
          <a:prstGeom prst="rect">
            <a:avLst/>
          </a:prstGeom>
        </p:spPr>
      </p:pic>
      <p:cxnSp>
        <p:nvCxnSpPr>
          <p:cNvPr id="868" name="Gerade Verbindung 321"/>
          <p:cNvCxnSpPr/>
          <p:nvPr/>
        </p:nvCxnSpPr>
        <p:spPr>
          <a:xfrm>
            <a:off x="107504" y="3642791"/>
            <a:ext cx="3352476" cy="0"/>
          </a:xfrm>
          <a:prstGeom prst="line">
            <a:avLst/>
          </a:prstGeom>
          <a:noFill/>
          <a:ln w="9525" cap="flat" cmpd="sng" algn="ctr">
            <a:solidFill>
              <a:srgbClr val="000000"/>
            </a:solidFill>
            <a:prstDash val="solid"/>
            <a:tailEnd type="none" w="lg" len="lg"/>
          </a:ln>
          <a:effectLst/>
        </p:spPr>
      </p:cxnSp>
      <p:cxnSp>
        <p:nvCxnSpPr>
          <p:cNvPr id="869" name="Gerade Verbindung 323"/>
          <p:cNvCxnSpPr/>
          <p:nvPr/>
        </p:nvCxnSpPr>
        <p:spPr>
          <a:xfrm>
            <a:off x="3694742" y="3896083"/>
            <a:ext cx="327061" cy="0"/>
          </a:xfrm>
          <a:prstGeom prst="line">
            <a:avLst/>
          </a:prstGeom>
          <a:noFill/>
          <a:ln w="9525" cap="flat" cmpd="sng" algn="ctr">
            <a:solidFill>
              <a:srgbClr val="000000"/>
            </a:solidFill>
            <a:prstDash val="solid"/>
            <a:tailEnd type="none" w="lg" len="lg"/>
          </a:ln>
          <a:effectLst/>
        </p:spPr>
      </p:cxnSp>
      <p:cxnSp>
        <p:nvCxnSpPr>
          <p:cNvPr id="870" name="Gerade Verbindung 324"/>
          <p:cNvCxnSpPr/>
          <p:nvPr/>
        </p:nvCxnSpPr>
        <p:spPr>
          <a:xfrm>
            <a:off x="2211024" y="3896083"/>
            <a:ext cx="327061" cy="0"/>
          </a:xfrm>
          <a:prstGeom prst="line">
            <a:avLst/>
          </a:prstGeom>
          <a:noFill/>
          <a:ln w="9525" cap="flat" cmpd="sng" algn="ctr">
            <a:solidFill>
              <a:srgbClr val="000000"/>
            </a:solidFill>
            <a:prstDash val="solid"/>
            <a:tailEnd type="none" w="lg" len="lg"/>
          </a:ln>
          <a:effectLst/>
        </p:spPr>
      </p:cxnSp>
      <p:cxnSp>
        <p:nvCxnSpPr>
          <p:cNvPr id="871" name="Gerade Verbindung 330"/>
          <p:cNvCxnSpPr/>
          <p:nvPr/>
        </p:nvCxnSpPr>
        <p:spPr>
          <a:xfrm>
            <a:off x="2979015" y="3897935"/>
            <a:ext cx="327061" cy="0"/>
          </a:xfrm>
          <a:prstGeom prst="line">
            <a:avLst/>
          </a:prstGeom>
          <a:noFill/>
          <a:ln w="9525" cap="flat" cmpd="sng" algn="ctr">
            <a:solidFill>
              <a:srgbClr val="000000"/>
            </a:solidFill>
            <a:prstDash val="solid"/>
            <a:tailEnd type="none" w="lg" len="lg"/>
          </a:ln>
          <a:effectLst/>
        </p:spPr>
      </p:cxnSp>
      <p:cxnSp>
        <p:nvCxnSpPr>
          <p:cNvPr id="872" name="Gerade Verbindung 331"/>
          <p:cNvCxnSpPr/>
          <p:nvPr/>
        </p:nvCxnSpPr>
        <p:spPr>
          <a:xfrm>
            <a:off x="1552010" y="3896083"/>
            <a:ext cx="327061" cy="0"/>
          </a:xfrm>
          <a:prstGeom prst="line">
            <a:avLst/>
          </a:prstGeom>
          <a:noFill/>
          <a:ln w="9525" cap="flat" cmpd="sng" algn="ctr">
            <a:solidFill>
              <a:srgbClr val="000000"/>
            </a:solidFill>
            <a:prstDash val="solid"/>
            <a:tailEnd type="none" w="lg" len="lg"/>
          </a:ln>
          <a:effectLst/>
        </p:spPr>
      </p:cxnSp>
      <p:cxnSp>
        <p:nvCxnSpPr>
          <p:cNvPr id="873" name="Gerade Verbindung 340"/>
          <p:cNvCxnSpPr/>
          <p:nvPr/>
        </p:nvCxnSpPr>
        <p:spPr>
          <a:xfrm>
            <a:off x="4369088" y="3897935"/>
            <a:ext cx="327061" cy="0"/>
          </a:xfrm>
          <a:prstGeom prst="line">
            <a:avLst/>
          </a:prstGeom>
          <a:noFill/>
          <a:ln w="9525" cap="flat" cmpd="sng" algn="ctr">
            <a:solidFill>
              <a:srgbClr val="000000"/>
            </a:solidFill>
            <a:prstDash val="solid"/>
            <a:tailEnd type="none" w="lg" len="lg"/>
          </a:ln>
          <a:effectLst/>
        </p:spPr>
      </p:cxnSp>
      <p:cxnSp>
        <p:nvCxnSpPr>
          <p:cNvPr id="874" name="Gerade Verbindung 341"/>
          <p:cNvCxnSpPr/>
          <p:nvPr/>
        </p:nvCxnSpPr>
        <p:spPr>
          <a:xfrm>
            <a:off x="5087436" y="3897935"/>
            <a:ext cx="327061" cy="0"/>
          </a:xfrm>
          <a:prstGeom prst="line">
            <a:avLst/>
          </a:prstGeom>
          <a:noFill/>
          <a:ln w="9525" cap="flat" cmpd="sng" algn="ctr">
            <a:solidFill>
              <a:srgbClr val="000000"/>
            </a:solidFill>
            <a:prstDash val="solid"/>
            <a:tailEnd type="none" w="lg" len="lg"/>
          </a:ln>
          <a:effectLst/>
        </p:spPr>
      </p:cxnSp>
      <p:cxnSp>
        <p:nvCxnSpPr>
          <p:cNvPr id="875" name="Gerade Verbindung 342"/>
          <p:cNvCxnSpPr/>
          <p:nvPr/>
        </p:nvCxnSpPr>
        <p:spPr>
          <a:xfrm>
            <a:off x="169173" y="3890604"/>
            <a:ext cx="327061" cy="0"/>
          </a:xfrm>
          <a:prstGeom prst="line">
            <a:avLst/>
          </a:prstGeom>
          <a:noFill/>
          <a:ln w="9525" cap="flat" cmpd="sng" algn="ctr">
            <a:solidFill>
              <a:srgbClr val="000000"/>
            </a:solidFill>
            <a:prstDash val="solid"/>
            <a:tailEnd type="none" w="lg" len="lg"/>
          </a:ln>
          <a:effectLst/>
        </p:spPr>
      </p:cxnSp>
      <p:cxnSp>
        <p:nvCxnSpPr>
          <p:cNvPr id="876" name="Gerade Verbindung 343"/>
          <p:cNvCxnSpPr/>
          <p:nvPr/>
        </p:nvCxnSpPr>
        <p:spPr>
          <a:xfrm>
            <a:off x="843529" y="3892456"/>
            <a:ext cx="327061" cy="0"/>
          </a:xfrm>
          <a:prstGeom prst="line">
            <a:avLst/>
          </a:prstGeom>
          <a:noFill/>
          <a:ln w="9525" cap="flat" cmpd="sng" algn="ctr">
            <a:solidFill>
              <a:srgbClr val="000000"/>
            </a:solidFill>
            <a:prstDash val="solid"/>
            <a:tailEnd type="none" w="lg" len="lg"/>
          </a:ln>
          <a:effectLst/>
        </p:spPr>
      </p:cxnSp>
      <p:cxnSp>
        <p:nvCxnSpPr>
          <p:cNvPr id="877" name="Gerade Verbindung 344"/>
          <p:cNvCxnSpPr/>
          <p:nvPr/>
        </p:nvCxnSpPr>
        <p:spPr>
          <a:xfrm>
            <a:off x="107504" y="4130867"/>
            <a:ext cx="7665464" cy="0"/>
          </a:xfrm>
          <a:prstGeom prst="line">
            <a:avLst/>
          </a:prstGeom>
          <a:noFill/>
          <a:ln w="9525" cap="flat" cmpd="sng" algn="ctr">
            <a:solidFill>
              <a:srgbClr val="000000"/>
            </a:solidFill>
            <a:prstDash val="solid"/>
            <a:tailEnd type="none" w="lg" len="lg"/>
          </a:ln>
          <a:effectLst/>
        </p:spPr>
      </p:cxnSp>
      <p:cxnSp>
        <p:nvCxnSpPr>
          <p:cNvPr id="878" name="Gerade Verbindung 345"/>
          <p:cNvCxnSpPr/>
          <p:nvPr/>
        </p:nvCxnSpPr>
        <p:spPr>
          <a:xfrm>
            <a:off x="6440140" y="3896083"/>
            <a:ext cx="327061" cy="0"/>
          </a:xfrm>
          <a:prstGeom prst="line">
            <a:avLst/>
          </a:prstGeom>
          <a:noFill/>
          <a:ln w="9525" cap="flat" cmpd="sng" algn="ctr">
            <a:solidFill>
              <a:srgbClr val="000000"/>
            </a:solidFill>
            <a:prstDash val="solid"/>
            <a:tailEnd type="none" w="lg" len="lg"/>
          </a:ln>
          <a:effectLst/>
        </p:spPr>
      </p:cxnSp>
      <p:cxnSp>
        <p:nvCxnSpPr>
          <p:cNvPr id="879" name="Gerade Verbindung 346"/>
          <p:cNvCxnSpPr/>
          <p:nvPr/>
        </p:nvCxnSpPr>
        <p:spPr>
          <a:xfrm>
            <a:off x="7208131" y="3897935"/>
            <a:ext cx="327061" cy="0"/>
          </a:xfrm>
          <a:prstGeom prst="line">
            <a:avLst/>
          </a:prstGeom>
          <a:noFill/>
          <a:ln w="9525" cap="flat" cmpd="sng" algn="ctr">
            <a:solidFill>
              <a:srgbClr val="000000"/>
            </a:solidFill>
            <a:prstDash val="solid"/>
            <a:tailEnd type="none" w="lg" len="lg"/>
          </a:ln>
          <a:effectLst/>
        </p:spPr>
      </p:cxnSp>
      <p:cxnSp>
        <p:nvCxnSpPr>
          <p:cNvPr id="880" name="Gerade Verbindung 347"/>
          <p:cNvCxnSpPr/>
          <p:nvPr/>
        </p:nvCxnSpPr>
        <p:spPr>
          <a:xfrm>
            <a:off x="5781126" y="3896083"/>
            <a:ext cx="327061" cy="0"/>
          </a:xfrm>
          <a:prstGeom prst="line">
            <a:avLst/>
          </a:prstGeom>
          <a:noFill/>
          <a:ln w="9525" cap="flat" cmpd="sng" algn="ctr">
            <a:solidFill>
              <a:srgbClr val="000000"/>
            </a:solidFill>
            <a:prstDash val="solid"/>
            <a:tailEnd type="none" w="lg" len="lg"/>
          </a:ln>
          <a:effectLst/>
        </p:spPr>
      </p:cxnSp>
      <p:cxnSp>
        <p:nvCxnSpPr>
          <p:cNvPr id="881" name="Gerade Verbindung 348"/>
          <p:cNvCxnSpPr/>
          <p:nvPr/>
        </p:nvCxnSpPr>
        <p:spPr>
          <a:xfrm>
            <a:off x="4118475" y="3642791"/>
            <a:ext cx="3654493" cy="0"/>
          </a:xfrm>
          <a:prstGeom prst="line">
            <a:avLst/>
          </a:prstGeom>
          <a:noFill/>
          <a:ln w="9525" cap="flat" cmpd="sng" algn="ctr">
            <a:solidFill>
              <a:srgbClr val="000000"/>
            </a:solidFill>
            <a:prstDash val="solid"/>
            <a:tailEnd type="none" w="lg" len="lg"/>
          </a:ln>
          <a:effectLst/>
        </p:spPr>
      </p:cxnSp>
      <p:cxnSp>
        <p:nvCxnSpPr>
          <p:cNvPr id="882" name="Gerade Verbindung 349"/>
          <p:cNvCxnSpPr/>
          <p:nvPr/>
        </p:nvCxnSpPr>
        <p:spPr>
          <a:xfrm>
            <a:off x="3457923" y="1720280"/>
            <a:ext cx="2057" cy="1927805"/>
          </a:xfrm>
          <a:prstGeom prst="line">
            <a:avLst/>
          </a:prstGeom>
          <a:noFill/>
          <a:ln w="9525" cap="flat" cmpd="sng" algn="ctr">
            <a:solidFill>
              <a:srgbClr val="000000"/>
            </a:solidFill>
            <a:prstDash val="solid"/>
            <a:tailEnd type="none" w="lg" len="lg"/>
          </a:ln>
          <a:effectLst/>
        </p:spPr>
      </p:cxnSp>
      <p:cxnSp>
        <p:nvCxnSpPr>
          <p:cNvPr id="883" name="Gerade Verbindung 350"/>
          <p:cNvCxnSpPr/>
          <p:nvPr/>
        </p:nvCxnSpPr>
        <p:spPr>
          <a:xfrm>
            <a:off x="4132130" y="1720280"/>
            <a:ext cx="203" cy="1920658"/>
          </a:xfrm>
          <a:prstGeom prst="line">
            <a:avLst/>
          </a:prstGeom>
          <a:noFill/>
          <a:ln w="9525" cap="flat" cmpd="sng" algn="ctr">
            <a:solidFill>
              <a:srgbClr val="000000"/>
            </a:solidFill>
            <a:prstDash val="solid"/>
            <a:tailEnd type="none" w="lg" len="lg"/>
          </a:ln>
          <a:effectLst/>
        </p:spPr>
      </p:cxnSp>
      <p:cxnSp>
        <p:nvCxnSpPr>
          <p:cNvPr id="884" name="Gerade Verbindung 351"/>
          <p:cNvCxnSpPr/>
          <p:nvPr/>
        </p:nvCxnSpPr>
        <p:spPr>
          <a:xfrm>
            <a:off x="3803924" y="2070626"/>
            <a:ext cx="0" cy="348029"/>
          </a:xfrm>
          <a:prstGeom prst="line">
            <a:avLst/>
          </a:prstGeom>
          <a:noFill/>
          <a:ln w="9525" cap="flat" cmpd="sng" algn="ctr">
            <a:solidFill>
              <a:srgbClr val="000000"/>
            </a:solidFill>
            <a:prstDash val="solid"/>
            <a:tailEnd type="none" w="lg" len="lg"/>
          </a:ln>
          <a:effectLst/>
        </p:spPr>
      </p:cxnSp>
      <p:cxnSp>
        <p:nvCxnSpPr>
          <p:cNvPr id="885" name="Gerade Verbindung 352"/>
          <p:cNvCxnSpPr/>
          <p:nvPr/>
        </p:nvCxnSpPr>
        <p:spPr>
          <a:xfrm>
            <a:off x="3812142" y="2778695"/>
            <a:ext cx="0" cy="348029"/>
          </a:xfrm>
          <a:prstGeom prst="line">
            <a:avLst/>
          </a:prstGeom>
          <a:noFill/>
          <a:ln w="9525" cap="flat" cmpd="sng" algn="ctr">
            <a:solidFill>
              <a:srgbClr val="000000"/>
            </a:solidFill>
            <a:prstDash val="solid"/>
            <a:tailEnd type="none" w="lg" len="lg"/>
          </a:ln>
          <a:effectLst/>
        </p:spPr>
      </p:cxnSp>
      <p:pic>
        <p:nvPicPr>
          <p:cNvPr id="886" name="Grafik 35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23495" y="5219368"/>
            <a:ext cx="124905" cy="483326"/>
          </a:xfrm>
          <a:prstGeom prst="rect">
            <a:avLst/>
          </a:prstGeom>
        </p:spPr>
      </p:pic>
      <p:pic>
        <p:nvPicPr>
          <p:cNvPr id="887" name="Grafik 355"/>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11468" y="2389210"/>
            <a:ext cx="124905" cy="483326"/>
          </a:xfrm>
          <a:prstGeom prst="rect">
            <a:avLst/>
          </a:prstGeom>
        </p:spPr>
      </p:pic>
      <p:sp>
        <p:nvSpPr>
          <p:cNvPr id="888" name="Textfeld 6"/>
          <p:cNvSpPr txBox="1">
            <a:spLocks noChangeArrowheads="1"/>
          </p:cNvSpPr>
          <p:nvPr/>
        </p:nvSpPr>
        <p:spPr bwMode="auto">
          <a:xfrm rot="18575795">
            <a:off x="4419084" y="2688295"/>
            <a:ext cx="507860" cy="153286"/>
          </a:xfrm>
          <a:prstGeom prst="rect">
            <a:avLst/>
          </a:prstGeom>
          <a:noFill/>
          <a:ln>
            <a:noFill/>
          </a:ln>
          <a:extLst/>
        </p:spPr>
        <p:txBody>
          <a:bodyPr vert="horz" wrap="square" lIns="0" tIns="0" rIns="0" bIns="0" numCol="1" anchor="t" anchorCtr="0" compatLnSpc="1">
            <a:prstTxWarp prst="textNoShape">
              <a:avLst/>
            </a:prstTxWarp>
          </a:bodyPr>
          <a:lstStyle>
            <a:defPPr>
              <a:defRPr lang="de-DE"/>
            </a:defPPr>
            <a:lvl1pPr marL="342900" indent="-342900" eaLnBrk="0" hangingPunct="0">
              <a:lnSpc>
                <a:spcPct val="90000"/>
              </a:lnSpc>
              <a:defRPr>
                <a:solidFill>
                  <a:schemeClr val="tx1"/>
                </a:solidFill>
              </a:defRPr>
            </a:lvl1pPr>
            <a:lvl2pPr marL="1588" lvl="1" indent="0" algn="ctr" eaLnBrk="0" hangingPunct="0">
              <a:lnSpc>
                <a:spcPct val="80000"/>
              </a:lnSpc>
              <a:spcBef>
                <a:spcPts val="0"/>
              </a:spcBef>
              <a:buClr>
                <a:srgbClr val="E20074"/>
              </a:buClr>
              <a:defRPr sz="1000">
                <a:solidFill>
                  <a:srgbClr val="C00000"/>
                </a:solidFill>
              </a:defRPr>
            </a:lvl2pPr>
            <a:lvl3pPr marL="179388" lvl="2" indent="-176213" eaLnBrk="1" hangingPunct="1">
              <a:lnSpc>
                <a:spcPct val="90000"/>
              </a:lnSpc>
              <a:buSzPct val="75000"/>
              <a:buChar char="§"/>
              <a:defRPr>
                <a:solidFill>
                  <a:schemeClr val="tx1"/>
                </a:solidFill>
                <a:latin typeface="+mn-lt"/>
              </a:defRPr>
            </a:lvl3pPr>
            <a:lvl4pPr marL="352425" lvl="3" indent="-171450" eaLnBrk="1" hangingPunct="1">
              <a:lnSpc>
                <a:spcPct val="90000"/>
              </a:lnSpc>
              <a:buSzPct val="75000"/>
              <a:buChar char="§"/>
              <a:defRPr>
                <a:solidFill>
                  <a:schemeClr val="tx1"/>
                </a:solidFill>
                <a:latin typeface="+mn-lt"/>
              </a:defRPr>
            </a:lvl4pPr>
            <a:lvl5pPr marL="538163" indent="-184150" eaLnBrk="0" hangingPunct="0">
              <a:lnSpc>
                <a:spcPct val="90000"/>
              </a:lnSpc>
              <a:buSzPct val="75000"/>
              <a:buChar char="§"/>
              <a:defRPr>
                <a:solidFill>
                  <a:schemeClr val="tx1"/>
                </a:solidFill>
                <a:latin typeface="+mn-lt"/>
              </a:defRPr>
            </a:lvl5pPr>
            <a:lvl6pPr marL="2514600" indent="-228600" defTabSz="457200">
              <a:spcBef>
                <a:spcPct val="20000"/>
              </a:spcBef>
              <a:buFont typeface="Arial"/>
              <a:buChar char="•"/>
              <a:defRPr sz="2000">
                <a:solidFill>
                  <a:schemeClr val="tx1"/>
                </a:solidFill>
                <a:latin typeface="+mn-lt"/>
              </a:defRPr>
            </a:lvl6pPr>
            <a:lvl7pPr marL="2971800" indent="-228600" defTabSz="457200">
              <a:spcBef>
                <a:spcPct val="20000"/>
              </a:spcBef>
              <a:buFont typeface="Arial"/>
              <a:buChar char="•"/>
              <a:defRPr sz="2000">
                <a:solidFill>
                  <a:schemeClr val="tx1"/>
                </a:solidFill>
                <a:latin typeface="+mn-lt"/>
              </a:defRPr>
            </a:lvl7pPr>
            <a:lvl8pPr marL="3429000" indent="-228600" defTabSz="457200">
              <a:spcBef>
                <a:spcPct val="20000"/>
              </a:spcBef>
              <a:buFont typeface="Arial"/>
              <a:buChar char="•"/>
              <a:defRPr sz="2000">
                <a:solidFill>
                  <a:schemeClr val="tx1"/>
                </a:solidFill>
                <a:latin typeface="+mn-lt"/>
              </a:defRPr>
            </a:lvl8pPr>
            <a:lvl9pPr marL="3886200" indent="-228600" defTabSz="457200">
              <a:spcBef>
                <a:spcPct val="20000"/>
              </a:spcBef>
              <a:buFont typeface="Arial"/>
              <a:buChar char="•"/>
              <a:defRPr sz="2000">
                <a:solidFill>
                  <a:schemeClr val="tx1"/>
                </a:solidFill>
                <a:latin typeface="+mn-lt"/>
              </a:defRPr>
            </a:lvl9pPr>
          </a:lstStyle>
          <a:p>
            <a:pPr marL="1850" lvl="1" defTabSz="503486">
              <a:defRPr/>
            </a:pPr>
            <a:r>
              <a:rPr lang="en-GB" altLang="en-US" sz="1100" kern="0" dirty="0">
                <a:solidFill>
                  <a:srgbClr val="427BB3"/>
                </a:solidFill>
                <a:latin typeface="Arial" panose="020B0604020202020204" pitchFamily="34" charset="0"/>
                <a:cs typeface="Arial" panose="020B0604020202020204" pitchFamily="34" charset="0"/>
              </a:rPr>
              <a:t>WTTB</a:t>
            </a:r>
          </a:p>
        </p:txBody>
      </p:sp>
      <p:pic>
        <p:nvPicPr>
          <p:cNvPr id="889" name="Grafik 372"/>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21481" y="4431391"/>
            <a:ext cx="124905" cy="483326"/>
          </a:xfrm>
          <a:prstGeom prst="rect">
            <a:avLst/>
          </a:prstGeom>
        </p:spPr>
      </p:pic>
      <p:pic>
        <p:nvPicPr>
          <p:cNvPr id="890" name="Picture 163"/>
          <p:cNvPicPr>
            <a:picLocks noChangeAspect="1" noChangeArrowheads="1"/>
          </p:cNvPicPr>
          <p:nvPr/>
        </p:nvPicPr>
        <p:blipFill>
          <a:blip r:embed="rId6">
            <a:lum bright="24000" contrast="-18000"/>
            <a:extLst>
              <a:ext uri="{C6817429-C8A8-4D84-93E4-C83949A02BD1}">
                <a14:imgProps xmlns="" xmlns:ns1="http://schemas.openxmlformats.org/officeDocument/2006/extended-properties" xmlns:vt="http://schemas.openxmlformats.org/officeDocument/2006/docPropsVTypes" xmlns:a14="http://schemas.microsoft.com/office/drawing/2010/main">
                  <a14:imgLayer>
                    <a14:imgEffect>
                      <a14:brightnessContrast bright="24000" contrast="-18000"/>
                    </a14:imgEffect>
                  </a14:imgLayer>
                </a14:imgProps>
              </a:ext>
              <a:ext uri="{E5B0B5D3-4B33-4A51-8642-9E6B4B91DBBF}">
                <a14:useLocalDpi xmlns="" xmlns:ns1="http://schemas.openxmlformats.org/officeDocument/2006/extended-properties" xmlns:vt="http://schemas.openxmlformats.org/officeDocument/2006/docPropsVTypes" xmlns:a14="http://schemas.microsoft.com/office/drawing/2010/main" val="0"/>
              </a:ext>
            </a:extLst>
          </a:blip>
          <a:stretch>
            <a:fillRect/>
          </a:stretch>
        </p:blipFill>
        <p:spPr>
          <a:xfrm>
            <a:off x="997606" y="5616497"/>
            <a:ext cx="584864" cy="548342"/>
          </a:xfrm>
          <a:prstGeom prst="rect">
            <a:avLst/>
          </a:prstGeom>
          <a:noFill/>
          <a:ln w="12700">
            <a:noFill/>
            <a:miter lim="800000"/>
          </a:ln>
        </p:spPr>
      </p:pic>
      <p:sp>
        <p:nvSpPr>
          <p:cNvPr id="891" name="Textfeld 6"/>
          <p:cNvSpPr txBox="1">
            <a:spLocks noChangeArrowheads="1"/>
          </p:cNvSpPr>
          <p:nvPr/>
        </p:nvSpPr>
        <p:spPr bwMode="auto">
          <a:xfrm>
            <a:off x="1335488" y="5458231"/>
            <a:ext cx="460673" cy="139029"/>
          </a:xfrm>
          <a:prstGeom prst="rect">
            <a:avLst/>
          </a:prstGeom>
          <a:noFill/>
          <a:ln>
            <a:noFill/>
          </a:ln>
          <a:extLst/>
        </p:spPr>
        <p:txBody>
          <a:bodyPr vert="horz" wrap="square" lIns="0" tIns="0" rIns="0" bIns="0" numCol="1" anchor="t" anchorCtr="0" compatLnSpc="1">
            <a:prstTxWarp prst="textNoShape">
              <a:avLst/>
            </a:prstTxWarp>
          </a:bodyPr>
          <a:lstStyle>
            <a:defPPr>
              <a:defRPr lang="de-DE"/>
            </a:defPPr>
            <a:lvl1pPr marL="342900" indent="-342900" eaLnBrk="0" hangingPunct="0">
              <a:lnSpc>
                <a:spcPct val="90000"/>
              </a:lnSpc>
              <a:defRPr>
                <a:solidFill>
                  <a:schemeClr val="tx1"/>
                </a:solidFill>
              </a:defRPr>
            </a:lvl1pPr>
            <a:lvl2pPr marL="1588" lvl="1" indent="0" algn="ctr" eaLnBrk="0" hangingPunct="0">
              <a:lnSpc>
                <a:spcPct val="80000"/>
              </a:lnSpc>
              <a:spcBef>
                <a:spcPts val="0"/>
              </a:spcBef>
              <a:buClr>
                <a:srgbClr val="E20074"/>
              </a:buClr>
              <a:defRPr sz="1000">
                <a:solidFill>
                  <a:srgbClr val="C00000"/>
                </a:solidFill>
              </a:defRPr>
            </a:lvl2pPr>
            <a:lvl3pPr marL="179388" lvl="2" indent="-176213" eaLnBrk="1" hangingPunct="1">
              <a:lnSpc>
                <a:spcPct val="90000"/>
              </a:lnSpc>
              <a:buSzPct val="75000"/>
              <a:buChar char="§"/>
              <a:defRPr>
                <a:solidFill>
                  <a:schemeClr val="tx1"/>
                </a:solidFill>
                <a:latin typeface="+mn-lt"/>
              </a:defRPr>
            </a:lvl3pPr>
            <a:lvl4pPr marL="352425" lvl="3" indent="-171450" eaLnBrk="1" hangingPunct="1">
              <a:lnSpc>
                <a:spcPct val="90000"/>
              </a:lnSpc>
              <a:buSzPct val="75000"/>
              <a:buChar char="§"/>
              <a:defRPr>
                <a:solidFill>
                  <a:schemeClr val="tx1"/>
                </a:solidFill>
                <a:latin typeface="+mn-lt"/>
              </a:defRPr>
            </a:lvl4pPr>
            <a:lvl5pPr marL="538163" indent="-184150" eaLnBrk="0" hangingPunct="0">
              <a:lnSpc>
                <a:spcPct val="90000"/>
              </a:lnSpc>
              <a:buSzPct val="75000"/>
              <a:buChar char="§"/>
              <a:defRPr>
                <a:solidFill>
                  <a:schemeClr val="tx1"/>
                </a:solidFill>
                <a:latin typeface="+mn-lt"/>
              </a:defRPr>
            </a:lvl5pPr>
            <a:lvl6pPr marL="2514600" indent="-228600" defTabSz="457200">
              <a:spcBef>
                <a:spcPct val="20000"/>
              </a:spcBef>
              <a:buFont typeface="Arial"/>
              <a:buChar char="•"/>
              <a:defRPr sz="2000">
                <a:solidFill>
                  <a:schemeClr val="tx1"/>
                </a:solidFill>
                <a:latin typeface="+mn-lt"/>
              </a:defRPr>
            </a:lvl6pPr>
            <a:lvl7pPr marL="2971800" indent="-228600" defTabSz="457200">
              <a:spcBef>
                <a:spcPct val="20000"/>
              </a:spcBef>
              <a:buFont typeface="Arial"/>
              <a:buChar char="•"/>
              <a:defRPr sz="2000">
                <a:solidFill>
                  <a:schemeClr val="tx1"/>
                </a:solidFill>
                <a:latin typeface="+mn-lt"/>
              </a:defRPr>
            </a:lvl7pPr>
            <a:lvl8pPr marL="3429000" indent="-228600" defTabSz="457200">
              <a:spcBef>
                <a:spcPct val="20000"/>
              </a:spcBef>
              <a:buFont typeface="Arial"/>
              <a:buChar char="•"/>
              <a:defRPr sz="2000">
                <a:solidFill>
                  <a:schemeClr val="tx1"/>
                </a:solidFill>
                <a:latin typeface="+mn-lt"/>
              </a:defRPr>
            </a:lvl8pPr>
            <a:lvl9pPr marL="3886200" indent="-228600" defTabSz="457200">
              <a:spcBef>
                <a:spcPct val="20000"/>
              </a:spcBef>
              <a:buFont typeface="Arial"/>
              <a:buChar char="•"/>
              <a:defRPr sz="2000">
                <a:solidFill>
                  <a:schemeClr val="tx1"/>
                </a:solidFill>
                <a:latin typeface="+mn-lt"/>
              </a:defRPr>
            </a:lvl9pPr>
          </a:lstStyle>
          <a:p>
            <a:pPr marL="1678" lvl="1" defTabSz="456662">
              <a:defRPr/>
            </a:pPr>
            <a:r>
              <a:rPr lang="en-GB" altLang="en-US" sz="1100" kern="0" dirty="0">
                <a:latin typeface="Arial" panose="020B0604020202020204" pitchFamily="34" charset="0"/>
                <a:cs typeface="Arial" panose="020B0604020202020204" pitchFamily="34" charset="0"/>
              </a:rPr>
              <a:t>WTTH</a:t>
            </a:r>
          </a:p>
        </p:txBody>
      </p:sp>
      <p:cxnSp>
        <p:nvCxnSpPr>
          <p:cNvPr id="892" name="Line 35"/>
          <p:cNvCxnSpPr>
            <a:endCxn id="1246" idx="2"/>
          </p:cNvCxnSpPr>
          <p:nvPr/>
        </p:nvCxnSpPr>
        <p:spPr>
          <a:xfrm flipH="1" flipV="1">
            <a:off x="6290637" y="3534813"/>
            <a:ext cx="1809755" cy="7106"/>
          </a:xfrm>
          <a:prstGeom prst="straightConnector1">
            <a:avLst/>
          </a:prstGeom>
          <a:noFill/>
          <a:ln w="19050">
            <a:solidFill>
              <a:srgbClr val="FF0000"/>
            </a:solidFill>
            <a:round/>
          </a:ln>
        </p:spPr>
      </p:cxnSp>
      <p:grpSp>
        <p:nvGrpSpPr>
          <p:cNvPr id="893" name="Group 5"/>
          <p:cNvGrpSpPr>
            <a:grpSpLocks/>
          </p:cNvGrpSpPr>
          <p:nvPr/>
        </p:nvGrpSpPr>
        <p:grpSpPr bwMode="auto">
          <a:xfrm>
            <a:off x="7127907" y="3305670"/>
            <a:ext cx="201612" cy="265113"/>
            <a:chOff x="632" y="1958"/>
            <a:chExt cx="220" cy="389"/>
          </a:xfrm>
        </p:grpSpPr>
        <p:sp>
          <p:nvSpPr>
            <p:cNvPr id="894" name="Freeform 6"/>
            <p:cNvSpPr>
              <a:spLocks/>
            </p:cNvSpPr>
            <p:nvPr/>
          </p:nvSpPr>
          <p:spPr bwMode="auto">
            <a:xfrm>
              <a:off x="778" y="1958"/>
              <a:ext cx="74" cy="389"/>
            </a:xfrm>
            <a:custGeom>
              <a:avLst/>
              <a:gdLst>
                <a:gd name="T0" fmla="*/ 0 w 74"/>
                <a:gd name="T1" fmla="*/ 17 h 388"/>
                <a:gd name="T2" fmla="*/ 74 w 74"/>
                <a:gd name="T3" fmla="*/ 0 h 388"/>
                <a:gd name="T4" fmla="*/ 74 w 74"/>
                <a:gd name="T5" fmla="*/ 351 h 388"/>
                <a:gd name="T6" fmla="*/ 0 w 74"/>
                <a:gd name="T7" fmla="*/ 422 h 388"/>
                <a:gd name="T8" fmla="*/ 0 w 74"/>
                <a:gd name="T9" fmla="*/ 17 h 388"/>
                <a:gd name="T10" fmla="*/ 0 60000 65536"/>
                <a:gd name="T11" fmla="*/ 0 60000 65536"/>
                <a:gd name="T12" fmla="*/ 0 60000 65536"/>
                <a:gd name="T13" fmla="*/ 0 60000 65536"/>
                <a:gd name="T14" fmla="*/ 0 60000 65536"/>
                <a:gd name="T15" fmla="*/ 0 w 74"/>
                <a:gd name="T16" fmla="*/ 0 h 388"/>
                <a:gd name="T17" fmla="*/ 74 w 74"/>
                <a:gd name="T18" fmla="*/ 388 h 388"/>
              </a:gdLst>
              <a:ahLst/>
              <a:cxnLst>
                <a:cxn ang="T10">
                  <a:pos x="T0" y="T1"/>
                </a:cxn>
                <a:cxn ang="T11">
                  <a:pos x="T2" y="T3"/>
                </a:cxn>
                <a:cxn ang="T12">
                  <a:pos x="T4" y="T5"/>
                </a:cxn>
                <a:cxn ang="T13">
                  <a:pos x="T6" y="T7"/>
                </a:cxn>
                <a:cxn ang="T14">
                  <a:pos x="T8" y="T9"/>
                </a:cxn>
              </a:cxnLst>
              <a:rect l="T15" t="T16" r="T17" b="T18"/>
              <a:pathLst>
                <a:path w="74" h="388">
                  <a:moveTo>
                    <a:pt x="0" y="17"/>
                  </a:moveTo>
                  <a:lnTo>
                    <a:pt x="74" y="0"/>
                  </a:lnTo>
                  <a:lnTo>
                    <a:pt x="74" y="317"/>
                  </a:lnTo>
                  <a:lnTo>
                    <a:pt x="0" y="388"/>
                  </a:lnTo>
                  <a:lnTo>
                    <a:pt x="0" y="17"/>
                  </a:lnTo>
                  <a:close/>
                </a:path>
              </a:pathLst>
            </a:custGeom>
            <a:solidFill>
              <a:srgbClr val="A0A0A0"/>
            </a:solidFill>
            <a:ln w="1588">
              <a:solidFill>
                <a:srgbClr val="808080"/>
              </a:solidFill>
              <a:prstDash val="solid"/>
              <a:round/>
              <a:headEnd/>
              <a:tailEnd/>
            </a:ln>
          </p:spPr>
          <p:txBody>
            <a:bodyPr/>
            <a:lstStyle/>
            <a:p>
              <a:pPr>
                <a:defRPr/>
              </a:pPr>
              <a:endParaRPr lang="en-GB" dirty="0">
                <a:latin typeface="+mn-lt"/>
                <a:cs typeface="Arial" pitchFamily="34" charset="0"/>
              </a:endParaRPr>
            </a:p>
          </p:txBody>
        </p:sp>
        <p:sp>
          <p:nvSpPr>
            <p:cNvPr id="895" name="Freeform 7"/>
            <p:cNvSpPr>
              <a:spLocks/>
            </p:cNvSpPr>
            <p:nvPr/>
          </p:nvSpPr>
          <p:spPr bwMode="auto">
            <a:xfrm>
              <a:off x="634" y="2263"/>
              <a:ext cx="144" cy="84"/>
            </a:xfrm>
            <a:custGeom>
              <a:avLst/>
              <a:gdLst>
                <a:gd name="T0" fmla="*/ 0 w 145"/>
                <a:gd name="T1" fmla="*/ 0 h 83"/>
                <a:gd name="T2" fmla="*/ 0 w 145"/>
                <a:gd name="T3" fmla="*/ 19 h 83"/>
                <a:gd name="T4" fmla="*/ 111 w 145"/>
                <a:gd name="T5" fmla="*/ 117 h 83"/>
                <a:gd name="T6" fmla="*/ 111 w 145"/>
                <a:gd name="T7" fmla="*/ 92 h 83"/>
                <a:gd name="T8" fmla="*/ 0 w 145"/>
                <a:gd name="T9" fmla="*/ 0 h 83"/>
                <a:gd name="T10" fmla="*/ 0 60000 65536"/>
                <a:gd name="T11" fmla="*/ 0 60000 65536"/>
                <a:gd name="T12" fmla="*/ 0 60000 65536"/>
                <a:gd name="T13" fmla="*/ 0 60000 65536"/>
                <a:gd name="T14" fmla="*/ 0 60000 65536"/>
                <a:gd name="T15" fmla="*/ 0 w 145"/>
                <a:gd name="T16" fmla="*/ 0 h 83"/>
                <a:gd name="T17" fmla="*/ 145 w 145"/>
                <a:gd name="T18" fmla="*/ 83 h 83"/>
              </a:gdLst>
              <a:ahLst/>
              <a:cxnLst>
                <a:cxn ang="T10">
                  <a:pos x="T0" y="T1"/>
                </a:cxn>
                <a:cxn ang="T11">
                  <a:pos x="T2" y="T3"/>
                </a:cxn>
                <a:cxn ang="T12">
                  <a:pos x="T4" y="T5"/>
                </a:cxn>
                <a:cxn ang="T13">
                  <a:pos x="T6" y="T7"/>
                </a:cxn>
                <a:cxn ang="T14">
                  <a:pos x="T8" y="T9"/>
                </a:cxn>
              </a:cxnLst>
              <a:rect l="T15" t="T16" r="T17" b="T18"/>
              <a:pathLst>
                <a:path w="145" h="83">
                  <a:moveTo>
                    <a:pt x="0" y="0"/>
                  </a:moveTo>
                  <a:lnTo>
                    <a:pt x="0" y="19"/>
                  </a:lnTo>
                  <a:lnTo>
                    <a:pt x="145" y="83"/>
                  </a:lnTo>
                  <a:lnTo>
                    <a:pt x="145" y="58"/>
                  </a:lnTo>
                  <a:lnTo>
                    <a:pt x="0" y="0"/>
                  </a:lnTo>
                  <a:close/>
                </a:path>
              </a:pathLst>
            </a:custGeom>
            <a:solidFill>
              <a:srgbClr val="A0A0A0"/>
            </a:solidFill>
            <a:ln w="1588">
              <a:solidFill>
                <a:srgbClr val="808080"/>
              </a:solidFill>
              <a:prstDash val="solid"/>
              <a:round/>
              <a:headEnd/>
              <a:tailEnd/>
            </a:ln>
          </p:spPr>
          <p:txBody>
            <a:bodyPr/>
            <a:lstStyle/>
            <a:p>
              <a:pPr>
                <a:defRPr/>
              </a:pPr>
              <a:endParaRPr lang="en-GB" dirty="0">
                <a:latin typeface="+mn-lt"/>
                <a:cs typeface="Arial" pitchFamily="34" charset="0"/>
              </a:endParaRPr>
            </a:p>
          </p:txBody>
        </p:sp>
        <p:sp>
          <p:nvSpPr>
            <p:cNvPr id="896" name="Freeform 8"/>
            <p:cNvSpPr>
              <a:spLocks/>
            </p:cNvSpPr>
            <p:nvPr/>
          </p:nvSpPr>
          <p:spPr bwMode="auto">
            <a:xfrm>
              <a:off x="632" y="1977"/>
              <a:ext cx="146" cy="345"/>
            </a:xfrm>
            <a:custGeom>
              <a:avLst/>
              <a:gdLst>
                <a:gd name="T0" fmla="*/ 0 w 146"/>
                <a:gd name="T1" fmla="*/ 2 h 345"/>
                <a:gd name="T2" fmla="*/ 0 w 146"/>
                <a:gd name="T3" fmla="*/ 285 h 345"/>
                <a:gd name="T4" fmla="*/ 146 w 146"/>
                <a:gd name="T5" fmla="*/ 345 h 345"/>
                <a:gd name="T6" fmla="*/ 146 w 146"/>
                <a:gd name="T7" fmla="*/ 0 h 345"/>
                <a:gd name="T8" fmla="*/ 0 w 146"/>
                <a:gd name="T9" fmla="*/ 2 h 345"/>
                <a:gd name="T10" fmla="*/ 0 60000 65536"/>
                <a:gd name="T11" fmla="*/ 0 60000 65536"/>
                <a:gd name="T12" fmla="*/ 0 60000 65536"/>
                <a:gd name="T13" fmla="*/ 0 60000 65536"/>
                <a:gd name="T14" fmla="*/ 0 60000 65536"/>
                <a:gd name="T15" fmla="*/ 0 w 146"/>
                <a:gd name="T16" fmla="*/ 0 h 345"/>
                <a:gd name="T17" fmla="*/ 146 w 146"/>
                <a:gd name="T18" fmla="*/ 345 h 345"/>
              </a:gdLst>
              <a:ahLst/>
              <a:cxnLst>
                <a:cxn ang="T10">
                  <a:pos x="T0" y="T1"/>
                </a:cxn>
                <a:cxn ang="T11">
                  <a:pos x="T2" y="T3"/>
                </a:cxn>
                <a:cxn ang="T12">
                  <a:pos x="T4" y="T5"/>
                </a:cxn>
                <a:cxn ang="T13">
                  <a:pos x="T6" y="T7"/>
                </a:cxn>
                <a:cxn ang="T14">
                  <a:pos x="T8" y="T9"/>
                </a:cxn>
              </a:cxnLst>
              <a:rect l="T15" t="T16" r="T17" b="T18"/>
              <a:pathLst>
                <a:path w="146" h="345">
                  <a:moveTo>
                    <a:pt x="0" y="2"/>
                  </a:moveTo>
                  <a:lnTo>
                    <a:pt x="0" y="285"/>
                  </a:lnTo>
                  <a:lnTo>
                    <a:pt x="146" y="345"/>
                  </a:lnTo>
                  <a:lnTo>
                    <a:pt x="146" y="0"/>
                  </a:lnTo>
                  <a:lnTo>
                    <a:pt x="0" y="2"/>
                  </a:lnTo>
                  <a:close/>
                </a:path>
              </a:pathLst>
            </a:custGeom>
            <a:solidFill>
              <a:srgbClr val="C0C0C0"/>
            </a:solidFill>
            <a:ln w="1588">
              <a:solidFill>
                <a:srgbClr val="808080"/>
              </a:solidFill>
              <a:prstDash val="solid"/>
              <a:round/>
              <a:headEnd/>
              <a:tailEnd/>
            </a:ln>
          </p:spPr>
          <p:txBody>
            <a:bodyPr/>
            <a:lstStyle/>
            <a:p>
              <a:pPr>
                <a:defRPr/>
              </a:pPr>
              <a:endParaRPr lang="en-GB" dirty="0">
                <a:latin typeface="+mn-lt"/>
                <a:cs typeface="Arial" pitchFamily="34" charset="0"/>
              </a:endParaRPr>
            </a:p>
          </p:txBody>
        </p:sp>
        <p:grpSp>
          <p:nvGrpSpPr>
            <p:cNvPr id="897" name="Group 9"/>
            <p:cNvGrpSpPr>
              <a:grpSpLocks/>
            </p:cNvGrpSpPr>
            <p:nvPr/>
          </p:nvGrpSpPr>
          <p:grpSpPr bwMode="auto">
            <a:xfrm>
              <a:off x="637" y="1991"/>
              <a:ext cx="135" cy="144"/>
              <a:chOff x="637" y="1991"/>
              <a:chExt cx="135" cy="144"/>
            </a:xfrm>
          </p:grpSpPr>
          <p:sp>
            <p:nvSpPr>
              <p:cNvPr id="982" name="Freeform 10"/>
              <p:cNvSpPr>
                <a:spLocks/>
              </p:cNvSpPr>
              <p:nvPr/>
            </p:nvSpPr>
            <p:spPr bwMode="auto">
              <a:xfrm>
                <a:off x="637" y="1991"/>
                <a:ext cx="135" cy="144"/>
              </a:xfrm>
              <a:custGeom>
                <a:avLst/>
                <a:gdLst>
                  <a:gd name="T0" fmla="*/ 0 w 135"/>
                  <a:gd name="T1" fmla="*/ 0 h 143"/>
                  <a:gd name="T2" fmla="*/ 135 w 135"/>
                  <a:gd name="T3" fmla="*/ 0 h 143"/>
                  <a:gd name="T4" fmla="*/ 135 w 135"/>
                  <a:gd name="T5" fmla="*/ 177 h 143"/>
                  <a:gd name="T6" fmla="*/ 0 w 135"/>
                  <a:gd name="T7" fmla="*/ 152 h 143"/>
                  <a:gd name="T8" fmla="*/ 0 w 135"/>
                  <a:gd name="T9" fmla="*/ 0 h 143"/>
                  <a:gd name="T10" fmla="*/ 0 60000 65536"/>
                  <a:gd name="T11" fmla="*/ 0 60000 65536"/>
                  <a:gd name="T12" fmla="*/ 0 60000 65536"/>
                  <a:gd name="T13" fmla="*/ 0 60000 65536"/>
                  <a:gd name="T14" fmla="*/ 0 60000 65536"/>
                  <a:gd name="T15" fmla="*/ 0 w 135"/>
                  <a:gd name="T16" fmla="*/ 0 h 143"/>
                  <a:gd name="T17" fmla="*/ 135 w 135"/>
                  <a:gd name="T18" fmla="*/ 143 h 143"/>
                </a:gdLst>
                <a:ahLst/>
                <a:cxnLst>
                  <a:cxn ang="T10">
                    <a:pos x="T0" y="T1"/>
                  </a:cxn>
                  <a:cxn ang="T11">
                    <a:pos x="T2" y="T3"/>
                  </a:cxn>
                  <a:cxn ang="T12">
                    <a:pos x="T4" y="T5"/>
                  </a:cxn>
                  <a:cxn ang="T13">
                    <a:pos x="T6" y="T7"/>
                  </a:cxn>
                  <a:cxn ang="T14">
                    <a:pos x="T8" y="T9"/>
                  </a:cxn>
                </a:cxnLst>
                <a:rect l="T15" t="T16" r="T17" b="T18"/>
                <a:pathLst>
                  <a:path w="135" h="143">
                    <a:moveTo>
                      <a:pt x="0" y="0"/>
                    </a:moveTo>
                    <a:lnTo>
                      <a:pt x="135" y="0"/>
                    </a:lnTo>
                    <a:lnTo>
                      <a:pt x="135" y="143"/>
                    </a:lnTo>
                    <a:lnTo>
                      <a:pt x="0" y="118"/>
                    </a:lnTo>
                    <a:lnTo>
                      <a:pt x="0" y="0"/>
                    </a:lnTo>
                    <a:close/>
                  </a:path>
                </a:pathLst>
              </a:custGeom>
              <a:solidFill>
                <a:srgbClr val="C0C0C0"/>
              </a:solidFill>
              <a:ln w="1588">
                <a:solidFill>
                  <a:srgbClr val="808080"/>
                </a:solidFill>
                <a:prstDash val="solid"/>
                <a:round/>
                <a:headEnd/>
                <a:tailEnd/>
              </a:ln>
            </p:spPr>
            <p:txBody>
              <a:bodyPr/>
              <a:lstStyle/>
              <a:p>
                <a:pPr>
                  <a:defRPr/>
                </a:pPr>
                <a:endParaRPr lang="en-GB" dirty="0">
                  <a:latin typeface="+mn-lt"/>
                  <a:cs typeface="Arial" pitchFamily="34" charset="0"/>
                </a:endParaRPr>
              </a:p>
            </p:txBody>
          </p:sp>
          <p:grpSp>
            <p:nvGrpSpPr>
              <p:cNvPr id="983" name="Group 11"/>
              <p:cNvGrpSpPr>
                <a:grpSpLocks/>
              </p:cNvGrpSpPr>
              <p:nvPr/>
            </p:nvGrpSpPr>
            <p:grpSpPr bwMode="auto">
              <a:xfrm>
                <a:off x="641" y="1995"/>
                <a:ext cx="127" cy="136"/>
                <a:chOff x="641" y="1995"/>
                <a:chExt cx="127" cy="136"/>
              </a:xfrm>
            </p:grpSpPr>
            <p:sp>
              <p:nvSpPr>
                <p:cNvPr id="984" name="Freeform 12"/>
                <p:cNvSpPr>
                  <a:spLocks/>
                </p:cNvSpPr>
                <p:nvPr/>
              </p:nvSpPr>
              <p:spPr bwMode="auto">
                <a:xfrm>
                  <a:off x="641" y="1995"/>
                  <a:ext cx="126" cy="133"/>
                </a:xfrm>
                <a:custGeom>
                  <a:avLst/>
                  <a:gdLst>
                    <a:gd name="T0" fmla="*/ 0 w 122"/>
                    <a:gd name="T1" fmla="*/ 0 h 127"/>
                    <a:gd name="T2" fmla="*/ 0 w 122"/>
                    <a:gd name="T3" fmla="*/ 504 h 127"/>
                    <a:gd name="T4" fmla="*/ 277 w 122"/>
                    <a:gd name="T5" fmla="*/ 611 h 127"/>
                    <a:gd name="T6" fmla="*/ 277 w 122"/>
                    <a:gd name="T7" fmla="*/ 3 h 127"/>
                    <a:gd name="T8" fmla="*/ 0 w 122"/>
                    <a:gd name="T9" fmla="*/ 0 h 127"/>
                    <a:gd name="T10" fmla="*/ 0 60000 65536"/>
                    <a:gd name="T11" fmla="*/ 0 60000 65536"/>
                    <a:gd name="T12" fmla="*/ 0 60000 65536"/>
                    <a:gd name="T13" fmla="*/ 0 60000 65536"/>
                    <a:gd name="T14" fmla="*/ 0 60000 65536"/>
                    <a:gd name="T15" fmla="*/ 0 w 122"/>
                    <a:gd name="T16" fmla="*/ 0 h 127"/>
                    <a:gd name="T17" fmla="*/ 122 w 122"/>
                    <a:gd name="T18" fmla="*/ 127 h 127"/>
                  </a:gdLst>
                  <a:ahLst/>
                  <a:cxnLst>
                    <a:cxn ang="T10">
                      <a:pos x="T0" y="T1"/>
                    </a:cxn>
                    <a:cxn ang="T11">
                      <a:pos x="T2" y="T3"/>
                    </a:cxn>
                    <a:cxn ang="T12">
                      <a:pos x="T4" y="T5"/>
                    </a:cxn>
                    <a:cxn ang="T13">
                      <a:pos x="T6" y="T7"/>
                    </a:cxn>
                    <a:cxn ang="T14">
                      <a:pos x="T8" y="T9"/>
                    </a:cxn>
                  </a:cxnLst>
                  <a:rect l="T15" t="T16" r="T17" b="T18"/>
                  <a:pathLst>
                    <a:path w="122" h="127">
                      <a:moveTo>
                        <a:pt x="0" y="0"/>
                      </a:moveTo>
                      <a:lnTo>
                        <a:pt x="0" y="105"/>
                      </a:lnTo>
                      <a:lnTo>
                        <a:pt x="122" y="127"/>
                      </a:lnTo>
                      <a:lnTo>
                        <a:pt x="122" y="3"/>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85" name="Freeform 13"/>
                <p:cNvSpPr>
                  <a:spLocks/>
                </p:cNvSpPr>
                <p:nvPr/>
              </p:nvSpPr>
              <p:spPr bwMode="auto">
                <a:xfrm>
                  <a:off x="641" y="1998"/>
                  <a:ext cx="126" cy="133"/>
                </a:xfrm>
                <a:custGeom>
                  <a:avLst/>
                  <a:gdLst>
                    <a:gd name="T0" fmla="*/ 0 w 122"/>
                    <a:gd name="T1" fmla="*/ 0 h 128"/>
                    <a:gd name="T2" fmla="*/ 0 w 122"/>
                    <a:gd name="T3" fmla="*/ 383 h 128"/>
                    <a:gd name="T4" fmla="*/ 277 w 122"/>
                    <a:gd name="T5" fmla="*/ 473 h 128"/>
                    <a:gd name="T6" fmla="*/ 277 w 122"/>
                    <a:gd name="T7" fmla="*/ 458 h 128"/>
                    <a:gd name="T8" fmla="*/ 277 w 122"/>
                    <a:gd name="T9" fmla="*/ 5 h 128"/>
                    <a:gd name="T10" fmla="*/ 0 w 122"/>
                    <a:gd name="T11" fmla="*/ 0 h 128"/>
                    <a:gd name="T12" fmla="*/ 0 60000 65536"/>
                    <a:gd name="T13" fmla="*/ 0 60000 65536"/>
                    <a:gd name="T14" fmla="*/ 0 60000 65536"/>
                    <a:gd name="T15" fmla="*/ 0 60000 65536"/>
                    <a:gd name="T16" fmla="*/ 0 60000 65536"/>
                    <a:gd name="T17" fmla="*/ 0 60000 65536"/>
                    <a:gd name="T18" fmla="*/ 0 w 122"/>
                    <a:gd name="T19" fmla="*/ 0 h 128"/>
                    <a:gd name="T20" fmla="*/ 122 w 122"/>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122" h="128">
                      <a:moveTo>
                        <a:pt x="0" y="0"/>
                      </a:moveTo>
                      <a:lnTo>
                        <a:pt x="0" y="105"/>
                      </a:lnTo>
                      <a:lnTo>
                        <a:pt x="122" y="128"/>
                      </a:lnTo>
                      <a:lnTo>
                        <a:pt x="122" y="125"/>
                      </a:lnTo>
                      <a:lnTo>
                        <a:pt x="122" y="5"/>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86" name="Freeform 14"/>
                <p:cNvSpPr>
                  <a:spLocks/>
                </p:cNvSpPr>
                <p:nvPr/>
              </p:nvSpPr>
              <p:spPr bwMode="auto">
                <a:xfrm>
                  <a:off x="641" y="1995"/>
                  <a:ext cx="126" cy="133"/>
                </a:xfrm>
                <a:custGeom>
                  <a:avLst/>
                  <a:gdLst>
                    <a:gd name="T0" fmla="*/ 0 w 122"/>
                    <a:gd name="T1" fmla="*/ 0 h 126"/>
                    <a:gd name="T2" fmla="*/ 0 w 122"/>
                    <a:gd name="T3" fmla="*/ 667 h 126"/>
                    <a:gd name="T4" fmla="*/ 277 w 122"/>
                    <a:gd name="T5" fmla="*/ 797 h 126"/>
                    <a:gd name="T6" fmla="*/ 277 w 122"/>
                    <a:gd name="T7" fmla="*/ 3 h 126"/>
                    <a:gd name="T8" fmla="*/ 0 w 122"/>
                    <a:gd name="T9" fmla="*/ 0 h 126"/>
                    <a:gd name="T10" fmla="*/ 0 60000 65536"/>
                    <a:gd name="T11" fmla="*/ 0 60000 65536"/>
                    <a:gd name="T12" fmla="*/ 0 60000 65536"/>
                    <a:gd name="T13" fmla="*/ 0 60000 65536"/>
                    <a:gd name="T14" fmla="*/ 0 60000 65536"/>
                    <a:gd name="T15" fmla="*/ 0 w 122"/>
                    <a:gd name="T16" fmla="*/ 0 h 126"/>
                    <a:gd name="T17" fmla="*/ 122 w 122"/>
                    <a:gd name="T18" fmla="*/ 126 h 126"/>
                  </a:gdLst>
                  <a:ahLst/>
                  <a:cxnLst>
                    <a:cxn ang="T10">
                      <a:pos x="T0" y="T1"/>
                    </a:cxn>
                    <a:cxn ang="T11">
                      <a:pos x="T2" y="T3"/>
                    </a:cxn>
                    <a:cxn ang="T12">
                      <a:pos x="T4" y="T5"/>
                    </a:cxn>
                    <a:cxn ang="T13">
                      <a:pos x="T6" y="T7"/>
                    </a:cxn>
                    <a:cxn ang="T14">
                      <a:pos x="T8" y="T9"/>
                    </a:cxn>
                  </a:cxnLst>
                  <a:rect l="T15" t="T16" r="T17" b="T18"/>
                  <a:pathLst>
                    <a:path w="122" h="126">
                      <a:moveTo>
                        <a:pt x="0" y="0"/>
                      </a:moveTo>
                      <a:lnTo>
                        <a:pt x="0" y="105"/>
                      </a:lnTo>
                      <a:lnTo>
                        <a:pt x="122" y="126"/>
                      </a:lnTo>
                      <a:lnTo>
                        <a:pt x="122" y="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grpSp>
              <p:nvGrpSpPr>
                <p:cNvPr id="987" name="Group 15"/>
                <p:cNvGrpSpPr>
                  <a:grpSpLocks/>
                </p:cNvGrpSpPr>
                <p:nvPr/>
              </p:nvGrpSpPr>
              <p:grpSpPr bwMode="auto">
                <a:xfrm>
                  <a:off x="642" y="1998"/>
                  <a:ext cx="125" cy="123"/>
                  <a:chOff x="642" y="1998"/>
                  <a:chExt cx="125" cy="123"/>
                </a:xfrm>
              </p:grpSpPr>
              <p:sp>
                <p:nvSpPr>
                  <p:cNvPr id="1037" name="Freeform 16"/>
                  <p:cNvSpPr>
                    <a:spLocks/>
                  </p:cNvSpPr>
                  <p:nvPr/>
                </p:nvSpPr>
                <p:spPr bwMode="auto">
                  <a:xfrm>
                    <a:off x="642" y="1998"/>
                    <a:ext cx="9" cy="102"/>
                  </a:xfrm>
                  <a:custGeom>
                    <a:avLst/>
                    <a:gdLst>
                      <a:gd name="T0" fmla="*/ 0 w 7"/>
                      <a:gd name="T1" fmla="*/ 0 h 102"/>
                      <a:gd name="T2" fmla="*/ 0 w 7"/>
                      <a:gd name="T3" fmla="*/ 101 h 102"/>
                      <a:gd name="T4" fmla="*/ 35178 w 7"/>
                      <a:gd name="T5" fmla="*/ 102 h 102"/>
                      <a:gd name="T6" fmla="*/ 35178 w 7"/>
                      <a:gd name="T7" fmla="*/ 0 h 102"/>
                      <a:gd name="T8" fmla="*/ 0 w 7"/>
                      <a:gd name="T9" fmla="*/ 0 h 102"/>
                      <a:gd name="T10" fmla="*/ 0 60000 65536"/>
                      <a:gd name="T11" fmla="*/ 0 60000 65536"/>
                      <a:gd name="T12" fmla="*/ 0 60000 65536"/>
                      <a:gd name="T13" fmla="*/ 0 60000 65536"/>
                      <a:gd name="T14" fmla="*/ 0 60000 65536"/>
                      <a:gd name="T15" fmla="*/ 0 w 7"/>
                      <a:gd name="T16" fmla="*/ 0 h 102"/>
                      <a:gd name="T17" fmla="*/ 7 w 7"/>
                      <a:gd name="T18" fmla="*/ 102 h 102"/>
                    </a:gdLst>
                    <a:ahLst/>
                    <a:cxnLst>
                      <a:cxn ang="T10">
                        <a:pos x="T0" y="T1"/>
                      </a:cxn>
                      <a:cxn ang="T11">
                        <a:pos x="T2" y="T3"/>
                      </a:cxn>
                      <a:cxn ang="T12">
                        <a:pos x="T4" y="T5"/>
                      </a:cxn>
                      <a:cxn ang="T13">
                        <a:pos x="T6" y="T7"/>
                      </a:cxn>
                      <a:cxn ang="T14">
                        <a:pos x="T8" y="T9"/>
                      </a:cxn>
                    </a:cxnLst>
                    <a:rect l="T15" t="T16" r="T17" b="T18"/>
                    <a:pathLst>
                      <a:path w="7" h="102">
                        <a:moveTo>
                          <a:pt x="0" y="0"/>
                        </a:moveTo>
                        <a:lnTo>
                          <a:pt x="0" y="101"/>
                        </a:lnTo>
                        <a:lnTo>
                          <a:pt x="7" y="102"/>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38" name="Freeform 17"/>
                  <p:cNvSpPr>
                    <a:spLocks/>
                  </p:cNvSpPr>
                  <p:nvPr/>
                </p:nvSpPr>
                <p:spPr bwMode="auto">
                  <a:xfrm>
                    <a:off x="653" y="1998"/>
                    <a:ext cx="7" cy="107"/>
                  </a:xfrm>
                  <a:custGeom>
                    <a:avLst/>
                    <a:gdLst>
                      <a:gd name="T0" fmla="*/ 0 w 6"/>
                      <a:gd name="T1" fmla="*/ 0 h 103"/>
                      <a:gd name="T2" fmla="*/ 0 w 6"/>
                      <a:gd name="T3" fmla="*/ 370 h 103"/>
                      <a:gd name="T4" fmla="*/ 1210 w 6"/>
                      <a:gd name="T5" fmla="*/ 377 h 103"/>
                      <a:gd name="T6" fmla="*/ 1210 w 6"/>
                      <a:gd name="T7" fmla="*/ 0 h 103"/>
                      <a:gd name="T8" fmla="*/ 0 w 6"/>
                      <a:gd name="T9" fmla="*/ 0 h 103"/>
                      <a:gd name="T10" fmla="*/ 0 60000 65536"/>
                      <a:gd name="T11" fmla="*/ 0 60000 65536"/>
                      <a:gd name="T12" fmla="*/ 0 60000 65536"/>
                      <a:gd name="T13" fmla="*/ 0 60000 65536"/>
                      <a:gd name="T14" fmla="*/ 0 60000 65536"/>
                      <a:gd name="T15" fmla="*/ 0 w 6"/>
                      <a:gd name="T16" fmla="*/ 0 h 103"/>
                      <a:gd name="T17" fmla="*/ 6 w 6"/>
                      <a:gd name="T18" fmla="*/ 103 h 103"/>
                    </a:gdLst>
                    <a:ahLst/>
                    <a:cxnLst>
                      <a:cxn ang="T10">
                        <a:pos x="T0" y="T1"/>
                      </a:cxn>
                      <a:cxn ang="T11">
                        <a:pos x="T2" y="T3"/>
                      </a:cxn>
                      <a:cxn ang="T12">
                        <a:pos x="T4" y="T5"/>
                      </a:cxn>
                      <a:cxn ang="T13">
                        <a:pos x="T6" y="T7"/>
                      </a:cxn>
                      <a:cxn ang="T14">
                        <a:pos x="T8" y="T9"/>
                      </a:cxn>
                    </a:cxnLst>
                    <a:rect l="T15" t="T16" r="T17" b="T18"/>
                    <a:pathLst>
                      <a:path w="6" h="103">
                        <a:moveTo>
                          <a:pt x="0" y="0"/>
                        </a:moveTo>
                        <a:lnTo>
                          <a:pt x="0" y="102"/>
                        </a:lnTo>
                        <a:lnTo>
                          <a:pt x="6" y="103"/>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39" name="Freeform 18"/>
                  <p:cNvSpPr>
                    <a:spLocks/>
                  </p:cNvSpPr>
                  <p:nvPr/>
                </p:nvSpPr>
                <p:spPr bwMode="auto">
                  <a:xfrm>
                    <a:off x="660" y="1998"/>
                    <a:ext cx="10" cy="107"/>
                  </a:xfrm>
                  <a:custGeom>
                    <a:avLst/>
                    <a:gdLst>
                      <a:gd name="T0" fmla="*/ 0 w 7"/>
                      <a:gd name="T1" fmla="*/ 0 h 104"/>
                      <a:gd name="T2" fmla="*/ 0 w 7"/>
                      <a:gd name="T3" fmla="*/ 270 h 104"/>
                      <a:gd name="T4" fmla="*/ 35178 w 7"/>
                      <a:gd name="T5" fmla="*/ 272 h 104"/>
                      <a:gd name="T6" fmla="*/ 35178 w 7"/>
                      <a:gd name="T7" fmla="*/ 0 h 104"/>
                      <a:gd name="T8" fmla="*/ 0 w 7"/>
                      <a:gd name="T9" fmla="*/ 0 h 104"/>
                      <a:gd name="T10" fmla="*/ 0 60000 65536"/>
                      <a:gd name="T11" fmla="*/ 0 60000 65536"/>
                      <a:gd name="T12" fmla="*/ 0 60000 65536"/>
                      <a:gd name="T13" fmla="*/ 0 60000 65536"/>
                      <a:gd name="T14" fmla="*/ 0 60000 65536"/>
                      <a:gd name="T15" fmla="*/ 0 w 7"/>
                      <a:gd name="T16" fmla="*/ 0 h 104"/>
                      <a:gd name="T17" fmla="*/ 7 w 7"/>
                      <a:gd name="T18" fmla="*/ 104 h 104"/>
                    </a:gdLst>
                    <a:ahLst/>
                    <a:cxnLst>
                      <a:cxn ang="T10">
                        <a:pos x="T0" y="T1"/>
                      </a:cxn>
                      <a:cxn ang="T11">
                        <a:pos x="T2" y="T3"/>
                      </a:cxn>
                      <a:cxn ang="T12">
                        <a:pos x="T4" y="T5"/>
                      </a:cxn>
                      <a:cxn ang="T13">
                        <a:pos x="T6" y="T7"/>
                      </a:cxn>
                      <a:cxn ang="T14">
                        <a:pos x="T8" y="T9"/>
                      </a:cxn>
                    </a:cxnLst>
                    <a:rect l="T15" t="T16" r="T17" b="T18"/>
                    <a:pathLst>
                      <a:path w="7" h="104">
                        <a:moveTo>
                          <a:pt x="0" y="0"/>
                        </a:moveTo>
                        <a:lnTo>
                          <a:pt x="0" y="103"/>
                        </a:lnTo>
                        <a:lnTo>
                          <a:pt x="7" y="104"/>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40" name="Freeform 19"/>
                  <p:cNvSpPr>
                    <a:spLocks/>
                  </p:cNvSpPr>
                  <p:nvPr/>
                </p:nvSpPr>
                <p:spPr bwMode="auto">
                  <a:xfrm>
                    <a:off x="670" y="1998"/>
                    <a:ext cx="7" cy="107"/>
                  </a:xfrm>
                  <a:custGeom>
                    <a:avLst/>
                    <a:gdLst>
                      <a:gd name="T0" fmla="*/ 0 w 7"/>
                      <a:gd name="T1" fmla="*/ 0 h 105"/>
                      <a:gd name="T2" fmla="*/ 0 w 7"/>
                      <a:gd name="T3" fmla="*/ 194 h 105"/>
                      <a:gd name="T4" fmla="*/ 7 w 7"/>
                      <a:gd name="T5" fmla="*/ 196 h 105"/>
                      <a:gd name="T6" fmla="*/ 7 w 7"/>
                      <a:gd name="T7" fmla="*/ 0 h 105"/>
                      <a:gd name="T8" fmla="*/ 0 w 7"/>
                      <a:gd name="T9" fmla="*/ 0 h 105"/>
                      <a:gd name="T10" fmla="*/ 0 60000 65536"/>
                      <a:gd name="T11" fmla="*/ 0 60000 65536"/>
                      <a:gd name="T12" fmla="*/ 0 60000 65536"/>
                      <a:gd name="T13" fmla="*/ 0 60000 65536"/>
                      <a:gd name="T14" fmla="*/ 0 60000 65536"/>
                      <a:gd name="T15" fmla="*/ 0 w 7"/>
                      <a:gd name="T16" fmla="*/ 0 h 105"/>
                      <a:gd name="T17" fmla="*/ 7 w 7"/>
                      <a:gd name="T18" fmla="*/ 105 h 105"/>
                    </a:gdLst>
                    <a:ahLst/>
                    <a:cxnLst>
                      <a:cxn ang="T10">
                        <a:pos x="T0" y="T1"/>
                      </a:cxn>
                      <a:cxn ang="T11">
                        <a:pos x="T2" y="T3"/>
                      </a:cxn>
                      <a:cxn ang="T12">
                        <a:pos x="T4" y="T5"/>
                      </a:cxn>
                      <a:cxn ang="T13">
                        <a:pos x="T6" y="T7"/>
                      </a:cxn>
                      <a:cxn ang="T14">
                        <a:pos x="T8" y="T9"/>
                      </a:cxn>
                    </a:cxnLst>
                    <a:rect l="T15" t="T16" r="T17" b="T18"/>
                    <a:pathLst>
                      <a:path w="7" h="105">
                        <a:moveTo>
                          <a:pt x="0" y="0"/>
                        </a:moveTo>
                        <a:lnTo>
                          <a:pt x="0" y="104"/>
                        </a:lnTo>
                        <a:lnTo>
                          <a:pt x="7" y="105"/>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41" name="Freeform 20"/>
                  <p:cNvSpPr>
                    <a:spLocks/>
                  </p:cNvSpPr>
                  <p:nvPr/>
                </p:nvSpPr>
                <p:spPr bwMode="auto">
                  <a:xfrm>
                    <a:off x="681" y="1998"/>
                    <a:ext cx="5" cy="109"/>
                  </a:xfrm>
                  <a:custGeom>
                    <a:avLst/>
                    <a:gdLst>
                      <a:gd name="T0" fmla="*/ 0 w 6"/>
                      <a:gd name="T1" fmla="*/ 0 h 108"/>
                      <a:gd name="T2" fmla="*/ 0 w 6"/>
                      <a:gd name="T3" fmla="*/ 139 h 108"/>
                      <a:gd name="T4" fmla="*/ 3 w 6"/>
                      <a:gd name="T5" fmla="*/ 142 h 108"/>
                      <a:gd name="T6" fmla="*/ 3 w 6"/>
                      <a:gd name="T7" fmla="*/ 0 h 108"/>
                      <a:gd name="T8" fmla="*/ 0 w 6"/>
                      <a:gd name="T9" fmla="*/ 0 h 108"/>
                      <a:gd name="T10" fmla="*/ 0 60000 65536"/>
                      <a:gd name="T11" fmla="*/ 0 60000 65536"/>
                      <a:gd name="T12" fmla="*/ 0 60000 65536"/>
                      <a:gd name="T13" fmla="*/ 0 60000 65536"/>
                      <a:gd name="T14" fmla="*/ 0 60000 65536"/>
                      <a:gd name="T15" fmla="*/ 0 w 6"/>
                      <a:gd name="T16" fmla="*/ 0 h 108"/>
                      <a:gd name="T17" fmla="*/ 6 w 6"/>
                      <a:gd name="T18" fmla="*/ 108 h 108"/>
                    </a:gdLst>
                    <a:ahLst/>
                    <a:cxnLst>
                      <a:cxn ang="T10">
                        <a:pos x="T0" y="T1"/>
                      </a:cxn>
                      <a:cxn ang="T11">
                        <a:pos x="T2" y="T3"/>
                      </a:cxn>
                      <a:cxn ang="T12">
                        <a:pos x="T4" y="T5"/>
                      </a:cxn>
                      <a:cxn ang="T13">
                        <a:pos x="T6" y="T7"/>
                      </a:cxn>
                      <a:cxn ang="T14">
                        <a:pos x="T8" y="T9"/>
                      </a:cxn>
                    </a:cxnLst>
                    <a:rect l="T15" t="T16" r="T17" b="T18"/>
                    <a:pathLst>
                      <a:path w="6" h="108">
                        <a:moveTo>
                          <a:pt x="0" y="0"/>
                        </a:moveTo>
                        <a:lnTo>
                          <a:pt x="0" y="105"/>
                        </a:lnTo>
                        <a:lnTo>
                          <a:pt x="6" y="108"/>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42" name="Freeform 21"/>
                  <p:cNvSpPr>
                    <a:spLocks/>
                  </p:cNvSpPr>
                  <p:nvPr/>
                </p:nvSpPr>
                <p:spPr bwMode="auto">
                  <a:xfrm>
                    <a:off x="687" y="1998"/>
                    <a:ext cx="7" cy="114"/>
                  </a:xfrm>
                  <a:custGeom>
                    <a:avLst/>
                    <a:gdLst>
                      <a:gd name="T0" fmla="*/ 0 w 7"/>
                      <a:gd name="T1" fmla="*/ 0 h 109"/>
                      <a:gd name="T2" fmla="*/ 0 w 7"/>
                      <a:gd name="T3" fmla="*/ 495 h 109"/>
                      <a:gd name="T4" fmla="*/ 6 w 7"/>
                      <a:gd name="T5" fmla="*/ 500 h 109"/>
                      <a:gd name="T6" fmla="*/ 7 w 7"/>
                      <a:gd name="T7" fmla="*/ 1 h 109"/>
                      <a:gd name="T8" fmla="*/ 0 w 7"/>
                      <a:gd name="T9" fmla="*/ 0 h 109"/>
                      <a:gd name="T10" fmla="*/ 0 60000 65536"/>
                      <a:gd name="T11" fmla="*/ 0 60000 65536"/>
                      <a:gd name="T12" fmla="*/ 0 60000 65536"/>
                      <a:gd name="T13" fmla="*/ 0 60000 65536"/>
                      <a:gd name="T14" fmla="*/ 0 60000 65536"/>
                      <a:gd name="T15" fmla="*/ 0 w 7"/>
                      <a:gd name="T16" fmla="*/ 0 h 109"/>
                      <a:gd name="T17" fmla="*/ 7 w 7"/>
                      <a:gd name="T18" fmla="*/ 109 h 109"/>
                    </a:gdLst>
                    <a:ahLst/>
                    <a:cxnLst>
                      <a:cxn ang="T10">
                        <a:pos x="T0" y="T1"/>
                      </a:cxn>
                      <a:cxn ang="T11">
                        <a:pos x="T2" y="T3"/>
                      </a:cxn>
                      <a:cxn ang="T12">
                        <a:pos x="T4" y="T5"/>
                      </a:cxn>
                      <a:cxn ang="T13">
                        <a:pos x="T6" y="T7"/>
                      </a:cxn>
                      <a:cxn ang="T14">
                        <a:pos x="T8" y="T9"/>
                      </a:cxn>
                    </a:cxnLst>
                    <a:rect l="T15" t="T16" r="T17" b="T18"/>
                    <a:pathLst>
                      <a:path w="7" h="109">
                        <a:moveTo>
                          <a:pt x="0" y="0"/>
                        </a:moveTo>
                        <a:lnTo>
                          <a:pt x="0" y="108"/>
                        </a:lnTo>
                        <a:lnTo>
                          <a:pt x="6" y="109"/>
                        </a:lnTo>
                        <a:lnTo>
                          <a:pt x="7" y="1"/>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43" name="Freeform 22"/>
                  <p:cNvSpPr>
                    <a:spLocks/>
                  </p:cNvSpPr>
                  <p:nvPr/>
                </p:nvSpPr>
                <p:spPr bwMode="auto">
                  <a:xfrm>
                    <a:off x="696" y="2000"/>
                    <a:ext cx="7" cy="109"/>
                  </a:xfrm>
                  <a:custGeom>
                    <a:avLst/>
                    <a:gdLst>
                      <a:gd name="T0" fmla="*/ 0 w 7"/>
                      <a:gd name="T1" fmla="*/ 0 h 109"/>
                      <a:gd name="T2" fmla="*/ 0 w 7"/>
                      <a:gd name="T3" fmla="*/ 108 h 109"/>
                      <a:gd name="T4" fmla="*/ 7 w 7"/>
                      <a:gd name="T5" fmla="*/ 109 h 109"/>
                      <a:gd name="T6" fmla="*/ 7 w 7"/>
                      <a:gd name="T7" fmla="*/ 0 h 109"/>
                      <a:gd name="T8" fmla="*/ 0 w 7"/>
                      <a:gd name="T9" fmla="*/ 0 h 109"/>
                      <a:gd name="T10" fmla="*/ 0 60000 65536"/>
                      <a:gd name="T11" fmla="*/ 0 60000 65536"/>
                      <a:gd name="T12" fmla="*/ 0 60000 65536"/>
                      <a:gd name="T13" fmla="*/ 0 60000 65536"/>
                      <a:gd name="T14" fmla="*/ 0 60000 65536"/>
                      <a:gd name="T15" fmla="*/ 0 w 7"/>
                      <a:gd name="T16" fmla="*/ 0 h 109"/>
                      <a:gd name="T17" fmla="*/ 7 w 7"/>
                      <a:gd name="T18" fmla="*/ 109 h 109"/>
                    </a:gdLst>
                    <a:ahLst/>
                    <a:cxnLst>
                      <a:cxn ang="T10">
                        <a:pos x="T0" y="T1"/>
                      </a:cxn>
                      <a:cxn ang="T11">
                        <a:pos x="T2" y="T3"/>
                      </a:cxn>
                      <a:cxn ang="T12">
                        <a:pos x="T4" y="T5"/>
                      </a:cxn>
                      <a:cxn ang="T13">
                        <a:pos x="T6" y="T7"/>
                      </a:cxn>
                      <a:cxn ang="T14">
                        <a:pos x="T8" y="T9"/>
                      </a:cxn>
                    </a:cxnLst>
                    <a:rect l="T15" t="T16" r="T17" b="T18"/>
                    <a:pathLst>
                      <a:path w="7" h="109">
                        <a:moveTo>
                          <a:pt x="0" y="0"/>
                        </a:moveTo>
                        <a:lnTo>
                          <a:pt x="0" y="108"/>
                        </a:lnTo>
                        <a:lnTo>
                          <a:pt x="7" y="109"/>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44" name="Freeform 23"/>
                  <p:cNvSpPr>
                    <a:spLocks/>
                  </p:cNvSpPr>
                  <p:nvPr/>
                </p:nvSpPr>
                <p:spPr bwMode="auto">
                  <a:xfrm>
                    <a:off x="706" y="2000"/>
                    <a:ext cx="5" cy="114"/>
                  </a:xfrm>
                  <a:custGeom>
                    <a:avLst/>
                    <a:gdLst>
                      <a:gd name="T0" fmla="*/ 0 w 6"/>
                      <a:gd name="T1" fmla="*/ 0 h 112"/>
                      <a:gd name="T2" fmla="*/ 0 w 6"/>
                      <a:gd name="T3" fmla="*/ 195 h 112"/>
                      <a:gd name="T4" fmla="*/ 3 w 6"/>
                      <a:gd name="T5" fmla="*/ 201 h 112"/>
                      <a:gd name="T6" fmla="*/ 3 w 6"/>
                      <a:gd name="T7" fmla="*/ 0 h 112"/>
                      <a:gd name="T8" fmla="*/ 0 w 6"/>
                      <a:gd name="T9" fmla="*/ 0 h 112"/>
                      <a:gd name="T10" fmla="*/ 0 60000 65536"/>
                      <a:gd name="T11" fmla="*/ 0 60000 65536"/>
                      <a:gd name="T12" fmla="*/ 0 60000 65536"/>
                      <a:gd name="T13" fmla="*/ 0 60000 65536"/>
                      <a:gd name="T14" fmla="*/ 0 60000 65536"/>
                      <a:gd name="T15" fmla="*/ 0 w 6"/>
                      <a:gd name="T16" fmla="*/ 0 h 112"/>
                      <a:gd name="T17" fmla="*/ 6 w 6"/>
                      <a:gd name="T18" fmla="*/ 112 h 112"/>
                    </a:gdLst>
                    <a:ahLst/>
                    <a:cxnLst>
                      <a:cxn ang="T10">
                        <a:pos x="T0" y="T1"/>
                      </a:cxn>
                      <a:cxn ang="T11">
                        <a:pos x="T2" y="T3"/>
                      </a:cxn>
                      <a:cxn ang="T12">
                        <a:pos x="T4" y="T5"/>
                      </a:cxn>
                      <a:cxn ang="T13">
                        <a:pos x="T6" y="T7"/>
                      </a:cxn>
                      <a:cxn ang="T14">
                        <a:pos x="T8" y="T9"/>
                      </a:cxn>
                    </a:cxnLst>
                    <a:rect l="T15" t="T16" r="T17" b="T18"/>
                    <a:pathLst>
                      <a:path w="6" h="112">
                        <a:moveTo>
                          <a:pt x="0" y="0"/>
                        </a:moveTo>
                        <a:lnTo>
                          <a:pt x="0" y="109"/>
                        </a:lnTo>
                        <a:lnTo>
                          <a:pt x="6" y="112"/>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45" name="Freeform 24"/>
                  <p:cNvSpPr>
                    <a:spLocks/>
                  </p:cNvSpPr>
                  <p:nvPr/>
                </p:nvSpPr>
                <p:spPr bwMode="auto">
                  <a:xfrm>
                    <a:off x="715" y="2000"/>
                    <a:ext cx="7" cy="114"/>
                  </a:xfrm>
                  <a:custGeom>
                    <a:avLst/>
                    <a:gdLst>
                      <a:gd name="T0" fmla="*/ 0 w 7"/>
                      <a:gd name="T1" fmla="*/ 0 h 113"/>
                      <a:gd name="T2" fmla="*/ 0 w 7"/>
                      <a:gd name="T3" fmla="*/ 146 h 113"/>
                      <a:gd name="T4" fmla="*/ 7 w 7"/>
                      <a:gd name="T5" fmla="*/ 147 h 113"/>
                      <a:gd name="T6" fmla="*/ 7 w 7"/>
                      <a:gd name="T7" fmla="*/ 0 h 113"/>
                      <a:gd name="T8" fmla="*/ 0 w 7"/>
                      <a:gd name="T9" fmla="*/ 0 h 113"/>
                      <a:gd name="T10" fmla="*/ 0 60000 65536"/>
                      <a:gd name="T11" fmla="*/ 0 60000 65536"/>
                      <a:gd name="T12" fmla="*/ 0 60000 65536"/>
                      <a:gd name="T13" fmla="*/ 0 60000 65536"/>
                      <a:gd name="T14" fmla="*/ 0 60000 65536"/>
                      <a:gd name="T15" fmla="*/ 0 w 7"/>
                      <a:gd name="T16" fmla="*/ 0 h 113"/>
                      <a:gd name="T17" fmla="*/ 7 w 7"/>
                      <a:gd name="T18" fmla="*/ 113 h 113"/>
                    </a:gdLst>
                    <a:ahLst/>
                    <a:cxnLst>
                      <a:cxn ang="T10">
                        <a:pos x="T0" y="T1"/>
                      </a:cxn>
                      <a:cxn ang="T11">
                        <a:pos x="T2" y="T3"/>
                      </a:cxn>
                      <a:cxn ang="T12">
                        <a:pos x="T4" y="T5"/>
                      </a:cxn>
                      <a:cxn ang="T13">
                        <a:pos x="T6" y="T7"/>
                      </a:cxn>
                      <a:cxn ang="T14">
                        <a:pos x="T8" y="T9"/>
                      </a:cxn>
                    </a:cxnLst>
                    <a:rect l="T15" t="T16" r="T17" b="T18"/>
                    <a:pathLst>
                      <a:path w="7" h="113">
                        <a:moveTo>
                          <a:pt x="0" y="0"/>
                        </a:moveTo>
                        <a:lnTo>
                          <a:pt x="0" y="112"/>
                        </a:lnTo>
                        <a:lnTo>
                          <a:pt x="7" y="113"/>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46" name="Freeform 25"/>
                  <p:cNvSpPr>
                    <a:spLocks/>
                  </p:cNvSpPr>
                  <p:nvPr/>
                </p:nvSpPr>
                <p:spPr bwMode="auto">
                  <a:xfrm>
                    <a:off x="724" y="2000"/>
                    <a:ext cx="5" cy="114"/>
                  </a:xfrm>
                  <a:custGeom>
                    <a:avLst/>
                    <a:gdLst>
                      <a:gd name="T0" fmla="*/ 0 w 6"/>
                      <a:gd name="T1" fmla="*/ 0 h 114"/>
                      <a:gd name="T2" fmla="*/ 0 w 6"/>
                      <a:gd name="T3" fmla="*/ 113 h 114"/>
                      <a:gd name="T4" fmla="*/ 3 w 6"/>
                      <a:gd name="T5" fmla="*/ 114 h 114"/>
                      <a:gd name="T6" fmla="*/ 3 w 6"/>
                      <a:gd name="T7" fmla="*/ 0 h 114"/>
                      <a:gd name="T8" fmla="*/ 0 w 6"/>
                      <a:gd name="T9" fmla="*/ 0 h 114"/>
                      <a:gd name="T10" fmla="*/ 0 60000 65536"/>
                      <a:gd name="T11" fmla="*/ 0 60000 65536"/>
                      <a:gd name="T12" fmla="*/ 0 60000 65536"/>
                      <a:gd name="T13" fmla="*/ 0 60000 65536"/>
                      <a:gd name="T14" fmla="*/ 0 60000 65536"/>
                      <a:gd name="T15" fmla="*/ 0 w 6"/>
                      <a:gd name="T16" fmla="*/ 0 h 114"/>
                      <a:gd name="T17" fmla="*/ 6 w 6"/>
                      <a:gd name="T18" fmla="*/ 114 h 114"/>
                    </a:gdLst>
                    <a:ahLst/>
                    <a:cxnLst>
                      <a:cxn ang="T10">
                        <a:pos x="T0" y="T1"/>
                      </a:cxn>
                      <a:cxn ang="T11">
                        <a:pos x="T2" y="T3"/>
                      </a:cxn>
                      <a:cxn ang="T12">
                        <a:pos x="T4" y="T5"/>
                      </a:cxn>
                      <a:cxn ang="T13">
                        <a:pos x="T6" y="T7"/>
                      </a:cxn>
                      <a:cxn ang="T14">
                        <a:pos x="T8" y="T9"/>
                      </a:cxn>
                    </a:cxnLst>
                    <a:rect l="T15" t="T16" r="T17" b="T18"/>
                    <a:pathLst>
                      <a:path w="6" h="114">
                        <a:moveTo>
                          <a:pt x="0" y="0"/>
                        </a:moveTo>
                        <a:lnTo>
                          <a:pt x="0" y="113"/>
                        </a:lnTo>
                        <a:lnTo>
                          <a:pt x="6" y="114"/>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47" name="Freeform 26"/>
                  <p:cNvSpPr>
                    <a:spLocks/>
                  </p:cNvSpPr>
                  <p:nvPr/>
                </p:nvSpPr>
                <p:spPr bwMode="auto">
                  <a:xfrm>
                    <a:off x="732" y="2002"/>
                    <a:ext cx="7" cy="114"/>
                  </a:xfrm>
                  <a:custGeom>
                    <a:avLst/>
                    <a:gdLst>
                      <a:gd name="T0" fmla="*/ 0 w 7"/>
                      <a:gd name="T1" fmla="*/ 0 h 114"/>
                      <a:gd name="T2" fmla="*/ 0 w 7"/>
                      <a:gd name="T3" fmla="*/ 113 h 114"/>
                      <a:gd name="T4" fmla="*/ 7 w 7"/>
                      <a:gd name="T5" fmla="*/ 114 h 114"/>
                      <a:gd name="T6" fmla="*/ 7 w 7"/>
                      <a:gd name="T7" fmla="*/ 0 h 114"/>
                      <a:gd name="T8" fmla="*/ 0 w 7"/>
                      <a:gd name="T9" fmla="*/ 0 h 114"/>
                      <a:gd name="T10" fmla="*/ 0 60000 65536"/>
                      <a:gd name="T11" fmla="*/ 0 60000 65536"/>
                      <a:gd name="T12" fmla="*/ 0 60000 65536"/>
                      <a:gd name="T13" fmla="*/ 0 60000 65536"/>
                      <a:gd name="T14" fmla="*/ 0 60000 65536"/>
                      <a:gd name="T15" fmla="*/ 0 w 7"/>
                      <a:gd name="T16" fmla="*/ 0 h 114"/>
                      <a:gd name="T17" fmla="*/ 7 w 7"/>
                      <a:gd name="T18" fmla="*/ 114 h 114"/>
                    </a:gdLst>
                    <a:ahLst/>
                    <a:cxnLst>
                      <a:cxn ang="T10">
                        <a:pos x="T0" y="T1"/>
                      </a:cxn>
                      <a:cxn ang="T11">
                        <a:pos x="T2" y="T3"/>
                      </a:cxn>
                      <a:cxn ang="T12">
                        <a:pos x="T4" y="T5"/>
                      </a:cxn>
                      <a:cxn ang="T13">
                        <a:pos x="T6" y="T7"/>
                      </a:cxn>
                      <a:cxn ang="T14">
                        <a:pos x="T8" y="T9"/>
                      </a:cxn>
                    </a:cxnLst>
                    <a:rect l="T15" t="T16" r="T17" b="T18"/>
                    <a:pathLst>
                      <a:path w="7" h="114">
                        <a:moveTo>
                          <a:pt x="0" y="0"/>
                        </a:moveTo>
                        <a:lnTo>
                          <a:pt x="0" y="113"/>
                        </a:lnTo>
                        <a:lnTo>
                          <a:pt x="7" y="114"/>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48" name="Freeform 27"/>
                  <p:cNvSpPr>
                    <a:spLocks/>
                  </p:cNvSpPr>
                  <p:nvPr/>
                </p:nvSpPr>
                <p:spPr bwMode="auto">
                  <a:xfrm>
                    <a:off x="741" y="2002"/>
                    <a:ext cx="9" cy="116"/>
                  </a:xfrm>
                  <a:custGeom>
                    <a:avLst/>
                    <a:gdLst>
                      <a:gd name="T0" fmla="*/ 0 w 7"/>
                      <a:gd name="T1" fmla="*/ 0 h 115"/>
                      <a:gd name="T2" fmla="*/ 0 w 7"/>
                      <a:gd name="T3" fmla="*/ 148 h 115"/>
                      <a:gd name="T4" fmla="*/ 35178 w 7"/>
                      <a:gd name="T5" fmla="*/ 149 h 115"/>
                      <a:gd name="T6" fmla="*/ 35178 w 7"/>
                      <a:gd name="T7" fmla="*/ 0 h 115"/>
                      <a:gd name="T8" fmla="*/ 0 w 7"/>
                      <a:gd name="T9" fmla="*/ 0 h 115"/>
                      <a:gd name="T10" fmla="*/ 0 60000 65536"/>
                      <a:gd name="T11" fmla="*/ 0 60000 65536"/>
                      <a:gd name="T12" fmla="*/ 0 60000 65536"/>
                      <a:gd name="T13" fmla="*/ 0 60000 65536"/>
                      <a:gd name="T14" fmla="*/ 0 60000 65536"/>
                      <a:gd name="T15" fmla="*/ 0 w 7"/>
                      <a:gd name="T16" fmla="*/ 0 h 115"/>
                      <a:gd name="T17" fmla="*/ 7 w 7"/>
                      <a:gd name="T18" fmla="*/ 115 h 115"/>
                    </a:gdLst>
                    <a:ahLst/>
                    <a:cxnLst>
                      <a:cxn ang="T10">
                        <a:pos x="T0" y="T1"/>
                      </a:cxn>
                      <a:cxn ang="T11">
                        <a:pos x="T2" y="T3"/>
                      </a:cxn>
                      <a:cxn ang="T12">
                        <a:pos x="T4" y="T5"/>
                      </a:cxn>
                      <a:cxn ang="T13">
                        <a:pos x="T6" y="T7"/>
                      </a:cxn>
                      <a:cxn ang="T14">
                        <a:pos x="T8" y="T9"/>
                      </a:cxn>
                    </a:cxnLst>
                    <a:rect l="T15" t="T16" r="T17" b="T18"/>
                    <a:pathLst>
                      <a:path w="7" h="115">
                        <a:moveTo>
                          <a:pt x="0" y="0"/>
                        </a:moveTo>
                        <a:lnTo>
                          <a:pt x="0" y="114"/>
                        </a:lnTo>
                        <a:lnTo>
                          <a:pt x="7" y="115"/>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49" name="Freeform 28"/>
                  <p:cNvSpPr>
                    <a:spLocks/>
                  </p:cNvSpPr>
                  <p:nvPr/>
                </p:nvSpPr>
                <p:spPr bwMode="auto">
                  <a:xfrm>
                    <a:off x="752" y="2002"/>
                    <a:ext cx="7" cy="119"/>
                  </a:xfrm>
                  <a:custGeom>
                    <a:avLst/>
                    <a:gdLst>
                      <a:gd name="T0" fmla="*/ 0 w 7"/>
                      <a:gd name="T1" fmla="*/ 0 h 117"/>
                      <a:gd name="T2" fmla="*/ 0 w 7"/>
                      <a:gd name="T3" fmla="*/ 201 h 117"/>
                      <a:gd name="T4" fmla="*/ 7 w 7"/>
                      <a:gd name="T5" fmla="*/ 204 h 117"/>
                      <a:gd name="T6" fmla="*/ 7 w 7"/>
                      <a:gd name="T7" fmla="*/ 0 h 117"/>
                      <a:gd name="T8" fmla="*/ 0 w 7"/>
                      <a:gd name="T9" fmla="*/ 0 h 117"/>
                      <a:gd name="T10" fmla="*/ 0 60000 65536"/>
                      <a:gd name="T11" fmla="*/ 0 60000 65536"/>
                      <a:gd name="T12" fmla="*/ 0 60000 65536"/>
                      <a:gd name="T13" fmla="*/ 0 60000 65536"/>
                      <a:gd name="T14" fmla="*/ 0 60000 65536"/>
                      <a:gd name="T15" fmla="*/ 0 w 7"/>
                      <a:gd name="T16" fmla="*/ 0 h 117"/>
                      <a:gd name="T17" fmla="*/ 7 w 7"/>
                      <a:gd name="T18" fmla="*/ 117 h 117"/>
                    </a:gdLst>
                    <a:ahLst/>
                    <a:cxnLst>
                      <a:cxn ang="T10">
                        <a:pos x="T0" y="T1"/>
                      </a:cxn>
                      <a:cxn ang="T11">
                        <a:pos x="T2" y="T3"/>
                      </a:cxn>
                      <a:cxn ang="T12">
                        <a:pos x="T4" y="T5"/>
                      </a:cxn>
                      <a:cxn ang="T13">
                        <a:pos x="T6" y="T7"/>
                      </a:cxn>
                      <a:cxn ang="T14">
                        <a:pos x="T8" y="T9"/>
                      </a:cxn>
                    </a:cxnLst>
                    <a:rect l="T15" t="T16" r="T17" b="T18"/>
                    <a:pathLst>
                      <a:path w="7" h="117">
                        <a:moveTo>
                          <a:pt x="0" y="0"/>
                        </a:moveTo>
                        <a:lnTo>
                          <a:pt x="0" y="115"/>
                        </a:lnTo>
                        <a:lnTo>
                          <a:pt x="7" y="117"/>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50" name="Freeform 29"/>
                  <p:cNvSpPr>
                    <a:spLocks/>
                  </p:cNvSpPr>
                  <p:nvPr/>
                </p:nvSpPr>
                <p:spPr bwMode="auto">
                  <a:xfrm>
                    <a:off x="758" y="2002"/>
                    <a:ext cx="9" cy="119"/>
                  </a:xfrm>
                  <a:custGeom>
                    <a:avLst/>
                    <a:gdLst>
                      <a:gd name="T0" fmla="*/ 0 w 7"/>
                      <a:gd name="T1" fmla="*/ 0 h 118"/>
                      <a:gd name="T2" fmla="*/ 0 w 7"/>
                      <a:gd name="T3" fmla="*/ 151 h 118"/>
                      <a:gd name="T4" fmla="*/ 35178 w 7"/>
                      <a:gd name="T5" fmla="*/ 152 h 118"/>
                      <a:gd name="T6" fmla="*/ 35178 w 7"/>
                      <a:gd name="T7" fmla="*/ 0 h 118"/>
                      <a:gd name="T8" fmla="*/ 0 w 7"/>
                      <a:gd name="T9" fmla="*/ 0 h 118"/>
                      <a:gd name="T10" fmla="*/ 0 60000 65536"/>
                      <a:gd name="T11" fmla="*/ 0 60000 65536"/>
                      <a:gd name="T12" fmla="*/ 0 60000 65536"/>
                      <a:gd name="T13" fmla="*/ 0 60000 65536"/>
                      <a:gd name="T14" fmla="*/ 0 60000 65536"/>
                      <a:gd name="T15" fmla="*/ 0 w 7"/>
                      <a:gd name="T16" fmla="*/ 0 h 118"/>
                      <a:gd name="T17" fmla="*/ 7 w 7"/>
                      <a:gd name="T18" fmla="*/ 118 h 118"/>
                    </a:gdLst>
                    <a:ahLst/>
                    <a:cxnLst>
                      <a:cxn ang="T10">
                        <a:pos x="T0" y="T1"/>
                      </a:cxn>
                      <a:cxn ang="T11">
                        <a:pos x="T2" y="T3"/>
                      </a:cxn>
                      <a:cxn ang="T12">
                        <a:pos x="T4" y="T5"/>
                      </a:cxn>
                      <a:cxn ang="T13">
                        <a:pos x="T6" y="T7"/>
                      </a:cxn>
                      <a:cxn ang="T14">
                        <a:pos x="T8" y="T9"/>
                      </a:cxn>
                    </a:cxnLst>
                    <a:rect l="T15" t="T16" r="T17" b="T18"/>
                    <a:pathLst>
                      <a:path w="7" h="118">
                        <a:moveTo>
                          <a:pt x="0" y="0"/>
                        </a:moveTo>
                        <a:lnTo>
                          <a:pt x="0" y="117"/>
                        </a:lnTo>
                        <a:lnTo>
                          <a:pt x="7" y="118"/>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grpSp>
            <p:sp>
              <p:nvSpPr>
                <p:cNvPr id="988" name="Freeform 30"/>
                <p:cNvSpPr>
                  <a:spLocks/>
                </p:cNvSpPr>
                <p:nvPr/>
              </p:nvSpPr>
              <p:spPr bwMode="auto">
                <a:xfrm>
                  <a:off x="644" y="1998"/>
                  <a:ext cx="7" cy="0"/>
                </a:xfrm>
                <a:custGeom>
                  <a:avLst/>
                  <a:gdLst>
                    <a:gd name="T0" fmla="*/ 0 w 8"/>
                    <a:gd name="T1" fmla="*/ 0 h 1"/>
                    <a:gd name="T2" fmla="*/ 4 w 8"/>
                    <a:gd name="T3" fmla="*/ 0 h 1"/>
                    <a:gd name="T4" fmla="*/ 4 w 8"/>
                    <a:gd name="T5" fmla="*/ 0 h 1"/>
                    <a:gd name="T6" fmla="*/ 1 w 8"/>
                    <a:gd name="T7" fmla="*/ 0 h 1"/>
                    <a:gd name="T8" fmla="*/ 0 w 8"/>
                    <a:gd name="T9" fmla="*/ 0 h 1"/>
                    <a:gd name="T10" fmla="*/ 0 60000 65536"/>
                    <a:gd name="T11" fmla="*/ 0 60000 65536"/>
                    <a:gd name="T12" fmla="*/ 0 60000 65536"/>
                    <a:gd name="T13" fmla="*/ 0 60000 65536"/>
                    <a:gd name="T14" fmla="*/ 0 60000 65536"/>
                    <a:gd name="T15" fmla="*/ 0 w 8"/>
                    <a:gd name="T16" fmla="*/ 0 h 1"/>
                    <a:gd name="T17" fmla="*/ 8 w 8"/>
                    <a:gd name="T18" fmla="*/ 0 h 1"/>
                  </a:gdLst>
                  <a:ahLst/>
                  <a:cxnLst>
                    <a:cxn ang="T10">
                      <a:pos x="T0" y="T1"/>
                    </a:cxn>
                    <a:cxn ang="T11">
                      <a:pos x="T2" y="T3"/>
                    </a:cxn>
                    <a:cxn ang="T12">
                      <a:pos x="T4" y="T5"/>
                    </a:cxn>
                    <a:cxn ang="T13">
                      <a:pos x="T6" y="T7"/>
                    </a:cxn>
                    <a:cxn ang="T14">
                      <a:pos x="T8" y="T9"/>
                    </a:cxn>
                  </a:cxnLst>
                  <a:rect l="T15" t="T16" r="T17" b="T18"/>
                  <a:pathLst>
                    <a:path w="8" h="1">
                      <a:moveTo>
                        <a:pt x="0" y="1"/>
                      </a:moveTo>
                      <a:lnTo>
                        <a:pt x="7" y="1"/>
                      </a:lnTo>
                      <a:lnTo>
                        <a:pt x="8" y="0"/>
                      </a:lnTo>
                      <a:lnTo>
                        <a:pt x="1"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89" name="Freeform 31"/>
                <p:cNvSpPr>
                  <a:spLocks/>
                </p:cNvSpPr>
                <p:nvPr/>
              </p:nvSpPr>
              <p:spPr bwMode="auto">
                <a:xfrm>
                  <a:off x="653" y="1998"/>
                  <a:ext cx="7" cy="2"/>
                </a:xfrm>
                <a:custGeom>
                  <a:avLst/>
                  <a:gdLst>
                    <a:gd name="T0" fmla="*/ 0 w 7"/>
                    <a:gd name="T1" fmla="*/ 0 h 1"/>
                    <a:gd name="T2" fmla="*/ 6 w 7"/>
                    <a:gd name="T3" fmla="*/ 2147483647 h 1"/>
                    <a:gd name="T4" fmla="*/ 7 w 7"/>
                    <a:gd name="T5" fmla="*/ 0 h 1"/>
                    <a:gd name="T6" fmla="*/ 0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0" y="0"/>
                      </a:moveTo>
                      <a:lnTo>
                        <a:pt x="6" y="1"/>
                      </a:lnTo>
                      <a:lnTo>
                        <a:pt x="7" y="0"/>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90" name="Freeform 32"/>
                <p:cNvSpPr>
                  <a:spLocks/>
                </p:cNvSpPr>
                <p:nvPr/>
              </p:nvSpPr>
              <p:spPr bwMode="auto">
                <a:xfrm>
                  <a:off x="661" y="1998"/>
                  <a:ext cx="7" cy="2"/>
                </a:xfrm>
                <a:custGeom>
                  <a:avLst/>
                  <a:gdLst>
                    <a:gd name="T0" fmla="*/ 0 w 8"/>
                    <a:gd name="T1" fmla="*/ 2147483647 h 1"/>
                    <a:gd name="T2" fmla="*/ 4 w 8"/>
                    <a:gd name="T3" fmla="*/ 2147483647 h 1"/>
                    <a:gd name="T4" fmla="*/ 4 w 8"/>
                    <a:gd name="T5" fmla="*/ 0 h 1"/>
                    <a:gd name="T6" fmla="*/ 1 w 8"/>
                    <a:gd name="T7" fmla="*/ 0 h 1"/>
                    <a:gd name="T8" fmla="*/ 0 w 8"/>
                    <a:gd name="T9" fmla="*/ 2147483647 h 1"/>
                    <a:gd name="T10" fmla="*/ 0 60000 65536"/>
                    <a:gd name="T11" fmla="*/ 0 60000 65536"/>
                    <a:gd name="T12" fmla="*/ 0 60000 65536"/>
                    <a:gd name="T13" fmla="*/ 0 60000 65536"/>
                    <a:gd name="T14" fmla="*/ 0 60000 65536"/>
                    <a:gd name="T15" fmla="*/ 0 w 8"/>
                    <a:gd name="T16" fmla="*/ 0 h 1"/>
                    <a:gd name="T17" fmla="*/ 8 w 8"/>
                    <a:gd name="T18" fmla="*/ 1 h 1"/>
                  </a:gdLst>
                  <a:ahLst/>
                  <a:cxnLst>
                    <a:cxn ang="T10">
                      <a:pos x="T0" y="T1"/>
                    </a:cxn>
                    <a:cxn ang="T11">
                      <a:pos x="T2" y="T3"/>
                    </a:cxn>
                    <a:cxn ang="T12">
                      <a:pos x="T4" y="T5"/>
                    </a:cxn>
                    <a:cxn ang="T13">
                      <a:pos x="T6" y="T7"/>
                    </a:cxn>
                    <a:cxn ang="T14">
                      <a:pos x="T8" y="T9"/>
                    </a:cxn>
                  </a:cxnLst>
                  <a:rect l="T15" t="T16" r="T17" b="T18"/>
                  <a:pathLst>
                    <a:path w="8" h="1">
                      <a:moveTo>
                        <a:pt x="0" y="1"/>
                      </a:moveTo>
                      <a:lnTo>
                        <a:pt x="7" y="1"/>
                      </a:lnTo>
                      <a:lnTo>
                        <a:pt x="8" y="0"/>
                      </a:lnTo>
                      <a:lnTo>
                        <a:pt x="1"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91" name="Freeform 33"/>
                <p:cNvSpPr>
                  <a:spLocks/>
                </p:cNvSpPr>
                <p:nvPr/>
              </p:nvSpPr>
              <p:spPr bwMode="auto">
                <a:xfrm>
                  <a:off x="668" y="1998"/>
                  <a:ext cx="9" cy="2"/>
                </a:xfrm>
                <a:custGeom>
                  <a:avLst/>
                  <a:gdLst>
                    <a:gd name="T0" fmla="*/ 0 w 9"/>
                    <a:gd name="T1" fmla="*/ 2147483647 h 1"/>
                    <a:gd name="T2" fmla="*/ 7 w 9"/>
                    <a:gd name="T3" fmla="*/ 2147483647 h 1"/>
                    <a:gd name="T4" fmla="*/ 9 w 9"/>
                    <a:gd name="T5" fmla="*/ 0 h 1"/>
                    <a:gd name="T6" fmla="*/ 2 w 9"/>
                    <a:gd name="T7" fmla="*/ 0 h 1"/>
                    <a:gd name="T8" fmla="*/ 0 w 9"/>
                    <a:gd name="T9" fmla="*/ 2147483647 h 1"/>
                    <a:gd name="T10" fmla="*/ 0 60000 65536"/>
                    <a:gd name="T11" fmla="*/ 0 60000 65536"/>
                    <a:gd name="T12" fmla="*/ 0 60000 65536"/>
                    <a:gd name="T13" fmla="*/ 0 60000 65536"/>
                    <a:gd name="T14" fmla="*/ 0 60000 65536"/>
                    <a:gd name="T15" fmla="*/ 0 w 9"/>
                    <a:gd name="T16" fmla="*/ 0 h 1"/>
                    <a:gd name="T17" fmla="*/ 9 w 9"/>
                    <a:gd name="T18" fmla="*/ 1 h 1"/>
                  </a:gdLst>
                  <a:ahLst/>
                  <a:cxnLst>
                    <a:cxn ang="T10">
                      <a:pos x="T0" y="T1"/>
                    </a:cxn>
                    <a:cxn ang="T11">
                      <a:pos x="T2" y="T3"/>
                    </a:cxn>
                    <a:cxn ang="T12">
                      <a:pos x="T4" y="T5"/>
                    </a:cxn>
                    <a:cxn ang="T13">
                      <a:pos x="T6" y="T7"/>
                    </a:cxn>
                    <a:cxn ang="T14">
                      <a:pos x="T8" y="T9"/>
                    </a:cxn>
                  </a:cxnLst>
                  <a:rect l="T15" t="T16" r="T17" b="T18"/>
                  <a:pathLst>
                    <a:path w="9" h="1">
                      <a:moveTo>
                        <a:pt x="0" y="1"/>
                      </a:moveTo>
                      <a:lnTo>
                        <a:pt x="7" y="1"/>
                      </a:lnTo>
                      <a:lnTo>
                        <a:pt x="9" y="0"/>
                      </a:lnTo>
                      <a:lnTo>
                        <a:pt x="2"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92" name="Freeform 34"/>
                <p:cNvSpPr>
                  <a:spLocks/>
                </p:cNvSpPr>
                <p:nvPr/>
              </p:nvSpPr>
              <p:spPr bwMode="auto">
                <a:xfrm>
                  <a:off x="679" y="1998"/>
                  <a:ext cx="7" cy="2"/>
                </a:xfrm>
                <a:custGeom>
                  <a:avLst/>
                  <a:gdLst>
                    <a:gd name="T0" fmla="*/ 0 w 7"/>
                    <a:gd name="T1" fmla="*/ 2147483647 h 1"/>
                    <a:gd name="T2" fmla="*/ 6 w 7"/>
                    <a:gd name="T3" fmla="*/ 2147483647 h 1"/>
                    <a:gd name="T4" fmla="*/ 7 w 7"/>
                    <a:gd name="T5" fmla="*/ 0 h 1"/>
                    <a:gd name="T6" fmla="*/ 0 w 7"/>
                    <a:gd name="T7" fmla="*/ 0 h 1"/>
                    <a:gd name="T8" fmla="*/ 0 w 7"/>
                    <a:gd name="T9" fmla="*/ 2147483647 h 1"/>
                    <a:gd name="T10" fmla="*/ 0 60000 65536"/>
                    <a:gd name="T11" fmla="*/ 0 60000 65536"/>
                    <a:gd name="T12" fmla="*/ 0 60000 65536"/>
                    <a:gd name="T13" fmla="*/ 0 60000 65536"/>
                    <a:gd name="T14" fmla="*/ 0 60000 65536"/>
                    <a:gd name="T15" fmla="*/ 0 w 7"/>
                    <a:gd name="T16" fmla="*/ 0 h 1"/>
                    <a:gd name="T17" fmla="*/ 7 w 7"/>
                    <a:gd name="T18" fmla="*/ 1 h 1"/>
                  </a:gdLst>
                  <a:ahLst/>
                  <a:cxnLst>
                    <a:cxn ang="T10">
                      <a:pos x="T0" y="T1"/>
                    </a:cxn>
                    <a:cxn ang="T11">
                      <a:pos x="T2" y="T3"/>
                    </a:cxn>
                    <a:cxn ang="T12">
                      <a:pos x="T4" y="T5"/>
                    </a:cxn>
                    <a:cxn ang="T13">
                      <a:pos x="T6" y="T7"/>
                    </a:cxn>
                    <a:cxn ang="T14">
                      <a:pos x="T8" y="T9"/>
                    </a:cxn>
                  </a:cxnLst>
                  <a:rect l="T15" t="T16" r="T17" b="T18"/>
                  <a:pathLst>
                    <a:path w="7" h="1">
                      <a:moveTo>
                        <a:pt x="0" y="1"/>
                      </a:moveTo>
                      <a:lnTo>
                        <a:pt x="6" y="1"/>
                      </a:lnTo>
                      <a:lnTo>
                        <a:pt x="7" y="0"/>
                      </a:lnTo>
                      <a:lnTo>
                        <a:pt x="0"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93" name="Freeform 35"/>
                <p:cNvSpPr>
                  <a:spLocks/>
                </p:cNvSpPr>
                <p:nvPr/>
              </p:nvSpPr>
              <p:spPr bwMode="auto">
                <a:xfrm>
                  <a:off x="687" y="1998"/>
                  <a:ext cx="7" cy="2"/>
                </a:xfrm>
                <a:custGeom>
                  <a:avLst/>
                  <a:gdLst>
                    <a:gd name="T0" fmla="*/ 0 w 7"/>
                    <a:gd name="T1" fmla="*/ 2147483647 h 1"/>
                    <a:gd name="T2" fmla="*/ 7 w 7"/>
                    <a:gd name="T3" fmla="*/ 2147483647 h 1"/>
                    <a:gd name="T4" fmla="*/ 7 w 7"/>
                    <a:gd name="T5" fmla="*/ 0 h 1"/>
                    <a:gd name="T6" fmla="*/ 1 w 7"/>
                    <a:gd name="T7" fmla="*/ 0 h 1"/>
                    <a:gd name="T8" fmla="*/ 0 w 7"/>
                    <a:gd name="T9" fmla="*/ 2147483647 h 1"/>
                    <a:gd name="T10" fmla="*/ 0 60000 65536"/>
                    <a:gd name="T11" fmla="*/ 0 60000 65536"/>
                    <a:gd name="T12" fmla="*/ 0 60000 65536"/>
                    <a:gd name="T13" fmla="*/ 0 60000 65536"/>
                    <a:gd name="T14" fmla="*/ 0 60000 65536"/>
                    <a:gd name="T15" fmla="*/ 0 w 7"/>
                    <a:gd name="T16" fmla="*/ 0 h 1"/>
                    <a:gd name="T17" fmla="*/ 7 w 7"/>
                    <a:gd name="T18" fmla="*/ 1 h 1"/>
                  </a:gdLst>
                  <a:ahLst/>
                  <a:cxnLst>
                    <a:cxn ang="T10">
                      <a:pos x="T0" y="T1"/>
                    </a:cxn>
                    <a:cxn ang="T11">
                      <a:pos x="T2" y="T3"/>
                    </a:cxn>
                    <a:cxn ang="T12">
                      <a:pos x="T4" y="T5"/>
                    </a:cxn>
                    <a:cxn ang="T13">
                      <a:pos x="T6" y="T7"/>
                    </a:cxn>
                    <a:cxn ang="T14">
                      <a:pos x="T8" y="T9"/>
                    </a:cxn>
                  </a:cxnLst>
                  <a:rect l="T15" t="T16" r="T17" b="T18"/>
                  <a:pathLst>
                    <a:path w="7" h="1">
                      <a:moveTo>
                        <a:pt x="0" y="1"/>
                      </a:moveTo>
                      <a:lnTo>
                        <a:pt x="7" y="1"/>
                      </a:lnTo>
                      <a:lnTo>
                        <a:pt x="7" y="0"/>
                      </a:lnTo>
                      <a:lnTo>
                        <a:pt x="1"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94" name="Freeform 36"/>
                <p:cNvSpPr>
                  <a:spLocks/>
                </p:cNvSpPr>
                <p:nvPr/>
              </p:nvSpPr>
              <p:spPr bwMode="auto">
                <a:xfrm>
                  <a:off x="696" y="2000"/>
                  <a:ext cx="7" cy="2"/>
                </a:xfrm>
                <a:custGeom>
                  <a:avLst/>
                  <a:gdLst>
                    <a:gd name="T0" fmla="*/ 0 w 7"/>
                    <a:gd name="T1" fmla="*/ 0 h 2"/>
                    <a:gd name="T2" fmla="*/ 6 w 7"/>
                    <a:gd name="T3" fmla="*/ 2 h 2"/>
                    <a:gd name="T4" fmla="*/ 7 w 7"/>
                    <a:gd name="T5" fmla="*/ 0 h 2"/>
                    <a:gd name="T6" fmla="*/ 0 w 7"/>
                    <a:gd name="T7" fmla="*/ 0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0" y="0"/>
                      </a:moveTo>
                      <a:lnTo>
                        <a:pt x="6" y="2"/>
                      </a:lnTo>
                      <a:lnTo>
                        <a:pt x="7" y="0"/>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95" name="Freeform 37"/>
                <p:cNvSpPr>
                  <a:spLocks/>
                </p:cNvSpPr>
                <p:nvPr/>
              </p:nvSpPr>
              <p:spPr bwMode="auto">
                <a:xfrm>
                  <a:off x="705" y="2000"/>
                  <a:ext cx="7" cy="2"/>
                </a:xfrm>
                <a:custGeom>
                  <a:avLst/>
                  <a:gdLst>
                    <a:gd name="T0" fmla="*/ 0 w 7"/>
                    <a:gd name="T1" fmla="*/ 2 h 2"/>
                    <a:gd name="T2" fmla="*/ 7 w 7"/>
                    <a:gd name="T3" fmla="*/ 2 h 2"/>
                    <a:gd name="T4" fmla="*/ 7 w 7"/>
                    <a:gd name="T5" fmla="*/ 0 h 2"/>
                    <a:gd name="T6" fmla="*/ 1 w 7"/>
                    <a:gd name="T7" fmla="*/ 0 h 2"/>
                    <a:gd name="T8" fmla="*/ 0 w 7"/>
                    <a:gd name="T9" fmla="*/ 2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2"/>
                      </a:moveTo>
                      <a:lnTo>
                        <a:pt x="7" y="2"/>
                      </a:lnTo>
                      <a:lnTo>
                        <a:pt x="7" y="0"/>
                      </a:lnTo>
                      <a:lnTo>
                        <a:pt x="1"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96" name="Freeform 38"/>
                <p:cNvSpPr>
                  <a:spLocks/>
                </p:cNvSpPr>
                <p:nvPr/>
              </p:nvSpPr>
              <p:spPr bwMode="auto">
                <a:xfrm>
                  <a:off x="713" y="2000"/>
                  <a:ext cx="9" cy="2"/>
                </a:xfrm>
                <a:custGeom>
                  <a:avLst/>
                  <a:gdLst>
                    <a:gd name="T0" fmla="*/ 0 w 8"/>
                    <a:gd name="T1" fmla="*/ 2 h 2"/>
                    <a:gd name="T2" fmla="*/ 362 w 8"/>
                    <a:gd name="T3" fmla="*/ 2 h 2"/>
                    <a:gd name="T4" fmla="*/ 407 w 8"/>
                    <a:gd name="T5" fmla="*/ 0 h 2"/>
                    <a:gd name="T6" fmla="*/ 1 w 8"/>
                    <a:gd name="T7" fmla="*/ 0 h 2"/>
                    <a:gd name="T8" fmla="*/ 0 w 8"/>
                    <a:gd name="T9" fmla="*/ 2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0" y="2"/>
                      </a:moveTo>
                      <a:lnTo>
                        <a:pt x="7" y="2"/>
                      </a:lnTo>
                      <a:lnTo>
                        <a:pt x="8" y="0"/>
                      </a:lnTo>
                      <a:lnTo>
                        <a:pt x="1"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97" name="Freeform 39"/>
                <p:cNvSpPr>
                  <a:spLocks/>
                </p:cNvSpPr>
                <p:nvPr/>
              </p:nvSpPr>
              <p:spPr bwMode="auto">
                <a:xfrm>
                  <a:off x="722" y="2000"/>
                  <a:ext cx="7" cy="2"/>
                </a:xfrm>
                <a:custGeom>
                  <a:avLst/>
                  <a:gdLst>
                    <a:gd name="T0" fmla="*/ 0 w 7"/>
                    <a:gd name="T1" fmla="*/ 2 h 2"/>
                    <a:gd name="T2" fmla="*/ 6 w 7"/>
                    <a:gd name="T3" fmla="*/ 2 h 2"/>
                    <a:gd name="T4" fmla="*/ 7 w 7"/>
                    <a:gd name="T5" fmla="*/ 0 h 2"/>
                    <a:gd name="T6" fmla="*/ 1 w 7"/>
                    <a:gd name="T7" fmla="*/ 0 h 2"/>
                    <a:gd name="T8" fmla="*/ 0 w 7"/>
                    <a:gd name="T9" fmla="*/ 2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2"/>
                      </a:moveTo>
                      <a:lnTo>
                        <a:pt x="6" y="2"/>
                      </a:lnTo>
                      <a:lnTo>
                        <a:pt x="7" y="0"/>
                      </a:lnTo>
                      <a:lnTo>
                        <a:pt x="1"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98" name="Freeform 40"/>
                <p:cNvSpPr>
                  <a:spLocks/>
                </p:cNvSpPr>
                <p:nvPr/>
              </p:nvSpPr>
              <p:spPr bwMode="auto">
                <a:xfrm>
                  <a:off x="732" y="2002"/>
                  <a:ext cx="9" cy="0"/>
                </a:xfrm>
                <a:custGeom>
                  <a:avLst/>
                  <a:gdLst>
                    <a:gd name="T0" fmla="*/ 0 w 8"/>
                    <a:gd name="T1" fmla="*/ 0 h 1"/>
                    <a:gd name="T2" fmla="*/ 362 w 8"/>
                    <a:gd name="T3" fmla="*/ 0 h 1"/>
                    <a:gd name="T4" fmla="*/ 407 w 8"/>
                    <a:gd name="T5" fmla="*/ 0 h 1"/>
                    <a:gd name="T6" fmla="*/ 1 w 8"/>
                    <a:gd name="T7" fmla="*/ 0 h 1"/>
                    <a:gd name="T8" fmla="*/ 0 w 8"/>
                    <a:gd name="T9" fmla="*/ 0 h 1"/>
                    <a:gd name="T10" fmla="*/ 0 60000 65536"/>
                    <a:gd name="T11" fmla="*/ 0 60000 65536"/>
                    <a:gd name="T12" fmla="*/ 0 60000 65536"/>
                    <a:gd name="T13" fmla="*/ 0 60000 65536"/>
                    <a:gd name="T14" fmla="*/ 0 60000 65536"/>
                    <a:gd name="T15" fmla="*/ 0 w 8"/>
                    <a:gd name="T16" fmla="*/ 0 h 1"/>
                    <a:gd name="T17" fmla="*/ 8 w 8"/>
                    <a:gd name="T18" fmla="*/ 0 h 1"/>
                  </a:gdLst>
                  <a:ahLst/>
                  <a:cxnLst>
                    <a:cxn ang="T10">
                      <a:pos x="T0" y="T1"/>
                    </a:cxn>
                    <a:cxn ang="T11">
                      <a:pos x="T2" y="T3"/>
                    </a:cxn>
                    <a:cxn ang="T12">
                      <a:pos x="T4" y="T5"/>
                    </a:cxn>
                    <a:cxn ang="T13">
                      <a:pos x="T6" y="T7"/>
                    </a:cxn>
                    <a:cxn ang="T14">
                      <a:pos x="T8" y="T9"/>
                    </a:cxn>
                  </a:cxnLst>
                  <a:rect l="T15" t="T16" r="T17" b="T18"/>
                  <a:pathLst>
                    <a:path w="8" h="1">
                      <a:moveTo>
                        <a:pt x="0" y="0"/>
                      </a:moveTo>
                      <a:lnTo>
                        <a:pt x="7" y="1"/>
                      </a:lnTo>
                      <a:lnTo>
                        <a:pt x="8" y="0"/>
                      </a:lnTo>
                      <a:lnTo>
                        <a:pt x="1" y="0"/>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99" name="Freeform 41"/>
                <p:cNvSpPr>
                  <a:spLocks/>
                </p:cNvSpPr>
                <p:nvPr/>
              </p:nvSpPr>
              <p:spPr bwMode="auto">
                <a:xfrm>
                  <a:off x="741" y="2002"/>
                  <a:ext cx="7" cy="0"/>
                </a:xfrm>
                <a:custGeom>
                  <a:avLst/>
                  <a:gdLst>
                    <a:gd name="T0" fmla="*/ 0 w 7"/>
                    <a:gd name="T1" fmla="*/ 0 h 1"/>
                    <a:gd name="T2" fmla="*/ 5 w 7"/>
                    <a:gd name="T3" fmla="*/ 0 h 1"/>
                    <a:gd name="T4" fmla="*/ 7 w 7"/>
                    <a:gd name="T5" fmla="*/ 0 h 1"/>
                    <a:gd name="T6" fmla="*/ 0 w 7"/>
                    <a:gd name="T7" fmla="*/ 0 h 1"/>
                    <a:gd name="T8" fmla="*/ 0 w 7"/>
                    <a:gd name="T9" fmla="*/ 0 h 1"/>
                    <a:gd name="T10" fmla="*/ 0 60000 65536"/>
                    <a:gd name="T11" fmla="*/ 0 60000 65536"/>
                    <a:gd name="T12" fmla="*/ 0 60000 65536"/>
                    <a:gd name="T13" fmla="*/ 0 60000 65536"/>
                    <a:gd name="T14" fmla="*/ 0 60000 65536"/>
                    <a:gd name="T15" fmla="*/ 0 w 7"/>
                    <a:gd name="T16" fmla="*/ 0 h 1"/>
                    <a:gd name="T17" fmla="*/ 7 w 7"/>
                    <a:gd name="T18" fmla="*/ 0 h 1"/>
                  </a:gdLst>
                  <a:ahLst/>
                  <a:cxnLst>
                    <a:cxn ang="T10">
                      <a:pos x="T0" y="T1"/>
                    </a:cxn>
                    <a:cxn ang="T11">
                      <a:pos x="T2" y="T3"/>
                    </a:cxn>
                    <a:cxn ang="T12">
                      <a:pos x="T4" y="T5"/>
                    </a:cxn>
                    <a:cxn ang="T13">
                      <a:pos x="T6" y="T7"/>
                    </a:cxn>
                    <a:cxn ang="T14">
                      <a:pos x="T8" y="T9"/>
                    </a:cxn>
                  </a:cxnLst>
                  <a:rect l="T15" t="T16" r="T17" b="T18"/>
                  <a:pathLst>
                    <a:path w="7" h="1">
                      <a:moveTo>
                        <a:pt x="0" y="1"/>
                      </a:moveTo>
                      <a:lnTo>
                        <a:pt x="5" y="1"/>
                      </a:lnTo>
                      <a:lnTo>
                        <a:pt x="7" y="0"/>
                      </a:lnTo>
                      <a:lnTo>
                        <a:pt x="0"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00" name="Rectangle 42"/>
                <p:cNvSpPr>
                  <a:spLocks noChangeArrowheads="1"/>
                </p:cNvSpPr>
                <p:nvPr/>
              </p:nvSpPr>
              <p:spPr bwMode="auto">
                <a:xfrm>
                  <a:off x="748" y="2002"/>
                  <a:ext cx="10" cy="0"/>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ct val="0"/>
                    </a:spcBef>
                    <a:defRPr/>
                  </a:pPr>
                  <a:endParaRPr lang="en-GB" sz="4000" dirty="0">
                    <a:latin typeface="+mn-lt"/>
                    <a:ea typeface="ＭＳ Ｐゴシック" pitchFamily="34" charset="-128"/>
                    <a:cs typeface="Arial" pitchFamily="34" charset="0"/>
                  </a:endParaRPr>
                </a:p>
              </p:txBody>
            </p:sp>
            <p:sp>
              <p:nvSpPr>
                <p:cNvPr id="1001" name="Freeform 43"/>
                <p:cNvSpPr>
                  <a:spLocks/>
                </p:cNvSpPr>
                <p:nvPr/>
              </p:nvSpPr>
              <p:spPr bwMode="auto">
                <a:xfrm>
                  <a:off x="758" y="2002"/>
                  <a:ext cx="9" cy="0"/>
                </a:xfrm>
                <a:custGeom>
                  <a:avLst/>
                  <a:gdLst>
                    <a:gd name="T0" fmla="*/ 0 w 8"/>
                    <a:gd name="T1" fmla="*/ 0 h 1"/>
                    <a:gd name="T2" fmla="*/ 362 w 8"/>
                    <a:gd name="T3" fmla="*/ 0 h 1"/>
                    <a:gd name="T4" fmla="*/ 407 w 8"/>
                    <a:gd name="T5" fmla="*/ 0 h 1"/>
                    <a:gd name="T6" fmla="*/ 1 w 8"/>
                    <a:gd name="T7" fmla="*/ 0 h 1"/>
                    <a:gd name="T8" fmla="*/ 0 w 8"/>
                    <a:gd name="T9" fmla="*/ 0 h 1"/>
                    <a:gd name="T10" fmla="*/ 0 60000 65536"/>
                    <a:gd name="T11" fmla="*/ 0 60000 65536"/>
                    <a:gd name="T12" fmla="*/ 0 60000 65536"/>
                    <a:gd name="T13" fmla="*/ 0 60000 65536"/>
                    <a:gd name="T14" fmla="*/ 0 60000 65536"/>
                    <a:gd name="T15" fmla="*/ 0 w 8"/>
                    <a:gd name="T16" fmla="*/ 0 h 1"/>
                    <a:gd name="T17" fmla="*/ 8 w 8"/>
                    <a:gd name="T18" fmla="*/ 0 h 1"/>
                  </a:gdLst>
                  <a:ahLst/>
                  <a:cxnLst>
                    <a:cxn ang="T10">
                      <a:pos x="T0" y="T1"/>
                    </a:cxn>
                    <a:cxn ang="T11">
                      <a:pos x="T2" y="T3"/>
                    </a:cxn>
                    <a:cxn ang="T12">
                      <a:pos x="T4" y="T5"/>
                    </a:cxn>
                    <a:cxn ang="T13">
                      <a:pos x="T6" y="T7"/>
                    </a:cxn>
                    <a:cxn ang="T14">
                      <a:pos x="T8" y="T9"/>
                    </a:cxn>
                  </a:cxnLst>
                  <a:rect l="T15" t="T16" r="T17" b="T18"/>
                  <a:pathLst>
                    <a:path w="8" h="1">
                      <a:moveTo>
                        <a:pt x="0" y="1"/>
                      </a:moveTo>
                      <a:lnTo>
                        <a:pt x="7" y="1"/>
                      </a:lnTo>
                      <a:lnTo>
                        <a:pt x="8" y="0"/>
                      </a:lnTo>
                      <a:lnTo>
                        <a:pt x="1"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grpSp>
              <p:nvGrpSpPr>
                <p:cNvPr id="1002" name="Group 44"/>
                <p:cNvGrpSpPr>
                  <a:grpSpLocks/>
                </p:cNvGrpSpPr>
                <p:nvPr/>
              </p:nvGrpSpPr>
              <p:grpSpPr bwMode="auto">
                <a:xfrm>
                  <a:off x="644" y="2098"/>
                  <a:ext cx="123" cy="28"/>
                  <a:chOff x="644" y="2098"/>
                  <a:chExt cx="123" cy="28"/>
                </a:xfrm>
              </p:grpSpPr>
              <p:sp>
                <p:nvSpPr>
                  <p:cNvPr id="1023" name="Freeform 45"/>
                  <p:cNvSpPr>
                    <a:spLocks/>
                  </p:cNvSpPr>
                  <p:nvPr/>
                </p:nvSpPr>
                <p:spPr bwMode="auto">
                  <a:xfrm>
                    <a:off x="644" y="2098"/>
                    <a:ext cx="9" cy="7"/>
                  </a:xfrm>
                  <a:custGeom>
                    <a:avLst/>
                    <a:gdLst>
                      <a:gd name="T0" fmla="*/ 0 w 8"/>
                      <a:gd name="T1" fmla="*/ 0 h 4"/>
                      <a:gd name="T2" fmla="*/ 1 w 8"/>
                      <a:gd name="T3" fmla="*/ 417438595 h 4"/>
                      <a:gd name="T4" fmla="*/ 407 w 8"/>
                      <a:gd name="T5" fmla="*/ 730517541 h 4"/>
                      <a:gd name="T6" fmla="*/ 407 w 8"/>
                      <a:gd name="T7" fmla="*/ 417438595 h 4"/>
                      <a:gd name="T8" fmla="*/ 361 w 8"/>
                      <a:gd name="T9" fmla="*/ 0 h 4"/>
                      <a:gd name="T10" fmla="*/ 0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0" y="0"/>
                        </a:moveTo>
                        <a:lnTo>
                          <a:pt x="1" y="2"/>
                        </a:lnTo>
                        <a:lnTo>
                          <a:pt x="8" y="4"/>
                        </a:lnTo>
                        <a:lnTo>
                          <a:pt x="8" y="2"/>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24" name="Freeform 46"/>
                  <p:cNvSpPr>
                    <a:spLocks/>
                  </p:cNvSpPr>
                  <p:nvPr/>
                </p:nvSpPr>
                <p:spPr bwMode="auto">
                  <a:xfrm>
                    <a:off x="653" y="2100"/>
                    <a:ext cx="7" cy="2"/>
                  </a:xfrm>
                  <a:custGeom>
                    <a:avLst/>
                    <a:gdLst>
                      <a:gd name="T0" fmla="*/ 0 w 7"/>
                      <a:gd name="T1" fmla="*/ 1 h 3"/>
                      <a:gd name="T2" fmla="*/ 1 w 7"/>
                      <a:gd name="T3" fmla="*/ 1 h 3"/>
                      <a:gd name="T4" fmla="*/ 7 w 7"/>
                      <a:gd name="T5" fmla="*/ 1 h 3"/>
                      <a:gd name="T6" fmla="*/ 7 w 7"/>
                      <a:gd name="T7" fmla="*/ 1 h 3"/>
                      <a:gd name="T8" fmla="*/ 5 w 7"/>
                      <a:gd name="T9" fmla="*/ 0 h 3"/>
                      <a:gd name="T10" fmla="*/ 0 w 7"/>
                      <a:gd name="T11" fmla="*/ 1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1"/>
                        </a:moveTo>
                        <a:lnTo>
                          <a:pt x="1" y="2"/>
                        </a:lnTo>
                        <a:lnTo>
                          <a:pt x="7" y="3"/>
                        </a:lnTo>
                        <a:lnTo>
                          <a:pt x="7" y="2"/>
                        </a:lnTo>
                        <a:lnTo>
                          <a:pt x="5"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25" name="Freeform 47"/>
                  <p:cNvSpPr>
                    <a:spLocks/>
                  </p:cNvSpPr>
                  <p:nvPr/>
                </p:nvSpPr>
                <p:spPr bwMode="auto">
                  <a:xfrm>
                    <a:off x="661" y="2102"/>
                    <a:ext cx="9" cy="2"/>
                  </a:xfrm>
                  <a:custGeom>
                    <a:avLst/>
                    <a:gdLst>
                      <a:gd name="T0" fmla="*/ 0 w 8"/>
                      <a:gd name="T1" fmla="*/ 0 h 3"/>
                      <a:gd name="T2" fmla="*/ 1 w 8"/>
                      <a:gd name="T3" fmla="*/ 1 h 3"/>
                      <a:gd name="T4" fmla="*/ 407 w 8"/>
                      <a:gd name="T5" fmla="*/ 1 h 3"/>
                      <a:gd name="T6" fmla="*/ 407 w 8"/>
                      <a:gd name="T7" fmla="*/ 1 h 3"/>
                      <a:gd name="T8" fmla="*/ 361 w 8"/>
                      <a:gd name="T9" fmla="*/ 0 h 3"/>
                      <a:gd name="T10" fmla="*/ 0 w 8"/>
                      <a:gd name="T11" fmla="*/ 0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0"/>
                        </a:moveTo>
                        <a:lnTo>
                          <a:pt x="1" y="1"/>
                        </a:lnTo>
                        <a:lnTo>
                          <a:pt x="8" y="3"/>
                        </a:lnTo>
                        <a:lnTo>
                          <a:pt x="8" y="1"/>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26" name="Freeform 48"/>
                  <p:cNvSpPr>
                    <a:spLocks/>
                  </p:cNvSpPr>
                  <p:nvPr/>
                </p:nvSpPr>
                <p:spPr bwMode="auto">
                  <a:xfrm>
                    <a:off x="670" y="2102"/>
                    <a:ext cx="9" cy="7"/>
                  </a:xfrm>
                  <a:custGeom>
                    <a:avLst/>
                    <a:gdLst>
                      <a:gd name="T0" fmla="*/ 0 w 9"/>
                      <a:gd name="T1" fmla="*/ 0 h 4"/>
                      <a:gd name="T2" fmla="*/ 2 w 9"/>
                      <a:gd name="T3" fmla="*/ 238536340 h 4"/>
                      <a:gd name="T4" fmla="*/ 9 w 9"/>
                      <a:gd name="T5" fmla="*/ 730517541 h 4"/>
                      <a:gd name="T6" fmla="*/ 9 w 9"/>
                      <a:gd name="T7" fmla="*/ 238536340 h 4"/>
                      <a:gd name="T8" fmla="*/ 6 w 9"/>
                      <a:gd name="T9" fmla="*/ 0 h 4"/>
                      <a:gd name="T10" fmla="*/ 0 w 9"/>
                      <a:gd name="T11" fmla="*/ 0 h 4"/>
                      <a:gd name="T12" fmla="*/ 0 60000 65536"/>
                      <a:gd name="T13" fmla="*/ 0 60000 65536"/>
                      <a:gd name="T14" fmla="*/ 0 60000 65536"/>
                      <a:gd name="T15" fmla="*/ 0 60000 65536"/>
                      <a:gd name="T16" fmla="*/ 0 60000 65536"/>
                      <a:gd name="T17" fmla="*/ 0 60000 65536"/>
                      <a:gd name="T18" fmla="*/ 0 w 9"/>
                      <a:gd name="T19" fmla="*/ 0 h 4"/>
                      <a:gd name="T20" fmla="*/ 9 w 9"/>
                      <a:gd name="T21" fmla="*/ 4 h 4"/>
                    </a:gdLst>
                    <a:ahLst/>
                    <a:cxnLst>
                      <a:cxn ang="T12">
                        <a:pos x="T0" y="T1"/>
                      </a:cxn>
                      <a:cxn ang="T13">
                        <a:pos x="T2" y="T3"/>
                      </a:cxn>
                      <a:cxn ang="T14">
                        <a:pos x="T4" y="T5"/>
                      </a:cxn>
                      <a:cxn ang="T15">
                        <a:pos x="T6" y="T7"/>
                      </a:cxn>
                      <a:cxn ang="T16">
                        <a:pos x="T8" y="T9"/>
                      </a:cxn>
                      <a:cxn ang="T17">
                        <a:pos x="T10" y="T11"/>
                      </a:cxn>
                    </a:cxnLst>
                    <a:rect l="T18" t="T19" r="T20" b="T21"/>
                    <a:pathLst>
                      <a:path w="9" h="4">
                        <a:moveTo>
                          <a:pt x="0" y="0"/>
                        </a:moveTo>
                        <a:lnTo>
                          <a:pt x="2" y="1"/>
                        </a:lnTo>
                        <a:lnTo>
                          <a:pt x="9" y="4"/>
                        </a:lnTo>
                        <a:lnTo>
                          <a:pt x="9" y="1"/>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27" name="Freeform 49"/>
                  <p:cNvSpPr>
                    <a:spLocks/>
                  </p:cNvSpPr>
                  <p:nvPr/>
                </p:nvSpPr>
                <p:spPr bwMode="auto">
                  <a:xfrm>
                    <a:off x="679" y="2107"/>
                    <a:ext cx="10" cy="5"/>
                  </a:xfrm>
                  <a:custGeom>
                    <a:avLst/>
                    <a:gdLst>
                      <a:gd name="T0" fmla="*/ 0 w 7"/>
                      <a:gd name="T1" fmla="*/ 1 h 4"/>
                      <a:gd name="T2" fmla="*/ 1 w 7"/>
                      <a:gd name="T3" fmla="*/ 6161 h 4"/>
                      <a:gd name="T4" fmla="*/ 1277047 w 7"/>
                      <a:gd name="T5" fmla="*/ 7701 h 4"/>
                      <a:gd name="T6" fmla="*/ 1277047 w 7"/>
                      <a:gd name="T7" fmla="*/ 1 h 4"/>
                      <a:gd name="T8" fmla="*/ 1216580 w 7"/>
                      <a:gd name="T9" fmla="*/ 0 h 4"/>
                      <a:gd name="T10" fmla="*/ 0 w 7"/>
                      <a:gd name="T11" fmla="*/ 1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1"/>
                        </a:moveTo>
                        <a:lnTo>
                          <a:pt x="1" y="3"/>
                        </a:lnTo>
                        <a:lnTo>
                          <a:pt x="7" y="4"/>
                        </a:lnTo>
                        <a:lnTo>
                          <a:pt x="7" y="1"/>
                        </a:lnTo>
                        <a:lnTo>
                          <a:pt x="6"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28" name="Freeform 50"/>
                  <p:cNvSpPr>
                    <a:spLocks/>
                  </p:cNvSpPr>
                  <p:nvPr/>
                </p:nvSpPr>
                <p:spPr bwMode="auto">
                  <a:xfrm>
                    <a:off x="687" y="2107"/>
                    <a:ext cx="7" cy="7"/>
                  </a:xfrm>
                  <a:custGeom>
                    <a:avLst/>
                    <a:gdLst>
                      <a:gd name="T0" fmla="*/ 0 w 7"/>
                      <a:gd name="T1" fmla="*/ 183946 h 5"/>
                      <a:gd name="T2" fmla="*/ 1 w 7"/>
                      <a:gd name="T3" fmla="*/ 257524 h 5"/>
                      <a:gd name="T4" fmla="*/ 7 w 7"/>
                      <a:gd name="T5" fmla="*/ 483426 h 5"/>
                      <a:gd name="T6" fmla="*/ 7 w 7"/>
                      <a:gd name="T7" fmla="*/ 257524 h 5"/>
                      <a:gd name="T8" fmla="*/ 6 w 7"/>
                      <a:gd name="T9" fmla="*/ 0 h 5"/>
                      <a:gd name="T10" fmla="*/ 0 w 7"/>
                      <a:gd name="T11" fmla="*/ 183946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0" y="2"/>
                        </a:moveTo>
                        <a:lnTo>
                          <a:pt x="1" y="3"/>
                        </a:lnTo>
                        <a:lnTo>
                          <a:pt x="7" y="5"/>
                        </a:lnTo>
                        <a:lnTo>
                          <a:pt x="7" y="3"/>
                        </a:lnTo>
                        <a:lnTo>
                          <a:pt x="6" y="0"/>
                        </a:lnTo>
                        <a:lnTo>
                          <a:pt x="0" y="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29" name="Freeform 51"/>
                  <p:cNvSpPr>
                    <a:spLocks/>
                  </p:cNvSpPr>
                  <p:nvPr/>
                </p:nvSpPr>
                <p:spPr bwMode="auto">
                  <a:xfrm>
                    <a:off x="696" y="2112"/>
                    <a:ext cx="7" cy="0"/>
                  </a:xfrm>
                  <a:custGeom>
                    <a:avLst/>
                    <a:gdLst>
                      <a:gd name="T0" fmla="*/ 0 w 8"/>
                      <a:gd name="T1" fmla="*/ 0 h 3"/>
                      <a:gd name="T2" fmla="*/ 1 w 8"/>
                      <a:gd name="T3" fmla="*/ 0 h 3"/>
                      <a:gd name="T4" fmla="*/ 4 w 8"/>
                      <a:gd name="T5" fmla="*/ 0 h 3"/>
                      <a:gd name="T6" fmla="*/ 4 w 8"/>
                      <a:gd name="T7" fmla="*/ 0 h 3"/>
                      <a:gd name="T8" fmla="*/ 4 w 8"/>
                      <a:gd name="T9" fmla="*/ 0 h 3"/>
                      <a:gd name="T10" fmla="*/ 0 w 8"/>
                      <a:gd name="T11" fmla="*/ 0 h 3"/>
                      <a:gd name="T12" fmla="*/ 0 60000 65536"/>
                      <a:gd name="T13" fmla="*/ 0 60000 65536"/>
                      <a:gd name="T14" fmla="*/ 0 60000 65536"/>
                      <a:gd name="T15" fmla="*/ 0 60000 65536"/>
                      <a:gd name="T16" fmla="*/ 0 60000 65536"/>
                      <a:gd name="T17" fmla="*/ 0 60000 65536"/>
                      <a:gd name="T18" fmla="*/ 0 w 8"/>
                      <a:gd name="T19" fmla="*/ 0 h 3"/>
                      <a:gd name="T20" fmla="*/ 8 w 8"/>
                      <a:gd name="T21" fmla="*/ 0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0"/>
                        </a:moveTo>
                        <a:lnTo>
                          <a:pt x="1" y="1"/>
                        </a:lnTo>
                        <a:lnTo>
                          <a:pt x="8" y="3"/>
                        </a:lnTo>
                        <a:lnTo>
                          <a:pt x="8" y="1"/>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30" name="Freeform 52"/>
                  <p:cNvSpPr>
                    <a:spLocks/>
                  </p:cNvSpPr>
                  <p:nvPr/>
                </p:nvSpPr>
                <p:spPr bwMode="auto">
                  <a:xfrm>
                    <a:off x="706" y="2112"/>
                    <a:ext cx="7" cy="5"/>
                  </a:xfrm>
                  <a:custGeom>
                    <a:avLst/>
                    <a:gdLst>
                      <a:gd name="T0" fmla="*/ 0 w 7"/>
                      <a:gd name="T1" fmla="*/ 1 h 4"/>
                      <a:gd name="T2" fmla="*/ 1 w 7"/>
                      <a:gd name="T3" fmla="*/ 4929 h 4"/>
                      <a:gd name="T4" fmla="*/ 7 w 7"/>
                      <a:gd name="T5" fmla="*/ 7701 h 4"/>
                      <a:gd name="T6" fmla="*/ 7 w 7"/>
                      <a:gd name="T7" fmla="*/ 1 h 4"/>
                      <a:gd name="T8" fmla="*/ 5 w 7"/>
                      <a:gd name="T9" fmla="*/ 0 h 4"/>
                      <a:gd name="T10" fmla="*/ 0 w 7"/>
                      <a:gd name="T11" fmla="*/ 1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1"/>
                        </a:moveTo>
                        <a:lnTo>
                          <a:pt x="1" y="2"/>
                        </a:lnTo>
                        <a:lnTo>
                          <a:pt x="7" y="4"/>
                        </a:lnTo>
                        <a:lnTo>
                          <a:pt x="7" y="1"/>
                        </a:lnTo>
                        <a:lnTo>
                          <a:pt x="5"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31" name="Freeform 53"/>
                  <p:cNvSpPr>
                    <a:spLocks/>
                  </p:cNvSpPr>
                  <p:nvPr/>
                </p:nvSpPr>
                <p:spPr bwMode="auto">
                  <a:xfrm>
                    <a:off x="713" y="2114"/>
                    <a:ext cx="10" cy="2"/>
                  </a:xfrm>
                  <a:custGeom>
                    <a:avLst/>
                    <a:gdLst>
                      <a:gd name="T0" fmla="*/ 0 w 8"/>
                      <a:gd name="T1" fmla="*/ 1 h 4"/>
                      <a:gd name="T2" fmla="*/ 1 w 8"/>
                      <a:gd name="T3" fmla="*/ 1 h 4"/>
                      <a:gd name="T4" fmla="*/ 16024 w 8"/>
                      <a:gd name="T5" fmla="*/ 1 h 4"/>
                      <a:gd name="T6" fmla="*/ 16024 w 8"/>
                      <a:gd name="T7" fmla="*/ 1 h 4"/>
                      <a:gd name="T8" fmla="*/ 10838 w 8"/>
                      <a:gd name="T9" fmla="*/ 0 h 4"/>
                      <a:gd name="T10" fmla="*/ 0 w 8"/>
                      <a:gd name="T11" fmla="*/ 1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0" y="1"/>
                        </a:moveTo>
                        <a:lnTo>
                          <a:pt x="1" y="3"/>
                        </a:lnTo>
                        <a:lnTo>
                          <a:pt x="8" y="4"/>
                        </a:lnTo>
                        <a:lnTo>
                          <a:pt x="8" y="3"/>
                        </a:lnTo>
                        <a:lnTo>
                          <a:pt x="6"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32" name="Freeform 54"/>
                  <p:cNvSpPr>
                    <a:spLocks/>
                  </p:cNvSpPr>
                  <p:nvPr/>
                </p:nvSpPr>
                <p:spPr bwMode="auto">
                  <a:xfrm>
                    <a:off x="726" y="2114"/>
                    <a:ext cx="7" cy="5"/>
                  </a:xfrm>
                  <a:custGeom>
                    <a:avLst/>
                    <a:gdLst>
                      <a:gd name="T0" fmla="*/ 0 w 7"/>
                      <a:gd name="T1" fmla="*/ 2 h 5"/>
                      <a:gd name="T2" fmla="*/ 1 w 7"/>
                      <a:gd name="T3" fmla="*/ 3 h 5"/>
                      <a:gd name="T4" fmla="*/ 7 w 7"/>
                      <a:gd name="T5" fmla="*/ 5 h 5"/>
                      <a:gd name="T6" fmla="*/ 7 w 7"/>
                      <a:gd name="T7" fmla="*/ 3 h 5"/>
                      <a:gd name="T8" fmla="*/ 5 w 7"/>
                      <a:gd name="T9" fmla="*/ 0 h 5"/>
                      <a:gd name="T10" fmla="*/ 0 w 7"/>
                      <a:gd name="T11" fmla="*/ 2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0" y="2"/>
                        </a:moveTo>
                        <a:lnTo>
                          <a:pt x="1" y="3"/>
                        </a:lnTo>
                        <a:lnTo>
                          <a:pt x="7" y="5"/>
                        </a:lnTo>
                        <a:lnTo>
                          <a:pt x="7" y="3"/>
                        </a:lnTo>
                        <a:lnTo>
                          <a:pt x="5" y="0"/>
                        </a:lnTo>
                        <a:lnTo>
                          <a:pt x="0" y="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33" name="Freeform 55"/>
                  <p:cNvSpPr>
                    <a:spLocks/>
                  </p:cNvSpPr>
                  <p:nvPr/>
                </p:nvSpPr>
                <p:spPr bwMode="auto">
                  <a:xfrm>
                    <a:off x="732" y="2116"/>
                    <a:ext cx="9" cy="5"/>
                  </a:xfrm>
                  <a:custGeom>
                    <a:avLst/>
                    <a:gdLst>
                      <a:gd name="T0" fmla="*/ 0 w 8"/>
                      <a:gd name="T1" fmla="*/ 0 h 3"/>
                      <a:gd name="T2" fmla="*/ 1 w 8"/>
                      <a:gd name="T3" fmla="*/ 60525013 h 3"/>
                      <a:gd name="T4" fmla="*/ 407 w 8"/>
                      <a:gd name="T5" fmla="*/ 100875022 h 3"/>
                      <a:gd name="T6" fmla="*/ 407 w 8"/>
                      <a:gd name="T7" fmla="*/ 36315008 h 3"/>
                      <a:gd name="T8" fmla="*/ 361 w 8"/>
                      <a:gd name="T9" fmla="*/ 0 h 3"/>
                      <a:gd name="T10" fmla="*/ 0 w 8"/>
                      <a:gd name="T11" fmla="*/ 0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0"/>
                        </a:moveTo>
                        <a:lnTo>
                          <a:pt x="1" y="2"/>
                        </a:lnTo>
                        <a:lnTo>
                          <a:pt x="8" y="3"/>
                        </a:lnTo>
                        <a:lnTo>
                          <a:pt x="8" y="1"/>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34" name="Freeform 56"/>
                  <p:cNvSpPr>
                    <a:spLocks/>
                  </p:cNvSpPr>
                  <p:nvPr/>
                </p:nvSpPr>
                <p:spPr bwMode="auto">
                  <a:xfrm>
                    <a:off x="743" y="2119"/>
                    <a:ext cx="7" cy="2"/>
                  </a:xfrm>
                  <a:custGeom>
                    <a:avLst/>
                    <a:gdLst>
                      <a:gd name="T0" fmla="*/ 0 w 7"/>
                      <a:gd name="T1" fmla="*/ 1 h 3"/>
                      <a:gd name="T2" fmla="*/ 0 w 7"/>
                      <a:gd name="T3" fmla="*/ 1 h 3"/>
                      <a:gd name="T4" fmla="*/ 7 w 7"/>
                      <a:gd name="T5" fmla="*/ 1 h 3"/>
                      <a:gd name="T6" fmla="*/ 7 w 7"/>
                      <a:gd name="T7" fmla="*/ 1 h 3"/>
                      <a:gd name="T8" fmla="*/ 4 w 7"/>
                      <a:gd name="T9" fmla="*/ 0 h 3"/>
                      <a:gd name="T10" fmla="*/ 0 w 7"/>
                      <a:gd name="T11" fmla="*/ 1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1"/>
                        </a:moveTo>
                        <a:lnTo>
                          <a:pt x="0" y="2"/>
                        </a:lnTo>
                        <a:lnTo>
                          <a:pt x="7" y="3"/>
                        </a:lnTo>
                        <a:lnTo>
                          <a:pt x="7" y="2"/>
                        </a:lnTo>
                        <a:lnTo>
                          <a:pt x="4"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35" name="Freeform 57"/>
                  <p:cNvSpPr>
                    <a:spLocks/>
                  </p:cNvSpPr>
                  <p:nvPr/>
                </p:nvSpPr>
                <p:spPr bwMode="auto">
                  <a:xfrm>
                    <a:off x="752" y="2119"/>
                    <a:ext cx="7" cy="7"/>
                  </a:xfrm>
                  <a:custGeom>
                    <a:avLst/>
                    <a:gdLst>
                      <a:gd name="T0" fmla="*/ 0 w 8"/>
                      <a:gd name="T1" fmla="*/ 1 h 5"/>
                      <a:gd name="T2" fmla="*/ 1 w 8"/>
                      <a:gd name="T3" fmla="*/ 183946 h 5"/>
                      <a:gd name="T4" fmla="*/ 4 w 8"/>
                      <a:gd name="T5" fmla="*/ 483426 h 5"/>
                      <a:gd name="T6" fmla="*/ 4 w 8"/>
                      <a:gd name="T7" fmla="*/ 183946 h 5"/>
                      <a:gd name="T8" fmla="*/ 4 w 8"/>
                      <a:gd name="T9" fmla="*/ 0 h 5"/>
                      <a:gd name="T10" fmla="*/ 0 w 8"/>
                      <a:gd name="T11" fmla="*/ 1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0" y="1"/>
                        </a:moveTo>
                        <a:lnTo>
                          <a:pt x="1" y="2"/>
                        </a:lnTo>
                        <a:lnTo>
                          <a:pt x="8" y="5"/>
                        </a:lnTo>
                        <a:lnTo>
                          <a:pt x="8" y="2"/>
                        </a:lnTo>
                        <a:lnTo>
                          <a:pt x="6"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36" name="Freeform 58"/>
                  <p:cNvSpPr>
                    <a:spLocks/>
                  </p:cNvSpPr>
                  <p:nvPr/>
                </p:nvSpPr>
                <p:spPr bwMode="auto">
                  <a:xfrm>
                    <a:off x="758" y="2121"/>
                    <a:ext cx="9" cy="5"/>
                  </a:xfrm>
                  <a:custGeom>
                    <a:avLst/>
                    <a:gdLst>
                      <a:gd name="T0" fmla="*/ 0 w 8"/>
                      <a:gd name="T1" fmla="*/ 1 h 5"/>
                      <a:gd name="T2" fmla="*/ 1 w 8"/>
                      <a:gd name="T3" fmla="*/ 4 h 5"/>
                      <a:gd name="T4" fmla="*/ 407 w 8"/>
                      <a:gd name="T5" fmla="*/ 5 h 5"/>
                      <a:gd name="T6" fmla="*/ 407 w 8"/>
                      <a:gd name="T7" fmla="*/ 3 h 5"/>
                      <a:gd name="T8" fmla="*/ 361 w 8"/>
                      <a:gd name="T9" fmla="*/ 0 h 5"/>
                      <a:gd name="T10" fmla="*/ 0 w 8"/>
                      <a:gd name="T11" fmla="*/ 1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0" y="1"/>
                        </a:moveTo>
                        <a:lnTo>
                          <a:pt x="1" y="4"/>
                        </a:lnTo>
                        <a:lnTo>
                          <a:pt x="8" y="5"/>
                        </a:lnTo>
                        <a:lnTo>
                          <a:pt x="8" y="3"/>
                        </a:lnTo>
                        <a:lnTo>
                          <a:pt x="6"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grpSp>
            <p:sp>
              <p:nvSpPr>
                <p:cNvPr id="1003" name="Freeform 59"/>
                <p:cNvSpPr>
                  <a:spLocks/>
                </p:cNvSpPr>
                <p:nvPr/>
              </p:nvSpPr>
              <p:spPr bwMode="auto">
                <a:xfrm>
                  <a:off x="644" y="1998"/>
                  <a:ext cx="7" cy="105"/>
                </a:xfrm>
                <a:custGeom>
                  <a:avLst/>
                  <a:gdLst>
                    <a:gd name="T0" fmla="*/ 0 w 7"/>
                    <a:gd name="T1" fmla="*/ 0 h 100"/>
                    <a:gd name="T2" fmla="*/ 0 w 7"/>
                    <a:gd name="T3" fmla="*/ 513 h 100"/>
                    <a:gd name="T4" fmla="*/ 7 w 7"/>
                    <a:gd name="T5" fmla="*/ 526 h 100"/>
                    <a:gd name="T6" fmla="*/ 7 w 7"/>
                    <a:gd name="T7" fmla="*/ 0 h 100"/>
                    <a:gd name="T8" fmla="*/ 0 w 7"/>
                    <a:gd name="T9" fmla="*/ 0 h 100"/>
                    <a:gd name="T10" fmla="*/ 0 60000 65536"/>
                    <a:gd name="T11" fmla="*/ 0 60000 65536"/>
                    <a:gd name="T12" fmla="*/ 0 60000 65536"/>
                    <a:gd name="T13" fmla="*/ 0 60000 65536"/>
                    <a:gd name="T14" fmla="*/ 0 60000 65536"/>
                    <a:gd name="T15" fmla="*/ 0 w 7"/>
                    <a:gd name="T16" fmla="*/ 0 h 100"/>
                    <a:gd name="T17" fmla="*/ 7 w 7"/>
                    <a:gd name="T18" fmla="*/ 100 h 100"/>
                  </a:gdLst>
                  <a:ahLst/>
                  <a:cxnLst>
                    <a:cxn ang="T10">
                      <a:pos x="T0" y="T1"/>
                    </a:cxn>
                    <a:cxn ang="T11">
                      <a:pos x="T2" y="T3"/>
                    </a:cxn>
                    <a:cxn ang="T12">
                      <a:pos x="T4" y="T5"/>
                    </a:cxn>
                    <a:cxn ang="T13">
                      <a:pos x="T6" y="T7"/>
                    </a:cxn>
                    <a:cxn ang="T14">
                      <a:pos x="T8" y="T9"/>
                    </a:cxn>
                  </a:cxnLst>
                  <a:rect l="T15" t="T16" r="T17" b="T18"/>
                  <a:pathLst>
                    <a:path w="7" h="100">
                      <a:moveTo>
                        <a:pt x="0" y="0"/>
                      </a:moveTo>
                      <a:lnTo>
                        <a:pt x="0" y="98"/>
                      </a:lnTo>
                      <a:lnTo>
                        <a:pt x="7" y="100"/>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04" name="Freeform 60"/>
                <p:cNvSpPr>
                  <a:spLocks/>
                </p:cNvSpPr>
                <p:nvPr/>
              </p:nvSpPr>
              <p:spPr bwMode="auto">
                <a:xfrm>
                  <a:off x="653" y="2088"/>
                  <a:ext cx="5" cy="14"/>
                </a:xfrm>
                <a:custGeom>
                  <a:avLst/>
                  <a:gdLst>
                    <a:gd name="T0" fmla="*/ 0 w 6"/>
                    <a:gd name="T1" fmla="*/ 0 h 14"/>
                    <a:gd name="T2" fmla="*/ 0 w 6"/>
                    <a:gd name="T3" fmla="*/ 13 h 14"/>
                    <a:gd name="T4" fmla="*/ 3 w 6"/>
                    <a:gd name="T5" fmla="*/ 14 h 14"/>
                    <a:gd name="T6" fmla="*/ 3 w 6"/>
                    <a:gd name="T7" fmla="*/ 1 h 14"/>
                    <a:gd name="T8" fmla="*/ 0 w 6"/>
                    <a:gd name="T9" fmla="*/ 0 h 14"/>
                    <a:gd name="T10" fmla="*/ 0 60000 65536"/>
                    <a:gd name="T11" fmla="*/ 0 60000 65536"/>
                    <a:gd name="T12" fmla="*/ 0 60000 65536"/>
                    <a:gd name="T13" fmla="*/ 0 60000 65536"/>
                    <a:gd name="T14" fmla="*/ 0 60000 65536"/>
                    <a:gd name="T15" fmla="*/ 0 w 6"/>
                    <a:gd name="T16" fmla="*/ 0 h 14"/>
                    <a:gd name="T17" fmla="*/ 6 w 6"/>
                    <a:gd name="T18" fmla="*/ 14 h 14"/>
                  </a:gdLst>
                  <a:ahLst/>
                  <a:cxnLst>
                    <a:cxn ang="T10">
                      <a:pos x="T0" y="T1"/>
                    </a:cxn>
                    <a:cxn ang="T11">
                      <a:pos x="T2" y="T3"/>
                    </a:cxn>
                    <a:cxn ang="T12">
                      <a:pos x="T4" y="T5"/>
                    </a:cxn>
                    <a:cxn ang="T13">
                      <a:pos x="T6" y="T7"/>
                    </a:cxn>
                    <a:cxn ang="T14">
                      <a:pos x="T8" y="T9"/>
                    </a:cxn>
                  </a:cxnLst>
                  <a:rect l="T15" t="T16" r="T17" b="T18"/>
                  <a:pathLst>
                    <a:path w="6" h="14">
                      <a:moveTo>
                        <a:pt x="0" y="0"/>
                      </a:moveTo>
                      <a:lnTo>
                        <a:pt x="0" y="13"/>
                      </a:lnTo>
                      <a:lnTo>
                        <a:pt x="6" y="14"/>
                      </a:lnTo>
                      <a:lnTo>
                        <a:pt x="6"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05" name="Freeform 61"/>
                <p:cNvSpPr>
                  <a:spLocks/>
                </p:cNvSpPr>
                <p:nvPr/>
              </p:nvSpPr>
              <p:spPr bwMode="auto">
                <a:xfrm>
                  <a:off x="661" y="2000"/>
                  <a:ext cx="7" cy="102"/>
                </a:xfrm>
                <a:custGeom>
                  <a:avLst/>
                  <a:gdLst>
                    <a:gd name="T0" fmla="*/ 0 w 7"/>
                    <a:gd name="T1" fmla="*/ 0 h 102"/>
                    <a:gd name="T2" fmla="*/ 0 w 7"/>
                    <a:gd name="T3" fmla="*/ 101 h 102"/>
                    <a:gd name="T4" fmla="*/ 7 w 7"/>
                    <a:gd name="T5" fmla="*/ 102 h 102"/>
                    <a:gd name="T6" fmla="*/ 7 w 7"/>
                    <a:gd name="T7" fmla="*/ 0 h 102"/>
                    <a:gd name="T8" fmla="*/ 0 w 7"/>
                    <a:gd name="T9" fmla="*/ 0 h 102"/>
                    <a:gd name="T10" fmla="*/ 0 60000 65536"/>
                    <a:gd name="T11" fmla="*/ 0 60000 65536"/>
                    <a:gd name="T12" fmla="*/ 0 60000 65536"/>
                    <a:gd name="T13" fmla="*/ 0 60000 65536"/>
                    <a:gd name="T14" fmla="*/ 0 60000 65536"/>
                    <a:gd name="T15" fmla="*/ 0 w 7"/>
                    <a:gd name="T16" fmla="*/ 0 h 102"/>
                    <a:gd name="T17" fmla="*/ 7 w 7"/>
                    <a:gd name="T18" fmla="*/ 102 h 102"/>
                  </a:gdLst>
                  <a:ahLst/>
                  <a:cxnLst>
                    <a:cxn ang="T10">
                      <a:pos x="T0" y="T1"/>
                    </a:cxn>
                    <a:cxn ang="T11">
                      <a:pos x="T2" y="T3"/>
                    </a:cxn>
                    <a:cxn ang="T12">
                      <a:pos x="T4" y="T5"/>
                    </a:cxn>
                    <a:cxn ang="T13">
                      <a:pos x="T6" y="T7"/>
                    </a:cxn>
                    <a:cxn ang="T14">
                      <a:pos x="T8" y="T9"/>
                    </a:cxn>
                  </a:cxnLst>
                  <a:rect l="T15" t="T16" r="T17" b="T18"/>
                  <a:pathLst>
                    <a:path w="7" h="102">
                      <a:moveTo>
                        <a:pt x="0" y="0"/>
                      </a:moveTo>
                      <a:lnTo>
                        <a:pt x="0" y="101"/>
                      </a:lnTo>
                      <a:lnTo>
                        <a:pt x="7" y="102"/>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06" name="Freeform 62"/>
                <p:cNvSpPr>
                  <a:spLocks/>
                </p:cNvSpPr>
                <p:nvPr/>
              </p:nvSpPr>
              <p:spPr bwMode="auto">
                <a:xfrm>
                  <a:off x="668" y="2000"/>
                  <a:ext cx="7" cy="107"/>
                </a:xfrm>
                <a:custGeom>
                  <a:avLst/>
                  <a:gdLst>
                    <a:gd name="T0" fmla="*/ 0 w 7"/>
                    <a:gd name="T1" fmla="*/ 0 h 103"/>
                    <a:gd name="T2" fmla="*/ 0 w 7"/>
                    <a:gd name="T3" fmla="*/ 370 h 103"/>
                    <a:gd name="T4" fmla="*/ 7 w 7"/>
                    <a:gd name="T5" fmla="*/ 377 h 103"/>
                    <a:gd name="T6" fmla="*/ 7 w 7"/>
                    <a:gd name="T7" fmla="*/ 0 h 103"/>
                    <a:gd name="T8" fmla="*/ 0 w 7"/>
                    <a:gd name="T9" fmla="*/ 0 h 103"/>
                    <a:gd name="T10" fmla="*/ 0 60000 65536"/>
                    <a:gd name="T11" fmla="*/ 0 60000 65536"/>
                    <a:gd name="T12" fmla="*/ 0 60000 65536"/>
                    <a:gd name="T13" fmla="*/ 0 60000 65536"/>
                    <a:gd name="T14" fmla="*/ 0 60000 65536"/>
                    <a:gd name="T15" fmla="*/ 0 w 7"/>
                    <a:gd name="T16" fmla="*/ 0 h 103"/>
                    <a:gd name="T17" fmla="*/ 7 w 7"/>
                    <a:gd name="T18" fmla="*/ 103 h 103"/>
                  </a:gdLst>
                  <a:ahLst/>
                  <a:cxnLst>
                    <a:cxn ang="T10">
                      <a:pos x="T0" y="T1"/>
                    </a:cxn>
                    <a:cxn ang="T11">
                      <a:pos x="T2" y="T3"/>
                    </a:cxn>
                    <a:cxn ang="T12">
                      <a:pos x="T4" y="T5"/>
                    </a:cxn>
                    <a:cxn ang="T13">
                      <a:pos x="T6" y="T7"/>
                    </a:cxn>
                    <a:cxn ang="T14">
                      <a:pos x="T8" y="T9"/>
                    </a:cxn>
                  </a:cxnLst>
                  <a:rect l="T15" t="T16" r="T17" b="T18"/>
                  <a:pathLst>
                    <a:path w="7" h="103">
                      <a:moveTo>
                        <a:pt x="0" y="0"/>
                      </a:moveTo>
                      <a:lnTo>
                        <a:pt x="0" y="102"/>
                      </a:lnTo>
                      <a:lnTo>
                        <a:pt x="7" y="103"/>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07" name="Freeform 63"/>
                <p:cNvSpPr>
                  <a:spLocks/>
                </p:cNvSpPr>
                <p:nvPr/>
              </p:nvSpPr>
              <p:spPr bwMode="auto">
                <a:xfrm>
                  <a:off x="679" y="2000"/>
                  <a:ext cx="7" cy="109"/>
                </a:xfrm>
                <a:custGeom>
                  <a:avLst/>
                  <a:gdLst>
                    <a:gd name="T0" fmla="*/ 0 w 6"/>
                    <a:gd name="T1" fmla="*/ 0 h 106"/>
                    <a:gd name="T2" fmla="*/ 0 w 6"/>
                    <a:gd name="T3" fmla="*/ 266 h 106"/>
                    <a:gd name="T4" fmla="*/ 1210 w 6"/>
                    <a:gd name="T5" fmla="*/ 274 h 106"/>
                    <a:gd name="T6" fmla="*/ 1210 w 6"/>
                    <a:gd name="T7" fmla="*/ 0 h 106"/>
                    <a:gd name="T8" fmla="*/ 0 w 6"/>
                    <a:gd name="T9" fmla="*/ 0 h 106"/>
                    <a:gd name="T10" fmla="*/ 0 60000 65536"/>
                    <a:gd name="T11" fmla="*/ 0 60000 65536"/>
                    <a:gd name="T12" fmla="*/ 0 60000 65536"/>
                    <a:gd name="T13" fmla="*/ 0 60000 65536"/>
                    <a:gd name="T14" fmla="*/ 0 60000 65536"/>
                    <a:gd name="T15" fmla="*/ 0 w 6"/>
                    <a:gd name="T16" fmla="*/ 0 h 106"/>
                    <a:gd name="T17" fmla="*/ 6 w 6"/>
                    <a:gd name="T18" fmla="*/ 106 h 106"/>
                  </a:gdLst>
                  <a:ahLst/>
                  <a:cxnLst>
                    <a:cxn ang="T10">
                      <a:pos x="T0" y="T1"/>
                    </a:cxn>
                    <a:cxn ang="T11">
                      <a:pos x="T2" y="T3"/>
                    </a:cxn>
                    <a:cxn ang="T12">
                      <a:pos x="T4" y="T5"/>
                    </a:cxn>
                    <a:cxn ang="T13">
                      <a:pos x="T6" y="T7"/>
                    </a:cxn>
                    <a:cxn ang="T14">
                      <a:pos x="T8" y="T9"/>
                    </a:cxn>
                  </a:cxnLst>
                  <a:rect l="T15" t="T16" r="T17" b="T18"/>
                  <a:pathLst>
                    <a:path w="6" h="106">
                      <a:moveTo>
                        <a:pt x="0" y="0"/>
                      </a:moveTo>
                      <a:lnTo>
                        <a:pt x="0" y="103"/>
                      </a:lnTo>
                      <a:lnTo>
                        <a:pt x="6" y="106"/>
                      </a:lnTo>
                      <a:lnTo>
                        <a:pt x="6"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08" name="Freeform 64"/>
                <p:cNvSpPr>
                  <a:spLocks/>
                </p:cNvSpPr>
                <p:nvPr/>
              </p:nvSpPr>
              <p:spPr bwMode="auto">
                <a:xfrm>
                  <a:off x="687" y="2000"/>
                  <a:ext cx="7" cy="112"/>
                </a:xfrm>
                <a:custGeom>
                  <a:avLst/>
                  <a:gdLst>
                    <a:gd name="T0" fmla="*/ 0 w 7"/>
                    <a:gd name="T1" fmla="*/ 0 h 107"/>
                    <a:gd name="T2" fmla="*/ 0 w 7"/>
                    <a:gd name="T3" fmla="*/ 497 h 107"/>
                    <a:gd name="T4" fmla="*/ 7 w 7"/>
                    <a:gd name="T5" fmla="*/ 506 h 107"/>
                    <a:gd name="T6" fmla="*/ 7 w 7"/>
                    <a:gd name="T7" fmla="*/ 2 h 107"/>
                    <a:gd name="T8" fmla="*/ 0 w 7"/>
                    <a:gd name="T9" fmla="*/ 0 h 107"/>
                    <a:gd name="T10" fmla="*/ 0 60000 65536"/>
                    <a:gd name="T11" fmla="*/ 0 60000 65536"/>
                    <a:gd name="T12" fmla="*/ 0 60000 65536"/>
                    <a:gd name="T13" fmla="*/ 0 60000 65536"/>
                    <a:gd name="T14" fmla="*/ 0 60000 65536"/>
                    <a:gd name="T15" fmla="*/ 0 w 7"/>
                    <a:gd name="T16" fmla="*/ 0 h 107"/>
                    <a:gd name="T17" fmla="*/ 7 w 7"/>
                    <a:gd name="T18" fmla="*/ 107 h 107"/>
                  </a:gdLst>
                  <a:ahLst/>
                  <a:cxnLst>
                    <a:cxn ang="T10">
                      <a:pos x="T0" y="T1"/>
                    </a:cxn>
                    <a:cxn ang="T11">
                      <a:pos x="T2" y="T3"/>
                    </a:cxn>
                    <a:cxn ang="T12">
                      <a:pos x="T4" y="T5"/>
                    </a:cxn>
                    <a:cxn ang="T13">
                      <a:pos x="T6" y="T7"/>
                    </a:cxn>
                    <a:cxn ang="T14">
                      <a:pos x="T8" y="T9"/>
                    </a:cxn>
                  </a:cxnLst>
                  <a:rect l="T15" t="T16" r="T17" b="T18"/>
                  <a:pathLst>
                    <a:path w="7" h="107">
                      <a:moveTo>
                        <a:pt x="0" y="0"/>
                      </a:moveTo>
                      <a:lnTo>
                        <a:pt x="0" y="106"/>
                      </a:lnTo>
                      <a:lnTo>
                        <a:pt x="7" y="107"/>
                      </a:lnTo>
                      <a:lnTo>
                        <a:pt x="7"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09" name="Freeform 65"/>
                <p:cNvSpPr>
                  <a:spLocks/>
                </p:cNvSpPr>
                <p:nvPr/>
              </p:nvSpPr>
              <p:spPr bwMode="auto">
                <a:xfrm>
                  <a:off x="696" y="2002"/>
                  <a:ext cx="7" cy="107"/>
                </a:xfrm>
                <a:custGeom>
                  <a:avLst/>
                  <a:gdLst>
                    <a:gd name="T0" fmla="*/ 0 w 6"/>
                    <a:gd name="T1" fmla="*/ 0 h 106"/>
                    <a:gd name="T2" fmla="*/ 0 w 6"/>
                    <a:gd name="T3" fmla="*/ 268 h 106"/>
                    <a:gd name="T4" fmla="*/ 1210 w 6"/>
                    <a:gd name="T5" fmla="*/ 274 h 106"/>
                    <a:gd name="T6" fmla="*/ 1210 w 6"/>
                    <a:gd name="T7" fmla="*/ 0 h 106"/>
                    <a:gd name="T8" fmla="*/ 0 w 6"/>
                    <a:gd name="T9" fmla="*/ 0 h 106"/>
                    <a:gd name="T10" fmla="*/ 0 60000 65536"/>
                    <a:gd name="T11" fmla="*/ 0 60000 65536"/>
                    <a:gd name="T12" fmla="*/ 0 60000 65536"/>
                    <a:gd name="T13" fmla="*/ 0 60000 65536"/>
                    <a:gd name="T14" fmla="*/ 0 60000 65536"/>
                    <a:gd name="T15" fmla="*/ 0 w 6"/>
                    <a:gd name="T16" fmla="*/ 0 h 106"/>
                    <a:gd name="T17" fmla="*/ 6 w 6"/>
                    <a:gd name="T18" fmla="*/ 106 h 106"/>
                  </a:gdLst>
                  <a:ahLst/>
                  <a:cxnLst>
                    <a:cxn ang="T10">
                      <a:pos x="T0" y="T1"/>
                    </a:cxn>
                    <a:cxn ang="T11">
                      <a:pos x="T2" y="T3"/>
                    </a:cxn>
                    <a:cxn ang="T12">
                      <a:pos x="T4" y="T5"/>
                    </a:cxn>
                    <a:cxn ang="T13">
                      <a:pos x="T6" y="T7"/>
                    </a:cxn>
                    <a:cxn ang="T14">
                      <a:pos x="T8" y="T9"/>
                    </a:cxn>
                  </a:cxnLst>
                  <a:rect l="T15" t="T16" r="T17" b="T18"/>
                  <a:pathLst>
                    <a:path w="6" h="106">
                      <a:moveTo>
                        <a:pt x="0" y="0"/>
                      </a:moveTo>
                      <a:lnTo>
                        <a:pt x="0" y="105"/>
                      </a:lnTo>
                      <a:lnTo>
                        <a:pt x="6" y="106"/>
                      </a:lnTo>
                      <a:lnTo>
                        <a:pt x="6"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10" name="Freeform 66"/>
                <p:cNvSpPr>
                  <a:spLocks/>
                </p:cNvSpPr>
                <p:nvPr/>
              </p:nvSpPr>
              <p:spPr bwMode="auto">
                <a:xfrm>
                  <a:off x="705" y="2002"/>
                  <a:ext cx="7" cy="107"/>
                </a:xfrm>
                <a:custGeom>
                  <a:avLst/>
                  <a:gdLst>
                    <a:gd name="T0" fmla="*/ 0 w 7"/>
                    <a:gd name="T1" fmla="*/ 0 h 107"/>
                    <a:gd name="T2" fmla="*/ 0 w 7"/>
                    <a:gd name="T3" fmla="*/ 196 h 107"/>
                    <a:gd name="T4" fmla="*/ 7 w 7"/>
                    <a:gd name="T5" fmla="*/ 197 h 107"/>
                    <a:gd name="T6" fmla="*/ 7 w 7"/>
                    <a:gd name="T7" fmla="*/ 0 h 107"/>
                    <a:gd name="T8" fmla="*/ 0 w 7"/>
                    <a:gd name="T9" fmla="*/ 0 h 107"/>
                    <a:gd name="T10" fmla="*/ 0 60000 65536"/>
                    <a:gd name="T11" fmla="*/ 0 60000 65536"/>
                    <a:gd name="T12" fmla="*/ 0 60000 65536"/>
                    <a:gd name="T13" fmla="*/ 0 60000 65536"/>
                    <a:gd name="T14" fmla="*/ 0 60000 65536"/>
                    <a:gd name="T15" fmla="*/ 0 w 7"/>
                    <a:gd name="T16" fmla="*/ 0 h 107"/>
                    <a:gd name="T17" fmla="*/ 7 w 7"/>
                    <a:gd name="T18" fmla="*/ 107 h 107"/>
                  </a:gdLst>
                  <a:ahLst/>
                  <a:cxnLst>
                    <a:cxn ang="T10">
                      <a:pos x="T0" y="T1"/>
                    </a:cxn>
                    <a:cxn ang="T11">
                      <a:pos x="T2" y="T3"/>
                    </a:cxn>
                    <a:cxn ang="T12">
                      <a:pos x="T4" y="T5"/>
                    </a:cxn>
                    <a:cxn ang="T13">
                      <a:pos x="T6" y="T7"/>
                    </a:cxn>
                    <a:cxn ang="T14">
                      <a:pos x="T8" y="T9"/>
                    </a:cxn>
                  </a:cxnLst>
                  <a:rect l="T15" t="T16" r="T17" b="T18"/>
                  <a:pathLst>
                    <a:path w="7" h="107">
                      <a:moveTo>
                        <a:pt x="0" y="0"/>
                      </a:moveTo>
                      <a:lnTo>
                        <a:pt x="0" y="106"/>
                      </a:lnTo>
                      <a:lnTo>
                        <a:pt x="7" y="107"/>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11" name="Freeform 67"/>
                <p:cNvSpPr>
                  <a:spLocks/>
                </p:cNvSpPr>
                <p:nvPr/>
              </p:nvSpPr>
              <p:spPr bwMode="auto">
                <a:xfrm>
                  <a:off x="713" y="2002"/>
                  <a:ext cx="7" cy="114"/>
                </a:xfrm>
                <a:custGeom>
                  <a:avLst/>
                  <a:gdLst>
                    <a:gd name="T0" fmla="*/ 0 w 7"/>
                    <a:gd name="T1" fmla="*/ 0 h 110"/>
                    <a:gd name="T2" fmla="*/ 0 w 7"/>
                    <a:gd name="T3" fmla="*/ 363 h 110"/>
                    <a:gd name="T4" fmla="*/ 7 w 7"/>
                    <a:gd name="T5" fmla="*/ 368 h 110"/>
                    <a:gd name="T6" fmla="*/ 7 w 7"/>
                    <a:gd name="T7" fmla="*/ 0 h 110"/>
                    <a:gd name="T8" fmla="*/ 0 w 7"/>
                    <a:gd name="T9" fmla="*/ 0 h 110"/>
                    <a:gd name="T10" fmla="*/ 0 60000 65536"/>
                    <a:gd name="T11" fmla="*/ 0 60000 65536"/>
                    <a:gd name="T12" fmla="*/ 0 60000 65536"/>
                    <a:gd name="T13" fmla="*/ 0 60000 65536"/>
                    <a:gd name="T14" fmla="*/ 0 60000 65536"/>
                    <a:gd name="T15" fmla="*/ 0 w 7"/>
                    <a:gd name="T16" fmla="*/ 0 h 110"/>
                    <a:gd name="T17" fmla="*/ 7 w 7"/>
                    <a:gd name="T18" fmla="*/ 110 h 110"/>
                  </a:gdLst>
                  <a:ahLst/>
                  <a:cxnLst>
                    <a:cxn ang="T10">
                      <a:pos x="T0" y="T1"/>
                    </a:cxn>
                    <a:cxn ang="T11">
                      <a:pos x="T2" y="T3"/>
                    </a:cxn>
                    <a:cxn ang="T12">
                      <a:pos x="T4" y="T5"/>
                    </a:cxn>
                    <a:cxn ang="T13">
                      <a:pos x="T6" y="T7"/>
                    </a:cxn>
                    <a:cxn ang="T14">
                      <a:pos x="T8" y="T9"/>
                    </a:cxn>
                  </a:cxnLst>
                  <a:rect l="T15" t="T16" r="T17" b="T18"/>
                  <a:pathLst>
                    <a:path w="7" h="110">
                      <a:moveTo>
                        <a:pt x="0" y="0"/>
                      </a:moveTo>
                      <a:lnTo>
                        <a:pt x="0" y="108"/>
                      </a:lnTo>
                      <a:lnTo>
                        <a:pt x="7" y="110"/>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12" name="Freeform 68"/>
                <p:cNvSpPr>
                  <a:spLocks/>
                </p:cNvSpPr>
                <p:nvPr/>
              </p:nvSpPr>
              <p:spPr bwMode="auto">
                <a:xfrm>
                  <a:off x="722" y="2002"/>
                  <a:ext cx="7" cy="114"/>
                </a:xfrm>
                <a:custGeom>
                  <a:avLst/>
                  <a:gdLst>
                    <a:gd name="T0" fmla="*/ 0 w 6"/>
                    <a:gd name="T1" fmla="*/ 0 h 111"/>
                    <a:gd name="T2" fmla="*/ 0 w 6"/>
                    <a:gd name="T3" fmla="*/ 271 h 111"/>
                    <a:gd name="T4" fmla="*/ 1210 w 6"/>
                    <a:gd name="T5" fmla="*/ 272 h 111"/>
                    <a:gd name="T6" fmla="*/ 1210 w 6"/>
                    <a:gd name="T7" fmla="*/ 0 h 111"/>
                    <a:gd name="T8" fmla="*/ 0 w 6"/>
                    <a:gd name="T9" fmla="*/ 0 h 111"/>
                    <a:gd name="T10" fmla="*/ 0 60000 65536"/>
                    <a:gd name="T11" fmla="*/ 0 60000 65536"/>
                    <a:gd name="T12" fmla="*/ 0 60000 65536"/>
                    <a:gd name="T13" fmla="*/ 0 60000 65536"/>
                    <a:gd name="T14" fmla="*/ 0 60000 65536"/>
                    <a:gd name="T15" fmla="*/ 0 w 6"/>
                    <a:gd name="T16" fmla="*/ 0 h 111"/>
                    <a:gd name="T17" fmla="*/ 6 w 6"/>
                    <a:gd name="T18" fmla="*/ 111 h 111"/>
                  </a:gdLst>
                  <a:ahLst/>
                  <a:cxnLst>
                    <a:cxn ang="T10">
                      <a:pos x="T0" y="T1"/>
                    </a:cxn>
                    <a:cxn ang="T11">
                      <a:pos x="T2" y="T3"/>
                    </a:cxn>
                    <a:cxn ang="T12">
                      <a:pos x="T4" y="T5"/>
                    </a:cxn>
                    <a:cxn ang="T13">
                      <a:pos x="T6" y="T7"/>
                    </a:cxn>
                    <a:cxn ang="T14">
                      <a:pos x="T8" y="T9"/>
                    </a:cxn>
                  </a:cxnLst>
                  <a:rect l="T15" t="T16" r="T17" b="T18"/>
                  <a:pathLst>
                    <a:path w="6" h="111">
                      <a:moveTo>
                        <a:pt x="0" y="0"/>
                      </a:moveTo>
                      <a:lnTo>
                        <a:pt x="0" y="110"/>
                      </a:lnTo>
                      <a:lnTo>
                        <a:pt x="6" y="111"/>
                      </a:lnTo>
                      <a:lnTo>
                        <a:pt x="6"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13" name="Freeform 69"/>
                <p:cNvSpPr>
                  <a:spLocks/>
                </p:cNvSpPr>
                <p:nvPr/>
              </p:nvSpPr>
              <p:spPr bwMode="auto">
                <a:xfrm>
                  <a:off x="732" y="2002"/>
                  <a:ext cx="7" cy="114"/>
                </a:xfrm>
                <a:custGeom>
                  <a:avLst/>
                  <a:gdLst>
                    <a:gd name="T0" fmla="*/ 0 w 7"/>
                    <a:gd name="T1" fmla="*/ 0 h 111"/>
                    <a:gd name="T2" fmla="*/ 0 w 7"/>
                    <a:gd name="T3" fmla="*/ 488 h 111"/>
                    <a:gd name="T4" fmla="*/ 7 w 7"/>
                    <a:gd name="T5" fmla="*/ 491 h 111"/>
                    <a:gd name="T6" fmla="*/ 7 w 7"/>
                    <a:gd name="T7" fmla="*/ 0 h 111"/>
                    <a:gd name="T8" fmla="*/ 0 w 7"/>
                    <a:gd name="T9" fmla="*/ 0 h 111"/>
                    <a:gd name="T10" fmla="*/ 0 60000 65536"/>
                    <a:gd name="T11" fmla="*/ 0 60000 65536"/>
                    <a:gd name="T12" fmla="*/ 0 60000 65536"/>
                    <a:gd name="T13" fmla="*/ 0 60000 65536"/>
                    <a:gd name="T14" fmla="*/ 0 60000 65536"/>
                    <a:gd name="T15" fmla="*/ 0 w 7"/>
                    <a:gd name="T16" fmla="*/ 0 h 111"/>
                    <a:gd name="T17" fmla="*/ 7 w 7"/>
                    <a:gd name="T18" fmla="*/ 111 h 111"/>
                  </a:gdLst>
                  <a:ahLst/>
                  <a:cxnLst>
                    <a:cxn ang="T10">
                      <a:pos x="T0" y="T1"/>
                    </a:cxn>
                    <a:cxn ang="T11">
                      <a:pos x="T2" y="T3"/>
                    </a:cxn>
                    <a:cxn ang="T12">
                      <a:pos x="T4" y="T5"/>
                    </a:cxn>
                    <a:cxn ang="T13">
                      <a:pos x="T6" y="T7"/>
                    </a:cxn>
                    <a:cxn ang="T14">
                      <a:pos x="T8" y="T9"/>
                    </a:cxn>
                  </a:cxnLst>
                  <a:rect l="T15" t="T16" r="T17" b="T18"/>
                  <a:pathLst>
                    <a:path w="7" h="111">
                      <a:moveTo>
                        <a:pt x="0" y="0"/>
                      </a:moveTo>
                      <a:lnTo>
                        <a:pt x="0" y="110"/>
                      </a:lnTo>
                      <a:lnTo>
                        <a:pt x="7" y="111"/>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14" name="Rectangle 70"/>
                <p:cNvSpPr>
                  <a:spLocks noChangeArrowheads="1"/>
                </p:cNvSpPr>
                <p:nvPr/>
              </p:nvSpPr>
              <p:spPr bwMode="auto">
                <a:xfrm>
                  <a:off x="741" y="2002"/>
                  <a:ext cx="5" cy="11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ct val="0"/>
                    </a:spcBef>
                    <a:defRPr/>
                  </a:pPr>
                  <a:endParaRPr lang="en-GB" sz="4000" dirty="0">
                    <a:latin typeface="+mn-lt"/>
                    <a:ea typeface="ＭＳ Ｐゴシック" pitchFamily="34" charset="-128"/>
                    <a:cs typeface="Arial" pitchFamily="34" charset="0"/>
                  </a:endParaRPr>
                </a:p>
              </p:txBody>
            </p:sp>
            <p:sp>
              <p:nvSpPr>
                <p:cNvPr id="1015" name="Freeform 71"/>
                <p:cNvSpPr>
                  <a:spLocks/>
                </p:cNvSpPr>
                <p:nvPr/>
              </p:nvSpPr>
              <p:spPr bwMode="auto">
                <a:xfrm>
                  <a:off x="748" y="2002"/>
                  <a:ext cx="10" cy="114"/>
                </a:xfrm>
                <a:custGeom>
                  <a:avLst/>
                  <a:gdLst>
                    <a:gd name="T0" fmla="*/ 0 w 7"/>
                    <a:gd name="T1" fmla="*/ 0 h 114"/>
                    <a:gd name="T2" fmla="*/ 0 w 7"/>
                    <a:gd name="T3" fmla="*/ 200 h 114"/>
                    <a:gd name="T4" fmla="*/ 1277047 w 7"/>
                    <a:gd name="T5" fmla="*/ 201 h 114"/>
                    <a:gd name="T6" fmla="*/ 1277047 w 7"/>
                    <a:gd name="T7" fmla="*/ 0 h 114"/>
                    <a:gd name="T8" fmla="*/ 0 w 7"/>
                    <a:gd name="T9" fmla="*/ 0 h 114"/>
                    <a:gd name="T10" fmla="*/ 0 60000 65536"/>
                    <a:gd name="T11" fmla="*/ 0 60000 65536"/>
                    <a:gd name="T12" fmla="*/ 0 60000 65536"/>
                    <a:gd name="T13" fmla="*/ 0 60000 65536"/>
                    <a:gd name="T14" fmla="*/ 0 60000 65536"/>
                    <a:gd name="T15" fmla="*/ 0 w 7"/>
                    <a:gd name="T16" fmla="*/ 0 h 114"/>
                    <a:gd name="T17" fmla="*/ 7 w 7"/>
                    <a:gd name="T18" fmla="*/ 114 h 114"/>
                  </a:gdLst>
                  <a:ahLst/>
                  <a:cxnLst>
                    <a:cxn ang="T10">
                      <a:pos x="T0" y="T1"/>
                    </a:cxn>
                    <a:cxn ang="T11">
                      <a:pos x="T2" y="T3"/>
                    </a:cxn>
                    <a:cxn ang="T12">
                      <a:pos x="T4" y="T5"/>
                    </a:cxn>
                    <a:cxn ang="T13">
                      <a:pos x="T6" y="T7"/>
                    </a:cxn>
                    <a:cxn ang="T14">
                      <a:pos x="T8" y="T9"/>
                    </a:cxn>
                  </a:cxnLst>
                  <a:rect l="T15" t="T16" r="T17" b="T18"/>
                  <a:pathLst>
                    <a:path w="7" h="114">
                      <a:moveTo>
                        <a:pt x="0" y="0"/>
                      </a:moveTo>
                      <a:lnTo>
                        <a:pt x="0" y="113"/>
                      </a:lnTo>
                      <a:lnTo>
                        <a:pt x="7" y="114"/>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16" name="Freeform 72"/>
                <p:cNvSpPr>
                  <a:spLocks/>
                </p:cNvSpPr>
                <p:nvPr/>
              </p:nvSpPr>
              <p:spPr bwMode="auto">
                <a:xfrm>
                  <a:off x="758" y="2002"/>
                  <a:ext cx="7" cy="121"/>
                </a:xfrm>
                <a:custGeom>
                  <a:avLst/>
                  <a:gdLst>
                    <a:gd name="T0" fmla="*/ 0 w 7"/>
                    <a:gd name="T1" fmla="*/ 0 h 116"/>
                    <a:gd name="T2" fmla="*/ 0 w 7"/>
                    <a:gd name="T3" fmla="*/ 484 h 116"/>
                    <a:gd name="T4" fmla="*/ 7 w 7"/>
                    <a:gd name="T5" fmla="*/ 486 h 116"/>
                    <a:gd name="T6" fmla="*/ 7 w 7"/>
                    <a:gd name="T7" fmla="*/ 0 h 116"/>
                    <a:gd name="T8" fmla="*/ 0 w 7"/>
                    <a:gd name="T9" fmla="*/ 0 h 116"/>
                    <a:gd name="T10" fmla="*/ 0 60000 65536"/>
                    <a:gd name="T11" fmla="*/ 0 60000 65536"/>
                    <a:gd name="T12" fmla="*/ 0 60000 65536"/>
                    <a:gd name="T13" fmla="*/ 0 60000 65536"/>
                    <a:gd name="T14" fmla="*/ 0 60000 65536"/>
                    <a:gd name="T15" fmla="*/ 0 w 7"/>
                    <a:gd name="T16" fmla="*/ 0 h 116"/>
                    <a:gd name="T17" fmla="*/ 7 w 7"/>
                    <a:gd name="T18" fmla="*/ 116 h 116"/>
                  </a:gdLst>
                  <a:ahLst/>
                  <a:cxnLst>
                    <a:cxn ang="T10">
                      <a:pos x="T0" y="T1"/>
                    </a:cxn>
                    <a:cxn ang="T11">
                      <a:pos x="T2" y="T3"/>
                    </a:cxn>
                    <a:cxn ang="T12">
                      <a:pos x="T4" y="T5"/>
                    </a:cxn>
                    <a:cxn ang="T13">
                      <a:pos x="T6" y="T7"/>
                    </a:cxn>
                    <a:cxn ang="T14">
                      <a:pos x="T8" y="T9"/>
                    </a:cxn>
                  </a:cxnLst>
                  <a:rect l="T15" t="T16" r="T17" b="T18"/>
                  <a:pathLst>
                    <a:path w="7" h="116">
                      <a:moveTo>
                        <a:pt x="0" y="0"/>
                      </a:moveTo>
                      <a:lnTo>
                        <a:pt x="0" y="114"/>
                      </a:lnTo>
                      <a:lnTo>
                        <a:pt x="7" y="116"/>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17" name="Rectangle 73"/>
                <p:cNvSpPr>
                  <a:spLocks noChangeArrowheads="1"/>
                </p:cNvSpPr>
                <p:nvPr/>
              </p:nvSpPr>
              <p:spPr bwMode="auto">
                <a:xfrm>
                  <a:off x="653" y="2000"/>
                  <a:ext cx="5" cy="7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ct val="0"/>
                    </a:spcBef>
                    <a:defRPr/>
                  </a:pPr>
                  <a:endParaRPr lang="en-GB" sz="4000" dirty="0">
                    <a:latin typeface="+mn-lt"/>
                    <a:ea typeface="ＭＳ Ｐゴシック" pitchFamily="34" charset="-128"/>
                    <a:cs typeface="Arial" pitchFamily="34" charset="0"/>
                  </a:endParaRPr>
                </a:p>
              </p:txBody>
            </p:sp>
            <p:sp>
              <p:nvSpPr>
                <p:cNvPr id="1018" name="Freeform 74"/>
                <p:cNvSpPr>
                  <a:spLocks/>
                </p:cNvSpPr>
                <p:nvPr/>
              </p:nvSpPr>
              <p:spPr bwMode="auto">
                <a:xfrm>
                  <a:off x="653" y="2086"/>
                  <a:ext cx="7" cy="2"/>
                </a:xfrm>
                <a:custGeom>
                  <a:avLst/>
                  <a:gdLst>
                    <a:gd name="T0" fmla="*/ 0 w 7"/>
                    <a:gd name="T1" fmla="*/ 2 h 2"/>
                    <a:gd name="T2" fmla="*/ 6 w 7"/>
                    <a:gd name="T3" fmla="*/ 2 h 2"/>
                    <a:gd name="T4" fmla="*/ 7 w 7"/>
                    <a:gd name="T5" fmla="*/ 1 h 2"/>
                    <a:gd name="T6" fmla="*/ 0 w 7"/>
                    <a:gd name="T7" fmla="*/ 0 h 2"/>
                    <a:gd name="T8" fmla="*/ 0 w 7"/>
                    <a:gd name="T9" fmla="*/ 2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2"/>
                      </a:moveTo>
                      <a:lnTo>
                        <a:pt x="6" y="2"/>
                      </a:lnTo>
                      <a:lnTo>
                        <a:pt x="7" y="1"/>
                      </a:lnTo>
                      <a:lnTo>
                        <a:pt x="0"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19" name="Freeform 75"/>
                <p:cNvSpPr>
                  <a:spLocks/>
                </p:cNvSpPr>
                <p:nvPr/>
              </p:nvSpPr>
              <p:spPr bwMode="auto">
                <a:xfrm>
                  <a:off x="653" y="2074"/>
                  <a:ext cx="7" cy="2"/>
                </a:xfrm>
                <a:custGeom>
                  <a:avLst/>
                  <a:gdLst>
                    <a:gd name="T0" fmla="*/ 6 w 7"/>
                    <a:gd name="T1" fmla="*/ 0 h 2"/>
                    <a:gd name="T2" fmla="*/ 0 w 7"/>
                    <a:gd name="T3" fmla="*/ 0 h 2"/>
                    <a:gd name="T4" fmla="*/ 1 w 7"/>
                    <a:gd name="T5" fmla="*/ 1 h 2"/>
                    <a:gd name="T6" fmla="*/ 7 w 7"/>
                    <a:gd name="T7" fmla="*/ 2 h 2"/>
                    <a:gd name="T8" fmla="*/ 6 w 7"/>
                    <a:gd name="T9" fmla="*/ 0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6" y="0"/>
                      </a:moveTo>
                      <a:lnTo>
                        <a:pt x="0" y="0"/>
                      </a:lnTo>
                      <a:lnTo>
                        <a:pt x="1" y="1"/>
                      </a:lnTo>
                      <a:lnTo>
                        <a:pt x="7" y="2"/>
                      </a:lnTo>
                      <a:lnTo>
                        <a:pt x="6"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20" name="Freeform 76"/>
                <p:cNvSpPr>
                  <a:spLocks/>
                </p:cNvSpPr>
                <p:nvPr/>
              </p:nvSpPr>
              <p:spPr bwMode="auto">
                <a:xfrm>
                  <a:off x="653" y="2086"/>
                  <a:ext cx="5" cy="0"/>
                </a:xfrm>
                <a:custGeom>
                  <a:avLst/>
                  <a:gdLst>
                    <a:gd name="T0" fmla="*/ 0 w 5"/>
                    <a:gd name="T1" fmla="*/ 0 h 3"/>
                    <a:gd name="T2" fmla="*/ 0 w 5"/>
                    <a:gd name="T3" fmla="*/ 0 h 3"/>
                    <a:gd name="T4" fmla="*/ 5 w 5"/>
                    <a:gd name="T5" fmla="*/ 0 h 3"/>
                    <a:gd name="T6" fmla="*/ 5 w 5"/>
                    <a:gd name="T7" fmla="*/ 0 h 3"/>
                    <a:gd name="T8" fmla="*/ 0 w 5"/>
                    <a:gd name="T9" fmla="*/ 0 h 3"/>
                    <a:gd name="T10" fmla="*/ 0 60000 65536"/>
                    <a:gd name="T11" fmla="*/ 0 60000 65536"/>
                    <a:gd name="T12" fmla="*/ 0 60000 65536"/>
                    <a:gd name="T13" fmla="*/ 0 60000 65536"/>
                    <a:gd name="T14" fmla="*/ 0 60000 65536"/>
                    <a:gd name="T15" fmla="*/ 0 w 5"/>
                    <a:gd name="T16" fmla="*/ 0 h 3"/>
                    <a:gd name="T17" fmla="*/ 5 w 5"/>
                    <a:gd name="T18" fmla="*/ 0 h 3"/>
                  </a:gdLst>
                  <a:ahLst/>
                  <a:cxnLst>
                    <a:cxn ang="T10">
                      <a:pos x="T0" y="T1"/>
                    </a:cxn>
                    <a:cxn ang="T11">
                      <a:pos x="T2" y="T3"/>
                    </a:cxn>
                    <a:cxn ang="T12">
                      <a:pos x="T4" y="T5"/>
                    </a:cxn>
                    <a:cxn ang="T13">
                      <a:pos x="T6" y="T7"/>
                    </a:cxn>
                    <a:cxn ang="T14">
                      <a:pos x="T8" y="T9"/>
                    </a:cxn>
                  </a:cxnLst>
                  <a:rect l="T15" t="T16" r="T17" b="T18"/>
                  <a:pathLst>
                    <a:path w="5" h="3">
                      <a:moveTo>
                        <a:pt x="0" y="0"/>
                      </a:moveTo>
                      <a:lnTo>
                        <a:pt x="0" y="2"/>
                      </a:lnTo>
                      <a:lnTo>
                        <a:pt x="5" y="3"/>
                      </a:lnTo>
                      <a:lnTo>
                        <a:pt x="5" y="0"/>
                      </a:lnTo>
                      <a:lnTo>
                        <a:pt x="0" y="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21" name="Freeform 77"/>
                <p:cNvSpPr>
                  <a:spLocks/>
                </p:cNvSpPr>
                <p:nvPr/>
              </p:nvSpPr>
              <p:spPr bwMode="auto">
                <a:xfrm>
                  <a:off x="765" y="1998"/>
                  <a:ext cx="3" cy="133"/>
                </a:xfrm>
                <a:custGeom>
                  <a:avLst/>
                  <a:gdLst>
                    <a:gd name="T0" fmla="*/ 0 w 1"/>
                    <a:gd name="T1" fmla="*/ 611 h 127"/>
                    <a:gd name="T2" fmla="*/ 0 w 1"/>
                    <a:gd name="T3" fmla="*/ 593 h 127"/>
                    <a:gd name="T4" fmla="*/ 0 w 1"/>
                    <a:gd name="T5" fmla="*/ 0 h 127"/>
                    <a:gd name="T6" fmla="*/ 0 w 1"/>
                    <a:gd name="T7" fmla="*/ 0 h 127"/>
                    <a:gd name="T8" fmla="*/ 0 w 1"/>
                    <a:gd name="T9" fmla="*/ 611 h 127"/>
                    <a:gd name="T10" fmla="*/ 0 60000 65536"/>
                    <a:gd name="T11" fmla="*/ 0 60000 65536"/>
                    <a:gd name="T12" fmla="*/ 0 60000 65536"/>
                    <a:gd name="T13" fmla="*/ 0 60000 65536"/>
                    <a:gd name="T14" fmla="*/ 0 60000 65536"/>
                    <a:gd name="T15" fmla="*/ 0 w 1"/>
                    <a:gd name="T16" fmla="*/ 0 h 127"/>
                    <a:gd name="T17" fmla="*/ 1 w 1"/>
                    <a:gd name="T18" fmla="*/ 127 h 127"/>
                  </a:gdLst>
                  <a:ahLst/>
                  <a:cxnLst>
                    <a:cxn ang="T10">
                      <a:pos x="T0" y="T1"/>
                    </a:cxn>
                    <a:cxn ang="T11">
                      <a:pos x="T2" y="T3"/>
                    </a:cxn>
                    <a:cxn ang="T12">
                      <a:pos x="T4" y="T5"/>
                    </a:cxn>
                    <a:cxn ang="T13">
                      <a:pos x="T6" y="T7"/>
                    </a:cxn>
                    <a:cxn ang="T14">
                      <a:pos x="T8" y="T9"/>
                    </a:cxn>
                  </a:cxnLst>
                  <a:rect l="T15" t="T16" r="T17" b="T18"/>
                  <a:pathLst>
                    <a:path w="1" h="127">
                      <a:moveTo>
                        <a:pt x="0" y="127"/>
                      </a:moveTo>
                      <a:lnTo>
                        <a:pt x="0" y="124"/>
                      </a:lnTo>
                      <a:lnTo>
                        <a:pt x="0" y="0"/>
                      </a:lnTo>
                      <a:lnTo>
                        <a:pt x="0" y="12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022" name="Freeform 78"/>
                <p:cNvSpPr>
                  <a:spLocks/>
                </p:cNvSpPr>
                <p:nvPr/>
              </p:nvSpPr>
              <p:spPr bwMode="auto">
                <a:xfrm>
                  <a:off x="641" y="1995"/>
                  <a:ext cx="3" cy="107"/>
                </a:xfrm>
                <a:custGeom>
                  <a:avLst/>
                  <a:gdLst>
                    <a:gd name="T0" fmla="*/ 0 w 1"/>
                    <a:gd name="T1" fmla="*/ 0 h 107"/>
                    <a:gd name="T2" fmla="*/ 0 w 1"/>
                    <a:gd name="T3" fmla="*/ 197 h 107"/>
                    <a:gd name="T4" fmla="*/ 0 w 1"/>
                    <a:gd name="T5" fmla="*/ 196 h 107"/>
                    <a:gd name="T6" fmla="*/ 0 w 1"/>
                    <a:gd name="T7" fmla="*/ 1 h 107"/>
                    <a:gd name="T8" fmla="*/ 0 w 1"/>
                    <a:gd name="T9" fmla="*/ 0 h 107"/>
                    <a:gd name="T10" fmla="*/ 0 60000 65536"/>
                    <a:gd name="T11" fmla="*/ 0 60000 65536"/>
                    <a:gd name="T12" fmla="*/ 0 60000 65536"/>
                    <a:gd name="T13" fmla="*/ 0 60000 65536"/>
                    <a:gd name="T14" fmla="*/ 0 60000 65536"/>
                    <a:gd name="T15" fmla="*/ 0 w 1"/>
                    <a:gd name="T16" fmla="*/ 0 h 107"/>
                    <a:gd name="T17" fmla="*/ 1 w 1"/>
                    <a:gd name="T18" fmla="*/ 107 h 107"/>
                  </a:gdLst>
                  <a:ahLst/>
                  <a:cxnLst>
                    <a:cxn ang="T10">
                      <a:pos x="T0" y="T1"/>
                    </a:cxn>
                    <a:cxn ang="T11">
                      <a:pos x="T2" y="T3"/>
                    </a:cxn>
                    <a:cxn ang="T12">
                      <a:pos x="T4" y="T5"/>
                    </a:cxn>
                    <a:cxn ang="T13">
                      <a:pos x="T6" y="T7"/>
                    </a:cxn>
                    <a:cxn ang="T14">
                      <a:pos x="T8" y="T9"/>
                    </a:cxn>
                  </a:cxnLst>
                  <a:rect l="T15" t="T16" r="T17" b="T18"/>
                  <a:pathLst>
                    <a:path w="1" h="107">
                      <a:moveTo>
                        <a:pt x="0" y="0"/>
                      </a:moveTo>
                      <a:lnTo>
                        <a:pt x="0" y="107"/>
                      </a:lnTo>
                      <a:lnTo>
                        <a:pt x="0" y="106"/>
                      </a:lnTo>
                      <a:lnTo>
                        <a:pt x="0" y="1"/>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grpSp>
        </p:grpSp>
        <p:sp>
          <p:nvSpPr>
            <p:cNvPr id="898" name="Freeform 79"/>
            <p:cNvSpPr>
              <a:spLocks/>
            </p:cNvSpPr>
            <p:nvPr/>
          </p:nvSpPr>
          <p:spPr bwMode="auto">
            <a:xfrm>
              <a:off x="637" y="2109"/>
              <a:ext cx="135" cy="186"/>
            </a:xfrm>
            <a:custGeom>
              <a:avLst/>
              <a:gdLst>
                <a:gd name="T0" fmla="*/ 0 w 135"/>
                <a:gd name="T1" fmla="*/ 0 h 186"/>
                <a:gd name="T2" fmla="*/ 135 w 135"/>
                <a:gd name="T3" fmla="*/ 25 h 186"/>
                <a:gd name="T4" fmla="*/ 135 w 135"/>
                <a:gd name="T5" fmla="*/ 186 h 186"/>
                <a:gd name="T6" fmla="*/ 0 w 135"/>
                <a:gd name="T7" fmla="*/ 136 h 186"/>
                <a:gd name="T8" fmla="*/ 0 w 135"/>
                <a:gd name="T9" fmla="*/ 0 h 186"/>
                <a:gd name="T10" fmla="*/ 0 60000 65536"/>
                <a:gd name="T11" fmla="*/ 0 60000 65536"/>
                <a:gd name="T12" fmla="*/ 0 60000 65536"/>
                <a:gd name="T13" fmla="*/ 0 60000 65536"/>
                <a:gd name="T14" fmla="*/ 0 60000 65536"/>
                <a:gd name="T15" fmla="*/ 0 w 135"/>
                <a:gd name="T16" fmla="*/ 0 h 186"/>
                <a:gd name="T17" fmla="*/ 135 w 135"/>
                <a:gd name="T18" fmla="*/ 186 h 186"/>
              </a:gdLst>
              <a:ahLst/>
              <a:cxnLst>
                <a:cxn ang="T10">
                  <a:pos x="T0" y="T1"/>
                </a:cxn>
                <a:cxn ang="T11">
                  <a:pos x="T2" y="T3"/>
                </a:cxn>
                <a:cxn ang="T12">
                  <a:pos x="T4" y="T5"/>
                </a:cxn>
                <a:cxn ang="T13">
                  <a:pos x="T6" y="T7"/>
                </a:cxn>
                <a:cxn ang="T14">
                  <a:pos x="T8" y="T9"/>
                </a:cxn>
              </a:cxnLst>
              <a:rect l="T15" t="T16" r="T17" b="T18"/>
              <a:pathLst>
                <a:path w="135" h="186">
                  <a:moveTo>
                    <a:pt x="0" y="0"/>
                  </a:moveTo>
                  <a:lnTo>
                    <a:pt x="135" y="25"/>
                  </a:lnTo>
                  <a:lnTo>
                    <a:pt x="135" y="186"/>
                  </a:lnTo>
                  <a:lnTo>
                    <a:pt x="0" y="136"/>
                  </a:lnTo>
                  <a:lnTo>
                    <a:pt x="0" y="0"/>
                  </a:lnTo>
                  <a:close/>
                </a:path>
              </a:pathLst>
            </a:custGeom>
            <a:solidFill>
              <a:srgbClr val="C0C0C0"/>
            </a:solidFill>
            <a:ln w="1588">
              <a:solidFill>
                <a:srgbClr val="808080"/>
              </a:solidFill>
              <a:prstDash val="solid"/>
              <a:round/>
              <a:headEnd/>
              <a:tailEnd/>
            </a:ln>
          </p:spPr>
          <p:txBody>
            <a:bodyPr/>
            <a:lstStyle/>
            <a:p>
              <a:pPr>
                <a:defRPr/>
              </a:pPr>
              <a:endParaRPr lang="en-GB" dirty="0">
                <a:latin typeface="+mn-lt"/>
                <a:cs typeface="Arial" pitchFamily="34" charset="0"/>
              </a:endParaRPr>
            </a:p>
          </p:txBody>
        </p:sp>
        <p:grpSp>
          <p:nvGrpSpPr>
            <p:cNvPr id="899" name="Group 80"/>
            <p:cNvGrpSpPr>
              <a:grpSpLocks/>
            </p:cNvGrpSpPr>
            <p:nvPr/>
          </p:nvGrpSpPr>
          <p:grpSpPr bwMode="auto">
            <a:xfrm>
              <a:off x="641" y="2116"/>
              <a:ext cx="125" cy="149"/>
              <a:chOff x="641" y="2116"/>
              <a:chExt cx="125" cy="149"/>
            </a:xfrm>
          </p:grpSpPr>
          <p:sp>
            <p:nvSpPr>
              <p:cNvPr id="917" name="Freeform 81"/>
              <p:cNvSpPr>
                <a:spLocks/>
              </p:cNvSpPr>
              <p:nvPr/>
            </p:nvSpPr>
            <p:spPr bwMode="auto">
              <a:xfrm>
                <a:off x="641" y="2116"/>
                <a:ext cx="121" cy="147"/>
              </a:xfrm>
              <a:custGeom>
                <a:avLst/>
                <a:gdLst>
                  <a:gd name="T0" fmla="*/ 0 w 122"/>
                  <a:gd name="T1" fmla="*/ 0 h 145"/>
                  <a:gd name="T2" fmla="*/ 0 w 122"/>
                  <a:gd name="T3" fmla="*/ 149 h 145"/>
                  <a:gd name="T4" fmla="*/ 88 w 122"/>
                  <a:gd name="T5" fmla="*/ 228 h 145"/>
                  <a:gd name="T6" fmla="*/ 88 w 122"/>
                  <a:gd name="T7" fmla="*/ 21 h 145"/>
                  <a:gd name="T8" fmla="*/ 0 w 122"/>
                  <a:gd name="T9" fmla="*/ 0 h 145"/>
                  <a:gd name="T10" fmla="*/ 0 60000 65536"/>
                  <a:gd name="T11" fmla="*/ 0 60000 65536"/>
                  <a:gd name="T12" fmla="*/ 0 60000 65536"/>
                  <a:gd name="T13" fmla="*/ 0 60000 65536"/>
                  <a:gd name="T14" fmla="*/ 0 60000 65536"/>
                  <a:gd name="T15" fmla="*/ 0 w 122"/>
                  <a:gd name="T16" fmla="*/ 0 h 145"/>
                  <a:gd name="T17" fmla="*/ 122 w 122"/>
                  <a:gd name="T18" fmla="*/ 145 h 145"/>
                </a:gdLst>
                <a:ahLst/>
                <a:cxnLst>
                  <a:cxn ang="T10">
                    <a:pos x="T0" y="T1"/>
                  </a:cxn>
                  <a:cxn ang="T11">
                    <a:pos x="T2" y="T3"/>
                  </a:cxn>
                  <a:cxn ang="T12">
                    <a:pos x="T4" y="T5"/>
                  </a:cxn>
                  <a:cxn ang="T13">
                    <a:pos x="T6" y="T7"/>
                  </a:cxn>
                  <a:cxn ang="T14">
                    <a:pos x="T8" y="T9"/>
                  </a:cxn>
                </a:cxnLst>
                <a:rect l="T15" t="T16" r="T17" b="T18"/>
                <a:pathLst>
                  <a:path w="122" h="145">
                    <a:moveTo>
                      <a:pt x="0" y="0"/>
                    </a:moveTo>
                    <a:lnTo>
                      <a:pt x="0" y="95"/>
                    </a:lnTo>
                    <a:lnTo>
                      <a:pt x="122" y="145"/>
                    </a:lnTo>
                    <a:lnTo>
                      <a:pt x="122" y="21"/>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18" name="Freeform 82"/>
              <p:cNvSpPr>
                <a:spLocks/>
              </p:cNvSpPr>
              <p:nvPr/>
            </p:nvSpPr>
            <p:spPr bwMode="auto">
              <a:xfrm>
                <a:off x="641" y="2137"/>
                <a:ext cx="121" cy="128"/>
              </a:xfrm>
              <a:custGeom>
                <a:avLst/>
                <a:gdLst>
                  <a:gd name="T0" fmla="*/ 0 w 122"/>
                  <a:gd name="T1" fmla="*/ 0 h 127"/>
                  <a:gd name="T2" fmla="*/ 0 w 122"/>
                  <a:gd name="T3" fmla="*/ 121 h 127"/>
                  <a:gd name="T4" fmla="*/ 88 w 122"/>
                  <a:gd name="T5" fmla="*/ 161 h 127"/>
                  <a:gd name="T6" fmla="*/ 88 w 122"/>
                  <a:gd name="T7" fmla="*/ 158 h 127"/>
                  <a:gd name="T8" fmla="*/ 88 w 122"/>
                  <a:gd name="T9" fmla="*/ 4 h 127"/>
                  <a:gd name="T10" fmla="*/ 0 w 122"/>
                  <a:gd name="T11" fmla="*/ 0 h 127"/>
                  <a:gd name="T12" fmla="*/ 0 60000 65536"/>
                  <a:gd name="T13" fmla="*/ 0 60000 65536"/>
                  <a:gd name="T14" fmla="*/ 0 60000 65536"/>
                  <a:gd name="T15" fmla="*/ 0 60000 65536"/>
                  <a:gd name="T16" fmla="*/ 0 60000 65536"/>
                  <a:gd name="T17" fmla="*/ 0 60000 65536"/>
                  <a:gd name="T18" fmla="*/ 0 w 122"/>
                  <a:gd name="T19" fmla="*/ 0 h 127"/>
                  <a:gd name="T20" fmla="*/ 122 w 122"/>
                  <a:gd name="T21" fmla="*/ 127 h 127"/>
                </a:gdLst>
                <a:ahLst/>
                <a:cxnLst>
                  <a:cxn ang="T12">
                    <a:pos x="T0" y="T1"/>
                  </a:cxn>
                  <a:cxn ang="T13">
                    <a:pos x="T2" y="T3"/>
                  </a:cxn>
                  <a:cxn ang="T14">
                    <a:pos x="T4" y="T5"/>
                  </a:cxn>
                  <a:cxn ang="T15">
                    <a:pos x="T6" y="T7"/>
                  </a:cxn>
                  <a:cxn ang="T16">
                    <a:pos x="T8" y="T9"/>
                  </a:cxn>
                  <a:cxn ang="T17">
                    <a:pos x="T10" y="T11"/>
                  </a:cxn>
                </a:cxnLst>
                <a:rect l="T18" t="T19" r="T20" b="T21"/>
                <a:pathLst>
                  <a:path w="122" h="127">
                    <a:moveTo>
                      <a:pt x="0" y="0"/>
                    </a:moveTo>
                    <a:lnTo>
                      <a:pt x="0" y="87"/>
                    </a:lnTo>
                    <a:lnTo>
                      <a:pt x="122" y="127"/>
                    </a:lnTo>
                    <a:lnTo>
                      <a:pt x="122" y="124"/>
                    </a:lnTo>
                    <a:lnTo>
                      <a:pt x="122" y="4"/>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19" name="Freeform 83"/>
              <p:cNvSpPr>
                <a:spLocks/>
              </p:cNvSpPr>
              <p:nvPr/>
            </p:nvSpPr>
            <p:spPr bwMode="auto">
              <a:xfrm>
                <a:off x="641" y="2116"/>
                <a:ext cx="121" cy="147"/>
              </a:xfrm>
              <a:custGeom>
                <a:avLst/>
                <a:gdLst>
                  <a:gd name="T0" fmla="*/ 0 w 122"/>
                  <a:gd name="T1" fmla="*/ 0 h 145"/>
                  <a:gd name="T2" fmla="*/ 0 w 122"/>
                  <a:gd name="T3" fmla="*/ 173 h 145"/>
                  <a:gd name="T4" fmla="*/ 88 w 122"/>
                  <a:gd name="T5" fmla="*/ 228 h 145"/>
                  <a:gd name="T6" fmla="*/ 88 w 122"/>
                  <a:gd name="T7" fmla="*/ 23 h 145"/>
                  <a:gd name="T8" fmla="*/ 0 w 122"/>
                  <a:gd name="T9" fmla="*/ 0 h 145"/>
                  <a:gd name="T10" fmla="*/ 0 60000 65536"/>
                  <a:gd name="T11" fmla="*/ 0 60000 65536"/>
                  <a:gd name="T12" fmla="*/ 0 60000 65536"/>
                  <a:gd name="T13" fmla="*/ 0 60000 65536"/>
                  <a:gd name="T14" fmla="*/ 0 60000 65536"/>
                  <a:gd name="T15" fmla="*/ 0 w 122"/>
                  <a:gd name="T16" fmla="*/ 0 h 145"/>
                  <a:gd name="T17" fmla="*/ 122 w 122"/>
                  <a:gd name="T18" fmla="*/ 145 h 145"/>
                </a:gdLst>
                <a:ahLst/>
                <a:cxnLst>
                  <a:cxn ang="T10">
                    <a:pos x="T0" y="T1"/>
                  </a:cxn>
                  <a:cxn ang="T11">
                    <a:pos x="T2" y="T3"/>
                  </a:cxn>
                  <a:cxn ang="T12">
                    <a:pos x="T4" y="T5"/>
                  </a:cxn>
                  <a:cxn ang="T13">
                    <a:pos x="T6" y="T7"/>
                  </a:cxn>
                  <a:cxn ang="T14">
                    <a:pos x="T8" y="T9"/>
                  </a:cxn>
                </a:cxnLst>
                <a:rect l="T15" t="T16" r="T17" b="T18"/>
                <a:pathLst>
                  <a:path w="122" h="145">
                    <a:moveTo>
                      <a:pt x="0" y="0"/>
                    </a:moveTo>
                    <a:lnTo>
                      <a:pt x="0" y="107"/>
                    </a:lnTo>
                    <a:lnTo>
                      <a:pt x="122" y="145"/>
                    </a:lnTo>
                    <a:lnTo>
                      <a:pt x="122" y="2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20" name="Freeform 84"/>
              <p:cNvSpPr>
                <a:spLocks/>
              </p:cNvSpPr>
              <p:nvPr/>
            </p:nvSpPr>
            <p:spPr bwMode="auto">
              <a:xfrm>
                <a:off x="679" y="2231"/>
                <a:ext cx="7" cy="7"/>
              </a:xfrm>
              <a:custGeom>
                <a:avLst/>
                <a:gdLst>
                  <a:gd name="T0" fmla="*/ 0 w 7"/>
                  <a:gd name="T1" fmla="*/ 36315008 h 3"/>
                  <a:gd name="T2" fmla="*/ 1 w 7"/>
                  <a:gd name="T3" fmla="*/ 60525013 h 3"/>
                  <a:gd name="T4" fmla="*/ 7 w 7"/>
                  <a:gd name="T5" fmla="*/ 100875022 h 3"/>
                  <a:gd name="T6" fmla="*/ 7 w 7"/>
                  <a:gd name="T7" fmla="*/ 36315008 h 3"/>
                  <a:gd name="T8" fmla="*/ 6 w 7"/>
                  <a:gd name="T9" fmla="*/ 0 h 3"/>
                  <a:gd name="T10" fmla="*/ 0 w 7"/>
                  <a:gd name="T11" fmla="*/ 36315008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1"/>
                    </a:moveTo>
                    <a:lnTo>
                      <a:pt x="1" y="2"/>
                    </a:lnTo>
                    <a:lnTo>
                      <a:pt x="7" y="3"/>
                    </a:lnTo>
                    <a:lnTo>
                      <a:pt x="7" y="1"/>
                    </a:lnTo>
                    <a:lnTo>
                      <a:pt x="6"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21" name="Freeform 85"/>
              <p:cNvSpPr>
                <a:spLocks/>
              </p:cNvSpPr>
              <p:nvPr/>
            </p:nvSpPr>
            <p:spPr bwMode="auto">
              <a:xfrm>
                <a:off x="644" y="2119"/>
                <a:ext cx="7" cy="102"/>
              </a:xfrm>
              <a:custGeom>
                <a:avLst/>
                <a:gdLst>
                  <a:gd name="T0" fmla="*/ 0 w 7"/>
                  <a:gd name="T1" fmla="*/ 0 h 101"/>
                  <a:gd name="T2" fmla="*/ 0 w 7"/>
                  <a:gd name="T3" fmla="*/ 134 h 101"/>
                  <a:gd name="T4" fmla="*/ 7 w 7"/>
                  <a:gd name="T5" fmla="*/ 135 h 101"/>
                  <a:gd name="T6" fmla="*/ 7 w 7"/>
                  <a:gd name="T7" fmla="*/ 1 h 101"/>
                  <a:gd name="T8" fmla="*/ 0 w 7"/>
                  <a:gd name="T9" fmla="*/ 0 h 101"/>
                  <a:gd name="T10" fmla="*/ 0 60000 65536"/>
                  <a:gd name="T11" fmla="*/ 0 60000 65536"/>
                  <a:gd name="T12" fmla="*/ 0 60000 65536"/>
                  <a:gd name="T13" fmla="*/ 0 60000 65536"/>
                  <a:gd name="T14" fmla="*/ 0 60000 65536"/>
                  <a:gd name="T15" fmla="*/ 0 w 7"/>
                  <a:gd name="T16" fmla="*/ 0 h 101"/>
                  <a:gd name="T17" fmla="*/ 7 w 7"/>
                  <a:gd name="T18" fmla="*/ 101 h 101"/>
                </a:gdLst>
                <a:ahLst/>
                <a:cxnLst>
                  <a:cxn ang="T10">
                    <a:pos x="T0" y="T1"/>
                  </a:cxn>
                  <a:cxn ang="T11">
                    <a:pos x="T2" y="T3"/>
                  </a:cxn>
                  <a:cxn ang="T12">
                    <a:pos x="T4" y="T5"/>
                  </a:cxn>
                  <a:cxn ang="T13">
                    <a:pos x="T6" y="T7"/>
                  </a:cxn>
                  <a:cxn ang="T14">
                    <a:pos x="T8" y="T9"/>
                  </a:cxn>
                </a:cxnLst>
                <a:rect l="T15" t="T16" r="T17" b="T18"/>
                <a:pathLst>
                  <a:path w="7" h="101">
                    <a:moveTo>
                      <a:pt x="0" y="0"/>
                    </a:moveTo>
                    <a:lnTo>
                      <a:pt x="0" y="100"/>
                    </a:lnTo>
                    <a:lnTo>
                      <a:pt x="7" y="101"/>
                    </a:lnTo>
                    <a:lnTo>
                      <a:pt x="7" y="1"/>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22" name="Freeform 86"/>
              <p:cNvSpPr>
                <a:spLocks/>
              </p:cNvSpPr>
              <p:nvPr/>
            </p:nvSpPr>
            <p:spPr bwMode="auto">
              <a:xfrm>
                <a:off x="644" y="2119"/>
                <a:ext cx="7" cy="2"/>
              </a:xfrm>
              <a:custGeom>
                <a:avLst/>
                <a:gdLst>
                  <a:gd name="T0" fmla="*/ 0 w 8"/>
                  <a:gd name="T1" fmla="*/ 1 h 2"/>
                  <a:gd name="T2" fmla="*/ 4 w 8"/>
                  <a:gd name="T3" fmla="*/ 2 h 2"/>
                  <a:gd name="T4" fmla="*/ 4 w 8"/>
                  <a:gd name="T5" fmla="*/ 1 h 2"/>
                  <a:gd name="T6" fmla="*/ 1 w 8"/>
                  <a:gd name="T7" fmla="*/ 0 h 2"/>
                  <a:gd name="T8" fmla="*/ 0 w 8"/>
                  <a:gd name="T9" fmla="*/ 1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0" y="1"/>
                    </a:moveTo>
                    <a:lnTo>
                      <a:pt x="7" y="2"/>
                    </a:lnTo>
                    <a:lnTo>
                      <a:pt x="8" y="1"/>
                    </a:lnTo>
                    <a:lnTo>
                      <a:pt x="1"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23" name="Freeform 87"/>
              <p:cNvSpPr>
                <a:spLocks/>
              </p:cNvSpPr>
              <p:nvPr/>
            </p:nvSpPr>
            <p:spPr bwMode="auto">
              <a:xfrm>
                <a:off x="644" y="2219"/>
                <a:ext cx="7" cy="5"/>
              </a:xfrm>
              <a:custGeom>
                <a:avLst/>
                <a:gdLst>
                  <a:gd name="T0" fmla="*/ 0 w 8"/>
                  <a:gd name="T1" fmla="*/ 0 h 4"/>
                  <a:gd name="T2" fmla="*/ 1 w 8"/>
                  <a:gd name="T3" fmla="*/ 1 h 4"/>
                  <a:gd name="T4" fmla="*/ 4 w 8"/>
                  <a:gd name="T5" fmla="*/ 7701 h 4"/>
                  <a:gd name="T6" fmla="*/ 4 w 8"/>
                  <a:gd name="T7" fmla="*/ 1 h 4"/>
                  <a:gd name="T8" fmla="*/ 4 w 8"/>
                  <a:gd name="T9" fmla="*/ 0 h 4"/>
                  <a:gd name="T10" fmla="*/ 0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0" y="0"/>
                    </a:moveTo>
                    <a:lnTo>
                      <a:pt x="1" y="1"/>
                    </a:lnTo>
                    <a:lnTo>
                      <a:pt x="8" y="4"/>
                    </a:lnTo>
                    <a:lnTo>
                      <a:pt x="8" y="1"/>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24" name="Freeform 88"/>
              <p:cNvSpPr>
                <a:spLocks/>
              </p:cNvSpPr>
              <p:nvPr/>
            </p:nvSpPr>
            <p:spPr bwMode="auto">
              <a:xfrm>
                <a:off x="644" y="2121"/>
                <a:ext cx="7" cy="100"/>
              </a:xfrm>
              <a:custGeom>
                <a:avLst/>
                <a:gdLst>
                  <a:gd name="T0" fmla="*/ 0 w 7"/>
                  <a:gd name="T1" fmla="*/ 0 h 100"/>
                  <a:gd name="T2" fmla="*/ 0 w 7"/>
                  <a:gd name="T3" fmla="*/ 98 h 100"/>
                  <a:gd name="T4" fmla="*/ 7 w 7"/>
                  <a:gd name="T5" fmla="*/ 100 h 100"/>
                  <a:gd name="T6" fmla="*/ 7 w 7"/>
                  <a:gd name="T7" fmla="*/ 1 h 100"/>
                  <a:gd name="T8" fmla="*/ 0 w 7"/>
                  <a:gd name="T9" fmla="*/ 0 h 100"/>
                  <a:gd name="T10" fmla="*/ 0 60000 65536"/>
                  <a:gd name="T11" fmla="*/ 0 60000 65536"/>
                  <a:gd name="T12" fmla="*/ 0 60000 65536"/>
                  <a:gd name="T13" fmla="*/ 0 60000 65536"/>
                  <a:gd name="T14" fmla="*/ 0 60000 65536"/>
                  <a:gd name="T15" fmla="*/ 0 w 7"/>
                  <a:gd name="T16" fmla="*/ 0 h 100"/>
                  <a:gd name="T17" fmla="*/ 7 w 7"/>
                  <a:gd name="T18" fmla="*/ 100 h 100"/>
                </a:gdLst>
                <a:ahLst/>
                <a:cxnLst>
                  <a:cxn ang="T10">
                    <a:pos x="T0" y="T1"/>
                  </a:cxn>
                  <a:cxn ang="T11">
                    <a:pos x="T2" y="T3"/>
                  </a:cxn>
                  <a:cxn ang="T12">
                    <a:pos x="T4" y="T5"/>
                  </a:cxn>
                  <a:cxn ang="T13">
                    <a:pos x="T6" y="T7"/>
                  </a:cxn>
                  <a:cxn ang="T14">
                    <a:pos x="T8" y="T9"/>
                  </a:cxn>
                </a:cxnLst>
                <a:rect l="T15" t="T16" r="T17" b="T18"/>
                <a:pathLst>
                  <a:path w="7" h="100">
                    <a:moveTo>
                      <a:pt x="0" y="0"/>
                    </a:moveTo>
                    <a:lnTo>
                      <a:pt x="0" y="98"/>
                    </a:lnTo>
                    <a:lnTo>
                      <a:pt x="7" y="100"/>
                    </a:lnTo>
                    <a:lnTo>
                      <a:pt x="7"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25" name="Freeform 89"/>
              <p:cNvSpPr>
                <a:spLocks/>
              </p:cNvSpPr>
              <p:nvPr/>
            </p:nvSpPr>
            <p:spPr bwMode="auto">
              <a:xfrm>
                <a:off x="660" y="2123"/>
                <a:ext cx="7" cy="105"/>
              </a:xfrm>
              <a:custGeom>
                <a:avLst/>
                <a:gdLst>
                  <a:gd name="T0" fmla="*/ 0 w 7"/>
                  <a:gd name="T1" fmla="*/ 0 h 104"/>
                  <a:gd name="T2" fmla="*/ 0 w 7"/>
                  <a:gd name="T3" fmla="*/ 137 h 104"/>
                  <a:gd name="T4" fmla="*/ 7 w 7"/>
                  <a:gd name="T5" fmla="*/ 138 h 104"/>
                  <a:gd name="T6" fmla="*/ 7 w 7"/>
                  <a:gd name="T7" fmla="*/ 0 h 104"/>
                  <a:gd name="T8" fmla="*/ 0 w 7"/>
                  <a:gd name="T9" fmla="*/ 0 h 104"/>
                  <a:gd name="T10" fmla="*/ 0 60000 65536"/>
                  <a:gd name="T11" fmla="*/ 0 60000 65536"/>
                  <a:gd name="T12" fmla="*/ 0 60000 65536"/>
                  <a:gd name="T13" fmla="*/ 0 60000 65536"/>
                  <a:gd name="T14" fmla="*/ 0 60000 65536"/>
                  <a:gd name="T15" fmla="*/ 0 w 7"/>
                  <a:gd name="T16" fmla="*/ 0 h 104"/>
                  <a:gd name="T17" fmla="*/ 7 w 7"/>
                  <a:gd name="T18" fmla="*/ 104 h 104"/>
                </a:gdLst>
                <a:ahLst/>
                <a:cxnLst>
                  <a:cxn ang="T10">
                    <a:pos x="T0" y="T1"/>
                  </a:cxn>
                  <a:cxn ang="T11">
                    <a:pos x="T2" y="T3"/>
                  </a:cxn>
                  <a:cxn ang="T12">
                    <a:pos x="T4" y="T5"/>
                  </a:cxn>
                  <a:cxn ang="T13">
                    <a:pos x="T6" y="T7"/>
                  </a:cxn>
                  <a:cxn ang="T14">
                    <a:pos x="T8" y="T9"/>
                  </a:cxn>
                </a:cxnLst>
                <a:rect l="T15" t="T16" r="T17" b="T18"/>
                <a:pathLst>
                  <a:path w="7" h="104">
                    <a:moveTo>
                      <a:pt x="0" y="0"/>
                    </a:moveTo>
                    <a:lnTo>
                      <a:pt x="0" y="103"/>
                    </a:lnTo>
                    <a:lnTo>
                      <a:pt x="7" y="104"/>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26" name="Freeform 90"/>
              <p:cNvSpPr>
                <a:spLocks/>
              </p:cNvSpPr>
              <p:nvPr/>
            </p:nvSpPr>
            <p:spPr bwMode="auto">
              <a:xfrm>
                <a:off x="660" y="2123"/>
                <a:ext cx="9" cy="0"/>
              </a:xfrm>
              <a:custGeom>
                <a:avLst/>
                <a:gdLst>
                  <a:gd name="T0" fmla="*/ 0 w 8"/>
                  <a:gd name="T1" fmla="*/ 0 h 3"/>
                  <a:gd name="T2" fmla="*/ 362 w 8"/>
                  <a:gd name="T3" fmla="*/ 0 h 3"/>
                  <a:gd name="T4" fmla="*/ 407 w 8"/>
                  <a:gd name="T5" fmla="*/ 0 h 3"/>
                  <a:gd name="T6" fmla="*/ 1 w 8"/>
                  <a:gd name="T7" fmla="*/ 0 h 3"/>
                  <a:gd name="T8" fmla="*/ 0 w 8"/>
                  <a:gd name="T9" fmla="*/ 0 h 3"/>
                  <a:gd name="T10" fmla="*/ 0 60000 65536"/>
                  <a:gd name="T11" fmla="*/ 0 60000 65536"/>
                  <a:gd name="T12" fmla="*/ 0 60000 65536"/>
                  <a:gd name="T13" fmla="*/ 0 60000 65536"/>
                  <a:gd name="T14" fmla="*/ 0 60000 65536"/>
                  <a:gd name="T15" fmla="*/ 0 w 8"/>
                  <a:gd name="T16" fmla="*/ 0 h 3"/>
                  <a:gd name="T17" fmla="*/ 8 w 8"/>
                  <a:gd name="T18" fmla="*/ 0 h 3"/>
                </a:gdLst>
                <a:ahLst/>
                <a:cxnLst>
                  <a:cxn ang="T10">
                    <a:pos x="T0" y="T1"/>
                  </a:cxn>
                  <a:cxn ang="T11">
                    <a:pos x="T2" y="T3"/>
                  </a:cxn>
                  <a:cxn ang="T12">
                    <a:pos x="T4" y="T5"/>
                  </a:cxn>
                  <a:cxn ang="T13">
                    <a:pos x="T6" y="T7"/>
                  </a:cxn>
                  <a:cxn ang="T14">
                    <a:pos x="T8" y="T9"/>
                  </a:cxn>
                </a:cxnLst>
                <a:rect l="T15" t="T16" r="T17" b="T18"/>
                <a:pathLst>
                  <a:path w="8" h="3">
                    <a:moveTo>
                      <a:pt x="0" y="1"/>
                    </a:moveTo>
                    <a:lnTo>
                      <a:pt x="7" y="3"/>
                    </a:lnTo>
                    <a:lnTo>
                      <a:pt x="8" y="0"/>
                    </a:lnTo>
                    <a:lnTo>
                      <a:pt x="1"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27" name="Freeform 91"/>
              <p:cNvSpPr>
                <a:spLocks/>
              </p:cNvSpPr>
              <p:nvPr/>
            </p:nvSpPr>
            <p:spPr bwMode="auto">
              <a:xfrm>
                <a:off x="660" y="2226"/>
                <a:ext cx="9" cy="2"/>
              </a:xfrm>
              <a:custGeom>
                <a:avLst/>
                <a:gdLst>
                  <a:gd name="T0" fmla="*/ 0 w 8"/>
                  <a:gd name="T1" fmla="*/ 1 h 3"/>
                  <a:gd name="T2" fmla="*/ 1 w 8"/>
                  <a:gd name="T3" fmla="*/ 1 h 3"/>
                  <a:gd name="T4" fmla="*/ 407 w 8"/>
                  <a:gd name="T5" fmla="*/ 1 h 3"/>
                  <a:gd name="T6" fmla="*/ 407 w 8"/>
                  <a:gd name="T7" fmla="*/ 1 h 3"/>
                  <a:gd name="T8" fmla="*/ 361 w 8"/>
                  <a:gd name="T9" fmla="*/ 0 h 3"/>
                  <a:gd name="T10" fmla="*/ 0 w 8"/>
                  <a:gd name="T11" fmla="*/ 1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1"/>
                    </a:moveTo>
                    <a:lnTo>
                      <a:pt x="1" y="2"/>
                    </a:lnTo>
                    <a:lnTo>
                      <a:pt x="8" y="3"/>
                    </a:lnTo>
                    <a:lnTo>
                      <a:pt x="8" y="2"/>
                    </a:lnTo>
                    <a:lnTo>
                      <a:pt x="6"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28" name="Freeform 92"/>
              <p:cNvSpPr>
                <a:spLocks/>
              </p:cNvSpPr>
              <p:nvPr/>
            </p:nvSpPr>
            <p:spPr bwMode="auto">
              <a:xfrm>
                <a:off x="660" y="2123"/>
                <a:ext cx="7" cy="105"/>
              </a:xfrm>
              <a:custGeom>
                <a:avLst/>
                <a:gdLst>
                  <a:gd name="T0" fmla="*/ 0 w 7"/>
                  <a:gd name="T1" fmla="*/ 0 h 103"/>
                  <a:gd name="T2" fmla="*/ 0 w 7"/>
                  <a:gd name="T3" fmla="*/ 193 h 103"/>
                  <a:gd name="T4" fmla="*/ 7 w 7"/>
                  <a:gd name="T5" fmla="*/ 195 h 103"/>
                  <a:gd name="T6" fmla="*/ 7 w 7"/>
                  <a:gd name="T7" fmla="*/ 2 h 103"/>
                  <a:gd name="T8" fmla="*/ 0 w 7"/>
                  <a:gd name="T9" fmla="*/ 0 h 103"/>
                  <a:gd name="T10" fmla="*/ 0 60000 65536"/>
                  <a:gd name="T11" fmla="*/ 0 60000 65536"/>
                  <a:gd name="T12" fmla="*/ 0 60000 65536"/>
                  <a:gd name="T13" fmla="*/ 0 60000 65536"/>
                  <a:gd name="T14" fmla="*/ 0 60000 65536"/>
                  <a:gd name="T15" fmla="*/ 0 w 7"/>
                  <a:gd name="T16" fmla="*/ 0 h 103"/>
                  <a:gd name="T17" fmla="*/ 7 w 7"/>
                  <a:gd name="T18" fmla="*/ 103 h 103"/>
                </a:gdLst>
                <a:ahLst/>
                <a:cxnLst>
                  <a:cxn ang="T10">
                    <a:pos x="T0" y="T1"/>
                  </a:cxn>
                  <a:cxn ang="T11">
                    <a:pos x="T2" y="T3"/>
                  </a:cxn>
                  <a:cxn ang="T12">
                    <a:pos x="T4" y="T5"/>
                  </a:cxn>
                  <a:cxn ang="T13">
                    <a:pos x="T6" y="T7"/>
                  </a:cxn>
                  <a:cxn ang="T14">
                    <a:pos x="T8" y="T9"/>
                  </a:cxn>
                </a:cxnLst>
                <a:rect l="T15" t="T16" r="T17" b="T18"/>
                <a:pathLst>
                  <a:path w="7" h="103">
                    <a:moveTo>
                      <a:pt x="0" y="0"/>
                    </a:moveTo>
                    <a:lnTo>
                      <a:pt x="0" y="102"/>
                    </a:lnTo>
                    <a:lnTo>
                      <a:pt x="7" y="103"/>
                    </a:lnTo>
                    <a:lnTo>
                      <a:pt x="7"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29" name="Freeform 93"/>
              <p:cNvSpPr>
                <a:spLocks/>
              </p:cNvSpPr>
              <p:nvPr/>
            </p:nvSpPr>
            <p:spPr bwMode="auto">
              <a:xfrm>
                <a:off x="670" y="2126"/>
                <a:ext cx="7" cy="105"/>
              </a:xfrm>
              <a:custGeom>
                <a:avLst/>
                <a:gdLst>
                  <a:gd name="T0" fmla="*/ 0 w 7"/>
                  <a:gd name="T1" fmla="*/ 0 h 105"/>
                  <a:gd name="T2" fmla="*/ 0 w 7"/>
                  <a:gd name="T3" fmla="*/ 104 h 105"/>
                  <a:gd name="T4" fmla="*/ 7 w 7"/>
                  <a:gd name="T5" fmla="*/ 105 h 105"/>
                  <a:gd name="T6" fmla="*/ 7 w 7"/>
                  <a:gd name="T7" fmla="*/ 0 h 105"/>
                  <a:gd name="T8" fmla="*/ 0 w 7"/>
                  <a:gd name="T9" fmla="*/ 0 h 105"/>
                  <a:gd name="T10" fmla="*/ 0 60000 65536"/>
                  <a:gd name="T11" fmla="*/ 0 60000 65536"/>
                  <a:gd name="T12" fmla="*/ 0 60000 65536"/>
                  <a:gd name="T13" fmla="*/ 0 60000 65536"/>
                  <a:gd name="T14" fmla="*/ 0 60000 65536"/>
                  <a:gd name="T15" fmla="*/ 0 w 7"/>
                  <a:gd name="T16" fmla="*/ 0 h 105"/>
                  <a:gd name="T17" fmla="*/ 7 w 7"/>
                  <a:gd name="T18" fmla="*/ 105 h 105"/>
                </a:gdLst>
                <a:ahLst/>
                <a:cxnLst>
                  <a:cxn ang="T10">
                    <a:pos x="T0" y="T1"/>
                  </a:cxn>
                  <a:cxn ang="T11">
                    <a:pos x="T2" y="T3"/>
                  </a:cxn>
                  <a:cxn ang="T12">
                    <a:pos x="T4" y="T5"/>
                  </a:cxn>
                  <a:cxn ang="T13">
                    <a:pos x="T6" y="T7"/>
                  </a:cxn>
                  <a:cxn ang="T14">
                    <a:pos x="T8" y="T9"/>
                  </a:cxn>
                </a:cxnLst>
                <a:rect l="T15" t="T16" r="T17" b="T18"/>
                <a:pathLst>
                  <a:path w="7" h="105">
                    <a:moveTo>
                      <a:pt x="0" y="0"/>
                    </a:moveTo>
                    <a:lnTo>
                      <a:pt x="0" y="104"/>
                    </a:lnTo>
                    <a:lnTo>
                      <a:pt x="7" y="105"/>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30" name="Freeform 94"/>
              <p:cNvSpPr>
                <a:spLocks/>
              </p:cNvSpPr>
              <p:nvPr/>
            </p:nvSpPr>
            <p:spPr bwMode="auto">
              <a:xfrm>
                <a:off x="667" y="2123"/>
                <a:ext cx="10" cy="0"/>
              </a:xfrm>
              <a:custGeom>
                <a:avLst/>
                <a:gdLst>
                  <a:gd name="T0" fmla="*/ 0 w 9"/>
                  <a:gd name="T1" fmla="*/ 0 h 3"/>
                  <a:gd name="T2" fmla="*/ 249 w 9"/>
                  <a:gd name="T3" fmla="*/ 0 h 3"/>
                  <a:gd name="T4" fmla="*/ 308 w 9"/>
                  <a:gd name="T5" fmla="*/ 0 h 3"/>
                  <a:gd name="T6" fmla="*/ 2 w 9"/>
                  <a:gd name="T7" fmla="*/ 0 h 3"/>
                  <a:gd name="T8" fmla="*/ 0 w 9"/>
                  <a:gd name="T9" fmla="*/ 0 h 3"/>
                  <a:gd name="T10" fmla="*/ 0 60000 65536"/>
                  <a:gd name="T11" fmla="*/ 0 60000 65536"/>
                  <a:gd name="T12" fmla="*/ 0 60000 65536"/>
                  <a:gd name="T13" fmla="*/ 0 60000 65536"/>
                  <a:gd name="T14" fmla="*/ 0 60000 65536"/>
                  <a:gd name="T15" fmla="*/ 0 w 9"/>
                  <a:gd name="T16" fmla="*/ 0 h 3"/>
                  <a:gd name="T17" fmla="*/ 9 w 9"/>
                  <a:gd name="T18" fmla="*/ 0 h 3"/>
                </a:gdLst>
                <a:ahLst/>
                <a:cxnLst>
                  <a:cxn ang="T10">
                    <a:pos x="T0" y="T1"/>
                  </a:cxn>
                  <a:cxn ang="T11">
                    <a:pos x="T2" y="T3"/>
                  </a:cxn>
                  <a:cxn ang="T12">
                    <a:pos x="T4" y="T5"/>
                  </a:cxn>
                  <a:cxn ang="T13">
                    <a:pos x="T6" y="T7"/>
                  </a:cxn>
                  <a:cxn ang="T14">
                    <a:pos x="T8" y="T9"/>
                  </a:cxn>
                </a:cxnLst>
                <a:rect l="T15" t="T16" r="T17" b="T18"/>
                <a:pathLst>
                  <a:path w="9" h="3">
                    <a:moveTo>
                      <a:pt x="0" y="2"/>
                    </a:moveTo>
                    <a:lnTo>
                      <a:pt x="7" y="3"/>
                    </a:lnTo>
                    <a:lnTo>
                      <a:pt x="9" y="2"/>
                    </a:lnTo>
                    <a:lnTo>
                      <a:pt x="2"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31" name="Freeform 95"/>
              <p:cNvSpPr>
                <a:spLocks/>
              </p:cNvSpPr>
              <p:nvPr/>
            </p:nvSpPr>
            <p:spPr bwMode="auto">
              <a:xfrm>
                <a:off x="667" y="2228"/>
                <a:ext cx="10" cy="5"/>
              </a:xfrm>
              <a:custGeom>
                <a:avLst/>
                <a:gdLst>
                  <a:gd name="T0" fmla="*/ 0 w 9"/>
                  <a:gd name="T1" fmla="*/ 0 h 4"/>
                  <a:gd name="T2" fmla="*/ 2 w 9"/>
                  <a:gd name="T3" fmla="*/ 4929 h 4"/>
                  <a:gd name="T4" fmla="*/ 308 w 9"/>
                  <a:gd name="T5" fmla="*/ 7701 h 4"/>
                  <a:gd name="T6" fmla="*/ 308 w 9"/>
                  <a:gd name="T7" fmla="*/ 4929 h 4"/>
                  <a:gd name="T8" fmla="*/ 224 w 9"/>
                  <a:gd name="T9" fmla="*/ 0 h 4"/>
                  <a:gd name="T10" fmla="*/ 0 w 9"/>
                  <a:gd name="T11" fmla="*/ 0 h 4"/>
                  <a:gd name="T12" fmla="*/ 0 60000 65536"/>
                  <a:gd name="T13" fmla="*/ 0 60000 65536"/>
                  <a:gd name="T14" fmla="*/ 0 60000 65536"/>
                  <a:gd name="T15" fmla="*/ 0 60000 65536"/>
                  <a:gd name="T16" fmla="*/ 0 60000 65536"/>
                  <a:gd name="T17" fmla="*/ 0 60000 65536"/>
                  <a:gd name="T18" fmla="*/ 0 w 9"/>
                  <a:gd name="T19" fmla="*/ 0 h 4"/>
                  <a:gd name="T20" fmla="*/ 9 w 9"/>
                  <a:gd name="T21" fmla="*/ 4 h 4"/>
                </a:gdLst>
                <a:ahLst/>
                <a:cxnLst>
                  <a:cxn ang="T12">
                    <a:pos x="T0" y="T1"/>
                  </a:cxn>
                  <a:cxn ang="T13">
                    <a:pos x="T2" y="T3"/>
                  </a:cxn>
                  <a:cxn ang="T14">
                    <a:pos x="T4" y="T5"/>
                  </a:cxn>
                  <a:cxn ang="T15">
                    <a:pos x="T6" y="T7"/>
                  </a:cxn>
                  <a:cxn ang="T16">
                    <a:pos x="T8" y="T9"/>
                  </a:cxn>
                  <a:cxn ang="T17">
                    <a:pos x="T10" y="T11"/>
                  </a:cxn>
                </a:cxnLst>
                <a:rect l="T18" t="T19" r="T20" b="T21"/>
                <a:pathLst>
                  <a:path w="9" h="4">
                    <a:moveTo>
                      <a:pt x="0" y="0"/>
                    </a:moveTo>
                    <a:lnTo>
                      <a:pt x="2" y="2"/>
                    </a:lnTo>
                    <a:lnTo>
                      <a:pt x="9" y="4"/>
                    </a:lnTo>
                    <a:lnTo>
                      <a:pt x="9" y="2"/>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32" name="Freeform 96"/>
              <p:cNvSpPr>
                <a:spLocks/>
              </p:cNvSpPr>
              <p:nvPr/>
            </p:nvSpPr>
            <p:spPr bwMode="auto">
              <a:xfrm>
                <a:off x="667" y="2126"/>
                <a:ext cx="7" cy="105"/>
              </a:xfrm>
              <a:custGeom>
                <a:avLst/>
                <a:gdLst>
                  <a:gd name="T0" fmla="*/ 0 w 7"/>
                  <a:gd name="T1" fmla="*/ 0 h 105"/>
                  <a:gd name="T2" fmla="*/ 0 w 7"/>
                  <a:gd name="T3" fmla="*/ 102 h 105"/>
                  <a:gd name="T4" fmla="*/ 7 w 7"/>
                  <a:gd name="T5" fmla="*/ 105 h 105"/>
                  <a:gd name="T6" fmla="*/ 7 w 7"/>
                  <a:gd name="T7" fmla="*/ 1 h 105"/>
                  <a:gd name="T8" fmla="*/ 0 w 7"/>
                  <a:gd name="T9" fmla="*/ 0 h 105"/>
                  <a:gd name="T10" fmla="*/ 0 60000 65536"/>
                  <a:gd name="T11" fmla="*/ 0 60000 65536"/>
                  <a:gd name="T12" fmla="*/ 0 60000 65536"/>
                  <a:gd name="T13" fmla="*/ 0 60000 65536"/>
                  <a:gd name="T14" fmla="*/ 0 60000 65536"/>
                  <a:gd name="T15" fmla="*/ 0 w 7"/>
                  <a:gd name="T16" fmla="*/ 0 h 105"/>
                  <a:gd name="T17" fmla="*/ 7 w 7"/>
                  <a:gd name="T18" fmla="*/ 105 h 105"/>
                </a:gdLst>
                <a:ahLst/>
                <a:cxnLst>
                  <a:cxn ang="T10">
                    <a:pos x="T0" y="T1"/>
                  </a:cxn>
                  <a:cxn ang="T11">
                    <a:pos x="T2" y="T3"/>
                  </a:cxn>
                  <a:cxn ang="T12">
                    <a:pos x="T4" y="T5"/>
                  </a:cxn>
                  <a:cxn ang="T13">
                    <a:pos x="T6" y="T7"/>
                  </a:cxn>
                  <a:cxn ang="T14">
                    <a:pos x="T8" y="T9"/>
                  </a:cxn>
                </a:cxnLst>
                <a:rect l="T15" t="T16" r="T17" b="T18"/>
                <a:pathLst>
                  <a:path w="7" h="105">
                    <a:moveTo>
                      <a:pt x="0" y="0"/>
                    </a:moveTo>
                    <a:lnTo>
                      <a:pt x="0" y="102"/>
                    </a:lnTo>
                    <a:lnTo>
                      <a:pt x="7" y="105"/>
                    </a:lnTo>
                    <a:lnTo>
                      <a:pt x="7"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33" name="Freeform 97"/>
              <p:cNvSpPr>
                <a:spLocks/>
              </p:cNvSpPr>
              <p:nvPr/>
            </p:nvSpPr>
            <p:spPr bwMode="auto">
              <a:xfrm>
                <a:off x="679" y="2126"/>
                <a:ext cx="7" cy="109"/>
              </a:xfrm>
              <a:custGeom>
                <a:avLst/>
                <a:gdLst>
                  <a:gd name="T0" fmla="*/ 0 w 6"/>
                  <a:gd name="T1" fmla="*/ 0 h 107"/>
                  <a:gd name="T2" fmla="*/ 0 w 6"/>
                  <a:gd name="T3" fmla="*/ 193 h 107"/>
                  <a:gd name="T4" fmla="*/ 1210 w 6"/>
                  <a:gd name="T5" fmla="*/ 197 h 107"/>
                  <a:gd name="T6" fmla="*/ 1210 w 6"/>
                  <a:gd name="T7" fmla="*/ 0 h 107"/>
                  <a:gd name="T8" fmla="*/ 0 w 6"/>
                  <a:gd name="T9" fmla="*/ 0 h 107"/>
                  <a:gd name="T10" fmla="*/ 0 60000 65536"/>
                  <a:gd name="T11" fmla="*/ 0 60000 65536"/>
                  <a:gd name="T12" fmla="*/ 0 60000 65536"/>
                  <a:gd name="T13" fmla="*/ 0 60000 65536"/>
                  <a:gd name="T14" fmla="*/ 0 60000 65536"/>
                  <a:gd name="T15" fmla="*/ 0 w 6"/>
                  <a:gd name="T16" fmla="*/ 0 h 107"/>
                  <a:gd name="T17" fmla="*/ 6 w 6"/>
                  <a:gd name="T18" fmla="*/ 107 h 107"/>
                </a:gdLst>
                <a:ahLst/>
                <a:cxnLst>
                  <a:cxn ang="T10">
                    <a:pos x="T0" y="T1"/>
                  </a:cxn>
                  <a:cxn ang="T11">
                    <a:pos x="T2" y="T3"/>
                  </a:cxn>
                  <a:cxn ang="T12">
                    <a:pos x="T4" y="T5"/>
                  </a:cxn>
                  <a:cxn ang="T13">
                    <a:pos x="T6" y="T7"/>
                  </a:cxn>
                  <a:cxn ang="T14">
                    <a:pos x="T8" y="T9"/>
                  </a:cxn>
                </a:cxnLst>
                <a:rect l="T15" t="T16" r="T17" b="T18"/>
                <a:pathLst>
                  <a:path w="6" h="107">
                    <a:moveTo>
                      <a:pt x="0" y="0"/>
                    </a:moveTo>
                    <a:lnTo>
                      <a:pt x="0" y="105"/>
                    </a:lnTo>
                    <a:lnTo>
                      <a:pt x="6" y="107"/>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34" name="Freeform 98"/>
              <p:cNvSpPr>
                <a:spLocks/>
              </p:cNvSpPr>
              <p:nvPr/>
            </p:nvSpPr>
            <p:spPr bwMode="auto">
              <a:xfrm>
                <a:off x="679" y="2126"/>
                <a:ext cx="7" cy="2"/>
              </a:xfrm>
              <a:custGeom>
                <a:avLst/>
                <a:gdLst>
                  <a:gd name="T0" fmla="*/ 0 w 7"/>
                  <a:gd name="T1" fmla="*/ 2 h 2"/>
                  <a:gd name="T2" fmla="*/ 6 w 7"/>
                  <a:gd name="T3" fmla="*/ 2 h 2"/>
                  <a:gd name="T4" fmla="*/ 7 w 7"/>
                  <a:gd name="T5" fmla="*/ 1 h 2"/>
                  <a:gd name="T6" fmla="*/ 0 w 7"/>
                  <a:gd name="T7" fmla="*/ 0 h 2"/>
                  <a:gd name="T8" fmla="*/ 0 w 7"/>
                  <a:gd name="T9" fmla="*/ 2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2"/>
                    </a:moveTo>
                    <a:lnTo>
                      <a:pt x="6" y="2"/>
                    </a:lnTo>
                    <a:lnTo>
                      <a:pt x="7" y="1"/>
                    </a:lnTo>
                    <a:lnTo>
                      <a:pt x="0"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35" name="Freeform 99"/>
              <p:cNvSpPr>
                <a:spLocks/>
              </p:cNvSpPr>
              <p:nvPr/>
            </p:nvSpPr>
            <p:spPr bwMode="auto">
              <a:xfrm>
                <a:off x="679" y="2128"/>
                <a:ext cx="5" cy="105"/>
              </a:xfrm>
              <a:custGeom>
                <a:avLst/>
                <a:gdLst>
                  <a:gd name="T0" fmla="*/ 0 w 6"/>
                  <a:gd name="T1" fmla="*/ 0 h 105"/>
                  <a:gd name="T2" fmla="*/ 0 w 6"/>
                  <a:gd name="T3" fmla="*/ 103 h 105"/>
                  <a:gd name="T4" fmla="*/ 3 w 6"/>
                  <a:gd name="T5" fmla="*/ 105 h 105"/>
                  <a:gd name="T6" fmla="*/ 3 w 6"/>
                  <a:gd name="T7" fmla="*/ 0 h 105"/>
                  <a:gd name="T8" fmla="*/ 0 w 6"/>
                  <a:gd name="T9" fmla="*/ 0 h 105"/>
                  <a:gd name="T10" fmla="*/ 0 60000 65536"/>
                  <a:gd name="T11" fmla="*/ 0 60000 65536"/>
                  <a:gd name="T12" fmla="*/ 0 60000 65536"/>
                  <a:gd name="T13" fmla="*/ 0 60000 65536"/>
                  <a:gd name="T14" fmla="*/ 0 60000 65536"/>
                  <a:gd name="T15" fmla="*/ 0 w 6"/>
                  <a:gd name="T16" fmla="*/ 0 h 105"/>
                  <a:gd name="T17" fmla="*/ 6 w 6"/>
                  <a:gd name="T18" fmla="*/ 105 h 105"/>
                </a:gdLst>
                <a:ahLst/>
                <a:cxnLst>
                  <a:cxn ang="T10">
                    <a:pos x="T0" y="T1"/>
                  </a:cxn>
                  <a:cxn ang="T11">
                    <a:pos x="T2" y="T3"/>
                  </a:cxn>
                  <a:cxn ang="T12">
                    <a:pos x="T4" y="T5"/>
                  </a:cxn>
                  <a:cxn ang="T13">
                    <a:pos x="T6" y="T7"/>
                  </a:cxn>
                  <a:cxn ang="T14">
                    <a:pos x="T8" y="T9"/>
                  </a:cxn>
                </a:cxnLst>
                <a:rect l="T15" t="T16" r="T17" b="T18"/>
                <a:pathLst>
                  <a:path w="6" h="105">
                    <a:moveTo>
                      <a:pt x="0" y="0"/>
                    </a:moveTo>
                    <a:lnTo>
                      <a:pt x="0" y="103"/>
                    </a:lnTo>
                    <a:lnTo>
                      <a:pt x="6" y="105"/>
                    </a:lnTo>
                    <a:lnTo>
                      <a:pt x="6"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36" name="Freeform 100"/>
              <p:cNvSpPr>
                <a:spLocks/>
              </p:cNvSpPr>
              <p:nvPr/>
            </p:nvSpPr>
            <p:spPr bwMode="auto">
              <a:xfrm>
                <a:off x="686" y="2128"/>
                <a:ext cx="7" cy="109"/>
              </a:xfrm>
              <a:custGeom>
                <a:avLst/>
                <a:gdLst>
                  <a:gd name="T0" fmla="*/ 0 w 7"/>
                  <a:gd name="T1" fmla="*/ 0 h 108"/>
                  <a:gd name="T2" fmla="*/ 0 w 7"/>
                  <a:gd name="T3" fmla="*/ 140 h 108"/>
                  <a:gd name="T4" fmla="*/ 6 w 7"/>
                  <a:gd name="T5" fmla="*/ 142 h 108"/>
                  <a:gd name="T6" fmla="*/ 7 w 7"/>
                  <a:gd name="T7" fmla="*/ 0 h 108"/>
                  <a:gd name="T8" fmla="*/ 0 w 7"/>
                  <a:gd name="T9" fmla="*/ 0 h 108"/>
                  <a:gd name="T10" fmla="*/ 0 60000 65536"/>
                  <a:gd name="T11" fmla="*/ 0 60000 65536"/>
                  <a:gd name="T12" fmla="*/ 0 60000 65536"/>
                  <a:gd name="T13" fmla="*/ 0 60000 65536"/>
                  <a:gd name="T14" fmla="*/ 0 60000 65536"/>
                  <a:gd name="T15" fmla="*/ 0 w 7"/>
                  <a:gd name="T16" fmla="*/ 0 h 108"/>
                  <a:gd name="T17" fmla="*/ 7 w 7"/>
                  <a:gd name="T18" fmla="*/ 108 h 108"/>
                </a:gdLst>
                <a:ahLst/>
                <a:cxnLst>
                  <a:cxn ang="T10">
                    <a:pos x="T0" y="T1"/>
                  </a:cxn>
                  <a:cxn ang="T11">
                    <a:pos x="T2" y="T3"/>
                  </a:cxn>
                  <a:cxn ang="T12">
                    <a:pos x="T4" y="T5"/>
                  </a:cxn>
                  <a:cxn ang="T13">
                    <a:pos x="T6" y="T7"/>
                  </a:cxn>
                  <a:cxn ang="T14">
                    <a:pos x="T8" y="T9"/>
                  </a:cxn>
                </a:cxnLst>
                <a:rect l="T15" t="T16" r="T17" b="T18"/>
                <a:pathLst>
                  <a:path w="7" h="108">
                    <a:moveTo>
                      <a:pt x="0" y="0"/>
                    </a:moveTo>
                    <a:lnTo>
                      <a:pt x="0" y="106"/>
                    </a:lnTo>
                    <a:lnTo>
                      <a:pt x="6" y="108"/>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37" name="Freeform 101"/>
              <p:cNvSpPr>
                <a:spLocks/>
              </p:cNvSpPr>
              <p:nvPr/>
            </p:nvSpPr>
            <p:spPr bwMode="auto">
              <a:xfrm>
                <a:off x="686" y="2128"/>
                <a:ext cx="7" cy="2"/>
              </a:xfrm>
              <a:custGeom>
                <a:avLst/>
                <a:gdLst>
                  <a:gd name="T0" fmla="*/ 0 w 7"/>
                  <a:gd name="T1" fmla="*/ 1 h 2"/>
                  <a:gd name="T2" fmla="*/ 7 w 7"/>
                  <a:gd name="T3" fmla="*/ 2 h 2"/>
                  <a:gd name="T4" fmla="*/ 7 w 7"/>
                  <a:gd name="T5" fmla="*/ 0 h 2"/>
                  <a:gd name="T6" fmla="*/ 1 w 7"/>
                  <a:gd name="T7" fmla="*/ 0 h 2"/>
                  <a:gd name="T8" fmla="*/ 0 w 7"/>
                  <a:gd name="T9" fmla="*/ 1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1"/>
                    </a:moveTo>
                    <a:lnTo>
                      <a:pt x="7" y="2"/>
                    </a:lnTo>
                    <a:lnTo>
                      <a:pt x="7" y="0"/>
                    </a:lnTo>
                    <a:lnTo>
                      <a:pt x="1"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38" name="Freeform 102"/>
              <p:cNvSpPr>
                <a:spLocks/>
              </p:cNvSpPr>
              <p:nvPr/>
            </p:nvSpPr>
            <p:spPr bwMode="auto">
              <a:xfrm>
                <a:off x="686" y="2235"/>
                <a:ext cx="7" cy="2"/>
              </a:xfrm>
              <a:custGeom>
                <a:avLst/>
                <a:gdLst>
                  <a:gd name="T0" fmla="*/ 0 w 7"/>
                  <a:gd name="T1" fmla="*/ 0 h 4"/>
                  <a:gd name="T2" fmla="*/ 1 w 7"/>
                  <a:gd name="T3" fmla="*/ 1 h 4"/>
                  <a:gd name="T4" fmla="*/ 7 w 7"/>
                  <a:gd name="T5" fmla="*/ 1 h 4"/>
                  <a:gd name="T6" fmla="*/ 7 w 7"/>
                  <a:gd name="T7" fmla="*/ 1 h 4"/>
                  <a:gd name="T8" fmla="*/ 6 w 7"/>
                  <a:gd name="T9" fmla="*/ 0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1" y="1"/>
                    </a:lnTo>
                    <a:lnTo>
                      <a:pt x="7" y="4"/>
                    </a:lnTo>
                    <a:lnTo>
                      <a:pt x="7" y="1"/>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39" name="Freeform 103"/>
              <p:cNvSpPr>
                <a:spLocks/>
              </p:cNvSpPr>
              <p:nvPr/>
            </p:nvSpPr>
            <p:spPr bwMode="auto">
              <a:xfrm>
                <a:off x="686" y="2128"/>
                <a:ext cx="7" cy="107"/>
              </a:xfrm>
              <a:custGeom>
                <a:avLst/>
                <a:gdLst>
                  <a:gd name="T0" fmla="*/ 0 w 7"/>
                  <a:gd name="T1" fmla="*/ 0 h 106"/>
                  <a:gd name="T2" fmla="*/ 0 w 7"/>
                  <a:gd name="T3" fmla="*/ 139 h 106"/>
                  <a:gd name="T4" fmla="*/ 7 w 7"/>
                  <a:gd name="T5" fmla="*/ 140 h 106"/>
                  <a:gd name="T6" fmla="*/ 7 w 7"/>
                  <a:gd name="T7" fmla="*/ 1 h 106"/>
                  <a:gd name="T8" fmla="*/ 0 w 7"/>
                  <a:gd name="T9" fmla="*/ 0 h 106"/>
                  <a:gd name="T10" fmla="*/ 0 60000 65536"/>
                  <a:gd name="T11" fmla="*/ 0 60000 65536"/>
                  <a:gd name="T12" fmla="*/ 0 60000 65536"/>
                  <a:gd name="T13" fmla="*/ 0 60000 65536"/>
                  <a:gd name="T14" fmla="*/ 0 60000 65536"/>
                  <a:gd name="T15" fmla="*/ 0 w 7"/>
                  <a:gd name="T16" fmla="*/ 0 h 106"/>
                  <a:gd name="T17" fmla="*/ 7 w 7"/>
                  <a:gd name="T18" fmla="*/ 106 h 106"/>
                </a:gdLst>
                <a:ahLst/>
                <a:cxnLst>
                  <a:cxn ang="T10">
                    <a:pos x="T0" y="T1"/>
                  </a:cxn>
                  <a:cxn ang="T11">
                    <a:pos x="T2" y="T3"/>
                  </a:cxn>
                  <a:cxn ang="T12">
                    <a:pos x="T4" y="T5"/>
                  </a:cxn>
                  <a:cxn ang="T13">
                    <a:pos x="T6" y="T7"/>
                  </a:cxn>
                  <a:cxn ang="T14">
                    <a:pos x="T8" y="T9"/>
                  </a:cxn>
                </a:cxnLst>
                <a:rect l="T15" t="T16" r="T17" b="T18"/>
                <a:pathLst>
                  <a:path w="7" h="106">
                    <a:moveTo>
                      <a:pt x="0" y="0"/>
                    </a:moveTo>
                    <a:lnTo>
                      <a:pt x="0" y="105"/>
                    </a:lnTo>
                    <a:lnTo>
                      <a:pt x="7" y="106"/>
                    </a:lnTo>
                    <a:lnTo>
                      <a:pt x="7"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40" name="Freeform 104"/>
              <p:cNvSpPr>
                <a:spLocks/>
              </p:cNvSpPr>
              <p:nvPr/>
            </p:nvSpPr>
            <p:spPr bwMode="auto">
              <a:xfrm>
                <a:off x="696" y="2130"/>
                <a:ext cx="7" cy="109"/>
              </a:xfrm>
              <a:custGeom>
                <a:avLst/>
                <a:gdLst>
                  <a:gd name="T0" fmla="*/ 0 w 7"/>
                  <a:gd name="T1" fmla="*/ 0 h 109"/>
                  <a:gd name="T2" fmla="*/ 0 w 7"/>
                  <a:gd name="T3" fmla="*/ 108 h 109"/>
                  <a:gd name="T4" fmla="*/ 7 w 7"/>
                  <a:gd name="T5" fmla="*/ 109 h 109"/>
                  <a:gd name="T6" fmla="*/ 7 w 7"/>
                  <a:gd name="T7" fmla="*/ 0 h 109"/>
                  <a:gd name="T8" fmla="*/ 0 w 7"/>
                  <a:gd name="T9" fmla="*/ 0 h 109"/>
                  <a:gd name="T10" fmla="*/ 0 60000 65536"/>
                  <a:gd name="T11" fmla="*/ 0 60000 65536"/>
                  <a:gd name="T12" fmla="*/ 0 60000 65536"/>
                  <a:gd name="T13" fmla="*/ 0 60000 65536"/>
                  <a:gd name="T14" fmla="*/ 0 60000 65536"/>
                  <a:gd name="T15" fmla="*/ 0 w 7"/>
                  <a:gd name="T16" fmla="*/ 0 h 109"/>
                  <a:gd name="T17" fmla="*/ 7 w 7"/>
                  <a:gd name="T18" fmla="*/ 109 h 109"/>
                </a:gdLst>
                <a:ahLst/>
                <a:cxnLst>
                  <a:cxn ang="T10">
                    <a:pos x="T0" y="T1"/>
                  </a:cxn>
                  <a:cxn ang="T11">
                    <a:pos x="T2" y="T3"/>
                  </a:cxn>
                  <a:cxn ang="T12">
                    <a:pos x="T4" y="T5"/>
                  </a:cxn>
                  <a:cxn ang="T13">
                    <a:pos x="T6" y="T7"/>
                  </a:cxn>
                  <a:cxn ang="T14">
                    <a:pos x="T8" y="T9"/>
                  </a:cxn>
                </a:cxnLst>
                <a:rect l="T15" t="T16" r="T17" b="T18"/>
                <a:pathLst>
                  <a:path w="7" h="109">
                    <a:moveTo>
                      <a:pt x="0" y="0"/>
                    </a:moveTo>
                    <a:lnTo>
                      <a:pt x="0" y="108"/>
                    </a:lnTo>
                    <a:lnTo>
                      <a:pt x="7" y="109"/>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41" name="Freeform 105"/>
              <p:cNvSpPr>
                <a:spLocks/>
              </p:cNvSpPr>
              <p:nvPr/>
            </p:nvSpPr>
            <p:spPr bwMode="auto">
              <a:xfrm>
                <a:off x="696" y="2128"/>
                <a:ext cx="7" cy="2"/>
              </a:xfrm>
              <a:custGeom>
                <a:avLst/>
                <a:gdLst>
                  <a:gd name="T0" fmla="*/ 0 w 7"/>
                  <a:gd name="T1" fmla="*/ 1 h 2"/>
                  <a:gd name="T2" fmla="*/ 6 w 7"/>
                  <a:gd name="T3" fmla="*/ 2 h 2"/>
                  <a:gd name="T4" fmla="*/ 7 w 7"/>
                  <a:gd name="T5" fmla="*/ 1 h 2"/>
                  <a:gd name="T6" fmla="*/ 0 w 7"/>
                  <a:gd name="T7" fmla="*/ 0 h 2"/>
                  <a:gd name="T8" fmla="*/ 0 w 7"/>
                  <a:gd name="T9" fmla="*/ 1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1"/>
                    </a:moveTo>
                    <a:lnTo>
                      <a:pt x="6" y="2"/>
                    </a:lnTo>
                    <a:lnTo>
                      <a:pt x="7" y="1"/>
                    </a:lnTo>
                    <a:lnTo>
                      <a:pt x="0"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42" name="Freeform 106"/>
              <p:cNvSpPr>
                <a:spLocks/>
              </p:cNvSpPr>
              <p:nvPr/>
            </p:nvSpPr>
            <p:spPr bwMode="auto">
              <a:xfrm>
                <a:off x="693" y="2238"/>
                <a:ext cx="10" cy="2"/>
              </a:xfrm>
              <a:custGeom>
                <a:avLst/>
                <a:gdLst>
                  <a:gd name="T0" fmla="*/ 0 w 8"/>
                  <a:gd name="T1" fmla="*/ 0 h 3"/>
                  <a:gd name="T2" fmla="*/ 1 w 8"/>
                  <a:gd name="T3" fmla="*/ 1 h 3"/>
                  <a:gd name="T4" fmla="*/ 16024 w 8"/>
                  <a:gd name="T5" fmla="*/ 1 h 3"/>
                  <a:gd name="T6" fmla="*/ 16024 w 8"/>
                  <a:gd name="T7" fmla="*/ 1 h 3"/>
                  <a:gd name="T8" fmla="*/ 10838 w 8"/>
                  <a:gd name="T9" fmla="*/ 0 h 3"/>
                  <a:gd name="T10" fmla="*/ 0 w 8"/>
                  <a:gd name="T11" fmla="*/ 0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0"/>
                    </a:moveTo>
                    <a:lnTo>
                      <a:pt x="1" y="1"/>
                    </a:lnTo>
                    <a:lnTo>
                      <a:pt x="8" y="3"/>
                    </a:lnTo>
                    <a:lnTo>
                      <a:pt x="8" y="1"/>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43" name="Freeform 107"/>
              <p:cNvSpPr>
                <a:spLocks/>
              </p:cNvSpPr>
              <p:nvPr/>
            </p:nvSpPr>
            <p:spPr bwMode="auto">
              <a:xfrm>
                <a:off x="696" y="2130"/>
                <a:ext cx="2" cy="109"/>
              </a:xfrm>
              <a:custGeom>
                <a:avLst/>
                <a:gdLst>
                  <a:gd name="T0" fmla="*/ 0 w 6"/>
                  <a:gd name="T1" fmla="*/ 0 h 109"/>
                  <a:gd name="T2" fmla="*/ 0 w 6"/>
                  <a:gd name="T3" fmla="*/ 107 h 109"/>
                  <a:gd name="T4" fmla="*/ 1 w 6"/>
                  <a:gd name="T5" fmla="*/ 109 h 109"/>
                  <a:gd name="T6" fmla="*/ 1 w 6"/>
                  <a:gd name="T7" fmla="*/ 1 h 109"/>
                  <a:gd name="T8" fmla="*/ 0 w 6"/>
                  <a:gd name="T9" fmla="*/ 0 h 109"/>
                  <a:gd name="T10" fmla="*/ 0 60000 65536"/>
                  <a:gd name="T11" fmla="*/ 0 60000 65536"/>
                  <a:gd name="T12" fmla="*/ 0 60000 65536"/>
                  <a:gd name="T13" fmla="*/ 0 60000 65536"/>
                  <a:gd name="T14" fmla="*/ 0 60000 65536"/>
                  <a:gd name="T15" fmla="*/ 0 w 6"/>
                  <a:gd name="T16" fmla="*/ 0 h 109"/>
                  <a:gd name="T17" fmla="*/ 6 w 6"/>
                  <a:gd name="T18" fmla="*/ 109 h 109"/>
                </a:gdLst>
                <a:ahLst/>
                <a:cxnLst>
                  <a:cxn ang="T10">
                    <a:pos x="T0" y="T1"/>
                  </a:cxn>
                  <a:cxn ang="T11">
                    <a:pos x="T2" y="T3"/>
                  </a:cxn>
                  <a:cxn ang="T12">
                    <a:pos x="T4" y="T5"/>
                  </a:cxn>
                  <a:cxn ang="T13">
                    <a:pos x="T6" y="T7"/>
                  </a:cxn>
                  <a:cxn ang="T14">
                    <a:pos x="T8" y="T9"/>
                  </a:cxn>
                </a:cxnLst>
                <a:rect l="T15" t="T16" r="T17" b="T18"/>
                <a:pathLst>
                  <a:path w="6" h="109">
                    <a:moveTo>
                      <a:pt x="0" y="0"/>
                    </a:moveTo>
                    <a:lnTo>
                      <a:pt x="0" y="107"/>
                    </a:lnTo>
                    <a:lnTo>
                      <a:pt x="6" y="109"/>
                    </a:lnTo>
                    <a:lnTo>
                      <a:pt x="6"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44" name="Freeform 108"/>
              <p:cNvSpPr>
                <a:spLocks/>
              </p:cNvSpPr>
              <p:nvPr/>
            </p:nvSpPr>
            <p:spPr bwMode="auto">
              <a:xfrm>
                <a:off x="705" y="2130"/>
                <a:ext cx="7" cy="112"/>
              </a:xfrm>
              <a:custGeom>
                <a:avLst/>
                <a:gdLst>
                  <a:gd name="T0" fmla="*/ 0 w 6"/>
                  <a:gd name="T1" fmla="*/ 0 h 112"/>
                  <a:gd name="T2" fmla="*/ 0 w 6"/>
                  <a:gd name="T3" fmla="*/ 110 h 112"/>
                  <a:gd name="T4" fmla="*/ 1210 w 6"/>
                  <a:gd name="T5" fmla="*/ 112 h 112"/>
                  <a:gd name="T6" fmla="*/ 1210 w 6"/>
                  <a:gd name="T7" fmla="*/ 0 h 112"/>
                  <a:gd name="T8" fmla="*/ 0 w 6"/>
                  <a:gd name="T9" fmla="*/ 0 h 112"/>
                  <a:gd name="T10" fmla="*/ 0 60000 65536"/>
                  <a:gd name="T11" fmla="*/ 0 60000 65536"/>
                  <a:gd name="T12" fmla="*/ 0 60000 65536"/>
                  <a:gd name="T13" fmla="*/ 0 60000 65536"/>
                  <a:gd name="T14" fmla="*/ 0 60000 65536"/>
                  <a:gd name="T15" fmla="*/ 0 w 6"/>
                  <a:gd name="T16" fmla="*/ 0 h 112"/>
                  <a:gd name="T17" fmla="*/ 6 w 6"/>
                  <a:gd name="T18" fmla="*/ 112 h 112"/>
                </a:gdLst>
                <a:ahLst/>
                <a:cxnLst>
                  <a:cxn ang="T10">
                    <a:pos x="T0" y="T1"/>
                  </a:cxn>
                  <a:cxn ang="T11">
                    <a:pos x="T2" y="T3"/>
                  </a:cxn>
                  <a:cxn ang="T12">
                    <a:pos x="T4" y="T5"/>
                  </a:cxn>
                  <a:cxn ang="T13">
                    <a:pos x="T6" y="T7"/>
                  </a:cxn>
                  <a:cxn ang="T14">
                    <a:pos x="T8" y="T9"/>
                  </a:cxn>
                </a:cxnLst>
                <a:rect l="T15" t="T16" r="T17" b="T18"/>
                <a:pathLst>
                  <a:path w="6" h="112">
                    <a:moveTo>
                      <a:pt x="0" y="0"/>
                    </a:moveTo>
                    <a:lnTo>
                      <a:pt x="0" y="110"/>
                    </a:lnTo>
                    <a:lnTo>
                      <a:pt x="6" y="112"/>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45" name="Freeform 109"/>
              <p:cNvSpPr>
                <a:spLocks/>
              </p:cNvSpPr>
              <p:nvPr/>
            </p:nvSpPr>
            <p:spPr bwMode="auto">
              <a:xfrm>
                <a:off x="705" y="2130"/>
                <a:ext cx="7" cy="0"/>
              </a:xfrm>
              <a:custGeom>
                <a:avLst/>
                <a:gdLst>
                  <a:gd name="T0" fmla="*/ 0 w 7"/>
                  <a:gd name="T1" fmla="*/ 0 h 2"/>
                  <a:gd name="T2" fmla="*/ 7 w 7"/>
                  <a:gd name="T3" fmla="*/ 0 h 2"/>
                  <a:gd name="T4" fmla="*/ 7 w 7"/>
                  <a:gd name="T5" fmla="*/ 0 h 2"/>
                  <a:gd name="T6" fmla="*/ 1 w 7"/>
                  <a:gd name="T7" fmla="*/ 0 h 2"/>
                  <a:gd name="T8" fmla="*/ 0 w 7"/>
                  <a:gd name="T9" fmla="*/ 0 h 2"/>
                  <a:gd name="T10" fmla="*/ 0 60000 65536"/>
                  <a:gd name="T11" fmla="*/ 0 60000 65536"/>
                  <a:gd name="T12" fmla="*/ 0 60000 65536"/>
                  <a:gd name="T13" fmla="*/ 0 60000 65536"/>
                  <a:gd name="T14" fmla="*/ 0 60000 65536"/>
                  <a:gd name="T15" fmla="*/ 0 w 7"/>
                  <a:gd name="T16" fmla="*/ 0 h 2"/>
                  <a:gd name="T17" fmla="*/ 7 w 7"/>
                  <a:gd name="T18" fmla="*/ 0 h 2"/>
                </a:gdLst>
                <a:ahLst/>
                <a:cxnLst>
                  <a:cxn ang="T10">
                    <a:pos x="T0" y="T1"/>
                  </a:cxn>
                  <a:cxn ang="T11">
                    <a:pos x="T2" y="T3"/>
                  </a:cxn>
                  <a:cxn ang="T12">
                    <a:pos x="T4" y="T5"/>
                  </a:cxn>
                  <a:cxn ang="T13">
                    <a:pos x="T6" y="T7"/>
                  </a:cxn>
                  <a:cxn ang="T14">
                    <a:pos x="T8" y="T9"/>
                  </a:cxn>
                </a:cxnLst>
                <a:rect l="T15" t="T16" r="T17" b="T18"/>
                <a:pathLst>
                  <a:path w="7" h="2">
                    <a:moveTo>
                      <a:pt x="0" y="0"/>
                    </a:moveTo>
                    <a:lnTo>
                      <a:pt x="7" y="2"/>
                    </a:lnTo>
                    <a:lnTo>
                      <a:pt x="7" y="0"/>
                    </a:lnTo>
                    <a:lnTo>
                      <a:pt x="1" y="0"/>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46" name="Freeform 110"/>
              <p:cNvSpPr>
                <a:spLocks/>
              </p:cNvSpPr>
              <p:nvPr/>
            </p:nvSpPr>
            <p:spPr bwMode="auto">
              <a:xfrm>
                <a:off x="705" y="2240"/>
                <a:ext cx="7" cy="2"/>
              </a:xfrm>
              <a:custGeom>
                <a:avLst/>
                <a:gdLst>
                  <a:gd name="T0" fmla="*/ 0 w 7"/>
                  <a:gd name="T1" fmla="*/ 1 h 4"/>
                  <a:gd name="T2" fmla="*/ 1 w 7"/>
                  <a:gd name="T3" fmla="*/ 1 h 4"/>
                  <a:gd name="T4" fmla="*/ 7 w 7"/>
                  <a:gd name="T5" fmla="*/ 1 h 4"/>
                  <a:gd name="T6" fmla="*/ 7 w 7"/>
                  <a:gd name="T7" fmla="*/ 1 h 4"/>
                  <a:gd name="T8" fmla="*/ 5 w 7"/>
                  <a:gd name="T9" fmla="*/ 0 h 4"/>
                  <a:gd name="T10" fmla="*/ 0 w 7"/>
                  <a:gd name="T11" fmla="*/ 1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1"/>
                    </a:moveTo>
                    <a:lnTo>
                      <a:pt x="1" y="2"/>
                    </a:lnTo>
                    <a:lnTo>
                      <a:pt x="7" y="4"/>
                    </a:lnTo>
                    <a:lnTo>
                      <a:pt x="7" y="2"/>
                    </a:lnTo>
                    <a:lnTo>
                      <a:pt x="5"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47" name="Freeform 111"/>
              <p:cNvSpPr>
                <a:spLocks/>
              </p:cNvSpPr>
              <p:nvPr/>
            </p:nvSpPr>
            <p:spPr bwMode="auto">
              <a:xfrm>
                <a:off x="705" y="2130"/>
                <a:ext cx="7" cy="112"/>
              </a:xfrm>
              <a:custGeom>
                <a:avLst/>
                <a:gdLst>
                  <a:gd name="T0" fmla="*/ 0 w 7"/>
                  <a:gd name="T1" fmla="*/ 0 h 110"/>
                  <a:gd name="T2" fmla="*/ 0 w 7"/>
                  <a:gd name="T3" fmla="*/ 195 h 110"/>
                  <a:gd name="T4" fmla="*/ 7 w 7"/>
                  <a:gd name="T5" fmla="*/ 199 h 110"/>
                  <a:gd name="T6" fmla="*/ 7 w 7"/>
                  <a:gd name="T7" fmla="*/ 2 h 110"/>
                  <a:gd name="T8" fmla="*/ 0 w 7"/>
                  <a:gd name="T9" fmla="*/ 0 h 110"/>
                  <a:gd name="T10" fmla="*/ 0 60000 65536"/>
                  <a:gd name="T11" fmla="*/ 0 60000 65536"/>
                  <a:gd name="T12" fmla="*/ 0 60000 65536"/>
                  <a:gd name="T13" fmla="*/ 0 60000 65536"/>
                  <a:gd name="T14" fmla="*/ 0 60000 65536"/>
                  <a:gd name="T15" fmla="*/ 0 w 7"/>
                  <a:gd name="T16" fmla="*/ 0 h 110"/>
                  <a:gd name="T17" fmla="*/ 7 w 7"/>
                  <a:gd name="T18" fmla="*/ 110 h 110"/>
                </a:gdLst>
                <a:ahLst/>
                <a:cxnLst>
                  <a:cxn ang="T10">
                    <a:pos x="T0" y="T1"/>
                  </a:cxn>
                  <a:cxn ang="T11">
                    <a:pos x="T2" y="T3"/>
                  </a:cxn>
                  <a:cxn ang="T12">
                    <a:pos x="T4" y="T5"/>
                  </a:cxn>
                  <a:cxn ang="T13">
                    <a:pos x="T6" y="T7"/>
                  </a:cxn>
                  <a:cxn ang="T14">
                    <a:pos x="T8" y="T9"/>
                  </a:cxn>
                </a:cxnLst>
                <a:rect l="T15" t="T16" r="T17" b="T18"/>
                <a:pathLst>
                  <a:path w="7" h="110">
                    <a:moveTo>
                      <a:pt x="0" y="0"/>
                    </a:moveTo>
                    <a:lnTo>
                      <a:pt x="0" y="108"/>
                    </a:lnTo>
                    <a:lnTo>
                      <a:pt x="7" y="110"/>
                    </a:lnTo>
                    <a:lnTo>
                      <a:pt x="7"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48" name="Freeform 112"/>
              <p:cNvSpPr>
                <a:spLocks/>
              </p:cNvSpPr>
              <p:nvPr/>
            </p:nvSpPr>
            <p:spPr bwMode="auto">
              <a:xfrm>
                <a:off x="712" y="2133"/>
                <a:ext cx="7" cy="112"/>
              </a:xfrm>
              <a:custGeom>
                <a:avLst/>
                <a:gdLst>
                  <a:gd name="T0" fmla="*/ 0 w 7"/>
                  <a:gd name="T1" fmla="*/ 0 h 112"/>
                  <a:gd name="T2" fmla="*/ 0 w 7"/>
                  <a:gd name="T3" fmla="*/ 111 h 112"/>
                  <a:gd name="T4" fmla="*/ 7 w 7"/>
                  <a:gd name="T5" fmla="*/ 112 h 112"/>
                  <a:gd name="T6" fmla="*/ 7 w 7"/>
                  <a:gd name="T7" fmla="*/ 0 h 112"/>
                  <a:gd name="T8" fmla="*/ 0 w 7"/>
                  <a:gd name="T9" fmla="*/ 0 h 112"/>
                  <a:gd name="T10" fmla="*/ 0 60000 65536"/>
                  <a:gd name="T11" fmla="*/ 0 60000 65536"/>
                  <a:gd name="T12" fmla="*/ 0 60000 65536"/>
                  <a:gd name="T13" fmla="*/ 0 60000 65536"/>
                  <a:gd name="T14" fmla="*/ 0 60000 65536"/>
                  <a:gd name="T15" fmla="*/ 0 w 7"/>
                  <a:gd name="T16" fmla="*/ 0 h 112"/>
                  <a:gd name="T17" fmla="*/ 7 w 7"/>
                  <a:gd name="T18" fmla="*/ 112 h 112"/>
                </a:gdLst>
                <a:ahLst/>
                <a:cxnLst>
                  <a:cxn ang="T10">
                    <a:pos x="T0" y="T1"/>
                  </a:cxn>
                  <a:cxn ang="T11">
                    <a:pos x="T2" y="T3"/>
                  </a:cxn>
                  <a:cxn ang="T12">
                    <a:pos x="T4" y="T5"/>
                  </a:cxn>
                  <a:cxn ang="T13">
                    <a:pos x="T6" y="T7"/>
                  </a:cxn>
                  <a:cxn ang="T14">
                    <a:pos x="T8" y="T9"/>
                  </a:cxn>
                </a:cxnLst>
                <a:rect l="T15" t="T16" r="T17" b="T18"/>
                <a:pathLst>
                  <a:path w="7" h="112">
                    <a:moveTo>
                      <a:pt x="0" y="0"/>
                    </a:moveTo>
                    <a:lnTo>
                      <a:pt x="0" y="111"/>
                    </a:lnTo>
                    <a:lnTo>
                      <a:pt x="7" y="112"/>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49" name="Freeform 113"/>
              <p:cNvSpPr>
                <a:spLocks/>
              </p:cNvSpPr>
              <p:nvPr/>
            </p:nvSpPr>
            <p:spPr bwMode="auto">
              <a:xfrm>
                <a:off x="712" y="2130"/>
                <a:ext cx="9" cy="0"/>
              </a:xfrm>
              <a:custGeom>
                <a:avLst/>
                <a:gdLst>
                  <a:gd name="T0" fmla="*/ 0 w 8"/>
                  <a:gd name="T1" fmla="*/ 0 h 3"/>
                  <a:gd name="T2" fmla="*/ 362 w 8"/>
                  <a:gd name="T3" fmla="*/ 0 h 3"/>
                  <a:gd name="T4" fmla="*/ 407 w 8"/>
                  <a:gd name="T5" fmla="*/ 0 h 3"/>
                  <a:gd name="T6" fmla="*/ 1 w 8"/>
                  <a:gd name="T7" fmla="*/ 0 h 3"/>
                  <a:gd name="T8" fmla="*/ 0 w 8"/>
                  <a:gd name="T9" fmla="*/ 0 h 3"/>
                  <a:gd name="T10" fmla="*/ 0 60000 65536"/>
                  <a:gd name="T11" fmla="*/ 0 60000 65536"/>
                  <a:gd name="T12" fmla="*/ 0 60000 65536"/>
                  <a:gd name="T13" fmla="*/ 0 60000 65536"/>
                  <a:gd name="T14" fmla="*/ 0 60000 65536"/>
                  <a:gd name="T15" fmla="*/ 0 w 8"/>
                  <a:gd name="T16" fmla="*/ 0 h 3"/>
                  <a:gd name="T17" fmla="*/ 8 w 8"/>
                  <a:gd name="T18" fmla="*/ 0 h 3"/>
                </a:gdLst>
                <a:ahLst/>
                <a:cxnLst>
                  <a:cxn ang="T10">
                    <a:pos x="T0" y="T1"/>
                  </a:cxn>
                  <a:cxn ang="T11">
                    <a:pos x="T2" y="T3"/>
                  </a:cxn>
                  <a:cxn ang="T12">
                    <a:pos x="T4" y="T5"/>
                  </a:cxn>
                  <a:cxn ang="T13">
                    <a:pos x="T6" y="T7"/>
                  </a:cxn>
                  <a:cxn ang="T14">
                    <a:pos x="T8" y="T9"/>
                  </a:cxn>
                </a:cxnLst>
                <a:rect l="T15" t="T16" r="T17" b="T18"/>
                <a:pathLst>
                  <a:path w="8" h="3">
                    <a:moveTo>
                      <a:pt x="0" y="3"/>
                    </a:moveTo>
                    <a:lnTo>
                      <a:pt x="7" y="3"/>
                    </a:lnTo>
                    <a:lnTo>
                      <a:pt x="8" y="2"/>
                    </a:lnTo>
                    <a:lnTo>
                      <a:pt x="1" y="0"/>
                    </a:lnTo>
                    <a:lnTo>
                      <a:pt x="0"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50" name="Freeform 114"/>
              <p:cNvSpPr>
                <a:spLocks/>
              </p:cNvSpPr>
              <p:nvPr/>
            </p:nvSpPr>
            <p:spPr bwMode="auto">
              <a:xfrm>
                <a:off x="712" y="2242"/>
                <a:ext cx="9" cy="2"/>
              </a:xfrm>
              <a:custGeom>
                <a:avLst/>
                <a:gdLst>
                  <a:gd name="T0" fmla="*/ 0 w 8"/>
                  <a:gd name="T1" fmla="*/ 1 h 4"/>
                  <a:gd name="T2" fmla="*/ 1 w 8"/>
                  <a:gd name="T3" fmla="*/ 1 h 4"/>
                  <a:gd name="T4" fmla="*/ 407 w 8"/>
                  <a:gd name="T5" fmla="*/ 1 h 4"/>
                  <a:gd name="T6" fmla="*/ 407 w 8"/>
                  <a:gd name="T7" fmla="*/ 1 h 4"/>
                  <a:gd name="T8" fmla="*/ 361 w 8"/>
                  <a:gd name="T9" fmla="*/ 0 h 4"/>
                  <a:gd name="T10" fmla="*/ 0 w 8"/>
                  <a:gd name="T11" fmla="*/ 1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0" y="2"/>
                    </a:moveTo>
                    <a:lnTo>
                      <a:pt x="1" y="3"/>
                    </a:lnTo>
                    <a:lnTo>
                      <a:pt x="8" y="4"/>
                    </a:lnTo>
                    <a:lnTo>
                      <a:pt x="8" y="3"/>
                    </a:lnTo>
                    <a:lnTo>
                      <a:pt x="6" y="0"/>
                    </a:lnTo>
                    <a:lnTo>
                      <a:pt x="0" y="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51" name="Freeform 115"/>
              <p:cNvSpPr>
                <a:spLocks/>
              </p:cNvSpPr>
              <p:nvPr/>
            </p:nvSpPr>
            <p:spPr bwMode="auto">
              <a:xfrm>
                <a:off x="712" y="2133"/>
                <a:ext cx="7" cy="112"/>
              </a:xfrm>
              <a:custGeom>
                <a:avLst/>
                <a:gdLst>
                  <a:gd name="T0" fmla="*/ 0 w 7"/>
                  <a:gd name="T1" fmla="*/ 0 h 110"/>
                  <a:gd name="T2" fmla="*/ 0 w 7"/>
                  <a:gd name="T3" fmla="*/ 197 h 110"/>
                  <a:gd name="T4" fmla="*/ 7 w 7"/>
                  <a:gd name="T5" fmla="*/ 199 h 110"/>
                  <a:gd name="T6" fmla="*/ 7 w 7"/>
                  <a:gd name="T7" fmla="*/ 0 h 110"/>
                  <a:gd name="T8" fmla="*/ 0 w 7"/>
                  <a:gd name="T9" fmla="*/ 0 h 110"/>
                  <a:gd name="T10" fmla="*/ 0 60000 65536"/>
                  <a:gd name="T11" fmla="*/ 0 60000 65536"/>
                  <a:gd name="T12" fmla="*/ 0 60000 65536"/>
                  <a:gd name="T13" fmla="*/ 0 60000 65536"/>
                  <a:gd name="T14" fmla="*/ 0 60000 65536"/>
                  <a:gd name="T15" fmla="*/ 0 w 7"/>
                  <a:gd name="T16" fmla="*/ 0 h 110"/>
                  <a:gd name="T17" fmla="*/ 7 w 7"/>
                  <a:gd name="T18" fmla="*/ 110 h 110"/>
                </a:gdLst>
                <a:ahLst/>
                <a:cxnLst>
                  <a:cxn ang="T10">
                    <a:pos x="T0" y="T1"/>
                  </a:cxn>
                  <a:cxn ang="T11">
                    <a:pos x="T2" y="T3"/>
                  </a:cxn>
                  <a:cxn ang="T12">
                    <a:pos x="T4" y="T5"/>
                  </a:cxn>
                  <a:cxn ang="T13">
                    <a:pos x="T6" y="T7"/>
                  </a:cxn>
                  <a:cxn ang="T14">
                    <a:pos x="T8" y="T9"/>
                  </a:cxn>
                </a:cxnLst>
                <a:rect l="T15" t="T16" r="T17" b="T18"/>
                <a:pathLst>
                  <a:path w="7" h="110">
                    <a:moveTo>
                      <a:pt x="0" y="0"/>
                    </a:moveTo>
                    <a:lnTo>
                      <a:pt x="0" y="109"/>
                    </a:lnTo>
                    <a:lnTo>
                      <a:pt x="7" y="110"/>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52" name="Freeform 116"/>
              <p:cNvSpPr>
                <a:spLocks/>
              </p:cNvSpPr>
              <p:nvPr/>
            </p:nvSpPr>
            <p:spPr bwMode="auto">
              <a:xfrm>
                <a:off x="722" y="2135"/>
                <a:ext cx="7" cy="114"/>
              </a:xfrm>
              <a:custGeom>
                <a:avLst/>
                <a:gdLst>
                  <a:gd name="T0" fmla="*/ 0 w 6"/>
                  <a:gd name="T1" fmla="*/ 0 h 113"/>
                  <a:gd name="T2" fmla="*/ 0 w 6"/>
                  <a:gd name="T3" fmla="*/ 146 h 113"/>
                  <a:gd name="T4" fmla="*/ 1210 w 6"/>
                  <a:gd name="T5" fmla="*/ 147 h 113"/>
                  <a:gd name="T6" fmla="*/ 1210 w 6"/>
                  <a:gd name="T7" fmla="*/ 0 h 113"/>
                  <a:gd name="T8" fmla="*/ 0 w 6"/>
                  <a:gd name="T9" fmla="*/ 0 h 113"/>
                  <a:gd name="T10" fmla="*/ 0 60000 65536"/>
                  <a:gd name="T11" fmla="*/ 0 60000 65536"/>
                  <a:gd name="T12" fmla="*/ 0 60000 65536"/>
                  <a:gd name="T13" fmla="*/ 0 60000 65536"/>
                  <a:gd name="T14" fmla="*/ 0 60000 65536"/>
                  <a:gd name="T15" fmla="*/ 0 w 6"/>
                  <a:gd name="T16" fmla="*/ 0 h 113"/>
                  <a:gd name="T17" fmla="*/ 6 w 6"/>
                  <a:gd name="T18" fmla="*/ 113 h 113"/>
                </a:gdLst>
                <a:ahLst/>
                <a:cxnLst>
                  <a:cxn ang="T10">
                    <a:pos x="T0" y="T1"/>
                  </a:cxn>
                  <a:cxn ang="T11">
                    <a:pos x="T2" y="T3"/>
                  </a:cxn>
                  <a:cxn ang="T12">
                    <a:pos x="T4" y="T5"/>
                  </a:cxn>
                  <a:cxn ang="T13">
                    <a:pos x="T6" y="T7"/>
                  </a:cxn>
                  <a:cxn ang="T14">
                    <a:pos x="T8" y="T9"/>
                  </a:cxn>
                </a:cxnLst>
                <a:rect l="T15" t="T16" r="T17" b="T18"/>
                <a:pathLst>
                  <a:path w="6" h="113">
                    <a:moveTo>
                      <a:pt x="0" y="0"/>
                    </a:moveTo>
                    <a:lnTo>
                      <a:pt x="0" y="112"/>
                    </a:lnTo>
                    <a:lnTo>
                      <a:pt x="6" y="113"/>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53" name="Freeform 117"/>
              <p:cNvSpPr>
                <a:spLocks/>
              </p:cNvSpPr>
              <p:nvPr/>
            </p:nvSpPr>
            <p:spPr bwMode="auto">
              <a:xfrm>
                <a:off x="722" y="2133"/>
                <a:ext cx="7" cy="2"/>
              </a:xfrm>
              <a:custGeom>
                <a:avLst/>
                <a:gdLst>
                  <a:gd name="T0" fmla="*/ 0 w 7"/>
                  <a:gd name="T1" fmla="*/ 2 h 2"/>
                  <a:gd name="T2" fmla="*/ 6 w 7"/>
                  <a:gd name="T3" fmla="*/ 2 h 2"/>
                  <a:gd name="T4" fmla="*/ 7 w 7"/>
                  <a:gd name="T5" fmla="*/ 1 h 2"/>
                  <a:gd name="T6" fmla="*/ 0 w 7"/>
                  <a:gd name="T7" fmla="*/ 0 h 2"/>
                  <a:gd name="T8" fmla="*/ 0 w 7"/>
                  <a:gd name="T9" fmla="*/ 2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2"/>
                    </a:moveTo>
                    <a:lnTo>
                      <a:pt x="6" y="2"/>
                    </a:lnTo>
                    <a:lnTo>
                      <a:pt x="7" y="1"/>
                    </a:lnTo>
                    <a:lnTo>
                      <a:pt x="0"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54" name="Freeform 118"/>
              <p:cNvSpPr>
                <a:spLocks/>
              </p:cNvSpPr>
              <p:nvPr/>
            </p:nvSpPr>
            <p:spPr bwMode="auto">
              <a:xfrm>
                <a:off x="722" y="2245"/>
                <a:ext cx="7" cy="7"/>
              </a:xfrm>
              <a:custGeom>
                <a:avLst/>
                <a:gdLst>
                  <a:gd name="T0" fmla="*/ 0 w 7"/>
                  <a:gd name="T1" fmla="*/ 2147483647 h 3"/>
                  <a:gd name="T2" fmla="*/ 1 w 7"/>
                  <a:gd name="T3" fmla="*/ 2147483647 h 3"/>
                  <a:gd name="T4" fmla="*/ 7 w 7"/>
                  <a:gd name="T5" fmla="*/ 2147483647 h 3"/>
                  <a:gd name="T6" fmla="*/ 7 w 7"/>
                  <a:gd name="T7" fmla="*/ 2147483647 h 3"/>
                  <a:gd name="T8" fmla="*/ 5 w 7"/>
                  <a:gd name="T9" fmla="*/ 0 h 3"/>
                  <a:gd name="T10" fmla="*/ 0 w 7"/>
                  <a:gd name="T11" fmla="*/ 2147483647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1"/>
                    </a:moveTo>
                    <a:lnTo>
                      <a:pt x="1" y="2"/>
                    </a:lnTo>
                    <a:lnTo>
                      <a:pt x="7" y="3"/>
                    </a:lnTo>
                    <a:lnTo>
                      <a:pt x="7" y="2"/>
                    </a:lnTo>
                    <a:lnTo>
                      <a:pt x="5"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55" name="Freeform 119"/>
              <p:cNvSpPr>
                <a:spLocks/>
              </p:cNvSpPr>
              <p:nvPr/>
            </p:nvSpPr>
            <p:spPr bwMode="auto">
              <a:xfrm>
                <a:off x="722" y="2135"/>
                <a:ext cx="2" cy="112"/>
              </a:xfrm>
              <a:custGeom>
                <a:avLst/>
                <a:gdLst>
                  <a:gd name="T0" fmla="*/ 0 w 6"/>
                  <a:gd name="T1" fmla="*/ 0 h 112"/>
                  <a:gd name="T2" fmla="*/ 0 w 6"/>
                  <a:gd name="T3" fmla="*/ 111 h 112"/>
                  <a:gd name="T4" fmla="*/ 1 w 6"/>
                  <a:gd name="T5" fmla="*/ 112 h 112"/>
                  <a:gd name="T6" fmla="*/ 1 w 6"/>
                  <a:gd name="T7" fmla="*/ 1 h 112"/>
                  <a:gd name="T8" fmla="*/ 0 w 6"/>
                  <a:gd name="T9" fmla="*/ 0 h 112"/>
                  <a:gd name="T10" fmla="*/ 0 60000 65536"/>
                  <a:gd name="T11" fmla="*/ 0 60000 65536"/>
                  <a:gd name="T12" fmla="*/ 0 60000 65536"/>
                  <a:gd name="T13" fmla="*/ 0 60000 65536"/>
                  <a:gd name="T14" fmla="*/ 0 60000 65536"/>
                  <a:gd name="T15" fmla="*/ 0 w 6"/>
                  <a:gd name="T16" fmla="*/ 0 h 112"/>
                  <a:gd name="T17" fmla="*/ 6 w 6"/>
                  <a:gd name="T18" fmla="*/ 112 h 112"/>
                </a:gdLst>
                <a:ahLst/>
                <a:cxnLst>
                  <a:cxn ang="T10">
                    <a:pos x="T0" y="T1"/>
                  </a:cxn>
                  <a:cxn ang="T11">
                    <a:pos x="T2" y="T3"/>
                  </a:cxn>
                  <a:cxn ang="T12">
                    <a:pos x="T4" y="T5"/>
                  </a:cxn>
                  <a:cxn ang="T13">
                    <a:pos x="T6" y="T7"/>
                  </a:cxn>
                  <a:cxn ang="T14">
                    <a:pos x="T8" y="T9"/>
                  </a:cxn>
                </a:cxnLst>
                <a:rect l="T15" t="T16" r="T17" b="T18"/>
                <a:pathLst>
                  <a:path w="6" h="112">
                    <a:moveTo>
                      <a:pt x="0" y="0"/>
                    </a:moveTo>
                    <a:lnTo>
                      <a:pt x="0" y="111"/>
                    </a:lnTo>
                    <a:lnTo>
                      <a:pt x="6" y="112"/>
                    </a:lnTo>
                    <a:lnTo>
                      <a:pt x="6"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56" name="Freeform 120"/>
              <p:cNvSpPr>
                <a:spLocks/>
              </p:cNvSpPr>
              <p:nvPr/>
            </p:nvSpPr>
            <p:spPr bwMode="auto">
              <a:xfrm>
                <a:off x="731" y="2137"/>
                <a:ext cx="7" cy="114"/>
              </a:xfrm>
              <a:custGeom>
                <a:avLst/>
                <a:gdLst>
                  <a:gd name="T0" fmla="*/ 0 w 7"/>
                  <a:gd name="T1" fmla="*/ 0 h 114"/>
                  <a:gd name="T2" fmla="*/ 0 w 7"/>
                  <a:gd name="T3" fmla="*/ 113 h 114"/>
                  <a:gd name="T4" fmla="*/ 7 w 7"/>
                  <a:gd name="T5" fmla="*/ 114 h 114"/>
                  <a:gd name="T6" fmla="*/ 7 w 7"/>
                  <a:gd name="T7" fmla="*/ 0 h 114"/>
                  <a:gd name="T8" fmla="*/ 0 w 7"/>
                  <a:gd name="T9" fmla="*/ 0 h 114"/>
                  <a:gd name="T10" fmla="*/ 0 60000 65536"/>
                  <a:gd name="T11" fmla="*/ 0 60000 65536"/>
                  <a:gd name="T12" fmla="*/ 0 60000 65536"/>
                  <a:gd name="T13" fmla="*/ 0 60000 65536"/>
                  <a:gd name="T14" fmla="*/ 0 60000 65536"/>
                  <a:gd name="T15" fmla="*/ 0 w 7"/>
                  <a:gd name="T16" fmla="*/ 0 h 114"/>
                  <a:gd name="T17" fmla="*/ 7 w 7"/>
                  <a:gd name="T18" fmla="*/ 114 h 114"/>
                </a:gdLst>
                <a:ahLst/>
                <a:cxnLst>
                  <a:cxn ang="T10">
                    <a:pos x="T0" y="T1"/>
                  </a:cxn>
                  <a:cxn ang="T11">
                    <a:pos x="T2" y="T3"/>
                  </a:cxn>
                  <a:cxn ang="T12">
                    <a:pos x="T4" y="T5"/>
                  </a:cxn>
                  <a:cxn ang="T13">
                    <a:pos x="T6" y="T7"/>
                  </a:cxn>
                  <a:cxn ang="T14">
                    <a:pos x="T8" y="T9"/>
                  </a:cxn>
                </a:cxnLst>
                <a:rect l="T15" t="T16" r="T17" b="T18"/>
                <a:pathLst>
                  <a:path w="7" h="114">
                    <a:moveTo>
                      <a:pt x="0" y="0"/>
                    </a:moveTo>
                    <a:lnTo>
                      <a:pt x="0" y="113"/>
                    </a:lnTo>
                    <a:lnTo>
                      <a:pt x="7" y="114"/>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57" name="Freeform 121"/>
              <p:cNvSpPr>
                <a:spLocks/>
              </p:cNvSpPr>
              <p:nvPr/>
            </p:nvSpPr>
            <p:spPr bwMode="auto">
              <a:xfrm>
                <a:off x="729" y="2135"/>
                <a:ext cx="9" cy="2"/>
              </a:xfrm>
              <a:custGeom>
                <a:avLst/>
                <a:gdLst>
                  <a:gd name="T0" fmla="*/ 0 w 8"/>
                  <a:gd name="T1" fmla="*/ 2147483647 h 1"/>
                  <a:gd name="T2" fmla="*/ 362 w 8"/>
                  <a:gd name="T3" fmla="*/ 2147483647 h 1"/>
                  <a:gd name="T4" fmla="*/ 407 w 8"/>
                  <a:gd name="T5" fmla="*/ 0 h 1"/>
                  <a:gd name="T6" fmla="*/ 1 w 8"/>
                  <a:gd name="T7" fmla="*/ 0 h 1"/>
                  <a:gd name="T8" fmla="*/ 0 w 8"/>
                  <a:gd name="T9" fmla="*/ 2147483647 h 1"/>
                  <a:gd name="T10" fmla="*/ 0 60000 65536"/>
                  <a:gd name="T11" fmla="*/ 0 60000 65536"/>
                  <a:gd name="T12" fmla="*/ 0 60000 65536"/>
                  <a:gd name="T13" fmla="*/ 0 60000 65536"/>
                  <a:gd name="T14" fmla="*/ 0 60000 65536"/>
                  <a:gd name="T15" fmla="*/ 0 w 8"/>
                  <a:gd name="T16" fmla="*/ 0 h 1"/>
                  <a:gd name="T17" fmla="*/ 8 w 8"/>
                  <a:gd name="T18" fmla="*/ 1 h 1"/>
                </a:gdLst>
                <a:ahLst/>
                <a:cxnLst>
                  <a:cxn ang="T10">
                    <a:pos x="T0" y="T1"/>
                  </a:cxn>
                  <a:cxn ang="T11">
                    <a:pos x="T2" y="T3"/>
                  </a:cxn>
                  <a:cxn ang="T12">
                    <a:pos x="T4" y="T5"/>
                  </a:cxn>
                  <a:cxn ang="T13">
                    <a:pos x="T6" y="T7"/>
                  </a:cxn>
                  <a:cxn ang="T14">
                    <a:pos x="T8" y="T9"/>
                  </a:cxn>
                </a:cxnLst>
                <a:rect l="T15" t="T16" r="T17" b="T18"/>
                <a:pathLst>
                  <a:path w="8" h="1">
                    <a:moveTo>
                      <a:pt x="0" y="1"/>
                    </a:moveTo>
                    <a:lnTo>
                      <a:pt x="7" y="1"/>
                    </a:lnTo>
                    <a:lnTo>
                      <a:pt x="8" y="0"/>
                    </a:lnTo>
                    <a:lnTo>
                      <a:pt x="1"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58" name="Freeform 122"/>
              <p:cNvSpPr>
                <a:spLocks/>
              </p:cNvSpPr>
              <p:nvPr/>
            </p:nvSpPr>
            <p:spPr bwMode="auto">
              <a:xfrm>
                <a:off x="729" y="2249"/>
                <a:ext cx="9" cy="2"/>
              </a:xfrm>
              <a:custGeom>
                <a:avLst/>
                <a:gdLst>
                  <a:gd name="T0" fmla="*/ 0 w 8"/>
                  <a:gd name="T1" fmla="*/ 0 h 4"/>
                  <a:gd name="T2" fmla="*/ 1 w 8"/>
                  <a:gd name="T3" fmla="*/ 1 h 4"/>
                  <a:gd name="T4" fmla="*/ 407 w 8"/>
                  <a:gd name="T5" fmla="*/ 1 h 4"/>
                  <a:gd name="T6" fmla="*/ 407 w 8"/>
                  <a:gd name="T7" fmla="*/ 1 h 4"/>
                  <a:gd name="T8" fmla="*/ 361 w 8"/>
                  <a:gd name="T9" fmla="*/ 0 h 4"/>
                  <a:gd name="T10" fmla="*/ 0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0" y="0"/>
                    </a:moveTo>
                    <a:lnTo>
                      <a:pt x="1" y="2"/>
                    </a:lnTo>
                    <a:lnTo>
                      <a:pt x="8" y="4"/>
                    </a:lnTo>
                    <a:lnTo>
                      <a:pt x="8" y="2"/>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59" name="Freeform 123"/>
              <p:cNvSpPr>
                <a:spLocks/>
              </p:cNvSpPr>
              <p:nvPr/>
            </p:nvSpPr>
            <p:spPr bwMode="auto">
              <a:xfrm>
                <a:off x="729" y="2137"/>
                <a:ext cx="7" cy="114"/>
              </a:xfrm>
              <a:custGeom>
                <a:avLst/>
                <a:gdLst>
                  <a:gd name="T0" fmla="*/ 0 w 7"/>
                  <a:gd name="T1" fmla="*/ 0 h 113"/>
                  <a:gd name="T2" fmla="*/ 0 w 7"/>
                  <a:gd name="T3" fmla="*/ 145 h 113"/>
                  <a:gd name="T4" fmla="*/ 7 w 7"/>
                  <a:gd name="T5" fmla="*/ 147 h 113"/>
                  <a:gd name="T6" fmla="*/ 7 w 7"/>
                  <a:gd name="T7" fmla="*/ 1 h 113"/>
                  <a:gd name="T8" fmla="*/ 0 w 7"/>
                  <a:gd name="T9" fmla="*/ 0 h 113"/>
                  <a:gd name="T10" fmla="*/ 0 60000 65536"/>
                  <a:gd name="T11" fmla="*/ 0 60000 65536"/>
                  <a:gd name="T12" fmla="*/ 0 60000 65536"/>
                  <a:gd name="T13" fmla="*/ 0 60000 65536"/>
                  <a:gd name="T14" fmla="*/ 0 60000 65536"/>
                  <a:gd name="T15" fmla="*/ 0 w 7"/>
                  <a:gd name="T16" fmla="*/ 0 h 113"/>
                  <a:gd name="T17" fmla="*/ 7 w 7"/>
                  <a:gd name="T18" fmla="*/ 113 h 113"/>
                </a:gdLst>
                <a:ahLst/>
                <a:cxnLst>
                  <a:cxn ang="T10">
                    <a:pos x="T0" y="T1"/>
                  </a:cxn>
                  <a:cxn ang="T11">
                    <a:pos x="T2" y="T3"/>
                  </a:cxn>
                  <a:cxn ang="T12">
                    <a:pos x="T4" y="T5"/>
                  </a:cxn>
                  <a:cxn ang="T13">
                    <a:pos x="T6" y="T7"/>
                  </a:cxn>
                  <a:cxn ang="T14">
                    <a:pos x="T8" y="T9"/>
                  </a:cxn>
                </a:cxnLst>
                <a:rect l="T15" t="T16" r="T17" b="T18"/>
                <a:pathLst>
                  <a:path w="7" h="113">
                    <a:moveTo>
                      <a:pt x="0" y="0"/>
                    </a:moveTo>
                    <a:lnTo>
                      <a:pt x="0" y="111"/>
                    </a:lnTo>
                    <a:lnTo>
                      <a:pt x="7" y="113"/>
                    </a:lnTo>
                    <a:lnTo>
                      <a:pt x="7"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60" name="Freeform 124"/>
              <p:cNvSpPr>
                <a:spLocks/>
              </p:cNvSpPr>
              <p:nvPr/>
            </p:nvSpPr>
            <p:spPr bwMode="auto">
              <a:xfrm>
                <a:off x="738" y="2137"/>
                <a:ext cx="7" cy="116"/>
              </a:xfrm>
              <a:custGeom>
                <a:avLst/>
                <a:gdLst>
                  <a:gd name="T0" fmla="*/ 0 w 7"/>
                  <a:gd name="T1" fmla="*/ 0 h 116"/>
                  <a:gd name="T2" fmla="*/ 0 w 7"/>
                  <a:gd name="T3" fmla="*/ 115 h 116"/>
                  <a:gd name="T4" fmla="*/ 7 w 7"/>
                  <a:gd name="T5" fmla="*/ 116 h 116"/>
                  <a:gd name="T6" fmla="*/ 7 w 7"/>
                  <a:gd name="T7" fmla="*/ 0 h 116"/>
                  <a:gd name="T8" fmla="*/ 0 w 7"/>
                  <a:gd name="T9" fmla="*/ 0 h 116"/>
                  <a:gd name="T10" fmla="*/ 0 60000 65536"/>
                  <a:gd name="T11" fmla="*/ 0 60000 65536"/>
                  <a:gd name="T12" fmla="*/ 0 60000 65536"/>
                  <a:gd name="T13" fmla="*/ 0 60000 65536"/>
                  <a:gd name="T14" fmla="*/ 0 60000 65536"/>
                  <a:gd name="T15" fmla="*/ 0 w 7"/>
                  <a:gd name="T16" fmla="*/ 0 h 116"/>
                  <a:gd name="T17" fmla="*/ 7 w 7"/>
                  <a:gd name="T18" fmla="*/ 116 h 116"/>
                </a:gdLst>
                <a:ahLst/>
                <a:cxnLst>
                  <a:cxn ang="T10">
                    <a:pos x="T0" y="T1"/>
                  </a:cxn>
                  <a:cxn ang="T11">
                    <a:pos x="T2" y="T3"/>
                  </a:cxn>
                  <a:cxn ang="T12">
                    <a:pos x="T4" y="T5"/>
                  </a:cxn>
                  <a:cxn ang="T13">
                    <a:pos x="T6" y="T7"/>
                  </a:cxn>
                  <a:cxn ang="T14">
                    <a:pos x="T8" y="T9"/>
                  </a:cxn>
                </a:cxnLst>
                <a:rect l="T15" t="T16" r="T17" b="T18"/>
                <a:pathLst>
                  <a:path w="7" h="116">
                    <a:moveTo>
                      <a:pt x="0" y="0"/>
                    </a:moveTo>
                    <a:lnTo>
                      <a:pt x="0" y="115"/>
                    </a:lnTo>
                    <a:lnTo>
                      <a:pt x="7" y="116"/>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61" name="Freeform 125"/>
              <p:cNvSpPr>
                <a:spLocks/>
              </p:cNvSpPr>
              <p:nvPr/>
            </p:nvSpPr>
            <p:spPr bwMode="auto">
              <a:xfrm>
                <a:off x="738" y="2137"/>
                <a:ext cx="7" cy="0"/>
              </a:xfrm>
              <a:custGeom>
                <a:avLst/>
                <a:gdLst>
                  <a:gd name="T0" fmla="*/ 0 w 7"/>
                  <a:gd name="T1" fmla="*/ 0 h 1"/>
                  <a:gd name="T2" fmla="*/ 5 w 7"/>
                  <a:gd name="T3" fmla="*/ 0 h 1"/>
                  <a:gd name="T4" fmla="*/ 7 w 7"/>
                  <a:gd name="T5" fmla="*/ 0 h 1"/>
                  <a:gd name="T6" fmla="*/ 0 w 7"/>
                  <a:gd name="T7" fmla="*/ 0 h 1"/>
                  <a:gd name="T8" fmla="*/ 0 w 7"/>
                  <a:gd name="T9" fmla="*/ 0 h 1"/>
                  <a:gd name="T10" fmla="*/ 0 60000 65536"/>
                  <a:gd name="T11" fmla="*/ 0 60000 65536"/>
                  <a:gd name="T12" fmla="*/ 0 60000 65536"/>
                  <a:gd name="T13" fmla="*/ 0 60000 65536"/>
                  <a:gd name="T14" fmla="*/ 0 60000 65536"/>
                  <a:gd name="T15" fmla="*/ 0 w 7"/>
                  <a:gd name="T16" fmla="*/ 0 h 1"/>
                  <a:gd name="T17" fmla="*/ 7 w 7"/>
                  <a:gd name="T18" fmla="*/ 0 h 1"/>
                </a:gdLst>
                <a:ahLst/>
                <a:cxnLst>
                  <a:cxn ang="T10">
                    <a:pos x="T0" y="T1"/>
                  </a:cxn>
                  <a:cxn ang="T11">
                    <a:pos x="T2" y="T3"/>
                  </a:cxn>
                  <a:cxn ang="T12">
                    <a:pos x="T4" y="T5"/>
                  </a:cxn>
                  <a:cxn ang="T13">
                    <a:pos x="T6" y="T7"/>
                  </a:cxn>
                  <a:cxn ang="T14">
                    <a:pos x="T8" y="T9"/>
                  </a:cxn>
                </a:cxnLst>
                <a:rect l="T15" t="T16" r="T17" b="T18"/>
                <a:pathLst>
                  <a:path w="7" h="1">
                    <a:moveTo>
                      <a:pt x="0" y="1"/>
                    </a:moveTo>
                    <a:lnTo>
                      <a:pt x="5" y="1"/>
                    </a:lnTo>
                    <a:lnTo>
                      <a:pt x="7" y="0"/>
                    </a:lnTo>
                    <a:lnTo>
                      <a:pt x="0"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62" name="Freeform 126"/>
              <p:cNvSpPr>
                <a:spLocks/>
              </p:cNvSpPr>
              <p:nvPr/>
            </p:nvSpPr>
            <p:spPr bwMode="auto">
              <a:xfrm>
                <a:off x="738" y="2251"/>
                <a:ext cx="7" cy="2"/>
              </a:xfrm>
              <a:custGeom>
                <a:avLst/>
                <a:gdLst>
                  <a:gd name="T0" fmla="*/ 0 w 7"/>
                  <a:gd name="T1" fmla="*/ 0 h 3"/>
                  <a:gd name="T2" fmla="*/ 0 w 7"/>
                  <a:gd name="T3" fmla="*/ 1 h 3"/>
                  <a:gd name="T4" fmla="*/ 7 w 7"/>
                  <a:gd name="T5" fmla="*/ 1 h 3"/>
                  <a:gd name="T6" fmla="*/ 7 w 7"/>
                  <a:gd name="T7" fmla="*/ 1 h 3"/>
                  <a:gd name="T8" fmla="*/ 4 w 7"/>
                  <a:gd name="T9" fmla="*/ 0 h 3"/>
                  <a:gd name="T10" fmla="*/ 0 w 7"/>
                  <a:gd name="T11" fmla="*/ 0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0"/>
                    </a:moveTo>
                    <a:lnTo>
                      <a:pt x="0" y="1"/>
                    </a:lnTo>
                    <a:lnTo>
                      <a:pt x="7" y="3"/>
                    </a:lnTo>
                    <a:lnTo>
                      <a:pt x="7" y="1"/>
                    </a:lnTo>
                    <a:lnTo>
                      <a:pt x="4"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63" name="Freeform 127"/>
              <p:cNvSpPr>
                <a:spLocks/>
              </p:cNvSpPr>
              <p:nvPr/>
            </p:nvSpPr>
            <p:spPr bwMode="auto">
              <a:xfrm>
                <a:off x="738" y="2137"/>
                <a:ext cx="5" cy="114"/>
              </a:xfrm>
              <a:custGeom>
                <a:avLst/>
                <a:gdLst>
                  <a:gd name="T0" fmla="*/ 0 w 5"/>
                  <a:gd name="T1" fmla="*/ 0 h 114"/>
                  <a:gd name="T2" fmla="*/ 0 w 5"/>
                  <a:gd name="T3" fmla="*/ 113 h 114"/>
                  <a:gd name="T4" fmla="*/ 5 w 5"/>
                  <a:gd name="T5" fmla="*/ 114 h 114"/>
                  <a:gd name="T6" fmla="*/ 5 w 5"/>
                  <a:gd name="T7" fmla="*/ 0 h 114"/>
                  <a:gd name="T8" fmla="*/ 0 w 5"/>
                  <a:gd name="T9" fmla="*/ 0 h 114"/>
                  <a:gd name="T10" fmla="*/ 0 60000 65536"/>
                  <a:gd name="T11" fmla="*/ 0 60000 65536"/>
                  <a:gd name="T12" fmla="*/ 0 60000 65536"/>
                  <a:gd name="T13" fmla="*/ 0 60000 65536"/>
                  <a:gd name="T14" fmla="*/ 0 60000 65536"/>
                  <a:gd name="T15" fmla="*/ 0 w 5"/>
                  <a:gd name="T16" fmla="*/ 0 h 114"/>
                  <a:gd name="T17" fmla="*/ 5 w 5"/>
                  <a:gd name="T18" fmla="*/ 114 h 114"/>
                </a:gdLst>
                <a:ahLst/>
                <a:cxnLst>
                  <a:cxn ang="T10">
                    <a:pos x="T0" y="T1"/>
                  </a:cxn>
                  <a:cxn ang="T11">
                    <a:pos x="T2" y="T3"/>
                  </a:cxn>
                  <a:cxn ang="T12">
                    <a:pos x="T4" y="T5"/>
                  </a:cxn>
                  <a:cxn ang="T13">
                    <a:pos x="T6" y="T7"/>
                  </a:cxn>
                  <a:cxn ang="T14">
                    <a:pos x="T8" y="T9"/>
                  </a:cxn>
                </a:cxnLst>
                <a:rect l="T15" t="T16" r="T17" b="T18"/>
                <a:pathLst>
                  <a:path w="5" h="114">
                    <a:moveTo>
                      <a:pt x="0" y="0"/>
                    </a:moveTo>
                    <a:lnTo>
                      <a:pt x="0" y="113"/>
                    </a:lnTo>
                    <a:lnTo>
                      <a:pt x="5" y="114"/>
                    </a:lnTo>
                    <a:lnTo>
                      <a:pt x="5"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64" name="Freeform 128"/>
              <p:cNvSpPr>
                <a:spLocks/>
              </p:cNvSpPr>
              <p:nvPr/>
            </p:nvSpPr>
            <p:spPr bwMode="auto">
              <a:xfrm>
                <a:off x="748" y="2140"/>
                <a:ext cx="7" cy="119"/>
              </a:xfrm>
              <a:custGeom>
                <a:avLst/>
                <a:gdLst>
                  <a:gd name="T0" fmla="*/ 0 w 7"/>
                  <a:gd name="T1" fmla="*/ 0 h 117"/>
                  <a:gd name="T2" fmla="*/ 0 w 7"/>
                  <a:gd name="T3" fmla="*/ 201 h 117"/>
                  <a:gd name="T4" fmla="*/ 7 w 7"/>
                  <a:gd name="T5" fmla="*/ 204 h 117"/>
                  <a:gd name="T6" fmla="*/ 7 w 7"/>
                  <a:gd name="T7" fmla="*/ 0 h 117"/>
                  <a:gd name="T8" fmla="*/ 0 w 7"/>
                  <a:gd name="T9" fmla="*/ 0 h 117"/>
                  <a:gd name="T10" fmla="*/ 0 60000 65536"/>
                  <a:gd name="T11" fmla="*/ 0 60000 65536"/>
                  <a:gd name="T12" fmla="*/ 0 60000 65536"/>
                  <a:gd name="T13" fmla="*/ 0 60000 65536"/>
                  <a:gd name="T14" fmla="*/ 0 60000 65536"/>
                  <a:gd name="T15" fmla="*/ 0 w 7"/>
                  <a:gd name="T16" fmla="*/ 0 h 117"/>
                  <a:gd name="T17" fmla="*/ 7 w 7"/>
                  <a:gd name="T18" fmla="*/ 117 h 117"/>
                </a:gdLst>
                <a:ahLst/>
                <a:cxnLst>
                  <a:cxn ang="T10">
                    <a:pos x="T0" y="T1"/>
                  </a:cxn>
                  <a:cxn ang="T11">
                    <a:pos x="T2" y="T3"/>
                  </a:cxn>
                  <a:cxn ang="T12">
                    <a:pos x="T4" y="T5"/>
                  </a:cxn>
                  <a:cxn ang="T13">
                    <a:pos x="T6" y="T7"/>
                  </a:cxn>
                  <a:cxn ang="T14">
                    <a:pos x="T8" y="T9"/>
                  </a:cxn>
                </a:cxnLst>
                <a:rect l="T15" t="T16" r="T17" b="T18"/>
                <a:pathLst>
                  <a:path w="7" h="117">
                    <a:moveTo>
                      <a:pt x="0" y="0"/>
                    </a:moveTo>
                    <a:lnTo>
                      <a:pt x="0" y="115"/>
                    </a:lnTo>
                    <a:lnTo>
                      <a:pt x="7" y="117"/>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65" name="Freeform 129"/>
              <p:cNvSpPr>
                <a:spLocks/>
              </p:cNvSpPr>
              <p:nvPr/>
            </p:nvSpPr>
            <p:spPr bwMode="auto">
              <a:xfrm>
                <a:off x="748" y="2137"/>
                <a:ext cx="7" cy="2"/>
              </a:xfrm>
              <a:custGeom>
                <a:avLst/>
                <a:gdLst>
                  <a:gd name="T0" fmla="*/ 0 w 7"/>
                  <a:gd name="T1" fmla="*/ 1 h 3"/>
                  <a:gd name="T2" fmla="*/ 7 w 7"/>
                  <a:gd name="T3" fmla="*/ 1 h 3"/>
                  <a:gd name="T4" fmla="*/ 7 w 7"/>
                  <a:gd name="T5" fmla="*/ 1 h 3"/>
                  <a:gd name="T6" fmla="*/ 0 w 7"/>
                  <a:gd name="T7" fmla="*/ 0 h 3"/>
                  <a:gd name="T8" fmla="*/ 0 w 7"/>
                  <a:gd name="T9" fmla="*/ 1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0" y="2"/>
                    </a:moveTo>
                    <a:lnTo>
                      <a:pt x="7" y="3"/>
                    </a:lnTo>
                    <a:lnTo>
                      <a:pt x="7" y="2"/>
                    </a:lnTo>
                    <a:lnTo>
                      <a:pt x="0"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66" name="Freeform 130"/>
              <p:cNvSpPr>
                <a:spLocks/>
              </p:cNvSpPr>
              <p:nvPr/>
            </p:nvSpPr>
            <p:spPr bwMode="auto">
              <a:xfrm>
                <a:off x="748" y="2254"/>
                <a:ext cx="7" cy="5"/>
              </a:xfrm>
              <a:custGeom>
                <a:avLst/>
                <a:gdLst>
                  <a:gd name="T0" fmla="*/ 0 w 8"/>
                  <a:gd name="T1" fmla="*/ 1 h 5"/>
                  <a:gd name="T2" fmla="*/ 1 w 8"/>
                  <a:gd name="T3" fmla="*/ 2 h 5"/>
                  <a:gd name="T4" fmla="*/ 4 w 8"/>
                  <a:gd name="T5" fmla="*/ 5 h 5"/>
                  <a:gd name="T6" fmla="*/ 4 w 8"/>
                  <a:gd name="T7" fmla="*/ 2 h 5"/>
                  <a:gd name="T8" fmla="*/ 4 w 8"/>
                  <a:gd name="T9" fmla="*/ 0 h 5"/>
                  <a:gd name="T10" fmla="*/ 0 w 8"/>
                  <a:gd name="T11" fmla="*/ 1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0" y="1"/>
                    </a:moveTo>
                    <a:lnTo>
                      <a:pt x="1" y="2"/>
                    </a:lnTo>
                    <a:lnTo>
                      <a:pt x="8" y="5"/>
                    </a:lnTo>
                    <a:lnTo>
                      <a:pt x="8" y="2"/>
                    </a:lnTo>
                    <a:lnTo>
                      <a:pt x="6"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67" name="Freeform 131"/>
              <p:cNvSpPr>
                <a:spLocks/>
              </p:cNvSpPr>
              <p:nvPr/>
            </p:nvSpPr>
            <p:spPr bwMode="auto">
              <a:xfrm>
                <a:off x="748" y="2140"/>
                <a:ext cx="7" cy="116"/>
              </a:xfrm>
              <a:custGeom>
                <a:avLst/>
                <a:gdLst>
                  <a:gd name="T0" fmla="*/ 0 w 7"/>
                  <a:gd name="T1" fmla="*/ 0 h 115"/>
                  <a:gd name="T2" fmla="*/ 0 w 7"/>
                  <a:gd name="T3" fmla="*/ 148 h 115"/>
                  <a:gd name="T4" fmla="*/ 7 w 7"/>
                  <a:gd name="T5" fmla="*/ 149 h 115"/>
                  <a:gd name="T6" fmla="*/ 7 w 7"/>
                  <a:gd name="T7" fmla="*/ 1 h 115"/>
                  <a:gd name="T8" fmla="*/ 0 w 7"/>
                  <a:gd name="T9" fmla="*/ 0 h 115"/>
                  <a:gd name="T10" fmla="*/ 0 60000 65536"/>
                  <a:gd name="T11" fmla="*/ 0 60000 65536"/>
                  <a:gd name="T12" fmla="*/ 0 60000 65536"/>
                  <a:gd name="T13" fmla="*/ 0 60000 65536"/>
                  <a:gd name="T14" fmla="*/ 0 60000 65536"/>
                  <a:gd name="T15" fmla="*/ 0 w 7"/>
                  <a:gd name="T16" fmla="*/ 0 h 115"/>
                  <a:gd name="T17" fmla="*/ 7 w 7"/>
                  <a:gd name="T18" fmla="*/ 115 h 115"/>
                </a:gdLst>
                <a:ahLst/>
                <a:cxnLst>
                  <a:cxn ang="T10">
                    <a:pos x="T0" y="T1"/>
                  </a:cxn>
                  <a:cxn ang="T11">
                    <a:pos x="T2" y="T3"/>
                  </a:cxn>
                  <a:cxn ang="T12">
                    <a:pos x="T4" y="T5"/>
                  </a:cxn>
                  <a:cxn ang="T13">
                    <a:pos x="T6" y="T7"/>
                  </a:cxn>
                  <a:cxn ang="T14">
                    <a:pos x="T8" y="T9"/>
                  </a:cxn>
                </a:cxnLst>
                <a:rect l="T15" t="T16" r="T17" b="T18"/>
                <a:pathLst>
                  <a:path w="7" h="115">
                    <a:moveTo>
                      <a:pt x="0" y="0"/>
                    </a:moveTo>
                    <a:lnTo>
                      <a:pt x="0" y="114"/>
                    </a:lnTo>
                    <a:lnTo>
                      <a:pt x="7" y="115"/>
                    </a:lnTo>
                    <a:lnTo>
                      <a:pt x="7"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68" name="Freeform 132"/>
              <p:cNvSpPr>
                <a:spLocks/>
              </p:cNvSpPr>
              <p:nvPr/>
            </p:nvSpPr>
            <p:spPr bwMode="auto">
              <a:xfrm>
                <a:off x="757" y="2140"/>
                <a:ext cx="7" cy="119"/>
              </a:xfrm>
              <a:custGeom>
                <a:avLst/>
                <a:gdLst>
                  <a:gd name="T0" fmla="*/ 0 w 7"/>
                  <a:gd name="T1" fmla="*/ 0 h 118"/>
                  <a:gd name="T2" fmla="*/ 0 w 7"/>
                  <a:gd name="T3" fmla="*/ 151 h 118"/>
                  <a:gd name="T4" fmla="*/ 7 w 7"/>
                  <a:gd name="T5" fmla="*/ 152 h 118"/>
                  <a:gd name="T6" fmla="*/ 7 w 7"/>
                  <a:gd name="T7" fmla="*/ 0 h 118"/>
                  <a:gd name="T8" fmla="*/ 0 w 7"/>
                  <a:gd name="T9" fmla="*/ 0 h 118"/>
                  <a:gd name="T10" fmla="*/ 0 60000 65536"/>
                  <a:gd name="T11" fmla="*/ 0 60000 65536"/>
                  <a:gd name="T12" fmla="*/ 0 60000 65536"/>
                  <a:gd name="T13" fmla="*/ 0 60000 65536"/>
                  <a:gd name="T14" fmla="*/ 0 60000 65536"/>
                  <a:gd name="T15" fmla="*/ 0 w 7"/>
                  <a:gd name="T16" fmla="*/ 0 h 118"/>
                  <a:gd name="T17" fmla="*/ 7 w 7"/>
                  <a:gd name="T18" fmla="*/ 118 h 118"/>
                </a:gdLst>
                <a:ahLst/>
                <a:cxnLst>
                  <a:cxn ang="T10">
                    <a:pos x="T0" y="T1"/>
                  </a:cxn>
                  <a:cxn ang="T11">
                    <a:pos x="T2" y="T3"/>
                  </a:cxn>
                  <a:cxn ang="T12">
                    <a:pos x="T4" y="T5"/>
                  </a:cxn>
                  <a:cxn ang="T13">
                    <a:pos x="T6" y="T7"/>
                  </a:cxn>
                  <a:cxn ang="T14">
                    <a:pos x="T8" y="T9"/>
                  </a:cxn>
                </a:cxnLst>
                <a:rect l="T15" t="T16" r="T17" b="T18"/>
                <a:pathLst>
                  <a:path w="7" h="118">
                    <a:moveTo>
                      <a:pt x="0" y="0"/>
                    </a:moveTo>
                    <a:lnTo>
                      <a:pt x="0" y="117"/>
                    </a:lnTo>
                    <a:lnTo>
                      <a:pt x="7" y="118"/>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69" name="Freeform 133"/>
              <p:cNvSpPr>
                <a:spLocks/>
              </p:cNvSpPr>
              <p:nvPr/>
            </p:nvSpPr>
            <p:spPr bwMode="auto">
              <a:xfrm>
                <a:off x="755" y="2140"/>
                <a:ext cx="9" cy="2"/>
              </a:xfrm>
              <a:custGeom>
                <a:avLst/>
                <a:gdLst>
                  <a:gd name="T0" fmla="*/ 0 w 8"/>
                  <a:gd name="T1" fmla="*/ 2 h 2"/>
                  <a:gd name="T2" fmla="*/ 362 w 8"/>
                  <a:gd name="T3" fmla="*/ 2 h 2"/>
                  <a:gd name="T4" fmla="*/ 407 w 8"/>
                  <a:gd name="T5" fmla="*/ 1 h 2"/>
                  <a:gd name="T6" fmla="*/ 1 w 8"/>
                  <a:gd name="T7" fmla="*/ 0 h 2"/>
                  <a:gd name="T8" fmla="*/ 0 w 8"/>
                  <a:gd name="T9" fmla="*/ 2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0" y="2"/>
                    </a:moveTo>
                    <a:lnTo>
                      <a:pt x="7" y="2"/>
                    </a:lnTo>
                    <a:lnTo>
                      <a:pt x="8" y="1"/>
                    </a:lnTo>
                    <a:lnTo>
                      <a:pt x="1"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70" name="Freeform 134"/>
              <p:cNvSpPr>
                <a:spLocks/>
              </p:cNvSpPr>
              <p:nvPr/>
            </p:nvSpPr>
            <p:spPr bwMode="auto">
              <a:xfrm>
                <a:off x="755" y="2258"/>
                <a:ext cx="9" cy="2"/>
              </a:xfrm>
              <a:custGeom>
                <a:avLst/>
                <a:gdLst>
                  <a:gd name="T0" fmla="*/ 0 w 8"/>
                  <a:gd name="T1" fmla="*/ 0 h 3"/>
                  <a:gd name="T2" fmla="*/ 1 w 8"/>
                  <a:gd name="T3" fmla="*/ 1 h 3"/>
                  <a:gd name="T4" fmla="*/ 407 w 8"/>
                  <a:gd name="T5" fmla="*/ 1 h 3"/>
                  <a:gd name="T6" fmla="*/ 407 w 8"/>
                  <a:gd name="T7" fmla="*/ 1 h 3"/>
                  <a:gd name="T8" fmla="*/ 361 w 8"/>
                  <a:gd name="T9" fmla="*/ 0 h 3"/>
                  <a:gd name="T10" fmla="*/ 0 w 8"/>
                  <a:gd name="T11" fmla="*/ 0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0"/>
                    </a:moveTo>
                    <a:lnTo>
                      <a:pt x="1" y="2"/>
                    </a:lnTo>
                    <a:lnTo>
                      <a:pt x="8" y="3"/>
                    </a:lnTo>
                    <a:lnTo>
                      <a:pt x="8" y="1"/>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71" name="Freeform 135"/>
              <p:cNvSpPr>
                <a:spLocks/>
              </p:cNvSpPr>
              <p:nvPr/>
            </p:nvSpPr>
            <p:spPr bwMode="auto">
              <a:xfrm>
                <a:off x="755" y="2142"/>
                <a:ext cx="7" cy="116"/>
              </a:xfrm>
              <a:custGeom>
                <a:avLst/>
                <a:gdLst>
                  <a:gd name="T0" fmla="*/ 0 w 7"/>
                  <a:gd name="T1" fmla="*/ 0 h 116"/>
                  <a:gd name="T2" fmla="*/ 0 w 7"/>
                  <a:gd name="T3" fmla="*/ 115 h 116"/>
                  <a:gd name="T4" fmla="*/ 7 w 7"/>
                  <a:gd name="T5" fmla="*/ 116 h 116"/>
                  <a:gd name="T6" fmla="*/ 7 w 7"/>
                  <a:gd name="T7" fmla="*/ 0 h 116"/>
                  <a:gd name="T8" fmla="*/ 0 w 7"/>
                  <a:gd name="T9" fmla="*/ 0 h 116"/>
                  <a:gd name="T10" fmla="*/ 0 60000 65536"/>
                  <a:gd name="T11" fmla="*/ 0 60000 65536"/>
                  <a:gd name="T12" fmla="*/ 0 60000 65536"/>
                  <a:gd name="T13" fmla="*/ 0 60000 65536"/>
                  <a:gd name="T14" fmla="*/ 0 60000 65536"/>
                  <a:gd name="T15" fmla="*/ 0 w 7"/>
                  <a:gd name="T16" fmla="*/ 0 h 116"/>
                  <a:gd name="T17" fmla="*/ 7 w 7"/>
                  <a:gd name="T18" fmla="*/ 116 h 116"/>
                </a:gdLst>
                <a:ahLst/>
                <a:cxnLst>
                  <a:cxn ang="T10">
                    <a:pos x="T0" y="T1"/>
                  </a:cxn>
                  <a:cxn ang="T11">
                    <a:pos x="T2" y="T3"/>
                  </a:cxn>
                  <a:cxn ang="T12">
                    <a:pos x="T4" y="T5"/>
                  </a:cxn>
                  <a:cxn ang="T13">
                    <a:pos x="T6" y="T7"/>
                  </a:cxn>
                  <a:cxn ang="T14">
                    <a:pos x="T8" y="T9"/>
                  </a:cxn>
                </a:cxnLst>
                <a:rect l="T15" t="T16" r="T17" b="T18"/>
                <a:pathLst>
                  <a:path w="7" h="116">
                    <a:moveTo>
                      <a:pt x="0" y="0"/>
                    </a:moveTo>
                    <a:lnTo>
                      <a:pt x="0" y="115"/>
                    </a:lnTo>
                    <a:lnTo>
                      <a:pt x="7" y="116"/>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72" name="Freeform 136"/>
              <p:cNvSpPr>
                <a:spLocks/>
              </p:cNvSpPr>
              <p:nvPr/>
            </p:nvSpPr>
            <p:spPr bwMode="auto">
              <a:xfrm>
                <a:off x="653" y="2121"/>
                <a:ext cx="7" cy="105"/>
              </a:xfrm>
              <a:custGeom>
                <a:avLst/>
                <a:gdLst>
                  <a:gd name="T0" fmla="*/ 0 w 6"/>
                  <a:gd name="T1" fmla="*/ 0 h 103"/>
                  <a:gd name="T2" fmla="*/ 0 w 6"/>
                  <a:gd name="T3" fmla="*/ 193 h 103"/>
                  <a:gd name="T4" fmla="*/ 1210 w 6"/>
                  <a:gd name="T5" fmla="*/ 195 h 103"/>
                  <a:gd name="T6" fmla="*/ 1210 w 6"/>
                  <a:gd name="T7" fmla="*/ 0 h 103"/>
                  <a:gd name="T8" fmla="*/ 0 w 6"/>
                  <a:gd name="T9" fmla="*/ 0 h 103"/>
                  <a:gd name="T10" fmla="*/ 0 60000 65536"/>
                  <a:gd name="T11" fmla="*/ 0 60000 65536"/>
                  <a:gd name="T12" fmla="*/ 0 60000 65536"/>
                  <a:gd name="T13" fmla="*/ 0 60000 65536"/>
                  <a:gd name="T14" fmla="*/ 0 60000 65536"/>
                  <a:gd name="T15" fmla="*/ 0 w 6"/>
                  <a:gd name="T16" fmla="*/ 0 h 103"/>
                  <a:gd name="T17" fmla="*/ 6 w 6"/>
                  <a:gd name="T18" fmla="*/ 103 h 103"/>
                </a:gdLst>
                <a:ahLst/>
                <a:cxnLst>
                  <a:cxn ang="T10">
                    <a:pos x="T0" y="T1"/>
                  </a:cxn>
                  <a:cxn ang="T11">
                    <a:pos x="T2" y="T3"/>
                  </a:cxn>
                  <a:cxn ang="T12">
                    <a:pos x="T4" y="T5"/>
                  </a:cxn>
                  <a:cxn ang="T13">
                    <a:pos x="T6" y="T7"/>
                  </a:cxn>
                  <a:cxn ang="T14">
                    <a:pos x="T8" y="T9"/>
                  </a:cxn>
                </a:cxnLst>
                <a:rect l="T15" t="T16" r="T17" b="T18"/>
                <a:pathLst>
                  <a:path w="6" h="103">
                    <a:moveTo>
                      <a:pt x="0" y="0"/>
                    </a:moveTo>
                    <a:lnTo>
                      <a:pt x="0" y="102"/>
                    </a:lnTo>
                    <a:lnTo>
                      <a:pt x="6" y="103"/>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73" name="Freeform 137"/>
              <p:cNvSpPr>
                <a:spLocks/>
              </p:cNvSpPr>
              <p:nvPr/>
            </p:nvSpPr>
            <p:spPr bwMode="auto">
              <a:xfrm>
                <a:off x="653" y="2121"/>
                <a:ext cx="7" cy="2"/>
              </a:xfrm>
              <a:custGeom>
                <a:avLst/>
                <a:gdLst>
                  <a:gd name="T0" fmla="*/ 0 w 7"/>
                  <a:gd name="T1" fmla="*/ 2147483647 h 1"/>
                  <a:gd name="T2" fmla="*/ 6 w 7"/>
                  <a:gd name="T3" fmla="*/ 2147483647 h 1"/>
                  <a:gd name="T4" fmla="*/ 7 w 7"/>
                  <a:gd name="T5" fmla="*/ 0 h 1"/>
                  <a:gd name="T6" fmla="*/ 0 w 7"/>
                  <a:gd name="T7" fmla="*/ 0 h 1"/>
                  <a:gd name="T8" fmla="*/ 0 w 7"/>
                  <a:gd name="T9" fmla="*/ 2147483647 h 1"/>
                  <a:gd name="T10" fmla="*/ 0 60000 65536"/>
                  <a:gd name="T11" fmla="*/ 0 60000 65536"/>
                  <a:gd name="T12" fmla="*/ 0 60000 65536"/>
                  <a:gd name="T13" fmla="*/ 0 60000 65536"/>
                  <a:gd name="T14" fmla="*/ 0 60000 65536"/>
                  <a:gd name="T15" fmla="*/ 0 w 7"/>
                  <a:gd name="T16" fmla="*/ 0 h 1"/>
                  <a:gd name="T17" fmla="*/ 7 w 7"/>
                  <a:gd name="T18" fmla="*/ 1 h 1"/>
                </a:gdLst>
                <a:ahLst/>
                <a:cxnLst>
                  <a:cxn ang="T10">
                    <a:pos x="T0" y="T1"/>
                  </a:cxn>
                  <a:cxn ang="T11">
                    <a:pos x="T2" y="T3"/>
                  </a:cxn>
                  <a:cxn ang="T12">
                    <a:pos x="T4" y="T5"/>
                  </a:cxn>
                  <a:cxn ang="T13">
                    <a:pos x="T6" y="T7"/>
                  </a:cxn>
                  <a:cxn ang="T14">
                    <a:pos x="T8" y="T9"/>
                  </a:cxn>
                </a:cxnLst>
                <a:rect l="T15" t="T16" r="T17" b="T18"/>
                <a:pathLst>
                  <a:path w="7" h="1">
                    <a:moveTo>
                      <a:pt x="0" y="1"/>
                    </a:moveTo>
                    <a:lnTo>
                      <a:pt x="6" y="1"/>
                    </a:lnTo>
                    <a:lnTo>
                      <a:pt x="7" y="0"/>
                    </a:lnTo>
                    <a:lnTo>
                      <a:pt x="0"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74" name="Freeform 138"/>
              <p:cNvSpPr>
                <a:spLocks/>
              </p:cNvSpPr>
              <p:nvPr/>
            </p:nvSpPr>
            <p:spPr bwMode="auto">
              <a:xfrm>
                <a:off x="653" y="2221"/>
                <a:ext cx="7" cy="5"/>
              </a:xfrm>
              <a:custGeom>
                <a:avLst/>
                <a:gdLst>
                  <a:gd name="T0" fmla="*/ 0 w 7"/>
                  <a:gd name="T1" fmla="*/ 4929 h 4"/>
                  <a:gd name="T2" fmla="*/ 1 w 7"/>
                  <a:gd name="T3" fmla="*/ 6161 h 4"/>
                  <a:gd name="T4" fmla="*/ 7 w 7"/>
                  <a:gd name="T5" fmla="*/ 7701 h 4"/>
                  <a:gd name="T6" fmla="*/ 7 w 7"/>
                  <a:gd name="T7" fmla="*/ 6161 h 4"/>
                  <a:gd name="T8" fmla="*/ 5 w 7"/>
                  <a:gd name="T9" fmla="*/ 0 h 4"/>
                  <a:gd name="T10" fmla="*/ 0 w 7"/>
                  <a:gd name="T11" fmla="*/ 4929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2"/>
                    </a:moveTo>
                    <a:lnTo>
                      <a:pt x="1" y="3"/>
                    </a:lnTo>
                    <a:lnTo>
                      <a:pt x="7" y="4"/>
                    </a:lnTo>
                    <a:lnTo>
                      <a:pt x="7" y="3"/>
                    </a:lnTo>
                    <a:lnTo>
                      <a:pt x="5" y="0"/>
                    </a:lnTo>
                    <a:lnTo>
                      <a:pt x="0" y="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75" name="Freeform 139"/>
              <p:cNvSpPr>
                <a:spLocks/>
              </p:cNvSpPr>
              <p:nvPr/>
            </p:nvSpPr>
            <p:spPr bwMode="auto">
              <a:xfrm>
                <a:off x="653" y="2212"/>
                <a:ext cx="5" cy="12"/>
              </a:xfrm>
              <a:custGeom>
                <a:avLst/>
                <a:gdLst>
                  <a:gd name="T0" fmla="*/ 0 w 6"/>
                  <a:gd name="T1" fmla="*/ 0 h 13"/>
                  <a:gd name="T2" fmla="*/ 0 w 6"/>
                  <a:gd name="T3" fmla="*/ 6 h 13"/>
                  <a:gd name="T4" fmla="*/ 3 w 6"/>
                  <a:gd name="T5" fmla="*/ 6 h 13"/>
                  <a:gd name="T6" fmla="*/ 3 w 6"/>
                  <a:gd name="T7" fmla="*/ 1 h 13"/>
                  <a:gd name="T8" fmla="*/ 0 w 6"/>
                  <a:gd name="T9" fmla="*/ 0 h 13"/>
                  <a:gd name="T10" fmla="*/ 0 60000 65536"/>
                  <a:gd name="T11" fmla="*/ 0 60000 65536"/>
                  <a:gd name="T12" fmla="*/ 0 60000 65536"/>
                  <a:gd name="T13" fmla="*/ 0 60000 65536"/>
                  <a:gd name="T14" fmla="*/ 0 60000 65536"/>
                  <a:gd name="T15" fmla="*/ 0 w 6"/>
                  <a:gd name="T16" fmla="*/ 0 h 13"/>
                  <a:gd name="T17" fmla="*/ 6 w 6"/>
                  <a:gd name="T18" fmla="*/ 13 h 13"/>
                </a:gdLst>
                <a:ahLst/>
                <a:cxnLst>
                  <a:cxn ang="T10">
                    <a:pos x="T0" y="T1"/>
                  </a:cxn>
                  <a:cxn ang="T11">
                    <a:pos x="T2" y="T3"/>
                  </a:cxn>
                  <a:cxn ang="T12">
                    <a:pos x="T4" y="T5"/>
                  </a:cxn>
                  <a:cxn ang="T13">
                    <a:pos x="T6" y="T7"/>
                  </a:cxn>
                  <a:cxn ang="T14">
                    <a:pos x="T8" y="T9"/>
                  </a:cxn>
                </a:cxnLst>
                <a:rect l="T15" t="T16" r="T17" b="T18"/>
                <a:pathLst>
                  <a:path w="6" h="13">
                    <a:moveTo>
                      <a:pt x="0" y="0"/>
                    </a:moveTo>
                    <a:lnTo>
                      <a:pt x="0" y="12"/>
                    </a:lnTo>
                    <a:lnTo>
                      <a:pt x="6" y="13"/>
                    </a:lnTo>
                    <a:lnTo>
                      <a:pt x="6"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76" name="Freeform 140"/>
              <p:cNvSpPr>
                <a:spLocks/>
              </p:cNvSpPr>
              <p:nvPr/>
            </p:nvSpPr>
            <p:spPr bwMode="auto">
              <a:xfrm>
                <a:off x="653" y="2123"/>
                <a:ext cx="5" cy="75"/>
              </a:xfrm>
              <a:custGeom>
                <a:avLst/>
                <a:gdLst>
                  <a:gd name="T0" fmla="*/ 0 w 6"/>
                  <a:gd name="T1" fmla="*/ 0 h 75"/>
                  <a:gd name="T2" fmla="*/ 0 w 6"/>
                  <a:gd name="T3" fmla="*/ 74 h 75"/>
                  <a:gd name="T4" fmla="*/ 3 w 6"/>
                  <a:gd name="T5" fmla="*/ 75 h 75"/>
                  <a:gd name="T6" fmla="*/ 3 w 6"/>
                  <a:gd name="T7" fmla="*/ 1 h 75"/>
                  <a:gd name="T8" fmla="*/ 0 w 6"/>
                  <a:gd name="T9" fmla="*/ 0 h 75"/>
                  <a:gd name="T10" fmla="*/ 0 60000 65536"/>
                  <a:gd name="T11" fmla="*/ 0 60000 65536"/>
                  <a:gd name="T12" fmla="*/ 0 60000 65536"/>
                  <a:gd name="T13" fmla="*/ 0 60000 65536"/>
                  <a:gd name="T14" fmla="*/ 0 60000 65536"/>
                  <a:gd name="T15" fmla="*/ 0 w 6"/>
                  <a:gd name="T16" fmla="*/ 0 h 75"/>
                  <a:gd name="T17" fmla="*/ 6 w 6"/>
                  <a:gd name="T18" fmla="*/ 75 h 75"/>
                </a:gdLst>
                <a:ahLst/>
                <a:cxnLst>
                  <a:cxn ang="T10">
                    <a:pos x="T0" y="T1"/>
                  </a:cxn>
                  <a:cxn ang="T11">
                    <a:pos x="T2" y="T3"/>
                  </a:cxn>
                  <a:cxn ang="T12">
                    <a:pos x="T4" y="T5"/>
                  </a:cxn>
                  <a:cxn ang="T13">
                    <a:pos x="T6" y="T7"/>
                  </a:cxn>
                  <a:cxn ang="T14">
                    <a:pos x="T8" y="T9"/>
                  </a:cxn>
                </a:cxnLst>
                <a:rect l="T15" t="T16" r="T17" b="T18"/>
                <a:pathLst>
                  <a:path w="6" h="75">
                    <a:moveTo>
                      <a:pt x="0" y="0"/>
                    </a:moveTo>
                    <a:lnTo>
                      <a:pt x="0" y="74"/>
                    </a:lnTo>
                    <a:lnTo>
                      <a:pt x="6" y="75"/>
                    </a:lnTo>
                    <a:lnTo>
                      <a:pt x="6"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77" name="Freeform 141"/>
              <p:cNvSpPr>
                <a:spLocks/>
              </p:cNvSpPr>
              <p:nvPr/>
            </p:nvSpPr>
            <p:spPr bwMode="auto">
              <a:xfrm>
                <a:off x="653" y="2210"/>
                <a:ext cx="7" cy="2"/>
              </a:xfrm>
              <a:custGeom>
                <a:avLst/>
                <a:gdLst>
                  <a:gd name="T0" fmla="*/ 0 w 7"/>
                  <a:gd name="T1" fmla="*/ 1 h 3"/>
                  <a:gd name="T2" fmla="*/ 6 w 7"/>
                  <a:gd name="T3" fmla="*/ 1 h 3"/>
                  <a:gd name="T4" fmla="*/ 7 w 7"/>
                  <a:gd name="T5" fmla="*/ 1 h 3"/>
                  <a:gd name="T6" fmla="*/ 0 w 7"/>
                  <a:gd name="T7" fmla="*/ 0 h 3"/>
                  <a:gd name="T8" fmla="*/ 0 w 7"/>
                  <a:gd name="T9" fmla="*/ 1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0" y="2"/>
                    </a:moveTo>
                    <a:lnTo>
                      <a:pt x="6" y="3"/>
                    </a:lnTo>
                    <a:lnTo>
                      <a:pt x="7" y="1"/>
                    </a:lnTo>
                    <a:lnTo>
                      <a:pt x="0"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78" name="Freeform 142"/>
              <p:cNvSpPr>
                <a:spLocks/>
              </p:cNvSpPr>
              <p:nvPr/>
            </p:nvSpPr>
            <p:spPr bwMode="auto">
              <a:xfrm>
                <a:off x="653" y="2198"/>
                <a:ext cx="7" cy="0"/>
              </a:xfrm>
              <a:custGeom>
                <a:avLst/>
                <a:gdLst>
                  <a:gd name="T0" fmla="*/ 6 w 7"/>
                  <a:gd name="T1" fmla="*/ 0 h 2"/>
                  <a:gd name="T2" fmla="*/ 0 w 7"/>
                  <a:gd name="T3" fmla="*/ 0 h 2"/>
                  <a:gd name="T4" fmla="*/ 1 w 7"/>
                  <a:gd name="T5" fmla="*/ 0 h 2"/>
                  <a:gd name="T6" fmla="*/ 7 w 7"/>
                  <a:gd name="T7" fmla="*/ 0 h 2"/>
                  <a:gd name="T8" fmla="*/ 6 w 7"/>
                  <a:gd name="T9" fmla="*/ 0 h 2"/>
                  <a:gd name="T10" fmla="*/ 0 60000 65536"/>
                  <a:gd name="T11" fmla="*/ 0 60000 65536"/>
                  <a:gd name="T12" fmla="*/ 0 60000 65536"/>
                  <a:gd name="T13" fmla="*/ 0 60000 65536"/>
                  <a:gd name="T14" fmla="*/ 0 60000 65536"/>
                  <a:gd name="T15" fmla="*/ 0 w 7"/>
                  <a:gd name="T16" fmla="*/ 0 h 2"/>
                  <a:gd name="T17" fmla="*/ 7 w 7"/>
                  <a:gd name="T18" fmla="*/ 0 h 2"/>
                </a:gdLst>
                <a:ahLst/>
                <a:cxnLst>
                  <a:cxn ang="T10">
                    <a:pos x="T0" y="T1"/>
                  </a:cxn>
                  <a:cxn ang="T11">
                    <a:pos x="T2" y="T3"/>
                  </a:cxn>
                  <a:cxn ang="T12">
                    <a:pos x="T4" y="T5"/>
                  </a:cxn>
                  <a:cxn ang="T13">
                    <a:pos x="T6" y="T7"/>
                  </a:cxn>
                  <a:cxn ang="T14">
                    <a:pos x="T8" y="T9"/>
                  </a:cxn>
                </a:cxnLst>
                <a:rect l="T15" t="T16" r="T17" b="T18"/>
                <a:pathLst>
                  <a:path w="7" h="2">
                    <a:moveTo>
                      <a:pt x="6" y="1"/>
                    </a:moveTo>
                    <a:lnTo>
                      <a:pt x="0" y="0"/>
                    </a:lnTo>
                    <a:lnTo>
                      <a:pt x="1" y="2"/>
                    </a:lnTo>
                    <a:lnTo>
                      <a:pt x="7" y="2"/>
                    </a:lnTo>
                    <a:lnTo>
                      <a:pt x="6"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79" name="Rectangle 143"/>
              <p:cNvSpPr>
                <a:spLocks noChangeArrowheads="1"/>
              </p:cNvSpPr>
              <p:nvPr/>
            </p:nvSpPr>
            <p:spPr bwMode="auto">
              <a:xfrm>
                <a:off x="653" y="2205"/>
                <a:ext cx="5" cy="5"/>
              </a:xfrm>
              <a:prstGeom prst="rect">
                <a:avLst/>
              </a:prstGeom>
              <a:solidFill>
                <a:srgbClr val="2020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ct val="0"/>
                  </a:spcBef>
                  <a:defRPr/>
                </a:pPr>
                <a:endParaRPr lang="en-GB" sz="4000" dirty="0">
                  <a:latin typeface="+mn-lt"/>
                  <a:ea typeface="ＭＳ Ｐゴシック" pitchFamily="34" charset="-128"/>
                  <a:cs typeface="Arial" pitchFamily="34" charset="0"/>
                </a:endParaRPr>
              </a:p>
            </p:txBody>
          </p:sp>
          <p:sp>
            <p:nvSpPr>
              <p:cNvPr id="980" name="Freeform 144"/>
              <p:cNvSpPr>
                <a:spLocks/>
              </p:cNvSpPr>
              <p:nvPr/>
            </p:nvSpPr>
            <p:spPr bwMode="auto">
              <a:xfrm>
                <a:off x="764" y="2137"/>
                <a:ext cx="2" cy="128"/>
              </a:xfrm>
              <a:custGeom>
                <a:avLst/>
                <a:gdLst>
                  <a:gd name="T0" fmla="*/ 0 w 1"/>
                  <a:gd name="T1" fmla="*/ 161 h 127"/>
                  <a:gd name="T2" fmla="*/ 0 w 1"/>
                  <a:gd name="T3" fmla="*/ 158 h 127"/>
                  <a:gd name="T4" fmla="*/ 0 w 1"/>
                  <a:gd name="T5" fmla="*/ 0 h 127"/>
                  <a:gd name="T6" fmla="*/ 0 w 1"/>
                  <a:gd name="T7" fmla="*/ 0 h 127"/>
                  <a:gd name="T8" fmla="*/ 0 w 1"/>
                  <a:gd name="T9" fmla="*/ 161 h 127"/>
                  <a:gd name="T10" fmla="*/ 0 60000 65536"/>
                  <a:gd name="T11" fmla="*/ 0 60000 65536"/>
                  <a:gd name="T12" fmla="*/ 0 60000 65536"/>
                  <a:gd name="T13" fmla="*/ 0 60000 65536"/>
                  <a:gd name="T14" fmla="*/ 0 60000 65536"/>
                  <a:gd name="T15" fmla="*/ 0 w 1"/>
                  <a:gd name="T16" fmla="*/ 0 h 127"/>
                  <a:gd name="T17" fmla="*/ 1 w 1"/>
                  <a:gd name="T18" fmla="*/ 127 h 127"/>
                </a:gdLst>
                <a:ahLst/>
                <a:cxnLst>
                  <a:cxn ang="T10">
                    <a:pos x="T0" y="T1"/>
                  </a:cxn>
                  <a:cxn ang="T11">
                    <a:pos x="T2" y="T3"/>
                  </a:cxn>
                  <a:cxn ang="T12">
                    <a:pos x="T4" y="T5"/>
                  </a:cxn>
                  <a:cxn ang="T13">
                    <a:pos x="T6" y="T7"/>
                  </a:cxn>
                  <a:cxn ang="T14">
                    <a:pos x="T8" y="T9"/>
                  </a:cxn>
                </a:cxnLst>
                <a:rect l="T15" t="T16" r="T17" b="T18"/>
                <a:pathLst>
                  <a:path w="1" h="127">
                    <a:moveTo>
                      <a:pt x="0" y="127"/>
                    </a:moveTo>
                    <a:lnTo>
                      <a:pt x="0" y="124"/>
                    </a:lnTo>
                    <a:lnTo>
                      <a:pt x="0" y="0"/>
                    </a:lnTo>
                    <a:lnTo>
                      <a:pt x="0" y="12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981" name="Freeform 145"/>
              <p:cNvSpPr>
                <a:spLocks/>
              </p:cNvSpPr>
              <p:nvPr/>
            </p:nvSpPr>
            <p:spPr bwMode="auto">
              <a:xfrm>
                <a:off x="641" y="2116"/>
                <a:ext cx="3" cy="109"/>
              </a:xfrm>
              <a:custGeom>
                <a:avLst/>
                <a:gdLst>
                  <a:gd name="T0" fmla="*/ 0 w 1"/>
                  <a:gd name="T1" fmla="*/ 0 h 108"/>
                  <a:gd name="T2" fmla="*/ 0 w 1"/>
                  <a:gd name="T3" fmla="*/ 142 h 108"/>
                  <a:gd name="T4" fmla="*/ 0 w 1"/>
                  <a:gd name="T5" fmla="*/ 141 h 108"/>
                  <a:gd name="T6" fmla="*/ 0 w 1"/>
                  <a:gd name="T7" fmla="*/ 0 h 108"/>
                  <a:gd name="T8" fmla="*/ 0 60000 65536"/>
                  <a:gd name="T9" fmla="*/ 0 60000 65536"/>
                  <a:gd name="T10" fmla="*/ 0 60000 65536"/>
                  <a:gd name="T11" fmla="*/ 0 60000 65536"/>
                  <a:gd name="T12" fmla="*/ 0 w 1"/>
                  <a:gd name="T13" fmla="*/ 0 h 108"/>
                  <a:gd name="T14" fmla="*/ 1 w 1"/>
                  <a:gd name="T15" fmla="*/ 108 h 108"/>
                </a:gdLst>
                <a:ahLst/>
                <a:cxnLst>
                  <a:cxn ang="T8">
                    <a:pos x="T0" y="T1"/>
                  </a:cxn>
                  <a:cxn ang="T9">
                    <a:pos x="T2" y="T3"/>
                  </a:cxn>
                  <a:cxn ang="T10">
                    <a:pos x="T4" y="T5"/>
                  </a:cxn>
                  <a:cxn ang="T11">
                    <a:pos x="T6" y="T7"/>
                  </a:cxn>
                </a:cxnLst>
                <a:rect l="T12" t="T13" r="T14" b="T15"/>
                <a:pathLst>
                  <a:path w="1" h="108">
                    <a:moveTo>
                      <a:pt x="0" y="0"/>
                    </a:moveTo>
                    <a:lnTo>
                      <a:pt x="0" y="108"/>
                    </a:lnTo>
                    <a:lnTo>
                      <a:pt x="0" y="107"/>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grpSp>
        <p:sp>
          <p:nvSpPr>
            <p:cNvPr id="900" name="Freeform 146"/>
            <p:cNvSpPr>
              <a:spLocks/>
            </p:cNvSpPr>
            <p:nvPr/>
          </p:nvSpPr>
          <p:spPr bwMode="auto">
            <a:xfrm>
              <a:off x="778" y="1974"/>
              <a:ext cx="7" cy="370"/>
            </a:xfrm>
            <a:custGeom>
              <a:avLst/>
              <a:gdLst>
                <a:gd name="T0" fmla="*/ 0 w 7"/>
                <a:gd name="T1" fmla="*/ 2 h 370"/>
                <a:gd name="T2" fmla="*/ 0 w 7"/>
                <a:gd name="T3" fmla="*/ 370 h 370"/>
                <a:gd name="T4" fmla="*/ 7 w 7"/>
                <a:gd name="T5" fmla="*/ 363 h 370"/>
                <a:gd name="T6" fmla="*/ 7 w 7"/>
                <a:gd name="T7" fmla="*/ 0 h 370"/>
                <a:gd name="T8" fmla="*/ 0 w 7"/>
                <a:gd name="T9" fmla="*/ 2 h 370"/>
                <a:gd name="T10" fmla="*/ 0 60000 65536"/>
                <a:gd name="T11" fmla="*/ 0 60000 65536"/>
                <a:gd name="T12" fmla="*/ 0 60000 65536"/>
                <a:gd name="T13" fmla="*/ 0 60000 65536"/>
                <a:gd name="T14" fmla="*/ 0 60000 65536"/>
                <a:gd name="T15" fmla="*/ 0 w 7"/>
                <a:gd name="T16" fmla="*/ 0 h 370"/>
                <a:gd name="T17" fmla="*/ 7 w 7"/>
                <a:gd name="T18" fmla="*/ 370 h 370"/>
              </a:gdLst>
              <a:ahLst/>
              <a:cxnLst>
                <a:cxn ang="T10">
                  <a:pos x="T0" y="T1"/>
                </a:cxn>
                <a:cxn ang="T11">
                  <a:pos x="T2" y="T3"/>
                </a:cxn>
                <a:cxn ang="T12">
                  <a:pos x="T4" y="T5"/>
                </a:cxn>
                <a:cxn ang="T13">
                  <a:pos x="T6" y="T7"/>
                </a:cxn>
                <a:cxn ang="T14">
                  <a:pos x="T8" y="T9"/>
                </a:cxn>
              </a:cxnLst>
              <a:rect l="T15" t="T16" r="T17" b="T18"/>
              <a:pathLst>
                <a:path w="7" h="370">
                  <a:moveTo>
                    <a:pt x="0" y="2"/>
                  </a:moveTo>
                  <a:lnTo>
                    <a:pt x="0" y="370"/>
                  </a:lnTo>
                  <a:lnTo>
                    <a:pt x="7" y="363"/>
                  </a:lnTo>
                  <a:lnTo>
                    <a:pt x="7" y="0"/>
                  </a:lnTo>
                  <a:lnTo>
                    <a:pt x="0" y="2"/>
                  </a:lnTo>
                  <a:close/>
                </a:path>
              </a:pathLst>
            </a:custGeom>
            <a:solidFill>
              <a:srgbClr val="A0A0A0"/>
            </a:solidFill>
            <a:ln w="1588">
              <a:solidFill>
                <a:srgbClr val="808080"/>
              </a:solidFill>
              <a:prstDash val="solid"/>
              <a:round/>
              <a:headEnd/>
              <a:tailEnd/>
            </a:ln>
          </p:spPr>
          <p:txBody>
            <a:bodyPr/>
            <a:lstStyle/>
            <a:p>
              <a:pPr>
                <a:defRPr/>
              </a:pPr>
              <a:endParaRPr lang="en-GB" dirty="0">
                <a:latin typeface="+mn-lt"/>
                <a:cs typeface="Arial" pitchFamily="34" charset="0"/>
              </a:endParaRPr>
            </a:p>
          </p:txBody>
        </p:sp>
        <p:sp>
          <p:nvSpPr>
            <p:cNvPr id="901" name="Freeform 147"/>
            <p:cNvSpPr>
              <a:spLocks/>
            </p:cNvSpPr>
            <p:nvPr/>
          </p:nvSpPr>
          <p:spPr bwMode="auto">
            <a:xfrm>
              <a:off x="632" y="1958"/>
              <a:ext cx="220" cy="21"/>
            </a:xfrm>
            <a:custGeom>
              <a:avLst/>
              <a:gdLst>
                <a:gd name="T0" fmla="*/ 0 w 220"/>
                <a:gd name="T1" fmla="*/ 101 h 20"/>
                <a:gd name="T2" fmla="*/ 147 w 220"/>
                <a:gd name="T3" fmla="*/ 96 h 20"/>
                <a:gd name="T4" fmla="*/ 220 w 220"/>
                <a:gd name="T5" fmla="*/ 0 h 20"/>
                <a:gd name="T6" fmla="*/ 96 w 220"/>
                <a:gd name="T7" fmla="*/ 3 h 20"/>
                <a:gd name="T8" fmla="*/ 0 w 220"/>
                <a:gd name="T9" fmla="*/ 101 h 20"/>
                <a:gd name="T10" fmla="*/ 0 60000 65536"/>
                <a:gd name="T11" fmla="*/ 0 60000 65536"/>
                <a:gd name="T12" fmla="*/ 0 60000 65536"/>
                <a:gd name="T13" fmla="*/ 0 60000 65536"/>
                <a:gd name="T14" fmla="*/ 0 60000 65536"/>
                <a:gd name="T15" fmla="*/ 0 w 220"/>
                <a:gd name="T16" fmla="*/ 0 h 20"/>
                <a:gd name="T17" fmla="*/ 220 w 220"/>
                <a:gd name="T18" fmla="*/ 20 h 20"/>
              </a:gdLst>
              <a:ahLst/>
              <a:cxnLst>
                <a:cxn ang="T10">
                  <a:pos x="T0" y="T1"/>
                </a:cxn>
                <a:cxn ang="T11">
                  <a:pos x="T2" y="T3"/>
                </a:cxn>
                <a:cxn ang="T12">
                  <a:pos x="T4" y="T5"/>
                </a:cxn>
                <a:cxn ang="T13">
                  <a:pos x="T6" y="T7"/>
                </a:cxn>
                <a:cxn ang="T14">
                  <a:pos x="T8" y="T9"/>
                </a:cxn>
              </a:cxnLst>
              <a:rect l="T15" t="T16" r="T17" b="T18"/>
              <a:pathLst>
                <a:path w="220" h="20">
                  <a:moveTo>
                    <a:pt x="0" y="20"/>
                  </a:moveTo>
                  <a:lnTo>
                    <a:pt x="147" y="19"/>
                  </a:lnTo>
                  <a:lnTo>
                    <a:pt x="220" y="0"/>
                  </a:lnTo>
                  <a:lnTo>
                    <a:pt x="96" y="3"/>
                  </a:lnTo>
                  <a:lnTo>
                    <a:pt x="0" y="20"/>
                  </a:lnTo>
                  <a:close/>
                </a:path>
              </a:pathLst>
            </a:custGeom>
            <a:solidFill>
              <a:srgbClr val="E0E0E0"/>
            </a:solidFill>
            <a:ln w="1588">
              <a:solidFill>
                <a:srgbClr val="808080"/>
              </a:solidFill>
              <a:prstDash val="solid"/>
              <a:round/>
              <a:headEnd/>
              <a:tailEnd/>
            </a:ln>
          </p:spPr>
          <p:txBody>
            <a:bodyPr/>
            <a:lstStyle/>
            <a:p>
              <a:pPr>
                <a:defRPr/>
              </a:pPr>
              <a:endParaRPr lang="en-GB" dirty="0">
                <a:latin typeface="+mn-lt"/>
                <a:cs typeface="Arial" pitchFamily="34" charset="0"/>
              </a:endParaRPr>
            </a:p>
          </p:txBody>
        </p:sp>
        <p:sp>
          <p:nvSpPr>
            <p:cNvPr id="902" name="Freeform 148"/>
            <p:cNvSpPr>
              <a:spLocks/>
            </p:cNvSpPr>
            <p:nvPr/>
          </p:nvSpPr>
          <p:spPr bwMode="auto">
            <a:xfrm>
              <a:off x="752" y="2279"/>
              <a:ext cx="9" cy="23"/>
            </a:xfrm>
            <a:custGeom>
              <a:avLst/>
              <a:gdLst>
                <a:gd name="T0" fmla="*/ 0 w 10"/>
                <a:gd name="T1" fmla="*/ 0 h 22"/>
                <a:gd name="T2" fmla="*/ 0 w 10"/>
                <a:gd name="T3" fmla="*/ 83 h 22"/>
                <a:gd name="T4" fmla="*/ 5 w 10"/>
                <a:gd name="T5" fmla="*/ 95 h 22"/>
                <a:gd name="T6" fmla="*/ 5 w 10"/>
                <a:gd name="T7" fmla="*/ 3 h 22"/>
                <a:gd name="T8" fmla="*/ 0 w 10"/>
                <a:gd name="T9" fmla="*/ 0 h 22"/>
                <a:gd name="T10" fmla="*/ 0 60000 65536"/>
                <a:gd name="T11" fmla="*/ 0 60000 65536"/>
                <a:gd name="T12" fmla="*/ 0 60000 65536"/>
                <a:gd name="T13" fmla="*/ 0 60000 65536"/>
                <a:gd name="T14" fmla="*/ 0 60000 65536"/>
                <a:gd name="T15" fmla="*/ 0 w 10"/>
                <a:gd name="T16" fmla="*/ 0 h 22"/>
                <a:gd name="T17" fmla="*/ 10 w 10"/>
                <a:gd name="T18" fmla="*/ 22 h 22"/>
              </a:gdLst>
              <a:ahLst/>
              <a:cxnLst>
                <a:cxn ang="T10">
                  <a:pos x="T0" y="T1"/>
                </a:cxn>
                <a:cxn ang="T11">
                  <a:pos x="T2" y="T3"/>
                </a:cxn>
                <a:cxn ang="T12">
                  <a:pos x="T4" y="T5"/>
                </a:cxn>
                <a:cxn ang="T13">
                  <a:pos x="T6" y="T7"/>
                </a:cxn>
                <a:cxn ang="T14">
                  <a:pos x="T8" y="T9"/>
                </a:cxn>
              </a:cxnLst>
              <a:rect l="T15" t="T16" r="T17" b="T18"/>
              <a:pathLst>
                <a:path w="10" h="22">
                  <a:moveTo>
                    <a:pt x="0" y="0"/>
                  </a:moveTo>
                  <a:lnTo>
                    <a:pt x="0" y="19"/>
                  </a:lnTo>
                  <a:lnTo>
                    <a:pt x="10" y="22"/>
                  </a:lnTo>
                  <a:lnTo>
                    <a:pt x="10" y="3"/>
                  </a:lnTo>
                  <a:lnTo>
                    <a:pt x="0" y="0"/>
                  </a:lnTo>
                  <a:close/>
                </a:path>
              </a:pathLst>
            </a:custGeom>
            <a:solidFill>
              <a:srgbClr val="0000FF"/>
            </a:solidFill>
            <a:ln w="1588">
              <a:solidFill>
                <a:srgbClr val="808080"/>
              </a:solidFill>
              <a:prstDash val="solid"/>
              <a:round/>
              <a:headEnd/>
              <a:tailEnd/>
            </a:ln>
          </p:spPr>
          <p:txBody>
            <a:bodyPr/>
            <a:lstStyle/>
            <a:p>
              <a:pPr>
                <a:defRPr/>
              </a:pPr>
              <a:endParaRPr lang="en-GB" dirty="0">
                <a:latin typeface="+mn-lt"/>
                <a:cs typeface="Arial" pitchFamily="34" charset="0"/>
              </a:endParaRPr>
            </a:p>
          </p:txBody>
        </p:sp>
        <p:grpSp>
          <p:nvGrpSpPr>
            <p:cNvPr id="903" name="Group 149"/>
            <p:cNvGrpSpPr>
              <a:grpSpLocks/>
            </p:cNvGrpSpPr>
            <p:nvPr/>
          </p:nvGrpSpPr>
          <p:grpSpPr bwMode="auto">
            <a:xfrm>
              <a:off x="791" y="1972"/>
              <a:ext cx="13" cy="28"/>
              <a:chOff x="791" y="1972"/>
              <a:chExt cx="13" cy="28"/>
            </a:xfrm>
          </p:grpSpPr>
          <p:grpSp>
            <p:nvGrpSpPr>
              <p:cNvPr id="905" name="Group 150"/>
              <p:cNvGrpSpPr>
                <a:grpSpLocks/>
              </p:cNvGrpSpPr>
              <p:nvPr/>
            </p:nvGrpSpPr>
            <p:grpSpPr bwMode="auto">
              <a:xfrm>
                <a:off x="791" y="1972"/>
                <a:ext cx="13" cy="28"/>
                <a:chOff x="791" y="1972"/>
                <a:chExt cx="13" cy="28"/>
              </a:xfrm>
            </p:grpSpPr>
            <p:sp>
              <p:nvSpPr>
                <p:cNvPr id="908" name="Line 151"/>
                <p:cNvSpPr>
                  <a:spLocks noChangeShapeType="1"/>
                </p:cNvSpPr>
                <p:nvPr/>
              </p:nvSpPr>
              <p:spPr bwMode="auto">
                <a:xfrm flipV="1">
                  <a:off x="791" y="1977"/>
                  <a:ext cx="2" cy="23"/>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sp>
              <p:nvSpPr>
                <p:cNvPr id="909" name="Line 152"/>
                <p:cNvSpPr>
                  <a:spLocks noChangeShapeType="1"/>
                </p:cNvSpPr>
                <p:nvPr/>
              </p:nvSpPr>
              <p:spPr bwMode="auto">
                <a:xfrm>
                  <a:off x="793" y="1974"/>
                  <a:ext cx="0" cy="26"/>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sp>
              <p:nvSpPr>
                <p:cNvPr id="910" name="Line 153"/>
                <p:cNvSpPr>
                  <a:spLocks noChangeShapeType="1"/>
                </p:cNvSpPr>
                <p:nvPr/>
              </p:nvSpPr>
              <p:spPr bwMode="auto">
                <a:xfrm>
                  <a:off x="795" y="1974"/>
                  <a:ext cx="2" cy="26"/>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sp>
              <p:nvSpPr>
                <p:cNvPr id="911" name="Line 154"/>
                <p:cNvSpPr>
                  <a:spLocks noChangeShapeType="1"/>
                </p:cNvSpPr>
                <p:nvPr/>
              </p:nvSpPr>
              <p:spPr bwMode="auto">
                <a:xfrm>
                  <a:off x="797" y="1974"/>
                  <a:ext cx="0" cy="23"/>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sp>
              <p:nvSpPr>
                <p:cNvPr id="912" name="Line 155"/>
                <p:cNvSpPr>
                  <a:spLocks noChangeShapeType="1"/>
                </p:cNvSpPr>
                <p:nvPr/>
              </p:nvSpPr>
              <p:spPr bwMode="auto">
                <a:xfrm>
                  <a:off x="798" y="1974"/>
                  <a:ext cx="0" cy="23"/>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sp>
              <p:nvSpPr>
                <p:cNvPr id="913" name="Line 156"/>
                <p:cNvSpPr>
                  <a:spLocks noChangeShapeType="1"/>
                </p:cNvSpPr>
                <p:nvPr/>
              </p:nvSpPr>
              <p:spPr bwMode="auto">
                <a:xfrm>
                  <a:off x="798" y="1972"/>
                  <a:ext cx="2" cy="26"/>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sp>
              <p:nvSpPr>
                <p:cNvPr id="914" name="Line 157"/>
                <p:cNvSpPr>
                  <a:spLocks noChangeShapeType="1"/>
                </p:cNvSpPr>
                <p:nvPr/>
              </p:nvSpPr>
              <p:spPr bwMode="auto">
                <a:xfrm>
                  <a:off x="802" y="1972"/>
                  <a:ext cx="0" cy="23"/>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sp>
              <p:nvSpPr>
                <p:cNvPr id="915" name="Line 158"/>
                <p:cNvSpPr>
                  <a:spLocks noChangeShapeType="1"/>
                </p:cNvSpPr>
                <p:nvPr/>
              </p:nvSpPr>
              <p:spPr bwMode="auto">
                <a:xfrm>
                  <a:off x="802" y="1972"/>
                  <a:ext cx="2" cy="23"/>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sp>
              <p:nvSpPr>
                <p:cNvPr id="916" name="Line 159"/>
                <p:cNvSpPr>
                  <a:spLocks noChangeShapeType="1"/>
                </p:cNvSpPr>
                <p:nvPr/>
              </p:nvSpPr>
              <p:spPr bwMode="auto">
                <a:xfrm>
                  <a:off x="802" y="1972"/>
                  <a:ext cx="0" cy="21"/>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grpSp>
          <p:sp>
            <p:nvSpPr>
              <p:cNvPr id="906" name="Line 160"/>
              <p:cNvSpPr>
                <a:spLocks noChangeShapeType="1"/>
              </p:cNvSpPr>
              <p:nvPr/>
            </p:nvSpPr>
            <p:spPr bwMode="auto">
              <a:xfrm flipV="1">
                <a:off x="791" y="1974"/>
                <a:ext cx="9" cy="5"/>
              </a:xfrm>
              <a:prstGeom prst="line">
                <a:avLst/>
              </a:prstGeom>
              <a:noFill/>
              <a:ln w="1588">
                <a:solidFill>
                  <a:srgbClr val="A0A0A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sp>
            <p:nvSpPr>
              <p:cNvPr id="907" name="Line 161"/>
              <p:cNvSpPr>
                <a:spLocks noChangeShapeType="1"/>
              </p:cNvSpPr>
              <p:nvPr/>
            </p:nvSpPr>
            <p:spPr bwMode="auto">
              <a:xfrm flipV="1">
                <a:off x="791" y="1993"/>
                <a:ext cx="9" cy="7"/>
              </a:xfrm>
              <a:prstGeom prst="line">
                <a:avLst/>
              </a:prstGeom>
              <a:noFill/>
              <a:ln w="1588">
                <a:solidFill>
                  <a:srgbClr val="A0A0A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grpSp>
        <p:sp>
          <p:nvSpPr>
            <p:cNvPr id="904" name="Freeform 162"/>
            <p:cNvSpPr>
              <a:spLocks/>
            </p:cNvSpPr>
            <p:nvPr/>
          </p:nvSpPr>
          <p:spPr bwMode="auto">
            <a:xfrm>
              <a:off x="752" y="2279"/>
              <a:ext cx="9" cy="14"/>
            </a:xfrm>
            <a:custGeom>
              <a:avLst/>
              <a:gdLst>
                <a:gd name="T0" fmla="*/ 5 w 10"/>
                <a:gd name="T1" fmla="*/ 3 h 13"/>
                <a:gd name="T2" fmla="*/ 0 w 10"/>
                <a:gd name="T3" fmla="*/ 0 h 13"/>
                <a:gd name="T4" fmla="*/ 0 w 10"/>
                <a:gd name="T5" fmla="*/ 112 h 13"/>
                <a:gd name="T6" fmla="*/ 5 w 10"/>
                <a:gd name="T7" fmla="*/ 151 h 13"/>
                <a:gd name="T8" fmla="*/ 5 w 10"/>
                <a:gd name="T9" fmla="*/ 3 h 13"/>
                <a:gd name="T10" fmla="*/ 0 60000 65536"/>
                <a:gd name="T11" fmla="*/ 0 60000 65536"/>
                <a:gd name="T12" fmla="*/ 0 60000 65536"/>
                <a:gd name="T13" fmla="*/ 0 60000 65536"/>
                <a:gd name="T14" fmla="*/ 0 60000 65536"/>
                <a:gd name="T15" fmla="*/ 0 w 10"/>
                <a:gd name="T16" fmla="*/ 0 h 13"/>
                <a:gd name="T17" fmla="*/ 10 w 10"/>
                <a:gd name="T18" fmla="*/ 13 h 13"/>
              </a:gdLst>
              <a:ahLst/>
              <a:cxnLst>
                <a:cxn ang="T10">
                  <a:pos x="T0" y="T1"/>
                </a:cxn>
                <a:cxn ang="T11">
                  <a:pos x="T2" y="T3"/>
                </a:cxn>
                <a:cxn ang="T12">
                  <a:pos x="T4" y="T5"/>
                </a:cxn>
                <a:cxn ang="T13">
                  <a:pos x="T6" y="T7"/>
                </a:cxn>
                <a:cxn ang="T14">
                  <a:pos x="T8" y="T9"/>
                </a:cxn>
              </a:cxnLst>
              <a:rect l="T15" t="T16" r="T17" b="T18"/>
              <a:pathLst>
                <a:path w="10" h="13">
                  <a:moveTo>
                    <a:pt x="10" y="3"/>
                  </a:moveTo>
                  <a:lnTo>
                    <a:pt x="0" y="0"/>
                  </a:lnTo>
                  <a:lnTo>
                    <a:pt x="0" y="9"/>
                  </a:lnTo>
                  <a:lnTo>
                    <a:pt x="10" y="13"/>
                  </a:lnTo>
                  <a:lnTo>
                    <a:pt x="10" y="3"/>
                  </a:lnTo>
                  <a:close/>
                </a:path>
              </a:pathLst>
            </a:custGeom>
            <a:solidFill>
              <a:srgbClr val="E00000"/>
            </a:solidFill>
            <a:ln w="1588">
              <a:solidFill>
                <a:srgbClr val="808080"/>
              </a:solidFill>
              <a:prstDash val="solid"/>
              <a:round/>
              <a:headEnd/>
              <a:tailEnd/>
            </a:ln>
          </p:spPr>
          <p:txBody>
            <a:bodyPr/>
            <a:lstStyle/>
            <a:p>
              <a:pPr>
                <a:defRPr/>
              </a:pPr>
              <a:endParaRPr lang="en-GB" dirty="0">
                <a:latin typeface="+mn-lt"/>
                <a:cs typeface="Arial" pitchFamily="34" charset="0"/>
              </a:endParaRPr>
            </a:p>
          </p:txBody>
        </p:sp>
      </p:grpSp>
      <p:sp>
        <p:nvSpPr>
          <p:cNvPr id="1051" name="TextBox 94"/>
          <p:cNvSpPr txBox="1">
            <a:spLocks noChangeArrowheads="1"/>
          </p:cNvSpPr>
          <p:nvPr/>
        </p:nvSpPr>
        <p:spPr bwMode="auto">
          <a:xfrm>
            <a:off x="5387592" y="5579250"/>
            <a:ext cx="452629"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itchFamily="34" charset="0"/>
              <a:buChar char="■"/>
              <a:defRPr sz="3200">
                <a:solidFill>
                  <a:srgbClr val="000000"/>
                </a:solidFill>
                <a:latin typeface="Arial" pitchFamily="34" charset="0"/>
                <a:ea typeface="ＭＳ Ｐゴシック" pitchFamily="34" charset="-128"/>
                <a:cs typeface="Arial" pitchFamily="34" charset="0"/>
              </a:defRPr>
            </a:lvl1pPr>
            <a:lvl2pPr marL="742950" indent="-285750">
              <a:spcBef>
                <a:spcPct val="20000"/>
              </a:spcBef>
              <a:buFont typeface="Arial" pitchFamily="34" charset="0"/>
              <a:buChar char="♦"/>
              <a:defRPr sz="2800">
                <a:solidFill>
                  <a:srgbClr val="404040"/>
                </a:solidFill>
                <a:latin typeface="Arial" pitchFamily="34" charset="0"/>
                <a:ea typeface="Arial" pitchFamily="34" charset="0"/>
                <a:cs typeface="Arial" pitchFamily="34" charset="0"/>
              </a:defRPr>
            </a:lvl2pPr>
            <a:lvl3pPr marL="1143000" indent="-228600">
              <a:spcBef>
                <a:spcPct val="20000"/>
              </a:spcBef>
              <a:buFont typeface="Arial" pitchFamily="34" charset="0"/>
              <a:buChar char="•"/>
              <a:defRPr sz="2400">
                <a:solidFill>
                  <a:srgbClr val="000090"/>
                </a:solidFill>
                <a:latin typeface="Arial" pitchFamily="34" charset="0"/>
                <a:ea typeface="Arial" pitchFamily="34" charset="0"/>
                <a:cs typeface="Arial" pitchFamily="34" charset="0"/>
              </a:defRPr>
            </a:lvl3pPr>
            <a:lvl4pPr marL="1600200" indent="-228600">
              <a:spcBef>
                <a:spcPct val="20000"/>
              </a:spcBef>
              <a:buFont typeface="Arial" pitchFamily="34" charset="0"/>
              <a:buChar char="–"/>
              <a:defRPr sz="2000">
                <a:solidFill>
                  <a:srgbClr val="660066"/>
                </a:solidFill>
                <a:latin typeface="Arial" pitchFamily="34" charset="0"/>
                <a:ea typeface="Arial" pitchFamily="34" charset="0"/>
                <a:cs typeface="Arial" pitchFamily="34" charset="0"/>
              </a:defRPr>
            </a:lvl4pPr>
            <a:lvl5pPr marL="2057400" indent="-228600">
              <a:spcBef>
                <a:spcPct val="20000"/>
              </a:spcBef>
              <a:buFont typeface="Arial" pitchFamily="34" charset="0"/>
              <a:buChar char="»"/>
              <a:defRPr sz="16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9pPr>
          </a:lstStyle>
          <a:p>
            <a:pPr algn="ctr" eaLnBrk="1" hangingPunct="1">
              <a:lnSpc>
                <a:spcPct val="80000"/>
              </a:lnSpc>
              <a:spcBef>
                <a:spcPct val="0"/>
              </a:spcBef>
              <a:buClr>
                <a:srgbClr val="E20074"/>
              </a:buClr>
              <a:buSzPct val="75000"/>
              <a:buFontTx/>
              <a:buNone/>
            </a:pPr>
            <a:r>
              <a:rPr lang="en-US" altLang="de-DE" sz="1200" dirty="0"/>
              <a:t>Wi-Fi-AP</a:t>
            </a:r>
          </a:p>
        </p:txBody>
      </p:sp>
      <p:cxnSp>
        <p:nvCxnSpPr>
          <p:cNvPr id="1052" name="Gerade Verbindung 536"/>
          <p:cNvCxnSpPr>
            <a:stCxn id="1247" idx="2"/>
            <a:endCxn id="1067" idx="2"/>
          </p:cNvCxnSpPr>
          <p:nvPr/>
        </p:nvCxnSpPr>
        <p:spPr bwMode="auto">
          <a:xfrm flipH="1">
            <a:off x="5098769" y="3291011"/>
            <a:ext cx="1191867" cy="1440531"/>
          </a:xfrm>
          <a:prstGeom prst="line">
            <a:avLst/>
          </a:prstGeom>
          <a:solidFill>
            <a:srgbClr val="00B8FF"/>
          </a:solidFill>
          <a:ln w="19050" cap="flat" cmpd="sng" algn="ctr">
            <a:solidFill>
              <a:schemeClr val="accent6"/>
            </a:solidFill>
            <a:prstDash val="dashDot"/>
            <a:round/>
            <a:headEnd type="none" w="med" len="med"/>
            <a:tailEnd type="none" w="med" len="med"/>
          </a:ln>
          <a:effectLst/>
        </p:spPr>
      </p:cxnSp>
      <p:cxnSp>
        <p:nvCxnSpPr>
          <p:cNvPr id="1053" name="Gerade Verbindung 537"/>
          <p:cNvCxnSpPr>
            <a:stCxn id="1247" idx="1"/>
            <a:endCxn id="1079" idx="3"/>
          </p:cNvCxnSpPr>
          <p:nvPr/>
        </p:nvCxnSpPr>
        <p:spPr bwMode="auto">
          <a:xfrm flipH="1" flipV="1">
            <a:off x="4532618" y="3248121"/>
            <a:ext cx="1716343" cy="1215"/>
          </a:xfrm>
          <a:prstGeom prst="line">
            <a:avLst/>
          </a:prstGeom>
          <a:solidFill>
            <a:srgbClr val="00B8FF"/>
          </a:solidFill>
          <a:ln w="19050" cap="flat" cmpd="sng" algn="ctr">
            <a:solidFill>
              <a:schemeClr val="accent6"/>
            </a:solidFill>
            <a:prstDash val="dashDot"/>
            <a:round/>
            <a:headEnd type="none" w="med" len="med"/>
            <a:tailEnd type="none" w="med" len="med"/>
          </a:ln>
          <a:effectLst/>
        </p:spPr>
      </p:cxnSp>
      <p:cxnSp>
        <p:nvCxnSpPr>
          <p:cNvPr id="1054" name="Gerade Verbindung 538"/>
          <p:cNvCxnSpPr>
            <a:stCxn id="1055" idx="2"/>
            <a:endCxn id="1247" idx="2"/>
          </p:cNvCxnSpPr>
          <p:nvPr/>
        </p:nvCxnSpPr>
        <p:spPr bwMode="auto">
          <a:xfrm flipV="1">
            <a:off x="5891778" y="3291011"/>
            <a:ext cx="398858" cy="2186688"/>
          </a:xfrm>
          <a:prstGeom prst="line">
            <a:avLst/>
          </a:prstGeom>
          <a:solidFill>
            <a:srgbClr val="00B8FF"/>
          </a:solidFill>
          <a:ln w="19050" cap="flat" cmpd="sng" algn="ctr">
            <a:solidFill>
              <a:schemeClr val="accent6"/>
            </a:solidFill>
            <a:prstDash val="dashDot"/>
            <a:round/>
            <a:headEnd type="none" w="med" len="med"/>
            <a:tailEnd type="none" w="med" len="med"/>
          </a:ln>
          <a:effectLst/>
        </p:spPr>
      </p:cxnSp>
      <p:sp>
        <p:nvSpPr>
          <p:cNvPr id="1055" name="Rechteck 539"/>
          <p:cNvSpPr/>
          <p:nvPr/>
        </p:nvSpPr>
        <p:spPr>
          <a:xfrm>
            <a:off x="5850103" y="5394349"/>
            <a:ext cx="83350" cy="83350"/>
          </a:xfrm>
          <a:prstGeom prst="rect">
            <a:avLst/>
          </a:prstGeom>
          <a:solidFill>
            <a:srgbClr val="C00000"/>
          </a:solidFill>
          <a:ln w="9525" cap="flat" cmpd="sng" algn="ctr">
            <a:noFill/>
            <a:prstDash val="solid"/>
          </a:ln>
          <a:effectLst/>
        </p:spPr>
        <p:txBody>
          <a:bodyPr lIns="91333" tIns="45666" rIns="91333" bIns="45666" rtlCol="0" anchor="ctr"/>
          <a:lstStyle/>
          <a:p>
            <a:pPr algn="ctr" defTabSz="456662">
              <a:lnSpc>
                <a:spcPts val="1800"/>
              </a:lnSpc>
              <a:buClr>
                <a:srgbClr val="E20074"/>
              </a:buClr>
            </a:pPr>
            <a:endParaRPr lang="en-GB" sz="1800" kern="0" dirty="0">
              <a:solidFill>
                <a:srgbClr val="000000"/>
              </a:solidFill>
              <a:latin typeface="Tele-GroteskNor"/>
            </a:endParaRPr>
          </a:p>
        </p:txBody>
      </p:sp>
      <p:cxnSp>
        <p:nvCxnSpPr>
          <p:cNvPr id="1056" name="Gerade Verbindung 540"/>
          <p:cNvCxnSpPr>
            <a:stCxn id="1079" idx="1"/>
            <a:endCxn id="1058" idx="2"/>
          </p:cNvCxnSpPr>
          <p:nvPr/>
        </p:nvCxnSpPr>
        <p:spPr bwMode="auto">
          <a:xfrm flipH="1" flipV="1">
            <a:off x="3065635" y="2429198"/>
            <a:ext cx="1383633" cy="818923"/>
          </a:xfrm>
          <a:prstGeom prst="line">
            <a:avLst/>
          </a:prstGeom>
          <a:solidFill>
            <a:srgbClr val="00B8FF"/>
          </a:solidFill>
          <a:ln w="19050" cap="flat" cmpd="sng" algn="ctr">
            <a:solidFill>
              <a:schemeClr val="accent6"/>
            </a:solidFill>
            <a:prstDash val="dashDot"/>
            <a:round/>
            <a:headEnd type="none" w="med" len="med"/>
            <a:tailEnd type="none" w="med" len="med"/>
          </a:ln>
          <a:effectLst/>
        </p:spPr>
      </p:cxnSp>
      <p:sp>
        <p:nvSpPr>
          <p:cNvPr id="1057" name="Rechteck 541"/>
          <p:cNvSpPr/>
          <p:nvPr/>
        </p:nvSpPr>
        <p:spPr>
          <a:xfrm>
            <a:off x="1318703" y="2935332"/>
            <a:ext cx="83350" cy="83350"/>
          </a:xfrm>
          <a:prstGeom prst="rect">
            <a:avLst/>
          </a:prstGeom>
          <a:solidFill>
            <a:srgbClr val="C00000"/>
          </a:solidFill>
          <a:ln w="9525" cap="flat" cmpd="sng" algn="ctr">
            <a:noFill/>
            <a:prstDash val="solid"/>
          </a:ln>
          <a:effectLst/>
        </p:spPr>
        <p:txBody>
          <a:bodyPr lIns="91333" tIns="45666" rIns="91333" bIns="45666" rtlCol="0" anchor="ctr"/>
          <a:lstStyle/>
          <a:p>
            <a:pPr algn="ctr" defTabSz="456662">
              <a:lnSpc>
                <a:spcPts val="1800"/>
              </a:lnSpc>
              <a:buClr>
                <a:srgbClr val="E20074"/>
              </a:buClr>
            </a:pPr>
            <a:endParaRPr lang="en-GB" sz="1800" kern="0" dirty="0">
              <a:solidFill>
                <a:srgbClr val="000000"/>
              </a:solidFill>
              <a:latin typeface="Tele-GroteskNor"/>
            </a:endParaRPr>
          </a:p>
        </p:txBody>
      </p:sp>
      <p:sp>
        <p:nvSpPr>
          <p:cNvPr id="1058" name="Rechteck 542"/>
          <p:cNvSpPr/>
          <p:nvPr/>
        </p:nvSpPr>
        <p:spPr>
          <a:xfrm>
            <a:off x="3023960" y="2345848"/>
            <a:ext cx="83350" cy="83350"/>
          </a:xfrm>
          <a:prstGeom prst="rect">
            <a:avLst/>
          </a:prstGeom>
          <a:solidFill>
            <a:srgbClr val="C00000"/>
          </a:solidFill>
          <a:ln w="9525" cap="flat" cmpd="sng" algn="ctr">
            <a:noFill/>
            <a:prstDash val="solid"/>
          </a:ln>
          <a:effectLst/>
        </p:spPr>
        <p:txBody>
          <a:bodyPr lIns="91333" tIns="45666" rIns="91333" bIns="45666" rtlCol="0" anchor="ctr"/>
          <a:lstStyle/>
          <a:p>
            <a:pPr algn="ctr" defTabSz="456662">
              <a:lnSpc>
                <a:spcPts val="1800"/>
              </a:lnSpc>
              <a:buClr>
                <a:srgbClr val="E20074"/>
              </a:buClr>
            </a:pPr>
            <a:endParaRPr lang="en-GB" sz="1800" kern="0" dirty="0">
              <a:solidFill>
                <a:srgbClr val="000000"/>
              </a:solidFill>
              <a:latin typeface="Tele-GroteskNor"/>
            </a:endParaRPr>
          </a:p>
        </p:txBody>
      </p:sp>
      <p:pic>
        <p:nvPicPr>
          <p:cNvPr id="1059" name="Picture 15" descr="C:\Users\master\Desktop\last\untitled.447.tif"/>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2986492" y="2173189"/>
            <a:ext cx="146643" cy="195519"/>
          </a:xfrm>
          <a:prstGeom prst="rect">
            <a:avLst/>
          </a:prstGeom>
          <a:noFill/>
          <a:extLst>
            <a:ext uri="{909E8E84-426E-40DD-AFC4-6F175D3DCCD1}">
              <a14:hiddenFill xmlns:a14="http://schemas.microsoft.com/office/drawing/2010/main">
                <a:solidFill>
                  <a:srgbClr val="FFFFFF"/>
                </a:solidFill>
              </a14:hiddenFill>
            </a:ext>
          </a:extLst>
        </p:spPr>
      </p:pic>
      <p:cxnSp>
        <p:nvCxnSpPr>
          <p:cNvPr id="1060" name="Gerade Verbindung 544"/>
          <p:cNvCxnSpPr>
            <a:stCxn id="1057" idx="3"/>
            <a:endCxn id="1058" idx="2"/>
          </p:cNvCxnSpPr>
          <p:nvPr/>
        </p:nvCxnSpPr>
        <p:spPr bwMode="auto">
          <a:xfrm flipV="1">
            <a:off x="1402053" y="2429198"/>
            <a:ext cx="1663582" cy="547809"/>
          </a:xfrm>
          <a:prstGeom prst="line">
            <a:avLst/>
          </a:prstGeom>
          <a:solidFill>
            <a:srgbClr val="00B8FF"/>
          </a:solidFill>
          <a:ln w="19050" cap="flat" cmpd="sng" algn="ctr">
            <a:solidFill>
              <a:schemeClr val="accent6"/>
            </a:solidFill>
            <a:prstDash val="dashDot"/>
            <a:round/>
            <a:headEnd type="none" w="med" len="med"/>
            <a:tailEnd type="none" w="med" len="med"/>
          </a:ln>
          <a:effectLst/>
        </p:spPr>
      </p:cxnSp>
      <p:cxnSp>
        <p:nvCxnSpPr>
          <p:cNvPr id="1061" name="Gerade Verbindung 545"/>
          <p:cNvCxnSpPr>
            <a:stCxn id="1063" idx="3"/>
            <a:endCxn id="1058" idx="2"/>
          </p:cNvCxnSpPr>
          <p:nvPr/>
        </p:nvCxnSpPr>
        <p:spPr bwMode="auto">
          <a:xfrm flipV="1">
            <a:off x="2225608" y="2429198"/>
            <a:ext cx="840027" cy="2202181"/>
          </a:xfrm>
          <a:prstGeom prst="line">
            <a:avLst/>
          </a:prstGeom>
          <a:solidFill>
            <a:srgbClr val="00B8FF"/>
          </a:solidFill>
          <a:ln w="19050" cap="flat" cmpd="sng" algn="ctr">
            <a:solidFill>
              <a:schemeClr val="accent6"/>
            </a:solidFill>
            <a:prstDash val="dashDot"/>
            <a:round/>
            <a:headEnd type="none" w="med" len="med"/>
            <a:tailEnd type="none" w="med" len="med"/>
          </a:ln>
          <a:effectLst/>
        </p:spPr>
      </p:cxnSp>
      <p:cxnSp>
        <p:nvCxnSpPr>
          <p:cNvPr id="1062" name="Gerade Verbindung 546"/>
          <p:cNvCxnSpPr>
            <a:stCxn id="1057" idx="3"/>
            <a:endCxn id="1063" idx="2"/>
          </p:cNvCxnSpPr>
          <p:nvPr/>
        </p:nvCxnSpPr>
        <p:spPr bwMode="auto">
          <a:xfrm>
            <a:off x="1402053" y="2977007"/>
            <a:ext cx="781880" cy="1696047"/>
          </a:xfrm>
          <a:prstGeom prst="line">
            <a:avLst/>
          </a:prstGeom>
          <a:solidFill>
            <a:srgbClr val="00B8FF"/>
          </a:solidFill>
          <a:ln w="19050" cap="flat" cmpd="sng" algn="ctr">
            <a:solidFill>
              <a:schemeClr val="accent6"/>
            </a:solidFill>
            <a:prstDash val="dashDot"/>
            <a:round/>
            <a:headEnd type="none" w="med" len="med"/>
            <a:tailEnd type="none" w="med" len="med"/>
          </a:ln>
          <a:effectLst/>
        </p:spPr>
      </p:cxnSp>
      <p:sp>
        <p:nvSpPr>
          <p:cNvPr id="1063" name="Rechteck 547"/>
          <p:cNvSpPr/>
          <p:nvPr/>
        </p:nvSpPr>
        <p:spPr>
          <a:xfrm>
            <a:off x="2142258" y="4589704"/>
            <a:ext cx="83350" cy="83350"/>
          </a:xfrm>
          <a:prstGeom prst="rect">
            <a:avLst/>
          </a:prstGeom>
          <a:solidFill>
            <a:srgbClr val="C00000"/>
          </a:solidFill>
          <a:ln w="9525" cap="flat" cmpd="sng" algn="ctr">
            <a:noFill/>
            <a:prstDash val="solid"/>
          </a:ln>
          <a:effectLst/>
        </p:spPr>
        <p:txBody>
          <a:bodyPr lIns="91333" tIns="45666" rIns="91333" bIns="45666" rtlCol="0" anchor="ctr"/>
          <a:lstStyle/>
          <a:p>
            <a:pPr algn="ctr" defTabSz="456662">
              <a:lnSpc>
                <a:spcPts val="1800"/>
              </a:lnSpc>
              <a:buClr>
                <a:srgbClr val="E20074"/>
              </a:buClr>
            </a:pPr>
            <a:endParaRPr lang="en-GB" sz="1800" kern="0" dirty="0">
              <a:solidFill>
                <a:srgbClr val="000000"/>
              </a:solidFill>
              <a:latin typeface="Tele-GroteskNor"/>
            </a:endParaRPr>
          </a:p>
        </p:txBody>
      </p:sp>
      <p:cxnSp>
        <p:nvCxnSpPr>
          <p:cNvPr id="1064" name="Gerade Verbindung 548"/>
          <p:cNvCxnSpPr>
            <a:stCxn id="1063" idx="3"/>
            <a:endCxn id="858" idx="1"/>
          </p:cNvCxnSpPr>
          <p:nvPr/>
        </p:nvCxnSpPr>
        <p:spPr bwMode="auto">
          <a:xfrm>
            <a:off x="2225608" y="4631379"/>
            <a:ext cx="1383143" cy="3488"/>
          </a:xfrm>
          <a:prstGeom prst="line">
            <a:avLst/>
          </a:prstGeom>
          <a:solidFill>
            <a:srgbClr val="00B8FF"/>
          </a:solidFill>
          <a:ln w="19050" cap="flat" cmpd="sng" algn="ctr">
            <a:solidFill>
              <a:schemeClr val="accent6"/>
            </a:solidFill>
            <a:prstDash val="dashDot"/>
            <a:round/>
            <a:headEnd type="none" w="med" len="med"/>
            <a:tailEnd type="none" w="med" len="med"/>
          </a:ln>
          <a:effectLst/>
        </p:spPr>
      </p:cxnSp>
      <p:cxnSp>
        <p:nvCxnSpPr>
          <p:cNvPr id="1065" name="Gerade Verbindung 549"/>
          <p:cNvCxnSpPr>
            <a:stCxn id="858" idx="3"/>
            <a:endCxn id="1079" idx="1"/>
          </p:cNvCxnSpPr>
          <p:nvPr/>
        </p:nvCxnSpPr>
        <p:spPr bwMode="auto">
          <a:xfrm flipV="1">
            <a:off x="3692101" y="3248121"/>
            <a:ext cx="757167" cy="1386746"/>
          </a:xfrm>
          <a:prstGeom prst="line">
            <a:avLst/>
          </a:prstGeom>
          <a:solidFill>
            <a:srgbClr val="00B8FF"/>
          </a:solidFill>
          <a:ln w="19050" cap="flat" cmpd="sng" algn="ctr">
            <a:solidFill>
              <a:schemeClr val="accent6"/>
            </a:solidFill>
            <a:prstDash val="dashDot"/>
            <a:round/>
            <a:headEnd type="none" w="med" len="med"/>
            <a:tailEnd type="none" w="med" len="med"/>
          </a:ln>
          <a:effectLst/>
        </p:spPr>
      </p:cxnSp>
      <p:cxnSp>
        <p:nvCxnSpPr>
          <p:cNvPr id="1066" name="Gerade Verbindung 550"/>
          <p:cNvCxnSpPr>
            <a:stCxn id="861" idx="0"/>
            <a:endCxn id="1079" idx="3"/>
          </p:cNvCxnSpPr>
          <p:nvPr/>
        </p:nvCxnSpPr>
        <p:spPr bwMode="auto">
          <a:xfrm flipH="1" flipV="1">
            <a:off x="4532618" y="3248121"/>
            <a:ext cx="559711" cy="1487008"/>
          </a:xfrm>
          <a:prstGeom prst="line">
            <a:avLst/>
          </a:prstGeom>
          <a:solidFill>
            <a:srgbClr val="00B8FF"/>
          </a:solidFill>
          <a:ln w="19050" cap="flat" cmpd="sng" algn="ctr">
            <a:solidFill>
              <a:schemeClr val="accent6"/>
            </a:solidFill>
            <a:prstDash val="dashDot"/>
            <a:round/>
            <a:headEnd type="none" w="med" len="med"/>
            <a:tailEnd type="none" w="med" len="med"/>
          </a:ln>
          <a:effectLst/>
        </p:spPr>
      </p:cxnSp>
      <p:sp>
        <p:nvSpPr>
          <p:cNvPr id="1067" name="Rechteck 551"/>
          <p:cNvSpPr/>
          <p:nvPr/>
        </p:nvSpPr>
        <p:spPr>
          <a:xfrm>
            <a:off x="5057094" y="4648192"/>
            <a:ext cx="83350" cy="83350"/>
          </a:xfrm>
          <a:prstGeom prst="rect">
            <a:avLst/>
          </a:prstGeom>
          <a:solidFill>
            <a:srgbClr val="C00000"/>
          </a:solidFill>
          <a:ln w="9525" cap="flat" cmpd="sng" algn="ctr">
            <a:noFill/>
            <a:prstDash val="solid"/>
          </a:ln>
          <a:effectLst/>
        </p:spPr>
        <p:txBody>
          <a:bodyPr lIns="91333" tIns="45666" rIns="91333" bIns="45666" rtlCol="0" anchor="ctr"/>
          <a:lstStyle/>
          <a:p>
            <a:pPr algn="ctr" defTabSz="456662">
              <a:lnSpc>
                <a:spcPts val="1800"/>
              </a:lnSpc>
              <a:buClr>
                <a:srgbClr val="E20074"/>
              </a:buClr>
            </a:pPr>
            <a:endParaRPr lang="en-GB" sz="1800" kern="0" dirty="0">
              <a:solidFill>
                <a:srgbClr val="000000"/>
              </a:solidFill>
              <a:latin typeface="Tele-GroteskNor"/>
            </a:endParaRPr>
          </a:p>
        </p:txBody>
      </p:sp>
      <p:pic>
        <p:nvPicPr>
          <p:cNvPr id="1068" name="Picture 15" descr="C:\Users\master\Desktop\last\untitled.447.tif"/>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5021132" y="4506887"/>
            <a:ext cx="146643" cy="195519"/>
          </a:xfrm>
          <a:prstGeom prst="rect">
            <a:avLst/>
          </a:prstGeom>
          <a:noFill/>
          <a:extLst>
            <a:ext uri="{909E8E84-426E-40DD-AFC4-6F175D3DCCD1}">
              <a14:hiddenFill xmlns:a14="http://schemas.microsoft.com/office/drawing/2010/main">
                <a:solidFill>
                  <a:srgbClr val="FFFFFF"/>
                </a:solidFill>
              </a14:hiddenFill>
            </a:ext>
          </a:extLst>
        </p:spPr>
      </p:pic>
      <p:cxnSp>
        <p:nvCxnSpPr>
          <p:cNvPr id="1069" name="Gerade Verbindung 553"/>
          <p:cNvCxnSpPr>
            <a:stCxn id="1055" idx="1"/>
            <a:endCxn id="861" idx="0"/>
          </p:cNvCxnSpPr>
          <p:nvPr/>
        </p:nvCxnSpPr>
        <p:spPr bwMode="auto">
          <a:xfrm flipH="1" flipV="1">
            <a:off x="5092329" y="4735129"/>
            <a:ext cx="757774" cy="700895"/>
          </a:xfrm>
          <a:prstGeom prst="line">
            <a:avLst/>
          </a:prstGeom>
          <a:solidFill>
            <a:srgbClr val="00B8FF"/>
          </a:solidFill>
          <a:ln w="19050" cap="flat" cmpd="sng" algn="ctr">
            <a:solidFill>
              <a:schemeClr val="accent6"/>
            </a:solidFill>
            <a:prstDash val="dashDot"/>
            <a:round/>
            <a:headEnd type="none" w="med" len="med"/>
            <a:tailEnd type="none" w="med" len="med"/>
          </a:ln>
          <a:effectLst/>
        </p:spPr>
      </p:cxnSp>
      <p:cxnSp>
        <p:nvCxnSpPr>
          <p:cNvPr id="1070" name="Gerade Verbindung 554"/>
          <p:cNvCxnSpPr>
            <a:stCxn id="1067" idx="1"/>
            <a:endCxn id="858" idx="3"/>
          </p:cNvCxnSpPr>
          <p:nvPr/>
        </p:nvCxnSpPr>
        <p:spPr bwMode="auto">
          <a:xfrm flipH="1" flipV="1">
            <a:off x="3692101" y="4634867"/>
            <a:ext cx="1364993" cy="55000"/>
          </a:xfrm>
          <a:prstGeom prst="line">
            <a:avLst/>
          </a:prstGeom>
          <a:solidFill>
            <a:srgbClr val="00B8FF"/>
          </a:solidFill>
          <a:ln w="19050" cap="flat" cmpd="sng" algn="ctr">
            <a:solidFill>
              <a:schemeClr val="accent6"/>
            </a:solidFill>
            <a:prstDash val="dashDot"/>
            <a:round/>
            <a:headEnd type="none" w="med" len="med"/>
            <a:tailEnd type="none" w="med" len="med"/>
          </a:ln>
          <a:effectLst/>
        </p:spPr>
      </p:cxnSp>
      <p:pic>
        <p:nvPicPr>
          <p:cNvPr id="1071" name="Grafik 555"/>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8100000">
            <a:off x="5891085" y="5198028"/>
            <a:ext cx="320043" cy="323743"/>
          </a:xfrm>
          <a:prstGeom prst="rect">
            <a:avLst/>
          </a:prstGeom>
        </p:spPr>
      </p:pic>
      <p:pic>
        <p:nvPicPr>
          <p:cNvPr id="1072" name="Grafik 556"/>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900000">
            <a:off x="5571207" y="5206170"/>
            <a:ext cx="320043" cy="323743"/>
          </a:xfrm>
          <a:prstGeom prst="rect">
            <a:avLst/>
          </a:prstGeom>
        </p:spPr>
      </p:pic>
      <p:pic>
        <p:nvPicPr>
          <p:cNvPr id="1073" name="Grafik 557"/>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8100000">
            <a:off x="1364776" y="2740898"/>
            <a:ext cx="320043" cy="323743"/>
          </a:xfrm>
          <a:prstGeom prst="rect">
            <a:avLst/>
          </a:prstGeom>
        </p:spPr>
      </p:pic>
      <p:pic>
        <p:nvPicPr>
          <p:cNvPr id="1074" name="Grafik 558"/>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900000">
            <a:off x="1044898" y="2749040"/>
            <a:ext cx="320043" cy="323743"/>
          </a:xfrm>
          <a:prstGeom prst="rect">
            <a:avLst/>
          </a:prstGeom>
        </p:spPr>
      </p:pic>
      <p:sp>
        <p:nvSpPr>
          <p:cNvPr id="1075" name="Abgerundete rechteckige Legende 559"/>
          <p:cNvSpPr/>
          <p:nvPr/>
        </p:nvSpPr>
        <p:spPr>
          <a:xfrm>
            <a:off x="2774995" y="5797178"/>
            <a:ext cx="694547" cy="413739"/>
          </a:xfrm>
          <a:prstGeom prst="wedgeRoundRectCallout">
            <a:avLst>
              <a:gd name="adj1" fmla="val -70692"/>
              <a:gd name="adj2" fmla="val -67664"/>
              <a:gd name="adj3" fmla="val 16667"/>
            </a:avLst>
          </a:prstGeom>
          <a:solidFill>
            <a:schemeClr val="bg2">
              <a:lumMod val="20000"/>
              <a:lumOff val="80000"/>
            </a:schemeClr>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18000" tIns="18000" rIns="0" bIns="18000" rtlCol="0" anchor="t"/>
          <a:lstStyle/>
          <a:p>
            <a:pPr algn="ctr">
              <a:lnSpc>
                <a:spcPct val="80000"/>
              </a:lnSpc>
            </a:pPr>
            <a:r>
              <a:rPr lang="en-GB" sz="1000" dirty="0">
                <a:solidFill>
                  <a:schemeClr val="tx1">
                    <a:lumMod val="85000"/>
                    <a:lumOff val="15000"/>
                  </a:schemeClr>
                </a:solidFill>
                <a:latin typeface="Arial" panose="020B0604020202020204" pitchFamily="34" charset="0"/>
                <a:cs typeface="Arial" panose="020B0604020202020204" pitchFamily="34" charset="0"/>
              </a:rPr>
              <a:t>Alternative: Wireless inhouse</a:t>
            </a:r>
          </a:p>
        </p:txBody>
      </p:sp>
      <p:sp>
        <p:nvSpPr>
          <p:cNvPr id="1076" name="Textfeld 6"/>
          <p:cNvSpPr txBox="1">
            <a:spLocks noChangeArrowheads="1"/>
          </p:cNvSpPr>
          <p:nvPr/>
        </p:nvSpPr>
        <p:spPr bwMode="auto">
          <a:xfrm rot="18901557">
            <a:off x="2916146" y="4918398"/>
            <a:ext cx="507860" cy="153286"/>
          </a:xfrm>
          <a:prstGeom prst="rect">
            <a:avLst/>
          </a:prstGeom>
          <a:noFill/>
          <a:ln>
            <a:noFill/>
          </a:ln>
          <a:extLst/>
        </p:spPr>
        <p:txBody>
          <a:bodyPr vert="horz" wrap="square" lIns="0" tIns="0" rIns="0" bIns="0" numCol="1" anchor="t" anchorCtr="0" compatLnSpc="1">
            <a:prstTxWarp prst="textNoShape">
              <a:avLst/>
            </a:prstTxWarp>
          </a:bodyPr>
          <a:lstStyle>
            <a:defPPr>
              <a:defRPr lang="de-DE"/>
            </a:defPPr>
            <a:lvl1pPr marL="342900" indent="-342900" eaLnBrk="0" hangingPunct="0">
              <a:lnSpc>
                <a:spcPct val="90000"/>
              </a:lnSpc>
              <a:defRPr>
                <a:solidFill>
                  <a:schemeClr val="tx1"/>
                </a:solidFill>
              </a:defRPr>
            </a:lvl1pPr>
            <a:lvl2pPr marL="1588" lvl="1" indent="0" algn="ctr" eaLnBrk="0" hangingPunct="0">
              <a:lnSpc>
                <a:spcPct val="80000"/>
              </a:lnSpc>
              <a:spcBef>
                <a:spcPts val="0"/>
              </a:spcBef>
              <a:buClr>
                <a:srgbClr val="E20074"/>
              </a:buClr>
              <a:defRPr sz="1000">
                <a:solidFill>
                  <a:srgbClr val="C00000"/>
                </a:solidFill>
              </a:defRPr>
            </a:lvl2pPr>
            <a:lvl3pPr marL="179388" lvl="2" indent="-176213" eaLnBrk="1" hangingPunct="1">
              <a:lnSpc>
                <a:spcPct val="90000"/>
              </a:lnSpc>
              <a:buSzPct val="75000"/>
              <a:buChar char="§"/>
              <a:defRPr>
                <a:solidFill>
                  <a:schemeClr val="tx1"/>
                </a:solidFill>
                <a:latin typeface="+mn-lt"/>
              </a:defRPr>
            </a:lvl3pPr>
            <a:lvl4pPr marL="352425" lvl="3" indent="-171450" eaLnBrk="1" hangingPunct="1">
              <a:lnSpc>
                <a:spcPct val="90000"/>
              </a:lnSpc>
              <a:buSzPct val="75000"/>
              <a:buChar char="§"/>
              <a:defRPr>
                <a:solidFill>
                  <a:schemeClr val="tx1"/>
                </a:solidFill>
                <a:latin typeface="+mn-lt"/>
              </a:defRPr>
            </a:lvl4pPr>
            <a:lvl5pPr marL="538163" indent="-184150" eaLnBrk="0" hangingPunct="0">
              <a:lnSpc>
                <a:spcPct val="90000"/>
              </a:lnSpc>
              <a:buSzPct val="75000"/>
              <a:buChar char="§"/>
              <a:defRPr>
                <a:solidFill>
                  <a:schemeClr val="tx1"/>
                </a:solidFill>
                <a:latin typeface="+mn-lt"/>
              </a:defRPr>
            </a:lvl5pPr>
            <a:lvl6pPr marL="2514600" indent="-228600" defTabSz="457200">
              <a:spcBef>
                <a:spcPct val="20000"/>
              </a:spcBef>
              <a:buFont typeface="Arial"/>
              <a:buChar char="•"/>
              <a:defRPr sz="2000">
                <a:solidFill>
                  <a:schemeClr val="tx1"/>
                </a:solidFill>
                <a:latin typeface="+mn-lt"/>
              </a:defRPr>
            </a:lvl6pPr>
            <a:lvl7pPr marL="2971800" indent="-228600" defTabSz="457200">
              <a:spcBef>
                <a:spcPct val="20000"/>
              </a:spcBef>
              <a:buFont typeface="Arial"/>
              <a:buChar char="•"/>
              <a:defRPr sz="2000">
                <a:solidFill>
                  <a:schemeClr val="tx1"/>
                </a:solidFill>
                <a:latin typeface="+mn-lt"/>
              </a:defRPr>
            </a:lvl7pPr>
            <a:lvl8pPr marL="3429000" indent="-228600" defTabSz="457200">
              <a:spcBef>
                <a:spcPct val="20000"/>
              </a:spcBef>
              <a:buFont typeface="Arial"/>
              <a:buChar char="•"/>
              <a:defRPr sz="2000">
                <a:solidFill>
                  <a:schemeClr val="tx1"/>
                </a:solidFill>
                <a:latin typeface="+mn-lt"/>
              </a:defRPr>
            </a:lvl8pPr>
            <a:lvl9pPr marL="3886200" indent="-228600" defTabSz="457200">
              <a:spcBef>
                <a:spcPct val="20000"/>
              </a:spcBef>
              <a:buFont typeface="Arial"/>
              <a:buChar char="•"/>
              <a:defRPr sz="2000">
                <a:solidFill>
                  <a:schemeClr val="tx1"/>
                </a:solidFill>
                <a:latin typeface="+mn-lt"/>
              </a:defRPr>
            </a:lvl9pPr>
          </a:lstStyle>
          <a:p>
            <a:pPr marL="1850" lvl="1" defTabSz="503486">
              <a:defRPr/>
            </a:pPr>
            <a:r>
              <a:rPr lang="en-GB" altLang="en-US" sz="1100" kern="0" dirty="0">
                <a:solidFill>
                  <a:srgbClr val="427BB3"/>
                </a:solidFill>
                <a:latin typeface="Arial" panose="020B0604020202020204" pitchFamily="34" charset="0"/>
                <a:cs typeface="Arial" panose="020B0604020202020204" pitchFamily="34" charset="0"/>
              </a:rPr>
              <a:t>WTTB</a:t>
            </a:r>
          </a:p>
        </p:txBody>
      </p:sp>
      <p:sp>
        <p:nvSpPr>
          <p:cNvPr id="1077" name="Abgerundetes Rechteck 1049"/>
          <p:cNvSpPr/>
          <p:nvPr/>
        </p:nvSpPr>
        <p:spPr>
          <a:xfrm>
            <a:off x="4283968" y="5746648"/>
            <a:ext cx="321245" cy="144020"/>
          </a:xfrm>
          <a:prstGeom prst="roundRect">
            <a:avLst/>
          </a:prstGeom>
          <a:solidFill>
            <a:srgbClr val="FFFFFF"/>
          </a:solidFill>
          <a:ln w="6350">
            <a:solidFill>
              <a:srgbClr val="000000"/>
            </a:solidFill>
          </a:ln>
        </p:spPr>
        <p:txBody>
          <a:bodyPr vert="horz" wrap="none" lIns="0" tIns="0" rIns="0" bIns="0" rtlCol="0" anchor="ctr" upright="1">
            <a:noAutofit/>
          </a:bodyPr>
          <a:lstStyle/>
          <a:p>
            <a:pPr algn="ctr" defTabSz="912644" fontAlgn="auto">
              <a:lnSpc>
                <a:spcPct val="100000"/>
              </a:lnSpc>
              <a:spcBef>
                <a:spcPct val="0"/>
              </a:spcBef>
              <a:spcAft>
                <a:spcPts val="0"/>
              </a:spcAft>
              <a:buClrTx/>
            </a:pPr>
            <a:r>
              <a:rPr lang="de-DE" sz="900" kern="0" dirty="0">
                <a:solidFill>
                  <a:srgbClr val="000000"/>
                </a:solidFill>
                <a:latin typeface="Arial" panose="020B0604020202020204" pitchFamily="34" charset="0"/>
                <a:cs typeface="Arial" panose="020B0604020202020204" pitchFamily="34" charset="0"/>
              </a:rPr>
              <a:t>RGW</a:t>
            </a:r>
          </a:p>
        </p:txBody>
      </p:sp>
      <p:sp>
        <p:nvSpPr>
          <p:cNvPr id="1078" name="Textfeld 6"/>
          <p:cNvSpPr txBox="1">
            <a:spLocks noChangeArrowheads="1"/>
          </p:cNvSpPr>
          <p:nvPr/>
        </p:nvSpPr>
        <p:spPr bwMode="auto">
          <a:xfrm>
            <a:off x="6516215" y="4330228"/>
            <a:ext cx="2255347" cy="2070572"/>
          </a:xfrm>
          <a:prstGeom prst="rect">
            <a:avLst/>
          </a:prstGeom>
          <a:solidFill>
            <a:schemeClr val="bg2">
              <a:lumMod val="20000"/>
              <a:lumOff val="80000"/>
            </a:schemeClr>
          </a:solidFill>
          <a:ln>
            <a:solidFill>
              <a:schemeClr val="bg1">
                <a:lumMod val="85000"/>
              </a:schemeClr>
            </a:solidFill>
          </a:ln>
          <a:effectLst>
            <a:outerShdw blurRad="50800" dist="38100" dir="2700000" algn="tl" rotWithShape="0">
              <a:prstClr val="black">
                <a:alpha val="40000"/>
              </a:prstClr>
            </a:outerShdw>
          </a:effectLst>
          <a:extLst/>
        </p:spPr>
        <p:txBody>
          <a:bodyPr vert="horz" wrap="square" lIns="36000" tIns="36000" rIns="0" bIns="36000" numCol="1" anchor="t" anchorCtr="0" compatLnSpc="1">
            <a:prstTxWarp prst="textNoShape">
              <a:avLst/>
            </a:prstTxWarp>
          </a:bodyPr>
          <a:lstStyle>
            <a:defPPr>
              <a:defRPr lang="de-DE"/>
            </a:defPPr>
            <a:lvl1pPr marL="342900" indent="-342900" eaLnBrk="0" hangingPunct="0">
              <a:lnSpc>
                <a:spcPct val="90000"/>
              </a:lnSpc>
              <a:defRPr>
                <a:solidFill>
                  <a:schemeClr val="tx1"/>
                </a:solidFill>
              </a:defRPr>
            </a:lvl1pPr>
            <a:lvl2pPr marL="1588" lvl="1" indent="0" algn="ctr" eaLnBrk="0" hangingPunct="0">
              <a:lnSpc>
                <a:spcPct val="80000"/>
              </a:lnSpc>
              <a:spcBef>
                <a:spcPts val="0"/>
              </a:spcBef>
              <a:buClr>
                <a:srgbClr val="E20074"/>
              </a:buClr>
              <a:defRPr sz="1000">
                <a:solidFill>
                  <a:srgbClr val="C00000"/>
                </a:solidFill>
              </a:defRPr>
            </a:lvl2pPr>
            <a:lvl3pPr marL="179388" lvl="2" indent="-176213" eaLnBrk="1" hangingPunct="1">
              <a:lnSpc>
                <a:spcPct val="90000"/>
              </a:lnSpc>
              <a:buSzPct val="75000"/>
              <a:buChar char="§"/>
              <a:defRPr>
                <a:solidFill>
                  <a:schemeClr val="tx1"/>
                </a:solidFill>
                <a:latin typeface="+mn-lt"/>
              </a:defRPr>
            </a:lvl3pPr>
            <a:lvl4pPr marL="352425" lvl="3" indent="-171450" eaLnBrk="1" hangingPunct="1">
              <a:lnSpc>
                <a:spcPct val="90000"/>
              </a:lnSpc>
              <a:buSzPct val="75000"/>
              <a:buChar char="§"/>
              <a:defRPr>
                <a:solidFill>
                  <a:schemeClr val="tx1"/>
                </a:solidFill>
                <a:latin typeface="+mn-lt"/>
              </a:defRPr>
            </a:lvl4pPr>
            <a:lvl5pPr marL="538163" indent="-184150" eaLnBrk="0" hangingPunct="0">
              <a:lnSpc>
                <a:spcPct val="90000"/>
              </a:lnSpc>
              <a:buSzPct val="75000"/>
              <a:buChar char="§"/>
              <a:defRPr>
                <a:solidFill>
                  <a:schemeClr val="tx1"/>
                </a:solidFill>
                <a:latin typeface="+mn-lt"/>
              </a:defRPr>
            </a:lvl5pPr>
            <a:lvl6pPr marL="2514600" indent="-228600" defTabSz="457200">
              <a:spcBef>
                <a:spcPct val="20000"/>
              </a:spcBef>
              <a:buFont typeface="Arial"/>
              <a:buChar char="•"/>
              <a:defRPr sz="2000">
                <a:solidFill>
                  <a:schemeClr val="tx1"/>
                </a:solidFill>
                <a:latin typeface="+mn-lt"/>
              </a:defRPr>
            </a:lvl6pPr>
            <a:lvl7pPr marL="2971800" indent="-228600" defTabSz="457200">
              <a:spcBef>
                <a:spcPct val="20000"/>
              </a:spcBef>
              <a:buFont typeface="Arial"/>
              <a:buChar char="•"/>
              <a:defRPr sz="2000">
                <a:solidFill>
                  <a:schemeClr val="tx1"/>
                </a:solidFill>
                <a:latin typeface="+mn-lt"/>
              </a:defRPr>
            </a:lvl7pPr>
            <a:lvl8pPr marL="3429000" indent="-228600" defTabSz="457200">
              <a:spcBef>
                <a:spcPct val="20000"/>
              </a:spcBef>
              <a:buFont typeface="Arial"/>
              <a:buChar char="•"/>
              <a:defRPr sz="2000">
                <a:solidFill>
                  <a:schemeClr val="tx1"/>
                </a:solidFill>
                <a:latin typeface="+mn-lt"/>
              </a:defRPr>
            </a:lvl8pPr>
            <a:lvl9pPr marL="3886200" indent="-228600" defTabSz="457200">
              <a:spcBef>
                <a:spcPct val="20000"/>
              </a:spcBef>
              <a:buFont typeface="Arial"/>
              <a:buChar char="•"/>
              <a:defRPr sz="2000">
                <a:solidFill>
                  <a:schemeClr val="tx1"/>
                </a:solidFill>
                <a:latin typeface="+mn-lt"/>
              </a:defRPr>
            </a:lvl9pPr>
          </a:lstStyle>
          <a:p>
            <a:pPr marL="1850" lvl="1" algn="just" defTabSz="503486">
              <a:lnSpc>
                <a:spcPct val="90000"/>
              </a:lnSpc>
              <a:defRPr/>
            </a:pPr>
            <a:r>
              <a:rPr lang="en-GB" altLang="en-US" sz="1100" b="1" kern="0" dirty="0">
                <a:solidFill>
                  <a:schemeClr val="tx1"/>
                </a:solidFill>
                <a:latin typeface="Arial" panose="020B0604020202020204" pitchFamily="34" charset="0"/>
                <a:cs typeface="Arial" panose="020B0604020202020204" pitchFamily="34" charset="0"/>
              </a:rPr>
              <a:t>mmWave Distribution Network</a:t>
            </a:r>
          </a:p>
          <a:p>
            <a:pPr marL="144463" lvl="1" indent="-142875" algn="l" defTabSz="503486">
              <a:lnSpc>
                <a:spcPct val="100000"/>
              </a:lnSpc>
              <a:buClrTx/>
              <a:buFont typeface="Arial" panose="020B0604020202020204" pitchFamily="34" charset="0"/>
              <a:buChar char="•"/>
              <a:defRPr/>
            </a:pPr>
            <a:r>
              <a:rPr lang="en-GB" altLang="en-US" kern="0" dirty="0">
                <a:solidFill>
                  <a:schemeClr val="tx1"/>
                </a:solidFill>
                <a:latin typeface="Arial" panose="020B0604020202020204" pitchFamily="34" charset="0"/>
                <a:cs typeface="Arial" panose="020B0604020202020204" pitchFamily="34" charset="0"/>
              </a:rPr>
              <a:t>LOS 60 GHz narrow beam system </a:t>
            </a:r>
          </a:p>
          <a:p>
            <a:pPr marL="144463" lvl="1" indent="-142875" algn="l" defTabSz="503486">
              <a:lnSpc>
                <a:spcPct val="100000"/>
              </a:lnSpc>
              <a:buClrTx/>
              <a:buFont typeface="Arial" panose="020B0604020202020204" pitchFamily="34" charset="0"/>
              <a:buChar char="•"/>
              <a:defRPr/>
            </a:pPr>
            <a:r>
              <a:rPr lang="en-GB" altLang="en-US" kern="0" dirty="0">
                <a:solidFill>
                  <a:schemeClr val="tx1"/>
                </a:solidFill>
                <a:latin typeface="Arial" panose="020B0604020202020204" pitchFamily="34" charset="0"/>
                <a:cs typeface="Arial" panose="020B0604020202020204" pitchFamily="34" charset="0"/>
              </a:rPr>
              <a:t>Own management and control per mmWave wireless access area</a:t>
            </a:r>
          </a:p>
          <a:p>
            <a:pPr marL="144463" lvl="1" indent="-142875" algn="l" defTabSz="503486">
              <a:lnSpc>
                <a:spcPct val="100000"/>
              </a:lnSpc>
              <a:buClrTx/>
              <a:buFont typeface="Arial" panose="020B0604020202020204" pitchFamily="34" charset="0"/>
              <a:buChar char="•"/>
              <a:defRPr/>
            </a:pPr>
            <a:r>
              <a:rPr lang="en-GB" altLang="en-US" kern="0" dirty="0">
                <a:solidFill>
                  <a:schemeClr val="tx1"/>
                </a:solidFill>
                <a:latin typeface="Arial" panose="020B0604020202020204" pitchFamily="34" charset="0"/>
                <a:cs typeface="Arial" panose="020B0604020202020204" pitchFamily="34" charset="0"/>
              </a:rPr>
              <a:t>Route control protocol supports re-routing over radio links </a:t>
            </a:r>
          </a:p>
          <a:p>
            <a:pPr marL="144463" lvl="1" indent="-142875" algn="l" defTabSz="503486">
              <a:lnSpc>
                <a:spcPct val="100000"/>
              </a:lnSpc>
              <a:buClrTx/>
              <a:buFont typeface="Arial" panose="020B0604020202020204" pitchFamily="34" charset="0"/>
              <a:buChar char="•"/>
              <a:defRPr/>
            </a:pPr>
            <a:r>
              <a:rPr lang="en-GB" altLang="en-US" kern="0" dirty="0">
                <a:solidFill>
                  <a:schemeClr val="tx1"/>
                </a:solidFill>
                <a:latin typeface="Arial" panose="020B0604020202020204" pitchFamily="34" charset="0"/>
                <a:cs typeface="Arial" panose="020B0604020202020204" pitchFamily="34" charset="0"/>
              </a:rPr>
              <a:t>Auto-alignment installations via adaptive beamforming</a:t>
            </a:r>
          </a:p>
          <a:p>
            <a:pPr marL="144463" lvl="1" indent="-142875" algn="l" defTabSz="503486">
              <a:lnSpc>
                <a:spcPct val="100000"/>
              </a:lnSpc>
              <a:buClrTx/>
              <a:buFont typeface="Arial" panose="020B0604020202020204" pitchFamily="34" charset="0"/>
              <a:buChar char="•"/>
              <a:defRPr/>
            </a:pPr>
            <a:r>
              <a:rPr lang="en-GB" altLang="en-US" kern="0" dirty="0">
                <a:solidFill>
                  <a:schemeClr val="tx1"/>
                </a:solidFill>
                <a:latin typeface="Arial" panose="020B0604020202020204" pitchFamily="34" charset="0"/>
                <a:cs typeface="Arial" panose="020B0604020202020204" pitchFamily="34" charset="0"/>
              </a:rPr>
              <a:t>Redundancy of active equipment at “first” pole next to fiber PoP or via connections to 2 or more fiber PoPs</a:t>
            </a:r>
          </a:p>
          <a:p>
            <a:pPr marL="144463" lvl="1" indent="-142875" algn="l" defTabSz="503486">
              <a:lnSpc>
                <a:spcPct val="100000"/>
              </a:lnSpc>
              <a:buClrTx/>
              <a:buFont typeface="Arial" panose="020B0604020202020204" pitchFamily="34" charset="0"/>
              <a:buChar char="•"/>
              <a:defRPr/>
            </a:pPr>
            <a:r>
              <a:rPr lang="en-GB" altLang="en-US" kern="0" dirty="0">
                <a:solidFill>
                  <a:schemeClr val="tx1"/>
                </a:solidFill>
                <a:latin typeface="Arial" panose="020B0604020202020204" pitchFamily="34" charset="0"/>
                <a:cs typeface="Arial" panose="020B0604020202020204" pitchFamily="34" charset="0"/>
              </a:rPr>
              <a:t>Radio link degradation and outage recognition w/ failure localisation</a:t>
            </a:r>
            <a:endParaRPr lang="en-GB" altLang="en-US" sz="1100" kern="0" dirty="0">
              <a:solidFill>
                <a:schemeClr val="tx1"/>
              </a:solidFill>
              <a:latin typeface="Arial" panose="020B0604020202020204" pitchFamily="34" charset="0"/>
              <a:cs typeface="Arial" panose="020B0604020202020204" pitchFamily="34" charset="0"/>
            </a:endParaRPr>
          </a:p>
        </p:txBody>
      </p:sp>
      <p:sp>
        <p:nvSpPr>
          <p:cNvPr id="1079" name="Rechteck 563"/>
          <p:cNvSpPr/>
          <p:nvPr/>
        </p:nvSpPr>
        <p:spPr>
          <a:xfrm>
            <a:off x="4449268" y="3206446"/>
            <a:ext cx="83350" cy="83350"/>
          </a:xfrm>
          <a:prstGeom prst="rect">
            <a:avLst/>
          </a:prstGeom>
          <a:solidFill>
            <a:srgbClr val="C00000"/>
          </a:solidFill>
          <a:ln w="9525" cap="flat" cmpd="sng" algn="ctr">
            <a:noFill/>
            <a:prstDash val="solid"/>
          </a:ln>
          <a:effectLst/>
        </p:spPr>
        <p:txBody>
          <a:bodyPr lIns="91333" tIns="45666" rIns="91333" bIns="45666" rtlCol="0" anchor="ctr"/>
          <a:lstStyle/>
          <a:p>
            <a:pPr algn="ctr" defTabSz="456662">
              <a:lnSpc>
                <a:spcPts val="1800"/>
              </a:lnSpc>
              <a:buClr>
                <a:srgbClr val="E20074"/>
              </a:buClr>
            </a:pPr>
            <a:endParaRPr lang="en-GB" sz="1800" kern="0" dirty="0">
              <a:solidFill>
                <a:srgbClr val="000000"/>
              </a:solidFill>
              <a:latin typeface="Tele-GroteskNor"/>
            </a:endParaRPr>
          </a:p>
        </p:txBody>
      </p:sp>
      <p:sp>
        <p:nvSpPr>
          <p:cNvPr id="1080" name="Rectangle 162"/>
          <p:cNvSpPr>
            <a:spLocks noChangeArrowheads="1"/>
          </p:cNvSpPr>
          <p:nvPr/>
        </p:nvSpPr>
        <p:spPr bwMode="auto">
          <a:xfrm>
            <a:off x="5292081" y="4761729"/>
            <a:ext cx="993520" cy="368750"/>
          </a:xfrm>
          <a:prstGeom prst="rect">
            <a:avLst/>
          </a:prstGeom>
          <a:solidFill>
            <a:srgbClr val="FFD5AB"/>
          </a:solidFill>
          <a:ln>
            <a:noFill/>
          </a:ln>
          <a:extLst/>
        </p:spPr>
        <p:txBody>
          <a:bodyPr wrap="square" lIns="0" tIns="18000" rIns="0" bIns="18000">
            <a:spAutoFit/>
          </a:bodyPr>
          <a:lstStyle/>
          <a:p>
            <a:pPr algn="ctr" eaLnBrk="1" hangingPunct="1">
              <a:lnSpc>
                <a:spcPct val="90000"/>
              </a:lnSpc>
              <a:buClr>
                <a:srgbClr val="E20074"/>
              </a:buClr>
              <a:buSzPct val="75000"/>
              <a:buFontTx/>
              <a:buNone/>
            </a:pPr>
            <a:r>
              <a:rPr lang="en-US" altLang="de-DE" sz="1200" dirty="0">
                <a:solidFill>
                  <a:srgbClr val="000000"/>
                </a:solidFill>
                <a:latin typeface="Arial" panose="020B0604020202020204" pitchFamily="34" charset="0"/>
                <a:ea typeface="ＭＳ Ｐゴシック" pitchFamily="34" charset="-128"/>
                <a:cs typeface="Arial" panose="020B0604020202020204" pitchFamily="34" charset="0"/>
              </a:rPr>
              <a:t>Use case c) </a:t>
            </a:r>
            <a:r>
              <a:rPr lang="en-US" altLang="de-DE" sz="1200" b="1" dirty="0">
                <a:solidFill>
                  <a:srgbClr val="000000"/>
                </a:solidFill>
                <a:latin typeface="Arial" panose="020B0604020202020204" pitchFamily="34" charset="0"/>
                <a:ea typeface="ＭＳ Ｐゴシック" pitchFamily="34" charset="-128"/>
                <a:cs typeface="Arial" panose="020B0604020202020204" pitchFamily="34" charset="0"/>
              </a:rPr>
              <a:t>WiFi AP / SC</a:t>
            </a:r>
          </a:p>
        </p:txBody>
      </p:sp>
      <p:sp>
        <p:nvSpPr>
          <p:cNvPr id="1081" name="TextBox 94"/>
          <p:cNvSpPr txBox="1">
            <a:spLocks noChangeArrowheads="1"/>
          </p:cNvSpPr>
          <p:nvPr/>
        </p:nvSpPr>
        <p:spPr bwMode="auto">
          <a:xfrm>
            <a:off x="6378983" y="3372439"/>
            <a:ext cx="637168"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itchFamily="34" charset="0"/>
              <a:buChar char="■"/>
              <a:defRPr sz="3200">
                <a:solidFill>
                  <a:srgbClr val="000000"/>
                </a:solidFill>
                <a:latin typeface="Arial" pitchFamily="34" charset="0"/>
                <a:ea typeface="ＭＳ Ｐゴシック" pitchFamily="34" charset="-128"/>
                <a:cs typeface="Arial" pitchFamily="34" charset="0"/>
              </a:defRPr>
            </a:lvl1pPr>
            <a:lvl2pPr marL="742950" indent="-285750">
              <a:spcBef>
                <a:spcPct val="20000"/>
              </a:spcBef>
              <a:buFont typeface="Arial" pitchFamily="34" charset="0"/>
              <a:buChar char="♦"/>
              <a:defRPr sz="2800">
                <a:solidFill>
                  <a:srgbClr val="404040"/>
                </a:solidFill>
                <a:latin typeface="Arial" pitchFamily="34" charset="0"/>
                <a:ea typeface="Arial" pitchFamily="34" charset="0"/>
                <a:cs typeface="Arial" pitchFamily="34" charset="0"/>
              </a:defRPr>
            </a:lvl2pPr>
            <a:lvl3pPr marL="1143000" indent="-228600">
              <a:spcBef>
                <a:spcPct val="20000"/>
              </a:spcBef>
              <a:buFont typeface="Arial" pitchFamily="34" charset="0"/>
              <a:buChar char="•"/>
              <a:defRPr sz="2400">
                <a:solidFill>
                  <a:srgbClr val="000090"/>
                </a:solidFill>
                <a:latin typeface="Arial" pitchFamily="34" charset="0"/>
                <a:ea typeface="Arial" pitchFamily="34" charset="0"/>
                <a:cs typeface="Arial" pitchFamily="34" charset="0"/>
              </a:defRPr>
            </a:lvl3pPr>
            <a:lvl4pPr marL="1600200" indent="-228600">
              <a:spcBef>
                <a:spcPct val="20000"/>
              </a:spcBef>
              <a:buFont typeface="Arial" pitchFamily="34" charset="0"/>
              <a:buChar char="–"/>
              <a:defRPr sz="2000">
                <a:solidFill>
                  <a:srgbClr val="660066"/>
                </a:solidFill>
                <a:latin typeface="Arial" pitchFamily="34" charset="0"/>
                <a:ea typeface="Arial" pitchFamily="34" charset="0"/>
                <a:cs typeface="Arial" pitchFamily="34" charset="0"/>
              </a:defRPr>
            </a:lvl4pPr>
            <a:lvl5pPr marL="2057400" indent="-228600">
              <a:spcBef>
                <a:spcPct val="20000"/>
              </a:spcBef>
              <a:buFont typeface="Arial" pitchFamily="34" charset="0"/>
              <a:buChar char="»"/>
              <a:defRPr sz="16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9pPr>
          </a:lstStyle>
          <a:p>
            <a:pPr algn="ctr" eaLnBrk="1" hangingPunct="1">
              <a:lnSpc>
                <a:spcPct val="90000"/>
              </a:lnSpc>
              <a:spcBef>
                <a:spcPct val="0"/>
              </a:spcBef>
              <a:buClr>
                <a:srgbClr val="E20074"/>
              </a:buClr>
              <a:buSzPct val="75000"/>
              <a:buFontTx/>
              <a:buNone/>
            </a:pPr>
            <a:r>
              <a:rPr lang="en-US" altLang="de-DE" sz="1100" dirty="0">
                <a:solidFill>
                  <a:srgbClr val="FF0000"/>
                </a:solidFill>
              </a:rPr>
              <a:t>fiber</a:t>
            </a:r>
          </a:p>
        </p:txBody>
      </p:sp>
      <p:sp>
        <p:nvSpPr>
          <p:cNvPr id="1082" name="Freeform 11"/>
          <p:cNvSpPr>
            <a:spLocks/>
          </p:cNvSpPr>
          <p:nvPr/>
        </p:nvSpPr>
        <p:spPr bwMode="auto">
          <a:xfrm>
            <a:off x="7956376" y="1974404"/>
            <a:ext cx="815187" cy="1916200"/>
          </a:xfrm>
          <a:custGeom>
            <a:avLst/>
            <a:gdLst>
              <a:gd name="T0" fmla="*/ 596 w 6580"/>
              <a:gd name="T1" fmla="*/ 1330 h 4000"/>
              <a:gd name="T2" fmla="*/ 0 w 6580"/>
              <a:gd name="T3" fmla="*/ 1877 h 4000"/>
              <a:gd name="T4" fmla="*/ 328 w 6580"/>
              <a:gd name="T5" fmla="*/ 2353 h 4000"/>
              <a:gd name="T6" fmla="*/ 325 w 6580"/>
              <a:gd name="T7" fmla="*/ 2346 h 4000"/>
              <a:gd name="T8" fmla="*/ 146 w 6580"/>
              <a:gd name="T9" fmla="*/ 2721 h 4000"/>
              <a:gd name="T10" fmla="*/ 811 w 6580"/>
              <a:gd name="T11" fmla="*/ 3269 h 4000"/>
              <a:gd name="T12" fmla="*/ 888 w 6580"/>
              <a:gd name="T13" fmla="*/ 3265 h 4000"/>
              <a:gd name="T14" fmla="*/ 884 w 6580"/>
              <a:gd name="T15" fmla="*/ 3269 h 4000"/>
              <a:gd name="T16" fmla="*/ 1905 w 6580"/>
              <a:gd name="T17" fmla="*/ 3759 h 4000"/>
              <a:gd name="T18" fmla="*/ 2510 w 6580"/>
              <a:gd name="T19" fmla="*/ 3620 h 4000"/>
              <a:gd name="T20" fmla="*/ 2508 w 6580"/>
              <a:gd name="T21" fmla="*/ 3621 h 4000"/>
              <a:gd name="T22" fmla="*/ 3363 w 6580"/>
              <a:gd name="T23" fmla="*/ 4000 h 4000"/>
              <a:gd name="T24" fmla="*/ 4347 w 6580"/>
              <a:gd name="T25" fmla="*/ 3393 h 4000"/>
              <a:gd name="T26" fmla="*/ 4349 w 6580"/>
              <a:gd name="T27" fmla="*/ 3398 h 4000"/>
              <a:gd name="T28" fmla="*/ 4815 w 6580"/>
              <a:gd name="T29" fmla="*/ 3508 h 4000"/>
              <a:gd name="T30" fmla="*/ 5696 w 6580"/>
              <a:gd name="T31" fmla="*/ 2786 h 4000"/>
              <a:gd name="T32" fmla="*/ 5695 w 6580"/>
              <a:gd name="T33" fmla="*/ 2785 h 4000"/>
              <a:gd name="T34" fmla="*/ 6580 w 6580"/>
              <a:gd name="T35" fmla="*/ 1940 h 4000"/>
              <a:gd name="T36" fmla="*/ 6367 w 6580"/>
              <a:gd name="T37" fmla="*/ 1419 h 4000"/>
              <a:gd name="T38" fmla="*/ 6364 w 6580"/>
              <a:gd name="T39" fmla="*/ 1419 h 4000"/>
              <a:gd name="T40" fmla="*/ 6431 w 6580"/>
              <a:gd name="T41" fmla="*/ 1154 h 4000"/>
              <a:gd name="T42" fmla="*/ 5832 w 6580"/>
              <a:gd name="T43" fmla="*/ 504 h 4000"/>
              <a:gd name="T44" fmla="*/ 5835 w 6580"/>
              <a:gd name="T45" fmla="*/ 503 h 4000"/>
              <a:gd name="T46" fmla="*/ 5107 w 6580"/>
              <a:gd name="T47" fmla="*/ 0 h 4000"/>
              <a:gd name="T48" fmla="*/ 4541 w 6580"/>
              <a:gd name="T49" fmla="*/ 216 h 4000"/>
              <a:gd name="T50" fmla="*/ 4542 w 6580"/>
              <a:gd name="T51" fmla="*/ 217 h 4000"/>
              <a:gd name="T52" fmla="*/ 4015 w 6580"/>
              <a:gd name="T53" fmla="*/ 0 h 4000"/>
              <a:gd name="T54" fmla="*/ 3419 w 6580"/>
              <a:gd name="T55" fmla="*/ 305 h 4000"/>
              <a:gd name="T56" fmla="*/ 3422 w 6580"/>
              <a:gd name="T57" fmla="*/ 314 h 4000"/>
              <a:gd name="T58" fmla="*/ 2853 w 6580"/>
              <a:gd name="T59" fmla="*/ 121 h 4000"/>
              <a:gd name="T60" fmla="*/ 2135 w 6580"/>
              <a:gd name="T61" fmla="*/ 478 h 4000"/>
              <a:gd name="T62" fmla="*/ 2132 w 6580"/>
              <a:gd name="T63" fmla="*/ 483 h 4000"/>
              <a:gd name="T64" fmla="*/ 1612 w 6580"/>
              <a:gd name="T65" fmla="*/ 367 h 4000"/>
              <a:gd name="T66" fmla="*/ 583 w 6580"/>
              <a:gd name="T67" fmla="*/ 1217 h 4000"/>
              <a:gd name="T68" fmla="*/ 593 w 6580"/>
              <a:gd name="T69" fmla="*/ 1330 h 4000"/>
              <a:gd name="T70" fmla="*/ 596 w 6580"/>
              <a:gd name="T71" fmla="*/ 1330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80" h="4000">
                <a:moveTo>
                  <a:pt x="596" y="1330"/>
                </a:moveTo>
                <a:cubicBezTo>
                  <a:pt x="257" y="1359"/>
                  <a:pt x="0" y="1596"/>
                  <a:pt x="0" y="1877"/>
                </a:cubicBezTo>
                <a:cubicBezTo>
                  <a:pt x="0" y="2072"/>
                  <a:pt x="125" y="2254"/>
                  <a:pt x="328" y="2353"/>
                </a:cubicBezTo>
                <a:lnTo>
                  <a:pt x="325" y="2346"/>
                </a:lnTo>
                <a:cubicBezTo>
                  <a:pt x="209" y="2448"/>
                  <a:pt x="146" y="2582"/>
                  <a:pt x="146" y="2721"/>
                </a:cubicBezTo>
                <a:cubicBezTo>
                  <a:pt x="146" y="3024"/>
                  <a:pt x="443" y="3269"/>
                  <a:pt x="811" y="3269"/>
                </a:cubicBezTo>
                <a:cubicBezTo>
                  <a:pt x="835" y="3269"/>
                  <a:pt x="862" y="3267"/>
                  <a:pt x="888" y="3265"/>
                </a:cubicBezTo>
                <a:lnTo>
                  <a:pt x="884" y="3269"/>
                </a:lnTo>
                <a:cubicBezTo>
                  <a:pt x="1094" y="3571"/>
                  <a:pt x="1482" y="3759"/>
                  <a:pt x="1905" y="3759"/>
                </a:cubicBezTo>
                <a:cubicBezTo>
                  <a:pt x="2118" y="3759"/>
                  <a:pt x="2327" y="3711"/>
                  <a:pt x="2510" y="3620"/>
                </a:cubicBezTo>
                <a:lnTo>
                  <a:pt x="2508" y="3621"/>
                </a:lnTo>
                <a:cubicBezTo>
                  <a:pt x="2698" y="3857"/>
                  <a:pt x="3019" y="4000"/>
                  <a:pt x="3363" y="4000"/>
                </a:cubicBezTo>
                <a:cubicBezTo>
                  <a:pt x="3816" y="4000"/>
                  <a:pt x="4216" y="3754"/>
                  <a:pt x="4347" y="3393"/>
                </a:cubicBezTo>
                <a:lnTo>
                  <a:pt x="4349" y="3398"/>
                </a:lnTo>
                <a:cubicBezTo>
                  <a:pt x="4488" y="3471"/>
                  <a:pt x="4650" y="3508"/>
                  <a:pt x="4815" y="3508"/>
                </a:cubicBezTo>
                <a:cubicBezTo>
                  <a:pt x="5299" y="3508"/>
                  <a:pt x="5692" y="3186"/>
                  <a:pt x="5696" y="2786"/>
                </a:cubicBezTo>
                <a:lnTo>
                  <a:pt x="5695" y="2785"/>
                </a:lnTo>
                <a:cubicBezTo>
                  <a:pt x="6202" y="2725"/>
                  <a:pt x="6580" y="2365"/>
                  <a:pt x="6580" y="1940"/>
                </a:cubicBezTo>
                <a:cubicBezTo>
                  <a:pt x="6580" y="1751"/>
                  <a:pt x="6505" y="1569"/>
                  <a:pt x="6367" y="1419"/>
                </a:cubicBezTo>
                <a:lnTo>
                  <a:pt x="6364" y="1419"/>
                </a:lnTo>
                <a:cubicBezTo>
                  <a:pt x="6408" y="1334"/>
                  <a:pt x="6431" y="1245"/>
                  <a:pt x="6431" y="1154"/>
                </a:cubicBezTo>
                <a:cubicBezTo>
                  <a:pt x="6431" y="849"/>
                  <a:pt x="6185" y="583"/>
                  <a:pt x="5832" y="504"/>
                </a:cubicBezTo>
                <a:lnTo>
                  <a:pt x="5835" y="503"/>
                </a:lnTo>
                <a:cubicBezTo>
                  <a:pt x="5771" y="212"/>
                  <a:pt x="5464" y="0"/>
                  <a:pt x="5107" y="0"/>
                </a:cubicBezTo>
                <a:cubicBezTo>
                  <a:pt x="4889" y="0"/>
                  <a:pt x="4683" y="79"/>
                  <a:pt x="4541" y="216"/>
                </a:cubicBezTo>
                <a:lnTo>
                  <a:pt x="4542" y="217"/>
                </a:lnTo>
                <a:cubicBezTo>
                  <a:pt x="4417" y="81"/>
                  <a:pt x="4222" y="0"/>
                  <a:pt x="4015" y="0"/>
                </a:cubicBezTo>
                <a:cubicBezTo>
                  <a:pt x="3763" y="0"/>
                  <a:pt x="3532" y="118"/>
                  <a:pt x="3419" y="305"/>
                </a:cubicBezTo>
                <a:lnTo>
                  <a:pt x="3422" y="314"/>
                </a:lnTo>
                <a:cubicBezTo>
                  <a:pt x="3269" y="190"/>
                  <a:pt x="3066" y="121"/>
                  <a:pt x="2853" y="121"/>
                </a:cubicBezTo>
                <a:cubicBezTo>
                  <a:pt x="2552" y="121"/>
                  <a:pt x="2275" y="258"/>
                  <a:pt x="2135" y="478"/>
                </a:cubicBezTo>
                <a:lnTo>
                  <a:pt x="2132" y="483"/>
                </a:lnTo>
                <a:cubicBezTo>
                  <a:pt x="1974" y="407"/>
                  <a:pt x="1796" y="367"/>
                  <a:pt x="1612" y="367"/>
                </a:cubicBezTo>
                <a:cubicBezTo>
                  <a:pt x="1044" y="367"/>
                  <a:pt x="583" y="746"/>
                  <a:pt x="583" y="1217"/>
                </a:cubicBezTo>
                <a:cubicBezTo>
                  <a:pt x="583" y="1254"/>
                  <a:pt x="586" y="1293"/>
                  <a:pt x="593" y="1330"/>
                </a:cubicBezTo>
                <a:lnTo>
                  <a:pt x="596" y="1330"/>
                </a:lnTo>
                <a:close/>
              </a:path>
            </a:pathLst>
          </a:custGeom>
          <a:solidFill>
            <a:schemeClr val="bg1">
              <a:lumMod val="95000"/>
            </a:schemeClr>
          </a:solidFill>
          <a:ln w="4763" cap="rnd">
            <a:solidFill>
              <a:srgbClr val="000000"/>
            </a:solidFill>
            <a:prstDash val="solid"/>
            <a:round/>
            <a:headEnd/>
            <a:tailEnd/>
          </a:ln>
          <a:extLst/>
        </p:spPr>
        <p:txBody>
          <a:bodyPr lIns="36000" tIns="36000" rIns="36000" bIns="36000" anchor="ctr"/>
          <a:lstStyle/>
          <a:p>
            <a:pPr algn="ctr" defTabSz="914400" fontAlgn="auto">
              <a:lnSpc>
                <a:spcPct val="100000"/>
              </a:lnSpc>
              <a:spcBef>
                <a:spcPts val="0"/>
              </a:spcBef>
              <a:spcAft>
                <a:spcPts val="0"/>
              </a:spcAft>
              <a:buClrTx/>
              <a:buFontTx/>
              <a:buNone/>
              <a:defRPr/>
            </a:pPr>
            <a:r>
              <a:rPr lang="en-US" sz="1400" kern="0" dirty="0">
                <a:solidFill>
                  <a:sysClr val="windowText" lastClr="000000"/>
                </a:solidFill>
                <a:latin typeface="Arial" panose="020B0604020202020204" pitchFamily="34" charset="0"/>
                <a:cs typeface="Arial" panose="020B0604020202020204" pitchFamily="34" charset="0"/>
              </a:rPr>
              <a:t>Provider</a:t>
            </a:r>
          </a:p>
          <a:p>
            <a:pPr algn="ctr" defTabSz="914400" fontAlgn="auto">
              <a:lnSpc>
                <a:spcPct val="100000"/>
              </a:lnSpc>
              <a:spcBef>
                <a:spcPts val="0"/>
              </a:spcBef>
              <a:spcAft>
                <a:spcPts val="0"/>
              </a:spcAft>
              <a:buClrTx/>
              <a:buFontTx/>
              <a:buNone/>
              <a:defRPr/>
            </a:pPr>
            <a:r>
              <a:rPr lang="en-US" sz="1400" kern="0" dirty="0">
                <a:solidFill>
                  <a:sysClr val="windowText" lastClr="000000"/>
                </a:solidFill>
                <a:latin typeface="Arial" panose="020B0604020202020204" pitchFamily="34" charset="0"/>
                <a:cs typeface="Arial" panose="020B0604020202020204" pitchFamily="34" charset="0"/>
              </a:rPr>
              <a:t>Network</a:t>
            </a:r>
          </a:p>
        </p:txBody>
      </p:sp>
      <p:sp>
        <p:nvSpPr>
          <p:cNvPr id="1083" name="Rechteck 320"/>
          <p:cNvSpPr/>
          <p:nvPr/>
        </p:nvSpPr>
        <p:spPr>
          <a:xfrm>
            <a:off x="8001879" y="4017313"/>
            <a:ext cx="106679" cy="83350"/>
          </a:xfrm>
          <a:prstGeom prst="rect">
            <a:avLst/>
          </a:prstGeom>
          <a:solidFill>
            <a:srgbClr val="C00000"/>
          </a:solidFill>
          <a:ln w="9525" cap="flat" cmpd="sng" algn="ctr">
            <a:noFill/>
            <a:prstDash val="solid"/>
          </a:ln>
          <a:effectLst/>
        </p:spPr>
        <p:txBody>
          <a:bodyPr lIns="91333" tIns="45666" rIns="91333" bIns="45666" rtlCol="0" anchor="ctr"/>
          <a:lstStyle/>
          <a:p>
            <a:pPr algn="ctr" defTabSz="456662">
              <a:lnSpc>
                <a:spcPts val="1800"/>
              </a:lnSpc>
              <a:buClr>
                <a:srgbClr val="E20074"/>
              </a:buClr>
            </a:pPr>
            <a:endParaRPr lang="en-GB" sz="1800" kern="0" dirty="0">
              <a:solidFill>
                <a:srgbClr val="000000"/>
              </a:solidFill>
              <a:latin typeface="Tele-GroteskNor"/>
            </a:endParaRPr>
          </a:p>
        </p:txBody>
      </p:sp>
      <p:sp>
        <p:nvSpPr>
          <p:cNvPr id="1084" name="TextBox 94"/>
          <p:cNvSpPr txBox="1">
            <a:spLocks noChangeArrowheads="1"/>
          </p:cNvSpPr>
          <p:nvPr/>
        </p:nvSpPr>
        <p:spPr bwMode="auto">
          <a:xfrm>
            <a:off x="8145896" y="3952528"/>
            <a:ext cx="9216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itchFamily="34" charset="0"/>
              <a:buChar char="■"/>
              <a:defRPr sz="3200">
                <a:solidFill>
                  <a:srgbClr val="000000"/>
                </a:solidFill>
                <a:latin typeface="Arial" pitchFamily="34" charset="0"/>
                <a:ea typeface="ＭＳ Ｐゴシック" pitchFamily="34" charset="-128"/>
                <a:cs typeface="Arial" pitchFamily="34" charset="0"/>
              </a:defRPr>
            </a:lvl1pPr>
            <a:lvl2pPr marL="742950" indent="-285750">
              <a:spcBef>
                <a:spcPct val="20000"/>
              </a:spcBef>
              <a:buFont typeface="Arial" pitchFamily="34" charset="0"/>
              <a:buChar char="♦"/>
              <a:defRPr sz="2800">
                <a:solidFill>
                  <a:srgbClr val="404040"/>
                </a:solidFill>
                <a:latin typeface="Arial" pitchFamily="34" charset="0"/>
                <a:ea typeface="Arial" pitchFamily="34" charset="0"/>
                <a:cs typeface="Arial" pitchFamily="34" charset="0"/>
              </a:defRPr>
            </a:lvl2pPr>
            <a:lvl3pPr marL="1143000" indent="-228600">
              <a:spcBef>
                <a:spcPct val="20000"/>
              </a:spcBef>
              <a:buFont typeface="Arial" pitchFamily="34" charset="0"/>
              <a:buChar char="•"/>
              <a:defRPr sz="2400">
                <a:solidFill>
                  <a:srgbClr val="000090"/>
                </a:solidFill>
                <a:latin typeface="Arial" pitchFamily="34" charset="0"/>
                <a:ea typeface="Arial" pitchFamily="34" charset="0"/>
                <a:cs typeface="Arial" pitchFamily="34" charset="0"/>
              </a:defRPr>
            </a:lvl3pPr>
            <a:lvl4pPr marL="1600200" indent="-228600">
              <a:spcBef>
                <a:spcPct val="20000"/>
              </a:spcBef>
              <a:buFont typeface="Arial" pitchFamily="34" charset="0"/>
              <a:buChar char="–"/>
              <a:defRPr sz="2000">
                <a:solidFill>
                  <a:srgbClr val="660066"/>
                </a:solidFill>
                <a:latin typeface="Arial" pitchFamily="34" charset="0"/>
                <a:ea typeface="Arial" pitchFamily="34" charset="0"/>
                <a:cs typeface="Arial" pitchFamily="34" charset="0"/>
              </a:defRPr>
            </a:lvl4pPr>
            <a:lvl5pPr marL="2057400" indent="-228600">
              <a:spcBef>
                <a:spcPct val="20000"/>
              </a:spcBef>
              <a:buFont typeface="Arial" pitchFamily="34" charset="0"/>
              <a:buChar char="»"/>
              <a:defRPr sz="16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9pPr>
          </a:lstStyle>
          <a:p>
            <a:pPr eaLnBrk="1" hangingPunct="1">
              <a:spcBef>
                <a:spcPct val="0"/>
              </a:spcBef>
              <a:buClr>
                <a:srgbClr val="E20074"/>
              </a:buClr>
              <a:buSzPct val="75000"/>
              <a:buFontTx/>
              <a:buNone/>
            </a:pPr>
            <a:r>
              <a:rPr lang="en-US" altLang="de-DE" sz="1100" dirty="0">
                <a:latin typeface="Tele-GroteskNor" pitchFamily="2" charset="0"/>
              </a:rPr>
              <a:t>mmWave AP</a:t>
            </a:r>
          </a:p>
          <a:p>
            <a:pPr eaLnBrk="1" hangingPunct="1">
              <a:spcBef>
                <a:spcPct val="0"/>
              </a:spcBef>
              <a:buClr>
                <a:srgbClr val="E20074"/>
              </a:buClr>
              <a:buSzPct val="75000"/>
              <a:buFontTx/>
              <a:buNone/>
            </a:pPr>
            <a:r>
              <a:rPr lang="en-US" altLang="de-DE" sz="1100" dirty="0">
                <a:latin typeface="Tele-GroteskNor" pitchFamily="2" charset="0"/>
              </a:rPr>
              <a:t>mmWave link</a:t>
            </a:r>
          </a:p>
        </p:txBody>
      </p:sp>
      <p:cxnSp>
        <p:nvCxnSpPr>
          <p:cNvPr id="1085" name="Gerade Verbindung 325"/>
          <p:cNvCxnSpPr/>
          <p:nvPr/>
        </p:nvCxnSpPr>
        <p:spPr bwMode="auto">
          <a:xfrm>
            <a:off x="7949176" y="4211304"/>
            <a:ext cx="180772" cy="1"/>
          </a:xfrm>
          <a:prstGeom prst="line">
            <a:avLst/>
          </a:prstGeom>
          <a:solidFill>
            <a:srgbClr val="00B8FF"/>
          </a:solidFill>
          <a:ln w="19050" cap="flat" cmpd="sng" algn="ctr">
            <a:solidFill>
              <a:schemeClr val="accent6"/>
            </a:solidFill>
            <a:prstDash val="dashDot"/>
            <a:round/>
            <a:headEnd type="none" w="med" len="med"/>
            <a:tailEnd type="none" w="med" len="med"/>
          </a:ln>
          <a:effectLst/>
        </p:spPr>
      </p:cxnSp>
      <p:sp>
        <p:nvSpPr>
          <p:cNvPr id="1086" name="TextBox 94"/>
          <p:cNvSpPr txBox="1">
            <a:spLocks noChangeArrowheads="1"/>
          </p:cNvSpPr>
          <p:nvPr/>
        </p:nvSpPr>
        <p:spPr bwMode="auto">
          <a:xfrm>
            <a:off x="167712" y="3290560"/>
            <a:ext cx="714716" cy="332399"/>
          </a:xfrm>
          <a:prstGeom prst="rect">
            <a:avLst/>
          </a:prstGeom>
          <a:noFill/>
          <a:ln>
            <a:noFill/>
          </a:ln>
          <a:extLst/>
        </p:spPr>
        <p:txBody>
          <a:bodyPr wrap="square" lIns="0" tIns="0" rIns="0" bIns="0">
            <a:spAutoFit/>
          </a:bodyPr>
          <a:lstStyle>
            <a:lvl1pPr>
              <a:spcBef>
                <a:spcPct val="20000"/>
              </a:spcBef>
              <a:buFont typeface="Arial" pitchFamily="34" charset="0"/>
              <a:buChar char="■"/>
              <a:defRPr sz="3200">
                <a:solidFill>
                  <a:srgbClr val="000000"/>
                </a:solidFill>
                <a:latin typeface="Arial" pitchFamily="34" charset="0"/>
                <a:ea typeface="ＭＳ Ｐゴシック" pitchFamily="34" charset="-128"/>
                <a:cs typeface="Arial" pitchFamily="34" charset="0"/>
              </a:defRPr>
            </a:lvl1pPr>
            <a:lvl2pPr marL="742950" indent="-285750">
              <a:spcBef>
                <a:spcPct val="20000"/>
              </a:spcBef>
              <a:buFont typeface="Arial" pitchFamily="34" charset="0"/>
              <a:buChar char="♦"/>
              <a:defRPr sz="2800">
                <a:solidFill>
                  <a:srgbClr val="404040"/>
                </a:solidFill>
                <a:latin typeface="Arial" pitchFamily="34" charset="0"/>
                <a:ea typeface="Arial" pitchFamily="34" charset="0"/>
                <a:cs typeface="Arial" pitchFamily="34" charset="0"/>
              </a:defRPr>
            </a:lvl2pPr>
            <a:lvl3pPr marL="1143000" indent="-228600">
              <a:spcBef>
                <a:spcPct val="20000"/>
              </a:spcBef>
              <a:buFont typeface="Arial" pitchFamily="34" charset="0"/>
              <a:buChar char="•"/>
              <a:defRPr sz="2400">
                <a:solidFill>
                  <a:srgbClr val="000090"/>
                </a:solidFill>
                <a:latin typeface="Arial" pitchFamily="34" charset="0"/>
                <a:ea typeface="Arial" pitchFamily="34" charset="0"/>
                <a:cs typeface="Arial" pitchFamily="34" charset="0"/>
              </a:defRPr>
            </a:lvl3pPr>
            <a:lvl4pPr marL="1600200" indent="-228600">
              <a:spcBef>
                <a:spcPct val="20000"/>
              </a:spcBef>
              <a:buFont typeface="Arial" pitchFamily="34" charset="0"/>
              <a:buChar char="–"/>
              <a:defRPr sz="2000">
                <a:solidFill>
                  <a:srgbClr val="660066"/>
                </a:solidFill>
                <a:latin typeface="Arial" pitchFamily="34" charset="0"/>
                <a:ea typeface="Arial" pitchFamily="34" charset="0"/>
                <a:cs typeface="Arial" pitchFamily="34" charset="0"/>
              </a:defRPr>
            </a:lvl4pPr>
            <a:lvl5pPr marL="2057400" indent="-228600">
              <a:spcBef>
                <a:spcPct val="20000"/>
              </a:spcBef>
              <a:buFont typeface="Arial" pitchFamily="34" charset="0"/>
              <a:buChar char="»"/>
              <a:defRPr sz="16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9pPr>
          </a:lstStyle>
          <a:p>
            <a:pPr algn="r" eaLnBrk="1" hangingPunct="1">
              <a:lnSpc>
                <a:spcPct val="80000"/>
              </a:lnSpc>
              <a:spcBef>
                <a:spcPct val="0"/>
              </a:spcBef>
              <a:buClr>
                <a:srgbClr val="E20074"/>
              </a:buClr>
              <a:buSzPct val="75000"/>
              <a:buFontTx/>
              <a:buNone/>
            </a:pPr>
            <a:r>
              <a:rPr lang="en-US" altLang="de-DE" sz="1100" dirty="0"/>
              <a:t>Fiber PoP </a:t>
            </a:r>
            <a:r>
              <a:rPr lang="en-US" altLang="de-DE" sz="800" dirty="0"/>
              <a:t>(to Provider Network)</a:t>
            </a:r>
          </a:p>
        </p:txBody>
      </p:sp>
      <p:cxnSp>
        <p:nvCxnSpPr>
          <p:cNvPr id="1087" name="Gewinkelte Verbindung 2"/>
          <p:cNvCxnSpPr>
            <a:stCxn id="1091" idx="1"/>
            <a:endCxn id="852" idx="2"/>
          </p:cNvCxnSpPr>
          <p:nvPr/>
        </p:nvCxnSpPr>
        <p:spPr bwMode="auto">
          <a:xfrm flipV="1">
            <a:off x="927256" y="3209957"/>
            <a:ext cx="435205" cy="309914"/>
          </a:xfrm>
          <a:prstGeom prst="bentConnector2">
            <a:avLst/>
          </a:prstGeom>
          <a:solidFill>
            <a:srgbClr val="00B8FF"/>
          </a:solidFill>
          <a:ln w="19050" cap="flat" cmpd="sng" algn="ctr">
            <a:solidFill>
              <a:srgbClr val="FF0000"/>
            </a:solidFill>
            <a:prstDash val="solid"/>
            <a:round/>
            <a:headEnd type="none" w="med" len="med"/>
            <a:tailEnd type="none" w="med" len="med"/>
          </a:ln>
          <a:effectLst/>
        </p:spPr>
      </p:cxnSp>
      <p:grpSp>
        <p:nvGrpSpPr>
          <p:cNvPr id="1088" name="Group 5"/>
          <p:cNvGrpSpPr>
            <a:grpSpLocks/>
          </p:cNvGrpSpPr>
          <p:nvPr/>
        </p:nvGrpSpPr>
        <p:grpSpPr bwMode="auto">
          <a:xfrm>
            <a:off x="927256" y="3312687"/>
            <a:ext cx="201612" cy="265113"/>
            <a:chOff x="632" y="1958"/>
            <a:chExt cx="220" cy="389"/>
          </a:xfrm>
        </p:grpSpPr>
        <p:sp>
          <p:nvSpPr>
            <p:cNvPr id="1089" name="Freeform 6"/>
            <p:cNvSpPr>
              <a:spLocks/>
            </p:cNvSpPr>
            <p:nvPr/>
          </p:nvSpPr>
          <p:spPr bwMode="auto">
            <a:xfrm>
              <a:off x="778" y="1958"/>
              <a:ext cx="74" cy="389"/>
            </a:xfrm>
            <a:custGeom>
              <a:avLst/>
              <a:gdLst>
                <a:gd name="T0" fmla="*/ 0 w 74"/>
                <a:gd name="T1" fmla="*/ 17 h 388"/>
                <a:gd name="T2" fmla="*/ 74 w 74"/>
                <a:gd name="T3" fmla="*/ 0 h 388"/>
                <a:gd name="T4" fmla="*/ 74 w 74"/>
                <a:gd name="T5" fmla="*/ 351 h 388"/>
                <a:gd name="T6" fmla="*/ 0 w 74"/>
                <a:gd name="T7" fmla="*/ 422 h 388"/>
                <a:gd name="T8" fmla="*/ 0 w 74"/>
                <a:gd name="T9" fmla="*/ 17 h 388"/>
                <a:gd name="T10" fmla="*/ 0 60000 65536"/>
                <a:gd name="T11" fmla="*/ 0 60000 65536"/>
                <a:gd name="T12" fmla="*/ 0 60000 65536"/>
                <a:gd name="T13" fmla="*/ 0 60000 65536"/>
                <a:gd name="T14" fmla="*/ 0 60000 65536"/>
                <a:gd name="T15" fmla="*/ 0 w 74"/>
                <a:gd name="T16" fmla="*/ 0 h 388"/>
                <a:gd name="T17" fmla="*/ 74 w 74"/>
                <a:gd name="T18" fmla="*/ 388 h 388"/>
              </a:gdLst>
              <a:ahLst/>
              <a:cxnLst>
                <a:cxn ang="T10">
                  <a:pos x="T0" y="T1"/>
                </a:cxn>
                <a:cxn ang="T11">
                  <a:pos x="T2" y="T3"/>
                </a:cxn>
                <a:cxn ang="T12">
                  <a:pos x="T4" y="T5"/>
                </a:cxn>
                <a:cxn ang="T13">
                  <a:pos x="T6" y="T7"/>
                </a:cxn>
                <a:cxn ang="T14">
                  <a:pos x="T8" y="T9"/>
                </a:cxn>
              </a:cxnLst>
              <a:rect l="T15" t="T16" r="T17" b="T18"/>
              <a:pathLst>
                <a:path w="74" h="388">
                  <a:moveTo>
                    <a:pt x="0" y="17"/>
                  </a:moveTo>
                  <a:lnTo>
                    <a:pt x="74" y="0"/>
                  </a:lnTo>
                  <a:lnTo>
                    <a:pt x="74" y="317"/>
                  </a:lnTo>
                  <a:lnTo>
                    <a:pt x="0" y="388"/>
                  </a:lnTo>
                  <a:lnTo>
                    <a:pt x="0" y="17"/>
                  </a:lnTo>
                  <a:close/>
                </a:path>
              </a:pathLst>
            </a:custGeom>
            <a:solidFill>
              <a:srgbClr val="A0A0A0"/>
            </a:solidFill>
            <a:ln w="1588">
              <a:solidFill>
                <a:srgbClr val="808080"/>
              </a:solidFill>
              <a:prstDash val="solid"/>
              <a:round/>
              <a:headEnd/>
              <a:tailEnd/>
            </a:ln>
          </p:spPr>
          <p:txBody>
            <a:bodyPr/>
            <a:lstStyle/>
            <a:p>
              <a:pPr>
                <a:defRPr/>
              </a:pPr>
              <a:endParaRPr lang="en-GB" dirty="0">
                <a:latin typeface="+mn-lt"/>
                <a:cs typeface="Arial" pitchFamily="34" charset="0"/>
              </a:endParaRPr>
            </a:p>
          </p:txBody>
        </p:sp>
        <p:sp>
          <p:nvSpPr>
            <p:cNvPr id="1090" name="Freeform 7"/>
            <p:cNvSpPr>
              <a:spLocks/>
            </p:cNvSpPr>
            <p:nvPr/>
          </p:nvSpPr>
          <p:spPr bwMode="auto">
            <a:xfrm>
              <a:off x="634" y="2263"/>
              <a:ext cx="144" cy="84"/>
            </a:xfrm>
            <a:custGeom>
              <a:avLst/>
              <a:gdLst>
                <a:gd name="T0" fmla="*/ 0 w 145"/>
                <a:gd name="T1" fmla="*/ 0 h 83"/>
                <a:gd name="T2" fmla="*/ 0 w 145"/>
                <a:gd name="T3" fmla="*/ 19 h 83"/>
                <a:gd name="T4" fmla="*/ 111 w 145"/>
                <a:gd name="T5" fmla="*/ 117 h 83"/>
                <a:gd name="T6" fmla="*/ 111 w 145"/>
                <a:gd name="T7" fmla="*/ 92 h 83"/>
                <a:gd name="T8" fmla="*/ 0 w 145"/>
                <a:gd name="T9" fmla="*/ 0 h 83"/>
                <a:gd name="T10" fmla="*/ 0 60000 65536"/>
                <a:gd name="T11" fmla="*/ 0 60000 65536"/>
                <a:gd name="T12" fmla="*/ 0 60000 65536"/>
                <a:gd name="T13" fmla="*/ 0 60000 65536"/>
                <a:gd name="T14" fmla="*/ 0 60000 65536"/>
                <a:gd name="T15" fmla="*/ 0 w 145"/>
                <a:gd name="T16" fmla="*/ 0 h 83"/>
                <a:gd name="T17" fmla="*/ 145 w 145"/>
                <a:gd name="T18" fmla="*/ 83 h 83"/>
              </a:gdLst>
              <a:ahLst/>
              <a:cxnLst>
                <a:cxn ang="T10">
                  <a:pos x="T0" y="T1"/>
                </a:cxn>
                <a:cxn ang="T11">
                  <a:pos x="T2" y="T3"/>
                </a:cxn>
                <a:cxn ang="T12">
                  <a:pos x="T4" y="T5"/>
                </a:cxn>
                <a:cxn ang="T13">
                  <a:pos x="T6" y="T7"/>
                </a:cxn>
                <a:cxn ang="T14">
                  <a:pos x="T8" y="T9"/>
                </a:cxn>
              </a:cxnLst>
              <a:rect l="T15" t="T16" r="T17" b="T18"/>
              <a:pathLst>
                <a:path w="145" h="83">
                  <a:moveTo>
                    <a:pt x="0" y="0"/>
                  </a:moveTo>
                  <a:lnTo>
                    <a:pt x="0" y="19"/>
                  </a:lnTo>
                  <a:lnTo>
                    <a:pt x="145" y="83"/>
                  </a:lnTo>
                  <a:lnTo>
                    <a:pt x="145" y="58"/>
                  </a:lnTo>
                  <a:lnTo>
                    <a:pt x="0" y="0"/>
                  </a:lnTo>
                  <a:close/>
                </a:path>
              </a:pathLst>
            </a:custGeom>
            <a:solidFill>
              <a:srgbClr val="A0A0A0"/>
            </a:solidFill>
            <a:ln w="1588">
              <a:solidFill>
                <a:srgbClr val="808080"/>
              </a:solidFill>
              <a:prstDash val="solid"/>
              <a:round/>
              <a:headEnd/>
              <a:tailEnd/>
            </a:ln>
          </p:spPr>
          <p:txBody>
            <a:bodyPr/>
            <a:lstStyle/>
            <a:p>
              <a:pPr>
                <a:defRPr/>
              </a:pPr>
              <a:endParaRPr lang="en-GB" dirty="0">
                <a:latin typeface="+mn-lt"/>
                <a:cs typeface="Arial" pitchFamily="34" charset="0"/>
              </a:endParaRPr>
            </a:p>
          </p:txBody>
        </p:sp>
        <p:sp>
          <p:nvSpPr>
            <p:cNvPr id="1091" name="Freeform 8"/>
            <p:cNvSpPr>
              <a:spLocks/>
            </p:cNvSpPr>
            <p:nvPr/>
          </p:nvSpPr>
          <p:spPr bwMode="auto">
            <a:xfrm>
              <a:off x="632" y="1977"/>
              <a:ext cx="146" cy="345"/>
            </a:xfrm>
            <a:custGeom>
              <a:avLst/>
              <a:gdLst>
                <a:gd name="T0" fmla="*/ 0 w 146"/>
                <a:gd name="T1" fmla="*/ 2 h 345"/>
                <a:gd name="T2" fmla="*/ 0 w 146"/>
                <a:gd name="T3" fmla="*/ 285 h 345"/>
                <a:gd name="T4" fmla="*/ 146 w 146"/>
                <a:gd name="T5" fmla="*/ 345 h 345"/>
                <a:gd name="T6" fmla="*/ 146 w 146"/>
                <a:gd name="T7" fmla="*/ 0 h 345"/>
                <a:gd name="T8" fmla="*/ 0 w 146"/>
                <a:gd name="T9" fmla="*/ 2 h 345"/>
                <a:gd name="T10" fmla="*/ 0 60000 65536"/>
                <a:gd name="T11" fmla="*/ 0 60000 65536"/>
                <a:gd name="T12" fmla="*/ 0 60000 65536"/>
                <a:gd name="T13" fmla="*/ 0 60000 65536"/>
                <a:gd name="T14" fmla="*/ 0 60000 65536"/>
                <a:gd name="T15" fmla="*/ 0 w 146"/>
                <a:gd name="T16" fmla="*/ 0 h 345"/>
                <a:gd name="T17" fmla="*/ 146 w 146"/>
                <a:gd name="T18" fmla="*/ 345 h 345"/>
              </a:gdLst>
              <a:ahLst/>
              <a:cxnLst>
                <a:cxn ang="T10">
                  <a:pos x="T0" y="T1"/>
                </a:cxn>
                <a:cxn ang="T11">
                  <a:pos x="T2" y="T3"/>
                </a:cxn>
                <a:cxn ang="T12">
                  <a:pos x="T4" y="T5"/>
                </a:cxn>
                <a:cxn ang="T13">
                  <a:pos x="T6" y="T7"/>
                </a:cxn>
                <a:cxn ang="T14">
                  <a:pos x="T8" y="T9"/>
                </a:cxn>
              </a:cxnLst>
              <a:rect l="T15" t="T16" r="T17" b="T18"/>
              <a:pathLst>
                <a:path w="146" h="345">
                  <a:moveTo>
                    <a:pt x="0" y="2"/>
                  </a:moveTo>
                  <a:lnTo>
                    <a:pt x="0" y="285"/>
                  </a:lnTo>
                  <a:lnTo>
                    <a:pt x="146" y="345"/>
                  </a:lnTo>
                  <a:lnTo>
                    <a:pt x="146" y="0"/>
                  </a:lnTo>
                  <a:lnTo>
                    <a:pt x="0" y="2"/>
                  </a:lnTo>
                  <a:close/>
                </a:path>
              </a:pathLst>
            </a:custGeom>
            <a:solidFill>
              <a:srgbClr val="C0C0C0"/>
            </a:solidFill>
            <a:ln w="1588">
              <a:solidFill>
                <a:srgbClr val="808080"/>
              </a:solidFill>
              <a:prstDash val="solid"/>
              <a:round/>
              <a:headEnd/>
              <a:tailEnd/>
            </a:ln>
          </p:spPr>
          <p:txBody>
            <a:bodyPr/>
            <a:lstStyle/>
            <a:p>
              <a:pPr>
                <a:defRPr/>
              </a:pPr>
              <a:endParaRPr lang="en-GB" dirty="0">
                <a:latin typeface="+mn-lt"/>
                <a:cs typeface="Arial" pitchFamily="34" charset="0"/>
              </a:endParaRPr>
            </a:p>
          </p:txBody>
        </p:sp>
        <p:grpSp>
          <p:nvGrpSpPr>
            <p:cNvPr id="1092" name="Group 9"/>
            <p:cNvGrpSpPr>
              <a:grpSpLocks/>
            </p:cNvGrpSpPr>
            <p:nvPr/>
          </p:nvGrpSpPr>
          <p:grpSpPr bwMode="auto">
            <a:xfrm>
              <a:off x="637" y="1991"/>
              <a:ext cx="135" cy="144"/>
              <a:chOff x="637" y="1991"/>
              <a:chExt cx="135" cy="144"/>
            </a:xfrm>
          </p:grpSpPr>
          <p:sp>
            <p:nvSpPr>
              <p:cNvPr id="1177" name="Freeform 10"/>
              <p:cNvSpPr>
                <a:spLocks/>
              </p:cNvSpPr>
              <p:nvPr/>
            </p:nvSpPr>
            <p:spPr bwMode="auto">
              <a:xfrm>
                <a:off x="637" y="1991"/>
                <a:ext cx="135" cy="144"/>
              </a:xfrm>
              <a:custGeom>
                <a:avLst/>
                <a:gdLst>
                  <a:gd name="T0" fmla="*/ 0 w 135"/>
                  <a:gd name="T1" fmla="*/ 0 h 143"/>
                  <a:gd name="T2" fmla="*/ 135 w 135"/>
                  <a:gd name="T3" fmla="*/ 0 h 143"/>
                  <a:gd name="T4" fmla="*/ 135 w 135"/>
                  <a:gd name="T5" fmla="*/ 177 h 143"/>
                  <a:gd name="T6" fmla="*/ 0 w 135"/>
                  <a:gd name="T7" fmla="*/ 152 h 143"/>
                  <a:gd name="T8" fmla="*/ 0 w 135"/>
                  <a:gd name="T9" fmla="*/ 0 h 143"/>
                  <a:gd name="T10" fmla="*/ 0 60000 65536"/>
                  <a:gd name="T11" fmla="*/ 0 60000 65536"/>
                  <a:gd name="T12" fmla="*/ 0 60000 65536"/>
                  <a:gd name="T13" fmla="*/ 0 60000 65536"/>
                  <a:gd name="T14" fmla="*/ 0 60000 65536"/>
                  <a:gd name="T15" fmla="*/ 0 w 135"/>
                  <a:gd name="T16" fmla="*/ 0 h 143"/>
                  <a:gd name="T17" fmla="*/ 135 w 135"/>
                  <a:gd name="T18" fmla="*/ 143 h 143"/>
                </a:gdLst>
                <a:ahLst/>
                <a:cxnLst>
                  <a:cxn ang="T10">
                    <a:pos x="T0" y="T1"/>
                  </a:cxn>
                  <a:cxn ang="T11">
                    <a:pos x="T2" y="T3"/>
                  </a:cxn>
                  <a:cxn ang="T12">
                    <a:pos x="T4" y="T5"/>
                  </a:cxn>
                  <a:cxn ang="T13">
                    <a:pos x="T6" y="T7"/>
                  </a:cxn>
                  <a:cxn ang="T14">
                    <a:pos x="T8" y="T9"/>
                  </a:cxn>
                </a:cxnLst>
                <a:rect l="T15" t="T16" r="T17" b="T18"/>
                <a:pathLst>
                  <a:path w="135" h="143">
                    <a:moveTo>
                      <a:pt x="0" y="0"/>
                    </a:moveTo>
                    <a:lnTo>
                      <a:pt x="135" y="0"/>
                    </a:lnTo>
                    <a:lnTo>
                      <a:pt x="135" y="143"/>
                    </a:lnTo>
                    <a:lnTo>
                      <a:pt x="0" y="118"/>
                    </a:lnTo>
                    <a:lnTo>
                      <a:pt x="0" y="0"/>
                    </a:lnTo>
                    <a:close/>
                  </a:path>
                </a:pathLst>
              </a:custGeom>
              <a:solidFill>
                <a:srgbClr val="C0C0C0"/>
              </a:solidFill>
              <a:ln w="1588">
                <a:solidFill>
                  <a:srgbClr val="808080"/>
                </a:solidFill>
                <a:prstDash val="solid"/>
                <a:round/>
                <a:headEnd/>
                <a:tailEnd/>
              </a:ln>
            </p:spPr>
            <p:txBody>
              <a:bodyPr/>
              <a:lstStyle/>
              <a:p>
                <a:pPr>
                  <a:defRPr/>
                </a:pPr>
                <a:endParaRPr lang="en-GB" dirty="0">
                  <a:latin typeface="+mn-lt"/>
                  <a:cs typeface="Arial" pitchFamily="34" charset="0"/>
                </a:endParaRPr>
              </a:p>
            </p:txBody>
          </p:sp>
          <p:grpSp>
            <p:nvGrpSpPr>
              <p:cNvPr id="1178" name="Group 11"/>
              <p:cNvGrpSpPr>
                <a:grpSpLocks/>
              </p:cNvGrpSpPr>
              <p:nvPr/>
            </p:nvGrpSpPr>
            <p:grpSpPr bwMode="auto">
              <a:xfrm>
                <a:off x="641" y="1995"/>
                <a:ext cx="127" cy="136"/>
                <a:chOff x="641" y="1995"/>
                <a:chExt cx="127" cy="136"/>
              </a:xfrm>
            </p:grpSpPr>
            <p:sp>
              <p:nvSpPr>
                <p:cNvPr id="1179" name="Freeform 12"/>
                <p:cNvSpPr>
                  <a:spLocks/>
                </p:cNvSpPr>
                <p:nvPr/>
              </p:nvSpPr>
              <p:spPr bwMode="auto">
                <a:xfrm>
                  <a:off x="641" y="1995"/>
                  <a:ext cx="126" cy="133"/>
                </a:xfrm>
                <a:custGeom>
                  <a:avLst/>
                  <a:gdLst>
                    <a:gd name="T0" fmla="*/ 0 w 122"/>
                    <a:gd name="T1" fmla="*/ 0 h 127"/>
                    <a:gd name="T2" fmla="*/ 0 w 122"/>
                    <a:gd name="T3" fmla="*/ 504 h 127"/>
                    <a:gd name="T4" fmla="*/ 277 w 122"/>
                    <a:gd name="T5" fmla="*/ 611 h 127"/>
                    <a:gd name="T6" fmla="*/ 277 w 122"/>
                    <a:gd name="T7" fmla="*/ 3 h 127"/>
                    <a:gd name="T8" fmla="*/ 0 w 122"/>
                    <a:gd name="T9" fmla="*/ 0 h 127"/>
                    <a:gd name="T10" fmla="*/ 0 60000 65536"/>
                    <a:gd name="T11" fmla="*/ 0 60000 65536"/>
                    <a:gd name="T12" fmla="*/ 0 60000 65536"/>
                    <a:gd name="T13" fmla="*/ 0 60000 65536"/>
                    <a:gd name="T14" fmla="*/ 0 60000 65536"/>
                    <a:gd name="T15" fmla="*/ 0 w 122"/>
                    <a:gd name="T16" fmla="*/ 0 h 127"/>
                    <a:gd name="T17" fmla="*/ 122 w 122"/>
                    <a:gd name="T18" fmla="*/ 127 h 127"/>
                  </a:gdLst>
                  <a:ahLst/>
                  <a:cxnLst>
                    <a:cxn ang="T10">
                      <a:pos x="T0" y="T1"/>
                    </a:cxn>
                    <a:cxn ang="T11">
                      <a:pos x="T2" y="T3"/>
                    </a:cxn>
                    <a:cxn ang="T12">
                      <a:pos x="T4" y="T5"/>
                    </a:cxn>
                    <a:cxn ang="T13">
                      <a:pos x="T6" y="T7"/>
                    </a:cxn>
                    <a:cxn ang="T14">
                      <a:pos x="T8" y="T9"/>
                    </a:cxn>
                  </a:cxnLst>
                  <a:rect l="T15" t="T16" r="T17" b="T18"/>
                  <a:pathLst>
                    <a:path w="122" h="127">
                      <a:moveTo>
                        <a:pt x="0" y="0"/>
                      </a:moveTo>
                      <a:lnTo>
                        <a:pt x="0" y="105"/>
                      </a:lnTo>
                      <a:lnTo>
                        <a:pt x="122" y="127"/>
                      </a:lnTo>
                      <a:lnTo>
                        <a:pt x="122" y="3"/>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80" name="Freeform 13"/>
                <p:cNvSpPr>
                  <a:spLocks/>
                </p:cNvSpPr>
                <p:nvPr/>
              </p:nvSpPr>
              <p:spPr bwMode="auto">
                <a:xfrm>
                  <a:off x="641" y="1998"/>
                  <a:ext cx="126" cy="133"/>
                </a:xfrm>
                <a:custGeom>
                  <a:avLst/>
                  <a:gdLst>
                    <a:gd name="T0" fmla="*/ 0 w 122"/>
                    <a:gd name="T1" fmla="*/ 0 h 128"/>
                    <a:gd name="T2" fmla="*/ 0 w 122"/>
                    <a:gd name="T3" fmla="*/ 383 h 128"/>
                    <a:gd name="T4" fmla="*/ 277 w 122"/>
                    <a:gd name="T5" fmla="*/ 473 h 128"/>
                    <a:gd name="T6" fmla="*/ 277 w 122"/>
                    <a:gd name="T7" fmla="*/ 458 h 128"/>
                    <a:gd name="T8" fmla="*/ 277 w 122"/>
                    <a:gd name="T9" fmla="*/ 5 h 128"/>
                    <a:gd name="T10" fmla="*/ 0 w 122"/>
                    <a:gd name="T11" fmla="*/ 0 h 128"/>
                    <a:gd name="T12" fmla="*/ 0 60000 65536"/>
                    <a:gd name="T13" fmla="*/ 0 60000 65536"/>
                    <a:gd name="T14" fmla="*/ 0 60000 65536"/>
                    <a:gd name="T15" fmla="*/ 0 60000 65536"/>
                    <a:gd name="T16" fmla="*/ 0 60000 65536"/>
                    <a:gd name="T17" fmla="*/ 0 60000 65536"/>
                    <a:gd name="T18" fmla="*/ 0 w 122"/>
                    <a:gd name="T19" fmla="*/ 0 h 128"/>
                    <a:gd name="T20" fmla="*/ 122 w 122"/>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122" h="128">
                      <a:moveTo>
                        <a:pt x="0" y="0"/>
                      </a:moveTo>
                      <a:lnTo>
                        <a:pt x="0" y="105"/>
                      </a:lnTo>
                      <a:lnTo>
                        <a:pt x="122" y="128"/>
                      </a:lnTo>
                      <a:lnTo>
                        <a:pt x="122" y="125"/>
                      </a:lnTo>
                      <a:lnTo>
                        <a:pt x="122" y="5"/>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81" name="Freeform 14"/>
                <p:cNvSpPr>
                  <a:spLocks/>
                </p:cNvSpPr>
                <p:nvPr/>
              </p:nvSpPr>
              <p:spPr bwMode="auto">
                <a:xfrm>
                  <a:off x="641" y="1995"/>
                  <a:ext cx="126" cy="133"/>
                </a:xfrm>
                <a:custGeom>
                  <a:avLst/>
                  <a:gdLst>
                    <a:gd name="T0" fmla="*/ 0 w 122"/>
                    <a:gd name="T1" fmla="*/ 0 h 126"/>
                    <a:gd name="T2" fmla="*/ 0 w 122"/>
                    <a:gd name="T3" fmla="*/ 667 h 126"/>
                    <a:gd name="T4" fmla="*/ 277 w 122"/>
                    <a:gd name="T5" fmla="*/ 797 h 126"/>
                    <a:gd name="T6" fmla="*/ 277 w 122"/>
                    <a:gd name="T7" fmla="*/ 3 h 126"/>
                    <a:gd name="T8" fmla="*/ 0 w 122"/>
                    <a:gd name="T9" fmla="*/ 0 h 126"/>
                    <a:gd name="T10" fmla="*/ 0 60000 65536"/>
                    <a:gd name="T11" fmla="*/ 0 60000 65536"/>
                    <a:gd name="T12" fmla="*/ 0 60000 65536"/>
                    <a:gd name="T13" fmla="*/ 0 60000 65536"/>
                    <a:gd name="T14" fmla="*/ 0 60000 65536"/>
                    <a:gd name="T15" fmla="*/ 0 w 122"/>
                    <a:gd name="T16" fmla="*/ 0 h 126"/>
                    <a:gd name="T17" fmla="*/ 122 w 122"/>
                    <a:gd name="T18" fmla="*/ 126 h 126"/>
                  </a:gdLst>
                  <a:ahLst/>
                  <a:cxnLst>
                    <a:cxn ang="T10">
                      <a:pos x="T0" y="T1"/>
                    </a:cxn>
                    <a:cxn ang="T11">
                      <a:pos x="T2" y="T3"/>
                    </a:cxn>
                    <a:cxn ang="T12">
                      <a:pos x="T4" y="T5"/>
                    </a:cxn>
                    <a:cxn ang="T13">
                      <a:pos x="T6" y="T7"/>
                    </a:cxn>
                    <a:cxn ang="T14">
                      <a:pos x="T8" y="T9"/>
                    </a:cxn>
                  </a:cxnLst>
                  <a:rect l="T15" t="T16" r="T17" b="T18"/>
                  <a:pathLst>
                    <a:path w="122" h="126">
                      <a:moveTo>
                        <a:pt x="0" y="0"/>
                      </a:moveTo>
                      <a:lnTo>
                        <a:pt x="0" y="105"/>
                      </a:lnTo>
                      <a:lnTo>
                        <a:pt x="122" y="126"/>
                      </a:lnTo>
                      <a:lnTo>
                        <a:pt x="122" y="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grpSp>
              <p:nvGrpSpPr>
                <p:cNvPr id="1182" name="Group 15"/>
                <p:cNvGrpSpPr>
                  <a:grpSpLocks/>
                </p:cNvGrpSpPr>
                <p:nvPr/>
              </p:nvGrpSpPr>
              <p:grpSpPr bwMode="auto">
                <a:xfrm>
                  <a:off x="642" y="1998"/>
                  <a:ext cx="125" cy="123"/>
                  <a:chOff x="642" y="1998"/>
                  <a:chExt cx="125" cy="123"/>
                </a:xfrm>
              </p:grpSpPr>
              <p:sp>
                <p:nvSpPr>
                  <p:cNvPr id="1232" name="Freeform 16"/>
                  <p:cNvSpPr>
                    <a:spLocks/>
                  </p:cNvSpPr>
                  <p:nvPr/>
                </p:nvSpPr>
                <p:spPr bwMode="auto">
                  <a:xfrm>
                    <a:off x="642" y="1998"/>
                    <a:ext cx="9" cy="102"/>
                  </a:xfrm>
                  <a:custGeom>
                    <a:avLst/>
                    <a:gdLst>
                      <a:gd name="T0" fmla="*/ 0 w 7"/>
                      <a:gd name="T1" fmla="*/ 0 h 102"/>
                      <a:gd name="T2" fmla="*/ 0 w 7"/>
                      <a:gd name="T3" fmla="*/ 101 h 102"/>
                      <a:gd name="T4" fmla="*/ 35178 w 7"/>
                      <a:gd name="T5" fmla="*/ 102 h 102"/>
                      <a:gd name="T6" fmla="*/ 35178 w 7"/>
                      <a:gd name="T7" fmla="*/ 0 h 102"/>
                      <a:gd name="T8" fmla="*/ 0 w 7"/>
                      <a:gd name="T9" fmla="*/ 0 h 102"/>
                      <a:gd name="T10" fmla="*/ 0 60000 65536"/>
                      <a:gd name="T11" fmla="*/ 0 60000 65536"/>
                      <a:gd name="T12" fmla="*/ 0 60000 65536"/>
                      <a:gd name="T13" fmla="*/ 0 60000 65536"/>
                      <a:gd name="T14" fmla="*/ 0 60000 65536"/>
                      <a:gd name="T15" fmla="*/ 0 w 7"/>
                      <a:gd name="T16" fmla="*/ 0 h 102"/>
                      <a:gd name="T17" fmla="*/ 7 w 7"/>
                      <a:gd name="T18" fmla="*/ 102 h 102"/>
                    </a:gdLst>
                    <a:ahLst/>
                    <a:cxnLst>
                      <a:cxn ang="T10">
                        <a:pos x="T0" y="T1"/>
                      </a:cxn>
                      <a:cxn ang="T11">
                        <a:pos x="T2" y="T3"/>
                      </a:cxn>
                      <a:cxn ang="T12">
                        <a:pos x="T4" y="T5"/>
                      </a:cxn>
                      <a:cxn ang="T13">
                        <a:pos x="T6" y="T7"/>
                      </a:cxn>
                      <a:cxn ang="T14">
                        <a:pos x="T8" y="T9"/>
                      </a:cxn>
                    </a:cxnLst>
                    <a:rect l="T15" t="T16" r="T17" b="T18"/>
                    <a:pathLst>
                      <a:path w="7" h="102">
                        <a:moveTo>
                          <a:pt x="0" y="0"/>
                        </a:moveTo>
                        <a:lnTo>
                          <a:pt x="0" y="101"/>
                        </a:lnTo>
                        <a:lnTo>
                          <a:pt x="7" y="102"/>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33" name="Freeform 17"/>
                  <p:cNvSpPr>
                    <a:spLocks/>
                  </p:cNvSpPr>
                  <p:nvPr/>
                </p:nvSpPr>
                <p:spPr bwMode="auto">
                  <a:xfrm>
                    <a:off x="653" y="1998"/>
                    <a:ext cx="7" cy="107"/>
                  </a:xfrm>
                  <a:custGeom>
                    <a:avLst/>
                    <a:gdLst>
                      <a:gd name="T0" fmla="*/ 0 w 6"/>
                      <a:gd name="T1" fmla="*/ 0 h 103"/>
                      <a:gd name="T2" fmla="*/ 0 w 6"/>
                      <a:gd name="T3" fmla="*/ 370 h 103"/>
                      <a:gd name="T4" fmla="*/ 1210 w 6"/>
                      <a:gd name="T5" fmla="*/ 377 h 103"/>
                      <a:gd name="T6" fmla="*/ 1210 w 6"/>
                      <a:gd name="T7" fmla="*/ 0 h 103"/>
                      <a:gd name="T8" fmla="*/ 0 w 6"/>
                      <a:gd name="T9" fmla="*/ 0 h 103"/>
                      <a:gd name="T10" fmla="*/ 0 60000 65536"/>
                      <a:gd name="T11" fmla="*/ 0 60000 65536"/>
                      <a:gd name="T12" fmla="*/ 0 60000 65536"/>
                      <a:gd name="T13" fmla="*/ 0 60000 65536"/>
                      <a:gd name="T14" fmla="*/ 0 60000 65536"/>
                      <a:gd name="T15" fmla="*/ 0 w 6"/>
                      <a:gd name="T16" fmla="*/ 0 h 103"/>
                      <a:gd name="T17" fmla="*/ 6 w 6"/>
                      <a:gd name="T18" fmla="*/ 103 h 103"/>
                    </a:gdLst>
                    <a:ahLst/>
                    <a:cxnLst>
                      <a:cxn ang="T10">
                        <a:pos x="T0" y="T1"/>
                      </a:cxn>
                      <a:cxn ang="T11">
                        <a:pos x="T2" y="T3"/>
                      </a:cxn>
                      <a:cxn ang="T12">
                        <a:pos x="T4" y="T5"/>
                      </a:cxn>
                      <a:cxn ang="T13">
                        <a:pos x="T6" y="T7"/>
                      </a:cxn>
                      <a:cxn ang="T14">
                        <a:pos x="T8" y="T9"/>
                      </a:cxn>
                    </a:cxnLst>
                    <a:rect l="T15" t="T16" r="T17" b="T18"/>
                    <a:pathLst>
                      <a:path w="6" h="103">
                        <a:moveTo>
                          <a:pt x="0" y="0"/>
                        </a:moveTo>
                        <a:lnTo>
                          <a:pt x="0" y="102"/>
                        </a:lnTo>
                        <a:lnTo>
                          <a:pt x="6" y="103"/>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34" name="Freeform 18"/>
                  <p:cNvSpPr>
                    <a:spLocks/>
                  </p:cNvSpPr>
                  <p:nvPr/>
                </p:nvSpPr>
                <p:spPr bwMode="auto">
                  <a:xfrm>
                    <a:off x="660" y="1998"/>
                    <a:ext cx="10" cy="107"/>
                  </a:xfrm>
                  <a:custGeom>
                    <a:avLst/>
                    <a:gdLst>
                      <a:gd name="T0" fmla="*/ 0 w 7"/>
                      <a:gd name="T1" fmla="*/ 0 h 104"/>
                      <a:gd name="T2" fmla="*/ 0 w 7"/>
                      <a:gd name="T3" fmla="*/ 270 h 104"/>
                      <a:gd name="T4" fmla="*/ 35178 w 7"/>
                      <a:gd name="T5" fmla="*/ 272 h 104"/>
                      <a:gd name="T6" fmla="*/ 35178 w 7"/>
                      <a:gd name="T7" fmla="*/ 0 h 104"/>
                      <a:gd name="T8" fmla="*/ 0 w 7"/>
                      <a:gd name="T9" fmla="*/ 0 h 104"/>
                      <a:gd name="T10" fmla="*/ 0 60000 65536"/>
                      <a:gd name="T11" fmla="*/ 0 60000 65536"/>
                      <a:gd name="T12" fmla="*/ 0 60000 65536"/>
                      <a:gd name="T13" fmla="*/ 0 60000 65536"/>
                      <a:gd name="T14" fmla="*/ 0 60000 65536"/>
                      <a:gd name="T15" fmla="*/ 0 w 7"/>
                      <a:gd name="T16" fmla="*/ 0 h 104"/>
                      <a:gd name="T17" fmla="*/ 7 w 7"/>
                      <a:gd name="T18" fmla="*/ 104 h 104"/>
                    </a:gdLst>
                    <a:ahLst/>
                    <a:cxnLst>
                      <a:cxn ang="T10">
                        <a:pos x="T0" y="T1"/>
                      </a:cxn>
                      <a:cxn ang="T11">
                        <a:pos x="T2" y="T3"/>
                      </a:cxn>
                      <a:cxn ang="T12">
                        <a:pos x="T4" y="T5"/>
                      </a:cxn>
                      <a:cxn ang="T13">
                        <a:pos x="T6" y="T7"/>
                      </a:cxn>
                      <a:cxn ang="T14">
                        <a:pos x="T8" y="T9"/>
                      </a:cxn>
                    </a:cxnLst>
                    <a:rect l="T15" t="T16" r="T17" b="T18"/>
                    <a:pathLst>
                      <a:path w="7" h="104">
                        <a:moveTo>
                          <a:pt x="0" y="0"/>
                        </a:moveTo>
                        <a:lnTo>
                          <a:pt x="0" y="103"/>
                        </a:lnTo>
                        <a:lnTo>
                          <a:pt x="7" y="104"/>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35" name="Freeform 19"/>
                  <p:cNvSpPr>
                    <a:spLocks/>
                  </p:cNvSpPr>
                  <p:nvPr/>
                </p:nvSpPr>
                <p:spPr bwMode="auto">
                  <a:xfrm>
                    <a:off x="670" y="1998"/>
                    <a:ext cx="7" cy="107"/>
                  </a:xfrm>
                  <a:custGeom>
                    <a:avLst/>
                    <a:gdLst>
                      <a:gd name="T0" fmla="*/ 0 w 7"/>
                      <a:gd name="T1" fmla="*/ 0 h 105"/>
                      <a:gd name="T2" fmla="*/ 0 w 7"/>
                      <a:gd name="T3" fmla="*/ 194 h 105"/>
                      <a:gd name="T4" fmla="*/ 7 w 7"/>
                      <a:gd name="T5" fmla="*/ 196 h 105"/>
                      <a:gd name="T6" fmla="*/ 7 w 7"/>
                      <a:gd name="T7" fmla="*/ 0 h 105"/>
                      <a:gd name="T8" fmla="*/ 0 w 7"/>
                      <a:gd name="T9" fmla="*/ 0 h 105"/>
                      <a:gd name="T10" fmla="*/ 0 60000 65536"/>
                      <a:gd name="T11" fmla="*/ 0 60000 65536"/>
                      <a:gd name="T12" fmla="*/ 0 60000 65536"/>
                      <a:gd name="T13" fmla="*/ 0 60000 65536"/>
                      <a:gd name="T14" fmla="*/ 0 60000 65536"/>
                      <a:gd name="T15" fmla="*/ 0 w 7"/>
                      <a:gd name="T16" fmla="*/ 0 h 105"/>
                      <a:gd name="T17" fmla="*/ 7 w 7"/>
                      <a:gd name="T18" fmla="*/ 105 h 105"/>
                    </a:gdLst>
                    <a:ahLst/>
                    <a:cxnLst>
                      <a:cxn ang="T10">
                        <a:pos x="T0" y="T1"/>
                      </a:cxn>
                      <a:cxn ang="T11">
                        <a:pos x="T2" y="T3"/>
                      </a:cxn>
                      <a:cxn ang="T12">
                        <a:pos x="T4" y="T5"/>
                      </a:cxn>
                      <a:cxn ang="T13">
                        <a:pos x="T6" y="T7"/>
                      </a:cxn>
                      <a:cxn ang="T14">
                        <a:pos x="T8" y="T9"/>
                      </a:cxn>
                    </a:cxnLst>
                    <a:rect l="T15" t="T16" r="T17" b="T18"/>
                    <a:pathLst>
                      <a:path w="7" h="105">
                        <a:moveTo>
                          <a:pt x="0" y="0"/>
                        </a:moveTo>
                        <a:lnTo>
                          <a:pt x="0" y="104"/>
                        </a:lnTo>
                        <a:lnTo>
                          <a:pt x="7" y="105"/>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36" name="Freeform 20"/>
                  <p:cNvSpPr>
                    <a:spLocks/>
                  </p:cNvSpPr>
                  <p:nvPr/>
                </p:nvSpPr>
                <p:spPr bwMode="auto">
                  <a:xfrm>
                    <a:off x="681" y="1998"/>
                    <a:ext cx="5" cy="109"/>
                  </a:xfrm>
                  <a:custGeom>
                    <a:avLst/>
                    <a:gdLst>
                      <a:gd name="T0" fmla="*/ 0 w 6"/>
                      <a:gd name="T1" fmla="*/ 0 h 108"/>
                      <a:gd name="T2" fmla="*/ 0 w 6"/>
                      <a:gd name="T3" fmla="*/ 139 h 108"/>
                      <a:gd name="T4" fmla="*/ 3 w 6"/>
                      <a:gd name="T5" fmla="*/ 142 h 108"/>
                      <a:gd name="T6" fmla="*/ 3 w 6"/>
                      <a:gd name="T7" fmla="*/ 0 h 108"/>
                      <a:gd name="T8" fmla="*/ 0 w 6"/>
                      <a:gd name="T9" fmla="*/ 0 h 108"/>
                      <a:gd name="T10" fmla="*/ 0 60000 65536"/>
                      <a:gd name="T11" fmla="*/ 0 60000 65536"/>
                      <a:gd name="T12" fmla="*/ 0 60000 65536"/>
                      <a:gd name="T13" fmla="*/ 0 60000 65536"/>
                      <a:gd name="T14" fmla="*/ 0 60000 65536"/>
                      <a:gd name="T15" fmla="*/ 0 w 6"/>
                      <a:gd name="T16" fmla="*/ 0 h 108"/>
                      <a:gd name="T17" fmla="*/ 6 w 6"/>
                      <a:gd name="T18" fmla="*/ 108 h 108"/>
                    </a:gdLst>
                    <a:ahLst/>
                    <a:cxnLst>
                      <a:cxn ang="T10">
                        <a:pos x="T0" y="T1"/>
                      </a:cxn>
                      <a:cxn ang="T11">
                        <a:pos x="T2" y="T3"/>
                      </a:cxn>
                      <a:cxn ang="T12">
                        <a:pos x="T4" y="T5"/>
                      </a:cxn>
                      <a:cxn ang="T13">
                        <a:pos x="T6" y="T7"/>
                      </a:cxn>
                      <a:cxn ang="T14">
                        <a:pos x="T8" y="T9"/>
                      </a:cxn>
                    </a:cxnLst>
                    <a:rect l="T15" t="T16" r="T17" b="T18"/>
                    <a:pathLst>
                      <a:path w="6" h="108">
                        <a:moveTo>
                          <a:pt x="0" y="0"/>
                        </a:moveTo>
                        <a:lnTo>
                          <a:pt x="0" y="105"/>
                        </a:lnTo>
                        <a:lnTo>
                          <a:pt x="6" y="108"/>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37" name="Freeform 21"/>
                  <p:cNvSpPr>
                    <a:spLocks/>
                  </p:cNvSpPr>
                  <p:nvPr/>
                </p:nvSpPr>
                <p:spPr bwMode="auto">
                  <a:xfrm>
                    <a:off x="687" y="1998"/>
                    <a:ext cx="7" cy="114"/>
                  </a:xfrm>
                  <a:custGeom>
                    <a:avLst/>
                    <a:gdLst>
                      <a:gd name="T0" fmla="*/ 0 w 7"/>
                      <a:gd name="T1" fmla="*/ 0 h 109"/>
                      <a:gd name="T2" fmla="*/ 0 w 7"/>
                      <a:gd name="T3" fmla="*/ 495 h 109"/>
                      <a:gd name="T4" fmla="*/ 6 w 7"/>
                      <a:gd name="T5" fmla="*/ 500 h 109"/>
                      <a:gd name="T6" fmla="*/ 7 w 7"/>
                      <a:gd name="T7" fmla="*/ 1 h 109"/>
                      <a:gd name="T8" fmla="*/ 0 w 7"/>
                      <a:gd name="T9" fmla="*/ 0 h 109"/>
                      <a:gd name="T10" fmla="*/ 0 60000 65536"/>
                      <a:gd name="T11" fmla="*/ 0 60000 65536"/>
                      <a:gd name="T12" fmla="*/ 0 60000 65536"/>
                      <a:gd name="T13" fmla="*/ 0 60000 65536"/>
                      <a:gd name="T14" fmla="*/ 0 60000 65536"/>
                      <a:gd name="T15" fmla="*/ 0 w 7"/>
                      <a:gd name="T16" fmla="*/ 0 h 109"/>
                      <a:gd name="T17" fmla="*/ 7 w 7"/>
                      <a:gd name="T18" fmla="*/ 109 h 109"/>
                    </a:gdLst>
                    <a:ahLst/>
                    <a:cxnLst>
                      <a:cxn ang="T10">
                        <a:pos x="T0" y="T1"/>
                      </a:cxn>
                      <a:cxn ang="T11">
                        <a:pos x="T2" y="T3"/>
                      </a:cxn>
                      <a:cxn ang="T12">
                        <a:pos x="T4" y="T5"/>
                      </a:cxn>
                      <a:cxn ang="T13">
                        <a:pos x="T6" y="T7"/>
                      </a:cxn>
                      <a:cxn ang="T14">
                        <a:pos x="T8" y="T9"/>
                      </a:cxn>
                    </a:cxnLst>
                    <a:rect l="T15" t="T16" r="T17" b="T18"/>
                    <a:pathLst>
                      <a:path w="7" h="109">
                        <a:moveTo>
                          <a:pt x="0" y="0"/>
                        </a:moveTo>
                        <a:lnTo>
                          <a:pt x="0" y="108"/>
                        </a:lnTo>
                        <a:lnTo>
                          <a:pt x="6" y="109"/>
                        </a:lnTo>
                        <a:lnTo>
                          <a:pt x="7" y="1"/>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38" name="Freeform 22"/>
                  <p:cNvSpPr>
                    <a:spLocks/>
                  </p:cNvSpPr>
                  <p:nvPr/>
                </p:nvSpPr>
                <p:spPr bwMode="auto">
                  <a:xfrm>
                    <a:off x="696" y="2000"/>
                    <a:ext cx="7" cy="109"/>
                  </a:xfrm>
                  <a:custGeom>
                    <a:avLst/>
                    <a:gdLst>
                      <a:gd name="T0" fmla="*/ 0 w 7"/>
                      <a:gd name="T1" fmla="*/ 0 h 109"/>
                      <a:gd name="T2" fmla="*/ 0 w 7"/>
                      <a:gd name="T3" fmla="*/ 108 h 109"/>
                      <a:gd name="T4" fmla="*/ 7 w 7"/>
                      <a:gd name="T5" fmla="*/ 109 h 109"/>
                      <a:gd name="T6" fmla="*/ 7 w 7"/>
                      <a:gd name="T7" fmla="*/ 0 h 109"/>
                      <a:gd name="T8" fmla="*/ 0 w 7"/>
                      <a:gd name="T9" fmla="*/ 0 h 109"/>
                      <a:gd name="T10" fmla="*/ 0 60000 65536"/>
                      <a:gd name="T11" fmla="*/ 0 60000 65536"/>
                      <a:gd name="T12" fmla="*/ 0 60000 65536"/>
                      <a:gd name="T13" fmla="*/ 0 60000 65536"/>
                      <a:gd name="T14" fmla="*/ 0 60000 65536"/>
                      <a:gd name="T15" fmla="*/ 0 w 7"/>
                      <a:gd name="T16" fmla="*/ 0 h 109"/>
                      <a:gd name="T17" fmla="*/ 7 w 7"/>
                      <a:gd name="T18" fmla="*/ 109 h 109"/>
                    </a:gdLst>
                    <a:ahLst/>
                    <a:cxnLst>
                      <a:cxn ang="T10">
                        <a:pos x="T0" y="T1"/>
                      </a:cxn>
                      <a:cxn ang="T11">
                        <a:pos x="T2" y="T3"/>
                      </a:cxn>
                      <a:cxn ang="T12">
                        <a:pos x="T4" y="T5"/>
                      </a:cxn>
                      <a:cxn ang="T13">
                        <a:pos x="T6" y="T7"/>
                      </a:cxn>
                      <a:cxn ang="T14">
                        <a:pos x="T8" y="T9"/>
                      </a:cxn>
                    </a:cxnLst>
                    <a:rect l="T15" t="T16" r="T17" b="T18"/>
                    <a:pathLst>
                      <a:path w="7" h="109">
                        <a:moveTo>
                          <a:pt x="0" y="0"/>
                        </a:moveTo>
                        <a:lnTo>
                          <a:pt x="0" y="108"/>
                        </a:lnTo>
                        <a:lnTo>
                          <a:pt x="7" y="109"/>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39" name="Freeform 23"/>
                  <p:cNvSpPr>
                    <a:spLocks/>
                  </p:cNvSpPr>
                  <p:nvPr/>
                </p:nvSpPr>
                <p:spPr bwMode="auto">
                  <a:xfrm>
                    <a:off x="706" y="2000"/>
                    <a:ext cx="5" cy="114"/>
                  </a:xfrm>
                  <a:custGeom>
                    <a:avLst/>
                    <a:gdLst>
                      <a:gd name="T0" fmla="*/ 0 w 6"/>
                      <a:gd name="T1" fmla="*/ 0 h 112"/>
                      <a:gd name="T2" fmla="*/ 0 w 6"/>
                      <a:gd name="T3" fmla="*/ 195 h 112"/>
                      <a:gd name="T4" fmla="*/ 3 w 6"/>
                      <a:gd name="T5" fmla="*/ 201 h 112"/>
                      <a:gd name="T6" fmla="*/ 3 w 6"/>
                      <a:gd name="T7" fmla="*/ 0 h 112"/>
                      <a:gd name="T8" fmla="*/ 0 w 6"/>
                      <a:gd name="T9" fmla="*/ 0 h 112"/>
                      <a:gd name="T10" fmla="*/ 0 60000 65536"/>
                      <a:gd name="T11" fmla="*/ 0 60000 65536"/>
                      <a:gd name="T12" fmla="*/ 0 60000 65536"/>
                      <a:gd name="T13" fmla="*/ 0 60000 65536"/>
                      <a:gd name="T14" fmla="*/ 0 60000 65536"/>
                      <a:gd name="T15" fmla="*/ 0 w 6"/>
                      <a:gd name="T16" fmla="*/ 0 h 112"/>
                      <a:gd name="T17" fmla="*/ 6 w 6"/>
                      <a:gd name="T18" fmla="*/ 112 h 112"/>
                    </a:gdLst>
                    <a:ahLst/>
                    <a:cxnLst>
                      <a:cxn ang="T10">
                        <a:pos x="T0" y="T1"/>
                      </a:cxn>
                      <a:cxn ang="T11">
                        <a:pos x="T2" y="T3"/>
                      </a:cxn>
                      <a:cxn ang="T12">
                        <a:pos x="T4" y="T5"/>
                      </a:cxn>
                      <a:cxn ang="T13">
                        <a:pos x="T6" y="T7"/>
                      </a:cxn>
                      <a:cxn ang="T14">
                        <a:pos x="T8" y="T9"/>
                      </a:cxn>
                    </a:cxnLst>
                    <a:rect l="T15" t="T16" r="T17" b="T18"/>
                    <a:pathLst>
                      <a:path w="6" h="112">
                        <a:moveTo>
                          <a:pt x="0" y="0"/>
                        </a:moveTo>
                        <a:lnTo>
                          <a:pt x="0" y="109"/>
                        </a:lnTo>
                        <a:lnTo>
                          <a:pt x="6" y="112"/>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40" name="Freeform 24"/>
                  <p:cNvSpPr>
                    <a:spLocks/>
                  </p:cNvSpPr>
                  <p:nvPr/>
                </p:nvSpPr>
                <p:spPr bwMode="auto">
                  <a:xfrm>
                    <a:off x="715" y="2000"/>
                    <a:ext cx="7" cy="114"/>
                  </a:xfrm>
                  <a:custGeom>
                    <a:avLst/>
                    <a:gdLst>
                      <a:gd name="T0" fmla="*/ 0 w 7"/>
                      <a:gd name="T1" fmla="*/ 0 h 113"/>
                      <a:gd name="T2" fmla="*/ 0 w 7"/>
                      <a:gd name="T3" fmla="*/ 146 h 113"/>
                      <a:gd name="T4" fmla="*/ 7 w 7"/>
                      <a:gd name="T5" fmla="*/ 147 h 113"/>
                      <a:gd name="T6" fmla="*/ 7 w 7"/>
                      <a:gd name="T7" fmla="*/ 0 h 113"/>
                      <a:gd name="T8" fmla="*/ 0 w 7"/>
                      <a:gd name="T9" fmla="*/ 0 h 113"/>
                      <a:gd name="T10" fmla="*/ 0 60000 65536"/>
                      <a:gd name="T11" fmla="*/ 0 60000 65536"/>
                      <a:gd name="T12" fmla="*/ 0 60000 65536"/>
                      <a:gd name="T13" fmla="*/ 0 60000 65536"/>
                      <a:gd name="T14" fmla="*/ 0 60000 65536"/>
                      <a:gd name="T15" fmla="*/ 0 w 7"/>
                      <a:gd name="T16" fmla="*/ 0 h 113"/>
                      <a:gd name="T17" fmla="*/ 7 w 7"/>
                      <a:gd name="T18" fmla="*/ 113 h 113"/>
                    </a:gdLst>
                    <a:ahLst/>
                    <a:cxnLst>
                      <a:cxn ang="T10">
                        <a:pos x="T0" y="T1"/>
                      </a:cxn>
                      <a:cxn ang="T11">
                        <a:pos x="T2" y="T3"/>
                      </a:cxn>
                      <a:cxn ang="T12">
                        <a:pos x="T4" y="T5"/>
                      </a:cxn>
                      <a:cxn ang="T13">
                        <a:pos x="T6" y="T7"/>
                      </a:cxn>
                      <a:cxn ang="T14">
                        <a:pos x="T8" y="T9"/>
                      </a:cxn>
                    </a:cxnLst>
                    <a:rect l="T15" t="T16" r="T17" b="T18"/>
                    <a:pathLst>
                      <a:path w="7" h="113">
                        <a:moveTo>
                          <a:pt x="0" y="0"/>
                        </a:moveTo>
                        <a:lnTo>
                          <a:pt x="0" y="112"/>
                        </a:lnTo>
                        <a:lnTo>
                          <a:pt x="7" y="113"/>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41" name="Freeform 25"/>
                  <p:cNvSpPr>
                    <a:spLocks/>
                  </p:cNvSpPr>
                  <p:nvPr/>
                </p:nvSpPr>
                <p:spPr bwMode="auto">
                  <a:xfrm>
                    <a:off x="724" y="2000"/>
                    <a:ext cx="5" cy="114"/>
                  </a:xfrm>
                  <a:custGeom>
                    <a:avLst/>
                    <a:gdLst>
                      <a:gd name="T0" fmla="*/ 0 w 6"/>
                      <a:gd name="T1" fmla="*/ 0 h 114"/>
                      <a:gd name="T2" fmla="*/ 0 w 6"/>
                      <a:gd name="T3" fmla="*/ 113 h 114"/>
                      <a:gd name="T4" fmla="*/ 3 w 6"/>
                      <a:gd name="T5" fmla="*/ 114 h 114"/>
                      <a:gd name="T6" fmla="*/ 3 w 6"/>
                      <a:gd name="T7" fmla="*/ 0 h 114"/>
                      <a:gd name="T8" fmla="*/ 0 w 6"/>
                      <a:gd name="T9" fmla="*/ 0 h 114"/>
                      <a:gd name="T10" fmla="*/ 0 60000 65536"/>
                      <a:gd name="T11" fmla="*/ 0 60000 65536"/>
                      <a:gd name="T12" fmla="*/ 0 60000 65536"/>
                      <a:gd name="T13" fmla="*/ 0 60000 65536"/>
                      <a:gd name="T14" fmla="*/ 0 60000 65536"/>
                      <a:gd name="T15" fmla="*/ 0 w 6"/>
                      <a:gd name="T16" fmla="*/ 0 h 114"/>
                      <a:gd name="T17" fmla="*/ 6 w 6"/>
                      <a:gd name="T18" fmla="*/ 114 h 114"/>
                    </a:gdLst>
                    <a:ahLst/>
                    <a:cxnLst>
                      <a:cxn ang="T10">
                        <a:pos x="T0" y="T1"/>
                      </a:cxn>
                      <a:cxn ang="T11">
                        <a:pos x="T2" y="T3"/>
                      </a:cxn>
                      <a:cxn ang="T12">
                        <a:pos x="T4" y="T5"/>
                      </a:cxn>
                      <a:cxn ang="T13">
                        <a:pos x="T6" y="T7"/>
                      </a:cxn>
                      <a:cxn ang="T14">
                        <a:pos x="T8" y="T9"/>
                      </a:cxn>
                    </a:cxnLst>
                    <a:rect l="T15" t="T16" r="T17" b="T18"/>
                    <a:pathLst>
                      <a:path w="6" h="114">
                        <a:moveTo>
                          <a:pt x="0" y="0"/>
                        </a:moveTo>
                        <a:lnTo>
                          <a:pt x="0" y="113"/>
                        </a:lnTo>
                        <a:lnTo>
                          <a:pt x="6" y="114"/>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42" name="Freeform 26"/>
                  <p:cNvSpPr>
                    <a:spLocks/>
                  </p:cNvSpPr>
                  <p:nvPr/>
                </p:nvSpPr>
                <p:spPr bwMode="auto">
                  <a:xfrm>
                    <a:off x="732" y="2002"/>
                    <a:ext cx="7" cy="114"/>
                  </a:xfrm>
                  <a:custGeom>
                    <a:avLst/>
                    <a:gdLst>
                      <a:gd name="T0" fmla="*/ 0 w 7"/>
                      <a:gd name="T1" fmla="*/ 0 h 114"/>
                      <a:gd name="T2" fmla="*/ 0 w 7"/>
                      <a:gd name="T3" fmla="*/ 113 h 114"/>
                      <a:gd name="T4" fmla="*/ 7 w 7"/>
                      <a:gd name="T5" fmla="*/ 114 h 114"/>
                      <a:gd name="T6" fmla="*/ 7 w 7"/>
                      <a:gd name="T7" fmla="*/ 0 h 114"/>
                      <a:gd name="T8" fmla="*/ 0 w 7"/>
                      <a:gd name="T9" fmla="*/ 0 h 114"/>
                      <a:gd name="T10" fmla="*/ 0 60000 65536"/>
                      <a:gd name="T11" fmla="*/ 0 60000 65536"/>
                      <a:gd name="T12" fmla="*/ 0 60000 65536"/>
                      <a:gd name="T13" fmla="*/ 0 60000 65536"/>
                      <a:gd name="T14" fmla="*/ 0 60000 65536"/>
                      <a:gd name="T15" fmla="*/ 0 w 7"/>
                      <a:gd name="T16" fmla="*/ 0 h 114"/>
                      <a:gd name="T17" fmla="*/ 7 w 7"/>
                      <a:gd name="T18" fmla="*/ 114 h 114"/>
                    </a:gdLst>
                    <a:ahLst/>
                    <a:cxnLst>
                      <a:cxn ang="T10">
                        <a:pos x="T0" y="T1"/>
                      </a:cxn>
                      <a:cxn ang="T11">
                        <a:pos x="T2" y="T3"/>
                      </a:cxn>
                      <a:cxn ang="T12">
                        <a:pos x="T4" y="T5"/>
                      </a:cxn>
                      <a:cxn ang="T13">
                        <a:pos x="T6" y="T7"/>
                      </a:cxn>
                      <a:cxn ang="T14">
                        <a:pos x="T8" y="T9"/>
                      </a:cxn>
                    </a:cxnLst>
                    <a:rect l="T15" t="T16" r="T17" b="T18"/>
                    <a:pathLst>
                      <a:path w="7" h="114">
                        <a:moveTo>
                          <a:pt x="0" y="0"/>
                        </a:moveTo>
                        <a:lnTo>
                          <a:pt x="0" y="113"/>
                        </a:lnTo>
                        <a:lnTo>
                          <a:pt x="7" y="114"/>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43" name="Freeform 27"/>
                  <p:cNvSpPr>
                    <a:spLocks/>
                  </p:cNvSpPr>
                  <p:nvPr/>
                </p:nvSpPr>
                <p:spPr bwMode="auto">
                  <a:xfrm>
                    <a:off x="741" y="2002"/>
                    <a:ext cx="9" cy="116"/>
                  </a:xfrm>
                  <a:custGeom>
                    <a:avLst/>
                    <a:gdLst>
                      <a:gd name="T0" fmla="*/ 0 w 7"/>
                      <a:gd name="T1" fmla="*/ 0 h 115"/>
                      <a:gd name="T2" fmla="*/ 0 w 7"/>
                      <a:gd name="T3" fmla="*/ 148 h 115"/>
                      <a:gd name="T4" fmla="*/ 35178 w 7"/>
                      <a:gd name="T5" fmla="*/ 149 h 115"/>
                      <a:gd name="T6" fmla="*/ 35178 w 7"/>
                      <a:gd name="T7" fmla="*/ 0 h 115"/>
                      <a:gd name="T8" fmla="*/ 0 w 7"/>
                      <a:gd name="T9" fmla="*/ 0 h 115"/>
                      <a:gd name="T10" fmla="*/ 0 60000 65536"/>
                      <a:gd name="T11" fmla="*/ 0 60000 65536"/>
                      <a:gd name="T12" fmla="*/ 0 60000 65536"/>
                      <a:gd name="T13" fmla="*/ 0 60000 65536"/>
                      <a:gd name="T14" fmla="*/ 0 60000 65536"/>
                      <a:gd name="T15" fmla="*/ 0 w 7"/>
                      <a:gd name="T16" fmla="*/ 0 h 115"/>
                      <a:gd name="T17" fmla="*/ 7 w 7"/>
                      <a:gd name="T18" fmla="*/ 115 h 115"/>
                    </a:gdLst>
                    <a:ahLst/>
                    <a:cxnLst>
                      <a:cxn ang="T10">
                        <a:pos x="T0" y="T1"/>
                      </a:cxn>
                      <a:cxn ang="T11">
                        <a:pos x="T2" y="T3"/>
                      </a:cxn>
                      <a:cxn ang="T12">
                        <a:pos x="T4" y="T5"/>
                      </a:cxn>
                      <a:cxn ang="T13">
                        <a:pos x="T6" y="T7"/>
                      </a:cxn>
                      <a:cxn ang="T14">
                        <a:pos x="T8" y="T9"/>
                      </a:cxn>
                    </a:cxnLst>
                    <a:rect l="T15" t="T16" r="T17" b="T18"/>
                    <a:pathLst>
                      <a:path w="7" h="115">
                        <a:moveTo>
                          <a:pt x="0" y="0"/>
                        </a:moveTo>
                        <a:lnTo>
                          <a:pt x="0" y="114"/>
                        </a:lnTo>
                        <a:lnTo>
                          <a:pt x="7" y="115"/>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44" name="Freeform 28"/>
                  <p:cNvSpPr>
                    <a:spLocks/>
                  </p:cNvSpPr>
                  <p:nvPr/>
                </p:nvSpPr>
                <p:spPr bwMode="auto">
                  <a:xfrm>
                    <a:off x="752" y="2002"/>
                    <a:ext cx="7" cy="119"/>
                  </a:xfrm>
                  <a:custGeom>
                    <a:avLst/>
                    <a:gdLst>
                      <a:gd name="T0" fmla="*/ 0 w 7"/>
                      <a:gd name="T1" fmla="*/ 0 h 117"/>
                      <a:gd name="T2" fmla="*/ 0 w 7"/>
                      <a:gd name="T3" fmla="*/ 201 h 117"/>
                      <a:gd name="T4" fmla="*/ 7 w 7"/>
                      <a:gd name="T5" fmla="*/ 204 h 117"/>
                      <a:gd name="T6" fmla="*/ 7 w 7"/>
                      <a:gd name="T7" fmla="*/ 0 h 117"/>
                      <a:gd name="T8" fmla="*/ 0 w 7"/>
                      <a:gd name="T9" fmla="*/ 0 h 117"/>
                      <a:gd name="T10" fmla="*/ 0 60000 65536"/>
                      <a:gd name="T11" fmla="*/ 0 60000 65536"/>
                      <a:gd name="T12" fmla="*/ 0 60000 65536"/>
                      <a:gd name="T13" fmla="*/ 0 60000 65536"/>
                      <a:gd name="T14" fmla="*/ 0 60000 65536"/>
                      <a:gd name="T15" fmla="*/ 0 w 7"/>
                      <a:gd name="T16" fmla="*/ 0 h 117"/>
                      <a:gd name="T17" fmla="*/ 7 w 7"/>
                      <a:gd name="T18" fmla="*/ 117 h 117"/>
                    </a:gdLst>
                    <a:ahLst/>
                    <a:cxnLst>
                      <a:cxn ang="T10">
                        <a:pos x="T0" y="T1"/>
                      </a:cxn>
                      <a:cxn ang="T11">
                        <a:pos x="T2" y="T3"/>
                      </a:cxn>
                      <a:cxn ang="T12">
                        <a:pos x="T4" y="T5"/>
                      </a:cxn>
                      <a:cxn ang="T13">
                        <a:pos x="T6" y="T7"/>
                      </a:cxn>
                      <a:cxn ang="T14">
                        <a:pos x="T8" y="T9"/>
                      </a:cxn>
                    </a:cxnLst>
                    <a:rect l="T15" t="T16" r="T17" b="T18"/>
                    <a:pathLst>
                      <a:path w="7" h="117">
                        <a:moveTo>
                          <a:pt x="0" y="0"/>
                        </a:moveTo>
                        <a:lnTo>
                          <a:pt x="0" y="115"/>
                        </a:lnTo>
                        <a:lnTo>
                          <a:pt x="7" y="117"/>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45" name="Freeform 29"/>
                  <p:cNvSpPr>
                    <a:spLocks/>
                  </p:cNvSpPr>
                  <p:nvPr/>
                </p:nvSpPr>
                <p:spPr bwMode="auto">
                  <a:xfrm>
                    <a:off x="758" y="2002"/>
                    <a:ext cx="9" cy="119"/>
                  </a:xfrm>
                  <a:custGeom>
                    <a:avLst/>
                    <a:gdLst>
                      <a:gd name="T0" fmla="*/ 0 w 7"/>
                      <a:gd name="T1" fmla="*/ 0 h 118"/>
                      <a:gd name="T2" fmla="*/ 0 w 7"/>
                      <a:gd name="T3" fmla="*/ 151 h 118"/>
                      <a:gd name="T4" fmla="*/ 35178 w 7"/>
                      <a:gd name="T5" fmla="*/ 152 h 118"/>
                      <a:gd name="T6" fmla="*/ 35178 w 7"/>
                      <a:gd name="T7" fmla="*/ 0 h 118"/>
                      <a:gd name="T8" fmla="*/ 0 w 7"/>
                      <a:gd name="T9" fmla="*/ 0 h 118"/>
                      <a:gd name="T10" fmla="*/ 0 60000 65536"/>
                      <a:gd name="T11" fmla="*/ 0 60000 65536"/>
                      <a:gd name="T12" fmla="*/ 0 60000 65536"/>
                      <a:gd name="T13" fmla="*/ 0 60000 65536"/>
                      <a:gd name="T14" fmla="*/ 0 60000 65536"/>
                      <a:gd name="T15" fmla="*/ 0 w 7"/>
                      <a:gd name="T16" fmla="*/ 0 h 118"/>
                      <a:gd name="T17" fmla="*/ 7 w 7"/>
                      <a:gd name="T18" fmla="*/ 118 h 118"/>
                    </a:gdLst>
                    <a:ahLst/>
                    <a:cxnLst>
                      <a:cxn ang="T10">
                        <a:pos x="T0" y="T1"/>
                      </a:cxn>
                      <a:cxn ang="T11">
                        <a:pos x="T2" y="T3"/>
                      </a:cxn>
                      <a:cxn ang="T12">
                        <a:pos x="T4" y="T5"/>
                      </a:cxn>
                      <a:cxn ang="T13">
                        <a:pos x="T6" y="T7"/>
                      </a:cxn>
                      <a:cxn ang="T14">
                        <a:pos x="T8" y="T9"/>
                      </a:cxn>
                    </a:cxnLst>
                    <a:rect l="T15" t="T16" r="T17" b="T18"/>
                    <a:pathLst>
                      <a:path w="7" h="118">
                        <a:moveTo>
                          <a:pt x="0" y="0"/>
                        </a:moveTo>
                        <a:lnTo>
                          <a:pt x="0" y="117"/>
                        </a:lnTo>
                        <a:lnTo>
                          <a:pt x="7" y="118"/>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grpSp>
            <p:sp>
              <p:nvSpPr>
                <p:cNvPr id="1183" name="Freeform 30"/>
                <p:cNvSpPr>
                  <a:spLocks/>
                </p:cNvSpPr>
                <p:nvPr/>
              </p:nvSpPr>
              <p:spPr bwMode="auto">
                <a:xfrm>
                  <a:off x="644" y="1998"/>
                  <a:ext cx="7" cy="0"/>
                </a:xfrm>
                <a:custGeom>
                  <a:avLst/>
                  <a:gdLst>
                    <a:gd name="T0" fmla="*/ 0 w 8"/>
                    <a:gd name="T1" fmla="*/ 0 h 1"/>
                    <a:gd name="T2" fmla="*/ 4 w 8"/>
                    <a:gd name="T3" fmla="*/ 0 h 1"/>
                    <a:gd name="T4" fmla="*/ 4 w 8"/>
                    <a:gd name="T5" fmla="*/ 0 h 1"/>
                    <a:gd name="T6" fmla="*/ 1 w 8"/>
                    <a:gd name="T7" fmla="*/ 0 h 1"/>
                    <a:gd name="T8" fmla="*/ 0 w 8"/>
                    <a:gd name="T9" fmla="*/ 0 h 1"/>
                    <a:gd name="T10" fmla="*/ 0 60000 65536"/>
                    <a:gd name="T11" fmla="*/ 0 60000 65536"/>
                    <a:gd name="T12" fmla="*/ 0 60000 65536"/>
                    <a:gd name="T13" fmla="*/ 0 60000 65536"/>
                    <a:gd name="T14" fmla="*/ 0 60000 65536"/>
                    <a:gd name="T15" fmla="*/ 0 w 8"/>
                    <a:gd name="T16" fmla="*/ 0 h 1"/>
                    <a:gd name="T17" fmla="*/ 8 w 8"/>
                    <a:gd name="T18" fmla="*/ 0 h 1"/>
                  </a:gdLst>
                  <a:ahLst/>
                  <a:cxnLst>
                    <a:cxn ang="T10">
                      <a:pos x="T0" y="T1"/>
                    </a:cxn>
                    <a:cxn ang="T11">
                      <a:pos x="T2" y="T3"/>
                    </a:cxn>
                    <a:cxn ang="T12">
                      <a:pos x="T4" y="T5"/>
                    </a:cxn>
                    <a:cxn ang="T13">
                      <a:pos x="T6" y="T7"/>
                    </a:cxn>
                    <a:cxn ang="T14">
                      <a:pos x="T8" y="T9"/>
                    </a:cxn>
                  </a:cxnLst>
                  <a:rect l="T15" t="T16" r="T17" b="T18"/>
                  <a:pathLst>
                    <a:path w="8" h="1">
                      <a:moveTo>
                        <a:pt x="0" y="1"/>
                      </a:moveTo>
                      <a:lnTo>
                        <a:pt x="7" y="1"/>
                      </a:lnTo>
                      <a:lnTo>
                        <a:pt x="8" y="0"/>
                      </a:lnTo>
                      <a:lnTo>
                        <a:pt x="1"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84" name="Freeform 31"/>
                <p:cNvSpPr>
                  <a:spLocks/>
                </p:cNvSpPr>
                <p:nvPr/>
              </p:nvSpPr>
              <p:spPr bwMode="auto">
                <a:xfrm>
                  <a:off x="653" y="1998"/>
                  <a:ext cx="7" cy="2"/>
                </a:xfrm>
                <a:custGeom>
                  <a:avLst/>
                  <a:gdLst>
                    <a:gd name="T0" fmla="*/ 0 w 7"/>
                    <a:gd name="T1" fmla="*/ 0 h 1"/>
                    <a:gd name="T2" fmla="*/ 6 w 7"/>
                    <a:gd name="T3" fmla="*/ 2147483647 h 1"/>
                    <a:gd name="T4" fmla="*/ 7 w 7"/>
                    <a:gd name="T5" fmla="*/ 0 h 1"/>
                    <a:gd name="T6" fmla="*/ 0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0" y="0"/>
                      </a:moveTo>
                      <a:lnTo>
                        <a:pt x="6" y="1"/>
                      </a:lnTo>
                      <a:lnTo>
                        <a:pt x="7" y="0"/>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85" name="Freeform 32"/>
                <p:cNvSpPr>
                  <a:spLocks/>
                </p:cNvSpPr>
                <p:nvPr/>
              </p:nvSpPr>
              <p:spPr bwMode="auto">
                <a:xfrm>
                  <a:off x="661" y="1998"/>
                  <a:ext cx="7" cy="2"/>
                </a:xfrm>
                <a:custGeom>
                  <a:avLst/>
                  <a:gdLst>
                    <a:gd name="T0" fmla="*/ 0 w 8"/>
                    <a:gd name="T1" fmla="*/ 2147483647 h 1"/>
                    <a:gd name="T2" fmla="*/ 4 w 8"/>
                    <a:gd name="T3" fmla="*/ 2147483647 h 1"/>
                    <a:gd name="T4" fmla="*/ 4 w 8"/>
                    <a:gd name="T5" fmla="*/ 0 h 1"/>
                    <a:gd name="T6" fmla="*/ 1 w 8"/>
                    <a:gd name="T7" fmla="*/ 0 h 1"/>
                    <a:gd name="T8" fmla="*/ 0 w 8"/>
                    <a:gd name="T9" fmla="*/ 2147483647 h 1"/>
                    <a:gd name="T10" fmla="*/ 0 60000 65536"/>
                    <a:gd name="T11" fmla="*/ 0 60000 65536"/>
                    <a:gd name="T12" fmla="*/ 0 60000 65536"/>
                    <a:gd name="T13" fmla="*/ 0 60000 65536"/>
                    <a:gd name="T14" fmla="*/ 0 60000 65536"/>
                    <a:gd name="T15" fmla="*/ 0 w 8"/>
                    <a:gd name="T16" fmla="*/ 0 h 1"/>
                    <a:gd name="T17" fmla="*/ 8 w 8"/>
                    <a:gd name="T18" fmla="*/ 1 h 1"/>
                  </a:gdLst>
                  <a:ahLst/>
                  <a:cxnLst>
                    <a:cxn ang="T10">
                      <a:pos x="T0" y="T1"/>
                    </a:cxn>
                    <a:cxn ang="T11">
                      <a:pos x="T2" y="T3"/>
                    </a:cxn>
                    <a:cxn ang="T12">
                      <a:pos x="T4" y="T5"/>
                    </a:cxn>
                    <a:cxn ang="T13">
                      <a:pos x="T6" y="T7"/>
                    </a:cxn>
                    <a:cxn ang="T14">
                      <a:pos x="T8" y="T9"/>
                    </a:cxn>
                  </a:cxnLst>
                  <a:rect l="T15" t="T16" r="T17" b="T18"/>
                  <a:pathLst>
                    <a:path w="8" h="1">
                      <a:moveTo>
                        <a:pt x="0" y="1"/>
                      </a:moveTo>
                      <a:lnTo>
                        <a:pt x="7" y="1"/>
                      </a:lnTo>
                      <a:lnTo>
                        <a:pt x="8" y="0"/>
                      </a:lnTo>
                      <a:lnTo>
                        <a:pt x="1"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86" name="Freeform 33"/>
                <p:cNvSpPr>
                  <a:spLocks/>
                </p:cNvSpPr>
                <p:nvPr/>
              </p:nvSpPr>
              <p:spPr bwMode="auto">
                <a:xfrm>
                  <a:off x="668" y="1998"/>
                  <a:ext cx="9" cy="2"/>
                </a:xfrm>
                <a:custGeom>
                  <a:avLst/>
                  <a:gdLst>
                    <a:gd name="T0" fmla="*/ 0 w 9"/>
                    <a:gd name="T1" fmla="*/ 2147483647 h 1"/>
                    <a:gd name="T2" fmla="*/ 7 w 9"/>
                    <a:gd name="T3" fmla="*/ 2147483647 h 1"/>
                    <a:gd name="T4" fmla="*/ 9 w 9"/>
                    <a:gd name="T5" fmla="*/ 0 h 1"/>
                    <a:gd name="T6" fmla="*/ 2 w 9"/>
                    <a:gd name="T7" fmla="*/ 0 h 1"/>
                    <a:gd name="T8" fmla="*/ 0 w 9"/>
                    <a:gd name="T9" fmla="*/ 2147483647 h 1"/>
                    <a:gd name="T10" fmla="*/ 0 60000 65536"/>
                    <a:gd name="T11" fmla="*/ 0 60000 65536"/>
                    <a:gd name="T12" fmla="*/ 0 60000 65536"/>
                    <a:gd name="T13" fmla="*/ 0 60000 65536"/>
                    <a:gd name="T14" fmla="*/ 0 60000 65536"/>
                    <a:gd name="T15" fmla="*/ 0 w 9"/>
                    <a:gd name="T16" fmla="*/ 0 h 1"/>
                    <a:gd name="T17" fmla="*/ 9 w 9"/>
                    <a:gd name="T18" fmla="*/ 1 h 1"/>
                  </a:gdLst>
                  <a:ahLst/>
                  <a:cxnLst>
                    <a:cxn ang="T10">
                      <a:pos x="T0" y="T1"/>
                    </a:cxn>
                    <a:cxn ang="T11">
                      <a:pos x="T2" y="T3"/>
                    </a:cxn>
                    <a:cxn ang="T12">
                      <a:pos x="T4" y="T5"/>
                    </a:cxn>
                    <a:cxn ang="T13">
                      <a:pos x="T6" y="T7"/>
                    </a:cxn>
                    <a:cxn ang="T14">
                      <a:pos x="T8" y="T9"/>
                    </a:cxn>
                  </a:cxnLst>
                  <a:rect l="T15" t="T16" r="T17" b="T18"/>
                  <a:pathLst>
                    <a:path w="9" h="1">
                      <a:moveTo>
                        <a:pt x="0" y="1"/>
                      </a:moveTo>
                      <a:lnTo>
                        <a:pt x="7" y="1"/>
                      </a:lnTo>
                      <a:lnTo>
                        <a:pt x="9" y="0"/>
                      </a:lnTo>
                      <a:lnTo>
                        <a:pt x="2"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87" name="Freeform 34"/>
                <p:cNvSpPr>
                  <a:spLocks/>
                </p:cNvSpPr>
                <p:nvPr/>
              </p:nvSpPr>
              <p:spPr bwMode="auto">
                <a:xfrm>
                  <a:off x="679" y="1998"/>
                  <a:ext cx="7" cy="2"/>
                </a:xfrm>
                <a:custGeom>
                  <a:avLst/>
                  <a:gdLst>
                    <a:gd name="T0" fmla="*/ 0 w 7"/>
                    <a:gd name="T1" fmla="*/ 2147483647 h 1"/>
                    <a:gd name="T2" fmla="*/ 6 w 7"/>
                    <a:gd name="T3" fmla="*/ 2147483647 h 1"/>
                    <a:gd name="T4" fmla="*/ 7 w 7"/>
                    <a:gd name="T5" fmla="*/ 0 h 1"/>
                    <a:gd name="T6" fmla="*/ 0 w 7"/>
                    <a:gd name="T7" fmla="*/ 0 h 1"/>
                    <a:gd name="T8" fmla="*/ 0 w 7"/>
                    <a:gd name="T9" fmla="*/ 2147483647 h 1"/>
                    <a:gd name="T10" fmla="*/ 0 60000 65536"/>
                    <a:gd name="T11" fmla="*/ 0 60000 65536"/>
                    <a:gd name="T12" fmla="*/ 0 60000 65536"/>
                    <a:gd name="T13" fmla="*/ 0 60000 65536"/>
                    <a:gd name="T14" fmla="*/ 0 60000 65536"/>
                    <a:gd name="T15" fmla="*/ 0 w 7"/>
                    <a:gd name="T16" fmla="*/ 0 h 1"/>
                    <a:gd name="T17" fmla="*/ 7 w 7"/>
                    <a:gd name="T18" fmla="*/ 1 h 1"/>
                  </a:gdLst>
                  <a:ahLst/>
                  <a:cxnLst>
                    <a:cxn ang="T10">
                      <a:pos x="T0" y="T1"/>
                    </a:cxn>
                    <a:cxn ang="T11">
                      <a:pos x="T2" y="T3"/>
                    </a:cxn>
                    <a:cxn ang="T12">
                      <a:pos x="T4" y="T5"/>
                    </a:cxn>
                    <a:cxn ang="T13">
                      <a:pos x="T6" y="T7"/>
                    </a:cxn>
                    <a:cxn ang="T14">
                      <a:pos x="T8" y="T9"/>
                    </a:cxn>
                  </a:cxnLst>
                  <a:rect l="T15" t="T16" r="T17" b="T18"/>
                  <a:pathLst>
                    <a:path w="7" h="1">
                      <a:moveTo>
                        <a:pt x="0" y="1"/>
                      </a:moveTo>
                      <a:lnTo>
                        <a:pt x="6" y="1"/>
                      </a:lnTo>
                      <a:lnTo>
                        <a:pt x="7" y="0"/>
                      </a:lnTo>
                      <a:lnTo>
                        <a:pt x="0"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88" name="Freeform 35"/>
                <p:cNvSpPr>
                  <a:spLocks/>
                </p:cNvSpPr>
                <p:nvPr/>
              </p:nvSpPr>
              <p:spPr bwMode="auto">
                <a:xfrm>
                  <a:off x="687" y="1998"/>
                  <a:ext cx="7" cy="2"/>
                </a:xfrm>
                <a:custGeom>
                  <a:avLst/>
                  <a:gdLst>
                    <a:gd name="T0" fmla="*/ 0 w 7"/>
                    <a:gd name="T1" fmla="*/ 2147483647 h 1"/>
                    <a:gd name="T2" fmla="*/ 7 w 7"/>
                    <a:gd name="T3" fmla="*/ 2147483647 h 1"/>
                    <a:gd name="T4" fmla="*/ 7 w 7"/>
                    <a:gd name="T5" fmla="*/ 0 h 1"/>
                    <a:gd name="T6" fmla="*/ 1 w 7"/>
                    <a:gd name="T7" fmla="*/ 0 h 1"/>
                    <a:gd name="T8" fmla="*/ 0 w 7"/>
                    <a:gd name="T9" fmla="*/ 2147483647 h 1"/>
                    <a:gd name="T10" fmla="*/ 0 60000 65536"/>
                    <a:gd name="T11" fmla="*/ 0 60000 65536"/>
                    <a:gd name="T12" fmla="*/ 0 60000 65536"/>
                    <a:gd name="T13" fmla="*/ 0 60000 65536"/>
                    <a:gd name="T14" fmla="*/ 0 60000 65536"/>
                    <a:gd name="T15" fmla="*/ 0 w 7"/>
                    <a:gd name="T16" fmla="*/ 0 h 1"/>
                    <a:gd name="T17" fmla="*/ 7 w 7"/>
                    <a:gd name="T18" fmla="*/ 1 h 1"/>
                  </a:gdLst>
                  <a:ahLst/>
                  <a:cxnLst>
                    <a:cxn ang="T10">
                      <a:pos x="T0" y="T1"/>
                    </a:cxn>
                    <a:cxn ang="T11">
                      <a:pos x="T2" y="T3"/>
                    </a:cxn>
                    <a:cxn ang="T12">
                      <a:pos x="T4" y="T5"/>
                    </a:cxn>
                    <a:cxn ang="T13">
                      <a:pos x="T6" y="T7"/>
                    </a:cxn>
                    <a:cxn ang="T14">
                      <a:pos x="T8" y="T9"/>
                    </a:cxn>
                  </a:cxnLst>
                  <a:rect l="T15" t="T16" r="T17" b="T18"/>
                  <a:pathLst>
                    <a:path w="7" h="1">
                      <a:moveTo>
                        <a:pt x="0" y="1"/>
                      </a:moveTo>
                      <a:lnTo>
                        <a:pt x="7" y="1"/>
                      </a:lnTo>
                      <a:lnTo>
                        <a:pt x="7" y="0"/>
                      </a:lnTo>
                      <a:lnTo>
                        <a:pt x="1"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89" name="Freeform 36"/>
                <p:cNvSpPr>
                  <a:spLocks/>
                </p:cNvSpPr>
                <p:nvPr/>
              </p:nvSpPr>
              <p:spPr bwMode="auto">
                <a:xfrm>
                  <a:off x="696" y="2000"/>
                  <a:ext cx="7" cy="2"/>
                </a:xfrm>
                <a:custGeom>
                  <a:avLst/>
                  <a:gdLst>
                    <a:gd name="T0" fmla="*/ 0 w 7"/>
                    <a:gd name="T1" fmla="*/ 0 h 2"/>
                    <a:gd name="T2" fmla="*/ 6 w 7"/>
                    <a:gd name="T3" fmla="*/ 2 h 2"/>
                    <a:gd name="T4" fmla="*/ 7 w 7"/>
                    <a:gd name="T5" fmla="*/ 0 h 2"/>
                    <a:gd name="T6" fmla="*/ 0 w 7"/>
                    <a:gd name="T7" fmla="*/ 0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0" y="0"/>
                      </a:moveTo>
                      <a:lnTo>
                        <a:pt x="6" y="2"/>
                      </a:lnTo>
                      <a:lnTo>
                        <a:pt x="7" y="0"/>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90" name="Freeform 37"/>
                <p:cNvSpPr>
                  <a:spLocks/>
                </p:cNvSpPr>
                <p:nvPr/>
              </p:nvSpPr>
              <p:spPr bwMode="auto">
                <a:xfrm>
                  <a:off x="705" y="2000"/>
                  <a:ext cx="7" cy="2"/>
                </a:xfrm>
                <a:custGeom>
                  <a:avLst/>
                  <a:gdLst>
                    <a:gd name="T0" fmla="*/ 0 w 7"/>
                    <a:gd name="T1" fmla="*/ 2 h 2"/>
                    <a:gd name="T2" fmla="*/ 7 w 7"/>
                    <a:gd name="T3" fmla="*/ 2 h 2"/>
                    <a:gd name="T4" fmla="*/ 7 w 7"/>
                    <a:gd name="T5" fmla="*/ 0 h 2"/>
                    <a:gd name="T6" fmla="*/ 1 w 7"/>
                    <a:gd name="T7" fmla="*/ 0 h 2"/>
                    <a:gd name="T8" fmla="*/ 0 w 7"/>
                    <a:gd name="T9" fmla="*/ 2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2"/>
                      </a:moveTo>
                      <a:lnTo>
                        <a:pt x="7" y="2"/>
                      </a:lnTo>
                      <a:lnTo>
                        <a:pt x="7" y="0"/>
                      </a:lnTo>
                      <a:lnTo>
                        <a:pt x="1"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91" name="Freeform 38"/>
                <p:cNvSpPr>
                  <a:spLocks/>
                </p:cNvSpPr>
                <p:nvPr/>
              </p:nvSpPr>
              <p:spPr bwMode="auto">
                <a:xfrm>
                  <a:off x="713" y="2000"/>
                  <a:ext cx="9" cy="2"/>
                </a:xfrm>
                <a:custGeom>
                  <a:avLst/>
                  <a:gdLst>
                    <a:gd name="T0" fmla="*/ 0 w 8"/>
                    <a:gd name="T1" fmla="*/ 2 h 2"/>
                    <a:gd name="T2" fmla="*/ 362 w 8"/>
                    <a:gd name="T3" fmla="*/ 2 h 2"/>
                    <a:gd name="T4" fmla="*/ 407 w 8"/>
                    <a:gd name="T5" fmla="*/ 0 h 2"/>
                    <a:gd name="T6" fmla="*/ 1 w 8"/>
                    <a:gd name="T7" fmla="*/ 0 h 2"/>
                    <a:gd name="T8" fmla="*/ 0 w 8"/>
                    <a:gd name="T9" fmla="*/ 2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0" y="2"/>
                      </a:moveTo>
                      <a:lnTo>
                        <a:pt x="7" y="2"/>
                      </a:lnTo>
                      <a:lnTo>
                        <a:pt x="8" y="0"/>
                      </a:lnTo>
                      <a:lnTo>
                        <a:pt x="1"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92" name="Freeform 39"/>
                <p:cNvSpPr>
                  <a:spLocks/>
                </p:cNvSpPr>
                <p:nvPr/>
              </p:nvSpPr>
              <p:spPr bwMode="auto">
                <a:xfrm>
                  <a:off x="722" y="2000"/>
                  <a:ext cx="7" cy="2"/>
                </a:xfrm>
                <a:custGeom>
                  <a:avLst/>
                  <a:gdLst>
                    <a:gd name="T0" fmla="*/ 0 w 7"/>
                    <a:gd name="T1" fmla="*/ 2 h 2"/>
                    <a:gd name="T2" fmla="*/ 6 w 7"/>
                    <a:gd name="T3" fmla="*/ 2 h 2"/>
                    <a:gd name="T4" fmla="*/ 7 w 7"/>
                    <a:gd name="T5" fmla="*/ 0 h 2"/>
                    <a:gd name="T6" fmla="*/ 1 w 7"/>
                    <a:gd name="T7" fmla="*/ 0 h 2"/>
                    <a:gd name="T8" fmla="*/ 0 w 7"/>
                    <a:gd name="T9" fmla="*/ 2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2"/>
                      </a:moveTo>
                      <a:lnTo>
                        <a:pt x="6" y="2"/>
                      </a:lnTo>
                      <a:lnTo>
                        <a:pt x="7" y="0"/>
                      </a:lnTo>
                      <a:lnTo>
                        <a:pt x="1"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93" name="Freeform 40"/>
                <p:cNvSpPr>
                  <a:spLocks/>
                </p:cNvSpPr>
                <p:nvPr/>
              </p:nvSpPr>
              <p:spPr bwMode="auto">
                <a:xfrm>
                  <a:off x="732" y="2002"/>
                  <a:ext cx="9" cy="0"/>
                </a:xfrm>
                <a:custGeom>
                  <a:avLst/>
                  <a:gdLst>
                    <a:gd name="T0" fmla="*/ 0 w 8"/>
                    <a:gd name="T1" fmla="*/ 0 h 1"/>
                    <a:gd name="T2" fmla="*/ 362 w 8"/>
                    <a:gd name="T3" fmla="*/ 0 h 1"/>
                    <a:gd name="T4" fmla="*/ 407 w 8"/>
                    <a:gd name="T5" fmla="*/ 0 h 1"/>
                    <a:gd name="T6" fmla="*/ 1 w 8"/>
                    <a:gd name="T7" fmla="*/ 0 h 1"/>
                    <a:gd name="T8" fmla="*/ 0 w 8"/>
                    <a:gd name="T9" fmla="*/ 0 h 1"/>
                    <a:gd name="T10" fmla="*/ 0 60000 65536"/>
                    <a:gd name="T11" fmla="*/ 0 60000 65536"/>
                    <a:gd name="T12" fmla="*/ 0 60000 65536"/>
                    <a:gd name="T13" fmla="*/ 0 60000 65536"/>
                    <a:gd name="T14" fmla="*/ 0 60000 65536"/>
                    <a:gd name="T15" fmla="*/ 0 w 8"/>
                    <a:gd name="T16" fmla="*/ 0 h 1"/>
                    <a:gd name="T17" fmla="*/ 8 w 8"/>
                    <a:gd name="T18" fmla="*/ 0 h 1"/>
                  </a:gdLst>
                  <a:ahLst/>
                  <a:cxnLst>
                    <a:cxn ang="T10">
                      <a:pos x="T0" y="T1"/>
                    </a:cxn>
                    <a:cxn ang="T11">
                      <a:pos x="T2" y="T3"/>
                    </a:cxn>
                    <a:cxn ang="T12">
                      <a:pos x="T4" y="T5"/>
                    </a:cxn>
                    <a:cxn ang="T13">
                      <a:pos x="T6" y="T7"/>
                    </a:cxn>
                    <a:cxn ang="T14">
                      <a:pos x="T8" y="T9"/>
                    </a:cxn>
                  </a:cxnLst>
                  <a:rect l="T15" t="T16" r="T17" b="T18"/>
                  <a:pathLst>
                    <a:path w="8" h="1">
                      <a:moveTo>
                        <a:pt x="0" y="0"/>
                      </a:moveTo>
                      <a:lnTo>
                        <a:pt x="7" y="1"/>
                      </a:lnTo>
                      <a:lnTo>
                        <a:pt x="8" y="0"/>
                      </a:lnTo>
                      <a:lnTo>
                        <a:pt x="1" y="0"/>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94" name="Freeform 41"/>
                <p:cNvSpPr>
                  <a:spLocks/>
                </p:cNvSpPr>
                <p:nvPr/>
              </p:nvSpPr>
              <p:spPr bwMode="auto">
                <a:xfrm>
                  <a:off x="741" y="2002"/>
                  <a:ext cx="7" cy="0"/>
                </a:xfrm>
                <a:custGeom>
                  <a:avLst/>
                  <a:gdLst>
                    <a:gd name="T0" fmla="*/ 0 w 7"/>
                    <a:gd name="T1" fmla="*/ 0 h 1"/>
                    <a:gd name="T2" fmla="*/ 5 w 7"/>
                    <a:gd name="T3" fmla="*/ 0 h 1"/>
                    <a:gd name="T4" fmla="*/ 7 w 7"/>
                    <a:gd name="T5" fmla="*/ 0 h 1"/>
                    <a:gd name="T6" fmla="*/ 0 w 7"/>
                    <a:gd name="T7" fmla="*/ 0 h 1"/>
                    <a:gd name="T8" fmla="*/ 0 w 7"/>
                    <a:gd name="T9" fmla="*/ 0 h 1"/>
                    <a:gd name="T10" fmla="*/ 0 60000 65536"/>
                    <a:gd name="T11" fmla="*/ 0 60000 65536"/>
                    <a:gd name="T12" fmla="*/ 0 60000 65536"/>
                    <a:gd name="T13" fmla="*/ 0 60000 65536"/>
                    <a:gd name="T14" fmla="*/ 0 60000 65536"/>
                    <a:gd name="T15" fmla="*/ 0 w 7"/>
                    <a:gd name="T16" fmla="*/ 0 h 1"/>
                    <a:gd name="T17" fmla="*/ 7 w 7"/>
                    <a:gd name="T18" fmla="*/ 0 h 1"/>
                  </a:gdLst>
                  <a:ahLst/>
                  <a:cxnLst>
                    <a:cxn ang="T10">
                      <a:pos x="T0" y="T1"/>
                    </a:cxn>
                    <a:cxn ang="T11">
                      <a:pos x="T2" y="T3"/>
                    </a:cxn>
                    <a:cxn ang="T12">
                      <a:pos x="T4" y="T5"/>
                    </a:cxn>
                    <a:cxn ang="T13">
                      <a:pos x="T6" y="T7"/>
                    </a:cxn>
                    <a:cxn ang="T14">
                      <a:pos x="T8" y="T9"/>
                    </a:cxn>
                  </a:cxnLst>
                  <a:rect l="T15" t="T16" r="T17" b="T18"/>
                  <a:pathLst>
                    <a:path w="7" h="1">
                      <a:moveTo>
                        <a:pt x="0" y="1"/>
                      </a:moveTo>
                      <a:lnTo>
                        <a:pt x="5" y="1"/>
                      </a:lnTo>
                      <a:lnTo>
                        <a:pt x="7" y="0"/>
                      </a:lnTo>
                      <a:lnTo>
                        <a:pt x="0"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95" name="Rectangle 42"/>
                <p:cNvSpPr>
                  <a:spLocks noChangeArrowheads="1"/>
                </p:cNvSpPr>
                <p:nvPr/>
              </p:nvSpPr>
              <p:spPr bwMode="auto">
                <a:xfrm>
                  <a:off x="748" y="2002"/>
                  <a:ext cx="10" cy="0"/>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ct val="0"/>
                    </a:spcBef>
                    <a:defRPr/>
                  </a:pPr>
                  <a:endParaRPr lang="en-GB" sz="4000" dirty="0">
                    <a:latin typeface="+mn-lt"/>
                    <a:ea typeface="ＭＳ Ｐゴシック" pitchFamily="34" charset="-128"/>
                    <a:cs typeface="Arial" pitchFamily="34" charset="0"/>
                  </a:endParaRPr>
                </a:p>
              </p:txBody>
            </p:sp>
            <p:sp>
              <p:nvSpPr>
                <p:cNvPr id="1196" name="Freeform 43"/>
                <p:cNvSpPr>
                  <a:spLocks/>
                </p:cNvSpPr>
                <p:nvPr/>
              </p:nvSpPr>
              <p:spPr bwMode="auto">
                <a:xfrm>
                  <a:off x="758" y="2002"/>
                  <a:ext cx="9" cy="0"/>
                </a:xfrm>
                <a:custGeom>
                  <a:avLst/>
                  <a:gdLst>
                    <a:gd name="T0" fmla="*/ 0 w 8"/>
                    <a:gd name="T1" fmla="*/ 0 h 1"/>
                    <a:gd name="T2" fmla="*/ 362 w 8"/>
                    <a:gd name="T3" fmla="*/ 0 h 1"/>
                    <a:gd name="T4" fmla="*/ 407 w 8"/>
                    <a:gd name="T5" fmla="*/ 0 h 1"/>
                    <a:gd name="T6" fmla="*/ 1 w 8"/>
                    <a:gd name="T7" fmla="*/ 0 h 1"/>
                    <a:gd name="T8" fmla="*/ 0 w 8"/>
                    <a:gd name="T9" fmla="*/ 0 h 1"/>
                    <a:gd name="T10" fmla="*/ 0 60000 65536"/>
                    <a:gd name="T11" fmla="*/ 0 60000 65536"/>
                    <a:gd name="T12" fmla="*/ 0 60000 65536"/>
                    <a:gd name="T13" fmla="*/ 0 60000 65536"/>
                    <a:gd name="T14" fmla="*/ 0 60000 65536"/>
                    <a:gd name="T15" fmla="*/ 0 w 8"/>
                    <a:gd name="T16" fmla="*/ 0 h 1"/>
                    <a:gd name="T17" fmla="*/ 8 w 8"/>
                    <a:gd name="T18" fmla="*/ 0 h 1"/>
                  </a:gdLst>
                  <a:ahLst/>
                  <a:cxnLst>
                    <a:cxn ang="T10">
                      <a:pos x="T0" y="T1"/>
                    </a:cxn>
                    <a:cxn ang="T11">
                      <a:pos x="T2" y="T3"/>
                    </a:cxn>
                    <a:cxn ang="T12">
                      <a:pos x="T4" y="T5"/>
                    </a:cxn>
                    <a:cxn ang="T13">
                      <a:pos x="T6" y="T7"/>
                    </a:cxn>
                    <a:cxn ang="T14">
                      <a:pos x="T8" y="T9"/>
                    </a:cxn>
                  </a:cxnLst>
                  <a:rect l="T15" t="T16" r="T17" b="T18"/>
                  <a:pathLst>
                    <a:path w="8" h="1">
                      <a:moveTo>
                        <a:pt x="0" y="1"/>
                      </a:moveTo>
                      <a:lnTo>
                        <a:pt x="7" y="1"/>
                      </a:lnTo>
                      <a:lnTo>
                        <a:pt x="8" y="0"/>
                      </a:lnTo>
                      <a:lnTo>
                        <a:pt x="1"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grpSp>
              <p:nvGrpSpPr>
                <p:cNvPr id="1197" name="Group 44"/>
                <p:cNvGrpSpPr>
                  <a:grpSpLocks/>
                </p:cNvGrpSpPr>
                <p:nvPr/>
              </p:nvGrpSpPr>
              <p:grpSpPr bwMode="auto">
                <a:xfrm>
                  <a:off x="644" y="2098"/>
                  <a:ext cx="123" cy="28"/>
                  <a:chOff x="644" y="2098"/>
                  <a:chExt cx="123" cy="28"/>
                </a:xfrm>
              </p:grpSpPr>
              <p:sp>
                <p:nvSpPr>
                  <p:cNvPr id="1218" name="Freeform 45"/>
                  <p:cNvSpPr>
                    <a:spLocks/>
                  </p:cNvSpPr>
                  <p:nvPr/>
                </p:nvSpPr>
                <p:spPr bwMode="auto">
                  <a:xfrm>
                    <a:off x="644" y="2098"/>
                    <a:ext cx="9" cy="7"/>
                  </a:xfrm>
                  <a:custGeom>
                    <a:avLst/>
                    <a:gdLst>
                      <a:gd name="T0" fmla="*/ 0 w 8"/>
                      <a:gd name="T1" fmla="*/ 0 h 4"/>
                      <a:gd name="T2" fmla="*/ 1 w 8"/>
                      <a:gd name="T3" fmla="*/ 417438595 h 4"/>
                      <a:gd name="T4" fmla="*/ 407 w 8"/>
                      <a:gd name="T5" fmla="*/ 730517541 h 4"/>
                      <a:gd name="T6" fmla="*/ 407 w 8"/>
                      <a:gd name="T7" fmla="*/ 417438595 h 4"/>
                      <a:gd name="T8" fmla="*/ 361 w 8"/>
                      <a:gd name="T9" fmla="*/ 0 h 4"/>
                      <a:gd name="T10" fmla="*/ 0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0" y="0"/>
                        </a:moveTo>
                        <a:lnTo>
                          <a:pt x="1" y="2"/>
                        </a:lnTo>
                        <a:lnTo>
                          <a:pt x="8" y="4"/>
                        </a:lnTo>
                        <a:lnTo>
                          <a:pt x="8" y="2"/>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19" name="Freeform 46"/>
                  <p:cNvSpPr>
                    <a:spLocks/>
                  </p:cNvSpPr>
                  <p:nvPr/>
                </p:nvSpPr>
                <p:spPr bwMode="auto">
                  <a:xfrm>
                    <a:off x="653" y="2100"/>
                    <a:ext cx="7" cy="2"/>
                  </a:xfrm>
                  <a:custGeom>
                    <a:avLst/>
                    <a:gdLst>
                      <a:gd name="T0" fmla="*/ 0 w 7"/>
                      <a:gd name="T1" fmla="*/ 1 h 3"/>
                      <a:gd name="T2" fmla="*/ 1 w 7"/>
                      <a:gd name="T3" fmla="*/ 1 h 3"/>
                      <a:gd name="T4" fmla="*/ 7 w 7"/>
                      <a:gd name="T5" fmla="*/ 1 h 3"/>
                      <a:gd name="T6" fmla="*/ 7 w 7"/>
                      <a:gd name="T7" fmla="*/ 1 h 3"/>
                      <a:gd name="T8" fmla="*/ 5 w 7"/>
                      <a:gd name="T9" fmla="*/ 0 h 3"/>
                      <a:gd name="T10" fmla="*/ 0 w 7"/>
                      <a:gd name="T11" fmla="*/ 1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1"/>
                        </a:moveTo>
                        <a:lnTo>
                          <a:pt x="1" y="2"/>
                        </a:lnTo>
                        <a:lnTo>
                          <a:pt x="7" y="3"/>
                        </a:lnTo>
                        <a:lnTo>
                          <a:pt x="7" y="2"/>
                        </a:lnTo>
                        <a:lnTo>
                          <a:pt x="5"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20" name="Freeform 47"/>
                  <p:cNvSpPr>
                    <a:spLocks/>
                  </p:cNvSpPr>
                  <p:nvPr/>
                </p:nvSpPr>
                <p:spPr bwMode="auto">
                  <a:xfrm>
                    <a:off x="661" y="2102"/>
                    <a:ext cx="9" cy="2"/>
                  </a:xfrm>
                  <a:custGeom>
                    <a:avLst/>
                    <a:gdLst>
                      <a:gd name="T0" fmla="*/ 0 w 8"/>
                      <a:gd name="T1" fmla="*/ 0 h 3"/>
                      <a:gd name="T2" fmla="*/ 1 w 8"/>
                      <a:gd name="T3" fmla="*/ 1 h 3"/>
                      <a:gd name="T4" fmla="*/ 407 w 8"/>
                      <a:gd name="T5" fmla="*/ 1 h 3"/>
                      <a:gd name="T6" fmla="*/ 407 w 8"/>
                      <a:gd name="T7" fmla="*/ 1 h 3"/>
                      <a:gd name="T8" fmla="*/ 361 w 8"/>
                      <a:gd name="T9" fmla="*/ 0 h 3"/>
                      <a:gd name="T10" fmla="*/ 0 w 8"/>
                      <a:gd name="T11" fmla="*/ 0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0"/>
                        </a:moveTo>
                        <a:lnTo>
                          <a:pt x="1" y="1"/>
                        </a:lnTo>
                        <a:lnTo>
                          <a:pt x="8" y="3"/>
                        </a:lnTo>
                        <a:lnTo>
                          <a:pt x="8" y="1"/>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21" name="Freeform 48"/>
                  <p:cNvSpPr>
                    <a:spLocks/>
                  </p:cNvSpPr>
                  <p:nvPr/>
                </p:nvSpPr>
                <p:spPr bwMode="auto">
                  <a:xfrm>
                    <a:off x="670" y="2102"/>
                    <a:ext cx="9" cy="7"/>
                  </a:xfrm>
                  <a:custGeom>
                    <a:avLst/>
                    <a:gdLst>
                      <a:gd name="T0" fmla="*/ 0 w 9"/>
                      <a:gd name="T1" fmla="*/ 0 h 4"/>
                      <a:gd name="T2" fmla="*/ 2 w 9"/>
                      <a:gd name="T3" fmla="*/ 238536340 h 4"/>
                      <a:gd name="T4" fmla="*/ 9 w 9"/>
                      <a:gd name="T5" fmla="*/ 730517541 h 4"/>
                      <a:gd name="T6" fmla="*/ 9 w 9"/>
                      <a:gd name="T7" fmla="*/ 238536340 h 4"/>
                      <a:gd name="T8" fmla="*/ 6 w 9"/>
                      <a:gd name="T9" fmla="*/ 0 h 4"/>
                      <a:gd name="T10" fmla="*/ 0 w 9"/>
                      <a:gd name="T11" fmla="*/ 0 h 4"/>
                      <a:gd name="T12" fmla="*/ 0 60000 65536"/>
                      <a:gd name="T13" fmla="*/ 0 60000 65536"/>
                      <a:gd name="T14" fmla="*/ 0 60000 65536"/>
                      <a:gd name="T15" fmla="*/ 0 60000 65536"/>
                      <a:gd name="T16" fmla="*/ 0 60000 65536"/>
                      <a:gd name="T17" fmla="*/ 0 60000 65536"/>
                      <a:gd name="T18" fmla="*/ 0 w 9"/>
                      <a:gd name="T19" fmla="*/ 0 h 4"/>
                      <a:gd name="T20" fmla="*/ 9 w 9"/>
                      <a:gd name="T21" fmla="*/ 4 h 4"/>
                    </a:gdLst>
                    <a:ahLst/>
                    <a:cxnLst>
                      <a:cxn ang="T12">
                        <a:pos x="T0" y="T1"/>
                      </a:cxn>
                      <a:cxn ang="T13">
                        <a:pos x="T2" y="T3"/>
                      </a:cxn>
                      <a:cxn ang="T14">
                        <a:pos x="T4" y="T5"/>
                      </a:cxn>
                      <a:cxn ang="T15">
                        <a:pos x="T6" y="T7"/>
                      </a:cxn>
                      <a:cxn ang="T16">
                        <a:pos x="T8" y="T9"/>
                      </a:cxn>
                      <a:cxn ang="T17">
                        <a:pos x="T10" y="T11"/>
                      </a:cxn>
                    </a:cxnLst>
                    <a:rect l="T18" t="T19" r="T20" b="T21"/>
                    <a:pathLst>
                      <a:path w="9" h="4">
                        <a:moveTo>
                          <a:pt x="0" y="0"/>
                        </a:moveTo>
                        <a:lnTo>
                          <a:pt x="2" y="1"/>
                        </a:lnTo>
                        <a:lnTo>
                          <a:pt x="9" y="4"/>
                        </a:lnTo>
                        <a:lnTo>
                          <a:pt x="9" y="1"/>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22" name="Freeform 49"/>
                  <p:cNvSpPr>
                    <a:spLocks/>
                  </p:cNvSpPr>
                  <p:nvPr/>
                </p:nvSpPr>
                <p:spPr bwMode="auto">
                  <a:xfrm>
                    <a:off x="679" y="2107"/>
                    <a:ext cx="10" cy="5"/>
                  </a:xfrm>
                  <a:custGeom>
                    <a:avLst/>
                    <a:gdLst>
                      <a:gd name="T0" fmla="*/ 0 w 7"/>
                      <a:gd name="T1" fmla="*/ 1 h 4"/>
                      <a:gd name="T2" fmla="*/ 1 w 7"/>
                      <a:gd name="T3" fmla="*/ 6161 h 4"/>
                      <a:gd name="T4" fmla="*/ 1277047 w 7"/>
                      <a:gd name="T5" fmla="*/ 7701 h 4"/>
                      <a:gd name="T6" fmla="*/ 1277047 w 7"/>
                      <a:gd name="T7" fmla="*/ 1 h 4"/>
                      <a:gd name="T8" fmla="*/ 1216580 w 7"/>
                      <a:gd name="T9" fmla="*/ 0 h 4"/>
                      <a:gd name="T10" fmla="*/ 0 w 7"/>
                      <a:gd name="T11" fmla="*/ 1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1"/>
                        </a:moveTo>
                        <a:lnTo>
                          <a:pt x="1" y="3"/>
                        </a:lnTo>
                        <a:lnTo>
                          <a:pt x="7" y="4"/>
                        </a:lnTo>
                        <a:lnTo>
                          <a:pt x="7" y="1"/>
                        </a:lnTo>
                        <a:lnTo>
                          <a:pt x="6"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23" name="Freeform 50"/>
                  <p:cNvSpPr>
                    <a:spLocks/>
                  </p:cNvSpPr>
                  <p:nvPr/>
                </p:nvSpPr>
                <p:spPr bwMode="auto">
                  <a:xfrm>
                    <a:off x="687" y="2107"/>
                    <a:ext cx="7" cy="7"/>
                  </a:xfrm>
                  <a:custGeom>
                    <a:avLst/>
                    <a:gdLst>
                      <a:gd name="T0" fmla="*/ 0 w 7"/>
                      <a:gd name="T1" fmla="*/ 183946 h 5"/>
                      <a:gd name="T2" fmla="*/ 1 w 7"/>
                      <a:gd name="T3" fmla="*/ 257524 h 5"/>
                      <a:gd name="T4" fmla="*/ 7 w 7"/>
                      <a:gd name="T5" fmla="*/ 483426 h 5"/>
                      <a:gd name="T6" fmla="*/ 7 w 7"/>
                      <a:gd name="T7" fmla="*/ 257524 h 5"/>
                      <a:gd name="T8" fmla="*/ 6 w 7"/>
                      <a:gd name="T9" fmla="*/ 0 h 5"/>
                      <a:gd name="T10" fmla="*/ 0 w 7"/>
                      <a:gd name="T11" fmla="*/ 183946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0" y="2"/>
                        </a:moveTo>
                        <a:lnTo>
                          <a:pt x="1" y="3"/>
                        </a:lnTo>
                        <a:lnTo>
                          <a:pt x="7" y="5"/>
                        </a:lnTo>
                        <a:lnTo>
                          <a:pt x="7" y="3"/>
                        </a:lnTo>
                        <a:lnTo>
                          <a:pt x="6" y="0"/>
                        </a:lnTo>
                        <a:lnTo>
                          <a:pt x="0" y="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24" name="Freeform 51"/>
                  <p:cNvSpPr>
                    <a:spLocks/>
                  </p:cNvSpPr>
                  <p:nvPr/>
                </p:nvSpPr>
                <p:spPr bwMode="auto">
                  <a:xfrm>
                    <a:off x="696" y="2112"/>
                    <a:ext cx="7" cy="0"/>
                  </a:xfrm>
                  <a:custGeom>
                    <a:avLst/>
                    <a:gdLst>
                      <a:gd name="T0" fmla="*/ 0 w 8"/>
                      <a:gd name="T1" fmla="*/ 0 h 3"/>
                      <a:gd name="T2" fmla="*/ 1 w 8"/>
                      <a:gd name="T3" fmla="*/ 0 h 3"/>
                      <a:gd name="T4" fmla="*/ 4 w 8"/>
                      <a:gd name="T5" fmla="*/ 0 h 3"/>
                      <a:gd name="T6" fmla="*/ 4 w 8"/>
                      <a:gd name="T7" fmla="*/ 0 h 3"/>
                      <a:gd name="T8" fmla="*/ 4 w 8"/>
                      <a:gd name="T9" fmla="*/ 0 h 3"/>
                      <a:gd name="T10" fmla="*/ 0 w 8"/>
                      <a:gd name="T11" fmla="*/ 0 h 3"/>
                      <a:gd name="T12" fmla="*/ 0 60000 65536"/>
                      <a:gd name="T13" fmla="*/ 0 60000 65536"/>
                      <a:gd name="T14" fmla="*/ 0 60000 65536"/>
                      <a:gd name="T15" fmla="*/ 0 60000 65536"/>
                      <a:gd name="T16" fmla="*/ 0 60000 65536"/>
                      <a:gd name="T17" fmla="*/ 0 60000 65536"/>
                      <a:gd name="T18" fmla="*/ 0 w 8"/>
                      <a:gd name="T19" fmla="*/ 0 h 3"/>
                      <a:gd name="T20" fmla="*/ 8 w 8"/>
                      <a:gd name="T21" fmla="*/ 0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0"/>
                        </a:moveTo>
                        <a:lnTo>
                          <a:pt x="1" y="1"/>
                        </a:lnTo>
                        <a:lnTo>
                          <a:pt x="8" y="3"/>
                        </a:lnTo>
                        <a:lnTo>
                          <a:pt x="8" y="1"/>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25" name="Freeform 52"/>
                  <p:cNvSpPr>
                    <a:spLocks/>
                  </p:cNvSpPr>
                  <p:nvPr/>
                </p:nvSpPr>
                <p:spPr bwMode="auto">
                  <a:xfrm>
                    <a:off x="706" y="2112"/>
                    <a:ext cx="7" cy="5"/>
                  </a:xfrm>
                  <a:custGeom>
                    <a:avLst/>
                    <a:gdLst>
                      <a:gd name="T0" fmla="*/ 0 w 7"/>
                      <a:gd name="T1" fmla="*/ 1 h 4"/>
                      <a:gd name="T2" fmla="*/ 1 w 7"/>
                      <a:gd name="T3" fmla="*/ 4929 h 4"/>
                      <a:gd name="T4" fmla="*/ 7 w 7"/>
                      <a:gd name="T5" fmla="*/ 7701 h 4"/>
                      <a:gd name="T6" fmla="*/ 7 w 7"/>
                      <a:gd name="T7" fmla="*/ 1 h 4"/>
                      <a:gd name="T8" fmla="*/ 5 w 7"/>
                      <a:gd name="T9" fmla="*/ 0 h 4"/>
                      <a:gd name="T10" fmla="*/ 0 w 7"/>
                      <a:gd name="T11" fmla="*/ 1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1"/>
                        </a:moveTo>
                        <a:lnTo>
                          <a:pt x="1" y="2"/>
                        </a:lnTo>
                        <a:lnTo>
                          <a:pt x="7" y="4"/>
                        </a:lnTo>
                        <a:lnTo>
                          <a:pt x="7" y="1"/>
                        </a:lnTo>
                        <a:lnTo>
                          <a:pt x="5"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26" name="Freeform 53"/>
                  <p:cNvSpPr>
                    <a:spLocks/>
                  </p:cNvSpPr>
                  <p:nvPr/>
                </p:nvSpPr>
                <p:spPr bwMode="auto">
                  <a:xfrm>
                    <a:off x="713" y="2114"/>
                    <a:ext cx="10" cy="2"/>
                  </a:xfrm>
                  <a:custGeom>
                    <a:avLst/>
                    <a:gdLst>
                      <a:gd name="T0" fmla="*/ 0 w 8"/>
                      <a:gd name="T1" fmla="*/ 1 h 4"/>
                      <a:gd name="T2" fmla="*/ 1 w 8"/>
                      <a:gd name="T3" fmla="*/ 1 h 4"/>
                      <a:gd name="T4" fmla="*/ 16024 w 8"/>
                      <a:gd name="T5" fmla="*/ 1 h 4"/>
                      <a:gd name="T6" fmla="*/ 16024 w 8"/>
                      <a:gd name="T7" fmla="*/ 1 h 4"/>
                      <a:gd name="T8" fmla="*/ 10838 w 8"/>
                      <a:gd name="T9" fmla="*/ 0 h 4"/>
                      <a:gd name="T10" fmla="*/ 0 w 8"/>
                      <a:gd name="T11" fmla="*/ 1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0" y="1"/>
                        </a:moveTo>
                        <a:lnTo>
                          <a:pt x="1" y="3"/>
                        </a:lnTo>
                        <a:lnTo>
                          <a:pt x="8" y="4"/>
                        </a:lnTo>
                        <a:lnTo>
                          <a:pt x="8" y="3"/>
                        </a:lnTo>
                        <a:lnTo>
                          <a:pt x="6"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27" name="Freeform 54"/>
                  <p:cNvSpPr>
                    <a:spLocks/>
                  </p:cNvSpPr>
                  <p:nvPr/>
                </p:nvSpPr>
                <p:spPr bwMode="auto">
                  <a:xfrm>
                    <a:off x="726" y="2114"/>
                    <a:ext cx="7" cy="5"/>
                  </a:xfrm>
                  <a:custGeom>
                    <a:avLst/>
                    <a:gdLst>
                      <a:gd name="T0" fmla="*/ 0 w 7"/>
                      <a:gd name="T1" fmla="*/ 2 h 5"/>
                      <a:gd name="T2" fmla="*/ 1 w 7"/>
                      <a:gd name="T3" fmla="*/ 3 h 5"/>
                      <a:gd name="T4" fmla="*/ 7 w 7"/>
                      <a:gd name="T5" fmla="*/ 5 h 5"/>
                      <a:gd name="T6" fmla="*/ 7 w 7"/>
                      <a:gd name="T7" fmla="*/ 3 h 5"/>
                      <a:gd name="T8" fmla="*/ 5 w 7"/>
                      <a:gd name="T9" fmla="*/ 0 h 5"/>
                      <a:gd name="T10" fmla="*/ 0 w 7"/>
                      <a:gd name="T11" fmla="*/ 2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0" y="2"/>
                        </a:moveTo>
                        <a:lnTo>
                          <a:pt x="1" y="3"/>
                        </a:lnTo>
                        <a:lnTo>
                          <a:pt x="7" y="5"/>
                        </a:lnTo>
                        <a:lnTo>
                          <a:pt x="7" y="3"/>
                        </a:lnTo>
                        <a:lnTo>
                          <a:pt x="5" y="0"/>
                        </a:lnTo>
                        <a:lnTo>
                          <a:pt x="0" y="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28" name="Freeform 55"/>
                  <p:cNvSpPr>
                    <a:spLocks/>
                  </p:cNvSpPr>
                  <p:nvPr/>
                </p:nvSpPr>
                <p:spPr bwMode="auto">
                  <a:xfrm>
                    <a:off x="732" y="2116"/>
                    <a:ext cx="9" cy="5"/>
                  </a:xfrm>
                  <a:custGeom>
                    <a:avLst/>
                    <a:gdLst>
                      <a:gd name="T0" fmla="*/ 0 w 8"/>
                      <a:gd name="T1" fmla="*/ 0 h 3"/>
                      <a:gd name="T2" fmla="*/ 1 w 8"/>
                      <a:gd name="T3" fmla="*/ 60525013 h 3"/>
                      <a:gd name="T4" fmla="*/ 407 w 8"/>
                      <a:gd name="T5" fmla="*/ 100875022 h 3"/>
                      <a:gd name="T6" fmla="*/ 407 w 8"/>
                      <a:gd name="T7" fmla="*/ 36315008 h 3"/>
                      <a:gd name="T8" fmla="*/ 361 w 8"/>
                      <a:gd name="T9" fmla="*/ 0 h 3"/>
                      <a:gd name="T10" fmla="*/ 0 w 8"/>
                      <a:gd name="T11" fmla="*/ 0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0"/>
                        </a:moveTo>
                        <a:lnTo>
                          <a:pt x="1" y="2"/>
                        </a:lnTo>
                        <a:lnTo>
                          <a:pt x="8" y="3"/>
                        </a:lnTo>
                        <a:lnTo>
                          <a:pt x="8" y="1"/>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29" name="Freeform 56"/>
                  <p:cNvSpPr>
                    <a:spLocks/>
                  </p:cNvSpPr>
                  <p:nvPr/>
                </p:nvSpPr>
                <p:spPr bwMode="auto">
                  <a:xfrm>
                    <a:off x="743" y="2119"/>
                    <a:ext cx="7" cy="2"/>
                  </a:xfrm>
                  <a:custGeom>
                    <a:avLst/>
                    <a:gdLst>
                      <a:gd name="T0" fmla="*/ 0 w 7"/>
                      <a:gd name="T1" fmla="*/ 1 h 3"/>
                      <a:gd name="T2" fmla="*/ 0 w 7"/>
                      <a:gd name="T3" fmla="*/ 1 h 3"/>
                      <a:gd name="T4" fmla="*/ 7 w 7"/>
                      <a:gd name="T5" fmla="*/ 1 h 3"/>
                      <a:gd name="T6" fmla="*/ 7 w 7"/>
                      <a:gd name="T7" fmla="*/ 1 h 3"/>
                      <a:gd name="T8" fmla="*/ 4 w 7"/>
                      <a:gd name="T9" fmla="*/ 0 h 3"/>
                      <a:gd name="T10" fmla="*/ 0 w 7"/>
                      <a:gd name="T11" fmla="*/ 1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1"/>
                        </a:moveTo>
                        <a:lnTo>
                          <a:pt x="0" y="2"/>
                        </a:lnTo>
                        <a:lnTo>
                          <a:pt x="7" y="3"/>
                        </a:lnTo>
                        <a:lnTo>
                          <a:pt x="7" y="2"/>
                        </a:lnTo>
                        <a:lnTo>
                          <a:pt x="4"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30" name="Freeform 57"/>
                  <p:cNvSpPr>
                    <a:spLocks/>
                  </p:cNvSpPr>
                  <p:nvPr/>
                </p:nvSpPr>
                <p:spPr bwMode="auto">
                  <a:xfrm>
                    <a:off x="752" y="2119"/>
                    <a:ext cx="7" cy="7"/>
                  </a:xfrm>
                  <a:custGeom>
                    <a:avLst/>
                    <a:gdLst>
                      <a:gd name="T0" fmla="*/ 0 w 8"/>
                      <a:gd name="T1" fmla="*/ 1 h 5"/>
                      <a:gd name="T2" fmla="*/ 1 w 8"/>
                      <a:gd name="T3" fmla="*/ 183946 h 5"/>
                      <a:gd name="T4" fmla="*/ 4 w 8"/>
                      <a:gd name="T5" fmla="*/ 483426 h 5"/>
                      <a:gd name="T6" fmla="*/ 4 w 8"/>
                      <a:gd name="T7" fmla="*/ 183946 h 5"/>
                      <a:gd name="T8" fmla="*/ 4 w 8"/>
                      <a:gd name="T9" fmla="*/ 0 h 5"/>
                      <a:gd name="T10" fmla="*/ 0 w 8"/>
                      <a:gd name="T11" fmla="*/ 1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0" y="1"/>
                        </a:moveTo>
                        <a:lnTo>
                          <a:pt x="1" y="2"/>
                        </a:lnTo>
                        <a:lnTo>
                          <a:pt x="8" y="5"/>
                        </a:lnTo>
                        <a:lnTo>
                          <a:pt x="8" y="2"/>
                        </a:lnTo>
                        <a:lnTo>
                          <a:pt x="6"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31" name="Freeform 58"/>
                  <p:cNvSpPr>
                    <a:spLocks/>
                  </p:cNvSpPr>
                  <p:nvPr/>
                </p:nvSpPr>
                <p:spPr bwMode="auto">
                  <a:xfrm>
                    <a:off x="758" y="2121"/>
                    <a:ext cx="9" cy="5"/>
                  </a:xfrm>
                  <a:custGeom>
                    <a:avLst/>
                    <a:gdLst>
                      <a:gd name="T0" fmla="*/ 0 w 8"/>
                      <a:gd name="T1" fmla="*/ 1 h 5"/>
                      <a:gd name="T2" fmla="*/ 1 w 8"/>
                      <a:gd name="T3" fmla="*/ 4 h 5"/>
                      <a:gd name="T4" fmla="*/ 407 w 8"/>
                      <a:gd name="T5" fmla="*/ 5 h 5"/>
                      <a:gd name="T6" fmla="*/ 407 w 8"/>
                      <a:gd name="T7" fmla="*/ 3 h 5"/>
                      <a:gd name="T8" fmla="*/ 361 w 8"/>
                      <a:gd name="T9" fmla="*/ 0 h 5"/>
                      <a:gd name="T10" fmla="*/ 0 w 8"/>
                      <a:gd name="T11" fmla="*/ 1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0" y="1"/>
                        </a:moveTo>
                        <a:lnTo>
                          <a:pt x="1" y="4"/>
                        </a:lnTo>
                        <a:lnTo>
                          <a:pt x="8" y="5"/>
                        </a:lnTo>
                        <a:lnTo>
                          <a:pt x="8" y="3"/>
                        </a:lnTo>
                        <a:lnTo>
                          <a:pt x="6"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grpSp>
            <p:sp>
              <p:nvSpPr>
                <p:cNvPr id="1198" name="Freeform 59"/>
                <p:cNvSpPr>
                  <a:spLocks/>
                </p:cNvSpPr>
                <p:nvPr/>
              </p:nvSpPr>
              <p:spPr bwMode="auto">
                <a:xfrm>
                  <a:off x="644" y="1998"/>
                  <a:ext cx="7" cy="105"/>
                </a:xfrm>
                <a:custGeom>
                  <a:avLst/>
                  <a:gdLst>
                    <a:gd name="T0" fmla="*/ 0 w 7"/>
                    <a:gd name="T1" fmla="*/ 0 h 100"/>
                    <a:gd name="T2" fmla="*/ 0 w 7"/>
                    <a:gd name="T3" fmla="*/ 513 h 100"/>
                    <a:gd name="T4" fmla="*/ 7 w 7"/>
                    <a:gd name="T5" fmla="*/ 526 h 100"/>
                    <a:gd name="T6" fmla="*/ 7 w 7"/>
                    <a:gd name="T7" fmla="*/ 0 h 100"/>
                    <a:gd name="T8" fmla="*/ 0 w 7"/>
                    <a:gd name="T9" fmla="*/ 0 h 100"/>
                    <a:gd name="T10" fmla="*/ 0 60000 65536"/>
                    <a:gd name="T11" fmla="*/ 0 60000 65536"/>
                    <a:gd name="T12" fmla="*/ 0 60000 65536"/>
                    <a:gd name="T13" fmla="*/ 0 60000 65536"/>
                    <a:gd name="T14" fmla="*/ 0 60000 65536"/>
                    <a:gd name="T15" fmla="*/ 0 w 7"/>
                    <a:gd name="T16" fmla="*/ 0 h 100"/>
                    <a:gd name="T17" fmla="*/ 7 w 7"/>
                    <a:gd name="T18" fmla="*/ 100 h 100"/>
                  </a:gdLst>
                  <a:ahLst/>
                  <a:cxnLst>
                    <a:cxn ang="T10">
                      <a:pos x="T0" y="T1"/>
                    </a:cxn>
                    <a:cxn ang="T11">
                      <a:pos x="T2" y="T3"/>
                    </a:cxn>
                    <a:cxn ang="T12">
                      <a:pos x="T4" y="T5"/>
                    </a:cxn>
                    <a:cxn ang="T13">
                      <a:pos x="T6" y="T7"/>
                    </a:cxn>
                    <a:cxn ang="T14">
                      <a:pos x="T8" y="T9"/>
                    </a:cxn>
                  </a:cxnLst>
                  <a:rect l="T15" t="T16" r="T17" b="T18"/>
                  <a:pathLst>
                    <a:path w="7" h="100">
                      <a:moveTo>
                        <a:pt x="0" y="0"/>
                      </a:moveTo>
                      <a:lnTo>
                        <a:pt x="0" y="98"/>
                      </a:lnTo>
                      <a:lnTo>
                        <a:pt x="7" y="100"/>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99" name="Freeform 60"/>
                <p:cNvSpPr>
                  <a:spLocks/>
                </p:cNvSpPr>
                <p:nvPr/>
              </p:nvSpPr>
              <p:spPr bwMode="auto">
                <a:xfrm>
                  <a:off x="653" y="2088"/>
                  <a:ext cx="5" cy="14"/>
                </a:xfrm>
                <a:custGeom>
                  <a:avLst/>
                  <a:gdLst>
                    <a:gd name="T0" fmla="*/ 0 w 6"/>
                    <a:gd name="T1" fmla="*/ 0 h 14"/>
                    <a:gd name="T2" fmla="*/ 0 w 6"/>
                    <a:gd name="T3" fmla="*/ 13 h 14"/>
                    <a:gd name="T4" fmla="*/ 3 w 6"/>
                    <a:gd name="T5" fmla="*/ 14 h 14"/>
                    <a:gd name="T6" fmla="*/ 3 w 6"/>
                    <a:gd name="T7" fmla="*/ 1 h 14"/>
                    <a:gd name="T8" fmla="*/ 0 w 6"/>
                    <a:gd name="T9" fmla="*/ 0 h 14"/>
                    <a:gd name="T10" fmla="*/ 0 60000 65536"/>
                    <a:gd name="T11" fmla="*/ 0 60000 65536"/>
                    <a:gd name="T12" fmla="*/ 0 60000 65536"/>
                    <a:gd name="T13" fmla="*/ 0 60000 65536"/>
                    <a:gd name="T14" fmla="*/ 0 60000 65536"/>
                    <a:gd name="T15" fmla="*/ 0 w 6"/>
                    <a:gd name="T16" fmla="*/ 0 h 14"/>
                    <a:gd name="T17" fmla="*/ 6 w 6"/>
                    <a:gd name="T18" fmla="*/ 14 h 14"/>
                  </a:gdLst>
                  <a:ahLst/>
                  <a:cxnLst>
                    <a:cxn ang="T10">
                      <a:pos x="T0" y="T1"/>
                    </a:cxn>
                    <a:cxn ang="T11">
                      <a:pos x="T2" y="T3"/>
                    </a:cxn>
                    <a:cxn ang="T12">
                      <a:pos x="T4" y="T5"/>
                    </a:cxn>
                    <a:cxn ang="T13">
                      <a:pos x="T6" y="T7"/>
                    </a:cxn>
                    <a:cxn ang="T14">
                      <a:pos x="T8" y="T9"/>
                    </a:cxn>
                  </a:cxnLst>
                  <a:rect l="T15" t="T16" r="T17" b="T18"/>
                  <a:pathLst>
                    <a:path w="6" h="14">
                      <a:moveTo>
                        <a:pt x="0" y="0"/>
                      </a:moveTo>
                      <a:lnTo>
                        <a:pt x="0" y="13"/>
                      </a:lnTo>
                      <a:lnTo>
                        <a:pt x="6" y="14"/>
                      </a:lnTo>
                      <a:lnTo>
                        <a:pt x="6"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00" name="Freeform 61"/>
                <p:cNvSpPr>
                  <a:spLocks/>
                </p:cNvSpPr>
                <p:nvPr/>
              </p:nvSpPr>
              <p:spPr bwMode="auto">
                <a:xfrm>
                  <a:off x="661" y="2000"/>
                  <a:ext cx="7" cy="102"/>
                </a:xfrm>
                <a:custGeom>
                  <a:avLst/>
                  <a:gdLst>
                    <a:gd name="T0" fmla="*/ 0 w 7"/>
                    <a:gd name="T1" fmla="*/ 0 h 102"/>
                    <a:gd name="T2" fmla="*/ 0 w 7"/>
                    <a:gd name="T3" fmla="*/ 101 h 102"/>
                    <a:gd name="T4" fmla="*/ 7 w 7"/>
                    <a:gd name="T5" fmla="*/ 102 h 102"/>
                    <a:gd name="T6" fmla="*/ 7 w 7"/>
                    <a:gd name="T7" fmla="*/ 0 h 102"/>
                    <a:gd name="T8" fmla="*/ 0 w 7"/>
                    <a:gd name="T9" fmla="*/ 0 h 102"/>
                    <a:gd name="T10" fmla="*/ 0 60000 65536"/>
                    <a:gd name="T11" fmla="*/ 0 60000 65536"/>
                    <a:gd name="T12" fmla="*/ 0 60000 65536"/>
                    <a:gd name="T13" fmla="*/ 0 60000 65536"/>
                    <a:gd name="T14" fmla="*/ 0 60000 65536"/>
                    <a:gd name="T15" fmla="*/ 0 w 7"/>
                    <a:gd name="T16" fmla="*/ 0 h 102"/>
                    <a:gd name="T17" fmla="*/ 7 w 7"/>
                    <a:gd name="T18" fmla="*/ 102 h 102"/>
                  </a:gdLst>
                  <a:ahLst/>
                  <a:cxnLst>
                    <a:cxn ang="T10">
                      <a:pos x="T0" y="T1"/>
                    </a:cxn>
                    <a:cxn ang="T11">
                      <a:pos x="T2" y="T3"/>
                    </a:cxn>
                    <a:cxn ang="T12">
                      <a:pos x="T4" y="T5"/>
                    </a:cxn>
                    <a:cxn ang="T13">
                      <a:pos x="T6" y="T7"/>
                    </a:cxn>
                    <a:cxn ang="T14">
                      <a:pos x="T8" y="T9"/>
                    </a:cxn>
                  </a:cxnLst>
                  <a:rect l="T15" t="T16" r="T17" b="T18"/>
                  <a:pathLst>
                    <a:path w="7" h="102">
                      <a:moveTo>
                        <a:pt x="0" y="0"/>
                      </a:moveTo>
                      <a:lnTo>
                        <a:pt x="0" y="101"/>
                      </a:lnTo>
                      <a:lnTo>
                        <a:pt x="7" y="102"/>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01" name="Freeform 62"/>
                <p:cNvSpPr>
                  <a:spLocks/>
                </p:cNvSpPr>
                <p:nvPr/>
              </p:nvSpPr>
              <p:spPr bwMode="auto">
                <a:xfrm>
                  <a:off x="668" y="2000"/>
                  <a:ext cx="7" cy="107"/>
                </a:xfrm>
                <a:custGeom>
                  <a:avLst/>
                  <a:gdLst>
                    <a:gd name="T0" fmla="*/ 0 w 7"/>
                    <a:gd name="T1" fmla="*/ 0 h 103"/>
                    <a:gd name="T2" fmla="*/ 0 w 7"/>
                    <a:gd name="T3" fmla="*/ 370 h 103"/>
                    <a:gd name="T4" fmla="*/ 7 w 7"/>
                    <a:gd name="T5" fmla="*/ 377 h 103"/>
                    <a:gd name="T6" fmla="*/ 7 w 7"/>
                    <a:gd name="T7" fmla="*/ 0 h 103"/>
                    <a:gd name="T8" fmla="*/ 0 w 7"/>
                    <a:gd name="T9" fmla="*/ 0 h 103"/>
                    <a:gd name="T10" fmla="*/ 0 60000 65536"/>
                    <a:gd name="T11" fmla="*/ 0 60000 65536"/>
                    <a:gd name="T12" fmla="*/ 0 60000 65536"/>
                    <a:gd name="T13" fmla="*/ 0 60000 65536"/>
                    <a:gd name="T14" fmla="*/ 0 60000 65536"/>
                    <a:gd name="T15" fmla="*/ 0 w 7"/>
                    <a:gd name="T16" fmla="*/ 0 h 103"/>
                    <a:gd name="T17" fmla="*/ 7 w 7"/>
                    <a:gd name="T18" fmla="*/ 103 h 103"/>
                  </a:gdLst>
                  <a:ahLst/>
                  <a:cxnLst>
                    <a:cxn ang="T10">
                      <a:pos x="T0" y="T1"/>
                    </a:cxn>
                    <a:cxn ang="T11">
                      <a:pos x="T2" y="T3"/>
                    </a:cxn>
                    <a:cxn ang="T12">
                      <a:pos x="T4" y="T5"/>
                    </a:cxn>
                    <a:cxn ang="T13">
                      <a:pos x="T6" y="T7"/>
                    </a:cxn>
                    <a:cxn ang="T14">
                      <a:pos x="T8" y="T9"/>
                    </a:cxn>
                  </a:cxnLst>
                  <a:rect l="T15" t="T16" r="T17" b="T18"/>
                  <a:pathLst>
                    <a:path w="7" h="103">
                      <a:moveTo>
                        <a:pt x="0" y="0"/>
                      </a:moveTo>
                      <a:lnTo>
                        <a:pt x="0" y="102"/>
                      </a:lnTo>
                      <a:lnTo>
                        <a:pt x="7" y="103"/>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02" name="Freeform 63"/>
                <p:cNvSpPr>
                  <a:spLocks/>
                </p:cNvSpPr>
                <p:nvPr/>
              </p:nvSpPr>
              <p:spPr bwMode="auto">
                <a:xfrm>
                  <a:off x="679" y="2000"/>
                  <a:ext cx="7" cy="109"/>
                </a:xfrm>
                <a:custGeom>
                  <a:avLst/>
                  <a:gdLst>
                    <a:gd name="T0" fmla="*/ 0 w 6"/>
                    <a:gd name="T1" fmla="*/ 0 h 106"/>
                    <a:gd name="T2" fmla="*/ 0 w 6"/>
                    <a:gd name="T3" fmla="*/ 266 h 106"/>
                    <a:gd name="T4" fmla="*/ 1210 w 6"/>
                    <a:gd name="T5" fmla="*/ 274 h 106"/>
                    <a:gd name="T6" fmla="*/ 1210 w 6"/>
                    <a:gd name="T7" fmla="*/ 0 h 106"/>
                    <a:gd name="T8" fmla="*/ 0 w 6"/>
                    <a:gd name="T9" fmla="*/ 0 h 106"/>
                    <a:gd name="T10" fmla="*/ 0 60000 65536"/>
                    <a:gd name="T11" fmla="*/ 0 60000 65536"/>
                    <a:gd name="T12" fmla="*/ 0 60000 65536"/>
                    <a:gd name="T13" fmla="*/ 0 60000 65536"/>
                    <a:gd name="T14" fmla="*/ 0 60000 65536"/>
                    <a:gd name="T15" fmla="*/ 0 w 6"/>
                    <a:gd name="T16" fmla="*/ 0 h 106"/>
                    <a:gd name="T17" fmla="*/ 6 w 6"/>
                    <a:gd name="T18" fmla="*/ 106 h 106"/>
                  </a:gdLst>
                  <a:ahLst/>
                  <a:cxnLst>
                    <a:cxn ang="T10">
                      <a:pos x="T0" y="T1"/>
                    </a:cxn>
                    <a:cxn ang="T11">
                      <a:pos x="T2" y="T3"/>
                    </a:cxn>
                    <a:cxn ang="T12">
                      <a:pos x="T4" y="T5"/>
                    </a:cxn>
                    <a:cxn ang="T13">
                      <a:pos x="T6" y="T7"/>
                    </a:cxn>
                    <a:cxn ang="T14">
                      <a:pos x="T8" y="T9"/>
                    </a:cxn>
                  </a:cxnLst>
                  <a:rect l="T15" t="T16" r="T17" b="T18"/>
                  <a:pathLst>
                    <a:path w="6" h="106">
                      <a:moveTo>
                        <a:pt x="0" y="0"/>
                      </a:moveTo>
                      <a:lnTo>
                        <a:pt x="0" y="103"/>
                      </a:lnTo>
                      <a:lnTo>
                        <a:pt x="6" y="106"/>
                      </a:lnTo>
                      <a:lnTo>
                        <a:pt x="6"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03" name="Freeform 64"/>
                <p:cNvSpPr>
                  <a:spLocks/>
                </p:cNvSpPr>
                <p:nvPr/>
              </p:nvSpPr>
              <p:spPr bwMode="auto">
                <a:xfrm>
                  <a:off x="687" y="2000"/>
                  <a:ext cx="7" cy="112"/>
                </a:xfrm>
                <a:custGeom>
                  <a:avLst/>
                  <a:gdLst>
                    <a:gd name="T0" fmla="*/ 0 w 7"/>
                    <a:gd name="T1" fmla="*/ 0 h 107"/>
                    <a:gd name="T2" fmla="*/ 0 w 7"/>
                    <a:gd name="T3" fmla="*/ 497 h 107"/>
                    <a:gd name="T4" fmla="*/ 7 w 7"/>
                    <a:gd name="T5" fmla="*/ 506 h 107"/>
                    <a:gd name="T6" fmla="*/ 7 w 7"/>
                    <a:gd name="T7" fmla="*/ 2 h 107"/>
                    <a:gd name="T8" fmla="*/ 0 w 7"/>
                    <a:gd name="T9" fmla="*/ 0 h 107"/>
                    <a:gd name="T10" fmla="*/ 0 60000 65536"/>
                    <a:gd name="T11" fmla="*/ 0 60000 65536"/>
                    <a:gd name="T12" fmla="*/ 0 60000 65536"/>
                    <a:gd name="T13" fmla="*/ 0 60000 65536"/>
                    <a:gd name="T14" fmla="*/ 0 60000 65536"/>
                    <a:gd name="T15" fmla="*/ 0 w 7"/>
                    <a:gd name="T16" fmla="*/ 0 h 107"/>
                    <a:gd name="T17" fmla="*/ 7 w 7"/>
                    <a:gd name="T18" fmla="*/ 107 h 107"/>
                  </a:gdLst>
                  <a:ahLst/>
                  <a:cxnLst>
                    <a:cxn ang="T10">
                      <a:pos x="T0" y="T1"/>
                    </a:cxn>
                    <a:cxn ang="T11">
                      <a:pos x="T2" y="T3"/>
                    </a:cxn>
                    <a:cxn ang="T12">
                      <a:pos x="T4" y="T5"/>
                    </a:cxn>
                    <a:cxn ang="T13">
                      <a:pos x="T6" y="T7"/>
                    </a:cxn>
                    <a:cxn ang="T14">
                      <a:pos x="T8" y="T9"/>
                    </a:cxn>
                  </a:cxnLst>
                  <a:rect l="T15" t="T16" r="T17" b="T18"/>
                  <a:pathLst>
                    <a:path w="7" h="107">
                      <a:moveTo>
                        <a:pt x="0" y="0"/>
                      </a:moveTo>
                      <a:lnTo>
                        <a:pt x="0" y="106"/>
                      </a:lnTo>
                      <a:lnTo>
                        <a:pt x="7" y="107"/>
                      </a:lnTo>
                      <a:lnTo>
                        <a:pt x="7"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04" name="Freeform 65"/>
                <p:cNvSpPr>
                  <a:spLocks/>
                </p:cNvSpPr>
                <p:nvPr/>
              </p:nvSpPr>
              <p:spPr bwMode="auto">
                <a:xfrm>
                  <a:off x="696" y="2002"/>
                  <a:ext cx="7" cy="107"/>
                </a:xfrm>
                <a:custGeom>
                  <a:avLst/>
                  <a:gdLst>
                    <a:gd name="T0" fmla="*/ 0 w 6"/>
                    <a:gd name="T1" fmla="*/ 0 h 106"/>
                    <a:gd name="T2" fmla="*/ 0 w 6"/>
                    <a:gd name="T3" fmla="*/ 268 h 106"/>
                    <a:gd name="T4" fmla="*/ 1210 w 6"/>
                    <a:gd name="T5" fmla="*/ 274 h 106"/>
                    <a:gd name="T6" fmla="*/ 1210 w 6"/>
                    <a:gd name="T7" fmla="*/ 0 h 106"/>
                    <a:gd name="T8" fmla="*/ 0 w 6"/>
                    <a:gd name="T9" fmla="*/ 0 h 106"/>
                    <a:gd name="T10" fmla="*/ 0 60000 65536"/>
                    <a:gd name="T11" fmla="*/ 0 60000 65536"/>
                    <a:gd name="T12" fmla="*/ 0 60000 65536"/>
                    <a:gd name="T13" fmla="*/ 0 60000 65536"/>
                    <a:gd name="T14" fmla="*/ 0 60000 65536"/>
                    <a:gd name="T15" fmla="*/ 0 w 6"/>
                    <a:gd name="T16" fmla="*/ 0 h 106"/>
                    <a:gd name="T17" fmla="*/ 6 w 6"/>
                    <a:gd name="T18" fmla="*/ 106 h 106"/>
                  </a:gdLst>
                  <a:ahLst/>
                  <a:cxnLst>
                    <a:cxn ang="T10">
                      <a:pos x="T0" y="T1"/>
                    </a:cxn>
                    <a:cxn ang="T11">
                      <a:pos x="T2" y="T3"/>
                    </a:cxn>
                    <a:cxn ang="T12">
                      <a:pos x="T4" y="T5"/>
                    </a:cxn>
                    <a:cxn ang="T13">
                      <a:pos x="T6" y="T7"/>
                    </a:cxn>
                    <a:cxn ang="T14">
                      <a:pos x="T8" y="T9"/>
                    </a:cxn>
                  </a:cxnLst>
                  <a:rect l="T15" t="T16" r="T17" b="T18"/>
                  <a:pathLst>
                    <a:path w="6" h="106">
                      <a:moveTo>
                        <a:pt x="0" y="0"/>
                      </a:moveTo>
                      <a:lnTo>
                        <a:pt x="0" y="105"/>
                      </a:lnTo>
                      <a:lnTo>
                        <a:pt x="6" y="106"/>
                      </a:lnTo>
                      <a:lnTo>
                        <a:pt x="6"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05" name="Freeform 66"/>
                <p:cNvSpPr>
                  <a:spLocks/>
                </p:cNvSpPr>
                <p:nvPr/>
              </p:nvSpPr>
              <p:spPr bwMode="auto">
                <a:xfrm>
                  <a:off x="705" y="2002"/>
                  <a:ext cx="7" cy="107"/>
                </a:xfrm>
                <a:custGeom>
                  <a:avLst/>
                  <a:gdLst>
                    <a:gd name="T0" fmla="*/ 0 w 7"/>
                    <a:gd name="T1" fmla="*/ 0 h 107"/>
                    <a:gd name="T2" fmla="*/ 0 w 7"/>
                    <a:gd name="T3" fmla="*/ 196 h 107"/>
                    <a:gd name="T4" fmla="*/ 7 w 7"/>
                    <a:gd name="T5" fmla="*/ 197 h 107"/>
                    <a:gd name="T6" fmla="*/ 7 w 7"/>
                    <a:gd name="T7" fmla="*/ 0 h 107"/>
                    <a:gd name="T8" fmla="*/ 0 w 7"/>
                    <a:gd name="T9" fmla="*/ 0 h 107"/>
                    <a:gd name="T10" fmla="*/ 0 60000 65536"/>
                    <a:gd name="T11" fmla="*/ 0 60000 65536"/>
                    <a:gd name="T12" fmla="*/ 0 60000 65536"/>
                    <a:gd name="T13" fmla="*/ 0 60000 65536"/>
                    <a:gd name="T14" fmla="*/ 0 60000 65536"/>
                    <a:gd name="T15" fmla="*/ 0 w 7"/>
                    <a:gd name="T16" fmla="*/ 0 h 107"/>
                    <a:gd name="T17" fmla="*/ 7 w 7"/>
                    <a:gd name="T18" fmla="*/ 107 h 107"/>
                  </a:gdLst>
                  <a:ahLst/>
                  <a:cxnLst>
                    <a:cxn ang="T10">
                      <a:pos x="T0" y="T1"/>
                    </a:cxn>
                    <a:cxn ang="T11">
                      <a:pos x="T2" y="T3"/>
                    </a:cxn>
                    <a:cxn ang="T12">
                      <a:pos x="T4" y="T5"/>
                    </a:cxn>
                    <a:cxn ang="T13">
                      <a:pos x="T6" y="T7"/>
                    </a:cxn>
                    <a:cxn ang="T14">
                      <a:pos x="T8" y="T9"/>
                    </a:cxn>
                  </a:cxnLst>
                  <a:rect l="T15" t="T16" r="T17" b="T18"/>
                  <a:pathLst>
                    <a:path w="7" h="107">
                      <a:moveTo>
                        <a:pt x="0" y="0"/>
                      </a:moveTo>
                      <a:lnTo>
                        <a:pt x="0" y="106"/>
                      </a:lnTo>
                      <a:lnTo>
                        <a:pt x="7" y="107"/>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06" name="Freeform 67"/>
                <p:cNvSpPr>
                  <a:spLocks/>
                </p:cNvSpPr>
                <p:nvPr/>
              </p:nvSpPr>
              <p:spPr bwMode="auto">
                <a:xfrm>
                  <a:off x="713" y="2002"/>
                  <a:ext cx="7" cy="114"/>
                </a:xfrm>
                <a:custGeom>
                  <a:avLst/>
                  <a:gdLst>
                    <a:gd name="T0" fmla="*/ 0 w 7"/>
                    <a:gd name="T1" fmla="*/ 0 h 110"/>
                    <a:gd name="T2" fmla="*/ 0 w 7"/>
                    <a:gd name="T3" fmla="*/ 363 h 110"/>
                    <a:gd name="T4" fmla="*/ 7 w 7"/>
                    <a:gd name="T5" fmla="*/ 368 h 110"/>
                    <a:gd name="T6" fmla="*/ 7 w 7"/>
                    <a:gd name="T7" fmla="*/ 0 h 110"/>
                    <a:gd name="T8" fmla="*/ 0 w 7"/>
                    <a:gd name="T9" fmla="*/ 0 h 110"/>
                    <a:gd name="T10" fmla="*/ 0 60000 65536"/>
                    <a:gd name="T11" fmla="*/ 0 60000 65536"/>
                    <a:gd name="T12" fmla="*/ 0 60000 65536"/>
                    <a:gd name="T13" fmla="*/ 0 60000 65536"/>
                    <a:gd name="T14" fmla="*/ 0 60000 65536"/>
                    <a:gd name="T15" fmla="*/ 0 w 7"/>
                    <a:gd name="T16" fmla="*/ 0 h 110"/>
                    <a:gd name="T17" fmla="*/ 7 w 7"/>
                    <a:gd name="T18" fmla="*/ 110 h 110"/>
                  </a:gdLst>
                  <a:ahLst/>
                  <a:cxnLst>
                    <a:cxn ang="T10">
                      <a:pos x="T0" y="T1"/>
                    </a:cxn>
                    <a:cxn ang="T11">
                      <a:pos x="T2" y="T3"/>
                    </a:cxn>
                    <a:cxn ang="T12">
                      <a:pos x="T4" y="T5"/>
                    </a:cxn>
                    <a:cxn ang="T13">
                      <a:pos x="T6" y="T7"/>
                    </a:cxn>
                    <a:cxn ang="T14">
                      <a:pos x="T8" y="T9"/>
                    </a:cxn>
                  </a:cxnLst>
                  <a:rect l="T15" t="T16" r="T17" b="T18"/>
                  <a:pathLst>
                    <a:path w="7" h="110">
                      <a:moveTo>
                        <a:pt x="0" y="0"/>
                      </a:moveTo>
                      <a:lnTo>
                        <a:pt x="0" y="108"/>
                      </a:lnTo>
                      <a:lnTo>
                        <a:pt x="7" y="110"/>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07" name="Freeform 68"/>
                <p:cNvSpPr>
                  <a:spLocks/>
                </p:cNvSpPr>
                <p:nvPr/>
              </p:nvSpPr>
              <p:spPr bwMode="auto">
                <a:xfrm>
                  <a:off x="722" y="2002"/>
                  <a:ext cx="7" cy="114"/>
                </a:xfrm>
                <a:custGeom>
                  <a:avLst/>
                  <a:gdLst>
                    <a:gd name="T0" fmla="*/ 0 w 6"/>
                    <a:gd name="T1" fmla="*/ 0 h 111"/>
                    <a:gd name="T2" fmla="*/ 0 w 6"/>
                    <a:gd name="T3" fmla="*/ 271 h 111"/>
                    <a:gd name="T4" fmla="*/ 1210 w 6"/>
                    <a:gd name="T5" fmla="*/ 272 h 111"/>
                    <a:gd name="T6" fmla="*/ 1210 w 6"/>
                    <a:gd name="T7" fmla="*/ 0 h 111"/>
                    <a:gd name="T8" fmla="*/ 0 w 6"/>
                    <a:gd name="T9" fmla="*/ 0 h 111"/>
                    <a:gd name="T10" fmla="*/ 0 60000 65536"/>
                    <a:gd name="T11" fmla="*/ 0 60000 65536"/>
                    <a:gd name="T12" fmla="*/ 0 60000 65536"/>
                    <a:gd name="T13" fmla="*/ 0 60000 65536"/>
                    <a:gd name="T14" fmla="*/ 0 60000 65536"/>
                    <a:gd name="T15" fmla="*/ 0 w 6"/>
                    <a:gd name="T16" fmla="*/ 0 h 111"/>
                    <a:gd name="T17" fmla="*/ 6 w 6"/>
                    <a:gd name="T18" fmla="*/ 111 h 111"/>
                  </a:gdLst>
                  <a:ahLst/>
                  <a:cxnLst>
                    <a:cxn ang="T10">
                      <a:pos x="T0" y="T1"/>
                    </a:cxn>
                    <a:cxn ang="T11">
                      <a:pos x="T2" y="T3"/>
                    </a:cxn>
                    <a:cxn ang="T12">
                      <a:pos x="T4" y="T5"/>
                    </a:cxn>
                    <a:cxn ang="T13">
                      <a:pos x="T6" y="T7"/>
                    </a:cxn>
                    <a:cxn ang="T14">
                      <a:pos x="T8" y="T9"/>
                    </a:cxn>
                  </a:cxnLst>
                  <a:rect l="T15" t="T16" r="T17" b="T18"/>
                  <a:pathLst>
                    <a:path w="6" h="111">
                      <a:moveTo>
                        <a:pt x="0" y="0"/>
                      </a:moveTo>
                      <a:lnTo>
                        <a:pt x="0" y="110"/>
                      </a:lnTo>
                      <a:lnTo>
                        <a:pt x="6" y="111"/>
                      </a:lnTo>
                      <a:lnTo>
                        <a:pt x="6"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08" name="Freeform 69"/>
                <p:cNvSpPr>
                  <a:spLocks/>
                </p:cNvSpPr>
                <p:nvPr/>
              </p:nvSpPr>
              <p:spPr bwMode="auto">
                <a:xfrm>
                  <a:off x="732" y="2002"/>
                  <a:ext cx="7" cy="114"/>
                </a:xfrm>
                <a:custGeom>
                  <a:avLst/>
                  <a:gdLst>
                    <a:gd name="T0" fmla="*/ 0 w 7"/>
                    <a:gd name="T1" fmla="*/ 0 h 111"/>
                    <a:gd name="T2" fmla="*/ 0 w 7"/>
                    <a:gd name="T3" fmla="*/ 488 h 111"/>
                    <a:gd name="T4" fmla="*/ 7 w 7"/>
                    <a:gd name="T5" fmla="*/ 491 h 111"/>
                    <a:gd name="T6" fmla="*/ 7 w 7"/>
                    <a:gd name="T7" fmla="*/ 0 h 111"/>
                    <a:gd name="T8" fmla="*/ 0 w 7"/>
                    <a:gd name="T9" fmla="*/ 0 h 111"/>
                    <a:gd name="T10" fmla="*/ 0 60000 65536"/>
                    <a:gd name="T11" fmla="*/ 0 60000 65536"/>
                    <a:gd name="T12" fmla="*/ 0 60000 65536"/>
                    <a:gd name="T13" fmla="*/ 0 60000 65536"/>
                    <a:gd name="T14" fmla="*/ 0 60000 65536"/>
                    <a:gd name="T15" fmla="*/ 0 w 7"/>
                    <a:gd name="T16" fmla="*/ 0 h 111"/>
                    <a:gd name="T17" fmla="*/ 7 w 7"/>
                    <a:gd name="T18" fmla="*/ 111 h 111"/>
                  </a:gdLst>
                  <a:ahLst/>
                  <a:cxnLst>
                    <a:cxn ang="T10">
                      <a:pos x="T0" y="T1"/>
                    </a:cxn>
                    <a:cxn ang="T11">
                      <a:pos x="T2" y="T3"/>
                    </a:cxn>
                    <a:cxn ang="T12">
                      <a:pos x="T4" y="T5"/>
                    </a:cxn>
                    <a:cxn ang="T13">
                      <a:pos x="T6" y="T7"/>
                    </a:cxn>
                    <a:cxn ang="T14">
                      <a:pos x="T8" y="T9"/>
                    </a:cxn>
                  </a:cxnLst>
                  <a:rect l="T15" t="T16" r="T17" b="T18"/>
                  <a:pathLst>
                    <a:path w="7" h="111">
                      <a:moveTo>
                        <a:pt x="0" y="0"/>
                      </a:moveTo>
                      <a:lnTo>
                        <a:pt x="0" y="110"/>
                      </a:lnTo>
                      <a:lnTo>
                        <a:pt x="7" y="111"/>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09" name="Rectangle 70"/>
                <p:cNvSpPr>
                  <a:spLocks noChangeArrowheads="1"/>
                </p:cNvSpPr>
                <p:nvPr/>
              </p:nvSpPr>
              <p:spPr bwMode="auto">
                <a:xfrm>
                  <a:off x="741" y="2002"/>
                  <a:ext cx="5" cy="11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ct val="0"/>
                    </a:spcBef>
                    <a:defRPr/>
                  </a:pPr>
                  <a:endParaRPr lang="en-GB" sz="4000" dirty="0">
                    <a:latin typeface="+mn-lt"/>
                    <a:ea typeface="ＭＳ Ｐゴシック" pitchFamily="34" charset="-128"/>
                    <a:cs typeface="Arial" pitchFamily="34" charset="0"/>
                  </a:endParaRPr>
                </a:p>
              </p:txBody>
            </p:sp>
            <p:sp>
              <p:nvSpPr>
                <p:cNvPr id="1210" name="Freeform 71"/>
                <p:cNvSpPr>
                  <a:spLocks/>
                </p:cNvSpPr>
                <p:nvPr/>
              </p:nvSpPr>
              <p:spPr bwMode="auto">
                <a:xfrm>
                  <a:off x="748" y="2002"/>
                  <a:ext cx="10" cy="114"/>
                </a:xfrm>
                <a:custGeom>
                  <a:avLst/>
                  <a:gdLst>
                    <a:gd name="T0" fmla="*/ 0 w 7"/>
                    <a:gd name="T1" fmla="*/ 0 h 114"/>
                    <a:gd name="T2" fmla="*/ 0 w 7"/>
                    <a:gd name="T3" fmla="*/ 200 h 114"/>
                    <a:gd name="T4" fmla="*/ 1277047 w 7"/>
                    <a:gd name="T5" fmla="*/ 201 h 114"/>
                    <a:gd name="T6" fmla="*/ 1277047 w 7"/>
                    <a:gd name="T7" fmla="*/ 0 h 114"/>
                    <a:gd name="T8" fmla="*/ 0 w 7"/>
                    <a:gd name="T9" fmla="*/ 0 h 114"/>
                    <a:gd name="T10" fmla="*/ 0 60000 65536"/>
                    <a:gd name="T11" fmla="*/ 0 60000 65536"/>
                    <a:gd name="T12" fmla="*/ 0 60000 65536"/>
                    <a:gd name="T13" fmla="*/ 0 60000 65536"/>
                    <a:gd name="T14" fmla="*/ 0 60000 65536"/>
                    <a:gd name="T15" fmla="*/ 0 w 7"/>
                    <a:gd name="T16" fmla="*/ 0 h 114"/>
                    <a:gd name="T17" fmla="*/ 7 w 7"/>
                    <a:gd name="T18" fmla="*/ 114 h 114"/>
                  </a:gdLst>
                  <a:ahLst/>
                  <a:cxnLst>
                    <a:cxn ang="T10">
                      <a:pos x="T0" y="T1"/>
                    </a:cxn>
                    <a:cxn ang="T11">
                      <a:pos x="T2" y="T3"/>
                    </a:cxn>
                    <a:cxn ang="T12">
                      <a:pos x="T4" y="T5"/>
                    </a:cxn>
                    <a:cxn ang="T13">
                      <a:pos x="T6" y="T7"/>
                    </a:cxn>
                    <a:cxn ang="T14">
                      <a:pos x="T8" y="T9"/>
                    </a:cxn>
                  </a:cxnLst>
                  <a:rect l="T15" t="T16" r="T17" b="T18"/>
                  <a:pathLst>
                    <a:path w="7" h="114">
                      <a:moveTo>
                        <a:pt x="0" y="0"/>
                      </a:moveTo>
                      <a:lnTo>
                        <a:pt x="0" y="113"/>
                      </a:lnTo>
                      <a:lnTo>
                        <a:pt x="7" y="114"/>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11" name="Freeform 72"/>
                <p:cNvSpPr>
                  <a:spLocks/>
                </p:cNvSpPr>
                <p:nvPr/>
              </p:nvSpPr>
              <p:spPr bwMode="auto">
                <a:xfrm>
                  <a:off x="758" y="2002"/>
                  <a:ext cx="7" cy="121"/>
                </a:xfrm>
                <a:custGeom>
                  <a:avLst/>
                  <a:gdLst>
                    <a:gd name="T0" fmla="*/ 0 w 7"/>
                    <a:gd name="T1" fmla="*/ 0 h 116"/>
                    <a:gd name="T2" fmla="*/ 0 w 7"/>
                    <a:gd name="T3" fmla="*/ 484 h 116"/>
                    <a:gd name="T4" fmla="*/ 7 w 7"/>
                    <a:gd name="T5" fmla="*/ 486 h 116"/>
                    <a:gd name="T6" fmla="*/ 7 w 7"/>
                    <a:gd name="T7" fmla="*/ 0 h 116"/>
                    <a:gd name="T8" fmla="*/ 0 w 7"/>
                    <a:gd name="T9" fmla="*/ 0 h 116"/>
                    <a:gd name="T10" fmla="*/ 0 60000 65536"/>
                    <a:gd name="T11" fmla="*/ 0 60000 65536"/>
                    <a:gd name="T12" fmla="*/ 0 60000 65536"/>
                    <a:gd name="T13" fmla="*/ 0 60000 65536"/>
                    <a:gd name="T14" fmla="*/ 0 60000 65536"/>
                    <a:gd name="T15" fmla="*/ 0 w 7"/>
                    <a:gd name="T16" fmla="*/ 0 h 116"/>
                    <a:gd name="T17" fmla="*/ 7 w 7"/>
                    <a:gd name="T18" fmla="*/ 116 h 116"/>
                  </a:gdLst>
                  <a:ahLst/>
                  <a:cxnLst>
                    <a:cxn ang="T10">
                      <a:pos x="T0" y="T1"/>
                    </a:cxn>
                    <a:cxn ang="T11">
                      <a:pos x="T2" y="T3"/>
                    </a:cxn>
                    <a:cxn ang="T12">
                      <a:pos x="T4" y="T5"/>
                    </a:cxn>
                    <a:cxn ang="T13">
                      <a:pos x="T6" y="T7"/>
                    </a:cxn>
                    <a:cxn ang="T14">
                      <a:pos x="T8" y="T9"/>
                    </a:cxn>
                  </a:cxnLst>
                  <a:rect l="T15" t="T16" r="T17" b="T18"/>
                  <a:pathLst>
                    <a:path w="7" h="116">
                      <a:moveTo>
                        <a:pt x="0" y="0"/>
                      </a:moveTo>
                      <a:lnTo>
                        <a:pt x="0" y="114"/>
                      </a:lnTo>
                      <a:lnTo>
                        <a:pt x="7" y="116"/>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12" name="Rectangle 73"/>
                <p:cNvSpPr>
                  <a:spLocks noChangeArrowheads="1"/>
                </p:cNvSpPr>
                <p:nvPr/>
              </p:nvSpPr>
              <p:spPr bwMode="auto">
                <a:xfrm>
                  <a:off x="653" y="2000"/>
                  <a:ext cx="5" cy="7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ct val="0"/>
                    </a:spcBef>
                    <a:defRPr/>
                  </a:pPr>
                  <a:endParaRPr lang="en-GB" sz="4000" dirty="0">
                    <a:latin typeface="+mn-lt"/>
                    <a:ea typeface="ＭＳ Ｐゴシック" pitchFamily="34" charset="-128"/>
                    <a:cs typeface="Arial" pitchFamily="34" charset="0"/>
                  </a:endParaRPr>
                </a:p>
              </p:txBody>
            </p:sp>
            <p:sp>
              <p:nvSpPr>
                <p:cNvPr id="1213" name="Freeform 74"/>
                <p:cNvSpPr>
                  <a:spLocks/>
                </p:cNvSpPr>
                <p:nvPr/>
              </p:nvSpPr>
              <p:spPr bwMode="auto">
                <a:xfrm>
                  <a:off x="653" y="2086"/>
                  <a:ext cx="7" cy="2"/>
                </a:xfrm>
                <a:custGeom>
                  <a:avLst/>
                  <a:gdLst>
                    <a:gd name="T0" fmla="*/ 0 w 7"/>
                    <a:gd name="T1" fmla="*/ 2 h 2"/>
                    <a:gd name="T2" fmla="*/ 6 w 7"/>
                    <a:gd name="T3" fmla="*/ 2 h 2"/>
                    <a:gd name="T4" fmla="*/ 7 w 7"/>
                    <a:gd name="T5" fmla="*/ 1 h 2"/>
                    <a:gd name="T6" fmla="*/ 0 w 7"/>
                    <a:gd name="T7" fmla="*/ 0 h 2"/>
                    <a:gd name="T8" fmla="*/ 0 w 7"/>
                    <a:gd name="T9" fmla="*/ 2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2"/>
                      </a:moveTo>
                      <a:lnTo>
                        <a:pt x="6" y="2"/>
                      </a:lnTo>
                      <a:lnTo>
                        <a:pt x="7" y="1"/>
                      </a:lnTo>
                      <a:lnTo>
                        <a:pt x="0"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14" name="Freeform 75"/>
                <p:cNvSpPr>
                  <a:spLocks/>
                </p:cNvSpPr>
                <p:nvPr/>
              </p:nvSpPr>
              <p:spPr bwMode="auto">
                <a:xfrm>
                  <a:off x="653" y="2074"/>
                  <a:ext cx="7" cy="2"/>
                </a:xfrm>
                <a:custGeom>
                  <a:avLst/>
                  <a:gdLst>
                    <a:gd name="T0" fmla="*/ 6 w 7"/>
                    <a:gd name="T1" fmla="*/ 0 h 2"/>
                    <a:gd name="T2" fmla="*/ 0 w 7"/>
                    <a:gd name="T3" fmla="*/ 0 h 2"/>
                    <a:gd name="T4" fmla="*/ 1 w 7"/>
                    <a:gd name="T5" fmla="*/ 1 h 2"/>
                    <a:gd name="T6" fmla="*/ 7 w 7"/>
                    <a:gd name="T7" fmla="*/ 2 h 2"/>
                    <a:gd name="T8" fmla="*/ 6 w 7"/>
                    <a:gd name="T9" fmla="*/ 0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6" y="0"/>
                      </a:moveTo>
                      <a:lnTo>
                        <a:pt x="0" y="0"/>
                      </a:lnTo>
                      <a:lnTo>
                        <a:pt x="1" y="1"/>
                      </a:lnTo>
                      <a:lnTo>
                        <a:pt x="7" y="2"/>
                      </a:lnTo>
                      <a:lnTo>
                        <a:pt x="6"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15" name="Freeform 76"/>
                <p:cNvSpPr>
                  <a:spLocks/>
                </p:cNvSpPr>
                <p:nvPr/>
              </p:nvSpPr>
              <p:spPr bwMode="auto">
                <a:xfrm>
                  <a:off x="653" y="2086"/>
                  <a:ext cx="5" cy="0"/>
                </a:xfrm>
                <a:custGeom>
                  <a:avLst/>
                  <a:gdLst>
                    <a:gd name="T0" fmla="*/ 0 w 5"/>
                    <a:gd name="T1" fmla="*/ 0 h 3"/>
                    <a:gd name="T2" fmla="*/ 0 w 5"/>
                    <a:gd name="T3" fmla="*/ 0 h 3"/>
                    <a:gd name="T4" fmla="*/ 5 w 5"/>
                    <a:gd name="T5" fmla="*/ 0 h 3"/>
                    <a:gd name="T6" fmla="*/ 5 w 5"/>
                    <a:gd name="T7" fmla="*/ 0 h 3"/>
                    <a:gd name="T8" fmla="*/ 0 w 5"/>
                    <a:gd name="T9" fmla="*/ 0 h 3"/>
                    <a:gd name="T10" fmla="*/ 0 60000 65536"/>
                    <a:gd name="T11" fmla="*/ 0 60000 65536"/>
                    <a:gd name="T12" fmla="*/ 0 60000 65536"/>
                    <a:gd name="T13" fmla="*/ 0 60000 65536"/>
                    <a:gd name="T14" fmla="*/ 0 60000 65536"/>
                    <a:gd name="T15" fmla="*/ 0 w 5"/>
                    <a:gd name="T16" fmla="*/ 0 h 3"/>
                    <a:gd name="T17" fmla="*/ 5 w 5"/>
                    <a:gd name="T18" fmla="*/ 0 h 3"/>
                  </a:gdLst>
                  <a:ahLst/>
                  <a:cxnLst>
                    <a:cxn ang="T10">
                      <a:pos x="T0" y="T1"/>
                    </a:cxn>
                    <a:cxn ang="T11">
                      <a:pos x="T2" y="T3"/>
                    </a:cxn>
                    <a:cxn ang="T12">
                      <a:pos x="T4" y="T5"/>
                    </a:cxn>
                    <a:cxn ang="T13">
                      <a:pos x="T6" y="T7"/>
                    </a:cxn>
                    <a:cxn ang="T14">
                      <a:pos x="T8" y="T9"/>
                    </a:cxn>
                  </a:cxnLst>
                  <a:rect l="T15" t="T16" r="T17" b="T18"/>
                  <a:pathLst>
                    <a:path w="5" h="3">
                      <a:moveTo>
                        <a:pt x="0" y="0"/>
                      </a:moveTo>
                      <a:lnTo>
                        <a:pt x="0" y="2"/>
                      </a:lnTo>
                      <a:lnTo>
                        <a:pt x="5" y="3"/>
                      </a:lnTo>
                      <a:lnTo>
                        <a:pt x="5" y="0"/>
                      </a:lnTo>
                      <a:lnTo>
                        <a:pt x="0" y="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16" name="Freeform 77"/>
                <p:cNvSpPr>
                  <a:spLocks/>
                </p:cNvSpPr>
                <p:nvPr/>
              </p:nvSpPr>
              <p:spPr bwMode="auto">
                <a:xfrm>
                  <a:off x="765" y="1998"/>
                  <a:ext cx="3" cy="133"/>
                </a:xfrm>
                <a:custGeom>
                  <a:avLst/>
                  <a:gdLst>
                    <a:gd name="T0" fmla="*/ 0 w 1"/>
                    <a:gd name="T1" fmla="*/ 611 h 127"/>
                    <a:gd name="T2" fmla="*/ 0 w 1"/>
                    <a:gd name="T3" fmla="*/ 593 h 127"/>
                    <a:gd name="T4" fmla="*/ 0 w 1"/>
                    <a:gd name="T5" fmla="*/ 0 h 127"/>
                    <a:gd name="T6" fmla="*/ 0 w 1"/>
                    <a:gd name="T7" fmla="*/ 0 h 127"/>
                    <a:gd name="T8" fmla="*/ 0 w 1"/>
                    <a:gd name="T9" fmla="*/ 611 h 127"/>
                    <a:gd name="T10" fmla="*/ 0 60000 65536"/>
                    <a:gd name="T11" fmla="*/ 0 60000 65536"/>
                    <a:gd name="T12" fmla="*/ 0 60000 65536"/>
                    <a:gd name="T13" fmla="*/ 0 60000 65536"/>
                    <a:gd name="T14" fmla="*/ 0 60000 65536"/>
                    <a:gd name="T15" fmla="*/ 0 w 1"/>
                    <a:gd name="T16" fmla="*/ 0 h 127"/>
                    <a:gd name="T17" fmla="*/ 1 w 1"/>
                    <a:gd name="T18" fmla="*/ 127 h 127"/>
                  </a:gdLst>
                  <a:ahLst/>
                  <a:cxnLst>
                    <a:cxn ang="T10">
                      <a:pos x="T0" y="T1"/>
                    </a:cxn>
                    <a:cxn ang="T11">
                      <a:pos x="T2" y="T3"/>
                    </a:cxn>
                    <a:cxn ang="T12">
                      <a:pos x="T4" y="T5"/>
                    </a:cxn>
                    <a:cxn ang="T13">
                      <a:pos x="T6" y="T7"/>
                    </a:cxn>
                    <a:cxn ang="T14">
                      <a:pos x="T8" y="T9"/>
                    </a:cxn>
                  </a:cxnLst>
                  <a:rect l="T15" t="T16" r="T17" b="T18"/>
                  <a:pathLst>
                    <a:path w="1" h="127">
                      <a:moveTo>
                        <a:pt x="0" y="127"/>
                      </a:moveTo>
                      <a:lnTo>
                        <a:pt x="0" y="124"/>
                      </a:lnTo>
                      <a:lnTo>
                        <a:pt x="0" y="0"/>
                      </a:lnTo>
                      <a:lnTo>
                        <a:pt x="0" y="12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217" name="Freeform 78"/>
                <p:cNvSpPr>
                  <a:spLocks/>
                </p:cNvSpPr>
                <p:nvPr/>
              </p:nvSpPr>
              <p:spPr bwMode="auto">
                <a:xfrm>
                  <a:off x="641" y="1995"/>
                  <a:ext cx="3" cy="107"/>
                </a:xfrm>
                <a:custGeom>
                  <a:avLst/>
                  <a:gdLst>
                    <a:gd name="T0" fmla="*/ 0 w 1"/>
                    <a:gd name="T1" fmla="*/ 0 h 107"/>
                    <a:gd name="T2" fmla="*/ 0 w 1"/>
                    <a:gd name="T3" fmla="*/ 197 h 107"/>
                    <a:gd name="T4" fmla="*/ 0 w 1"/>
                    <a:gd name="T5" fmla="*/ 196 h 107"/>
                    <a:gd name="T6" fmla="*/ 0 w 1"/>
                    <a:gd name="T7" fmla="*/ 1 h 107"/>
                    <a:gd name="T8" fmla="*/ 0 w 1"/>
                    <a:gd name="T9" fmla="*/ 0 h 107"/>
                    <a:gd name="T10" fmla="*/ 0 60000 65536"/>
                    <a:gd name="T11" fmla="*/ 0 60000 65536"/>
                    <a:gd name="T12" fmla="*/ 0 60000 65536"/>
                    <a:gd name="T13" fmla="*/ 0 60000 65536"/>
                    <a:gd name="T14" fmla="*/ 0 60000 65536"/>
                    <a:gd name="T15" fmla="*/ 0 w 1"/>
                    <a:gd name="T16" fmla="*/ 0 h 107"/>
                    <a:gd name="T17" fmla="*/ 1 w 1"/>
                    <a:gd name="T18" fmla="*/ 107 h 107"/>
                  </a:gdLst>
                  <a:ahLst/>
                  <a:cxnLst>
                    <a:cxn ang="T10">
                      <a:pos x="T0" y="T1"/>
                    </a:cxn>
                    <a:cxn ang="T11">
                      <a:pos x="T2" y="T3"/>
                    </a:cxn>
                    <a:cxn ang="T12">
                      <a:pos x="T4" y="T5"/>
                    </a:cxn>
                    <a:cxn ang="T13">
                      <a:pos x="T6" y="T7"/>
                    </a:cxn>
                    <a:cxn ang="T14">
                      <a:pos x="T8" y="T9"/>
                    </a:cxn>
                  </a:cxnLst>
                  <a:rect l="T15" t="T16" r="T17" b="T18"/>
                  <a:pathLst>
                    <a:path w="1" h="107">
                      <a:moveTo>
                        <a:pt x="0" y="0"/>
                      </a:moveTo>
                      <a:lnTo>
                        <a:pt x="0" y="107"/>
                      </a:lnTo>
                      <a:lnTo>
                        <a:pt x="0" y="106"/>
                      </a:lnTo>
                      <a:lnTo>
                        <a:pt x="0" y="1"/>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grpSp>
        </p:grpSp>
        <p:sp>
          <p:nvSpPr>
            <p:cNvPr id="1093" name="Freeform 79"/>
            <p:cNvSpPr>
              <a:spLocks/>
            </p:cNvSpPr>
            <p:nvPr/>
          </p:nvSpPr>
          <p:spPr bwMode="auto">
            <a:xfrm>
              <a:off x="637" y="2109"/>
              <a:ext cx="135" cy="186"/>
            </a:xfrm>
            <a:custGeom>
              <a:avLst/>
              <a:gdLst>
                <a:gd name="T0" fmla="*/ 0 w 135"/>
                <a:gd name="T1" fmla="*/ 0 h 186"/>
                <a:gd name="T2" fmla="*/ 135 w 135"/>
                <a:gd name="T3" fmla="*/ 25 h 186"/>
                <a:gd name="T4" fmla="*/ 135 w 135"/>
                <a:gd name="T5" fmla="*/ 186 h 186"/>
                <a:gd name="T6" fmla="*/ 0 w 135"/>
                <a:gd name="T7" fmla="*/ 136 h 186"/>
                <a:gd name="T8" fmla="*/ 0 w 135"/>
                <a:gd name="T9" fmla="*/ 0 h 186"/>
                <a:gd name="T10" fmla="*/ 0 60000 65536"/>
                <a:gd name="T11" fmla="*/ 0 60000 65536"/>
                <a:gd name="T12" fmla="*/ 0 60000 65536"/>
                <a:gd name="T13" fmla="*/ 0 60000 65536"/>
                <a:gd name="T14" fmla="*/ 0 60000 65536"/>
                <a:gd name="T15" fmla="*/ 0 w 135"/>
                <a:gd name="T16" fmla="*/ 0 h 186"/>
                <a:gd name="T17" fmla="*/ 135 w 135"/>
                <a:gd name="T18" fmla="*/ 186 h 186"/>
              </a:gdLst>
              <a:ahLst/>
              <a:cxnLst>
                <a:cxn ang="T10">
                  <a:pos x="T0" y="T1"/>
                </a:cxn>
                <a:cxn ang="T11">
                  <a:pos x="T2" y="T3"/>
                </a:cxn>
                <a:cxn ang="T12">
                  <a:pos x="T4" y="T5"/>
                </a:cxn>
                <a:cxn ang="T13">
                  <a:pos x="T6" y="T7"/>
                </a:cxn>
                <a:cxn ang="T14">
                  <a:pos x="T8" y="T9"/>
                </a:cxn>
              </a:cxnLst>
              <a:rect l="T15" t="T16" r="T17" b="T18"/>
              <a:pathLst>
                <a:path w="135" h="186">
                  <a:moveTo>
                    <a:pt x="0" y="0"/>
                  </a:moveTo>
                  <a:lnTo>
                    <a:pt x="135" y="25"/>
                  </a:lnTo>
                  <a:lnTo>
                    <a:pt x="135" y="186"/>
                  </a:lnTo>
                  <a:lnTo>
                    <a:pt x="0" y="136"/>
                  </a:lnTo>
                  <a:lnTo>
                    <a:pt x="0" y="0"/>
                  </a:lnTo>
                  <a:close/>
                </a:path>
              </a:pathLst>
            </a:custGeom>
            <a:solidFill>
              <a:srgbClr val="C0C0C0"/>
            </a:solidFill>
            <a:ln w="1588">
              <a:solidFill>
                <a:srgbClr val="808080"/>
              </a:solidFill>
              <a:prstDash val="solid"/>
              <a:round/>
              <a:headEnd/>
              <a:tailEnd/>
            </a:ln>
          </p:spPr>
          <p:txBody>
            <a:bodyPr/>
            <a:lstStyle/>
            <a:p>
              <a:pPr>
                <a:defRPr/>
              </a:pPr>
              <a:endParaRPr lang="en-GB" dirty="0">
                <a:latin typeface="+mn-lt"/>
                <a:cs typeface="Arial" pitchFamily="34" charset="0"/>
              </a:endParaRPr>
            </a:p>
          </p:txBody>
        </p:sp>
        <p:grpSp>
          <p:nvGrpSpPr>
            <p:cNvPr id="1094" name="Group 80"/>
            <p:cNvGrpSpPr>
              <a:grpSpLocks/>
            </p:cNvGrpSpPr>
            <p:nvPr/>
          </p:nvGrpSpPr>
          <p:grpSpPr bwMode="auto">
            <a:xfrm>
              <a:off x="641" y="2116"/>
              <a:ext cx="125" cy="149"/>
              <a:chOff x="641" y="2116"/>
              <a:chExt cx="125" cy="149"/>
            </a:xfrm>
          </p:grpSpPr>
          <p:sp>
            <p:nvSpPr>
              <p:cNvPr id="1112" name="Freeform 81"/>
              <p:cNvSpPr>
                <a:spLocks/>
              </p:cNvSpPr>
              <p:nvPr/>
            </p:nvSpPr>
            <p:spPr bwMode="auto">
              <a:xfrm>
                <a:off x="641" y="2116"/>
                <a:ext cx="121" cy="147"/>
              </a:xfrm>
              <a:custGeom>
                <a:avLst/>
                <a:gdLst>
                  <a:gd name="T0" fmla="*/ 0 w 122"/>
                  <a:gd name="T1" fmla="*/ 0 h 145"/>
                  <a:gd name="T2" fmla="*/ 0 w 122"/>
                  <a:gd name="T3" fmla="*/ 149 h 145"/>
                  <a:gd name="T4" fmla="*/ 88 w 122"/>
                  <a:gd name="T5" fmla="*/ 228 h 145"/>
                  <a:gd name="T6" fmla="*/ 88 w 122"/>
                  <a:gd name="T7" fmla="*/ 21 h 145"/>
                  <a:gd name="T8" fmla="*/ 0 w 122"/>
                  <a:gd name="T9" fmla="*/ 0 h 145"/>
                  <a:gd name="T10" fmla="*/ 0 60000 65536"/>
                  <a:gd name="T11" fmla="*/ 0 60000 65536"/>
                  <a:gd name="T12" fmla="*/ 0 60000 65536"/>
                  <a:gd name="T13" fmla="*/ 0 60000 65536"/>
                  <a:gd name="T14" fmla="*/ 0 60000 65536"/>
                  <a:gd name="T15" fmla="*/ 0 w 122"/>
                  <a:gd name="T16" fmla="*/ 0 h 145"/>
                  <a:gd name="T17" fmla="*/ 122 w 122"/>
                  <a:gd name="T18" fmla="*/ 145 h 145"/>
                </a:gdLst>
                <a:ahLst/>
                <a:cxnLst>
                  <a:cxn ang="T10">
                    <a:pos x="T0" y="T1"/>
                  </a:cxn>
                  <a:cxn ang="T11">
                    <a:pos x="T2" y="T3"/>
                  </a:cxn>
                  <a:cxn ang="T12">
                    <a:pos x="T4" y="T5"/>
                  </a:cxn>
                  <a:cxn ang="T13">
                    <a:pos x="T6" y="T7"/>
                  </a:cxn>
                  <a:cxn ang="T14">
                    <a:pos x="T8" y="T9"/>
                  </a:cxn>
                </a:cxnLst>
                <a:rect l="T15" t="T16" r="T17" b="T18"/>
                <a:pathLst>
                  <a:path w="122" h="145">
                    <a:moveTo>
                      <a:pt x="0" y="0"/>
                    </a:moveTo>
                    <a:lnTo>
                      <a:pt x="0" y="95"/>
                    </a:lnTo>
                    <a:lnTo>
                      <a:pt x="122" y="145"/>
                    </a:lnTo>
                    <a:lnTo>
                      <a:pt x="122" y="21"/>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13" name="Freeform 82"/>
              <p:cNvSpPr>
                <a:spLocks/>
              </p:cNvSpPr>
              <p:nvPr/>
            </p:nvSpPr>
            <p:spPr bwMode="auto">
              <a:xfrm>
                <a:off x="641" y="2137"/>
                <a:ext cx="121" cy="128"/>
              </a:xfrm>
              <a:custGeom>
                <a:avLst/>
                <a:gdLst>
                  <a:gd name="T0" fmla="*/ 0 w 122"/>
                  <a:gd name="T1" fmla="*/ 0 h 127"/>
                  <a:gd name="T2" fmla="*/ 0 w 122"/>
                  <a:gd name="T3" fmla="*/ 121 h 127"/>
                  <a:gd name="T4" fmla="*/ 88 w 122"/>
                  <a:gd name="T5" fmla="*/ 161 h 127"/>
                  <a:gd name="T6" fmla="*/ 88 w 122"/>
                  <a:gd name="T7" fmla="*/ 158 h 127"/>
                  <a:gd name="T8" fmla="*/ 88 w 122"/>
                  <a:gd name="T9" fmla="*/ 4 h 127"/>
                  <a:gd name="T10" fmla="*/ 0 w 122"/>
                  <a:gd name="T11" fmla="*/ 0 h 127"/>
                  <a:gd name="T12" fmla="*/ 0 60000 65536"/>
                  <a:gd name="T13" fmla="*/ 0 60000 65536"/>
                  <a:gd name="T14" fmla="*/ 0 60000 65536"/>
                  <a:gd name="T15" fmla="*/ 0 60000 65536"/>
                  <a:gd name="T16" fmla="*/ 0 60000 65536"/>
                  <a:gd name="T17" fmla="*/ 0 60000 65536"/>
                  <a:gd name="T18" fmla="*/ 0 w 122"/>
                  <a:gd name="T19" fmla="*/ 0 h 127"/>
                  <a:gd name="T20" fmla="*/ 122 w 122"/>
                  <a:gd name="T21" fmla="*/ 127 h 127"/>
                </a:gdLst>
                <a:ahLst/>
                <a:cxnLst>
                  <a:cxn ang="T12">
                    <a:pos x="T0" y="T1"/>
                  </a:cxn>
                  <a:cxn ang="T13">
                    <a:pos x="T2" y="T3"/>
                  </a:cxn>
                  <a:cxn ang="T14">
                    <a:pos x="T4" y="T5"/>
                  </a:cxn>
                  <a:cxn ang="T15">
                    <a:pos x="T6" y="T7"/>
                  </a:cxn>
                  <a:cxn ang="T16">
                    <a:pos x="T8" y="T9"/>
                  </a:cxn>
                  <a:cxn ang="T17">
                    <a:pos x="T10" y="T11"/>
                  </a:cxn>
                </a:cxnLst>
                <a:rect l="T18" t="T19" r="T20" b="T21"/>
                <a:pathLst>
                  <a:path w="122" h="127">
                    <a:moveTo>
                      <a:pt x="0" y="0"/>
                    </a:moveTo>
                    <a:lnTo>
                      <a:pt x="0" y="87"/>
                    </a:lnTo>
                    <a:lnTo>
                      <a:pt x="122" y="127"/>
                    </a:lnTo>
                    <a:lnTo>
                      <a:pt x="122" y="124"/>
                    </a:lnTo>
                    <a:lnTo>
                      <a:pt x="122" y="4"/>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14" name="Freeform 83"/>
              <p:cNvSpPr>
                <a:spLocks/>
              </p:cNvSpPr>
              <p:nvPr/>
            </p:nvSpPr>
            <p:spPr bwMode="auto">
              <a:xfrm>
                <a:off x="641" y="2116"/>
                <a:ext cx="121" cy="147"/>
              </a:xfrm>
              <a:custGeom>
                <a:avLst/>
                <a:gdLst>
                  <a:gd name="T0" fmla="*/ 0 w 122"/>
                  <a:gd name="T1" fmla="*/ 0 h 145"/>
                  <a:gd name="T2" fmla="*/ 0 w 122"/>
                  <a:gd name="T3" fmla="*/ 173 h 145"/>
                  <a:gd name="T4" fmla="*/ 88 w 122"/>
                  <a:gd name="T5" fmla="*/ 228 h 145"/>
                  <a:gd name="T6" fmla="*/ 88 w 122"/>
                  <a:gd name="T7" fmla="*/ 23 h 145"/>
                  <a:gd name="T8" fmla="*/ 0 w 122"/>
                  <a:gd name="T9" fmla="*/ 0 h 145"/>
                  <a:gd name="T10" fmla="*/ 0 60000 65536"/>
                  <a:gd name="T11" fmla="*/ 0 60000 65536"/>
                  <a:gd name="T12" fmla="*/ 0 60000 65536"/>
                  <a:gd name="T13" fmla="*/ 0 60000 65536"/>
                  <a:gd name="T14" fmla="*/ 0 60000 65536"/>
                  <a:gd name="T15" fmla="*/ 0 w 122"/>
                  <a:gd name="T16" fmla="*/ 0 h 145"/>
                  <a:gd name="T17" fmla="*/ 122 w 122"/>
                  <a:gd name="T18" fmla="*/ 145 h 145"/>
                </a:gdLst>
                <a:ahLst/>
                <a:cxnLst>
                  <a:cxn ang="T10">
                    <a:pos x="T0" y="T1"/>
                  </a:cxn>
                  <a:cxn ang="T11">
                    <a:pos x="T2" y="T3"/>
                  </a:cxn>
                  <a:cxn ang="T12">
                    <a:pos x="T4" y="T5"/>
                  </a:cxn>
                  <a:cxn ang="T13">
                    <a:pos x="T6" y="T7"/>
                  </a:cxn>
                  <a:cxn ang="T14">
                    <a:pos x="T8" y="T9"/>
                  </a:cxn>
                </a:cxnLst>
                <a:rect l="T15" t="T16" r="T17" b="T18"/>
                <a:pathLst>
                  <a:path w="122" h="145">
                    <a:moveTo>
                      <a:pt x="0" y="0"/>
                    </a:moveTo>
                    <a:lnTo>
                      <a:pt x="0" y="107"/>
                    </a:lnTo>
                    <a:lnTo>
                      <a:pt x="122" y="145"/>
                    </a:lnTo>
                    <a:lnTo>
                      <a:pt x="122" y="2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15" name="Freeform 84"/>
              <p:cNvSpPr>
                <a:spLocks/>
              </p:cNvSpPr>
              <p:nvPr/>
            </p:nvSpPr>
            <p:spPr bwMode="auto">
              <a:xfrm>
                <a:off x="679" y="2231"/>
                <a:ext cx="7" cy="7"/>
              </a:xfrm>
              <a:custGeom>
                <a:avLst/>
                <a:gdLst>
                  <a:gd name="T0" fmla="*/ 0 w 7"/>
                  <a:gd name="T1" fmla="*/ 36315008 h 3"/>
                  <a:gd name="T2" fmla="*/ 1 w 7"/>
                  <a:gd name="T3" fmla="*/ 60525013 h 3"/>
                  <a:gd name="T4" fmla="*/ 7 w 7"/>
                  <a:gd name="T5" fmla="*/ 100875022 h 3"/>
                  <a:gd name="T6" fmla="*/ 7 w 7"/>
                  <a:gd name="T7" fmla="*/ 36315008 h 3"/>
                  <a:gd name="T8" fmla="*/ 6 w 7"/>
                  <a:gd name="T9" fmla="*/ 0 h 3"/>
                  <a:gd name="T10" fmla="*/ 0 w 7"/>
                  <a:gd name="T11" fmla="*/ 36315008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1"/>
                    </a:moveTo>
                    <a:lnTo>
                      <a:pt x="1" y="2"/>
                    </a:lnTo>
                    <a:lnTo>
                      <a:pt x="7" y="3"/>
                    </a:lnTo>
                    <a:lnTo>
                      <a:pt x="7" y="1"/>
                    </a:lnTo>
                    <a:lnTo>
                      <a:pt x="6"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16" name="Freeform 85"/>
              <p:cNvSpPr>
                <a:spLocks/>
              </p:cNvSpPr>
              <p:nvPr/>
            </p:nvSpPr>
            <p:spPr bwMode="auto">
              <a:xfrm>
                <a:off x="644" y="2119"/>
                <a:ext cx="7" cy="102"/>
              </a:xfrm>
              <a:custGeom>
                <a:avLst/>
                <a:gdLst>
                  <a:gd name="T0" fmla="*/ 0 w 7"/>
                  <a:gd name="T1" fmla="*/ 0 h 101"/>
                  <a:gd name="T2" fmla="*/ 0 w 7"/>
                  <a:gd name="T3" fmla="*/ 134 h 101"/>
                  <a:gd name="T4" fmla="*/ 7 w 7"/>
                  <a:gd name="T5" fmla="*/ 135 h 101"/>
                  <a:gd name="T6" fmla="*/ 7 w 7"/>
                  <a:gd name="T7" fmla="*/ 1 h 101"/>
                  <a:gd name="T8" fmla="*/ 0 w 7"/>
                  <a:gd name="T9" fmla="*/ 0 h 101"/>
                  <a:gd name="T10" fmla="*/ 0 60000 65536"/>
                  <a:gd name="T11" fmla="*/ 0 60000 65536"/>
                  <a:gd name="T12" fmla="*/ 0 60000 65536"/>
                  <a:gd name="T13" fmla="*/ 0 60000 65536"/>
                  <a:gd name="T14" fmla="*/ 0 60000 65536"/>
                  <a:gd name="T15" fmla="*/ 0 w 7"/>
                  <a:gd name="T16" fmla="*/ 0 h 101"/>
                  <a:gd name="T17" fmla="*/ 7 w 7"/>
                  <a:gd name="T18" fmla="*/ 101 h 101"/>
                </a:gdLst>
                <a:ahLst/>
                <a:cxnLst>
                  <a:cxn ang="T10">
                    <a:pos x="T0" y="T1"/>
                  </a:cxn>
                  <a:cxn ang="T11">
                    <a:pos x="T2" y="T3"/>
                  </a:cxn>
                  <a:cxn ang="T12">
                    <a:pos x="T4" y="T5"/>
                  </a:cxn>
                  <a:cxn ang="T13">
                    <a:pos x="T6" y="T7"/>
                  </a:cxn>
                  <a:cxn ang="T14">
                    <a:pos x="T8" y="T9"/>
                  </a:cxn>
                </a:cxnLst>
                <a:rect l="T15" t="T16" r="T17" b="T18"/>
                <a:pathLst>
                  <a:path w="7" h="101">
                    <a:moveTo>
                      <a:pt x="0" y="0"/>
                    </a:moveTo>
                    <a:lnTo>
                      <a:pt x="0" y="100"/>
                    </a:lnTo>
                    <a:lnTo>
                      <a:pt x="7" y="101"/>
                    </a:lnTo>
                    <a:lnTo>
                      <a:pt x="7" y="1"/>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17" name="Freeform 86"/>
              <p:cNvSpPr>
                <a:spLocks/>
              </p:cNvSpPr>
              <p:nvPr/>
            </p:nvSpPr>
            <p:spPr bwMode="auto">
              <a:xfrm>
                <a:off x="644" y="2119"/>
                <a:ext cx="7" cy="2"/>
              </a:xfrm>
              <a:custGeom>
                <a:avLst/>
                <a:gdLst>
                  <a:gd name="T0" fmla="*/ 0 w 8"/>
                  <a:gd name="T1" fmla="*/ 1 h 2"/>
                  <a:gd name="T2" fmla="*/ 4 w 8"/>
                  <a:gd name="T3" fmla="*/ 2 h 2"/>
                  <a:gd name="T4" fmla="*/ 4 w 8"/>
                  <a:gd name="T5" fmla="*/ 1 h 2"/>
                  <a:gd name="T6" fmla="*/ 1 w 8"/>
                  <a:gd name="T7" fmla="*/ 0 h 2"/>
                  <a:gd name="T8" fmla="*/ 0 w 8"/>
                  <a:gd name="T9" fmla="*/ 1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0" y="1"/>
                    </a:moveTo>
                    <a:lnTo>
                      <a:pt x="7" y="2"/>
                    </a:lnTo>
                    <a:lnTo>
                      <a:pt x="8" y="1"/>
                    </a:lnTo>
                    <a:lnTo>
                      <a:pt x="1"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18" name="Freeform 87"/>
              <p:cNvSpPr>
                <a:spLocks/>
              </p:cNvSpPr>
              <p:nvPr/>
            </p:nvSpPr>
            <p:spPr bwMode="auto">
              <a:xfrm>
                <a:off x="644" y="2219"/>
                <a:ext cx="7" cy="5"/>
              </a:xfrm>
              <a:custGeom>
                <a:avLst/>
                <a:gdLst>
                  <a:gd name="T0" fmla="*/ 0 w 8"/>
                  <a:gd name="T1" fmla="*/ 0 h 4"/>
                  <a:gd name="T2" fmla="*/ 1 w 8"/>
                  <a:gd name="T3" fmla="*/ 1 h 4"/>
                  <a:gd name="T4" fmla="*/ 4 w 8"/>
                  <a:gd name="T5" fmla="*/ 7701 h 4"/>
                  <a:gd name="T6" fmla="*/ 4 w 8"/>
                  <a:gd name="T7" fmla="*/ 1 h 4"/>
                  <a:gd name="T8" fmla="*/ 4 w 8"/>
                  <a:gd name="T9" fmla="*/ 0 h 4"/>
                  <a:gd name="T10" fmla="*/ 0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0" y="0"/>
                    </a:moveTo>
                    <a:lnTo>
                      <a:pt x="1" y="1"/>
                    </a:lnTo>
                    <a:lnTo>
                      <a:pt x="8" y="4"/>
                    </a:lnTo>
                    <a:lnTo>
                      <a:pt x="8" y="1"/>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19" name="Freeform 88"/>
              <p:cNvSpPr>
                <a:spLocks/>
              </p:cNvSpPr>
              <p:nvPr/>
            </p:nvSpPr>
            <p:spPr bwMode="auto">
              <a:xfrm>
                <a:off x="644" y="2121"/>
                <a:ext cx="7" cy="100"/>
              </a:xfrm>
              <a:custGeom>
                <a:avLst/>
                <a:gdLst>
                  <a:gd name="T0" fmla="*/ 0 w 7"/>
                  <a:gd name="T1" fmla="*/ 0 h 100"/>
                  <a:gd name="T2" fmla="*/ 0 w 7"/>
                  <a:gd name="T3" fmla="*/ 98 h 100"/>
                  <a:gd name="T4" fmla="*/ 7 w 7"/>
                  <a:gd name="T5" fmla="*/ 100 h 100"/>
                  <a:gd name="T6" fmla="*/ 7 w 7"/>
                  <a:gd name="T7" fmla="*/ 1 h 100"/>
                  <a:gd name="T8" fmla="*/ 0 w 7"/>
                  <a:gd name="T9" fmla="*/ 0 h 100"/>
                  <a:gd name="T10" fmla="*/ 0 60000 65536"/>
                  <a:gd name="T11" fmla="*/ 0 60000 65536"/>
                  <a:gd name="T12" fmla="*/ 0 60000 65536"/>
                  <a:gd name="T13" fmla="*/ 0 60000 65536"/>
                  <a:gd name="T14" fmla="*/ 0 60000 65536"/>
                  <a:gd name="T15" fmla="*/ 0 w 7"/>
                  <a:gd name="T16" fmla="*/ 0 h 100"/>
                  <a:gd name="T17" fmla="*/ 7 w 7"/>
                  <a:gd name="T18" fmla="*/ 100 h 100"/>
                </a:gdLst>
                <a:ahLst/>
                <a:cxnLst>
                  <a:cxn ang="T10">
                    <a:pos x="T0" y="T1"/>
                  </a:cxn>
                  <a:cxn ang="T11">
                    <a:pos x="T2" y="T3"/>
                  </a:cxn>
                  <a:cxn ang="T12">
                    <a:pos x="T4" y="T5"/>
                  </a:cxn>
                  <a:cxn ang="T13">
                    <a:pos x="T6" y="T7"/>
                  </a:cxn>
                  <a:cxn ang="T14">
                    <a:pos x="T8" y="T9"/>
                  </a:cxn>
                </a:cxnLst>
                <a:rect l="T15" t="T16" r="T17" b="T18"/>
                <a:pathLst>
                  <a:path w="7" h="100">
                    <a:moveTo>
                      <a:pt x="0" y="0"/>
                    </a:moveTo>
                    <a:lnTo>
                      <a:pt x="0" y="98"/>
                    </a:lnTo>
                    <a:lnTo>
                      <a:pt x="7" y="100"/>
                    </a:lnTo>
                    <a:lnTo>
                      <a:pt x="7"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20" name="Freeform 89"/>
              <p:cNvSpPr>
                <a:spLocks/>
              </p:cNvSpPr>
              <p:nvPr/>
            </p:nvSpPr>
            <p:spPr bwMode="auto">
              <a:xfrm>
                <a:off x="660" y="2123"/>
                <a:ext cx="7" cy="105"/>
              </a:xfrm>
              <a:custGeom>
                <a:avLst/>
                <a:gdLst>
                  <a:gd name="T0" fmla="*/ 0 w 7"/>
                  <a:gd name="T1" fmla="*/ 0 h 104"/>
                  <a:gd name="T2" fmla="*/ 0 w 7"/>
                  <a:gd name="T3" fmla="*/ 137 h 104"/>
                  <a:gd name="T4" fmla="*/ 7 w 7"/>
                  <a:gd name="T5" fmla="*/ 138 h 104"/>
                  <a:gd name="T6" fmla="*/ 7 w 7"/>
                  <a:gd name="T7" fmla="*/ 0 h 104"/>
                  <a:gd name="T8" fmla="*/ 0 w 7"/>
                  <a:gd name="T9" fmla="*/ 0 h 104"/>
                  <a:gd name="T10" fmla="*/ 0 60000 65536"/>
                  <a:gd name="T11" fmla="*/ 0 60000 65536"/>
                  <a:gd name="T12" fmla="*/ 0 60000 65536"/>
                  <a:gd name="T13" fmla="*/ 0 60000 65536"/>
                  <a:gd name="T14" fmla="*/ 0 60000 65536"/>
                  <a:gd name="T15" fmla="*/ 0 w 7"/>
                  <a:gd name="T16" fmla="*/ 0 h 104"/>
                  <a:gd name="T17" fmla="*/ 7 w 7"/>
                  <a:gd name="T18" fmla="*/ 104 h 104"/>
                </a:gdLst>
                <a:ahLst/>
                <a:cxnLst>
                  <a:cxn ang="T10">
                    <a:pos x="T0" y="T1"/>
                  </a:cxn>
                  <a:cxn ang="T11">
                    <a:pos x="T2" y="T3"/>
                  </a:cxn>
                  <a:cxn ang="T12">
                    <a:pos x="T4" y="T5"/>
                  </a:cxn>
                  <a:cxn ang="T13">
                    <a:pos x="T6" y="T7"/>
                  </a:cxn>
                  <a:cxn ang="T14">
                    <a:pos x="T8" y="T9"/>
                  </a:cxn>
                </a:cxnLst>
                <a:rect l="T15" t="T16" r="T17" b="T18"/>
                <a:pathLst>
                  <a:path w="7" h="104">
                    <a:moveTo>
                      <a:pt x="0" y="0"/>
                    </a:moveTo>
                    <a:lnTo>
                      <a:pt x="0" y="103"/>
                    </a:lnTo>
                    <a:lnTo>
                      <a:pt x="7" y="104"/>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21" name="Freeform 90"/>
              <p:cNvSpPr>
                <a:spLocks/>
              </p:cNvSpPr>
              <p:nvPr/>
            </p:nvSpPr>
            <p:spPr bwMode="auto">
              <a:xfrm>
                <a:off x="660" y="2123"/>
                <a:ext cx="9" cy="0"/>
              </a:xfrm>
              <a:custGeom>
                <a:avLst/>
                <a:gdLst>
                  <a:gd name="T0" fmla="*/ 0 w 8"/>
                  <a:gd name="T1" fmla="*/ 0 h 3"/>
                  <a:gd name="T2" fmla="*/ 362 w 8"/>
                  <a:gd name="T3" fmla="*/ 0 h 3"/>
                  <a:gd name="T4" fmla="*/ 407 w 8"/>
                  <a:gd name="T5" fmla="*/ 0 h 3"/>
                  <a:gd name="T6" fmla="*/ 1 w 8"/>
                  <a:gd name="T7" fmla="*/ 0 h 3"/>
                  <a:gd name="T8" fmla="*/ 0 w 8"/>
                  <a:gd name="T9" fmla="*/ 0 h 3"/>
                  <a:gd name="T10" fmla="*/ 0 60000 65536"/>
                  <a:gd name="T11" fmla="*/ 0 60000 65536"/>
                  <a:gd name="T12" fmla="*/ 0 60000 65536"/>
                  <a:gd name="T13" fmla="*/ 0 60000 65536"/>
                  <a:gd name="T14" fmla="*/ 0 60000 65536"/>
                  <a:gd name="T15" fmla="*/ 0 w 8"/>
                  <a:gd name="T16" fmla="*/ 0 h 3"/>
                  <a:gd name="T17" fmla="*/ 8 w 8"/>
                  <a:gd name="T18" fmla="*/ 0 h 3"/>
                </a:gdLst>
                <a:ahLst/>
                <a:cxnLst>
                  <a:cxn ang="T10">
                    <a:pos x="T0" y="T1"/>
                  </a:cxn>
                  <a:cxn ang="T11">
                    <a:pos x="T2" y="T3"/>
                  </a:cxn>
                  <a:cxn ang="T12">
                    <a:pos x="T4" y="T5"/>
                  </a:cxn>
                  <a:cxn ang="T13">
                    <a:pos x="T6" y="T7"/>
                  </a:cxn>
                  <a:cxn ang="T14">
                    <a:pos x="T8" y="T9"/>
                  </a:cxn>
                </a:cxnLst>
                <a:rect l="T15" t="T16" r="T17" b="T18"/>
                <a:pathLst>
                  <a:path w="8" h="3">
                    <a:moveTo>
                      <a:pt x="0" y="1"/>
                    </a:moveTo>
                    <a:lnTo>
                      <a:pt x="7" y="3"/>
                    </a:lnTo>
                    <a:lnTo>
                      <a:pt x="8" y="0"/>
                    </a:lnTo>
                    <a:lnTo>
                      <a:pt x="1"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22" name="Freeform 91"/>
              <p:cNvSpPr>
                <a:spLocks/>
              </p:cNvSpPr>
              <p:nvPr/>
            </p:nvSpPr>
            <p:spPr bwMode="auto">
              <a:xfrm>
                <a:off x="660" y="2226"/>
                <a:ext cx="9" cy="2"/>
              </a:xfrm>
              <a:custGeom>
                <a:avLst/>
                <a:gdLst>
                  <a:gd name="T0" fmla="*/ 0 w 8"/>
                  <a:gd name="T1" fmla="*/ 1 h 3"/>
                  <a:gd name="T2" fmla="*/ 1 w 8"/>
                  <a:gd name="T3" fmla="*/ 1 h 3"/>
                  <a:gd name="T4" fmla="*/ 407 w 8"/>
                  <a:gd name="T5" fmla="*/ 1 h 3"/>
                  <a:gd name="T6" fmla="*/ 407 w 8"/>
                  <a:gd name="T7" fmla="*/ 1 h 3"/>
                  <a:gd name="T8" fmla="*/ 361 w 8"/>
                  <a:gd name="T9" fmla="*/ 0 h 3"/>
                  <a:gd name="T10" fmla="*/ 0 w 8"/>
                  <a:gd name="T11" fmla="*/ 1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1"/>
                    </a:moveTo>
                    <a:lnTo>
                      <a:pt x="1" y="2"/>
                    </a:lnTo>
                    <a:lnTo>
                      <a:pt x="8" y="3"/>
                    </a:lnTo>
                    <a:lnTo>
                      <a:pt x="8" y="2"/>
                    </a:lnTo>
                    <a:lnTo>
                      <a:pt x="6"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23" name="Freeform 92"/>
              <p:cNvSpPr>
                <a:spLocks/>
              </p:cNvSpPr>
              <p:nvPr/>
            </p:nvSpPr>
            <p:spPr bwMode="auto">
              <a:xfrm>
                <a:off x="660" y="2123"/>
                <a:ext cx="7" cy="105"/>
              </a:xfrm>
              <a:custGeom>
                <a:avLst/>
                <a:gdLst>
                  <a:gd name="T0" fmla="*/ 0 w 7"/>
                  <a:gd name="T1" fmla="*/ 0 h 103"/>
                  <a:gd name="T2" fmla="*/ 0 w 7"/>
                  <a:gd name="T3" fmla="*/ 193 h 103"/>
                  <a:gd name="T4" fmla="*/ 7 w 7"/>
                  <a:gd name="T5" fmla="*/ 195 h 103"/>
                  <a:gd name="T6" fmla="*/ 7 w 7"/>
                  <a:gd name="T7" fmla="*/ 2 h 103"/>
                  <a:gd name="T8" fmla="*/ 0 w 7"/>
                  <a:gd name="T9" fmla="*/ 0 h 103"/>
                  <a:gd name="T10" fmla="*/ 0 60000 65536"/>
                  <a:gd name="T11" fmla="*/ 0 60000 65536"/>
                  <a:gd name="T12" fmla="*/ 0 60000 65536"/>
                  <a:gd name="T13" fmla="*/ 0 60000 65536"/>
                  <a:gd name="T14" fmla="*/ 0 60000 65536"/>
                  <a:gd name="T15" fmla="*/ 0 w 7"/>
                  <a:gd name="T16" fmla="*/ 0 h 103"/>
                  <a:gd name="T17" fmla="*/ 7 w 7"/>
                  <a:gd name="T18" fmla="*/ 103 h 103"/>
                </a:gdLst>
                <a:ahLst/>
                <a:cxnLst>
                  <a:cxn ang="T10">
                    <a:pos x="T0" y="T1"/>
                  </a:cxn>
                  <a:cxn ang="T11">
                    <a:pos x="T2" y="T3"/>
                  </a:cxn>
                  <a:cxn ang="T12">
                    <a:pos x="T4" y="T5"/>
                  </a:cxn>
                  <a:cxn ang="T13">
                    <a:pos x="T6" y="T7"/>
                  </a:cxn>
                  <a:cxn ang="T14">
                    <a:pos x="T8" y="T9"/>
                  </a:cxn>
                </a:cxnLst>
                <a:rect l="T15" t="T16" r="T17" b="T18"/>
                <a:pathLst>
                  <a:path w="7" h="103">
                    <a:moveTo>
                      <a:pt x="0" y="0"/>
                    </a:moveTo>
                    <a:lnTo>
                      <a:pt x="0" y="102"/>
                    </a:lnTo>
                    <a:lnTo>
                      <a:pt x="7" y="103"/>
                    </a:lnTo>
                    <a:lnTo>
                      <a:pt x="7"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24" name="Freeform 93"/>
              <p:cNvSpPr>
                <a:spLocks/>
              </p:cNvSpPr>
              <p:nvPr/>
            </p:nvSpPr>
            <p:spPr bwMode="auto">
              <a:xfrm>
                <a:off x="670" y="2126"/>
                <a:ext cx="7" cy="105"/>
              </a:xfrm>
              <a:custGeom>
                <a:avLst/>
                <a:gdLst>
                  <a:gd name="T0" fmla="*/ 0 w 7"/>
                  <a:gd name="T1" fmla="*/ 0 h 105"/>
                  <a:gd name="T2" fmla="*/ 0 w 7"/>
                  <a:gd name="T3" fmla="*/ 104 h 105"/>
                  <a:gd name="T4" fmla="*/ 7 w 7"/>
                  <a:gd name="T5" fmla="*/ 105 h 105"/>
                  <a:gd name="T6" fmla="*/ 7 w 7"/>
                  <a:gd name="T7" fmla="*/ 0 h 105"/>
                  <a:gd name="T8" fmla="*/ 0 w 7"/>
                  <a:gd name="T9" fmla="*/ 0 h 105"/>
                  <a:gd name="T10" fmla="*/ 0 60000 65536"/>
                  <a:gd name="T11" fmla="*/ 0 60000 65536"/>
                  <a:gd name="T12" fmla="*/ 0 60000 65536"/>
                  <a:gd name="T13" fmla="*/ 0 60000 65536"/>
                  <a:gd name="T14" fmla="*/ 0 60000 65536"/>
                  <a:gd name="T15" fmla="*/ 0 w 7"/>
                  <a:gd name="T16" fmla="*/ 0 h 105"/>
                  <a:gd name="T17" fmla="*/ 7 w 7"/>
                  <a:gd name="T18" fmla="*/ 105 h 105"/>
                </a:gdLst>
                <a:ahLst/>
                <a:cxnLst>
                  <a:cxn ang="T10">
                    <a:pos x="T0" y="T1"/>
                  </a:cxn>
                  <a:cxn ang="T11">
                    <a:pos x="T2" y="T3"/>
                  </a:cxn>
                  <a:cxn ang="T12">
                    <a:pos x="T4" y="T5"/>
                  </a:cxn>
                  <a:cxn ang="T13">
                    <a:pos x="T6" y="T7"/>
                  </a:cxn>
                  <a:cxn ang="T14">
                    <a:pos x="T8" y="T9"/>
                  </a:cxn>
                </a:cxnLst>
                <a:rect l="T15" t="T16" r="T17" b="T18"/>
                <a:pathLst>
                  <a:path w="7" h="105">
                    <a:moveTo>
                      <a:pt x="0" y="0"/>
                    </a:moveTo>
                    <a:lnTo>
                      <a:pt x="0" y="104"/>
                    </a:lnTo>
                    <a:lnTo>
                      <a:pt x="7" y="105"/>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25" name="Freeform 94"/>
              <p:cNvSpPr>
                <a:spLocks/>
              </p:cNvSpPr>
              <p:nvPr/>
            </p:nvSpPr>
            <p:spPr bwMode="auto">
              <a:xfrm>
                <a:off x="667" y="2123"/>
                <a:ext cx="10" cy="0"/>
              </a:xfrm>
              <a:custGeom>
                <a:avLst/>
                <a:gdLst>
                  <a:gd name="T0" fmla="*/ 0 w 9"/>
                  <a:gd name="T1" fmla="*/ 0 h 3"/>
                  <a:gd name="T2" fmla="*/ 249 w 9"/>
                  <a:gd name="T3" fmla="*/ 0 h 3"/>
                  <a:gd name="T4" fmla="*/ 308 w 9"/>
                  <a:gd name="T5" fmla="*/ 0 h 3"/>
                  <a:gd name="T6" fmla="*/ 2 w 9"/>
                  <a:gd name="T7" fmla="*/ 0 h 3"/>
                  <a:gd name="T8" fmla="*/ 0 w 9"/>
                  <a:gd name="T9" fmla="*/ 0 h 3"/>
                  <a:gd name="T10" fmla="*/ 0 60000 65536"/>
                  <a:gd name="T11" fmla="*/ 0 60000 65536"/>
                  <a:gd name="T12" fmla="*/ 0 60000 65536"/>
                  <a:gd name="T13" fmla="*/ 0 60000 65536"/>
                  <a:gd name="T14" fmla="*/ 0 60000 65536"/>
                  <a:gd name="T15" fmla="*/ 0 w 9"/>
                  <a:gd name="T16" fmla="*/ 0 h 3"/>
                  <a:gd name="T17" fmla="*/ 9 w 9"/>
                  <a:gd name="T18" fmla="*/ 0 h 3"/>
                </a:gdLst>
                <a:ahLst/>
                <a:cxnLst>
                  <a:cxn ang="T10">
                    <a:pos x="T0" y="T1"/>
                  </a:cxn>
                  <a:cxn ang="T11">
                    <a:pos x="T2" y="T3"/>
                  </a:cxn>
                  <a:cxn ang="T12">
                    <a:pos x="T4" y="T5"/>
                  </a:cxn>
                  <a:cxn ang="T13">
                    <a:pos x="T6" y="T7"/>
                  </a:cxn>
                  <a:cxn ang="T14">
                    <a:pos x="T8" y="T9"/>
                  </a:cxn>
                </a:cxnLst>
                <a:rect l="T15" t="T16" r="T17" b="T18"/>
                <a:pathLst>
                  <a:path w="9" h="3">
                    <a:moveTo>
                      <a:pt x="0" y="2"/>
                    </a:moveTo>
                    <a:lnTo>
                      <a:pt x="7" y="3"/>
                    </a:lnTo>
                    <a:lnTo>
                      <a:pt x="9" y="2"/>
                    </a:lnTo>
                    <a:lnTo>
                      <a:pt x="2"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26" name="Freeform 95"/>
              <p:cNvSpPr>
                <a:spLocks/>
              </p:cNvSpPr>
              <p:nvPr/>
            </p:nvSpPr>
            <p:spPr bwMode="auto">
              <a:xfrm>
                <a:off x="667" y="2228"/>
                <a:ext cx="10" cy="5"/>
              </a:xfrm>
              <a:custGeom>
                <a:avLst/>
                <a:gdLst>
                  <a:gd name="T0" fmla="*/ 0 w 9"/>
                  <a:gd name="T1" fmla="*/ 0 h 4"/>
                  <a:gd name="T2" fmla="*/ 2 w 9"/>
                  <a:gd name="T3" fmla="*/ 4929 h 4"/>
                  <a:gd name="T4" fmla="*/ 308 w 9"/>
                  <a:gd name="T5" fmla="*/ 7701 h 4"/>
                  <a:gd name="T6" fmla="*/ 308 w 9"/>
                  <a:gd name="T7" fmla="*/ 4929 h 4"/>
                  <a:gd name="T8" fmla="*/ 224 w 9"/>
                  <a:gd name="T9" fmla="*/ 0 h 4"/>
                  <a:gd name="T10" fmla="*/ 0 w 9"/>
                  <a:gd name="T11" fmla="*/ 0 h 4"/>
                  <a:gd name="T12" fmla="*/ 0 60000 65536"/>
                  <a:gd name="T13" fmla="*/ 0 60000 65536"/>
                  <a:gd name="T14" fmla="*/ 0 60000 65536"/>
                  <a:gd name="T15" fmla="*/ 0 60000 65536"/>
                  <a:gd name="T16" fmla="*/ 0 60000 65536"/>
                  <a:gd name="T17" fmla="*/ 0 60000 65536"/>
                  <a:gd name="T18" fmla="*/ 0 w 9"/>
                  <a:gd name="T19" fmla="*/ 0 h 4"/>
                  <a:gd name="T20" fmla="*/ 9 w 9"/>
                  <a:gd name="T21" fmla="*/ 4 h 4"/>
                </a:gdLst>
                <a:ahLst/>
                <a:cxnLst>
                  <a:cxn ang="T12">
                    <a:pos x="T0" y="T1"/>
                  </a:cxn>
                  <a:cxn ang="T13">
                    <a:pos x="T2" y="T3"/>
                  </a:cxn>
                  <a:cxn ang="T14">
                    <a:pos x="T4" y="T5"/>
                  </a:cxn>
                  <a:cxn ang="T15">
                    <a:pos x="T6" y="T7"/>
                  </a:cxn>
                  <a:cxn ang="T16">
                    <a:pos x="T8" y="T9"/>
                  </a:cxn>
                  <a:cxn ang="T17">
                    <a:pos x="T10" y="T11"/>
                  </a:cxn>
                </a:cxnLst>
                <a:rect l="T18" t="T19" r="T20" b="T21"/>
                <a:pathLst>
                  <a:path w="9" h="4">
                    <a:moveTo>
                      <a:pt x="0" y="0"/>
                    </a:moveTo>
                    <a:lnTo>
                      <a:pt x="2" y="2"/>
                    </a:lnTo>
                    <a:lnTo>
                      <a:pt x="9" y="4"/>
                    </a:lnTo>
                    <a:lnTo>
                      <a:pt x="9" y="2"/>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27" name="Freeform 96"/>
              <p:cNvSpPr>
                <a:spLocks/>
              </p:cNvSpPr>
              <p:nvPr/>
            </p:nvSpPr>
            <p:spPr bwMode="auto">
              <a:xfrm>
                <a:off x="667" y="2126"/>
                <a:ext cx="7" cy="105"/>
              </a:xfrm>
              <a:custGeom>
                <a:avLst/>
                <a:gdLst>
                  <a:gd name="T0" fmla="*/ 0 w 7"/>
                  <a:gd name="T1" fmla="*/ 0 h 105"/>
                  <a:gd name="T2" fmla="*/ 0 w 7"/>
                  <a:gd name="T3" fmla="*/ 102 h 105"/>
                  <a:gd name="T4" fmla="*/ 7 w 7"/>
                  <a:gd name="T5" fmla="*/ 105 h 105"/>
                  <a:gd name="T6" fmla="*/ 7 w 7"/>
                  <a:gd name="T7" fmla="*/ 1 h 105"/>
                  <a:gd name="T8" fmla="*/ 0 w 7"/>
                  <a:gd name="T9" fmla="*/ 0 h 105"/>
                  <a:gd name="T10" fmla="*/ 0 60000 65536"/>
                  <a:gd name="T11" fmla="*/ 0 60000 65536"/>
                  <a:gd name="T12" fmla="*/ 0 60000 65536"/>
                  <a:gd name="T13" fmla="*/ 0 60000 65536"/>
                  <a:gd name="T14" fmla="*/ 0 60000 65536"/>
                  <a:gd name="T15" fmla="*/ 0 w 7"/>
                  <a:gd name="T16" fmla="*/ 0 h 105"/>
                  <a:gd name="T17" fmla="*/ 7 w 7"/>
                  <a:gd name="T18" fmla="*/ 105 h 105"/>
                </a:gdLst>
                <a:ahLst/>
                <a:cxnLst>
                  <a:cxn ang="T10">
                    <a:pos x="T0" y="T1"/>
                  </a:cxn>
                  <a:cxn ang="T11">
                    <a:pos x="T2" y="T3"/>
                  </a:cxn>
                  <a:cxn ang="T12">
                    <a:pos x="T4" y="T5"/>
                  </a:cxn>
                  <a:cxn ang="T13">
                    <a:pos x="T6" y="T7"/>
                  </a:cxn>
                  <a:cxn ang="T14">
                    <a:pos x="T8" y="T9"/>
                  </a:cxn>
                </a:cxnLst>
                <a:rect l="T15" t="T16" r="T17" b="T18"/>
                <a:pathLst>
                  <a:path w="7" h="105">
                    <a:moveTo>
                      <a:pt x="0" y="0"/>
                    </a:moveTo>
                    <a:lnTo>
                      <a:pt x="0" y="102"/>
                    </a:lnTo>
                    <a:lnTo>
                      <a:pt x="7" y="105"/>
                    </a:lnTo>
                    <a:lnTo>
                      <a:pt x="7"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28" name="Freeform 97"/>
              <p:cNvSpPr>
                <a:spLocks/>
              </p:cNvSpPr>
              <p:nvPr/>
            </p:nvSpPr>
            <p:spPr bwMode="auto">
              <a:xfrm>
                <a:off x="679" y="2126"/>
                <a:ext cx="7" cy="109"/>
              </a:xfrm>
              <a:custGeom>
                <a:avLst/>
                <a:gdLst>
                  <a:gd name="T0" fmla="*/ 0 w 6"/>
                  <a:gd name="T1" fmla="*/ 0 h 107"/>
                  <a:gd name="T2" fmla="*/ 0 w 6"/>
                  <a:gd name="T3" fmla="*/ 193 h 107"/>
                  <a:gd name="T4" fmla="*/ 1210 w 6"/>
                  <a:gd name="T5" fmla="*/ 197 h 107"/>
                  <a:gd name="T6" fmla="*/ 1210 w 6"/>
                  <a:gd name="T7" fmla="*/ 0 h 107"/>
                  <a:gd name="T8" fmla="*/ 0 w 6"/>
                  <a:gd name="T9" fmla="*/ 0 h 107"/>
                  <a:gd name="T10" fmla="*/ 0 60000 65536"/>
                  <a:gd name="T11" fmla="*/ 0 60000 65536"/>
                  <a:gd name="T12" fmla="*/ 0 60000 65536"/>
                  <a:gd name="T13" fmla="*/ 0 60000 65536"/>
                  <a:gd name="T14" fmla="*/ 0 60000 65536"/>
                  <a:gd name="T15" fmla="*/ 0 w 6"/>
                  <a:gd name="T16" fmla="*/ 0 h 107"/>
                  <a:gd name="T17" fmla="*/ 6 w 6"/>
                  <a:gd name="T18" fmla="*/ 107 h 107"/>
                </a:gdLst>
                <a:ahLst/>
                <a:cxnLst>
                  <a:cxn ang="T10">
                    <a:pos x="T0" y="T1"/>
                  </a:cxn>
                  <a:cxn ang="T11">
                    <a:pos x="T2" y="T3"/>
                  </a:cxn>
                  <a:cxn ang="T12">
                    <a:pos x="T4" y="T5"/>
                  </a:cxn>
                  <a:cxn ang="T13">
                    <a:pos x="T6" y="T7"/>
                  </a:cxn>
                  <a:cxn ang="T14">
                    <a:pos x="T8" y="T9"/>
                  </a:cxn>
                </a:cxnLst>
                <a:rect l="T15" t="T16" r="T17" b="T18"/>
                <a:pathLst>
                  <a:path w="6" h="107">
                    <a:moveTo>
                      <a:pt x="0" y="0"/>
                    </a:moveTo>
                    <a:lnTo>
                      <a:pt x="0" y="105"/>
                    </a:lnTo>
                    <a:lnTo>
                      <a:pt x="6" y="107"/>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29" name="Freeform 98"/>
              <p:cNvSpPr>
                <a:spLocks/>
              </p:cNvSpPr>
              <p:nvPr/>
            </p:nvSpPr>
            <p:spPr bwMode="auto">
              <a:xfrm>
                <a:off x="679" y="2126"/>
                <a:ext cx="7" cy="2"/>
              </a:xfrm>
              <a:custGeom>
                <a:avLst/>
                <a:gdLst>
                  <a:gd name="T0" fmla="*/ 0 w 7"/>
                  <a:gd name="T1" fmla="*/ 2 h 2"/>
                  <a:gd name="T2" fmla="*/ 6 w 7"/>
                  <a:gd name="T3" fmla="*/ 2 h 2"/>
                  <a:gd name="T4" fmla="*/ 7 w 7"/>
                  <a:gd name="T5" fmla="*/ 1 h 2"/>
                  <a:gd name="T6" fmla="*/ 0 w 7"/>
                  <a:gd name="T7" fmla="*/ 0 h 2"/>
                  <a:gd name="T8" fmla="*/ 0 w 7"/>
                  <a:gd name="T9" fmla="*/ 2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2"/>
                    </a:moveTo>
                    <a:lnTo>
                      <a:pt x="6" y="2"/>
                    </a:lnTo>
                    <a:lnTo>
                      <a:pt x="7" y="1"/>
                    </a:lnTo>
                    <a:lnTo>
                      <a:pt x="0"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30" name="Freeform 99"/>
              <p:cNvSpPr>
                <a:spLocks/>
              </p:cNvSpPr>
              <p:nvPr/>
            </p:nvSpPr>
            <p:spPr bwMode="auto">
              <a:xfrm>
                <a:off x="679" y="2128"/>
                <a:ext cx="5" cy="105"/>
              </a:xfrm>
              <a:custGeom>
                <a:avLst/>
                <a:gdLst>
                  <a:gd name="T0" fmla="*/ 0 w 6"/>
                  <a:gd name="T1" fmla="*/ 0 h 105"/>
                  <a:gd name="T2" fmla="*/ 0 w 6"/>
                  <a:gd name="T3" fmla="*/ 103 h 105"/>
                  <a:gd name="T4" fmla="*/ 3 w 6"/>
                  <a:gd name="T5" fmla="*/ 105 h 105"/>
                  <a:gd name="T6" fmla="*/ 3 w 6"/>
                  <a:gd name="T7" fmla="*/ 0 h 105"/>
                  <a:gd name="T8" fmla="*/ 0 w 6"/>
                  <a:gd name="T9" fmla="*/ 0 h 105"/>
                  <a:gd name="T10" fmla="*/ 0 60000 65536"/>
                  <a:gd name="T11" fmla="*/ 0 60000 65536"/>
                  <a:gd name="T12" fmla="*/ 0 60000 65536"/>
                  <a:gd name="T13" fmla="*/ 0 60000 65536"/>
                  <a:gd name="T14" fmla="*/ 0 60000 65536"/>
                  <a:gd name="T15" fmla="*/ 0 w 6"/>
                  <a:gd name="T16" fmla="*/ 0 h 105"/>
                  <a:gd name="T17" fmla="*/ 6 w 6"/>
                  <a:gd name="T18" fmla="*/ 105 h 105"/>
                </a:gdLst>
                <a:ahLst/>
                <a:cxnLst>
                  <a:cxn ang="T10">
                    <a:pos x="T0" y="T1"/>
                  </a:cxn>
                  <a:cxn ang="T11">
                    <a:pos x="T2" y="T3"/>
                  </a:cxn>
                  <a:cxn ang="T12">
                    <a:pos x="T4" y="T5"/>
                  </a:cxn>
                  <a:cxn ang="T13">
                    <a:pos x="T6" y="T7"/>
                  </a:cxn>
                  <a:cxn ang="T14">
                    <a:pos x="T8" y="T9"/>
                  </a:cxn>
                </a:cxnLst>
                <a:rect l="T15" t="T16" r="T17" b="T18"/>
                <a:pathLst>
                  <a:path w="6" h="105">
                    <a:moveTo>
                      <a:pt x="0" y="0"/>
                    </a:moveTo>
                    <a:lnTo>
                      <a:pt x="0" y="103"/>
                    </a:lnTo>
                    <a:lnTo>
                      <a:pt x="6" y="105"/>
                    </a:lnTo>
                    <a:lnTo>
                      <a:pt x="6"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31" name="Freeform 100"/>
              <p:cNvSpPr>
                <a:spLocks/>
              </p:cNvSpPr>
              <p:nvPr/>
            </p:nvSpPr>
            <p:spPr bwMode="auto">
              <a:xfrm>
                <a:off x="686" y="2128"/>
                <a:ext cx="7" cy="109"/>
              </a:xfrm>
              <a:custGeom>
                <a:avLst/>
                <a:gdLst>
                  <a:gd name="T0" fmla="*/ 0 w 7"/>
                  <a:gd name="T1" fmla="*/ 0 h 108"/>
                  <a:gd name="T2" fmla="*/ 0 w 7"/>
                  <a:gd name="T3" fmla="*/ 140 h 108"/>
                  <a:gd name="T4" fmla="*/ 6 w 7"/>
                  <a:gd name="T5" fmla="*/ 142 h 108"/>
                  <a:gd name="T6" fmla="*/ 7 w 7"/>
                  <a:gd name="T7" fmla="*/ 0 h 108"/>
                  <a:gd name="T8" fmla="*/ 0 w 7"/>
                  <a:gd name="T9" fmla="*/ 0 h 108"/>
                  <a:gd name="T10" fmla="*/ 0 60000 65536"/>
                  <a:gd name="T11" fmla="*/ 0 60000 65536"/>
                  <a:gd name="T12" fmla="*/ 0 60000 65536"/>
                  <a:gd name="T13" fmla="*/ 0 60000 65536"/>
                  <a:gd name="T14" fmla="*/ 0 60000 65536"/>
                  <a:gd name="T15" fmla="*/ 0 w 7"/>
                  <a:gd name="T16" fmla="*/ 0 h 108"/>
                  <a:gd name="T17" fmla="*/ 7 w 7"/>
                  <a:gd name="T18" fmla="*/ 108 h 108"/>
                </a:gdLst>
                <a:ahLst/>
                <a:cxnLst>
                  <a:cxn ang="T10">
                    <a:pos x="T0" y="T1"/>
                  </a:cxn>
                  <a:cxn ang="T11">
                    <a:pos x="T2" y="T3"/>
                  </a:cxn>
                  <a:cxn ang="T12">
                    <a:pos x="T4" y="T5"/>
                  </a:cxn>
                  <a:cxn ang="T13">
                    <a:pos x="T6" y="T7"/>
                  </a:cxn>
                  <a:cxn ang="T14">
                    <a:pos x="T8" y="T9"/>
                  </a:cxn>
                </a:cxnLst>
                <a:rect l="T15" t="T16" r="T17" b="T18"/>
                <a:pathLst>
                  <a:path w="7" h="108">
                    <a:moveTo>
                      <a:pt x="0" y="0"/>
                    </a:moveTo>
                    <a:lnTo>
                      <a:pt x="0" y="106"/>
                    </a:lnTo>
                    <a:lnTo>
                      <a:pt x="6" y="108"/>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32" name="Freeform 101"/>
              <p:cNvSpPr>
                <a:spLocks/>
              </p:cNvSpPr>
              <p:nvPr/>
            </p:nvSpPr>
            <p:spPr bwMode="auto">
              <a:xfrm>
                <a:off x="686" y="2128"/>
                <a:ext cx="7" cy="2"/>
              </a:xfrm>
              <a:custGeom>
                <a:avLst/>
                <a:gdLst>
                  <a:gd name="T0" fmla="*/ 0 w 7"/>
                  <a:gd name="T1" fmla="*/ 1 h 2"/>
                  <a:gd name="T2" fmla="*/ 7 w 7"/>
                  <a:gd name="T3" fmla="*/ 2 h 2"/>
                  <a:gd name="T4" fmla="*/ 7 w 7"/>
                  <a:gd name="T5" fmla="*/ 0 h 2"/>
                  <a:gd name="T6" fmla="*/ 1 w 7"/>
                  <a:gd name="T7" fmla="*/ 0 h 2"/>
                  <a:gd name="T8" fmla="*/ 0 w 7"/>
                  <a:gd name="T9" fmla="*/ 1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1"/>
                    </a:moveTo>
                    <a:lnTo>
                      <a:pt x="7" y="2"/>
                    </a:lnTo>
                    <a:lnTo>
                      <a:pt x="7" y="0"/>
                    </a:lnTo>
                    <a:lnTo>
                      <a:pt x="1"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33" name="Freeform 102"/>
              <p:cNvSpPr>
                <a:spLocks/>
              </p:cNvSpPr>
              <p:nvPr/>
            </p:nvSpPr>
            <p:spPr bwMode="auto">
              <a:xfrm>
                <a:off x="686" y="2235"/>
                <a:ext cx="7" cy="2"/>
              </a:xfrm>
              <a:custGeom>
                <a:avLst/>
                <a:gdLst>
                  <a:gd name="T0" fmla="*/ 0 w 7"/>
                  <a:gd name="T1" fmla="*/ 0 h 4"/>
                  <a:gd name="T2" fmla="*/ 1 w 7"/>
                  <a:gd name="T3" fmla="*/ 1 h 4"/>
                  <a:gd name="T4" fmla="*/ 7 w 7"/>
                  <a:gd name="T5" fmla="*/ 1 h 4"/>
                  <a:gd name="T6" fmla="*/ 7 w 7"/>
                  <a:gd name="T7" fmla="*/ 1 h 4"/>
                  <a:gd name="T8" fmla="*/ 6 w 7"/>
                  <a:gd name="T9" fmla="*/ 0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1" y="1"/>
                    </a:lnTo>
                    <a:lnTo>
                      <a:pt x="7" y="4"/>
                    </a:lnTo>
                    <a:lnTo>
                      <a:pt x="7" y="1"/>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34" name="Freeform 103"/>
              <p:cNvSpPr>
                <a:spLocks/>
              </p:cNvSpPr>
              <p:nvPr/>
            </p:nvSpPr>
            <p:spPr bwMode="auto">
              <a:xfrm>
                <a:off x="686" y="2128"/>
                <a:ext cx="7" cy="107"/>
              </a:xfrm>
              <a:custGeom>
                <a:avLst/>
                <a:gdLst>
                  <a:gd name="T0" fmla="*/ 0 w 7"/>
                  <a:gd name="T1" fmla="*/ 0 h 106"/>
                  <a:gd name="T2" fmla="*/ 0 w 7"/>
                  <a:gd name="T3" fmla="*/ 139 h 106"/>
                  <a:gd name="T4" fmla="*/ 7 w 7"/>
                  <a:gd name="T5" fmla="*/ 140 h 106"/>
                  <a:gd name="T6" fmla="*/ 7 w 7"/>
                  <a:gd name="T7" fmla="*/ 1 h 106"/>
                  <a:gd name="T8" fmla="*/ 0 w 7"/>
                  <a:gd name="T9" fmla="*/ 0 h 106"/>
                  <a:gd name="T10" fmla="*/ 0 60000 65536"/>
                  <a:gd name="T11" fmla="*/ 0 60000 65536"/>
                  <a:gd name="T12" fmla="*/ 0 60000 65536"/>
                  <a:gd name="T13" fmla="*/ 0 60000 65536"/>
                  <a:gd name="T14" fmla="*/ 0 60000 65536"/>
                  <a:gd name="T15" fmla="*/ 0 w 7"/>
                  <a:gd name="T16" fmla="*/ 0 h 106"/>
                  <a:gd name="T17" fmla="*/ 7 w 7"/>
                  <a:gd name="T18" fmla="*/ 106 h 106"/>
                </a:gdLst>
                <a:ahLst/>
                <a:cxnLst>
                  <a:cxn ang="T10">
                    <a:pos x="T0" y="T1"/>
                  </a:cxn>
                  <a:cxn ang="T11">
                    <a:pos x="T2" y="T3"/>
                  </a:cxn>
                  <a:cxn ang="T12">
                    <a:pos x="T4" y="T5"/>
                  </a:cxn>
                  <a:cxn ang="T13">
                    <a:pos x="T6" y="T7"/>
                  </a:cxn>
                  <a:cxn ang="T14">
                    <a:pos x="T8" y="T9"/>
                  </a:cxn>
                </a:cxnLst>
                <a:rect l="T15" t="T16" r="T17" b="T18"/>
                <a:pathLst>
                  <a:path w="7" h="106">
                    <a:moveTo>
                      <a:pt x="0" y="0"/>
                    </a:moveTo>
                    <a:lnTo>
                      <a:pt x="0" y="105"/>
                    </a:lnTo>
                    <a:lnTo>
                      <a:pt x="7" y="106"/>
                    </a:lnTo>
                    <a:lnTo>
                      <a:pt x="7"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35" name="Freeform 104"/>
              <p:cNvSpPr>
                <a:spLocks/>
              </p:cNvSpPr>
              <p:nvPr/>
            </p:nvSpPr>
            <p:spPr bwMode="auto">
              <a:xfrm>
                <a:off x="696" y="2130"/>
                <a:ext cx="7" cy="109"/>
              </a:xfrm>
              <a:custGeom>
                <a:avLst/>
                <a:gdLst>
                  <a:gd name="T0" fmla="*/ 0 w 7"/>
                  <a:gd name="T1" fmla="*/ 0 h 109"/>
                  <a:gd name="T2" fmla="*/ 0 w 7"/>
                  <a:gd name="T3" fmla="*/ 108 h 109"/>
                  <a:gd name="T4" fmla="*/ 7 w 7"/>
                  <a:gd name="T5" fmla="*/ 109 h 109"/>
                  <a:gd name="T6" fmla="*/ 7 w 7"/>
                  <a:gd name="T7" fmla="*/ 0 h 109"/>
                  <a:gd name="T8" fmla="*/ 0 w 7"/>
                  <a:gd name="T9" fmla="*/ 0 h 109"/>
                  <a:gd name="T10" fmla="*/ 0 60000 65536"/>
                  <a:gd name="T11" fmla="*/ 0 60000 65536"/>
                  <a:gd name="T12" fmla="*/ 0 60000 65536"/>
                  <a:gd name="T13" fmla="*/ 0 60000 65536"/>
                  <a:gd name="T14" fmla="*/ 0 60000 65536"/>
                  <a:gd name="T15" fmla="*/ 0 w 7"/>
                  <a:gd name="T16" fmla="*/ 0 h 109"/>
                  <a:gd name="T17" fmla="*/ 7 w 7"/>
                  <a:gd name="T18" fmla="*/ 109 h 109"/>
                </a:gdLst>
                <a:ahLst/>
                <a:cxnLst>
                  <a:cxn ang="T10">
                    <a:pos x="T0" y="T1"/>
                  </a:cxn>
                  <a:cxn ang="T11">
                    <a:pos x="T2" y="T3"/>
                  </a:cxn>
                  <a:cxn ang="T12">
                    <a:pos x="T4" y="T5"/>
                  </a:cxn>
                  <a:cxn ang="T13">
                    <a:pos x="T6" y="T7"/>
                  </a:cxn>
                  <a:cxn ang="T14">
                    <a:pos x="T8" y="T9"/>
                  </a:cxn>
                </a:cxnLst>
                <a:rect l="T15" t="T16" r="T17" b="T18"/>
                <a:pathLst>
                  <a:path w="7" h="109">
                    <a:moveTo>
                      <a:pt x="0" y="0"/>
                    </a:moveTo>
                    <a:lnTo>
                      <a:pt x="0" y="108"/>
                    </a:lnTo>
                    <a:lnTo>
                      <a:pt x="7" y="109"/>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36" name="Freeform 105"/>
              <p:cNvSpPr>
                <a:spLocks/>
              </p:cNvSpPr>
              <p:nvPr/>
            </p:nvSpPr>
            <p:spPr bwMode="auto">
              <a:xfrm>
                <a:off x="696" y="2128"/>
                <a:ext cx="7" cy="2"/>
              </a:xfrm>
              <a:custGeom>
                <a:avLst/>
                <a:gdLst>
                  <a:gd name="T0" fmla="*/ 0 w 7"/>
                  <a:gd name="T1" fmla="*/ 1 h 2"/>
                  <a:gd name="T2" fmla="*/ 6 w 7"/>
                  <a:gd name="T3" fmla="*/ 2 h 2"/>
                  <a:gd name="T4" fmla="*/ 7 w 7"/>
                  <a:gd name="T5" fmla="*/ 1 h 2"/>
                  <a:gd name="T6" fmla="*/ 0 w 7"/>
                  <a:gd name="T7" fmla="*/ 0 h 2"/>
                  <a:gd name="T8" fmla="*/ 0 w 7"/>
                  <a:gd name="T9" fmla="*/ 1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1"/>
                    </a:moveTo>
                    <a:lnTo>
                      <a:pt x="6" y="2"/>
                    </a:lnTo>
                    <a:lnTo>
                      <a:pt x="7" y="1"/>
                    </a:lnTo>
                    <a:lnTo>
                      <a:pt x="0"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37" name="Freeform 106"/>
              <p:cNvSpPr>
                <a:spLocks/>
              </p:cNvSpPr>
              <p:nvPr/>
            </p:nvSpPr>
            <p:spPr bwMode="auto">
              <a:xfrm>
                <a:off x="693" y="2238"/>
                <a:ext cx="10" cy="2"/>
              </a:xfrm>
              <a:custGeom>
                <a:avLst/>
                <a:gdLst>
                  <a:gd name="T0" fmla="*/ 0 w 8"/>
                  <a:gd name="T1" fmla="*/ 0 h 3"/>
                  <a:gd name="T2" fmla="*/ 1 w 8"/>
                  <a:gd name="T3" fmla="*/ 1 h 3"/>
                  <a:gd name="T4" fmla="*/ 16024 w 8"/>
                  <a:gd name="T5" fmla="*/ 1 h 3"/>
                  <a:gd name="T6" fmla="*/ 16024 w 8"/>
                  <a:gd name="T7" fmla="*/ 1 h 3"/>
                  <a:gd name="T8" fmla="*/ 10838 w 8"/>
                  <a:gd name="T9" fmla="*/ 0 h 3"/>
                  <a:gd name="T10" fmla="*/ 0 w 8"/>
                  <a:gd name="T11" fmla="*/ 0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0"/>
                    </a:moveTo>
                    <a:lnTo>
                      <a:pt x="1" y="1"/>
                    </a:lnTo>
                    <a:lnTo>
                      <a:pt x="8" y="3"/>
                    </a:lnTo>
                    <a:lnTo>
                      <a:pt x="8" y="1"/>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38" name="Freeform 107"/>
              <p:cNvSpPr>
                <a:spLocks/>
              </p:cNvSpPr>
              <p:nvPr/>
            </p:nvSpPr>
            <p:spPr bwMode="auto">
              <a:xfrm>
                <a:off x="696" y="2130"/>
                <a:ext cx="2" cy="109"/>
              </a:xfrm>
              <a:custGeom>
                <a:avLst/>
                <a:gdLst>
                  <a:gd name="T0" fmla="*/ 0 w 6"/>
                  <a:gd name="T1" fmla="*/ 0 h 109"/>
                  <a:gd name="T2" fmla="*/ 0 w 6"/>
                  <a:gd name="T3" fmla="*/ 107 h 109"/>
                  <a:gd name="T4" fmla="*/ 1 w 6"/>
                  <a:gd name="T5" fmla="*/ 109 h 109"/>
                  <a:gd name="T6" fmla="*/ 1 w 6"/>
                  <a:gd name="T7" fmla="*/ 1 h 109"/>
                  <a:gd name="T8" fmla="*/ 0 w 6"/>
                  <a:gd name="T9" fmla="*/ 0 h 109"/>
                  <a:gd name="T10" fmla="*/ 0 60000 65536"/>
                  <a:gd name="T11" fmla="*/ 0 60000 65536"/>
                  <a:gd name="T12" fmla="*/ 0 60000 65536"/>
                  <a:gd name="T13" fmla="*/ 0 60000 65536"/>
                  <a:gd name="T14" fmla="*/ 0 60000 65536"/>
                  <a:gd name="T15" fmla="*/ 0 w 6"/>
                  <a:gd name="T16" fmla="*/ 0 h 109"/>
                  <a:gd name="T17" fmla="*/ 6 w 6"/>
                  <a:gd name="T18" fmla="*/ 109 h 109"/>
                </a:gdLst>
                <a:ahLst/>
                <a:cxnLst>
                  <a:cxn ang="T10">
                    <a:pos x="T0" y="T1"/>
                  </a:cxn>
                  <a:cxn ang="T11">
                    <a:pos x="T2" y="T3"/>
                  </a:cxn>
                  <a:cxn ang="T12">
                    <a:pos x="T4" y="T5"/>
                  </a:cxn>
                  <a:cxn ang="T13">
                    <a:pos x="T6" y="T7"/>
                  </a:cxn>
                  <a:cxn ang="T14">
                    <a:pos x="T8" y="T9"/>
                  </a:cxn>
                </a:cxnLst>
                <a:rect l="T15" t="T16" r="T17" b="T18"/>
                <a:pathLst>
                  <a:path w="6" h="109">
                    <a:moveTo>
                      <a:pt x="0" y="0"/>
                    </a:moveTo>
                    <a:lnTo>
                      <a:pt x="0" y="107"/>
                    </a:lnTo>
                    <a:lnTo>
                      <a:pt x="6" y="109"/>
                    </a:lnTo>
                    <a:lnTo>
                      <a:pt x="6"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39" name="Freeform 108"/>
              <p:cNvSpPr>
                <a:spLocks/>
              </p:cNvSpPr>
              <p:nvPr/>
            </p:nvSpPr>
            <p:spPr bwMode="auto">
              <a:xfrm>
                <a:off x="705" y="2130"/>
                <a:ext cx="7" cy="112"/>
              </a:xfrm>
              <a:custGeom>
                <a:avLst/>
                <a:gdLst>
                  <a:gd name="T0" fmla="*/ 0 w 6"/>
                  <a:gd name="T1" fmla="*/ 0 h 112"/>
                  <a:gd name="T2" fmla="*/ 0 w 6"/>
                  <a:gd name="T3" fmla="*/ 110 h 112"/>
                  <a:gd name="T4" fmla="*/ 1210 w 6"/>
                  <a:gd name="T5" fmla="*/ 112 h 112"/>
                  <a:gd name="T6" fmla="*/ 1210 w 6"/>
                  <a:gd name="T7" fmla="*/ 0 h 112"/>
                  <a:gd name="T8" fmla="*/ 0 w 6"/>
                  <a:gd name="T9" fmla="*/ 0 h 112"/>
                  <a:gd name="T10" fmla="*/ 0 60000 65536"/>
                  <a:gd name="T11" fmla="*/ 0 60000 65536"/>
                  <a:gd name="T12" fmla="*/ 0 60000 65536"/>
                  <a:gd name="T13" fmla="*/ 0 60000 65536"/>
                  <a:gd name="T14" fmla="*/ 0 60000 65536"/>
                  <a:gd name="T15" fmla="*/ 0 w 6"/>
                  <a:gd name="T16" fmla="*/ 0 h 112"/>
                  <a:gd name="T17" fmla="*/ 6 w 6"/>
                  <a:gd name="T18" fmla="*/ 112 h 112"/>
                </a:gdLst>
                <a:ahLst/>
                <a:cxnLst>
                  <a:cxn ang="T10">
                    <a:pos x="T0" y="T1"/>
                  </a:cxn>
                  <a:cxn ang="T11">
                    <a:pos x="T2" y="T3"/>
                  </a:cxn>
                  <a:cxn ang="T12">
                    <a:pos x="T4" y="T5"/>
                  </a:cxn>
                  <a:cxn ang="T13">
                    <a:pos x="T6" y="T7"/>
                  </a:cxn>
                  <a:cxn ang="T14">
                    <a:pos x="T8" y="T9"/>
                  </a:cxn>
                </a:cxnLst>
                <a:rect l="T15" t="T16" r="T17" b="T18"/>
                <a:pathLst>
                  <a:path w="6" h="112">
                    <a:moveTo>
                      <a:pt x="0" y="0"/>
                    </a:moveTo>
                    <a:lnTo>
                      <a:pt x="0" y="110"/>
                    </a:lnTo>
                    <a:lnTo>
                      <a:pt x="6" y="112"/>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40" name="Freeform 109"/>
              <p:cNvSpPr>
                <a:spLocks/>
              </p:cNvSpPr>
              <p:nvPr/>
            </p:nvSpPr>
            <p:spPr bwMode="auto">
              <a:xfrm>
                <a:off x="705" y="2130"/>
                <a:ext cx="7" cy="0"/>
              </a:xfrm>
              <a:custGeom>
                <a:avLst/>
                <a:gdLst>
                  <a:gd name="T0" fmla="*/ 0 w 7"/>
                  <a:gd name="T1" fmla="*/ 0 h 2"/>
                  <a:gd name="T2" fmla="*/ 7 w 7"/>
                  <a:gd name="T3" fmla="*/ 0 h 2"/>
                  <a:gd name="T4" fmla="*/ 7 w 7"/>
                  <a:gd name="T5" fmla="*/ 0 h 2"/>
                  <a:gd name="T6" fmla="*/ 1 w 7"/>
                  <a:gd name="T7" fmla="*/ 0 h 2"/>
                  <a:gd name="T8" fmla="*/ 0 w 7"/>
                  <a:gd name="T9" fmla="*/ 0 h 2"/>
                  <a:gd name="T10" fmla="*/ 0 60000 65536"/>
                  <a:gd name="T11" fmla="*/ 0 60000 65536"/>
                  <a:gd name="T12" fmla="*/ 0 60000 65536"/>
                  <a:gd name="T13" fmla="*/ 0 60000 65536"/>
                  <a:gd name="T14" fmla="*/ 0 60000 65536"/>
                  <a:gd name="T15" fmla="*/ 0 w 7"/>
                  <a:gd name="T16" fmla="*/ 0 h 2"/>
                  <a:gd name="T17" fmla="*/ 7 w 7"/>
                  <a:gd name="T18" fmla="*/ 0 h 2"/>
                </a:gdLst>
                <a:ahLst/>
                <a:cxnLst>
                  <a:cxn ang="T10">
                    <a:pos x="T0" y="T1"/>
                  </a:cxn>
                  <a:cxn ang="T11">
                    <a:pos x="T2" y="T3"/>
                  </a:cxn>
                  <a:cxn ang="T12">
                    <a:pos x="T4" y="T5"/>
                  </a:cxn>
                  <a:cxn ang="T13">
                    <a:pos x="T6" y="T7"/>
                  </a:cxn>
                  <a:cxn ang="T14">
                    <a:pos x="T8" y="T9"/>
                  </a:cxn>
                </a:cxnLst>
                <a:rect l="T15" t="T16" r="T17" b="T18"/>
                <a:pathLst>
                  <a:path w="7" h="2">
                    <a:moveTo>
                      <a:pt x="0" y="0"/>
                    </a:moveTo>
                    <a:lnTo>
                      <a:pt x="7" y="2"/>
                    </a:lnTo>
                    <a:lnTo>
                      <a:pt x="7" y="0"/>
                    </a:lnTo>
                    <a:lnTo>
                      <a:pt x="1" y="0"/>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41" name="Freeform 110"/>
              <p:cNvSpPr>
                <a:spLocks/>
              </p:cNvSpPr>
              <p:nvPr/>
            </p:nvSpPr>
            <p:spPr bwMode="auto">
              <a:xfrm>
                <a:off x="705" y="2240"/>
                <a:ext cx="7" cy="2"/>
              </a:xfrm>
              <a:custGeom>
                <a:avLst/>
                <a:gdLst>
                  <a:gd name="T0" fmla="*/ 0 w 7"/>
                  <a:gd name="T1" fmla="*/ 1 h 4"/>
                  <a:gd name="T2" fmla="*/ 1 w 7"/>
                  <a:gd name="T3" fmla="*/ 1 h 4"/>
                  <a:gd name="T4" fmla="*/ 7 w 7"/>
                  <a:gd name="T5" fmla="*/ 1 h 4"/>
                  <a:gd name="T6" fmla="*/ 7 w 7"/>
                  <a:gd name="T7" fmla="*/ 1 h 4"/>
                  <a:gd name="T8" fmla="*/ 5 w 7"/>
                  <a:gd name="T9" fmla="*/ 0 h 4"/>
                  <a:gd name="T10" fmla="*/ 0 w 7"/>
                  <a:gd name="T11" fmla="*/ 1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1"/>
                    </a:moveTo>
                    <a:lnTo>
                      <a:pt x="1" y="2"/>
                    </a:lnTo>
                    <a:lnTo>
                      <a:pt x="7" y="4"/>
                    </a:lnTo>
                    <a:lnTo>
                      <a:pt x="7" y="2"/>
                    </a:lnTo>
                    <a:lnTo>
                      <a:pt x="5"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42" name="Freeform 111"/>
              <p:cNvSpPr>
                <a:spLocks/>
              </p:cNvSpPr>
              <p:nvPr/>
            </p:nvSpPr>
            <p:spPr bwMode="auto">
              <a:xfrm>
                <a:off x="705" y="2130"/>
                <a:ext cx="7" cy="112"/>
              </a:xfrm>
              <a:custGeom>
                <a:avLst/>
                <a:gdLst>
                  <a:gd name="T0" fmla="*/ 0 w 7"/>
                  <a:gd name="T1" fmla="*/ 0 h 110"/>
                  <a:gd name="T2" fmla="*/ 0 w 7"/>
                  <a:gd name="T3" fmla="*/ 195 h 110"/>
                  <a:gd name="T4" fmla="*/ 7 w 7"/>
                  <a:gd name="T5" fmla="*/ 199 h 110"/>
                  <a:gd name="T6" fmla="*/ 7 w 7"/>
                  <a:gd name="T7" fmla="*/ 2 h 110"/>
                  <a:gd name="T8" fmla="*/ 0 w 7"/>
                  <a:gd name="T9" fmla="*/ 0 h 110"/>
                  <a:gd name="T10" fmla="*/ 0 60000 65536"/>
                  <a:gd name="T11" fmla="*/ 0 60000 65536"/>
                  <a:gd name="T12" fmla="*/ 0 60000 65536"/>
                  <a:gd name="T13" fmla="*/ 0 60000 65536"/>
                  <a:gd name="T14" fmla="*/ 0 60000 65536"/>
                  <a:gd name="T15" fmla="*/ 0 w 7"/>
                  <a:gd name="T16" fmla="*/ 0 h 110"/>
                  <a:gd name="T17" fmla="*/ 7 w 7"/>
                  <a:gd name="T18" fmla="*/ 110 h 110"/>
                </a:gdLst>
                <a:ahLst/>
                <a:cxnLst>
                  <a:cxn ang="T10">
                    <a:pos x="T0" y="T1"/>
                  </a:cxn>
                  <a:cxn ang="T11">
                    <a:pos x="T2" y="T3"/>
                  </a:cxn>
                  <a:cxn ang="T12">
                    <a:pos x="T4" y="T5"/>
                  </a:cxn>
                  <a:cxn ang="T13">
                    <a:pos x="T6" y="T7"/>
                  </a:cxn>
                  <a:cxn ang="T14">
                    <a:pos x="T8" y="T9"/>
                  </a:cxn>
                </a:cxnLst>
                <a:rect l="T15" t="T16" r="T17" b="T18"/>
                <a:pathLst>
                  <a:path w="7" h="110">
                    <a:moveTo>
                      <a:pt x="0" y="0"/>
                    </a:moveTo>
                    <a:lnTo>
                      <a:pt x="0" y="108"/>
                    </a:lnTo>
                    <a:lnTo>
                      <a:pt x="7" y="110"/>
                    </a:lnTo>
                    <a:lnTo>
                      <a:pt x="7"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43" name="Freeform 112"/>
              <p:cNvSpPr>
                <a:spLocks/>
              </p:cNvSpPr>
              <p:nvPr/>
            </p:nvSpPr>
            <p:spPr bwMode="auto">
              <a:xfrm>
                <a:off x="712" y="2133"/>
                <a:ext cx="7" cy="112"/>
              </a:xfrm>
              <a:custGeom>
                <a:avLst/>
                <a:gdLst>
                  <a:gd name="T0" fmla="*/ 0 w 7"/>
                  <a:gd name="T1" fmla="*/ 0 h 112"/>
                  <a:gd name="T2" fmla="*/ 0 w 7"/>
                  <a:gd name="T3" fmla="*/ 111 h 112"/>
                  <a:gd name="T4" fmla="*/ 7 w 7"/>
                  <a:gd name="T5" fmla="*/ 112 h 112"/>
                  <a:gd name="T6" fmla="*/ 7 w 7"/>
                  <a:gd name="T7" fmla="*/ 0 h 112"/>
                  <a:gd name="T8" fmla="*/ 0 w 7"/>
                  <a:gd name="T9" fmla="*/ 0 h 112"/>
                  <a:gd name="T10" fmla="*/ 0 60000 65536"/>
                  <a:gd name="T11" fmla="*/ 0 60000 65536"/>
                  <a:gd name="T12" fmla="*/ 0 60000 65536"/>
                  <a:gd name="T13" fmla="*/ 0 60000 65536"/>
                  <a:gd name="T14" fmla="*/ 0 60000 65536"/>
                  <a:gd name="T15" fmla="*/ 0 w 7"/>
                  <a:gd name="T16" fmla="*/ 0 h 112"/>
                  <a:gd name="T17" fmla="*/ 7 w 7"/>
                  <a:gd name="T18" fmla="*/ 112 h 112"/>
                </a:gdLst>
                <a:ahLst/>
                <a:cxnLst>
                  <a:cxn ang="T10">
                    <a:pos x="T0" y="T1"/>
                  </a:cxn>
                  <a:cxn ang="T11">
                    <a:pos x="T2" y="T3"/>
                  </a:cxn>
                  <a:cxn ang="T12">
                    <a:pos x="T4" y="T5"/>
                  </a:cxn>
                  <a:cxn ang="T13">
                    <a:pos x="T6" y="T7"/>
                  </a:cxn>
                  <a:cxn ang="T14">
                    <a:pos x="T8" y="T9"/>
                  </a:cxn>
                </a:cxnLst>
                <a:rect l="T15" t="T16" r="T17" b="T18"/>
                <a:pathLst>
                  <a:path w="7" h="112">
                    <a:moveTo>
                      <a:pt x="0" y="0"/>
                    </a:moveTo>
                    <a:lnTo>
                      <a:pt x="0" y="111"/>
                    </a:lnTo>
                    <a:lnTo>
                      <a:pt x="7" y="112"/>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44" name="Freeform 113"/>
              <p:cNvSpPr>
                <a:spLocks/>
              </p:cNvSpPr>
              <p:nvPr/>
            </p:nvSpPr>
            <p:spPr bwMode="auto">
              <a:xfrm>
                <a:off x="712" y="2130"/>
                <a:ext cx="9" cy="0"/>
              </a:xfrm>
              <a:custGeom>
                <a:avLst/>
                <a:gdLst>
                  <a:gd name="T0" fmla="*/ 0 w 8"/>
                  <a:gd name="T1" fmla="*/ 0 h 3"/>
                  <a:gd name="T2" fmla="*/ 362 w 8"/>
                  <a:gd name="T3" fmla="*/ 0 h 3"/>
                  <a:gd name="T4" fmla="*/ 407 w 8"/>
                  <a:gd name="T5" fmla="*/ 0 h 3"/>
                  <a:gd name="T6" fmla="*/ 1 w 8"/>
                  <a:gd name="T7" fmla="*/ 0 h 3"/>
                  <a:gd name="T8" fmla="*/ 0 w 8"/>
                  <a:gd name="T9" fmla="*/ 0 h 3"/>
                  <a:gd name="T10" fmla="*/ 0 60000 65536"/>
                  <a:gd name="T11" fmla="*/ 0 60000 65536"/>
                  <a:gd name="T12" fmla="*/ 0 60000 65536"/>
                  <a:gd name="T13" fmla="*/ 0 60000 65536"/>
                  <a:gd name="T14" fmla="*/ 0 60000 65536"/>
                  <a:gd name="T15" fmla="*/ 0 w 8"/>
                  <a:gd name="T16" fmla="*/ 0 h 3"/>
                  <a:gd name="T17" fmla="*/ 8 w 8"/>
                  <a:gd name="T18" fmla="*/ 0 h 3"/>
                </a:gdLst>
                <a:ahLst/>
                <a:cxnLst>
                  <a:cxn ang="T10">
                    <a:pos x="T0" y="T1"/>
                  </a:cxn>
                  <a:cxn ang="T11">
                    <a:pos x="T2" y="T3"/>
                  </a:cxn>
                  <a:cxn ang="T12">
                    <a:pos x="T4" y="T5"/>
                  </a:cxn>
                  <a:cxn ang="T13">
                    <a:pos x="T6" y="T7"/>
                  </a:cxn>
                  <a:cxn ang="T14">
                    <a:pos x="T8" y="T9"/>
                  </a:cxn>
                </a:cxnLst>
                <a:rect l="T15" t="T16" r="T17" b="T18"/>
                <a:pathLst>
                  <a:path w="8" h="3">
                    <a:moveTo>
                      <a:pt x="0" y="3"/>
                    </a:moveTo>
                    <a:lnTo>
                      <a:pt x="7" y="3"/>
                    </a:lnTo>
                    <a:lnTo>
                      <a:pt x="8" y="2"/>
                    </a:lnTo>
                    <a:lnTo>
                      <a:pt x="1" y="0"/>
                    </a:lnTo>
                    <a:lnTo>
                      <a:pt x="0"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45" name="Freeform 114"/>
              <p:cNvSpPr>
                <a:spLocks/>
              </p:cNvSpPr>
              <p:nvPr/>
            </p:nvSpPr>
            <p:spPr bwMode="auto">
              <a:xfrm>
                <a:off x="712" y="2242"/>
                <a:ext cx="9" cy="2"/>
              </a:xfrm>
              <a:custGeom>
                <a:avLst/>
                <a:gdLst>
                  <a:gd name="T0" fmla="*/ 0 w 8"/>
                  <a:gd name="T1" fmla="*/ 1 h 4"/>
                  <a:gd name="T2" fmla="*/ 1 w 8"/>
                  <a:gd name="T3" fmla="*/ 1 h 4"/>
                  <a:gd name="T4" fmla="*/ 407 w 8"/>
                  <a:gd name="T5" fmla="*/ 1 h 4"/>
                  <a:gd name="T6" fmla="*/ 407 w 8"/>
                  <a:gd name="T7" fmla="*/ 1 h 4"/>
                  <a:gd name="T8" fmla="*/ 361 w 8"/>
                  <a:gd name="T9" fmla="*/ 0 h 4"/>
                  <a:gd name="T10" fmla="*/ 0 w 8"/>
                  <a:gd name="T11" fmla="*/ 1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0" y="2"/>
                    </a:moveTo>
                    <a:lnTo>
                      <a:pt x="1" y="3"/>
                    </a:lnTo>
                    <a:lnTo>
                      <a:pt x="8" y="4"/>
                    </a:lnTo>
                    <a:lnTo>
                      <a:pt x="8" y="3"/>
                    </a:lnTo>
                    <a:lnTo>
                      <a:pt x="6" y="0"/>
                    </a:lnTo>
                    <a:lnTo>
                      <a:pt x="0" y="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46" name="Freeform 115"/>
              <p:cNvSpPr>
                <a:spLocks/>
              </p:cNvSpPr>
              <p:nvPr/>
            </p:nvSpPr>
            <p:spPr bwMode="auto">
              <a:xfrm>
                <a:off x="712" y="2133"/>
                <a:ext cx="7" cy="112"/>
              </a:xfrm>
              <a:custGeom>
                <a:avLst/>
                <a:gdLst>
                  <a:gd name="T0" fmla="*/ 0 w 7"/>
                  <a:gd name="T1" fmla="*/ 0 h 110"/>
                  <a:gd name="T2" fmla="*/ 0 w 7"/>
                  <a:gd name="T3" fmla="*/ 197 h 110"/>
                  <a:gd name="T4" fmla="*/ 7 w 7"/>
                  <a:gd name="T5" fmla="*/ 199 h 110"/>
                  <a:gd name="T6" fmla="*/ 7 w 7"/>
                  <a:gd name="T7" fmla="*/ 0 h 110"/>
                  <a:gd name="T8" fmla="*/ 0 w 7"/>
                  <a:gd name="T9" fmla="*/ 0 h 110"/>
                  <a:gd name="T10" fmla="*/ 0 60000 65536"/>
                  <a:gd name="T11" fmla="*/ 0 60000 65536"/>
                  <a:gd name="T12" fmla="*/ 0 60000 65536"/>
                  <a:gd name="T13" fmla="*/ 0 60000 65536"/>
                  <a:gd name="T14" fmla="*/ 0 60000 65536"/>
                  <a:gd name="T15" fmla="*/ 0 w 7"/>
                  <a:gd name="T16" fmla="*/ 0 h 110"/>
                  <a:gd name="T17" fmla="*/ 7 w 7"/>
                  <a:gd name="T18" fmla="*/ 110 h 110"/>
                </a:gdLst>
                <a:ahLst/>
                <a:cxnLst>
                  <a:cxn ang="T10">
                    <a:pos x="T0" y="T1"/>
                  </a:cxn>
                  <a:cxn ang="T11">
                    <a:pos x="T2" y="T3"/>
                  </a:cxn>
                  <a:cxn ang="T12">
                    <a:pos x="T4" y="T5"/>
                  </a:cxn>
                  <a:cxn ang="T13">
                    <a:pos x="T6" y="T7"/>
                  </a:cxn>
                  <a:cxn ang="T14">
                    <a:pos x="T8" y="T9"/>
                  </a:cxn>
                </a:cxnLst>
                <a:rect l="T15" t="T16" r="T17" b="T18"/>
                <a:pathLst>
                  <a:path w="7" h="110">
                    <a:moveTo>
                      <a:pt x="0" y="0"/>
                    </a:moveTo>
                    <a:lnTo>
                      <a:pt x="0" y="109"/>
                    </a:lnTo>
                    <a:lnTo>
                      <a:pt x="7" y="110"/>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47" name="Freeform 116"/>
              <p:cNvSpPr>
                <a:spLocks/>
              </p:cNvSpPr>
              <p:nvPr/>
            </p:nvSpPr>
            <p:spPr bwMode="auto">
              <a:xfrm>
                <a:off x="722" y="2135"/>
                <a:ext cx="7" cy="114"/>
              </a:xfrm>
              <a:custGeom>
                <a:avLst/>
                <a:gdLst>
                  <a:gd name="T0" fmla="*/ 0 w 6"/>
                  <a:gd name="T1" fmla="*/ 0 h 113"/>
                  <a:gd name="T2" fmla="*/ 0 w 6"/>
                  <a:gd name="T3" fmla="*/ 146 h 113"/>
                  <a:gd name="T4" fmla="*/ 1210 w 6"/>
                  <a:gd name="T5" fmla="*/ 147 h 113"/>
                  <a:gd name="T6" fmla="*/ 1210 w 6"/>
                  <a:gd name="T7" fmla="*/ 0 h 113"/>
                  <a:gd name="T8" fmla="*/ 0 w 6"/>
                  <a:gd name="T9" fmla="*/ 0 h 113"/>
                  <a:gd name="T10" fmla="*/ 0 60000 65536"/>
                  <a:gd name="T11" fmla="*/ 0 60000 65536"/>
                  <a:gd name="T12" fmla="*/ 0 60000 65536"/>
                  <a:gd name="T13" fmla="*/ 0 60000 65536"/>
                  <a:gd name="T14" fmla="*/ 0 60000 65536"/>
                  <a:gd name="T15" fmla="*/ 0 w 6"/>
                  <a:gd name="T16" fmla="*/ 0 h 113"/>
                  <a:gd name="T17" fmla="*/ 6 w 6"/>
                  <a:gd name="T18" fmla="*/ 113 h 113"/>
                </a:gdLst>
                <a:ahLst/>
                <a:cxnLst>
                  <a:cxn ang="T10">
                    <a:pos x="T0" y="T1"/>
                  </a:cxn>
                  <a:cxn ang="T11">
                    <a:pos x="T2" y="T3"/>
                  </a:cxn>
                  <a:cxn ang="T12">
                    <a:pos x="T4" y="T5"/>
                  </a:cxn>
                  <a:cxn ang="T13">
                    <a:pos x="T6" y="T7"/>
                  </a:cxn>
                  <a:cxn ang="T14">
                    <a:pos x="T8" y="T9"/>
                  </a:cxn>
                </a:cxnLst>
                <a:rect l="T15" t="T16" r="T17" b="T18"/>
                <a:pathLst>
                  <a:path w="6" h="113">
                    <a:moveTo>
                      <a:pt x="0" y="0"/>
                    </a:moveTo>
                    <a:lnTo>
                      <a:pt x="0" y="112"/>
                    </a:lnTo>
                    <a:lnTo>
                      <a:pt x="6" y="113"/>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48" name="Freeform 117"/>
              <p:cNvSpPr>
                <a:spLocks/>
              </p:cNvSpPr>
              <p:nvPr/>
            </p:nvSpPr>
            <p:spPr bwMode="auto">
              <a:xfrm>
                <a:off x="722" y="2133"/>
                <a:ext cx="7" cy="2"/>
              </a:xfrm>
              <a:custGeom>
                <a:avLst/>
                <a:gdLst>
                  <a:gd name="T0" fmla="*/ 0 w 7"/>
                  <a:gd name="T1" fmla="*/ 2 h 2"/>
                  <a:gd name="T2" fmla="*/ 6 w 7"/>
                  <a:gd name="T3" fmla="*/ 2 h 2"/>
                  <a:gd name="T4" fmla="*/ 7 w 7"/>
                  <a:gd name="T5" fmla="*/ 1 h 2"/>
                  <a:gd name="T6" fmla="*/ 0 w 7"/>
                  <a:gd name="T7" fmla="*/ 0 h 2"/>
                  <a:gd name="T8" fmla="*/ 0 w 7"/>
                  <a:gd name="T9" fmla="*/ 2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2"/>
                    </a:moveTo>
                    <a:lnTo>
                      <a:pt x="6" y="2"/>
                    </a:lnTo>
                    <a:lnTo>
                      <a:pt x="7" y="1"/>
                    </a:lnTo>
                    <a:lnTo>
                      <a:pt x="0"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49" name="Freeform 118"/>
              <p:cNvSpPr>
                <a:spLocks/>
              </p:cNvSpPr>
              <p:nvPr/>
            </p:nvSpPr>
            <p:spPr bwMode="auto">
              <a:xfrm>
                <a:off x="722" y="2245"/>
                <a:ext cx="7" cy="7"/>
              </a:xfrm>
              <a:custGeom>
                <a:avLst/>
                <a:gdLst>
                  <a:gd name="T0" fmla="*/ 0 w 7"/>
                  <a:gd name="T1" fmla="*/ 2147483647 h 3"/>
                  <a:gd name="T2" fmla="*/ 1 w 7"/>
                  <a:gd name="T3" fmla="*/ 2147483647 h 3"/>
                  <a:gd name="T4" fmla="*/ 7 w 7"/>
                  <a:gd name="T5" fmla="*/ 2147483647 h 3"/>
                  <a:gd name="T6" fmla="*/ 7 w 7"/>
                  <a:gd name="T7" fmla="*/ 2147483647 h 3"/>
                  <a:gd name="T8" fmla="*/ 5 w 7"/>
                  <a:gd name="T9" fmla="*/ 0 h 3"/>
                  <a:gd name="T10" fmla="*/ 0 w 7"/>
                  <a:gd name="T11" fmla="*/ 2147483647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1"/>
                    </a:moveTo>
                    <a:lnTo>
                      <a:pt x="1" y="2"/>
                    </a:lnTo>
                    <a:lnTo>
                      <a:pt x="7" y="3"/>
                    </a:lnTo>
                    <a:lnTo>
                      <a:pt x="7" y="2"/>
                    </a:lnTo>
                    <a:lnTo>
                      <a:pt x="5"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50" name="Freeform 119"/>
              <p:cNvSpPr>
                <a:spLocks/>
              </p:cNvSpPr>
              <p:nvPr/>
            </p:nvSpPr>
            <p:spPr bwMode="auto">
              <a:xfrm>
                <a:off x="722" y="2135"/>
                <a:ext cx="2" cy="112"/>
              </a:xfrm>
              <a:custGeom>
                <a:avLst/>
                <a:gdLst>
                  <a:gd name="T0" fmla="*/ 0 w 6"/>
                  <a:gd name="T1" fmla="*/ 0 h 112"/>
                  <a:gd name="T2" fmla="*/ 0 w 6"/>
                  <a:gd name="T3" fmla="*/ 111 h 112"/>
                  <a:gd name="T4" fmla="*/ 1 w 6"/>
                  <a:gd name="T5" fmla="*/ 112 h 112"/>
                  <a:gd name="T6" fmla="*/ 1 w 6"/>
                  <a:gd name="T7" fmla="*/ 1 h 112"/>
                  <a:gd name="T8" fmla="*/ 0 w 6"/>
                  <a:gd name="T9" fmla="*/ 0 h 112"/>
                  <a:gd name="T10" fmla="*/ 0 60000 65536"/>
                  <a:gd name="T11" fmla="*/ 0 60000 65536"/>
                  <a:gd name="T12" fmla="*/ 0 60000 65536"/>
                  <a:gd name="T13" fmla="*/ 0 60000 65536"/>
                  <a:gd name="T14" fmla="*/ 0 60000 65536"/>
                  <a:gd name="T15" fmla="*/ 0 w 6"/>
                  <a:gd name="T16" fmla="*/ 0 h 112"/>
                  <a:gd name="T17" fmla="*/ 6 w 6"/>
                  <a:gd name="T18" fmla="*/ 112 h 112"/>
                </a:gdLst>
                <a:ahLst/>
                <a:cxnLst>
                  <a:cxn ang="T10">
                    <a:pos x="T0" y="T1"/>
                  </a:cxn>
                  <a:cxn ang="T11">
                    <a:pos x="T2" y="T3"/>
                  </a:cxn>
                  <a:cxn ang="T12">
                    <a:pos x="T4" y="T5"/>
                  </a:cxn>
                  <a:cxn ang="T13">
                    <a:pos x="T6" y="T7"/>
                  </a:cxn>
                  <a:cxn ang="T14">
                    <a:pos x="T8" y="T9"/>
                  </a:cxn>
                </a:cxnLst>
                <a:rect l="T15" t="T16" r="T17" b="T18"/>
                <a:pathLst>
                  <a:path w="6" h="112">
                    <a:moveTo>
                      <a:pt x="0" y="0"/>
                    </a:moveTo>
                    <a:lnTo>
                      <a:pt x="0" y="111"/>
                    </a:lnTo>
                    <a:lnTo>
                      <a:pt x="6" y="112"/>
                    </a:lnTo>
                    <a:lnTo>
                      <a:pt x="6"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51" name="Freeform 120"/>
              <p:cNvSpPr>
                <a:spLocks/>
              </p:cNvSpPr>
              <p:nvPr/>
            </p:nvSpPr>
            <p:spPr bwMode="auto">
              <a:xfrm>
                <a:off x="731" y="2137"/>
                <a:ext cx="7" cy="114"/>
              </a:xfrm>
              <a:custGeom>
                <a:avLst/>
                <a:gdLst>
                  <a:gd name="T0" fmla="*/ 0 w 7"/>
                  <a:gd name="T1" fmla="*/ 0 h 114"/>
                  <a:gd name="T2" fmla="*/ 0 w 7"/>
                  <a:gd name="T3" fmla="*/ 113 h 114"/>
                  <a:gd name="T4" fmla="*/ 7 w 7"/>
                  <a:gd name="T5" fmla="*/ 114 h 114"/>
                  <a:gd name="T6" fmla="*/ 7 w 7"/>
                  <a:gd name="T7" fmla="*/ 0 h 114"/>
                  <a:gd name="T8" fmla="*/ 0 w 7"/>
                  <a:gd name="T9" fmla="*/ 0 h 114"/>
                  <a:gd name="T10" fmla="*/ 0 60000 65536"/>
                  <a:gd name="T11" fmla="*/ 0 60000 65536"/>
                  <a:gd name="T12" fmla="*/ 0 60000 65536"/>
                  <a:gd name="T13" fmla="*/ 0 60000 65536"/>
                  <a:gd name="T14" fmla="*/ 0 60000 65536"/>
                  <a:gd name="T15" fmla="*/ 0 w 7"/>
                  <a:gd name="T16" fmla="*/ 0 h 114"/>
                  <a:gd name="T17" fmla="*/ 7 w 7"/>
                  <a:gd name="T18" fmla="*/ 114 h 114"/>
                </a:gdLst>
                <a:ahLst/>
                <a:cxnLst>
                  <a:cxn ang="T10">
                    <a:pos x="T0" y="T1"/>
                  </a:cxn>
                  <a:cxn ang="T11">
                    <a:pos x="T2" y="T3"/>
                  </a:cxn>
                  <a:cxn ang="T12">
                    <a:pos x="T4" y="T5"/>
                  </a:cxn>
                  <a:cxn ang="T13">
                    <a:pos x="T6" y="T7"/>
                  </a:cxn>
                  <a:cxn ang="T14">
                    <a:pos x="T8" y="T9"/>
                  </a:cxn>
                </a:cxnLst>
                <a:rect l="T15" t="T16" r="T17" b="T18"/>
                <a:pathLst>
                  <a:path w="7" h="114">
                    <a:moveTo>
                      <a:pt x="0" y="0"/>
                    </a:moveTo>
                    <a:lnTo>
                      <a:pt x="0" y="113"/>
                    </a:lnTo>
                    <a:lnTo>
                      <a:pt x="7" y="114"/>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52" name="Freeform 121"/>
              <p:cNvSpPr>
                <a:spLocks/>
              </p:cNvSpPr>
              <p:nvPr/>
            </p:nvSpPr>
            <p:spPr bwMode="auto">
              <a:xfrm>
                <a:off x="729" y="2135"/>
                <a:ext cx="9" cy="2"/>
              </a:xfrm>
              <a:custGeom>
                <a:avLst/>
                <a:gdLst>
                  <a:gd name="T0" fmla="*/ 0 w 8"/>
                  <a:gd name="T1" fmla="*/ 2147483647 h 1"/>
                  <a:gd name="T2" fmla="*/ 362 w 8"/>
                  <a:gd name="T3" fmla="*/ 2147483647 h 1"/>
                  <a:gd name="T4" fmla="*/ 407 w 8"/>
                  <a:gd name="T5" fmla="*/ 0 h 1"/>
                  <a:gd name="T6" fmla="*/ 1 w 8"/>
                  <a:gd name="T7" fmla="*/ 0 h 1"/>
                  <a:gd name="T8" fmla="*/ 0 w 8"/>
                  <a:gd name="T9" fmla="*/ 2147483647 h 1"/>
                  <a:gd name="T10" fmla="*/ 0 60000 65536"/>
                  <a:gd name="T11" fmla="*/ 0 60000 65536"/>
                  <a:gd name="T12" fmla="*/ 0 60000 65536"/>
                  <a:gd name="T13" fmla="*/ 0 60000 65536"/>
                  <a:gd name="T14" fmla="*/ 0 60000 65536"/>
                  <a:gd name="T15" fmla="*/ 0 w 8"/>
                  <a:gd name="T16" fmla="*/ 0 h 1"/>
                  <a:gd name="T17" fmla="*/ 8 w 8"/>
                  <a:gd name="T18" fmla="*/ 1 h 1"/>
                </a:gdLst>
                <a:ahLst/>
                <a:cxnLst>
                  <a:cxn ang="T10">
                    <a:pos x="T0" y="T1"/>
                  </a:cxn>
                  <a:cxn ang="T11">
                    <a:pos x="T2" y="T3"/>
                  </a:cxn>
                  <a:cxn ang="T12">
                    <a:pos x="T4" y="T5"/>
                  </a:cxn>
                  <a:cxn ang="T13">
                    <a:pos x="T6" y="T7"/>
                  </a:cxn>
                  <a:cxn ang="T14">
                    <a:pos x="T8" y="T9"/>
                  </a:cxn>
                </a:cxnLst>
                <a:rect l="T15" t="T16" r="T17" b="T18"/>
                <a:pathLst>
                  <a:path w="8" h="1">
                    <a:moveTo>
                      <a:pt x="0" y="1"/>
                    </a:moveTo>
                    <a:lnTo>
                      <a:pt x="7" y="1"/>
                    </a:lnTo>
                    <a:lnTo>
                      <a:pt x="8" y="0"/>
                    </a:lnTo>
                    <a:lnTo>
                      <a:pt x="1"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53" name="Freeform 122"/>
              <p:cNvSpPr>
                <a:spLocks/>
              </p:cNvSpPr>
              <p:nvPr/>
            </p:nvSpPr>
            <p:spPr bwMode="auto">
              <a:xfrm>
                <a:off x="729" y="2249"/>
                <a:ext cx="9" cy="2"/>
              </a:xfrm>
              <a:custGeom>
                <a:avLst/>
                <a:gdLst>
                  <a:gd name="T0" fmla="*/ 0 w 8"/>
                  <a:gd name="T1" fmla="*/ 0 h 4"/>
                  <a:gd name="T2" fmla="*/ 1 w 8"/>
                  <a:gd name="T3" fmla="*/ 1 h 4"/>
                  <a:gd name="T4" fmla="*/ 407 w 8"/>
                  <a:gd name="T5" fmla="*/ 1 h 4"/>
                  <a:gd name="T6" fmla="*/ 407 w 8"/>
                  <a:gd name="T7" fmla="*/ 1 h 4"/>
                  <a:gd name="T8" fmla="*/ 361 w 8"/>
                  <a:gd name="T9" fmla="*/ 0 h 4"/>
                  <a:gd name="T10" fmla="*/ 0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0" y="0"/>
                    </a:moveTo>
                    <a:lnTo>
                      <a:pt x="1" y="2"/>
                    </a:lnTo>
                    <a:lnTo>
                      <a:pt x="8" y="4"/>
                    </a:lnTo>
                    <a:lnTo>
                      <a:pt x="8" y="2"/>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54" name="Freeform 123"/>
              <p:cNvSpPr>
                <a:spLocks/>
              </p:cNvSpPr>
              <p:nvPr/>
            </p:nvSpPr>
            <p:spPr bwMode="auto">
              <a:xfrm>
                <a:off x="729" y="2137"/>
                <a:ext cx="7" cy="114"/>
              </a:xfrm>
              <a:custGeom>
                <a:avLst/>
                <a:gdLst>
                  <a:gd name="T0" fmla="*/ 0 w 7"/>
                  <a:gd name="T1" fmla="*/ 0 h 113"/>
                  <a:gd name="T2" fmla="*/ 0 w 7"/>
                  <a:gd name="T3" fmla="*/ 145 h 113"/>
                  <a:gd name="T4" fmla="*/ 7 w 7"/>
                  <a:gd name="T5" fmla="*/ 147 h 113"/>
                  <a:gd name="T6" fmla="*/ 7 w 7"/>
                  <a:gd name="T7" fmla="*/ 1 h 113"/>
                  <a:gd name="T8" fmla="*/ 0 w 7"/>
                  <a:gd name="T9" fmla="*/ 0 h 113"/>
                  <a:gd name="T10" fmla="*/ 0 60000 65536"/>
                  <a:gd name="T11" fmla="*/ 0 60000 65536"/>
                  <a:gd name="T12" fmla="*/ 0 60000 65536"/>
                  <a:gd name="T13" fmla="*/ 0 60000 65536"/>
                  <a:gd name="T14" fmla="*/ 0 60000 65536"/>
                  <a:gd name="T15" fmla="*/ 0 w 7"/>
                  <a:gd name="T16" fmla="*/ 0 h 113"/>
                  <a:gd name="T17" fmla="*/ 7 w 7"/>
                  <a:gd name="T18" fmla="*/ 113 h 113"/>
                </a:gdLst>
                <a:ahLst/>
                <a:cxnLst>
                  <a:cxn ang="T10">
                    <a:pos x="T0" y="T1"/>
                  </a:cxn>
                  <a:cxn ang="T11">
                    <a:pos x="T2" y="T3"/>
                  </a:cxn>
                  <a:cxn ang="T12">
                    <a:pos x="T4" y="T5"/>
                  </a:cxn>
                  <a:cxn ang="T13">
                    <a:pos x="T6" y="T7"/>
                  </a:cxn>
                  <a:cxn ang="T14">
                    <a:pos x="T8" y="T9"/>
                  </a:cxn>
                </a:cxnLst>
                <a:rect l="T15" t="T16" r="T17" b="T18"/>
                <a:pathLst>
                  <a:path w="7" h="113">
                    <a:moveTo>
                      <a:pt x="0" y="0"/>
                    </a:moveTo>
                    <a:lnTo>
                      <a:pt x="0" y="111"/>
                    </a:lnTo>
                    <a:lnTo>
                      <a:pt x="7" y="113"/>
                    </a:lnTo>
                    <a:lnTo>
                      <a:pt x="7"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55" name="Freeform 124"/>
              <p:cNvSpPr>
                <a:spLocks/>
              </p:cNvSpPr>
              <p:nvPr/>
            </p:nvSpPr>
            <p:spPr bwMode="auto">
              <a:xfrm>
                <a:off x="738" y="2137"/>
                <a:ext cx="7" cy="116"/>
              </a:xfrm>
              <a:custGeom>
                <a:avLst/>
                <a:gdLst>
                  <a:gd name="T0" fmla="*/ 0 w 7"/>
                  <a:gd name="T1" fmla="*/ 0 h 116"/>
                  <a:gd name="T2" fmla="*/ 0 w 7"/>
                  <a:gd name="T3" fmla="*/ 115 h 116"/>
                  <a:gd name="T4" fmla="*/ 7 w 7"/>
                  <a:gd name="T5" fmla="*/ 116 h 116"/>
                  <a:gd name="T6" fmla="*/ 7 w 7"/>
                  <a:gd name="T7" fmla="*/ 0 h 116"/>
                  <a:gd name="T8" fmla="*/ 0 w 7"/>
                  <a:gd name="T9" fmla="*/ 0 h 116"/>
                  <a:gd name="T10" fmla="*/ 0 60000 65536"/>
                  <a:gd name="T11" fmla="*/ 0 60000 65536"/>
                  <a:gd name="T12" fmla="*/ 0 60000 65536"/>
                  <a:gd name="T13" fmla="*/ 0 60000 65536"/>
                  <a:gd name="T14" fmla="*/ 0 60000 65536"/>
                  <a:gd name="T15" fmla="*/ 0 w 7"/>
                  <a:gd name="T16" fmla="*/ 0 h 116"/>
                  <a:gd name="T17" fmla="*/ 7 w 7"/>
                  <a:gd name="T18" fmla="*/ 116 h 116"/>
                </a:gdLst>
                <a:ahLst/>
                <a:cxnLst>
                  <a:cxn ang="T10">
                    <a:pos x="T0" y="T1"/>
                  </a:cxn>
                  <a:cxn ang="T11">
                    <a:pos x="T2" y="T3"/>
                  </a:cxn>
                  <a:cxn ang="T12">
                    <a:pos x="T4" y="T5"/>
                  </a:cxn>
                  <a:cxn ang="T13">
                    <a:pos x="T6" y="T7"/>
                  </a:cxn>
                  <a:cxn ang="T14">
                    <a:pos x="T8" y="T9"/>
                  </a:cxn>
                </a:cxnLst>
                <a:rect l="T15" t="T16" r="T17" b="T18"/>
                <a:pathLst>
                  <a:path w="7" h="116">
                    <a:moveTo>
                      <a:pt x="0" y="0"/>
                    </a:moveTo>
                    <a:lnTo>
                      <a:pt x="0" y="115"/>
                    </a:lnTo>
                    <a:lnTo>
                      <a:pt x="7" y="116"/>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56" name="Freeform 125"/>
              <p:cNvSpPr>
                <a:spLocks/>
              </p:cNvSpPr>
              <p:nvPr/>
            </p:nvSpPr>
            <p:spPr bwMode="auto">
              <a:xfrm>
                <a:off x="738" y="2137"/>
                <a:ext cx="7" cy="0"/>
              </a:xfrm>
              <a:custGeom>
                <a:avLst/>
                <a:gdLst>
                  <a:gd name="T0" fmla="*/ 0 w 7"/>
                  <a:gd name="T1" fmla="*/ 0 h 1"/>
                  <a:gd name="T2" fmla="*/ 5 w 7"/>
                  <a:gd name="T3" fmla="*/ 0 h 1"/>
                  <a:gd name="T4" fmla="*/ 7 w 7"/>
                  <a:gd name="T5" fmla="*/ 0 h 1"/>
                  <a:gd name="T6" fmla="*/ 0 w 7"/>
                  <a:gd name="T7" fmla="*/ 0 h 1"/>
                  <a:gd name="T8" fmla="*/ 0 w 7"/>
                  <a:gd name="T9" fmla="*/ 0 h 1"/>
                  <a:gd name="T10" fmla="*/ 0 60000 65536"/>
                  <a:gd name="T11" fmla="*/ 0 60000 65536"/>
                  <a:gd name="T12" fmla="*/ 0 60000 65536"/>
                  <a:gd name="T13" fmla="*/ 0 60000 65536"/>
                  <a:gd name="T14" fmla="*/ 0 60000 65536"/>
                  <a:gd name="T15" fmla="*/ 0 w 7"/>
                  <a:gd name="T16" fmla="*/ 0 h 1"/>
                  <a:gd name="T17" fmla="*/ 7 w 7"/>
                  <a:gd name="T18" fmla="*/ 0 h 1"/>
                </a:gdLst>
                <a:ahLst/>
                <a:cxnLst>
                  <a:cxn ang="T10">
                    <a:pos x="T0" y="T1"/>
                  </a:cxn>
                  <a:cxn ang="T11">
                    <a:pos x="T2" y="T3"/>
                  </a:cxn>
                  <a:cxn ang="T12">
                    <a:pos x="T4" y="T5"/>
                  </a:cxn>
                  <a:cxn ang="T13">
                    <a:pos x="T6" y="T7"/>
                  </a:cxn>
                  <a:cxn ang="T14">
                    <a:pos x="T8" y="T9"/>
                  </a:cxn>
                </a:cxnLst>
                <a:rect l="T15" t="T16" r="T17" b="T18"/>
                <a:pathLst>
                  <a:path w="7" h="1">
                    <a:moveTo>
                      <a:pt x="0" y="1"/>
                    </a:moveTo>
                    <a:lnTo>
                      <a:pt x="5" y="1"/>
                    </a:lnTo>
                    <a:lnTo>
                      <a:pt x="7" y="0"/>
                    </a:lnTo>
                    <a:lnTo>
                      <a:pt x="0"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57" name="Freeform 126"/>
              <p:cNvSpPr>
                <a:spLocks/>
              </p:cNvSpPr>
              <p:nvPr/>
            </p:nvSpPr>
            <p:spPr bwMode="auto">
              <a:xfrm>
                <a:off x="738" y="2251"/>
                <a:ext cx="7" cy="2"/>
              </a:xfrm>
              <a:custGeom>
                <a:avLst/>
                <a:gdLst>
                  <a:gd name="T0" fmla="*/ 0 w 7"/>
                  <a:gd name="T1" fmla="*/ 0 h 3"/>
                  <a:gd name="T2" fmla="*/ 0 w 7"/>
                  <a:gd name="T3" fmla="*/ 1 h 3"/>
                  <a:gd name="T4" fmla="*/ 7 w 7"/>
                  <a:gd name="T5" fmla="*/ 1 h 3"/>
                  <a:gd name="T6" fmla="*/ 7 w 7"/>
                  <a:gd name="T7" fmla="*/ 1 h 3"/>
                  <a:gd name="T8" fmla="*/ 4 w 7"/>
                  <a:gd name="T9" fmla="*/ 0 h 3"/>
                  <a:gd name="T10" fmla="*/ 0 w 7"/>
                  <a:gd name="T11" fmla="*/ 0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0"/>
                    </a:moveTo>
                    <a:lnTo>
                      <a:pt x="0" y="1"/>
                    </a:lnTo>
                    <a:lnTo>
                      <a:pt x="7" y="3"/>
                    </a:lnTo>
                    <a:lnTo>
                      <a:pt x="7" y="1"/>
                    </a:lnTo>
                    <a:lnTo>
                      <a:pt x="4"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58" name="Freeform 127"/>
              <p:cNvSpPr>
                <a:spLocks/>
              </p:cNvSpPr>
              <p:nvPr/>
            </p:nvSpPr>
            <p:spPr bwMode="auto">
              <a:xfrm>
                <a:off x="738" y="2137"/>
                <a:ext cx="5" cy="114"/>
              </a:xfrm>
              <a:custGeom>
                <a:avLst/>
                <a:gdLst>
                  <a:gd name="T0" fmla="*/ 0 w 5"/>
                  <a:gd name="T1" fmla="*/ 0 h 114"/>
                  <a:gd name="T2" fmla="*/ 0 w 5"/>
                  <a:gd name="T3" fmla="*/ 113 h 114"/>
                  <a:gd name="T4" fmla="*/ 5 w 5"/>
                  <a:gd name="T5" fmla="*/ 114 h 114"/>
                  <a:gd name="T6" fmla="*/ 5 w 5"/>
                  <a:gd name="T7" fmla="*/ 0 h 114"/>
                  <a:gd name="T8" fmla="*/ 0 w 5"/>
                  <a:gd name="T9" fmla="*/ 0 h 114"/>
                  <a:gd name="T10" fmla="*/ 0 60000 65536"/>
                  <a:gd name="T11" fmla="*/ 0 60000 65536"/>
                  <a:gd name="T12" fmla="*/ 0 60000 65536"/>
                  <a:gd name="T13" fmla="*/ 0 60000 65536"/>
                  <a:gd name="T14" fmla="*/ 0 60000 65536"/>
                  <a:gd name="T15" fmla="*/ 0 w 5"/>
                  <a:gd name="T16" fmla="*/ 0 h 114"/>
                  <a:gd name="T17" fmla="*/ 5 w 5"/>
                  <a:gd name="T18" fmla="*/ 114 h 114"/>
                </a:gdLst>
                <a:ahLst/>
                <a:cxnLst>
                  <a:cxn ang="T10">
                    <a:pos x="T0" y="T1"/>
                  </a:cxn>
                  <a:cxn ang="T11">
                    <a:pos x="T2" y="T3"/>
                  </a:cxn>
                  <a:cxn ang="T12">
                    <a:pos x="T4" y="T5"/>
                  </a:cxn>
                  <a:cxn ang="T13">
                    <a:pos x="T6" y="T7"/>
                  </a:cxn>
                  <a:cxn ang="T14">
                    <a:pos x="T8" y="T9"/>
                  </a:cxn>
                </a:cxnLst>
                <a:rect l="T15" t="T16" r="T17" b="T18"/>
                <a:pathLst>
                  <a:path w="5" h="114">
                    <a:moveTo>
                      <a:pt x="0" y="0"/>
                    </a:moveTo>
                    <a:lnTo>
                      <a:pt x="0" y="113"/>
                    </a:lnTo>
                    <a:lnTo>
                      <a:pt x="5" y="114"/>
                    </a:lnTo>
                    <a:lnTo>
                      <a:pt x="5"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59" name="Freeform 128"/>
              <p:cNvSpPr>
                <a:spLocks/>
              </p:cNvSpPr>
              <p:nvPr/>
            </p:nvSpPr>
            <p:spPr bwMode="auto">
              <a:xfrm>
                <a:off x="748" y="2140"/>
                <a:ext cx="7" cy="119"/>
              </a:xfrm>
              <a:custGeom>
                <a:avLst/>
                <a:gdLst>
                  <a:gd name="T0" fmla="*/ 0 w 7"/>
                  <a:gd name="T1" fmla="*/ 0 h 117"/>
                  <a:gd name="T2" fmla="*/ 0 w 7"/>
                  <a:gd name="T3" fmla="*/ 201 h 117"/>
                  <a:gd name="T4" fmla="*/ 7 w 7"/>
                  <a:gd name="T5" fmla="*/ 204 h 117"/>
                  <a:gd name="T6" fmla="*/ 7 w 7"/>
                  <a:gd name="T7" fmla="*/ 0 h 117"/>
                  <a:gd name="T8" fmla="*/ 0 w 7"/>
                  <a:gd name="T9" fmla="*/ 0 h 117"/>
                  <a:gd name="T10" fmla="*/ 0 60000 65536"/>
                  <a:gd name="T11" fmla="*/ 0 60000 65536"/>
                  <a:gd name="T12" fmla="*/ 0 60000 65536"/>
                  <a:gd name="T13" fmla="*/ 0 60000 65536"/>
                  <a:gd name="T14" fmla="*/ 0 60000 65536"/>
                  <a:gd name="T15" fmla="*/ 0 w 7"/>
                  <a:gd name="T16" fmla="*/ 0 h 117"/>
                  <a:gd name="T17" fmla="*/ 7 w 7"/>
                  <a:gd name="T18" fmla="*/ 117 h 117"/>
                </a:gdLst>
                <a:ahLst/>
                <a:cxnLst>
                  <a:cxn ang="T10">
                    <a:pos x="T0" y="T1"/>
                  </a:cxn>
                  <a:cxn ang="T11">
                    <a:pos x="T2" y="T3"/>
                  </a:cxn>
                  <a:cxn ang="T12">
                    <a:pos x="T4" y="T5"/>
                  </a:cxn>
                  <a:cxn ang="T13">
                    <a:pos x="T6" y="T7"/>
                  </a:cxn>
                  <a:cxn ang="T14">
                    <a:pos x="T8" y="T9"/>
                  </a:cxn>
                </a:cxnLst>
                <a:rect l="T15" t="T16" r="T17" b="T18"/>
                <a:pathLst>
                  <a:path w="7" h="117">
                    <a:moveTo>
                      <a:pt x="0" y="0"/>
                    </a:moveTo>
                    <a:lnTo>
                      <a:pt x="0" y="115"/>
                    </a:lnTo>
                    <a:lnTo>
                      <a:pt x="7" y="117"/>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60" name="Freeform 129"/>
              <p:cNvSpPr>
                <a:spLocks/>
              </p:cNvSpPr>
              <p:nvPr/>
            </p:nvSpPr>
            <p:spPr bwMode="auto">
              <a:xfrm>
                <a:off x="748" y="2137"/>
                <a:ext cx="7" cy="2"/>
              </a:xfrm>
              <a:custGeom>
                <a:avLst/>
                <a:gdLst>
                  <a:gd name="T0" fmla="*/ 0 w 7"/>
                  <a:gd name="T1" fmla="*/ 1 h 3"/>
                  <a:gd name="T2" fmla="*/ 7 w 7"/>
                  <a:gd name="T3" fmla="*/ 1 h 3"/>
                  <a:gd name="T4" fmla="*/ 7 w 7"/>
                  <a:gd name="T5" fmla="*/ 1 h 3"/>
                  <a:gd name="T6" fmla="*/ 0 w 7"/>
                  <a:gd name="T7" fmla="*/ 0 h 3"/>
                  <a:gd name="T8" fmla="*/ 0 w 7"/>
                  <a:gd name="T9" fmla="*/ 1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0" y="2"/>
                    </a:moveTo>
                    <a:lnTo>
                      <a:pt x="7" y="3"/>
                    </a:lnTo>
                    <a:lnTo>
                      <a:pt x="7" y="2"/>
                    </a:lnTo>
                    <a:lnTo>
                      <a:pt x="0"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61" name="Freeform 130"/>
              <p:cNvSpPr>
                <a:spLocks/>
              </p:cNvSpPr>
              <p:nvPr/>
            </p:nvSpPr>
            <p:spPr bwMode="auto">
              <a:xfrm>
                <a:off x="748" y="2254"/>
                <a:ext cx="7" cy="5"/>
              </a:xfrm>
              <a:custGeom>
                <a:avLst/>
                <a:gdLst>
                  <a:gd name="T0" fmla="*/ 0 w 8"/>
                  <a:gd name="T1" fmla="*/ 1 h 5"/>
                  <a:gd name="T2" fmla="*/ 1 w 8"/>
                  <a:gd name="T3" fmla="*/ 2 h 5"/>
                  <a:gd name="T4" fmla="*/ 4 w 8"/>
                  <a:gd name="T5" fmla="*/ 5 h 5"/>
                  <a:gd name="T6" fmla="*/ 4 w 8"/>
                  <a:gd name="T7" fmla="*/ 2 h 5"/>
                  <a:gd name="T8" fmla="*/ 4 w 8"/>
                  <a:gd name="T9" fmla="*/ 0 h 5"/>
                  <a:gd name="T10" fmla="*/ 0 w 8"/>
                  <a:gd name="T11" fmla="*/ 1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0" y="1"/>
                    </a:moveTo>
                    <a:lnTo>
                      <a:pt x="1" y="2"/>
                    </a:lnTo>
                    <a:lnTo>
                      <a:pt x="8" y="5"/>
                    </a:lnTo>
                    <a:lnTo>
                      <a:pt x="8" y="2"/>
                    </a:lnTo>
                    <a:lnTo>
                      <a:pt x="6" y="0"/>
                    </a:lnTo>
                    <a:lnTo>
                      <a:pt x="0"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62" name="Freeform 131"/>
              <p:cNvSpPr>
                <a:spLocks/>
              </p:cNvSpPr>
              <p:nvPr/>
            </p:nvSpPr>
            <p:spPr bwMode="auto">
              <a:xfrm>
                <a:off x="748" y="2140"/>
                <a:ext cx="7" cy="116"/>
              </a:xfrm>
              <a:custGeom>
                <a:avLst/>
                <a:gdLst>
                  <a:gd name="T0" fmla="*/ 0 w 7"/>
                  <a:gd name="T1" fmla="*/ 0 h 115"/>
                  <a:gd name="T2" fmla="*/ 0 w 7"/>
                  <a:gd name="T3" fmla="*/ 148 h 115"/>
                  <a:gd name="T4" fmla="*/ 7 w 7"/>
                  <a:gd name="T5" fmla="*/ 149 h 115"/>
                  <a:gd name="T6" fmla="*/ 7 w 7"/>
                  <a:gd name="T7" fmla="*/ 1 h 115"/>
                  <a:gd name="T8" fmla="*/ 0 w 7"/>
                  <a:gd name="T9" fmla="*/ 0 h 115"/>
                  <a:gd name="T10" fmla="*/ 0 60000 65536"/>
                  <a:gd name="T11" fmla="*/ 0 60000 65536"/>
                  <a:gd name="T12" fmla="*/ 0 60000 65536"/>
                  <a:gd name="T13" fmla="*/ 0 60000 65536"/>
                  <a:gd name="T14" fmla="*/ 0 60000 65536"/>
                  <a:gd name="T15" fmla="*/ 0 w 7"/>
                  <a:gd name="T16" fmla="*/ 0 h 115"/>
                  <a:gd name="T17" fmla="*/ 7 w 7"/>
                  <a:gd name="T18" fmla="*/ 115 h 115"/>
                </a:gdLst>
                <a:ahLst/>
                <a:cxnLst>
                  <a:cxn ang="T10">
                    <a:pos x="T0" y="T1"/>
                  </a:cxn>
                  <a:cxn ang="T11">
                    <a:pos x="T2" y="T3"/>
                  </a:cxn>
                  <a:cxn ang="T12">
                    <a:pos x="T4" y="T5"/>
                  </a:cxn>
                  <a:cxn ang="T13">
                    <a:pos x="T6" y="T7"/>
                  </a:cxn>
                  <a:cxn ang="T14">
                    <a:pos x="T8" y="T9"/>
                  </a:cxn>
                </a:cxnLst>
                <a:rect l="T15" t="T16" r="T17" b="T18"/>
                <a:pathLst>
                  <a:path w="7" h="115">
                    <a:moveTo>
                      <a:pt x="0" y="0"/>
                    </a:moveTo>
                    <a:lnTo>
                      <a:pt x="0" y="114"/>
                    </a:lnTo>
                    <a:lnTo>
                      <a:pt x="7" y="115"/>
                    </a:lnTo>
                    <a:lnTo>
                      <a:pt x="7"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63" name="Freeform 132"/>
              <p:cNvSpPr>
                <a:spLocks/>
              </p:cNvSpPr>
              <p:nvPr/>
            </p:nvSpPr>
            <p:spPr bwMode="auto">
              <a:xfrm>
                <a:off x="757" y="2140"/>
                <a:ext cx="7" cy="119"/>
              </a:xfrm>
              <a:custGeom>
                <a:avLst/>
                <a:gdLst>
                  <a:gd name="T0" fmla="*/ 0 w 7"/>
                  <a:gd name="T1" fmla="*/ 0 h 118"/>
                  <a:gd name="T2" fmla="*/ 0 w 7"/>
                  <a:gd name="T3" fmla="*/ 151 h 118"/>
                  <a:gd name="T4" fmla="*/ 7 w 7"/>
                  <a:gd name="T5" fmla="*/ 152 h 118"/>
                  <a:gd name="T6" fmla="*/ 7 w 7"/>
                  <a:gd name="T7" fmla="*/ 0 h 118"/>
                  <a:gd name="T8" fmla="*/ 0 w 7"/>
                  <a:gd name="T9" fmla="*/ 0 h 118"/>
                  <a:gd name="T10" fmla="*/ 0 60000 65536"/>
                  <a:gd name="T11" fmla="*/ 0 60000 65536"/>
                  <a:gd name="T12" fmla="*/ 0 60000 65536"/>
                  <a:gd name="T13" fmla="*/ 0 60000 65536"/>
                  <a:gd name="T14" fmla="*/ 0 60000 65536"/>
                  <a:gd name="T15" fmla="*/ 0 w 7"/>
                  <a:gd name="T16" fmla="*/ 0 h 118"/>
                  <a:gd name="T17" fmla="*/ 7 w 7"/>
                  <a:gd name="T18" fmla="*/ 118 h 118"/>
                </a:gdLst>
                <a:ahLst/>
                <a:cxnLst>
                  <a:cxn ang="T10">
                    <a:pos x="T0" y="T1"/>
                  </a:cxn>
                  <a:cxn ang="T11">
                    <a:pos x="T2" y="T3"/>
                  </a:cxn>
                  <a:cxn ang="T12">
                    <a:pos x="T4" y="T5"/>
                  </a:cxn>
                  <a:cxn ang="T13">
                    <a:pos x="T6" y="T7"/>
                  </a:cxn>
                  <a:cxn ang="T14">
                    <a:pos x="T8" y="T9"/>
                  </a:cxn>
                </a:cxnLst>
                <a:rect l="T15" t="T16" r="T17" b="T18"/>
                <a:pathLst>
                  <a:path w="7" h="118">
                    <a:moveTo>
                      <a:pt x="0" y="0"/>
                    </a:moveTo>
                    <a:lnTo>
                      <a:pt x="0" y="117"/>
                    </a:lnTo>
                    <a:lnTo>
                      <a:pt x="7" y="118"/>
                    </a:lnTo>
                    <a:lnTo>
                      <a:pt x="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64" name="Freeform 133"/>
              <p:cNvSpPr>
                <a:spLocks/>
              </p:cNvSpPr>
              <p:nvPr/>
            </p:nvSpPr>
            <p:spPr bwMode="auto">
              <a:xfrm>
                <a:off x="755" y="2140"/>
                <a:ext cx="9" cy="2"/>
              </a:xfrm>
              <a:custGeom>
                <a:avLst/>
                <a:gdLst>
                  <a:gd name="T0" fmla="*/ 0 w 8"/>
                  <a:gd name="T1" fmla="*/ 2 h 2"/>
                  <a:gd name="T2" fmla="*/ 362 w 8"/>
                  <a:gd name="T3" fmla="*/ 2 h 2"/>
                  <a:gd name="T4" fmla="*/ 407 w 8"/>
                  <a:gd name="T5" fmla="*/ 1 h 2"/>
                  <a:gd name="T6" fmla="*/ 1 w 8"/>
                  <a:gd name="T7" fmla="*/ 0 h 2"/>
                  <a:gd name="T8" fmla="*/ 0 w 8"/>
                  <a:gd name="T9" fmla="*/ 2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0" y="2"/>
                    </a:moveTo>
                    <a:lnTo>
                      <a:pt x="7" y="2"/>
                    </a:lnTo>
                    <a:lnTo>
                      <a:pt x="8" y="1"/>
                    </a:lnTo>
                    <a:lnTo>
                      <a:pt x="1"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65" name="Freeform 134"/>
              <p:cNvSpPr>
                <a:spLocks/>
              </p:cNvSpPr>
              <p:nvPr/>
            </p:nvSpPr>
            <p:spPr bwMode="auto">
              <a:xfrm>
                <a:off x="755" y="2258"/>
                <a:ext cx="9" cy="2"/>
              </a:xfrm>
              <a:custGeom>
                <a:avLst/>
                <a:gdLst>
                  <a:gd name="T0" fmla="*/ 0 w 8"/>
                  <a:gd name="T1" fmla="*/ 0 h 3"/>
                  <a:gd name="T2" fmla="*/ 1 w 8"/>
                  <a:gd name="T3" fmla="*/ 1 h 3"/>
                  <a:gd name="T4" fmla="*/ 407 w 8"/>
                  <a:gd name="T5" fmla="*/ 1 h 3"/>
                  <a:gd name="T6" fmla="*/ 407 w 8"/>
                  <a:gd name="T7" fmla="*/ 1 h 3"/>
                  <a:gd name="T8" fmla="*/ 361 w 8"/>
                  <a:gd name="T9" fmla="*/ 0 h 3"/>
                  <a:gd name="T10" fmla="*/ 0 w 8"/>
                  <a:gd name="T11" fmla="*/ 0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0"/>
                    </a:moveTo>
                    <a:lnTo>
                      <a:pt x="1" y="2"/>
                    </a:lnTo>
                    <a:lnTo>
                      <a:pt x="8" y="3"/>
                    </a:lnTo>
                    <a:lnTo>
                      <a:pt x="8" y="1"/>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66" name="Freeform 135"/>
              <p:cNvSpPr>
                <a:spLocks/>
              </p:cNvSpPr>
              <p:nvPr/>
            </p:nvSpPr>
            <p:spPr bwMode="auto">
              <a:xfrm>
                <a:off x="755" y="2142"/>
                <a:ext cx="7" cy="116"/>
              </a:xfrm>
              <a:custGeom>
                <a:avLst/>
                <a:gdLst>
                  <a:gd name="T0" fmla="*/ 0 w 7"/>
                  <a:gd name="T1" fmla="*/ 0 h 116"/>
                  <a:gd name="T2" fmla="*/ 0 w 7"/>
                  <a:gd name="T3" fmla="*/ 115 h 116"/>
                  <a:gd name="T4" fmla="*/ 7 w 7"/>
                  <a:gd name="T5" fmla="*/ 116 h 116"/>
                  <a:gd name="T6" fmla="*/ 7 w 7"/>
                  <a:gd name="T7" fmla="*/ 0 h 116"/>
                  <a:gd name="T8" fmla="*/ 0 w 7"/>
                  <a:gd name="T9" fmla="*/ 0 h 116"/>
                  <a:gd name="T10" fmla="*/ 0 60000 65536"/>
                  <a:gd name="T11" fmla="*/ 0 60000 65536"/>
                  <a:gd name="T12" fmla="*/ 0 60000 65536"/>
                  <a:gd name="T13" fmla="*/ 0 60000 65536"/>
                  <a:gd name="T14" fmla="*/ 0 60000 65536"/>
                  <a:gd name="T15" fmla="*/ 0 w 7"/>
                  <a:gd name="T16" fmla="*/ 0 h 116"/>
                  <a:gd name="T17" fmla="*/ 7 w 7"/>
                  <a:gd name="T18" fmla="*/ 116 h 116"/>
                </a:gdLst>
                <a:ahLst/>
                <a:cxnLst>
                  <a:cxn ang="T10">
                    <a:pos x="T0" y="T1"/>
                  </a:cxn>
                  <a:cxn ang="T11">
                    <a:pos x="T2" y="T3"/>
                  </a:cxn>
                  <a:cxn ang="T12">
                    <a:pos x="T4" y="T5"/>
                  </a:cxn>
                  <a:cxn ang="T13">
                    <a:pos x="T6" y="T7"/>
                  </a:cxn>
                  <a:cxn ang="T14">
                    <a:pos x="T8" y="T9"/>
                  </a:cxn>
                </a:cxnLst>
                <a:rect l="T15" t="T16" r="T17" b="T18"/>
                <a:pathLst>
                  <a:path w="7" h="116">
                    <a:moveTo>
                      <a:pt x="0" y="0"/>
                    </a:moveTo>
                    <a:lnTo>
                      <a:pt x="0" y="115"/>
                    </a:lnTo>
                    <a:lnTo>
                      <a:pt x="7" y="116"/>
                    </a:lnTo>
                    <a:lnTo>
                      <a:pt x="7"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67" name="Freeform 136"/>
              <p:cNvSpPr>
                <a:spLocks/>
              </p:cNvSpPr>
              <p:nvPr/>
            </p:nvSpPr>
            <p:spPr bwMode="auto">
              <a:xfrm>
                <a:off x="653" y="2121"/>
                <a:ext cx="7" cy="105"/>
              </a:xfrm>
              <a:custGeom>
                <a:avLst/>
                <a:gdLst>
                  <a:gd name="T0" fmla="*/ 0 w 6"/>
                  <a:gd name="T1" fmla="*/ 0 h 103"/>
                  <a:gd name="T2" fmla="*/ 0 w 6"/>
                  <a:gd name="T3" fmla="*/ 193 h 103"/>
                  <a:gd name="T4" fmla="*/ 1210 w 6"/>
                  <a:gd name="T5" fmla="*/ 195 h 103"/>
                  <a:gd name="T6" fmla="*/ 1210 w 6"/>
                  <a:gd name="T7" fmla="*/ 0 h 103"/>
                  <a:gd name="T8" fmla="*/ 0 w 6"/>
                  <a:gd name="T9" fmla="*/ 0 h 103"/>
                  <a:gd name="T10" fmla="*/ 0 60000 65536"/>
                  <a:gd name="T11" fmla="*/ 0 60000 65536"/>
                  <a:gd name="T12" fmla="*/ 0 60000 65536"/>
                  <a:gd name="T13" fmla="*/ 0 60000 65536"/>
                  <a:gd name="T14" fmla="*/ 0 60000 65536"/>
                  <a:gd name="T15" fmla="*/ 0 w 6"/>
                  <a:gd name="T16" fmla="*/ 0 h 103"/>
                  <a:gd name="T17" fmla="*/ 6 w 6"/>
                  <a:gd name="T18" fmla="*/ 103 h 103"/>
                </a:gdLst>
                <a:ahLst/>
                <a:cxnLst>
                  <a:cxn ang="T10">
                    <a:pos x="T0" y="T1"/>
                  </a:cxn>
                  <a:cxn ang="T11">
                    <a:pos x="T2" y="T3"/>
                  </a:cxn>
                  <a:cxn ang="T12">
                    <a:pos x="T4" y="T5"/>
                  </a:cxn>
                  <a:cxn ang="T13">
                    <a:pos x="T6" y="T7"/>
                  </a:cxn>
                  <a:cxn ang="T14">
                    <a:pos x="T8" y="T9"/>
                  </a:cxn>
                </a:cxnLst>
                <a:rect l="T15" t="T16" r="T17" b="T18"/>
                <a:pathLst>
                  <a:path w="6" h="103">
                    <a:moveTo>
                      <a:pt x="0" y="0"/>
                    </a:moveTo>
                    <a:lnTo>
                      <a:pt x="0" y="102"/>
                    </a:lnTo>
                    <a:lnTo>
                      <a:pt x="6" y="103"/>
                    </a:lnTo>
                    <a:lnTo>
                      <a:pt x="6"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68" name="Freeform 137"/>
              <p:cNvSpPr>
                <a:spLocks/>
              </p:cNvSpPr>
              <p:nvPr/>
            </p:nvSpPr>
            <p:spPr bwMode="auto">
              <a:xfrm>
                <a:off x="653" y="2121"/>
                <a:ext cx="7" cy="2"/>
              </a:xfrm>
              <a:custGeom>
                <a:avLst/>
                <a:gdLst>
                  <a:gd name="T0" fmla="*/ 0 w 7"/>
                  <a:gd name="T1" fmla="*/ 2147483647 h 1"/>
                  <a:gd name="T2" fmla="*/ 6 w 7"/>
                  <a:gd name="T3" fmla="*/ 2147483647 h 1"/>
                  <a:gd name="T4" fmla="*/ 7 w 7"/>
                  <a:gd name="T5" fmla="*/ 0 h 1"/>
                  <a:gd name="T6" fmla="*/ 0 w 7"/>
                  <a:gd name="T7" fmla="*/ 0 h 1"/>
                  <a:gd name="T8" fmla="*/ 0 w 7"/>
                  <a:gd name="T9" fmla="*/ 2147483647 h 1"/>
                  <a:gd name="T10" fmla="*/ 0 60000 65536"/>
                  <a:gd name="T11" fmla="*/ 0 60000 65536"/>
                  <a:gd name="T12" fmla="*/ 0 60000 65536"/>
                  <a:gd name="T13" fmla="*/ 0 60000 65536"/>
                  <a:gd name="T14" fmla="*/ 0 60000 65536"/>
                  <a:gd name="T15" fmla="*/ 0 w 7"/>
                  <a:gd name="T16" fmla="*/ 0 h 1"/>
                  <a:gd name="T17" fmla="*/ 7 w 7"/>
                  <a:gd name="T18" fmla="*/ 1 h 1"/>
                </a:gdLst>
                <a:ahLst/>
                <a:cxnLst>
                  <a:cxn ang="T10">
                    <a:pos x="T0" y="T1"/>
                  </a:cxn>
                  <a:cxn ang="T11">
                    <a:pos x="T2" y="T3"/>
                  </a:cxn>
                  <a:cxn ang="T12">
                    <a:pos x="T4" y="T5"/>
                  </a:cxn>
                  <a:cxn ang="T13">
                    <a:pos x="T6" y="T7"/>
                  </a:cxn>
                  <a:cxn ang="T14">
                    <a:pos x="T8" y="T9"/>
                  </a:cxn>
                </a:cxnLst>
                <a:rect l="T15" t="T16" r="T17" b="T18"/>
                <a:pathLst>
                  <a:path w="7" h="1">
                    <a:moveTo>
                      <a:pt x="0" y="1"/>
                    </a:moveTo>
                    <a:lnTo>
                      <a:pt x="6" y="1"/>
                    </a:lnTo>
                    <a:lnTo>
                      <a:pt x="7" y="0"/>
                    </a:lnTo>
                    <a:lnTo>
                      <a:pt x="0" y="0"/>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69" name="Freeform 138"/>
              <p:cNvSpPr>
                <a:spLocks/>
              </p:cNvSpPr>
              <p:nvPr/>
            </p:nvSpPr>
            <p:spPr bwMode="auto">
              <a:xfrm>
                <a:off x="653" y="2221"/>
                <a:ext cx="7" cy="5"/>
              </a:xfrm>
              <a:custGeom>
                <a:avLst/>
                <a:gdLst>
                  <a:gd name="T0" fmla="*/ 0 w 7"/>
                  <a:gd name="T1" fmla="*/ 4929 h 4"/>
                  <a:gd name="T2" fmla="*/ 1 w 7"/>
                  <a:gd name="T3" fmla="*/ 6161 h 4"/>
                  <a:gd name="T4" fmla="*/ 7 w 7"/>
                  <a:gd name="T5" fmla="*/ 7701 h 4"/>
                  <a:gd name="T6" fmla="*/ 7 w 7"/>
                  <a:gd name="T7" fmla="*/ 6161 h 4"/>
                  <a:gd name="T8" fmla="*/ 5 w 7"/>
                  <a:gd name="T9" fmla="*/ 0 h 4"/>
                  <a:gd name="T10" fmla="*/ 0 w 7"/>
                  <a:gd name="T11" fmla="*/ 4929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2"/>
                    </a:moveTo>
                    <a:lnTo>
                      <a:pt x="1" y="3"/>
                    </a:lnTo>
                    <a:lnTo>
                      <a:pt x="7" y="4"/>
                    </a:lnTo>
                    <a:lnTo>
                      <a:pt x="7" y="3"/>
                    </a:lnTo>
                    <a:lnTo>
                      <a:pt x="5" y="0"/>
                    </a:lnTo>
                    <a:lnTo>
                      <a:pt x="0" y="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70" name="Freeform 139"/>
              <p:cNvSpPr>
                <a:spLocks/>
              </p:cNvSpPr>
              <p:nvPr/>
            </p:nvSpPr>
            <p:spPr bwMode="auto">
              <a:xfrm>
                <a:off x="653" y="2212"/>
                <a:ext cx="5" cy="12"/>
              </a:xfrm>
              <a:custGeom>
                <a:avLst/>
                <a:gdLst>
                  <a:gd name="T0" fmla="*/ 0 w 6"/>
                  <a:gd name="T1" fmla="*/ 0 h 13"/>
                  <a:gd name="T2" fmla="*/ 0 w 6"/>
                  <a:gd name="T3" fmla="*/ 6 h 13"/>
                  <a:gd name="T4" fmla="*/ 3 w 6"/>
                  <a:gd name="T5" fmla="*/ 6 h 13"/>
                  <a:gd name="T6" fmla="*/ 3 w 6"/>
                  <a:gd name="T7" fmla="*/ 1 h 13"/>
                  <a:gd name="T8" fmla="*/ 0 w 6"/>
                  <a:gd name="T9" fmla="*/ 0 h 13"/>
                  <a:gd name="T10" fmla="*/ 0 60000 65536"/>
                  <a:gd name="T11" fmla="*/ 0 60000 65536"/>
                  <a:gd name="T12" fmla="*/ 0 60000 65536"/>
                  <a:gd name="T13" fmla="*/ 0 60000 65536"/>
                  <a:gd name="T14" fmla="*/ 0 60000 65536"/>
                  <a:gd name="T15" fmla="*/ 0 w 6"/>
                  <a:gd name="T16" fmla="*/ 0 h 13"/>
                  <a:gd name="T17" fmla="*/ 6 w 6"/>
                  <a:gd name="T18" fmla="*/ 13 h 13"/>
                </a:gdLst>
                <a:ahLst/>
                <a:cxnLst>
                  <a:cxn ang="T10">
                    <a:pos x="T0" y="T1"/>
                  </a:cxn>
                  <a:cxn ang="T11">
                    <a:pos x="T2" y="T3"/>
                  </a:cxn>
                  <a:cxn ang="T12">
                    <a:pos x="T4" y="T5"/>
                  </a:cxn>
                  <a:cxn ang="T13">
                    <a:pos x="T6" y="T7"/>
                  </a:cxn>
                  <a:cxn ang="T14">
                    <a:pos x="T8" y="T9"/>
                  </a:cxn>
                </a:cxnLst>
                <a:rect l="T15" t="T16" r="T17" b="T18"/>
                <a:pathLst>
                  <a:path w="6" h="13">
                    <a:moveTo>
                      <a:pt x="0" y="0"/>
                    </a:moveTo>
                    <a:lnTo>
                      <a:pt x="0" y="12"/>
                    </a:lnTo>
                    <a:lnTo>
                      <a:pt x="6" y="13"/>
                    </a:lnTo>
                    <a:lnTo>
                      <a:pt x="6"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71" name="Freeform 140"/>
              <p:cNvSpPr>
                <a:spLocks/>
              </p:cNvSpPr>
              <p:nvPr/>
            </p:nvSpPr>
            <p:spPr bwMode="auto">
              <a:xfrm>
                <a:off x="653" y="2123"/>
                <a:ext cx="5" cy="75"/>
              </a:xfrm>
              <a:custGeom>
                <a:avLst/>
                <a:gdLst>
                  <a:gd name="T0" fmla="*/ 0 w 6"/>
                  <a:gd name="T1" fmla="*/ 0 h 75"/>
                  <a:gd name="T2" fmla="*/ 0 w 6"/>
                  <a:gd name="T3" fmla="*/ 74 h 75"/>
                  <a:gd name="T4" fmla="*/ 3 w 6"/>
                  <a:gd name="T5" fmla="*/ 75 h 75"/>
                  <a:gd name="T6" fmla="*/ 3 w 6"/>
                  <a:gd name="T7" fmla="*/ 1 h 75"/>
                  <a:gd name="T8" fmla="*/ 0 w 6"/>
                  <a:gd name="T9" fmla="*/ 0 h 75"/>
                  <a:gd name="T10" fmla="*/ 0 60000 65536"/>
                  <a:gd name="T11" fmla="*/ 0 60000 65536"/>
                  <a:gd name="T12" fmla="*/ 0 60000 65536"/>
                  <a:gd name="T13" fmla="*/ 0 60000 65536"/>
                  <a:gd name="T14" fmla="*/ 0 60000 65536"/>
                  <a:gd name="T15" fmla="*/ 0 w 6"/>
                  <a:gd name="T16" fmla="*/ 0 h 75"/>
                  <a:gd name="T17" fmla="*/ 6 w 6"/>
                  <a:gd name="T18" fmla="*/ 75 h 75"/>
                </a:gdLst>
                <a:ahLst/>
                <a:cxnLst>
                  <a:cxn ang="T10">
                    <a:pos x="T0" y="T1"/>
                  </a:cxn>
                  <a:cxn ang="T11">
                    <a:pos x="T2" y="T3"/>
                  </a:cxn>
                  <a:cxn ang="T12">
                    <a:pos x="T4" y="T5"/>
                  </a:cxn>
                  <a:cxn ang="T13">
                    <a:pos x="T6" y="T7"/>
                  </a:cxn>
                  <a:cxn ang="T14">
                    <a:pos x="T8" y="T9"/>
                  </a:cxn>
                </a:cxnLst>
                <a:rect l="T15" t="T16" r="T17" b="T18"/>
                <a:pathLst>
                  <a:path w="6" h="75">
                    <a:moveTo>
                      <a:pt x="0" y="0"/>
                    </a:moveTo>
                    <a:lnTo>
                      <a:pt x="0" y="74"/>
                    </a:lnTo>
                    <a:lnTo>
                      <a:pt x="6" y="75"/>
                    </a:lnTo>
                    <a:lnTo>
                      <a:pt x="6" y="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72" name="Freeform 141"/>
              <p:cNvSpPr>
                <a:spLocks/>
              </p:cNvSpPr>
              <p:nvPr/>
            </p:nvSpPr>
            <p:spPr bwMode="auto">
              <a:xfrm>
                <a:off x="653" y="2210"/>
                <a:ext cx="7" cy="2"/>
              </a:xfrm>
              <a:custGeom>
                <a:avLst/>
                <a:gdLst>
                  <a:gd name="T0" fmla="*/ 0 w 7"/>
                  <a:gd name="T1" fmla="*/ 1 h 3"/>
                  <a:gd name="T2" fmla="*/ 6 w 7"/>
                  <a:gd name="T3" fmla="*/ 1 h 3"/>
                  <a:gd name="T4" fmla="*/ 7 w 7"/>
                  <a:gd name="T5" fmla="*/ 1 h 3"/>
                  <a:gd name="T6" fmla="*/ 0 w 7"/>
                  <a:gd name="T7" fmla="*/ 0 h 3"/>
                  <a:gd name="T8" fmla="*/ 0 w 7"/>
                  <a:gd name="T9" fmla="*/ 1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0" y="2"/>
                    </a:moveTo>
                    <a:lnTo>
                      <a:pt x="6" y="3"/>
                    </a:lnTo>
                    <a:lnTo>
                      <a:pt x="7" y="1"/>
                    </a:lnTo>
                    <a:lnTo>
                      <a:pt x="0" y="0"/>
                    </a:lnTo>
                    <a:lnTo>
                      <a:pt x="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73" name="Freeform 142"/>
              <p:cNvSpPr>
                <a:spLocks/>
              </p:cNvSpPr>
              <p:nvPr/>
            </p:nvSpPr>
            <p:spPr bwMode="auto">
              <a:xfrm>
                <a:off x="653" y="2198"/>
                <a:ext cx="7" cy="0"/>
              </a:xfrm>
              <a:custGeom>
                <a:avLst/>
                <a:gdLst>
                  <a:gd name="T0" fmla="*/ 6 w 7"/>
                  <a:gd name="T1" fmla="*/ 0 h 2"/>
                  <a:gd name="T2" fmla="*/ 0 w 7"/>
                  <a:gd name="T3" fmla="*/ 0 h 2"/>
                  <a:gd name="T4" fmla="*/ 1 w 7"/>
                  <a:gd name="T5" fmla="*/ 0 h 2"/>
                  <a:gd name="T6" fmla="*/ 7 w 7"/>
                  <a:gd name="T7" fmla="*/ 0 h 2"/>
                  <a:gd name="T8" fmla="*/ 6 w 7"/>
                  <a:gd name="T9" fmla="*/ 0 h 2"/>
                  <a:gd name="T10" fmla="*/ 0 60000 65536"/>
                  <a:gd name="T11" fmla="*/ 0 60000 65536"/>
                  <a:gd name="T12" fmla="*/ 0 60000 65536"/>
                  <a:gd name="T13" fmla="*/ 0 60000 65536"/>
                  <a:gd name="T14" fmla="*/ 0 60000 65536"/>
                  <a:gd name="T15" fmla="*/ 0 w 7"/>
                  <a:gd name="T16" fmla="*/ 0 h 2"/>
                  <a:gd name="T17" fmla="*/ 7 w 7"/>
                  <a:gd name="T18" fmla="*/ 0 h 2"/>
                </a:gdLst>
                <a:ahLst/>
                <a:cxnLst>
                  <a:cxn ang="T10">
                    <a:pos x="T0" y="T1"/>
                  </a:cxn>
                  <a:cxn ang="T11">
                    <a:pos x="T2" y="T3"/>
                  </a:cxn>
                  <a:cxn ang="T12">
                    <a:pos x="T4" y="T5"/>
                  </a:cxn>
                  <a:cxn ang="T13">
                    <a:pos x="T6" y="T7"/>
                  </a:cxn>
                  <a:cxn ang="T14">
                    <a:pos x="T8" y="T9"/>
                  </a:cxn>
                </a:cxnLst>
                <a:rect l="T15" t="T16" r="T17" b="T18"/>
                <a:pathLst>
                  <a:path w="7" h="2">
                    <a:moveTo>
                      <a:pt x="6" y="1"/>
                    </a:moveTo>
                    <a:lnTo>
                      <a:pt x="0" y="0"/>
                    </a:lnTo>
                    <a:lnTo>
                      <a:pt x="1" y="2"/>
                    </a:lnTo>
                    <a:lnTo>
                      <a:pt x="7" y="2"/>
                    </a:lnTo>
                    <a:lnTo>
                      <a:pt x="6"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74" name="Rectangle 143"/>
              <p:cNvSpPr>
                <a:spLocks noChangeArrowheads="1"/>
              </p:cNvSpPr>
              <p:nvPr/>
            </p:nvSpPr>
            <p:spPr bwMode="auto">
              <a:xfrm>
                <a:off x="653" y="2205"/>
                <a:ext cx="5" cy="5"/>
              </a:xfrm>
              <a:prstGeom prst="rect">
                <a:avLst/>
              </a:prstGeom>
              <a:solidFill>
                <a:srgbClr val="2020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ct val="0"/>
                  </a:spcBef>
                  <a:defRPr/>
                </a:pPr>
                <a:endParaRPr lang="en-GB" sz="4000" dirty="0">
                  <a:latin typeface="+mn-lt"/>
                  <a:ea typeface="ＭＳ Ｐゴシック" pitchFamily="34" charset="-128"/>
                  <a:cs typeface="Arial" pitchFamily="34" charset="0"/>
                </a:endParaRPr>
              </a:p>
            </p:txBody>
          </p:sp>
          <p:sp>
            <p:nvSpPr>
              <p:cNvPr id="1175" name="Freeform 144"/>
              <p:cNvSpPr>
                <a:spLocks/>
              </p:cNvSpPr>
              <p:nvPr/>
            </p:nvSpPr>
            <p:spPr bwMode="auto">
              <a:xfrm>
                <a:off x="764" y="2137"/>
                <a:ext cx="2" cy="128"/>
              </a:xfrm>
              <a:custGeom>
                <a:avLst/>
                <a:gdLst>
                  <a:gd name="T0" fmla="*/ 0 w 1"/>
                  <a:gd name="T1" fmla="*/ 161 h 127"/>
                  <a:gd name="T2" fmla="*/ 0 w 1"/>
                  <a:gd name="T3" fmla="*/ 158 h 127"/>
                  <a:gd name="T4" fmla="*/ 0 w 1"/>
                  <a:gd name="T5" fmla="*/ 0 h 127"/>
                  <a:gd name="T6" fmla="*/ 0 w 1"/>
                  <a:gd name="T7" fmla="*/ 0 h 127"/>
                  <a:gd name="T8" fmla="*/ 0 w 1"/>
                  <a:gd name="T9" fmla="*/ 161 h 127"/>
                  <a:gd name="T10" fmla="*/ 0 60000 65536"/>
                  <a:gd name="T11" fmla="*/ 0 60000 65536"/>
                  <a:gd name="T12" fmla="*/ 0 60000 65536"/>
                  <a:gd name="T13" fmla="*/ 0 60000 65536"/>
                  <a:gd name="T14" fmla="*/ 0 60000 65536"/>
                  <a:gd name="T15" fmla="*/ 0 w 1"/>
                  <a:gd name="T16" fmla="*/ 0 h 127"/>
                  <a:gd name="T17" fmla="*/ 1 w 1"/>
                  <a:gd name="T18" fmla="*/ 127 h 127"/>
                </a:gdLst>
                <a:ahLst/>
                <a:cxnLst>
                  <a:cxn ang="T10">
                    <a:pos x="T0" y="T1"/>
                  </a:cxn>
                  <a:cxn ang="T11">
                    <a:pos x="T2" y="T3"/>
                  </a:cxn>
                  <a:cxn ang="T12">
                    <a:pos x="T4" y="T5"/>
                  </a:cxn>
                  <a:cxn ang="T13">
                    <a:pos x="T6" y="T7"/>
                  </a:cxn>
                  <a:cxn ang="T14">
                    <a:pos x="T8" y="T9"/>
                  </a:cxn>
                </a:cxnLst>
                <a:rect l="T15" t="T16" r="T17" b="T18"/>
                <a:pathLst>
                  <a:path w="1" h="127">
                    <a:moveTo>
                      <a:pt x="0" y="127"/>
                    </a:moveTo>
                    <a:lnTo>
                      <a:pt x="0" y="124"/>
                    </a:lnTo>
                    <a:lnTo>
                      <a:pt x="0" y="0"/>
                    </a:lnTo>
                    <a:lnTo>
                      <a:pt x="0" y="12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sp>
            <p:nvSpPr>
              <p:cNvPr id="1176" name="Freeform 145"/>
              <p:cNvSpPr>
                <a:spLocks/>
              </p:cNvSpPr>
              <p:nvPr/>
            </p:nvSpPr>
            <p:spPr bwMode="auto">
              <a:xfrm>
                <a:off x="641" y="2116"/>
                <a:ext cx="3" cy="109"/>
              </a:xfrm>
              <a:custGeom>
                <a:avLst/>
                <a:gdLst>
                  <a:gd name="T0" fmla="*/ 0 w 1"/>
                  <a:gd name="T1" fmla="*/ 0 h 108"/>
                  <a:gd name="T2" fmla="*/ 0 w 1"/>
                  <a:gd name="T3" fmla="*/ 142 h 108"/>
                  <a:gd name="T4" fmla="*/ 0 w 1"/>
                  <a:gd name="T5" fmla="*/ 141 h 108"/>
                  <a:gd name="T6" fmla="*/ 0 w 1"/>
                  <a:gd name="T7" fmla="*/ 0 h 108"/>
                  <a:gd name="T8" fmla="*/ 0 60000 65536"/>
                  <a:gd name="T9" fmla="*/ 0 60000 65536"/>
                  <a:gd name="T10" fmla="*/ 0 60000 65536"/>
                  <a:gd name="T11" fmla="*/ 0 60000 65536"/>
                  <a:gd name="T12" fmla="*/ 0 w 1"/>
                  <a:gd name="T13" fmla="*/ 0 h 108"/>
                  <a:gd name="T14" fmla="*/ 1 w 1"/>
                  <a:gd name="T15" fmla="*/ 108 h 108"/>
                </a:gdLst>
                <a:ahLst/>
                <a:cxnLst>
                  <a:cxn ang="T8">
                    <a:pos x="T0" y="T1"/>
                  </a:cxn>
                  <a:cxn ang="T9">
                    <a:pos x="T2" y="T3"/>
                  </a:cxn>
                  <a:cxn ang="T10">
                    <a:pos x="T4" y="T5"/>
                  </a:cxn>
                  <a:cxn ang="T11">
                    <a:pos x="T6" y="T7"/>
                  </a:cxn>
                </a:cxnLst>
                <a:rect l="T12" t="T13" r="T14" b="T15"/>
                <a:pathLst>
                  <a:path w="1" h="108">
                    <a:moveTo>
                      <a:pt x="0" y="0"/>
                    </a:moveTo>
                    <a:lnTo>
                      <a:pt x="0" y="108"/>
                    </a:lnTo>
                    <a:lnTo>
                      <a:pt x="0" y="107"/>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latin typeface="+mn-lt"/>
                  <a:cs typeface="Arial" pitchFamily="34" charset="0"/>
                </a:endParaRPr>
              </a:p>
            </p:txBody>
          </p:sp>
        </p:grpSp>
        <p:sp>
          <p:nvSpPr>
            <p:cNvPr id="1095" name="Freeform 146"/>
            <p:cNvSpPr>
              <a:spLocks/>
            </p:cNvSpPr>
            <p:nvPr/>
          </p:nvSpPr>
          <p:spPr bwMode="auto">
            <a:xfrm>
              <a:off x="778" y="1974"/>
              <a:ext cx="7" cy="370"/>
            </a:xfrm>
            <a:custGeom>
              <a:avLst/>
              <a:gdLst>
                <a:gd name="T0" fmla="*/ 0 w 7"/>
                <a:gd name="T1" fmla="*/ 2 h 370"/>
                <a:gd name="T2" fmla="*/ 0 w 7"/>
                <a:gd name="T3" fmla="*/ 370 h 370"/>
                <a:gd name="T4" fmla="*/ 7 w 7"/>
                <a:gd name="T5" fmla="*/ 363 h 370"/>
                <a:gd name="T6" fmla="*/ 7 w 7"/>
                <a:gd name="T7" fmla="*/ 0 h 370"/>
                <a:gd name="T8" fmla="*/ 0 w 7"/>
                <a:gd name="T9" fmla="*/ 2 h 370"/>
                <a:gd name="T10" fmla="*/ 0 60000 65536"/>
                <a:gd name="T11" fmla="*/ 0 60000 65536"/>
                <a:gd name="T12" fmla="*/ 0 60000 65536"/>
                <a:gd name="T13" fmla="*/ 0 60000 65536"/>
                <a:gd name="T14" fmla="*/ 0 60000 65536"/>
                <a:gd name="T15" fmla="*/ 0 w 7"/>
                <a:gd name="T16" fmla="*/ 0 h 370"/>
                <a:gd name="T17" fmla="*/ 7 w 7"/>
                <a:gd name="T18" fmla="*/ 370 h 370"/>
              </a:gdLst>
              <a:ahLst/>
              <a:cxnLst>
                <a:cxn ang="T10">
                  <a:pos x="T0" y="T1"/>
                </a:cxn>
                <a:cxn ang="T11">
                  <a:pos x="T2" y="T3"/>
                </a:cxn>
                <a:cxn ang="T12">
                  <a:pos x="T4" y="T5"/>
                </a:cxn>
                <a:cxn ang="T13">
                  <a:pos x="T6" y="T7"/>
                </a:cxn>
                <a:cxn ang="T14">
                  <a:pos x="T8" y="T9"/>
                </a:cxn>
              </a:cxnLst>
              <a:rect l="T15" t="T16" r="T17" b="T18"/>
              <a:pathLst>
                <a:path w="7" h="370">
                  <a:moveTo>
                    <a:pt x="0" y="2"/>
                  </a:moveTo>
                  <a:lnTo>
                    <a:pt x="0" y="370"/>
                  </a:lnTo>
                  <a:lnTo>
                    <a:pt x="7" y="363"/>
                  </a:lnTo>
                  <a:lnTo>
                    <a:pt x="7" y="0"/>
                  </a:lnTo>
                  <a:lnTo>
                    <a:pt x="0" y="2"/>
                  </a:lnTo>
                  <a:close/>
                </a:path>
              </a:pathLst>
            </a:custGeom>
            <a:solidFill>
              <a:srgbClr val="A0A0A0"/>
            </a:solidFill>
            <a:ln w="1588">
              <a:solidFill>
                <a:srgbClr val="808080"/>
              </a:solidFill>
              <a:prstDash val="solid"/>
              <a:round/>
              <a:headEnd/>
              <a:tailEnd/>
            </a:ln>
          </p:spPr>
          <p:txBody>
            <a:bodyPr/>
            <a:lstStyle/>
            <a:p>
              <a:pPr>
                <a:defRPr/>
              </a:pPr>
              <a:endParaRPr lang="en-GB" dirty="0">
                <a:latin typeface="+mn-lt"/>
                <a:cs typeface="Arial" pitchFamily="34" charset="0"/>
              </a:endParaRPr>
            </a:p>
          </p:txBody>
        </p:sp>
        <p:sp>
          <p:nvSpPr>
            <p:cNvPr id="1096" name="Freeform 147"/>
            <p:cNvSpPr>
              <a:spLocks/>
            </p:cNvSpPr>
            <p:nvPr/>
          </p:nvSpPr>
          <p:spPr bwMode="auto">
            <a:xfrm>
              <a:off x="632" y="1958"/>
              <a:ext cx="220" cy="21"/>
            </a:xfrm>
            <a:custGeom>
              <a:avLst/>
              <a:gdLst>
                <a:gd name="T0" fmla="*/ 0 w 220"/>
                <a:gd name="T1" fmla="*/ 101 h 20"/>
                <a:gd name="T2" fmla="*/ 147 w 220"/>
                <a:gd name="T3" fmla="*/ 96 h 20"/>
                <a:gd name="T4" fmla="*/ 220 w 220"/>
                <a:gd name="T5" fmla="*/ 0 h 20"/>
                <a:gd name="T6" fmla="*/ 96 w 220"/>
                <a:gd name="T7" fmla="*/ 3 h 20"/>
                <a:gd name="T8" fmla="*/ 0 w 220"/>
                <a:gd name="T9" fmla="*/ 101 h 20"/>
                <a:gd name="T10" fmla="*/ 0 60000 65536"/>
                <a:gd name="T11" fmla="*/ 0 60000 65536"/>
                <a:gd name="T12" fmla="*/ 0 60000 65536"/>
                <a:gd name="T13" fmla="*/ 0 60000 65536"/>
                <a:gd name="T14" fmla="*/ 0 60000 65536"/>
                <a:gd name="T15" fmla="*/ 0 w 220"/>
                <a:gd name="T16" fmla="*/ 0 h 20"/>
                <a:gd name="T17" fmla="*/ 220 w 220"/>
                <a:gd name="T18" fmla="*/ 20 h 20"/>
              </a:gdLst>
              <a:ahLst/>
              <a:cxnLst>
                <a:cxn ang="T10">
                  <a:pos x="T0" y="T1"/>
                </a:cxn>
                <a:cxn ang="T11">
                  <a:pos x="T2" y="T3"/>
                </a:cxn>
                <a:cxn ang="T12">
                  <a:pos x="T4" y="T5"/>
                </a:cxn>
                <a:cxn ang="T13">
                  <a:pos x="T6" y="T7"/>
                </a:cxn>
                <a:cxn ang="T14">
                  <a:pos x="T8" y="T9"/>
                </a:cxn>
              </a:cxnLst>
              <a:rect l="T15" t="T16" r="T17" b="T18"/>
              <a:pathLst>
                <a:path w="220" h="20">
                  <a:moveTo>
                    <a:pt x="0" y="20"/>
                  </a:moveTo>
                  <a:lnTo>
                    <a:pt x="147" y="19"/>
                  </a:lnTo>
                  <a:lnTo>
                    <a:pt x="220" y="0"/>
                  </a:lnTo>
                  <a:lnTo>
                    <a:pt x="96" y="3"/>
                  </a:lnTo>
                  <a:lnTo>
                    <a:pt x="0" y="20"/>
                  </a:lnTo>
                  <a:close/>
                </a:path>
              </a:pathLst>
            </a:custGeom>
            <a:solidFill>
              <a:srgbClr val="E0E0E0"/>
            </a:solidFill>
            <a:ln w="1588">
              <a:solidFill>
                <a:srgbClr val="808080"/>
              </a:solidFill>
              <a:prstDash val="solid"/>
              <a:round/>
              <a:headEnd/>
              <a:tailEnd/>
            </a:ln>
          </p:spPr>
          <p:txBody>
            <a:bodyPr/>
            <a:lstStyle/>
            <a:p>
              <a:pPr>
                <a:defRPr/>
              </a:pPr>
              <a:endParaRPr lang="en-GB" dirty="0">
                <a:latin typeface="+mn-lt"/>
                <a:cs typeface="Arial" pitchFamily="34" charset="0"/>
              </a:endParaRPr>
            </a:p>
          </p:txBody>
        </p:sp>
        <p:sp>
          <p:nvSpPr>
            <p:cNvPr id="1097" name="Freeform 148"/>
            <p:cNvSpPr>
              <a:spLocks/>
            </p:cNvSpPr>
            <p:nvPr/>
          </p:nvSpPr>
          <p:spPr bwMode="auto">
            <a:xfrm>
              <a:off x="752" y="2279"/>
              <a:ext cx="9" cy="23"/>
            </a:xfrm>
            <a:custGeom>
              <a:avLst/>
              <a:gdLst>
                <a:gd name="T0" fmla="*/ 0 w 10"/>
                <a:gd name="T1" fmla="*/ 0 h 22"/>
                <a:gd name="T2" fmla="*/ 0 w 10"/>
                <a:gd name="T3" fmla="*/ 83 h 22"/>
                <a:gd name="T4" fmla="*/ 5 w 10"/>
                <a:gd name="T5" fmla="*/ 95 h 22"/>
                <a:gd name="T6" fmla="*/ 5 w 10"/>
                <a:gd name="T7" fmla="*/ 3 h 22"/>
                <a:gd name="T8" fmla="*/ 0 w 10"/>
                <a:gd name="T9" fmla="*/ 0 h 22"/>
                <a:gd name="T10" fmla="*/ 0 60000 65536"/>
                <a:gd name="T11" fmla="*/ 0 60000 65536"/>
                <a:gd name="T12" fmla="*/ 0 60000 65536"/>
                <a:gd name="T13" fmla="*/ 0 60000 65536"/>
                <a:gd name="T14" fmla="*/ 0 60000 65536"/>
                <a:gd name="T15" fmla="*/ 0 w 10"/>
                <a:gd name="T16" fmla="*/ 0 h 22"/>
                <a:gd name="T17" fmla="*/ 10 w 10"/>
                <a:gd name="T18" fmla="*/ 22 h 22"/>
              </a:gdLst>
              <a:ahLst/>
              <a:cxnLst>
                <a:cxn ang="T10">
                  <a:pos x="T0" y="T1"/>
                </a:cxn>
                <a:cxn ang="T11">
                  <a:pos x="T2" y="T3"/>
                </a:cxn>
                <a:cxn ang="T12">
                  <a:pos x="T4" y="T5"/>
                </a:cxn>
                <a:cxn ang="T13">
                  <a:pos x="T6" y="T7"/>
                </a:cxn>
                <a:cxn ang="T14">
                  <a:pos x="T8" y="T9"/>
                </a:cxn>
              </a:cxnLst>
              <a:rect l="T15" t="T16" r="T17" b="T18"/>
              <a:pathLst>
                <a:path w="10" h="22">
                  <a:moveTo>
                    <a:pt x="0" y="0"/>
                  </a:moveTo>
                  <a:lnTo>
                    <a:pt x="0" y="19"/>
                  </a:lnTo>
                  <a:lnTo>
                    <a:pt x="10" y="22"/>
                  </a:lnTo>
                  <a:lnTo>
                    <a:pt x="10" y="3"/>
                  </a:lnTo>
                  <a:lnTo>
                    <a:pt x="0" y="0"/>
                  </a:lnTo>
                  <a:close/>
                </a:path>
              </a:pathLst>
            </a:custGeom>
            <a:solidFill>
              <a:srgbClr val="0000FF"/>
            </a:solidFill>
            <a:ln w="1588">
              <a:solidFill>
                <a:srgbClr val="808080"/>
              </a:solidFill>
              <a:prstDash val="solid"/>
              <a:round/>
              <a:headEnd/>
              <a:tailEnd/>
            </a:ln>
          </p:spPr>
          <p:txBody>
            <a:bodyPr/>
            <a:lstStyle/>
            <a:p>
              <a:pPr>
                <a:defRPr/>
              </a:pPr>
              <a:endParaRPr lang="en-GB" dirty="0">
                <a:latin typeface="+mn-lt"/>
                <a:cs typeface="Arial" pitchFamily="34" charset="0"/>
              </a:endParaRPr>
            </a:p>
          </p:txBody>
        </p:sp>
        <p:grpSp>
          <p:nvGrpSpPr>
            <p:cNvPr id="1098" name="Group 149"/>
            <p:cNvGrpSpPr>
              <a:grpSpLocks/>
            </p:cNvGrpSpPr>
            <p:nvPr/>
          </p:nvGrpSpPr>
          <p:grpSpPr bwMode="auto">
            <a:xfrm>
              <a:off x="791" y="1972"/>
              <a:ext cx="13" cy="28"/>
              <a:chOff x="791" y="1972"/>
              <a:chExt cx="13" cy="28"/>
            </a:xfrm>
          </p:grpSpPr>
          <p:grpSp>
            <p:nvGrpSpPr>
              <p:cNvPr id="1100" name="Group 150"/>
              <p:cNvGrpSpPr>
                <a:grpSpLocks/>
              </p:cNvGrpSpPr>
              <p:nvPr/>
            </p:nvGrpSpPr>
            <p:grpSpPr bwMode="auto">
              <a:xfrm>
                <a:off x="791" y="1972"/>
                <a:ext cx="13" cy="28"/>
                <a:chOff x="791" y="1972"/>
                <a:chExt cx="13" cy="28"/>
              </a:xfrm>
            </p:grpSpPr>
            <p:sp>
              <p:nvSpPr>
                <p:cNvPr id="1103" name="Line 151"/>
                <p:cNvSpPr>
                  <a:spLocks noChangeShapeType="1"/>
                </p:cNvSpPr>
                <p:nvPr/>
              </p:nvSpPr>
              <p:spPr bwMode="auto">
                <a:xfrm flipV="1">
                  <a:off x="791" y="1977"/>
                  <a:ext cx="2" cy="23"/>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sp>
              <p:nvSpPr>
                <p:cNvPr id="1104" name="Line 152"/>
                <p:cNvSpPr>
                  <a:spLocks noChangeShapeType="1"/>
                </p:cNvSpPr>
                <p:nvPr/>
              </p:nvSpPr>
              <p:spPr bwMode="auto">
                <a:xfrm>
                  <a:off x="793" y="1974"/>
                  <a:ext cx="0" cy="26"/>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sp>
              <p:nvSpPr>
                <p:cNvPr id="1105" name="Line 153"/>
                <p:cNvSpPr>
                  <a:spLocks noChangeShapeType="1"/>
                </p:cNvSpPr>
                <p:nvPr/>
              </p:nvSpPr>
              <p:spPr bwMode="auto">
                <a:xfrm>
                  <a:off x="795" y="1974"/>
                  <a:ext cx="2" cy="26"/>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sp>
              <p:nvSpPr>
                <p:cNvPr id="1106" name="Line 154"/>
                <p:cNvSpPr>
                  <a:spLocks noChangeShapeType="1"/>
                </p:cNvSpPr>
                <p:nvPr/>
              </p:nvSpPr>
              <p:spPr bwMode="auto">
                <a:xfrm>
                  <a:off x="797" y="1974"/>
                  <a:ext cx="0" cy="23"/>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sp>
              <p:nvSpPr>
                <p:cNvPr id="1107" name="Line 155"/>
                <p:cNvSpPr>
                  <a:spLocks noChangeShapeType="1"/>
                </p:cNvSpPr>
                <p:nvPr/>
              </p:nvSpPr>
              <p:spPr bwMode="auto">
                <a:xfrm>
                  <a:off x="798" y="1974"/>
                  <a:ext cx="0" cy="23"/>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sp>
              <p:nvSpPr>
                <p:cNvPr id="1108" name="Line 156"/>
                <p:cNvSpPr>
                  <a:spLocks noChangeShapeType="1"/>
                </p:cNvSpPr>
                <p:nvPr/>
              </p:nvSpPr>
              <p:spPr bwMode="auto">
                <a:xfrm>
                  <a:off x="798" y="1972"/>
                  <a:ext cx="2" cy="26"/>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sp>
              <p:nvSpPr>
                <p:cNvPr id="1109" name="Line 157"/>
                <p:cNvSpPr>
                  <a:spLocks noChangeShapeType="1"/>
                </p:cNvSpPr>
                <p:nvPr/>
              </p:nvSpPr>
              <p:spPr bwMode="auto">
                <a:xfrm>
                  <a:off x="802" y="1972"/>
                  <a:ext cx="0" cy="23"/>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sp>
              <p:nvSpPr>
                <p:cNvPr id="1110" name="Line 158"/>
                <p:cNvSpPr>
                  <a:spLocks noChangeShapeType="1"/>
                </p:cNvSpPr>
                <p:nvPr/>
              </p:nvSpPr>
              <p:spPr bwMode="auto">
                <a:xfrm>
                  <a:off x="802" y="1972"/>
                  <a:ext cx="2" cy="23"/>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sp>
              <p:nvSpPr>
                <p:cNvPr id="1111" name="Line 159"/>
                <p:cNvSpPr>
                  <a:spLocks noChangeShapeType="1"/>
                </p:cNvSpPr>
                <p:nvPr/>
              </p:nvSpPr>
              <p:spPr bwMode="auto">
                <a:xfrm>
                  <a:off x="802" y="1972"/>
                  <a:ext cx="0" cy="21"/>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grpSp>
          <p:sp>
            <p:nvSpPr>
              <p:cNvPr id="1101" name="Line 160"/>
              <p:cNvSpPr>
                <a:spLocks noChangeShapeType="1"/>
              </p:cNvSpPr>
              <p:nvPr/>
            </p:nvSpPr>
            <p:spPr bwMode="auto">
              <a:xfrm flipV="1">
                <a:off x="791" y="1974"/>
                <a:ext cx="9" cy="5"/>
              </a:xfrm>
              <a:prstGeom prst="line">
                <a:avLst/>
              </a:prstGeom>
              <a:noFill/>
              <a:ln w="1588">
                <a:solidFill>
                  <a:srgbClr val="A0A0A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sp>
            <p:nvSpPr>
              <p:cNvPr id="1102" name="Line 161"/>
              <p:cNvSpPr>
                <a:spLocks noChangeShapeType="1"/>
              </p:cNvSpPr>
              <p:nvPr/>
            </p:nvSpPr>
            <p:spPr bwMode="auto">
              <a:xfrm flipV="1">
                <a:off x="791" y="1993"/>
                <a:ext cx="9" cy="7"/>
              </a:xfrm>
              <a:prstGeom prst="line">
                <a:avLst/>
              </a:prstGeom>
              <a:noFill/>
              <a:ln w="1588">
                <a:solidFill>
                  <a:srgbClr val="A0A0A0"/>
                </a:solidFill>
                <a:round/>
                <a:headEnd/>
                <a:tailEnd/>
              </a:ln>
              <a:extLst>
                <a:ext uri="{909E8E84-426E-40DD-AFC4-6F175D3DCCD1}">
                  <a14:hiddenFill xmlns:a14="http://schemas.microsoft.com/office/drawing/2010/main">
                    <a:noFill/>
                  </a14:hiddenFill>
                </a:ext>
              </a:extLst>
            </p:spPr>
            <p:txBody>
              <a:bodyPr/>
              <a:lstStyle/>
              <a:p>
                <a:pPr>
                  <a:defRPr/>
                </a:pPr>
                <a:endParaRPr lang="en-GB" dirty="0">
                  <a:latin typeface="+mn-lt"/>
                  <a:cs typeface="Arial" pitchFamily="34" charset="0"/>
                </a:endParaRPr>
              </a:p>
            </p:txBody>
          </p:sp>
        </p:grpSp>
        <p:sp>
          <p:nvSpPr>
            <p:cNvPr id="1099" name="Freeform 162"/>
            <p:cNvSpPr>
              <a:spLocks/>
            </p:cNvSpPr>
            <p:nvPr/>
          </p:nvSpPr>
          <p:spPr bwMode="auto">
            <a:xfrm>
              <a:off x="752" y="2279"/>
              <a:ext cx="9" cy="14"/>
            </a:xfrm>
            <a:custGeom>
              <a:avLst/>
              <a:gdLst>
                <a:gd name="T0" fmla="*/ 5 w 10"/>
                <a:gd name="T1" fmla="*/ 3 h 13"/>
                <a:gd name="T2" fmla="*/ 0 w 10"/>
                <a:gd name="T3" fmla="*/ 0 h 13"/>
                <a:gd name="T4" fmla="*/ 0 w 10"/>
                <a:gd name="T5" fmla="*/ 112 h 13"/>
                <a:gd name="T6" fmla="*/ 5 w 10"/>
                <a:gd name="T7" fmla="*/ 151 h 13"/>
                <a:gd name="T8" fmla="*/ 5 w 10"/>
                <a:gd name="T9" fmla="*/ 3 h 13"/>
                <a:gd name="T10" fmla="*/ 0 60000 65536"/>
                <a:gd name="T11" fmla="*/ 0 60000 65536"/>
                <a:gd name="T12" fmla="*/ 0 60000 65536"/>
                <a:gd name="T13" fmla="*/ 0 60000 65536"/>
                <a:gd name="T14" fmla="*/ 0 60000 65536"/>
                <a:gd name="T15" fmla="*/ 0 w 10"/>
                <a:gd name="T16" fmla="*/ 0 h 13"/>
                <a:gd name="T17" fmla="*/ 10 w 10"/>
                <a:gd name="T18" fmla="*/ 13 h 13"/>
              </a:gdLst>
              <a:ahLst/>
              <a:cxnLst>
                <a:cxn ang="T10">
                  <a:pos x="T0" y="T1"/>
                </a:cxn>
                <a:cxn ang="T11">
                  <a:pos x="T2" y="T3"/>
                </a:cxn>
                <a:cxn ang="T12">
                  <a:pos x="T4" y="T5"/>
                </a:cxn>
                <a:cxn ang="T13">
                  <a:pos x="T6" y="T7"/>
                </a:cxn>
                <a:cxn ang="T14">
                  <a:pos x="T8" y="T9"/>
                </a:cxn>
              </a:cxnLst>
              <a:rect l="T15" t="T16" r="T17" b="T18"/>
              <a:pathLst>
                <a:path w="10" h="13">
                  <a:moveTo>
                    <a:pt x="10" y="3"/>
                  </a:moveTo>
                  <a:lnTo>
                    <a:pt x="0" y="0"/>
                  </a:lnTo>
                  <a:lnTo>
                    <a:pt x="0" y="9"/>
                  </a:lnTo>
                  <a:lnTo>
                    <a:pt x="10" y="13"/>
                  </a:lnTo>
                  <a:lnTo>
                    <a:pt x="10" y="3"/>
                  </a:lnTo>
                  <a:close/>
                </a:path>
              </a:pathLst>
            </a:custGeom>
            <a:solidFill>
              <a:srgbClr val="E00000"/>
            </a:solidFill>
            <a:ln w="1588">
              <a:solidFill>
                <a:srgbClr val="808080"/>
              </a:solidFill>
              <a:prstDash val="solid"/>
              <a:round/>
              <a:headEnd/>
              <a:tailEnd/>
            </a:ln>
          </p:spPr>
          <p:txBody>
            <a:bodyPr/>
            <a:lstStyle/>
            <a:p>
              <a:pPr>
                <a:defRPr/>
              </a:pPr>
              <a:endParaRPr lang="en-GB" dirty="0">
                <a:latin typeface="+mn-lt"/>
                <a:cs typeface="Arial" pitchFamily="34" charset="0"/>
              </a:endParaRPr>
            </a:p>
          </p:txBody>
        </p:sp>
      </p:grpSp>
      <p:pic>
        <p:nvPicPr>
          <p:cNvPr id="1246" name="Grafik 317"/>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28184" y="3051487"/>
            <a:ext cx="124905" cy="483326"/>
          </a:xfrm>
          <a:prstGeom prst="rect">
            <a:avLst/>
          </a:prstGeom>
        </p:spPr>
      </p:pic>
      <p:sp>
        <p:nvSpPr>
          <p:cNvPr id="1247" name="Rechteck 534"/>
          <p:cNvSpPr/>
          <p:nvPr/>
        </p:nvSpPr>
        <p:spPr>
          <a:xfrm>
            <a:off x="6248961" y="3207661"/>
            <a:ext cx="83350" cy="83350"/>
          </a:xfrm>
          <a:prstGeom prst="rect">
            <a:avLst/>
          </a:prstGeom>
          <a:solidFill>
            <a:srgbClr val="C00000"/>
          </a:solidFill>
          <a:ln w="9525" cap="flat" cmpd="sng" algn="ctr">
            <a:noFill/>
            <a:prstDash val="solid"/>
          </a:ln>
          <a:effectLst/>
        </p:spPr>
        <p:txBody>
          <a:bodyPr lIns="91333" tIns="45666" rIns="91333" bIns="45666" rtlCol="0" anchor="ctr"/>
          <a:lstStyle/>
          <a:p>
            <a:pPr algn="ctr" defTabSz="456662">
              <a:lnSpc>
                <a:spcPts val="1800"/>
              </a:lnSpc>
              <a:buClr>
                <a:srgbClr val="E20074"/>
              </a:buClr>
            </a:pPr>
            <a:endParaRPr lang="en-GB" sz="1800" kern="0" dirty="0">
              <a:solidFill>
                <a:srgbClr val="000000"/>
              </a:solidFill>
              <a:latin typeface="Tele-GroteskNor"/>
            </a:endParaRPr>
          </a:p>
        </p:txBody>
      </p:sp>
      <p:cxnSp>
        <p:nvCxnSpPr>
          <p:cNvPr id="1248" name="Gerade Verbindung 537"/>
          <p:cNvCxnSpPr>
            <a:stCxn id="842" idx="1"/>
          </p:cNvCxnSpPr>
          <p:nvPr/>
        </p:nvCxnSpPr>
        <p:spPr bwMode="auto">
          <a:xfrm flipH="1">
            <a:off x="4502287" y="2566115"/>
            <a:ext cx="432677" cy="615357"/>
          </a:xfrm>
          <a:prstGeom prst="line">
            <a:avLst/>
          </a:prstGeom>
          <a:solidFill>
            <a:srgbClr val="00B8FF"/>
          </a:solidFill>
          <a:ln w="19050" cap="flat" cmpd="sng" algn="ctr">
            <a:solidFill>
              <a:schemeClr val="accent6"/>
            </a:solidFill>
            <a:prstDash val="dashDot"/>
            <a:round/>
            <a:headEnd type="none" w="med" len="med"/>
            <a:tailEnd type="none" w="med" len="med"/>
          </a:ln>
          <a:effectLst/>
        </p:spPr>
      </p:cxnSp>
      <p:cxnSp>
        <p:nvCxnSpPr>
          <p:cNvPr id="1249" name="Gerade Verbindung 550"/>
          <p:cNvCxnSpPr>
            <a:stCxn id="866" idx="0"/>
          </p:cNvCxnSpPr>
          <p:nvPr/>
        </p:nvCxnSpPr>
        <p:spPr bwMode="auto">
          <a:xfrm flipH="1" flipV="1">
            <a:off x="3668493" y="4635293"/>
            <a:ext cx="555873" cy="1039669"/>
          </a:xfrm>
          <a:prstGeom prst="line">
            <a:avLst/>
          </a:prstGeom>
          <a:solidFill>
            <a:srgbClr val="00B8FF"/>
          </a:solidFill>
          <a:ln w="19050" cap="flat" cmpd="sng" algn="ctr">
            <a:solidFill>
              <a:schemeClr val="accent6"/>
            </a:solidFill>
            <a:prstDash val="dashDot"/>
            <a:round/>
            <a:headEnd type="none" w="med" len="med"/>
            <a:tailEnd type="none" w="med" len="med"/>
          </a:ln>
          <a:effectLst/>
        </p:spPr>
      </p:cxnSp>
      <p:cxnSp>
        <p:nvCxnSpPr>
          <p:cNvPr id="1250" name="Gerade Verbindung 549"/>
          <p:cNvCxnSpPr/>
          <p:nvPr/>
        </p:nvCxnSpPr>
        <p:spPr bwMode="auto">
          <a:xfrm flipV="1">
            <a:off x="2752034" y="4676326"/>
            <a:ext cx="865451" cy="998636"/>
          </a:xfrm>
          <a:prstGeom prst="line">
            <a:avLst/>
          </a:prstGeom>
          <a:solidFill>
            <a:srgbClr val="00B8FF"/>
          </a:solidFill>
          <a:ln w="19050" cap="flat" cmpd="sng" algn="ctr">
            <a:solidFill>
              <a:schemeClr val="accent6"/>
            </a:solidFill>
            <a:prstDash val="dashDot"/>
            <a:round/>
            <a:headEnd type="none" w="med" len="med"/>
            <a:tailEnd type="none" w="med" len="med"/>
          </a:ln>
          <a:effectLst/>
        </p:spPr>
      </p:cxnSp>
      <p:cxnSp>
        <p:nvCxnSpPr>
          <p:cNvPr id="1251" name="Gerade Verbindung 548"/>
          <p:cNvCxnSpPr/>
          <p:nvPr/>
        </p:nvCxnSpPr>
        <p:spPr bwMode="auto">
          <a:xfrm>
            <a:off x="1028583" y="4628832"/>
            <a:ext cx="1155350" cy="2239"/>
          </a:xfrm>
          <a:prstGeom prst="line">
            <a:avLst/>
          </a:prstGeom>
          <a:solidFill>
            <a:srgbClr val="00B8FF"/>
          </a:solidFill>
          <a:ln w="19050" cap="flat" cmpd="sng" algn="ctr">
            <a:solidFill>
              <a:schemeClr val="accent6"/>
            </a:solidFill>
            <a:prstDash val="dashDot"/>
            <a:round/>
            <a:headEnd type="none" w="med" len="med"/>
            <a:tailEnd type="none" w="med" len="med"/>
          </a:ln>
          <a:effectLst/>
        </p:spPr>
      </p:cxnSp>
      <p:cxnSp>
        <p:nvCxnSpPr>
          <p:cNvPr id="1252" name="Gerade Verbindung 548"/>
          <p:cNvCxnSpPr>
            <a:endCxn id="889" idx="1"/>
          </p:cNvCxnSpPr>
          <p:nvPr/>
        </p:nvCxnSpPr>
        <p:spPr bwMode="auto">
          <a:xfrm flipV="1">
            <a:off x="1449883" y="4673054"/>
            <a:ext cx="671598" cy="1008630"/>
          </a:xfrm>
          <a:prstGeom prst="line">
            <a:avLst/>
          </a:prstGeom>
          <a:solidFill>
            <a:srgbClr val="00B8FF"/>
          </a:solidFill>
          <a:ln w="19050" cap="flat" cmpd="sng" algn="ctr">
            <a:solidFill>
              <a:schemeClr val="accent6"/>
            </a:solidFill>
            <a:prstDash val="dashDot"/>
            <a:round/>
            <a:headEnd type="none" w="med" len="med"/>
            <a:tailEnd type="none" w="med" len="med"/>
          </a:ln>
          <a:effectLst/>
        </p:spPr>
      </p:cxnSp>
      <p:sp>
        <p:nvSpPr>
          <p:cNvPr id="1253" name="Rectangle 162"/>
          <p:cNvSpPr>
            <a:spLocks noChangeArrowheads="1"/>
          </p:cNvSpPr>
          <p:nvPr/>
        </p:nvSpPr>
        <p:spPr bwMode="auto">
          <a:xfrm>
            <a:off x="73482" y="5784551"/>
            <a:ext cx="798258" cy="368750"/>
          </a:xfrm>
          <a:prstGeom prst="rect">
            <a:avLst/>
          </a:prstGeom>
          <a:solidFill>
            <a:srgbClr val="FFD5AB"/>
          </a:solidFill>
          <a:ln>
            <a:noFill/>
          </a:ln>
          <a:extLst/>
        </p:spPr>
        <p:txBody>
          <a:bodyPr wrap="square" lIns="0" tIns="18000" rIns="0" bIns="18000">
            <a:spAutoFit/>
          </a:bodyPr>
          <a:lstStyle>
            <a:lvl1pPr>
              <a:spcBef>
                <a:spcPct val="20000"/>
              </a:spcBef>
              <a:buFont typeface="Arial" pitchFamily="34" charset="0"/>
              <a:buChar char="■"/>
              <a:defRPr sz="3200">
                <a:solidFill>
                  <a:srgbClr val="000000"/>
                </a:solidFill>
                <a:latin typeface="Arial" pitchFamily="34" charset="0"/>
                <a:ea typeface="ＭＳ Ｐゴシック" pitchFamily="34" charset="-128"/>
                <a:cs typeface="Arial" pitchFamily="34" charset="0"/>
              </a:defRPr>
            </a:lvl1pPr>
            <a:lvl2pPr marL="742950" indent="-285750">
              <a:spcBef>
                <a:spcPct val="20000"/>
              </a:spcBef>
              <a:buFont typeface="Arial" pitchFamily="34" charset="0"/>
              <a:buChar char="♦"/>
              <a:defRPr sz="2800">
                <a:solidFill>
                  <a:srgbClr val="404040"/>
                </a:solidFill>
                <a:latin typeface="Arial" pitchFamily="34" charset="0"/>
                <a:ea typeface="Arial" pitchFamily="34" charset="0"/>
                <a:cs typeface="Arial" pitchFamily="34" charset="0"/>
              </a:defRPr>
            </a:lvl2pPr>
            <a:lvl3pPr marL="1143000" indent="-228600">
              <a:spcBef>
                <a:spcPct val="20000"/>
              </a:spcBef>
              <a:buFont typeface="Arial" pitchFamily="34" charset="0"/>
              <a:buChar char="•"/>
              <a:defRPr sz="2400">
                <a:solidFill>
                  <a:srgbClr val="000090"/>
                </a:solidFill>
                <a:latin typeface="Arial" pitchFamily="34" charset="0"/>
                <a:ea typeface="Arial" pitchFamily="34" charset="0"/>
                <a:cs typeface="Arial" pitchFamily="34" charset="0"/>
              </a:defRPr>
            </a:lvl3pPr>
            <a:lvl4pPr marL="1600200" indent="-228600">
              <a:spcBef>
                <a:spcPct val="20000"/>
              </a:spcBef>
              <a:buFont typeface="Arial" pitchFamily="34" charset="0"/>
              <a:buChar char="–"/>
              <a:defRPr sz="2000">
                <a:solidFill>
                  <a:srgbClr val="660066"/>
                </a:solidFill>
                <a:latin typeface="Arial" pitchFamily="34" charset="0"/>
                <a:ea typeface="Arial" pitchFamily="34" charset="0"/>
                <a:cs typeface="Arial" pitchFamily="34" charset="0"/>
              </a:defRPr>
            </a:lvl4pPr>
            <a:lvl5pPr marL="2057400" indent="-228600">
              <a:spcBef>
                <a:spcPct val="20000"/>
              </a:spcBef>
              <a:buFont typeface="Arial" pitchFamily="34" charset="0"/>
              <a:buChar char="»"/>
              <a:defRPr sz="16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chemeClr val="tx1"/>
                </a:solidFill>
                <a:latin typeface="Arial" pitchFamily="34" charset="0"/>
                <a:ea typeface="Arial" pitchFamily="34" charset="0"/>
                <a:cs typeface="Arial" pitchFamily="34" charset="0"/>
              </a:defRPr>
            </a:lvl9pPr>
          </a:lstStyle>
          <a:p>
            <a:pPr algn="ctr" eaLnBrk="1" hangingPunct="1">
              <a:lnSpc>
                <a:spcPct val="90000"/>
              </a:lnSpc>
              <a:spcBef>
                <a:spcPct val="0"/>
              </a:spcBef>
              <a:buClr>
                <a:srgbClr val="E20074"/>
              </a:buClr>
              <a:buSzPct val="75000"/>
              <a:buFontTx/>
              <a:buNone/>
            </a:pPr>
            <a:r>
              <a:rPr lang="en-US" altLang="de-DE" sz="1200" dirty="0"/>
              <a:t>Use case</a:t>
            </a:r>
            <a:br>
              <a:rPr lang="en-US" altLang="de-DE" sz="1200" dirty="0"/>
            </a:br>
            <a:r>
              <a:rPr lang="en-US" altLang="de-DE" sz="1200" dirty="0"/>
              <a:t>a) </a:t>
            </a:r>
            <a:r>
              <a:rPr lang="en-US" altLang="de-DE" sz="1200" b="1" dirty="0"/>
              <a:t>WTTH</a:t>
            </a:r>
          </a:p>
        </p:txBody>
      </p:sp>
      <p:sp>
        <p:nvSpPr>
          <p:cNvPr id="1254" name="Rectangle 162"/>
          <p:cNvSpPr>
            <a:spLocks noChangeArrowheads="1"/>
          </p:cNvSpPr>
          <p:nvPr/>
        </p:nvSpPr>
        <p:spPr bwMode="auto">
          <a:xfrm>
            <a:off x="3172213" y="5160655"/>
            <a:ext cx="798258" cy="368750"/>
          </a:xfrm>
          <a:prstGeom prst="rect">
            <a:avLst/>
          </a:prstGeom>
          <a:solidFill>
            <a:srgbClr val="FFD5AB"/>
          </a:solidFill>
          <a:ln>
            <a:noFill/>
          </a:ln>
          <a:extLst/>
        </p:spPr>
        <p:txBody>
          <a:bodyPr wrap="square" lIns="0" tIns="18000" rIns="0" bIns="18000">
            <a:spAutoFit/>
          </a:bodyPr>
          <a:lstStyle/>
          <a:p>
            <a:pPr algn="ctr" eaLnBrk="1" hangingPunct="1">
              <a:lnSpc>
                <a:spcPct val="90000"/>
              </a:lnSpc>
              <a:buClr>
                <a:srgbClr val="E20074"/>
              </a:buClr>
              <a:buSzPct val="75000"/>
              <a:buFontTx/>
              <a:buNone/>
            </a:pPr>
            <a:r>
              <a:rPr lang="en-US" altLang="de-DE" sz="1200" dirty="0">
                <a:solidFill>
                  <a:srgbClr val="000000"/>
                </a:solidFill>
                <a:latin typeface="Arial" panose="020B0604020202020204" pitchFamily="34" charset="0"/>
                <a:ea typeface="ＭＳ Ｐゴシック" pitchFamily="34" charset="-128"/>
                <a:cs typeface="Arial" panose="020B0604020202020204" pitchFamily="34" charset="0"/>
              </a:rPr>
              <a:t>Use case</a:t>
            </a:r>
            <a:br>
              <a:rPr lang="en-US" altLang="de-DE" sz="1200" dirty="0">
                <a:solidFill>
                  <a:srgbClr val="000000"/>
                </a:solidFill>
                <a:latin typeface="Arial" panose="020B0604020202020204" pitchFamily="34" charset="0"/>
                <a:ea typeface="ＭＳ Ｐゴシック" pitchFamily="34" charset="-128"/>
                <a:cs typeface="Arial" panose="020B0604020202020204" pitchFamily="34" charset="0"/>
              </a:rPr>
            </a:br>
            <a:r>
              <a:rPr lang="en-US" altLang="de-DE" sz="1200" dirty="0">
                <a:solidFill>
                  <a:srgbClr val="000000"/>
                </a:solidFill>
                <a:latin typeface="Arial" panose="020B0604020202020204" pitchFamily="34" charset="0"/>
                <a:ea typeface="ＭＳ Ｐゴシック" pitchFamily="34" charset="-128"/>
                <a:cs typeface="Arial" panose="020B0604020202020204" pitchFamily="34" charset="0"/>
              </a:rPr>
              <a:t>b) </a:t>
            </a:r>
            <a:r>
              <a:rPr lang="en-US" altLang="de-DE" sz="1200" b="1" dirty="0">
                <a:solidFill>
                  <a:srgbClr val="000000"/>
                </a:solidFill>
                <a:latin typeface="Arial" panose="020B0604020202020204" pitchFamily="34" charset="0"/>
                <a:ea typeface="ＭＳ Ｐゴシック" pitchFamily="34" charset="-128"/>
                <a:cs typeface="Arial" panose="020B0604020202020204" pitchFamily="34" charset="0"/>
              </a:rPr>
              <a:t>WTTB</a:t>
            </a:r>
          </a:p>
        </p:txBody>
      </p:sp>
      <p:sp>
        <p:nvSpPr>
          <p:cNvPr id="427" name="Rechteck 315"/>
          <p:cNvSpPr/>
          <p:nvPr/>
        </p:nvSpPr>
        <p:spPr>
          <a:xfrm>
            <a:off x="968160" y="4589704"/>
            <a:ext cx="83350" cy="83350"/>
          </a:xfrm>
          <a:prstGeom prst="rect">
            <a:avLst/>
          </a:prstGeom>
          <a:solidFill>
            <a:srgbClr val="C00000"/>
          </a:solidFill>
          <a:ln w="9525" cap="flat" cmpd="sng" algn="ctr">
            <a:noFill/>
            <a:prstDash val="solid"/>
          </a:ln>
          <a:effectLst/>
        </p:spPr>
        <p:txBody>
          <a:bodyPr lIns="91333" tIns="45666" rIns="91333" bIns="45666" rtlCol="0" anchor="ctr"/>
          <a:lstStyle/>
          <a:p>
            <a:pPr algn="ctr" defTabSz="456662">
              <a:lnSpc>
                <a:spcPts val="1800"/>
              </a:lnSpc>
              <a:buClr>
                <a:srgbClr val="E20074"/>
              </a:buClr>
            </a:pPr>
            <a:endParaRPr lang="en-GB" sz="1800" kern="0" dirty="0">
              <a:solidFill>
                <a:srgbClr val="000000"/>
              </a:solidFill>
              <a:latin typeface="Tele-GroteskNor"/>
            </a:endParaRPr>
          </a:p>
        </p:txBody>
      </p:sp>
      <p:sp>
        <p:nvSpPr>
          <p:cNvPr id="428" name="Rechteck 315"/>
          <p:cNvSpPr/>
          <p:nvPr/>
        </p:nvSpPr>
        <p:spPr>
          <a:xfrm>
            <a:off x="1371575" y="5688257"/>
            <a:ext cx="83350" cy="83350"/>
          </a:xfrm>
          <a:prstGeom prst="rect">
            <a:avLst/>
          </a:prstGeom>
          <a:solidFill>
            <a:srgbClr val="C00000"/>
          </a:solidFill>
          <a:ln w="9525" cap="flat" cmpd="sng" algn="ctr">
            <a:noFill/>
            <a:prstDash val="solid"/>
          </a:ln>
          <a:effectLst/>
        </p:spPr>
        <p:txBody>
          <a:bodyPr lIns="91333" tIns="45666" rIns="91333" bIns="45666" rtlCol="0" anchor="ctr"/>
          <a:lstStyle/>
          <a:p>
            <a:pPr algn="ctr" defTabSz="456662">
              <a:lnSpc>
                <a:spcPts val="1800"/>
              </a:lnSpc>
              <a:buClr>
                <a:srgbClr val="E20074"/>
              </a:buClr>
            </a:pPr>
            <a:endParaRPr lang="en-GB" sz="1800" kern="0" dirty="0">
              <a:solidFill>
                <a:srgbClr val="000000"/>
              </a:solidFill>
              <a:latin typeface="Tele-GroteskNor"/>
            </a:endParaRPr>
          </a:p>
        </p:txBody>
      </p:sp>
      <p:sp>
        <p:nvSpPr>
          <p:cNvPr id="429" name="TextBox 428"/>
          <p:cNvSpPr txBox="1"/>
          <p:nvPr/>
        </p:nvSpPr>
        <p:spPr>
          <a:xfrm>
            <a:off x="3505200" y="6230779"/>
            <a:ext cx="2686760" cy="246221"/>
          </a:xfrm>
          <a:prstGeom prst="rect">
            <a:avLst/>
          </a:prstGeom>
          <a:noFill/>
          <a:ln w="19050">
            <a:noFill/>
          </a:ln>
        </p:spPr>
        <p:txBody>
          <a:bodyPr wrap="square" rtlCol="0">
            <a:spAutoFit/>
          </a:bodyPr>
          <a:lstStyle>
            <a:defPPr>
              <a:defRPr lang="en-GB"/>
            </a:defPPr>
            <a:lvl1pPr>
              <a:defRPr sz="1000" b="1" i="1">
                <a:solidFill>
                  <a:srgbClr val="0070C0"/>
                </a:solidFill>
                <a:latin typeface="Arial" panose="020B0604020202020204" pitchFamily="34" charset="0"/>
                <a:cs typeface="Arial" panose="020B0604020202020204" pitchFamily="34" charset="0"/>
              </a:defRPr>
            </a:lvl1pPr>
          </a:lstStyle>
          <a:p>
            <a:r>
              <a:rPr lang="en-US" dirty="0"/>
              <a:t>Source: From [1], with additional labels</a:t>
            </a:r>
          </a:p>
        </p:txBody>
      </p:sp>
      <p:sp>
        <p:nvSpPr>
          <p:cNvPr id="7" name="TextBox 6"/>
          <p:cNvSpPr txBox="1"/>
          <p:nvPr/>
        </p:nvSpPr>
        <p:spPr>
          <a:xfrm>
            <a:off x="3273635" y="4393988"/>
            <a:ext cx="456918" cy="261610"/>
          </a:xfrm>
          <a:prstGeom prst="rect">
            <a:avLst/>
          </a:prstGeom>
          <a:noFill/>
        </p:spPr>
        <p:txBody>
          <a:bodyPr wrap="square" rtlCol="0">
            <a:spAutoFit/>
          </a:bodyPr>
          <a:lstStyle/>
          <a:p>
            <a:r>
              <a:rPr lang="en-US" sz="1100" dirty="0">
                <a:solidFill>
                  <a:schemeClr val="tx1"/>
                </a:solidFill>
                <a:latin typeface="Arial" panose="020B0604020202020204" pitchFamily="34" charset="0"/>
                <a:cs typeface="Arial" panose="020B0604020202020204" pitchFamily="34" charset="0"/>
              </a:rPr>
              <a:t>DN</a:t>
            </a:r>
          </a:p>
        </p:txBody>
      </p:sp>
      <p:sp>
        <p:nvSpPr>
          <p:cNvPr id="431" name="TextBox 430"/>
          <p:cNvSpPr txBox="1"/>
          <p:nvPr/>
        </p:nvSpPr>
        <p:spPr>
          <a:xfrm>
            <a:off x="4282198" y="3458196"/>
            <a:ext cx="456918" cy="261610"/>
          </a:xfrm>
          <a:prstGeom prst="rect">
            <a:avLst/>
          </a:prstGeom>
          <a:noFill/>
        </p:spPr>
        <p:txBody>
          <a:bodyPr wrap="square" rtlCol="0">
            <a:spAutoFit/>
          </a:bodyPr>
          <a:lstStyle/>
          <a:p>
            <a:r>
              <a:rPr lang="en-US" sz="1100" dirty="0">
                <a:solidFill>
                  <a:schemeClr val="tx1"/>
                </a:solidFill>
                <a:latin typeface="Arial" panose="020B0604020202020204" pitchFamily="34" charset="0"/>
                <a:cs typeface="Arial" panose="020B0604020202020204" pitchFamily="34" charset="0"/>
              </a:rPr>
              <a:t>DN</a:t>
            </a:r>
          </a:p>
        </p:txBody>
      </p:sp>
      <p:sp>
        <p:nvSpPr>
          <p:cNvPr id="432" name="TextBox 431"/>
          <p:cNvSpPr txBox="1"/>
          <p:nvPr/>
        </p:nvSpPr>
        <p:spPr>
          <a:xfrm>
            <a:off x="6260555" y="3038420"/>
            <a:ext cx="456918" cy="261610"/>
          </a:xfrm>
          <a:prstGeom prst="rect">
            <a:avLst/>
          </a:prstGeom>
          <a:noFill/>
        </p:spPr>
        <p:txBody>
          <a:bodyPr wrap="square" rtlCol="0">
            <a:spAutoFit/>
          </a:bodyPr>
          <a:lstStyle/>
          <a:p>
            <a:r>
              <a:rPr lang="en-US" sz="1100" dirty="0">
                <a:solidFill>
                  <a:schemeClr val="tx1"/>
                </a:solidFill>
                <a:latin typeface="Arial" panose="020B0604020202020204" pitchFamily="34" charset="0"/>
                <a:cs typeface="Arial" panose="020B0604020202020204" pitchFamily="34" charset="0"/>
              </a:rPr>
              <a:t>DN</a:t>
            </a:r>
          </a:p>
        </p:txBody>
      </p:sp>
      <p:sp>
        <p:nvSpPr>
          <p:cNvPr id="433" name="TextBox 432"/>
          <p:cNvSpPr txBox="1"/>
          <p:nvPr/>
        </p:nvSpPr>
        <p:spPr>
          <a:xfrm>
            <a:off x="3048000" y="2275649"/>
            <a:ext cx="456918" cy="261610"/>
          </a:xfrm>
          <a:prstGeom prst="rect">
            <a:avLst/>
          </a:prstGeom>
          <a:noFill/>
        </p:spPr>
        <p:txBody>
          <a:bodyPr wrap="square" rtlCol="0">
            <a:spAutoFit/>
          </a:bodyPr>
          <a:lstStyle/>
          <a:p>
            <a:r>
              <a:rPr lang="en-US" sz="1100" dirty="0">
                <a:solidFill>
                  <a:schemeClr val="tx1"/>
                </a:solidFill>
                <a:latin typeface="Arial" panose="020B0604020202020204" pitchFamily="34" charset="0"/>
                <a:cs typeface="Arial" panose="020B0604020202020204" pitchFamily="34" charset="0"/>
              </a:rPr>
              <a:t>DN</a:t>
            </a:r>
          </a:p>
        </p:txBody>
      </p:sp>
      <p:sp>
        <p:nvSpPr>
          <p:cNvPr id="434" name="TextBox 433"/>
          <p:cNvSpPr txBox="1"/>
          <p:nvPr/>
        </p:nvSpPr>
        <p:spPr>
          <a:xfrm>
            <a:off x="4660695" y="2241878"/>
            <a:ext cx="456918" cy="261610"/>
          </a:xfrm>
          <a:prstGeom prst="rect">
            <a:avLst/>
          </a:prstGeom>
          <a:noFill/>
        </p:spPr>
        <p:txBody>
          <a:bodyPr wrap="square" rtlCol="0">
            <a:spAutoFit/>
          </a:bodyPr>
          <a:lstStyle/>
          <a:p>
            <a:r>
              <a:rPr lang="en-US" sz="1100" dirty="0">
                <a:solidFill>
                  <a:schemeClr val="tx1"/>
                </a:solidFill>
                <a:latin typeface="Arial" panose="020B0604020202020204" pitchFamily="34" charset="0"/>
                <a:cs typeface="Arial" panose="020B0604020202020204" pitchFamily="34" charset="0"/>
              </a:rPr>
              <a:t>CN</a:t>
            </a:r>
          </a:p>
        </p:txBody>
      </p:sp>
      <p:sp>
        <p:nvSpPr>
          <p:cNvPr id="435" name="TextBox 434"/>
          <p:cNvSpPr txBox="1"/>
          <p:nvPr/>
        </p:nvSpPr>
        <p:spPr>
          <a:xfrm>
            <a:off x="2740118" y="5565454"/>
            <a:ext cx="456918" cy="261610"/>
          </a:xfrm>
          <a:prstGeom prst="rect">
            <a:avLst/>
          </a:prstGeom>
          <a:noFill/>
        </p:spPr>
        <p:txBody>
          <a:bodyPr wrap="square" rtlCol="0">
            <a:spAutoFit/>
          </a:bodyPr>
          <a:lstStyle/>
          <a:p>
            <a:r>
              <a:rPr lang="en-US" sz="1100" dirty="0">
                <a:solidFill>
                  <a:schemeClr val="tx1"/>
                </a:solidFill>
                <a:latin typeface="Arial" panose="020B0604020202020204" pitchFamily="34" charset="0"/>
                <a:cs typeface="Arial" panose="020B0604020202020204" pitchFamily="34" charset="0"/>
              </a:rPr>
              <a:t>CN</a:t>
            </a:r>
          </a:p>
        </p:txBody>
      </p:sp>
      <p:sp>
        <p:nvSpPr>
          <p:cNvPr id="437" name="TextBox 436"/>
          <p:cNvSpPr txBox="1"/>
          <p:nvPr/>
        </p:nvSpPr>
        <p:spPr>
          <a:xfrm>
            <a:off x="826735" y="4345439"/>
            <a:ext cx="456918" cy="261610"/>
          </a:xfrm>
          <a:prstGeom prst="rect">
            <a:avLst/>
          </a:prstGeom>
          <a:noFill/>
        </p:spPr>
        <p:txBody>
          <a:bodyPr wrap="square" rtlCol="0">
            <a:spAutoFit/>
          </a:bodyPr>
          <a:lstStyle/>
          <a:p>
            <a:r>
              <a:rPr lang="en-US" sz="1100" dirty="0">
                <a:solidFill>
                  <a:schemeClr val="tx1"/>
                </a:solidFill>
                <a:latin typeface="Arial" panose="020B0604020202020204" pitchFamily="34" charset="0"/>
                <a:cs typeface="Arial" panose="020B0604020202020204" pitchFamily="34" charset="0"/>
              </a:rPr>
              <a:t>CN</a:t>
            </a:r>
          </a:p>
        </p:txBody>
      </p:sp>
      <p:sp>
        <p:nvSpPr>
          <p:cNvPr id="438" name="TextBox 437"/>
          <p:cNvSpPr txBox="1"/>
          <p:nvPr/>
        </p:nvSpPr>
        <p:spPr>
          <a:xfrm>
            <a:off x="1043229" y="5592109"/>
            <a:ext cx="456918" cy="261610"/>
          </a:xfrm>
          <a:prstGeom prst="rect">
            <a:avLst/>
          </a:prstGeom>
          <a:noFill/>
        </p:spPr>
        <p:txBody>
          <a:bodyPr wrap="square" rtlCol="0">
            <a:spAutoFit/>
          </a:bodyPr>
          <a:lstStyle/>
          <a:p>
            <a:r>
              <a:rPr lang="en-US" sz="1100" dirty="0">
                <a:solidFill>
                  <a:schemeClr val="tx1"/>
                </a:solidFill>
                <a:latin typeface="Arial" panose="020B0604020202020204" pitchFamily="34" charset="0"/>
                <a:cs typeface="Arial" panose="020B0604020202020204" pitchFamily="34" charset="0"/>
              </a:rPr>
              <a:t>CN</a:t>
            </a:r>
          </a:p>
        </p:txBody>
      </p:sp>
      <p:sp>
        <p:nvSpPr>
          <p:cNvPr id="439" name="TextBox 438"/>
          <p:cNvSpPr txBox="1"/>
          <p:nvPr/>
        </p:nvSpPr>
        <p:spPr>
          <a:xfrm>
            <a:off x="3845422" y="5574419"/>
            <a:ext cx="456918" cy="261610"/>
          </a:xfrm>
          <a:prstGeom prst="rect">
            <a:avLst/>
          </a:prstGeom>
          <a:noFill/>
        </p:spPr>
        <p:txBody>
          <a:bodyPr wrap="square" rtlCol="0">
            <a:spAutoFit/>
          </a:bodyPr>
          <a:lstStyle/>
          <a:p>
            <a:r>
              <a:rPr lang="en-US" sz="1100" dirty="0">
                <a:solidFill>
                  <a:schemeClr val="tx1"/>
                </a:solidFill>
                <a:latin typeface="Arial" panose="020B0604020202020204" pitchFamily="34" charset="0"/>
                <a:cs typeface="Arial" panose="020B0604020202020204" pitchFamily="34" charset="0"/>
              </a:rPr>
              <a:t>CN</a:t>
            </a:r>
          </a:p>
        </p:txBody>
      </p:sp>
      <p:sp>
        <p:nvSpPr>
          <p:cNvPr id="440" name="TextBox 439"/>
          <p:cNvSpPr txBox="1"/>
          <p:nvPr/>
        </p:nvSpPr>
        <p:spPr>
          <a:xfrm>
            <a:off x="1010650" y="2991392"/>
            <a:ext cx="456918" cy="261610"/>
          </a:xfrm>
          <a:prstGeom prst="rect">
            <a:avLst/>
          </a:prstGeom>
          <a:noFill/>
        </p:spPr>
        <p:txBody>
          <a:bodyPr wrap="square" rtlCol="0">
            <a:spAutoFit/>
          </a:bodyPr>
          <a:lstStyle/>
          <a:p>
            <a:r>
              <a:rPr lang="en-US" sz="1100" dirty="0">
                <a:solidFill>
                  <a:schemeClr val="tx1"/>
                </a:solidFill>
                <a:latin typeface="Arial" panose="020B0604020202020204" pitchFamily="34" charset="0"/>
                <a:cs typeface="Arial" panose="020B0604020202020204" pitchFamily="34" charset="0"/>
              </a:rPr>
              <a:t>DN</a:t>
            </a:r>
          </a:p>
        </p:txBody>
      </p:sp>
      <p:sp>
        <p:nvSpPr>
          <p:cNvPr id="441" name="TextBox 440"/>
          <p:cNvSpPr txBox="1"/>
          <p:nvPr/>
        </p:nvSpPr>
        <p:spPr>
          <a:xfrm>
            <a:off x="2155508" y="4661820"/>
            <a:ext cx="456918" cy="261610"/>
          </a:xfrm>
          <a:prstGeom prst="rect">
            <a:avLst/>
          </a:prstGeom>
          <a:noFill/>
        </p:spPr>
        <p:txBody>
          <a:bodyPr wrap="square" rtlCol="0">
            <a:spAutoFit/>
          </a:bodyPr>
          <a:lstStyle/>
          <a:p>
            <a:r>
              <a:rPr lang="en-US" sz="1100" dirty="0">
                <a:solidFill>
                  <a:schemeClr val="tx1"/>
                </a:solidFill>
                <a:latin typeface="Arial" panose="020B0604020202020204" pitchFamily="34" charset="0"/>
                <a:cs typeface="Arial" panose="020B0604020202020204" pitchFamily="34" charset="0"/>
              </a:rPr>
              <a:t>DN</a:t>
            </a:r>
          </a:p>
        </p:txBody>
      </p:sp>
      <p:sp>
        <p:nvSpPr>
          <p:cNvPr id="442" name="TextBox 441"/>
          <p:cNvSpPr txBox="1"/>
          <p:nvPr/>
        </p:nvSpPr>
        <p:spPr>
          <a:xfrm>
            <a:off x="4946821" y="4901394"/>
            <a:ext cx="456918" cy="261610"/>
          </a:xfrm>
          <a:prstGeom prst="rect">
            <a:avLst/>
          </a:prstGeom>
          <a:noFill/>
        </p:spPr>
        <p:txBody>
          <a:bodyPr wrap="square" rtlCol="0">
            <a:spAutoFit/>
          </a:bodyPr>
          <a:lstStyle/>
          <a:p>
            <a:r>
              <a:rPr lang="en-US" sz="1100" dirty="0">
                <a:solidFill>
                  <a:schemeClr val="tx1"/>
                </a:solidFill>
                <a:latin typeface="Arial" panose="020B0604020202020204" pitchFamily="34" charset="0"/>
                <a:cs typeface="Arial" panose="020B0604020202020204" pitchFamily="34" charset="0"/>
              </a:rPr>
              <a:t>DN</a:t>
            </a:r>
          </a:p>
        </p:txBody>
      </p:sp>
      <p:sp>
        <p:nvSpPr>
          <p:cNvPr id="443" name="TextBox 442"/>
          <p:cNvSpPr txBox="1"/>
          <p:nvPr/>
        </p:nvSpPr>
        <p:spPr>
          <a:xfrm>
            <a:off x="5862748" y="5483483"/>
            <a:ext cx="456918" cy="261610"/>
          </a:xfrm>
          <a:prstGeom prst="rect">
            <a:avLst/>
          </a:prstGeom>
          <a:noFill/>
        </p:spPr>
        <p:txBody>
          <a:bodyPr wrap="square" rtlCol="0">
            <a:spAutoFit/>
          </a:bodyPr>
          <a:lstStyle/>
          <a:p>
            <a:r>
              <a:rPr lang="en-US" sz="1100" dirty="0">
                <a:solidFill>
                  <a:schemeClr val="tx1"/>
                </a:solidFill>
                <a:latin typeface="Arial" panose="020B0604020202020204" pitchFamily="34" charset="0"/>
                <a:cs typeface="Arial" panose="020B0604020202020204" pitchFamily="34" charset="0"/>
              </a:rPr>
              <a:t>DN</a:t>
            </a:r>
          </a:p>
        </p:txBody>
      </p:sp>
      <p:sp>
        <p:nvSpPr>
          <p:cNvPr id="4" name="TextBox 3"/>
          <p:cNvSpPr txBox="1"/>
          <p:nvPr/>
        </p:nvSpPr>
        <p:spPr>
          <a:xfrm>
            <a:off x="5943600" y="1878131"/>
            <a:ext cx="1981200" cy="830997"/>
          </a:xfrm>
          <a:prstGeom prst="rect">
            <a:avLst/>
          </a:prstGeom>
          <a:noFill/>
          <a:ln w="15875">
            <a:solidFill>
              <a:srgbClr val="C00000"/>
            </a:solidFill>
          </a:ln>
        </p:spPr>
        <p:txBody>
          <a:bodyPr wrap="square" rtlCol="0">
            <a:spAutoFit/>
          </a:bodyPr>
          <a:lstStyle/>
          <a:p>
            <a:r>
              <a:rPr lang="en-US" sz="1200" b="1" dirty="0">
                <a:solidFill>
                  <a:srgbClr val="FF0000"/>
                </a:solidFill>
                <a:latin typeface="Arial" panose="020B0604020202020204" pitchFamily="34" charset="0"/>
                <a:cs typeface="Arial" panose="020B0604020202020204" pitchFamily="34" charset="0"/>
              </a:rPr>
              <a:t>DN-DN (PCP/AP-PCP/AP) connectivity is not possible per current 11ay specifications</a:t>
            </a:r>
          </a:p>
        </p:txBody>
      </p:sp>
    </p:spTree>
    <p:extLst>
      <p:ext uri="{BB962C8B-B14F-4D97-AF65-F5344CB8AC3E}">
        <p14:creationId xmlns:p14="http://schemas.microsoft.com/office/powerpoint/2010/main" val="428534677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txDef>
      <a:spPr>
        <a:noFill/>
      </a:spPr>
      <a:bodyPr wrap="none" rtlCol="0">
        <a:spAutoFit/>
      </a:bodyPr>
      <a:lstStyle>
        <a:defPPr>
          <a:defRPr dirty="0" smtClean="0">
            <a:solidFill>
              <a:schemeClr val="tx1"/>
            </a:solidFill>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B519F59218FD4E88B58DE214C6B6C1" ma:contentTypeVersion="0" ma:contentTypeDescription="Create a new document." ma:contentTypeScope="" ma:versionID="f0f002001fb3fd8d0b30a99e294d422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B31C7B-517C-41D4-A3EE-AA1EECA09F7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AE19DD93-00A7-4286-BFB0-F5DC306FED89}">
  <ds:schemaRefs>
    <ds:schemaRef ds:uri="http://schemas.microsoft.com/sharepoint/v3/contenttype/forms"/>
  </ds:schemaRefs>
</ds:datastoreItem>
</file>

<file path=customXml/itemProps3.xml><?xml version="1.0" encoding="utf-8"?>
<ds:datastoreItem xmlns:ds="http://schemas.openxmlformats.org/officeDocument/2006/customXml" ds:itemID="{E4F20221-9408-4115-AC9E-C3DE7E2CD5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802-11-Submission</Template>
  <TotalTime>0</TotalTime>
  <Words>1959</Words>
  <Application>Microsoft Office PowerPoint</Application>
  <PresentationFormat>On-screen Show (4:3)</PresentationFormat>
  <Paragraphs>377</Paragraphs>
  <Slides>18</Slides>
  <Notes>17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8" baseType="lpstr">
      <vt:lpstr>Arial Unicode MS</vt:lpstr>
      <vt:lpstr>MS Gothic</vt:lpstr>
      <vt:lpstr>ＭＳ Ｐゴシック</vt:lpstr>
      <vt:lpstr>Tele-GroteskNor</vt:lpstr>
      <vt:lpstr>Arial</vt:lpstr>
      <vt:lpstr>Calibri</vt:lpstr>
      <vt:lpstr>Times New Roman</vt:lpstr>
      <vt:lpstr>Wingdings</vt:lpstr>
      <vt:lpstr>Office Theme</vt:lpstr>
      <vt:lpstr>Document</vt:lpstr>
      <vt:lpstr>Configurations Options for Distribution Networks</vt:lpstr>
      <vt:lpstr>Overview</vt:lpstr>
      <vt:lpstr>Introduction</vt:lpstr>
      <vt:lpstr>mmWave Distribution Networks: Terminology</vt:lpstr>
      <vt:lpstr>Real-world Deployment and Scheduling Challenges (1/2)</vt:lpstr>
      <vt:lpstr>Real-world Deployment and Scheduling Challenges (2/2)</vt:lpstr>
      <vt:lpstr>Configuration Options (1/2)</vt:lpstr>
      <vt:lpstr>Configuration Options (2/2)</vt:lpstr>
      <vt:lpstr>PowerPoint Presentation</vt:lpstr>
      <vt:lpstr>PowerPoint Presentation</vt:lpstr>
      <vt:lpstr>Configuration Option 3 – Network Formation</vt:lpstr>
      <vt:lpstr>Configuration Option 1 – Scheduling Challenges (1/2)</vt:lpstr>
      <vt:lpstr>Configuration Option 1 – Scheduling Challenges (1/2)</vt:lpstr>
      <vt:lpstr>Configuration Option 3 – Network Formation and Scheduling</vt:lpstr>
      <vt:lpstr>Configuration Options: Summary</vt:lpstr>
      <vt:lpstr>Conclusion</vt:lpstr>
      <vt:lpstr>References</vt:lpstr>
      <vt:lpstr>Straw Poll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2017-07-07T16:52:38Z</dcterms:created>
  <dcterms:modified xsi:type="dcterms:W3CDTF">2017-11-06T14:15:06Z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0x01010068B519F59218FD4E88B58DE214C6B6C1</vt:lpwstr>
  </property>
</Properties>
</file>