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66" r:id="rId4"/>
    <p:sldId id="268" r:id="rId5"/>
    <p:sldId id="269" r:id="rId6"/>
    <p:sldId id="265" r:id="rId7"/>
    <p:sldId id="270" r:id="rId8"/>
    <p:sldId id="272" r:id="rId9"/>
    <p:sldId id="273" r:id="rId10"/>
    <p:sldId id="274" r:id="rId11"/>
    <p:sldId id="264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1" autoAdjust="0"/>
    <p:restoredTop sz="94660"/>
  </p:normalViewPr>
  <p:slideViewPr>
    <p:cSldViewPr>
      <p:cViewPr varScale="1">
        <p:scale>
          <a:sx n="70" d="100"/>
          <a:sy n="70" d="100"/>
        </p:scale>
        <p:origin x="600" y="6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1974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2017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2017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2017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802.11-17/1665r1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WUR 128 us Preamble Design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2017-11-06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5177064"/>
              </p:ext>
            </p:extLst>
          </p:nvPr>
        </p:nvGraphicFramePr>
        <p:xfrm>
          <a:off x="509588" y="2278063"/>
          <a:ext cx="8034337" cy="2473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4" name="Document" r:id="rId4" imgW="8252039" imgH="2534496" progId="Word.Document.8">
                  <p:embed/>
                </p:oleObj>
              </mc:Choice>
              <mc:Fallback>
                <p:oleObj name="Document" r:id="rId4" imgW="8252039" imgH="25344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588" y="2278063"/>
                        <a:ext cx="8034337" cy="2473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B9F0D-149F-44D6-A17B-F711EB70F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 and final result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015594-407F-4F29-B872-4E35F9AAC4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From this presentation, we see that reducing </a:t>
            </a:r>
            <a:r>
              <a:rPr lang="en-US" dirty="0" err="1"/>
              <a:t>T_active</a:t>
            </a:r>
            <a:r>
              <a:rPr lang="en-US" dirty="0"/>
              <a:t> improves sync performance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Short </a:t>
            </a:r>
            <a:r>
              <a:rPr lang="en-US"/>
              <a:t>symbol duration </a:t>
            </a:r>
            <a:r>
              <a:rPr lang="en-US" dirty="0"/>
              <a:t>for the synchronization word performs well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6C526C-5E8D-495E-94A7-54824F88539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E5F342-FA0B-4BCB-B637-4B447DC505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C64DAD9-DC0A-44F1-AAF8-A8C69E1D82F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35642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November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[1] Steve </a:t>
            </a:r>
            <a:r>
              <a:rPr lang="en-US" dirty="0" err="1"/>
              <a:t>Shellhammer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/>
              <a:t>11-17-1355-01-00ba-wur-preamble-evaluation</a:t>
            </a:r>
          </a:p>
          <a:p>
            <a:r>
              <a:rPr lang="en-US" dirty="0"/>
              <a:t>[2] </a:t>
            </a:r>
            <a:r>
              <a:rPr lang="en-US" dirty="0" err="1"/>
              <a:t>Shahrnaz</a:t>
            </a:r>
            <a:r>
              <a:rPr lang="en-US" dirty="0"/>
              <a:t> Azizi</a:t>
            </a:r>
            <a:br>
              <a:rPr lang="en-US" dirty="0"/>
            </a:br>
            <a:r>
              <a:rPr lang="en-US" dirty="0"/>
              <a:t>11-17-0997-00-00ba-preamble-options</a:t>
            </a:r>
          </a:p>
          <a:p>
            <a:r>
              <a:rPr lang="en-US" dirty="0"/>
              <a:t>[3] Leif Wilhelmsson and Dennis Sundman</a:t>
            </a:r>
            <a:br>
              <a:rPr lang="en-US" dirty="0"/>
            </a:br>
            <a:r>
              <a:rPr lang="en-US" dirty="0"/>
              <a:t>11-17-1018-02-00ba-some-results-on-synchronization-performance</a:t>
            </a:r>
          </a:p>
          <a:p>
            <a:r>
              <a:rPr lang="en-US" dirty="0"/>
              <a:t>[4] Leif Wilhelmsson</a:t>
            </a:r>
          </a:p>
          <a:p>
            <a:r>
              <a:rPr lang="en-GB" dirty="0"/>
              <a:t>11-17/1673r0 “Partial OOK – Generalizing the Blank GI Idea,”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560" y="16288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We evaluate three aspects in the preamble design:</a:t>
            </a:r>
          </a:p>
          <a:p>
            <a:pPr marL="457200" indent="-457200"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Preamble information sequence</a:t>
            </a:r>
          </a:p>
          <a:p>
            <a:pPr marL="857250" lvl="1" indent="-457200"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Maximum length sequences [1]</a:t>
            </a:r>
          </a:p>
          <a:p>
            <a:pPr marL="857250" lvl="1" indent="-457200"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2xMLS [1, 2]</a:t>
            </a:r>
          </a:p>
          <a:p>
            <a:pPr marL="857250" lvl="1" indent="-457200"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Pseudo-random sequence [3]</a:t>
            </a:r>
          </a:p>
          <a:p>
            <a:pPr marL="457200" indent="-457200"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Size of the active part of the preamble symbols</a:t>
            </a:r>
          </a:p>
          <a:p>
            <a:pPr marL="457200" indent="-457200"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Symbol rate of the preamble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We fix the length of the preamble to be 128 us long.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EBEC03-84D3-4CB8-A81B-E686E7EAA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set-up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9FA3E3-45AD-429B-B2FF-5305E5199A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Evaluate synchronization word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 payload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Synchronization error means that </a:t>
            </a:r>
            <a:r>
              <a:rPr lang="en-US" dirty="0" err="1"/>
              <a:t>T_sync</a:t>
            </a:r>
            <a:r>
              <a:rPr lang="en-US" dirty="0"/>
              <a:t> is outside the interval |</a:t>
            </a:r>
            <a:r>
              <a:rPr lang="en-US" dirty="0" err="1"/>
              <a:t>T_ideal</a:t>
            </a:r>
            <a:r>
              <a:rPr lang="en-US" dirty="0"/>
              <a:t> – </a:t>
            </a:r>
            <a:r>
              <a:rPr lang="en-US" dirty="0" err="1"/>
              <a:t>T_sync</a:t>
            </a:r>
            <a:r>
              <a:rPr lang="en-US" dirty="0"/>
              <a:t>| &lt; T_NZ/2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T_ideal</a:t>
            </a:r>
            <a:r>
              <a:rPr lang="en-US" dirty="0"/>
              <a:t> is synchronization obtained by correlation with a noiseless signal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B5B5A-4D29-458A-9D7A-8954F6B81F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C7908C-652E-48FB-AEF8-0B49045447A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C5BE06D-1AEA-4EF8-B56A-9002B30C39C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08824D06-83C4-4C7D-80FA-B9FCE92E3F7B}"/>
              </a:ext>
            </a:extLst>
          </p:cNvPr>
          <p:cNvCxnSpPr>
            <a:cxnSpLocks/>
          </p:cNvCxnSpPr>
          <p:nvPr/>
        </p:nvCxnSpPr>
        <p:spPr bwMode="auto">
          <a:xfrm>
            <a:off x="3491880" y="4455717"/>
            <a:ext cx="2835207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33AA255A-2F9B-4E45-894F-0F32117E54D0}"/>
              </a:ext>
            </a:extLst>
          </p:cNvPr>
          <p:cNvSpPr/>
          <p:nvPr/>
        </p:nvSpPr>
        <p:spPr bwMode="auto">
          <a:xfrm>
            <a:off x="3995936" y="4023669"/>
            <a:ext cx="936104" cy="43204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9895168-4B42-44C4-B694-E0BF53AC9B93}"/>
              </a:ext>
            </a:extLst>
          </p:cNvPr>
          <p:cNvCxnSpPr/>
          <p:nvPr/>
        </p:nvCxnSpPr>
        <p:spPr bwMode="auto">
          <a:xfrm>
            <a:off x="3995936" y="4239693"/>
            <a:ext cx="0" cy="432048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CACEC8D-B6AF-4B40-95FC-3265E64AE687}"/>
              </a:ext>
            </a:extLst>
          </p:cNvPr>
          <p:cNvCxnSpPr/>
          <p:nvPr/>
        </p:nvCxnSpPr>
        <p:spPr bwMode="auto">
          <a:xfrm>
            <a:off x="4932040" y="4241198"/>
            <a:ext cx="0" cy="432048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06FDB2F-625D-46DF-9FB9-6789EA142E70}"/>
              </a:ext>
            </a:extLst>
          </p:cNvPr>
          <p:cNvCxnSpPr/>
          <p:nvPr/>
        </p:nvCxnSpPr>
        <p:spPr bwMode="auto">
          <a:xfrm>
            <a:off x="5868466" y="4239693"/>
            <a:ext cx="0" cy="432048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4341610-E65C-4FC8-A97C-AD82B0B3369C}"/>
                  </a:ext>
                </a:extLst>
              </p:cNvPr>
              <p:cNvSpPr txBox="1"/>
              <p:nvPr/>
            </p:nvSpPr>
            <p:spPr>
              <a:xfrm>
                <a:off x="4185607" y="4455717"/>
                <a:ext cx="55367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𝑁𝑍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4341610-E65C-4FC8-A97C-AD82B0B336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5607" y="4455717"/>
                <a:ext cx="553678" cy="369332"/>
              </a:xfrm>
              <a:prstGeom prst="rect">
                <a:avLst/>
              </a:prstGeom>
              <a:blipFill>
                <a:blip r:embed="rId2"/>
                <a:stretch>
                  <a:fillRect l="-12222" r="-4444" b="-14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DE9D47B2-B88D-4197-A743-D4A91A468EFE}"/>
              </a:ext>
            </a:extLst>
          </p:cNvPr>
          <p:cNvCxnSpPr>
            <a:cxnSpLocks/>
          </p:cNvCxnSpPr>
          <p:nvPr/>
        </p:nvCxnSpPr>
        <p:spPr bwMode="auto">
          <a:xfrm>
            <a:off x="3995936" y="4865849"/>
            <a:ext cx="93610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0C6DF2AC-5EC8-4AE1-B156-83D892CFAD63}"/>
              </a:ext>
            </a:extLst>
          </p:cNvPr>
          <p:cNvSpPr txBox="1"/>
          <p:nvPr/>
        </p:nvSpPr>
        <p:spPr>
          <a:xfrm>
            <a:off x="4148837" y="4024968"/>
            <a:ext cx="6303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ON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2F02ED0-5523-49F4-89A1-A9241BBDDAA7}"/>
              </a:ext>
            </a:extLst>
          </p:cNvPr>
          <p:cNvSpPr txBox="1"/>
          <p:nvPr/>
        </p:nvSpPr>
        <p:spPr>
          <a:xfrm>
            <a:off x="5030484" y="4005852"/>
            <a:ext cx="7505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OFF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389BD9E5-4A94-4403-AAE8-E3A72BE3E1CC}"/>
                  </a:ext>
                </a:extLst>
              </p:cNvPr>
              <p:cNvSpPr txBox="1"/>
              <p:nvPr/>
            </p:nvSpPr>
            <p:spPr>
              <a:xfrm>
                <a:off x="3615879" y="4931876"/>
                <a:ext cx="811311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𝑖𝑑𝑒𝑎𝑙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389BD9E5-4A94-4403-AAE8-E3A72BE3E1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5879" y="4931876"/>
                <a:ext cx="811311" cy="369332"/>
              </a:xfrm>
              <a:prstGeom prst="rect">
                <a:avLst/>
              </a:prstGeom>
              <a:blipFill>
                <a:blip r:embed="rId3"/>
                <a:stretch>
                  <a:fillRect l="-7519" r="-3008" b="-163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7294942D-6B2A-4633-8A05-69896643175E}"/>
              </a:ext>
            </a:extLst>
          </p:cNvPr>
          <p:cNvCxnSpPr>
            <a:cxnSpLocks/>
          </p:cNvCxnSpPr>
          <p:nvPr/>
        </p:nvCxnSpPr>
        <p:spPr bwMode="auto">
          <a:xfrm flipV="1">
            <a:off x="3992852" y="4671741"/>
            <a:ext cx="3083" cy="3632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777994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59CC5-AFF2-4459-8172-A30FF4A318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Preamble information sequence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897A02-A381-47BF-BDC2-BC46C3A996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compare the two sequences from [1] and random sequences as in [3]:</a:t>
            </a:r>
          </a:p>
          <a:p>
            <a:pPr marL="457200" indent="-457200">
              <a:buAutoNum type="arabicPeriod"/>
            </a:pPr>
            <a:r>
              <a:rPr lang="en-US" dirty="0"/>
              <a:t>MLS: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[0,1,0,0,0,0,1,0,1,0,1,1,1,0,1,1,0,0,0,1,1,1,1,1,0,0,1,1,0,1,0,0]</a:t>
            </a:r>
          </a:p>
          <a:p>
            <a:pPr marL="457200" indent="-457200">
              <a:buAutoNum type="arabicPeriod"/>
            </a:pPr>
            <a:r>
              <a:rPr lang="en-US" dirty="0"/>
              <a:t>Pair of MLS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[0,1,0,0,0,1,1,1,1,0,1,0,1,1,0,0,0,1,0,0,0,1,1,1,1,0,1,0,1,1,0,0]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A new pseudo-random sequence for each iteration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8F2401-0CF8-4B8C-90ED-7C72C930E5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02F44B-6C82-4EC2-B8EA-D9EBA81A828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6C6B874-0883-41D2-868A-C04876CECB7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146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938876-5551-4B21-9D44-6F88B3D0B9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Preamble information sequences</a:t>
            </a:r>
            <a:br>
              <a:rPr lang="en-US" dirty="0"/>
            </a:br>
            <a:r>
              <a:rPr lang="en-US" dirty="0"/>
              <a:t>Simulations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9C6463-199A-4B48-AB42-0710053358E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6D72D9-293F-48B8-9D77-155BCF4A2AFC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F7F6883-FF3B-4D20-8B66-398259E7D6D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992B96F-8E0F-4698-B529-FF88CC0303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24" y="1939275"/>
            <a:ext cx="4022751" cy="301854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94764DF7-65C6-4CBB-B44D-BFFB0BE9DA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6456" y="1934196"/>
            <a:ext cx="4029519" cy="3023625"/>
          </a:xfrm>
          <a:prstGeom prst="rect">
            <a:avLst/>
          </a:prstGeom>
        </p:spPr>
      </p:pic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012E3D87-8CDE-45AA-A546-3406643904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4725144"/>
            <a:ext cx="7770813" cy="136926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Performance similar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MLS can potentially provide some 0.8-1 dB additional synchronization gain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E2A1338-A900-466E-920A-1F0A7C784B1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3786" y="1916832"/>
            <a:ext cx="4050822" cy="3040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0535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A2C729-F0D8-41D7-B99B-B55526C0A9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Size of the active part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1EB566B-5FA0-48CF-A932-DAE7492D45F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85800" y="3645024"/>
                <a:ext cx="7770813" cy="2449389"/>
              </a:xfrm>
            </p:spPr>
            <p:txBody>
              <a:bodyPr/>
              <a:lstStyle/>
              <a:p>
                <a:r>
                  <a:rPr lang="en-US" dirty="0"/>
                  <a:t>In [4] we see that by reducing the active part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sv-SE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𝑁𝑍</m:t>
                        </m:r>
                      </m:sub>
                    </m:sSub>
                  </m:oMath>
                </a14:m>
                <a:r>
                  <a:rPr lang="en-US" dirty="0"/>
                  <a:t> power of the signal can be boosted, which provides a performance gain.</a:t>
                </a:r>
              </a:p>
              <a:p>
                <a:endParaRPr lang="en-US" dirty="0"/>
              </a:p>
              <a:p>
                <a:r>
                  <a:rPr lang="en-US" dirty="0"/>
                  <a:t>Will this gain also be beneficial for synchronization?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1EB566B-5FA0-48CF-A932-DAE7492D45F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3645024"/>
                <a:ext cx="7770813" cy="2449389"/>
              </a:xfrm>
              <a:blipFill>
                <a:blip r:embed="rId2"/>
                <a:stretch>
                  <a:fillRect l="-1256" t="-1990" r="-18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8022A0-5DB9-4B38-98A0-A38301FE030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CE50E0-CEC5-4EC1-A7A5-A357ACC0674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1C7DC88-C4F0-4EF8-9F38-873CD134A41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FD04C1E5-7182-4757-B3FB-B2AA924B2121}"/>
              </a:ext>
            </a:extLst>
          </p:cNvPr>
          <p:cNvCxnSpPr>
            <a:cxnSpLocks/>
          </p:cNvCxnSpPr>
          <p:nvPr/>
        </p:nvCxnSpPr>
        <p:spPr bwMode="auto">
          <a:xfrm>
            <a:off x="801148" y="2522586"/>
            <a:ext cx="2835207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CC80E4B8-061B-420B-A1E7-4FD8A1355D46}"/>
              </a:ext>
            </a:extLst>
          </p:cNvPr>
          <p:cNvSpPr/>
          <p:nvPr/>
        </p:nvSpPr>
        <p:spPr bwMode="auto">
          <a:xfrm>
            <a:off x="1305204" y="2090538"/>
            <a:ext cx="936104" cy="43204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572037E-6A55-466C-B00F-B4259DE7BBAE}"/>
              </a:ext>
            </a:extLst>
          </p:cNvPr>
          <p:cNvCxnSpPr/>
          <p:nvPr/>
        </p:nvCxnSpPr>
        <p:spPr bwMode="auto">
          <a:xfrm>
            <a:off x="1305204" y="2306562"/>
            <a:ext cx="0" cy="432048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BD0DC57-EFB6-4761-B171-24DFEE2355E4}"/>
              </a:ext>
            </a:extLst>
          </p:cNvPr>
          <p:cNvCxnSpPr/>
          <p:nvPr/>
        </p:nvCxnSpPr>
        <p:spPr bwMode="auto">
          <a:xfrm>
            <a:off x="2241308" y="2308067"/>
            <a:ext cx="0" cy="432048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A911862-AEDB-4B6B-9F40-FE991685E8B2}"/>
              </a:ext>
            </a:extLst>
          </p:cNvPr>
          <p:cNvCxnSpPr/>
          <p:nvPr/>
        </p:nvCxnSpPr>
        <p:spPr bwMode="auto">
          <a:xfrm>
            <a:off x="3177734" y="2306562"/>
            <a:ext cx="0" cy="432048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C57D5373-51A6-47BB-B2B1-4013F5C7FBDF}"/>
              </a:ext>
            </a:extLst>
          </p:cNvPr>
          <p:cNvCxnSpPr>
            <a:cxnSpLocks/>
          </p:cNvCxnSpPr>
          <p:nvPr/>
        </p:nvCxnSpPr>
        <p:spPr bwMode="auto">
          <a:xfrm>
            <a:off x="5266247" y="2535503"/>
            <a:ext cx="2736304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9BA1266A-EFED-4AD6-B566-5C76AE80EF4A}"/>
              </a:ext>
            </a:extLst>
          </p:cNvPr>
          <p:cNvSpPr/>
          <p:nvPr/>
        </p:nvSpPr>
        <p:spPr bwMode="auto">
          <a:xfrm>
            <a:off x="6093143" y="1940004"/>
            <a:ext cx="613264" cy="595499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3E551D14-9D95-438E-AF83-B10523BA382D}"/>
              </a:ext>
            </a:extLst>
          </p:cNvPr>
          <p:cNvCxnSpPr/>
          <p:nvPr/>
        </p:nvCxnSpPr>
        <p:spPr bwMode="auto">
          <a:xfrm>
            <a:off x="5770303" y="2319479"/>
            <a:ext cx="0" cy="432048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1617D544-04FD-45B4-9518-7BE814672BB1}"/>
              </a:ext>
            </a:extLst>
          </p:cNvPr>
          <p:cNvCxnSpPr/>
          <p:nvPr/>
        </p:nvCxnSpPr>
        <p:spPr bwMode="auto">
          <a:xfrm>
            <a:off x="6706407" y="2320984"/>
            <a:ext cx="0" cy="432048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A34D4BF6-54DF-4F80-8C73-5B3DFFCEC58E}"/>
              </a:ext>
            </a:extLst>
          </p:cNvPr>
          <p:cNvCxnSpPr/>
          <p:nvPr/>
        </p:nvCxnSpPr>
        <p:spPr bwMode="auto">
          <a:xfrm>
            <a:off x="7642833" y="2319479"/>
            <a:ext cx="0" cy="432048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4E400000-D94D-4298-AC49-C75BCCA8D087}"/>
              </a:ext>
            </a:extLst>
          </p:cNvPr>
          <p:cNvCxnSpPr/>
          <p:nvPr/>
        </p:nvCxnSpPr>
        <p:spPr bwMode="auto">
          <a:xfrm>
            <a:off x="5780119" y="3183575"/>
            <a:ext cx="348391" cy="150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34" name="Arrow: Right 33">
            <a:extLst>
              <a:ext uri="{FF2B5EF4-FFF2-40B4-BE49-F238E27FC236}">
                <a16:creationId xmlns:a16="http://schemas.microsoft.com/office/drawing/2014/main" id="{F186384E-44D5-49EA-9B3D-9BA3954107D1}"/>
              </a:ext>
            </a:extLst>
          </p:cNvPr>
          <p:cNvSpPr/>
          <p:nvPr/>
        </p:nvSpPr>
        <p:spPr bwMode="auto">
          <a:xfrm>
            <a:off x="4300377" y="2206543"/>
            <a:ext cx="397240" cy="356534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AADDCA82-3849-47F5-BFE9-FD6C7D09D4BD}"/>
                  </a:ext>
                </a:extLst>
              </p:cNvPr>
              <p:cNvSpPr txBox="1"/>
              <p:nvPr/>
            </p:nvSpPr>
            <p:spPr>
              <a:xfrm>
                <a:off x="5744751" y="2779876"/>
                <a:ext cx="38375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𝑍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AADDCA82-3849-47F5-BFE9-FD6C7D09D4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4751" y="2779876"/>
                <a:ext cx="383759" cy="369332"/>
              </a:xfrm>
              <a:prstGeom prst="rect">
                <a:avLst/>
              </a:prstGeom>
              <a:blipFill>
                <a:blip r:embed="rId4"/>
                <a:stretch>
                  <a:fillRect l="-17460" r="-4762" b="-14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7FD20CEA-F80F-4634-B533-B3196DE89536}"/>
                  </a:ext>
                </a:extLst>
              </p:cNvPr>
              <p:cNvSpPr txBox="1"/>
              <p:nvPr/>
            </p:nvSpPr>
            <p:spPr>
              <a:xfrm>
                <a:off x="6176343" y="2774261"/>
                <a:ext cx="55367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𝑁𝑍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7FD20CEA-F80F-4634-B533-B3196DE895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6343" y="2774261"/>
                <a:ext cx="553678" cy="369332"/>
              </a:xfrm>
              <a:prstGeom prst="rect">
                <a:avLst/>
              </a:prstGeom>
              <a:blipFill>
                <a:blip r:embed="rId5"/>
                <a:stretch>
                  <a:fillRect l="-10989" r="-3297" b="-14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FF19DBAE-99CC-4C9F-8C35-E11F50AE05CA}"/>
              </a:ext>
            </a:extLst>
          </p:cNvPr>
          <p:cNvCxnSpPr/>
          <p:nvPr/>
        </p:nvCxnSpPr>
        <p:spPr bwMode="auto">
          <a:xfrm flipV="1">
            <a:off x="6125380" y="3173751"/>
            <a:ext cx="687843" cy="1064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402F727E-3CE3-4A4C-8FA0-147060EEF364}"/>
              </a:ext>
            </a:extLst>
          </p:cNvPr>
          <p:cNvSpPr txBox="1"/>
          <p:nvPr/>
        </p:nvSpPr>
        <p:spPr>
          <a:xfrm>
            <a:off x="1458105" y="2091837"/>
            <a:ext cx="6303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ON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13208E9E-51DC-43FD-BA90-92FA91E621E7}"/>
              </a:ext>
            </a:extLst>
          </p:cNvPr>
          <p:cNvSpPr txBox="1"/>
          <p:nvPr/>
        </p:nvSpPr>
        <p:spPr>
          <a:xfrm>
            <a:off x="2339752" y="2072721"/>
            <a:ext cx="7505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OFF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2E5AC803-D5A9-4EAF-B854-26941E60B018}"/>
              </a:ext>
            </a:extLst>
          </p:cNvPr>
          <p:cNvSpPr txBox="1"/>
          <p:nvPr/>
        </p:nvSpPr>
        <p:spPr>
          <a:xfrm>
            <a:off x="3877196" y="1748078"/>
            <a:ext cx="11240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“WFC”</a:t>
            </a:r>
          </a:p>
        </p:txBody>
      </p:sp>
    </p:spTree>
    <p:extLst>
      <p:ext uri="{BB962C8B-B14F-4D97-AF65-F5344CB8AC3E}">
        <p14:creationId xmlns:p14="http://schemas.microsoft.com/office/powerpoint/2010/main" val="35066786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9B99B33A-47B3-4D72-BBFE-2D3DE1DB07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752" y="1916995"/>
            <a:ext cx="4262716" cy="319415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620E4C4-87A9-4066-ACBF-C0484E219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Size of active part</a:t>
            </a:r>
            <a:br>
              <a:rPr lang="en-US" dirty="0"/>
            </a:br>
            <a:r>
              <a:rPr lang="en-US" dirty="0"/>
              <a:t>Simulations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395F6D-9434-4577-89C9-C8242103A9B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6FC8B2-16AA-407B-BCE4-45998020993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4ADC4EC-63BA-42B4-AD89-CD1EED7DE0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2017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97BF74E-09F6-48F3-8F71-95073CD3DC0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1" y="1916996"/>
            <a:ext cx="4211401" cy="316010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2EE6BBCF-AFC7-4BBD-AEED-27D11645BDF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1910498"/>
            <a:ext cx="4303847" cy="3230936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82D880-8092-443B-8796-1203DF64F0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4653137"/>
            <a:ext cx="7770813" cy="93610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all channel models, there is a gain of 1-2 dB going from </a:t>
            </a:r>
            <a:r>
              <a:rPr lang="en-US" dirty="0" err="1"/>
              <a:t>N_active</a:t>
            </a:r>
            <a:r>
              <a:rPr lang="en-US" dirty="0"/>
              <a:t> = 4us to </a:t>
            </a:r>
            <a:r>
              <a:rPr lang="en-US" dirty="0" err="1"/>
              <a:t>N_active</a:t>
            </a:r>
            <a:r>
              <a:rPr lang="en-US" dirty="0"/>
              <a:t> = 2us</a:t>
            </a:r>
          </a:p>
        </p:txBody>
      </p:sp>
    </p:spTree>
    <p:extLst>
      <p:ext uri="{BB962C8B-B14F-4D97-AF65-F5344CB8AC3E}">
        <p14:creationId xmlns:p14="http://schemas.microsoft.com/office/powerpoint/2010/main" val="25437532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740A29-0FAA-43C5-A73D-6798895516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Symbol rate of preamble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7D7F23-9E6D-4D89-9A3D-63F586CABA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Maintaining 128 us long preamble, we can change the symbol rate and symbol duration: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8 us long symbols, 16 bit preamble </a:t>
            </a:r>
            <a:r>
              <a:rPr lang="en-US" dirty="0">
                <a:sym typeface="Wingdings" panose="05000000000000000000" pitchFamily="2" charset="2"/>
              </a:rPr>
              <a:t> 128 us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4 us long symbols, 32 bit preamble </a:t>
            </a:r>
            <a:r>
              <a:rPr lang="en-US" dirty="0">
                <a:sym typeface="Wingdings" panose="05000000000000000000" pitchFamily="2" charset="2"/>
              </a:rPr>
              <a:t> 128 us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2 us long symbols, 64 bit preamble </a:t>
            </a:r>
            <a:r>
              <a:rPr lang="en-US" dirty="0">
                <a:sym typeface="Wingdings" panose="05000000000000000000" pitchFamily="2" charset="2"/>
              </a:rPr>
              <a:t> 128 us</a:t>
            </a:r>
          </a:p>
          <a:p>
            <a:pPr marL="0" indent="0"/>
            <a:r>
              <a:rPr lang="en-US" dirty="0">
                <a:sym typeface="Wingdings" panose="05000000000000000000" pitchFamily="2" charset="2"/>
              </a:rPr>
              <a:t>Which is the best choice for synchronization?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C4A186-368A-493C-8319-AA45B31D259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B44C21-F550-46EE-A122-775FCAC5BE2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191EB87-8847-4F22-B3B6-784012FD1E0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52799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81882B-0C74-4734-A6E8-18610B677A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Symbol rate of preamble</a:t>
            </a:r>
            <a:br>
              <a:rPr lang="en-US" dirty="0"/>
            </a:br>
            <a:r>
              <a:rPr lang="en-US" dirty="0"/>
              <a:t>Simulations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762C6B-7D57-47B5-97EF-AD38FA8A951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6580C2-1DBB-4A99-B607-56FFFD05448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CE4AD10-FEF1-4F74-8A66-7F5D621EA5D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A159698-7A41-4A16-BA40-9463CC5B620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0"/>
          <a:stretch/>
        </p:blipFill>
        <p:spPr>
          <a:xfrm>
            <a:off x="0" y="2040864"/>
            <a:ext cx="4308476" cy="3260344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9D3534B2-6BFC-4908-8624-92481C1B0EA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48"/>
          <a:stretch/>
        </p:blipFill>
        <p:spPr>
          <a:xfrm>
            <a:off x="3090896" y="2040864"/>
            <a:ext cx="4229908" cy="326034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4A8278E-2DB5-418C-90C8-60CADA8DA3FB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36"/>
          <a:stretch/>
        </p:blipFill>
        <p:spPr>
          <a:xfrm>
            <a:off x="6115232" y="2047836"/>
            <a:ext cx="4176464" cy="3254796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87B736-7EBC-4C62-9322-A610CD4915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4796035"/>
            <a:ext cx="7770813" cy="100922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Different designs are good for the different channel models</a:t>
            </a:r>
          </a:p>
        </p:txBody>
      </p:sp>
    </p:spTree>
    <p:extLst>
      <p:ext uri="{BB962C8B-B14F-4D97-AF65-F5344CB8AC3E}">
        <p14:creationId xmlns:p14="http://schemas.microsoft.com/office/powerpoint/2010/main" val="26536921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447</TotalTime>
  <Words>487</Words>
  <Application>Microsoft Office PowerPoint</Application>
  <PresentationFormat>On-screen Show (4:3)</PresentationFormat>
  <Paragraphs>109</Paragraphs>
  <Slides>11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 Unicode MS</vt:lpstr>
      <vt:lpstr>MS Gothic</vt:lpstr>
      <vt:lpstr>Arial</vt:lpstr>
      <vt:lpstr>Cambria Math</vt:lpstr>
      <vt:lpstr>Times New Roman</vt:lpstr>
      <vt:lpstr>Wingdings</vt:lpstr>
      <vt:lpstr>Office Theme</vt:lpstr>
      <vt:lpstr>Document</vt:lpstr>
      <vt:lpstr>WUR 128 us Preamble Design</vt:lpstr>
      <vt:lpstr>Abstract</vt:lpstr>
      <vt:lpstr>Simulation set-up</vt:lpstr>
      <vt:lpstr>Preamble information sequence</vt:lpstr>
      <vt:lpstr>Preamble information sequences Simulations</vt:lpstr>
      <vt:lpstr>Size of the active part</vt:lpstr>
      <vt:lpstr>Size of active part Simulations</vt:lpstr>
      <vt:lpstr>Symbol rate of preamble</vt:lpstr>
      <vt:lpstr>Symbol rate of preamble Simulations</vt:lpstr>
      <vt:lpstr>Conclusions and final result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WUR 128 us Synchronization Sequence</dc:title>
  <dc:creator>Dennis Sundman</dc:creator>
  <cp:lastModifiedBy>Dennis Sundman</cp:lastModifiedBy>
  <cp:revision>25</cp:revision>
  <cp:lastPrinted>1601-01-01T00:00:00Z</cp:lastPrinted>
  <dcterms:created xsi:type="dcterms:W3CDTF">2017-11-03T08:49:45Z</dcterms:created>
  <dcterms:modified xsi:type="dcterms:W3CDTF">2017-11-07T13:09:21Z</dcterms:modified>
</cp:coreProperties>
</file>