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407" r:id="rId6"/>
    <p:sldId id="410" r:id="rId7"/>
    <p:sldId id="429" r:id="rId8"/>
    <p:sldId id="421" r:id="rId9"/>
    <p:sldId id="425" r:id="rId10"/>
    <p:sldId id="424" r:id="rId11"/>
    <p:sldId id="413" r:id="rId12"/>
    <p:sldId id="426" r:id="rId13"/>
    <p:sldId id="416" r:id="rId14"/>
    <p:sldId id="428" r:id="rId15"/>
    <p:sldId id="420" r:id="rId16"/>
    <p:sldId id="400" r:id="rId17"/>
    <p:sldId id="412" r:id="rId18"/>
    <p:sldId id="399" r:id="rId19"/>
    <p:sldId id="422" r:id="rId20"/>
    <p:sldId id="427" r:id="rId21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D55F81-A978-43D3-BC8B-B7DABA147F33}">
          <p14:sldIdLst>
            <p14:sldId id="256"/>
            <p14:sldId id="407"/>
            <p14:sldId id="410"/>
            <p14:sldId id="429"/>
            <p14:sldId id="421"/>
            <p14:sldId id="425"/>
            <p14:sldId id="424"/>
            <p14:sldId id="413"/>
            <p14:sldId id="426"/>
            <p14:sldId id="416"/>
            <p14:sldId id="428"/>
            <p14:sldId id="420"/>
            <p14:sldId id="400"/>
            <p14:sldId id="412"/>
            <p14:sldId id="399"/>
            <p14:sldId id="422"/>
            <p14:sldId id="4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4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46A"/>
    <a:srgbClr val="75DBFF"/>
    <a:srgbClr val="E6E6E6"/>
    <a:srgbClr val="BC7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3397" autoAdjust="0"/>
  </p:normalViewPr>
  <p:slideViewPr>
    <p:cSldViewPr>
      <p:cViewPr varScale="1">
        <p:scale>
          <a:sx n="68" d="100"/>
          <a:sy n="68" d="100"/>
        </p:scale>
        <p:origin x="1312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1" d="100"/>
          <a:sy n="51" d="100"/>
        </p:scale>
        <p:origin x="2668" y="24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IEEE802.11-17/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1634r0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Alphan Sahin (</a:t>
            </a:r>
            <a:r>
              <a:rPr lang="en-GB" dirty="0" err="1">
                <a:solidFill>
                  <a:schemeClr val="tx1"/>
                </a:solidFill>
              </a:rPr>
              <a:t>InterDigital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Optimizing OOK Waveform for High Data Rate WUS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2017-11-05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282057"/>
              </p:ext>
            </p:extLst>
          </p:nvPr>
        </p:nvGraphicFramePr>
        <p:xfrm>
          <a:off x="565150" y="3257550"/>
          <a:ext cx="7889875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" name="Document" r:id="rId4" imgW="8284605" imgH="3272675" progId="Word.Document.8">
                  <p:embed/>
                </p:oleObj>
              </mc:Choice>
              <mc:Fallback>
                <p:oleObj name="Document" r:id="rId4" imgW="8284605" imgH="3272675" progId="Word.Document.8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257550"/>
                        <a:ext cx="7889875" cy="31226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3899" y="5302059"/>
                <a:ext cx="7770813" cy="68090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performance difference between the options is within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sz="2000" dirty="0"/>
                  <a:t>0.1 dB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Since option </a:t>
                </a:r>
                <a:r>
                  <a:rPr lang="en-US" sz="2000" dirty="0">
                    <a:solidFill>
                      <a:schemeClr val="tx1"/>
                    </a:solidFill>
                  </a:rPr>
                  <a:t>2</a:t>
                </a:r>
                <a:r>
                  <a:rPr lang="en-US" sz="2000" dirty="0"/>
                  <a:t> (Leakage first) has lower leakage than the other sequence, it is slightly better</a:t>
                </a:r>
              </a:p>
            </p:txBody>
          </p:sp>
        </mc:Choice>
        <mc:Fallback xmlns="">
          <p:sp>
            <p:nvSpPr>
              <p:cNvPr id="1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899" y="5302059"/>
                <a:ext cx="7770813" cy="680908"/>
              </a:xfrm>
              <a:blipFill>
                <a:blip r:embed="rId2"/>
                <a:stretch>
                  <a:fillRect l="-706" t="-5405" r="-785" b="-76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191" y="1450859"/>
            <a:ext cx="5136029" cy="38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52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7737536"/>
                  </p:ext>
                </p:extLst>
              </p:nvPr>
            </p:nvGraphicFramePr>
            <p:xfrm>
              <a:off x="675084" y="1844824"/>
              <a:ext cx="7795956" cy="4184228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200686">
                      <a:extLst>
                        <a:ext uri="{9D8B030D-6E8A-4147-A177-3AD203B41FA5}">
                          <a16:colId xmlns:a16="http://schemas.microsoft.com/office/drawing/2014/main" val="2480452514"/>
                        </a:ext>
                      </a:extLst>
                    </a:gridCol>
                    <a:gridCol w="1865090">
                      <a:extLst>
                        <a:ext uri="{9D8B030D-6E8A-4147-A177-3AD203B41FA5}">
                          <a16:colId xmlns:a16="http://schemas.microsoft.com/office/drawing/2014/main" val="1856659082"/>
                        </a:ext>
                      </a:extLst>
                    </a:gridCol>
                    <a:gridCol w="1865090">
                      <a:extLst>
                        <a:ext uri="{9D8B030D-6E8A-4147-A177-3AD203B41FA5}">
                          <a16:colId xmlns:a16="http://schemas.microsoft.com/office/drawing/2014/main" val="221028657"/>
                        </a:ext>
                      </a:extLst>
                    </a:gridCol>
                    <a:gridCol w="1865090">
                      <a:extLst>
                        <a:ext uri="{9D8B030D-6E8A-4147-A177-3AD203B41FA5}">
                          <a16:colId xmlns:a16="http://schemas.microsoft.com/office/drawing/2014/main" val="1824464930"/>
                        </a:ext>
                      </a:extLst>
                    </a:gridCol>
                  </a:tblGrid>
                  <a:tr h="400474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Example 1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Prioritize PAPR First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Example 2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Prioritize Leakage First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Example 3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Prioritize OOB First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6735356"/>
                      </a:ext>
                    </a:extLst>
                  </a:tr>
                  <a:tr h="24487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PAPR during</a:t>
                          </a:r>
                          <a:r>
                            <a:rPr lang="en-US" sz="1200" baseline="0" dirty="0"/>
                            <a:t> “On” duration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1.07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1.91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1.6</a:t>
                          </a:r>
                          <a:r>
                            <a:rPr lang="en-US" sz="1200" baseline="0" dirty="0"/>
                            <a:t> dB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84489241"/>
                      </a:ext>
                    </a:extLst>
                  </a:tr>
                  <a:tr h="244875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200" dirty="0" smtClean="0">
                                    <a:solidFill>
                                      <a:schemeClr val="tx1"/>
                                    </a:solidFill>
                                  </a:rPr>
                                  <m:t>100×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nergy</m:t>
                                </m:r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ff</m:t>
                                </m:r>
                                <m:r>
                                  <a:rPr lang="en-US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Energy</m:t>
                                </m:r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On</m:t>
                                </m:r>
                                <m:r>
                                  <a:rPr lang="en-US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0.55%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1.74%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75633069"/>
                      </a:ext>
                    </a:extLst>
                  </a:tr>
                  <a:tr h="24487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SNR @</a:t>
                          </a:r>
                          <a:r>
                            <a:rPr lang="en-US" sz="1200" baseline="0" dirty="0"/>
                            <a:t> </a:t>
                          </a:r>
                          <a:r>
                            <a:rPr lang="en-US" sz="1200" dirty="0"/>
                            <a:t>BER = 1e-4 (AWGN)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-4.65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-4.85</a:t>
                          </a:r>
                          <a:r>
                            <a:rPr lang="en-US" sz="1200" baseline="0" dirty="0"/>
                            <a:t> dB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-4.7 dB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28577168"/>
                      </a:ext>
                    </a:extLst>
                  </a:tr>
                  <a:tr h="24487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OOB</a:t>
                          </a:r>
                          <a:r>
                            <a:rPr lang="en-US" sz="1200" baseline="0" dirty="0"/>
                            <a:t> emission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Low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Very low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Low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85213128"/>
                      </a:ext>
                    </a:extLst>
                  </a:tr>
                  <a:tr h="4004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Need extra operation (windowing &amp; filtering &amp; masking)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No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82941553"/>
                      </a:ext>
                    </a:extLst>
                  </a:tr>
                  <a:tr h="4004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13 tones at the baseband output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30757248"/>
                      </a:ext>
                    </a:extLst>
                  </a:tr>
                  <a:tr h="4004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Null DC tone at the baseband output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95542618"/>
                      </a:ext>
                    </a:extLst>
                  </a:tr>
                  <a:tr h="4004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Compliant</a:t>
                          </a:r>
                          <a:r>
                            <a:rPr lang="en-US" sz="1200" baseline="0" dirty="0"/>
                            <a:t> with 11ac Mask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85811951"/>
                      </a:ext>
                    </a:extLst>
                  </a:tr>
                  <a:tr h="24487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Logic</a:t>
                          </a:r>
                          <a:r>
                            <a:rPr lang="en-US" sz="1200" baseline="0" dirty="0"/>
                            <a:t> 1/0 Sequences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Derived</a:t>
                          </a:r>
                          <a:r>
                            <a:rPr lang="en-US" sz="1200" baseline="0" dirty="0"/>
                            <a:t> from same sequence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Derived</a:t>
                          </a:r>
                          <a:r>
                            <a:rPr lang="en-US" sz="1200" baseline="0" dirty="0"/>
                            <a:t> from same sequence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Derived</a:t>
                          </a:r>
                          <a:r>
                            <a:rPr lang="en-US" sz="1200" baseline="0" dirty="0"/>
                            <a:t> from same sequence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72760143"/>
                      </a:ext>
                    </a:extLst>
                  </a:tr>
                  <a:tr h="24487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Multiband (FDM)</a:t>
                          </a:r>
                          <a:r>
                            <a:rPr lang="en-US" sz="1200" baseline="0" dirty="0"/>
                            <a:t> support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Yes, straightforward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Yes, straightforward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Yes, straightforward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210522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7737536"/>
                  </p:ext>
                </p:extLst>
              </p:nvPr>
            </p:nvGraphicFramePr>
            <p:xfrm>
              <a:off x="675084" y="1844824"/>
              <a:ext cx="7795956" cy="4184228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200686">
                      <a:extLst>
                        <a:ext uri="{9D8B030D-6E8A-4147-A177-3AD203B41FA5}">
                          <a16:colId xmlns:a16="http://schemas.microsoft.com/office/drawing/2014/main" val="2480452514"/>
                        </a:ext>
                      </a:extLst>
                    </a:gridCol>
                    <a:gridCol w="1865090">
                      <a:extLst>
                        <a:ext uri="{9D8B030D-6E8A-4147-A177-3AD203B41FA5}">
                          <a16:colId xmlns:a16="http://schemas.microsoft.com/office/drawing/2014/main" val="1856659082"/>
                        </a:ext>
                      </a:extLst>
                    </a:gridCol>
                    <a:gridCol w="1865090">
                      <a:extLst>
                        <a:ext uri="{9D8B030D-6E8A-4147-A177-3AD203B41FA5}">
                          <a16:colId xmlns:a16="http://schemas.microsoft.com/office/drawing/2014/main" val="221028657"/>
                        </a:ext>
                      </a:extLst>
                    </a:gridCol>
                    <a:gridCol w="1865090">
                      <a:extLst>
                        <a:ext uri="{9D8B030D-6E8A-4147-A177-3AD203B41FA5}">
                          <a16:colId xmlns:a16="http://schemas.microsoft.com/office/drawing/2014/main" val="1824464930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Example 1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Prioritize PAPR First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Example 2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Prioritize Leakage First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Example 3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Prioritize OOB First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673535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PAPR during</a:t>
                          </a:r>
                          <a:r>
                            <a:rPr lang="en-US" sz="1200" baseline="0" dirty="0"/>
                            <a:t> “On” duration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1.07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1.91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1.6</a:t>
                          </a:r>
                          <a:r>
                            <a:rPr lang="en-US" sz="1200" baseline="0" dirty="0"/>
                            <a:t> dB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84489241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268889" r="-254848" b="-117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0.55%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1.74%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7563306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SNR @</a:t>
                          </a:r>
                          <a:r>
                            <a:rPr lang="en-US" sz="1200" baseline="0" dirty="0"/>
                            <a:t> </a:t>
                          </a:r>
                          <a:r>
                            <a:rPr lang="en-US" sz="1200" dirty="0"/>
                            <a:t>BER = 1e-4 (AWGN)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-4.65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-4.85</a:t>
                          </a:r>
                          <a:r>
                            <a:rPr lang="en-US" sz="1200" baseline="0" dirty="0"/>
                            <a:t> dB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-4.7 dB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2857716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OOB</a:t>
                          </a:r>
                          <a:r>
                            <a:rPr lang="en-US" sz="1200" baseline="0" dirty="0"/>
                            <a:t> emission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Low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Very low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Low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8521312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Need extra operation (windowing &amp; filtering &amp; masking)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No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No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82941553"/>
                      </a:ext>
                    </a:extLst>
                  </a:tr>
                  <a:tr h="4004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13 tones at the baseband output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3075724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Null DC tone at the baseband output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95542618"/>
                      </a:ext>
                    </a:extLst>
                  </a:tr>
                  <a:tr h="4004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Compliant</a:t>
                          </a:r>
                          <a:r>
                            <a:rPr lang="en-US" sz="1200" baseline="0" dirty="0"/>
                            <a:t> with 11ac Mask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sym typeface="Wingdings" panose="05000000000000000000" pitchFamily="2" charset="2"/>
                            </a:rPr>
                            <a:t>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8581195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Logic</a:t>
                          </a:r>
                          <a:r>
                            <a:rPr lang="en-US" sz="1200" baseline="0" dirty="0"/>
                            <a:t> 1/0 Sequences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Derived</a:t>
                          </a:r>
                          <a:r>
                            <a:rPr lang="en-US" sz="1200" baseline="0" dirty="0"/>
                            <a:t> from same sequence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Derived</a:t>
                          </a:r>
                          <a:r>
                            <a:rPr lang="en-US" sz="1200" baseline="0" dirty="0"/>
                            <a:t> from same sequence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Derived</a:t>
                          </a:r>
                          <a:r>
                            <a:rPr lang="en-US" sz="1200" baseline="0" dirty="0"/>
                            <a:t> from same sequence</a:t>
                          </a:r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7276014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200" dirty="0"/>
                            <a:t>Multiband (FDM)</a:t>
                          </a:r>
                          <a:r>
                            <a:rPr lang="en-US" sz="1200" baseline="0" dirty="0"/>
                            <a:t> support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Yes, straightforward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Yes, straightforward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Yes, straightforward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210522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4111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7512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demonstrate that WFC OOK waveforms can be generated without extra operation in time by using 64-QAM sequences of length of 13 (with null center tone) in frequency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This is aligned with the current agreement on 11ba OOK waveform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 utilizes the </a:t>
            </a:r>
            <a:r>
              <a:rPr lang="en-US" sz="1800" dirty="0">
                <a:solidFill>
                  <a:schemeClr val="tx1"/>
                </a:solidFill>
              </a:rPr>
              <a:t>existing 802.11n/ac IDFT and modulator (64-QAM)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Supports FDM with straightforward extensions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show that Logic 1 and Logic 0 OOK symbols can be generated from the same base sequence by changing the order of its elements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provide three example sequences which prioritize PAPR (1.07 dB), or leakage, or OOB emission.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 of the design options comply with the 802.11ac mask</a:t>
            </a:r>
            <a:endParaRPr lang="en-US" sz="14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5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9360"/>
            <a:ext cx="7770813" cy="4401845"/>
          </a:xfrm>
        </p:spPr>
        <p:txBody>
          <a:bodyPr/>
          <a:lstStyle/>
          <a:p>
            <a:pPr algn="just"/>
            <a:r>
              <a:rPr lang="en-US" sz="1800" b="0" dirty="0"/>
              <a:t>[1] Leif </a:t>
            </a:r>
            <a:r>
              <a:rPr lang="en-US" sz="1800" b="0" dirty="0" err="1"/>
              <a:t>Wilhelmsson</a:t>
            </a:r>
            <a:r>
              <a:rPr lang="en-US" sz="1800" b="0" dirty="0"/>
              <a:t>, “Meeting Minutes July 2017,” </a:t>
            </a:r>
            <a:r>
              <a:rPr lang="en-US" altLang="ko-KR" sz="18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IEEE 802.11-17/1197r1</a:t>
            </a:r>
            <a:r>
              <a:rPr lang="en-US" sz="1800" b="0" dirty="0"/>
              <a:t> </a:t>
            </a:r>
          </a:p>
          <a:p>
            <a:pPr algn="just"/>
            <a:r>
              <a:rPr lang="en-US" sz="1800" b="0" dirty="0"/>
              <a:t>[2] Alphan Sahin, Rui Yang, Xiaofei Wang, Hanqing Lou, Frank La Sita, “On the Coexistence of 802.11ax and 802.11ba Signals,” </a:t>
            </a:r>
            <a:r>
              <a:rPr lang="en-US" altLang="ko-KR" sz="18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IEEE 802.11-17/0659r3</a:t>
            </a:r>
            <a:r>
              <a:rPr lang="en-US" sz="1800" b="0" dirty="0"/>
              <a:t> </a:t>
            </a:r>
          </a:p>
          <a:p>
            <a:pPr algn="just"/>
            <a:r>
              <a:rPr lang="en-US" sz="1800" b="0" dirty="0"/>
              <a:t>[3] Alphan Sahin, Rui Yang, Xiaofei Wang, “Performance Evaluation of OOK Waveform Coding Schemes with Impairments,” </a:t>
            </a:r>
            <a:r>
              <a:rPr lang="en-US" altLang="ko-KR" sz="18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IEEE 802.11-17/1037r2</a:t>
            </a:r>
          </a:p>
          <a:p>
            <a:pPr algn="just"/>
            <a:r>
              <a:rPr lang="en-US" sz="1800" b="0" dirty="0"/>
              <a:t>[4] Alphan Sahin, Rui Yang, Xiaofei Wang, “Waveform Coding Schemes for Frequency Domain Multiplexing,” </a:t>
            </a:r>
            <a:r>
              <a:rPr lang="en-US" altLang="ko-KR" sz="1800" b="0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IEEE 802.11-17/1419r0</a:t>
            </a:r>
            <a:r>
              <a:rPr lang="en-US" sz="1800" b="0" dirty="0"/>
              <a:t> </a:t>
            </a:r>
          </a:p>
          <a:p>
            <a:pPr algn="just"/>
            <a:endParaRPr lang="en-US" sz="1600" b="0" dirty="0"/>
          </a:p>
          <a:p>
            <a:pPr algn="just"/>
            <a:endParaRPr lang="en-US" altLang="ko-KR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altLang="ko-KR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lvl="0"/>
            <a:endParaRPr lang="en-US" altLang="ko-KR" b="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833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constellation-based OOK waveform should be considered as a candidate waveform for the 802.11ba? </a:t>
            </a:r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971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22313" y="2814320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408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Index-to-Symbol Mapping for 64-QAM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4339454"/>
                  </p:ext>
                </p:extLst>
              </p:nvPr>
            </p:nvGraphicFramePr>
            <p:xfrm>
              <a:off x="4615755" y="3373077"/>
              <a:ext cx="3945636" cy="272796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28803">
                      <a:extLst>
                        <a:ext uri="{9D8B030D-6E8A-4147-A177-3AD203B41FA5}">
                          <a16:colId xmlns:a16="http://schemas.microsoft.com/office/drawing/2014/main" val="2576610689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62817864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56835995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1820318538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041722075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1192443608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574476450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865197422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610227040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68159800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2313066551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2761427838"/>
                        </a:ext>
                      </a:extLst>
                    </a:gridCol>
                  </a:tblGrid>
                  <a:tr h="5539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900" b="0" i="1" u="none" strike="noStrike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900" i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900" b="0" i="1" u="none" strike="noStrike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 b="0" i="1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86880877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95159397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46143049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02536599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19417835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7063581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6597659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14016347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67915784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93546953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76182620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68723855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74251056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88982253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0618713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8663055"/>
                      </a:ext>
                    </a:extLst>
                  </a:tr>
                  <a:tr h="113574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03806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4339454"/>
                  </p:ext>
                </p:extLst>
              </p:nvPr>
            </p:nvGraphicFramePr>
            <p:xfrm>
              <a:off x="4615755" y="3373077"/>
              <a:ext cx="3945636" cy="272796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28803">
                      <a:extLst>
                        <a:ext uri="{9D8B030D-6E8A-4147-A177-3AD203B41FA5}">
                          <a16:colId xmlns:a16="http://schemas.microsoft.com/office/drawing/2014/main" val="2576610689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62817864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56835995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1820318538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041722075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1192443608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574476450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865197422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610227040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368159800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2313066551"/>
                        </a:ext>
                      </a:extLst>
                    </a:gridCol>
                    <a:gridCol w="328803">
                      <a:extLst>
                        <a:ext uri="{9D8B030D-6E8A-4147-A177-3AD203B41FA5}">
                          <a16:colId xmlns:a16="http://schemas.microsoft.com/office/drawing/2014/main" val="2761427838"/>
                        </a:ext>
                      </a:extLst>
                    </a:gridCol>
                  </a:tblGrid>
                  <a:tr h="137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852" t="-4348" r="-11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852" t="-4348" r="-10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852" t="-4348" r="-9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852" t="-4348" r="-8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1852" t="-4348" r="-7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852" t="-4348" r="-6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01852" t="-4348" r="-5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01852" t="-4348" r="-4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01852" t="-4348" r="-3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01852" t="-4348" r="-2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1852" t="-4348" r="-103704" b="-19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01852" t="-4348" r="-3704" b="-190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6880877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95159397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46143049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02536599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19417835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7063581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6597659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14016347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67915784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93546953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76182620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68723855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74251056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29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88982253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0618713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47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63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8663055"/>
                      </a:ext>
                    </a:extLst>
                  </a:tr>
                  <a:tr h="1619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32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48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</a:t>
                          </a:r>
                          <a:endParaRPr lang="en-US" sz="800" b="0" i="0" u="none" strike="noStrike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-3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038062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68163" y="2070345"/>
                <a:ext cx="3056734" cy="3542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QAM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163" y="2070345"/>
                <a:ext cx="3056734" cy="354200"/>
              </a:xfrm>
              <a:prstGeom prst="rect">
                <a:avLst/>
              </a:prstGeom>
              <a:blipFill>
                <a:blip r:embed="rId3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908155" y="2530469"/>
                <a:ext cx="3876887" cy="603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QAM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is the energy normalization factor for 64-QAM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8155" y="2530469"/>
                <a:ext cx="3876887" cy="603114"/>
              </a:xfrm>
              <a:prstGeom prst="rect">
                <a:avLst/>
              </a:prstGeom>
              <a:blipFill>
                <a:blip r:embed="rId4"/>
                <a:stretch>
                  <a:fillRect l="-786"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43642" y="1946075"/>
            <a:ext cx="5470500" cy="41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371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&amp; Leakage Measurements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1765511" y="3933056"/>
            <a:ext cx="6216228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19677" y="40455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98116" y="40455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76555" y="40455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2215374" y="3033142"/>
            <a:ext cx="0" cy="8940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4313991" y="3052068"/>
            <a:ext cx="0" cy="8827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254993" y="40455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51359" y="403718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347260" y="403718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32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2398330" y="3024820"/>
            <a:ext cx="0" cy="917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1849462" y="3768154"/>
            <a:ext cx="0" cy="1732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2032418" y="3396679"/>
            <a:ext cx="0" cy="5363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4507331" y="3453829"/>
            <a:ext cx="0" cy="4875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082582" y="3379292"/>
            <a:ext cx="36420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54429" y="2600418"/>
            <a:ext cx="1620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PAPR measurement</a:t>
            </a:r>
          </a:p>
        </p:txBody>
      </p:sp>
      <p:sp>
        <p:nvSpPr>
          <p:cNvPr id="59" name="Left Brace 58"/>
          <p:cNvSpPr/>
          <p:nvPr/>
        </p:nvSpPr>
        <p:spPr bwMode="auto">
          <a:xfrm rot="5400000">
            <a:off x="3167549" y="1853803"/>
            <a:ext cx="179013" cy="2188275"/>
          </a:xfrm>
          <a:prstGeom prst="leftBrace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58986" y="403416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33</a:t>
            </a:r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7368006" y="3800759"/>
            <a:ext cx="0" cy="2379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174189" y="402515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64</a:t>
            </a: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4720521" y="3756817"/>
            <a:ext cx="0" cy="1732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805774" y="3581354"/>
            <a:ext cx="36420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7" name="Left Brace 86"/>
          <p:cNvSpPr/>
          <p:nvPr/>
        </p:nvSpPr>
        <p:spPr bwMode="auto">
          <a:xfrm rot="5400000">
            <a:off x="3132388" y="1109957"/>
            <a:ext cx="135613" cy="286936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Left Brace 87"/>
          <p:cNvSpPr/>
          <p:nvPr/>
        </p:nvSpPr>
        <p:spPr bwMode="auto">
          <a:xfrm rot="5400000">
            <a:off x="5963810" y="1150920"/>
            <a:ext cx="135612" cy="279347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765511" y="2345748"/>
            <a:ext cx="0" cy="17129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4635302" y="2323684"/>
            <a:ext cx="0" cy="17254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7445079" y="2240182"/>
            <a:ext cx="0" cy="18184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2638479" y="2188853"/>
            <a:ext cx="120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“On” duration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482264" y="2169156"/>
            <a:ext cx="1232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“Off” duration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652430" y="5181001"/>
                <a:ext cx="3939513" cy="62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dirty="0" smtClean="0">
                          <a:solidFill>
                            <a:schemeClr val="tx1"/>
                          </a:solidFill>
                        </a:rPr>
                        <m:t>Leakage</m:t>
                      </m:r>
                      <m:r>
                        <m:rPr>
                          <m:nor/>
                        </m:rPr>
                        <a:rPr lang="en-US" sz="1600" dirty="0" smtClean="0">
                          <a:solidFill>
                            <a:schemeClr val="tx1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 smtClean="0">
                          <a:solidFill>
                            <a:schemeClr val="tx1"/>
                          </a:solidFill>
                        </a:rPr>
                        <m:t>ratio</m:t>
                      </m:r>
                      <m:r>
                        <m:rPr>
                          <m:nor/>
                        </m:rPr>
                        <a:rPr lang="en-US" sz="1600" dirty="0" smtClean="0">
                          <a:solidFill>
                            <a:schemeClr val="tx1"/>
                          </a:solidFill>
                        </a:rPr>
                        <m:t> =</m:t>
                      </m:r>
                      <m:r>
                        <a:rPr lang="en-US" sz="16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100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sum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6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33:64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16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sum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6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1:32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430" y="5181001"/>
                <a:ext cx="3939513" cy="6217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722015" y="5184827"/>
                <a:ext cx="3499932" cy="650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dirty="0" smtClean="0">
                          <a:solidFill>
                            <a:schemeClr val="tx1"/>
                          </a:solidFill>
                        </a:rPr>
                        <m:t>PAPR</m:t>
                      </m:r>
                      <m:r>
                        <m:rPr>
                          <m:nor/>
                        </m:rPr>
                        <a:rPr lang="en-US" sz="1600" dirty="0" smtClean="0">
                          <a:solidFill>
                            <a:schemeClr val="tx1"/>
                          </a:solidFill>
                        </a:rPr>
                        <m:t> =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16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max</m:t>
                                      </m:r>
                                    </m:fName>
                                    <m:e>
                                      <m:sSup>
                                        <m:sSupPr>
                                          <m:ctrlPr>
                                            <a:rPr lang="en-US" sz="16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sz="16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6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sz="1600" i="1" dirty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1600" i="1" dirty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3:31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6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func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600" b="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mean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6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6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sz="16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6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  <m:d>
                                                <m:dPr>
                                                  <m:begChr m:val="["/>
                                                  <m:endChr m:val="]"/>
                                                  <m:ctrlPr>
                                                    <a:rPr lang="en-US" sz="1600" i="1" dirty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sz="1600" i="1" dirty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3:3</m:t>
                                                  </m:r>
                                                  <m:r>
                                                    <a:rPr lang="en-US" sz="1600" b="0" i="1" dirty="0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600" b="0" i="1" dirty="0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15" y="5184827"/>
                <a:ext cx="3499932" cy="6505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Left Brace 96"/>
          <p:cNvSpPr/>
          <p:nvPr/>
        </p:nvSpPr>
        <p:spPr bwMode="auto">
          <a:xfrm rot="16200000">
            <a:off x="1852897" y="4257766"/>
            <a:ext cx="159697" cy="31002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210695" y="4465081"/>
            <a:ext cx="1552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Smooth transition to reduce OOB</a:t>
            </a:r>
          </a:p>
        </p:txBody>
      </p:sp>
      <p:sp>
        <p:nvSpPr>
          <p:cNvPr id="105" name="Left Brace 104"/>
          <p:cNvSpPr/>
          <p:nvPr/>
        </p:nvSpPr>
        <p:spPr bwMode="auto">
          <a:xfrm rot="5400000">
            <a:off x="4491599" y="-767643"/>
            <a:ext cx="218999" cy="568796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46784" y="1635062"/>
            <a:ext cx="2353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Inverse DFT output (64 point)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92978" y="3994936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110" name="TextBox 109"/>
          <p:cNvSpPr txBox="1"/>
          <p:nvPr/>
        </p:nvSpPr>
        <p:spPr>
          <a:xfrm rot="16200000">
            <a:off x="1064328" y="3289605"/>
            <a:ext cx="95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Amplitude</a:t>
            </a:r>
          </a:p>
        </p:txBody>
      </p:sp>
    </p:spTree>
    <p:extLst>
      <p:ext uri="{BB962C8B-B14F-4D97-AF65-F5344CB8AC3E}">
        <p14:creationId xmlns:p14="http://schemas.microsoft.com/office/powerpoint/2010/main" val="63290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72697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68760"/>
                <a:ext cx="7770813" cy="511256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In this contribution, we propose an approach to generate waveform coded (WFC) on-off keying (OOK) waveform via frequency domain sequences consisting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-QAM symbols 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This approach offers a very simple TX structure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Compatibility:</a:t>
                </a:r>
                <a:r>
                  <a:rPr lang="en-US" sz="1600" dirty="0">
                    <a:solidFill>
                      <a:schemeClr val="tx1"/>
                    </a:solidFill>
                  </a:rPr>
                  <a:t> Same as transmitting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-QAM symbols due to the fact that 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-QAM based sequences are utilized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Low-complexity:</a:t>
                </a:r>
                <a:r>
                  <a:rPr lang="en-US" sz="1600" dirty="0">
                    <a:solidFill>
                      <a:schemeClr val="tx1"/>
                    </a:solidFill>
                  </a:rPr>
                  <a:t> Generates 11ba OOK waveform without masking, hence supports frequency domain multiplexing (FDM) with trivial extensions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Hardware-friendly:</a:t>
                </a:r>
                <a:r>
                  <a:rPr lang="en-US" sz="1600" dirty="0">
                    <a:solidFill>
                      <a:schemeClr val="tx1"/>
                    </a:solidFill>
                  </a:rPr>
                  <a:t> Controls out-of-band (OOB) emission and PAPR without extra filtering/windowing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It is exactly aligned with the current</a:t>
                </a:r>
                <a:r>
                  <a:rPr lang="en-US" sz="2000" dirty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</a:rPr>
                  <a:t>agreements on 11ba waveform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solidFill>
                      <a:schemeClr val="tx1"/>
                    </a:solidFill>
                  </a:rPr>
                  <a:t>Agreement [1]:</a:t>
                </a:r>
                <a:r>
                  <a:rPr lang="en-US" sz="1600" dirty="0">
                    <a:solidFill>
                      <a:schemeClr val="tx1"/>
                    </a:solidFill>
                  </a:rPr>
                  <a:t> “</a:t>
                </a:r>
                <a:r>
                  <a:rPr lang="en-US" sz="1600" i="1" dirty="0">
                    <a:solidFill>
                      <a:schemeClr val="tx1"/>
                    </a:solidFill>
                  </a:rPr>
                  <a:t>When a single band is used for transmission of WUR PPDU, the OOK waveform of WUR PPDU is generated by using contiguous 13 subcarriers with the subcarrier spacing of 312.5 kHz: The center subcarrier is TBD.</a:t>
                </a:r>
                <a:r>
                  <a:rPr lang="en-US" sz="1600" dirty="0">
                    <a:solidFill>
                      <a:schemeClr val="tx1"/>
                    </a:solidFill>
                  </a:rPr>
                  <a:t>”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At the baseband output, this approach yields WFC OOK symbols which exactly consist of 13 tones and the center tone (CT) can be nulled.</a:t>
                </a:r>
              </a:p>
              <a:p>
                <a:pPr marL="746125" lvl="0" algn="just"/>
                <a:endParaRPr lang="en-US" sz="1600" b="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68760"/>
                <a:ext cx="7770813" cy="5112568"/>
              </a:xfrm>
              <a:blipFill>
                <a:blip r:embed="rId2"/>
                <a:stretch>
                  <a:fillRect l="-706" t="-596" r="-785" b="-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19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sz="2800" dirty="0"/>
              <a:t>Constellation-based 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412778"/>
                <a:ext cx="8856984" cy="105436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Constellation-based OOK is a sequence-based scheme </a:t>
                </a:r>
                <a:r>
                  <a:rPr lang="en-US" sz="2000" dirty="0">
                    <a:solidFill>
                      <a:schemeClr val="tx1"/>
                    </a:solidFill>
                  </a:rPr>
                  <a:t>similar to </a:t>
                </a:r>
                <a:r>
                  <a:rPr lang="en-US" sz="2000" dirty="0"/>
                  <a:t>proposals in [2-4], but it uses </a:t>
                </a:r>
                <a14:m>
                  <m:oMath xmlns:m="http://schemas.openxmlformats.org/officeDocument/2006/math">
                    <m:r>
                      <a:rPr lang="en-US" sz="20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-QAM based sequences in the frequency domain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To generate logic 0/1 WFC OOK symbols,  a single sequence is utilized in forward direction (as logic 0) and backwards direction (as logic 1) order. 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When reversing the order of a sequence in the frequency domain (e.g., </a:t>
                </a:r>
                <a:r>
                  <a:rPr lang="en-US" sz="1600" dirty="0">
                    <a:solidFill>
                      <a:srgbClr val="7030A0"/>
                    </a:solidFill>
                  </a:rPr>
                  <a:t>Logic 0 </a:t>
                </a:r>
                <a:r>
                  <a:rPr lang="en-US" sz="1600" dirty="0">
                    <a:solidFill>
                      <a:schemeClr val="tx1"/>
                    </a:solidFill>
                  </a:rPr>
                  <a:t>and</a:t>
                </a:r>
                <a:r>
                  <a:rPr lang="en-US" sz="1600" dirty="0">
                    <a:solidFill>
                      <a:srgbClr val="7030A0"/>
                    </a:solidFill>
                  </a:rPr>
                  <a:t> </a:t>
                </a:r>
                <a:r>
                  <a:rPr lang="en-US" sz="1600" dirty="0">
                    <a:solidFill>
                      <a:srgbClr val="00B050"/>
                    </a:solidFill>
                  </a:rPr>
                  <a:t>Logic 1 </a:t>
                </a:r>
                <a:r>
                  <a:rPr lang="en-US" sz="1600" dirty="0">
                    <a:solidFill>
                      <a:schemeClr val="tx1"/>
                    </a:solidFill>
                  </a:rPr>
                  <a:t>sequences below), it reverses output of the IDFT except for the first element.</a:t>
                </a:r>
                <a:endParaRPr lang="en-US" sz="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412778"/>
                <a:ext cx="8856984" cy="1054360"/>
              </a:xfrm>
              <a:blipFill>
                <a:blip r:embed="rId2"/>
                <a:stretch>
                  <a:fillRect l="-619" t="-3468" r="-688" b="-91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7236296" y="5229200"/>
            <a:ext cx="0" cy="47601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7187068" y="5663707"/>
            <a:ext cx="1422283" cy="49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8404644" y="4241335"/>
            <a:ext cx="16822" cy="13725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8550474" y="5583214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7395942" y="4250213"/>
            <a:ext cx="0" cy="13998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7318902" y="5646166"/>
                <a:ext cx="288773" cy="269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𝐺𝐼</m:t>
                          </m:r>
                        </m:sub>
                      </m:sSub>
                      <m:r>
                        <a:rPr lang="en-US" sz="11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902" y="5646166"/>
                <a:ext cx="288773" cy="269589"/>
              </a:xfrm>
              <a:prstGeom prst="rect">
                <a:avLst/>
              </a:prstGeom>
              <a:blipFill>
                <a:blip r:embed="rId3"/>
                <a:stretch>
                  <a:fillRect r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7023200" y="5646166"/>
                <a:ext cx="416092" cy="253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200" y="5646166"/>
                <a:ext cx="416092" cy="253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ight Brace 83"/>
          <p:cNvSpPr/>
          <p:nvPr/>
        </p:nvSpPr>
        <p:spPr bwMode="auto">
          <a:xfrm rot="5400000">
            <a:off x="7844420" y="5482920"/>
            <a:ext cx="129060" cy="1025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558243" y="6054075"/>
            <a:ext cx="830488" cy="2854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IDFT output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>
            <a:off x="7395941" y="5613396"/>
            <a:ext cx="0" cy="1006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7231246" y="5613396"/>
            <a:ext cx="0" cy="1006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8421466" y="5613396"/>
            <a:ext cx="0" cy="1006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 rot="16200000">
            <a:off x="6666845" y="5322961"/>
            <a:ext cx="809759" cy="23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Amplitude</a:t>
            </a:r>
          </a:p>
        </p:txBody>
      </p:sp>
      <p:sp>
        <p:nvSpPr>
          <p:cNvPr id="91" name="Freeform 69"/>
          <p:cNvSpPr/>
          <p:nvPr/>
        </p:nvSpPr>
        <p:spPr bwMode="auto">
          <a:xfrm>
            <a:off x="7396029" y="5347332"/>
            <a:ext cx="1015173" cy="301571"/>
          </a:xfrm>
          <a:custGeom>
            <a:avLst/>
            <a:gdLst>
              <a:gd name="connsiteX0" fmla="*/ 0 w 807611"/>
              <a:gd name="connsiteY0" fmla="*/ 438192 h 447745"/>
              <a:gd name="connsiteX1" fmla="*/ 2381 w 807611"/>
              <a:gd name="connsiteY1" fmla="*/ 61955 h 447745"/>
              <a:gd name="connsiteX2" fmla="*/ 2381 w 807611"/>
              <a:gd name="connsiteY2" fmla="*/ 61955 h 447745"/>
              <a:gd name="connsiteX3" fmla="*/ 90487 w 807611"/>
              <a:gd name="connsiteY3" fmla="*/ 128630 h 447745"/>
              <a:gd name="connsiteX4" fmla="*/ 145256 w 807611"/>
              <a:gd name="connsiteY4" fmla="*/ 38142 h 447745"/>
              <a:gd name="connsiteX5" fmla="*/ 250031 w 807611"/>
              <a:gd name="connsiteY5" fmla="*/ 109580 h 447745"/>
              <a:gd name="connsiteX6" fmla="*/ 338137 w 807611"/>
              <a:gd name="connsiteY6" fmla="*/ 135773 h 447745"/>
              <a:gd name="connsiteX7" fmla="*/ 383381 w 807611"/>
              <a:gd name="connsiteY7" fmla="*/ 54811 h 447745"/>
              <a:gd name="connsiteX8" fmla="*/ 404812 w 807611"/>
              <a:gd name="connsiteY8" fmla="*/ 23855 h 447745"/>
              <a:gd name="connsiteX9" fmla="*/ 409575 w 807611"/>
              <a:gd name="connsiteY9" fmla="*/ 421523 h 447745"/>
              <a:gd name="connsiteX10" fmla="*/ 447675 w 807611"/>
              <a:gd name="connsiteY10" fmla="*/ 369136 h 447745"/>
              <a:gd name="connsiteX11" fmla="*/ 483394 w 807611"/>
              <a:gd name="connsiteY11" fmla="*/ 438192 h 447745"/>
              <a:gd name="connsiteX12" fmla="*/ 521494 w 807611"/>
              <a:gd name="connsiteY12" fmla="*/ 440573 h 447745"/>
              <a:gd name="connsiteX13" fmla="*/ 547687 w 807611"/>
              <a:gd name="connsiteY13" fmla="*/ 390567 h 447745"/>
              <a:gd name="connsiteX14" fmla="*/ 597694 w 807611"/>
              <a:gd name="connsiteY14" fmla="*/ 445336 h 447745"/>
              <a:gd name="connsiteX15" fmla="*/ 640556 w 807611"/>
              <a:gd name="connsiteY15" fmla="*/ 411998 h 447745"/>
              <a:gd name="connsiteX16" fmla="*/ 669131 w 807611"/>
              <a:gd name="connsiteY16" fmla="*/ 447717 h 447745"/>
              <a:gd name="connsiteX17" fmla="*/ 728662 w 807611"/>
              <a:gd name="connsiteY17" fmla="*/ 404855 h 447745"/>
              <a:gd name="connsiteX18" fmla="*/ 776287 w 807611"/>
              <a:gd name="connsiteY18" fmla="*/ 445336 h 447745"/>
              <a:gd name="connsiteX19" fmla="*/ 804862 w 807611"/>
              <a:gd name="connsiteY19" fmla="*/ 431048 h 447745"/>
              <a:gd name="connsiteX20" fmla="*/ 804862 w 807611"/>
              <a:gd name="connsiteY20" fmla="*/ 433430 h 447745"/>
              <a:gd name="connsiteX0" fmla="*/ 0 w 807611"/>
              <a:gd name="connsiteY0" fmla="*/ 400175 h 409728"/>
              <a:gd name="connsiteX1" fmla="*/ 2381 w 807611"/>
              <a:gd name="connsiteY1" fmla="*/ 23938 h 409728"/>
              <a:gd name="connsiteX2" fmla="*/ 2381 w 807611"/>
              <a:gd name="connsiteY2" fmla="*/ 23938 h 409728"/>
              <a:gd name="connsiteX3" fmla="*/ 90487 w 807611"/>
              <a:gd name="connsiteY3" fmla="*/ 90613 h 409728"/>
              <a:gd name="connsiteX4" fmla="*/ 145256 w 807611"/>
              <a:gd name="connsiteY4" fmla="*/ 125 h 409728"/>
              <a:gd name="connsiteX5" fmla="*/ 250031 w 807611"/>
              <a:gd name="connsiteY5" fmla="*/ 71563 h 409728"/>
              <a:gd name="connsiteX6" fmla="*/ 338137 w 807611"/>
              <a:gd name="connsiteY6" fmla="*/ 97756 h 409728"/>
              <a:gd name="connsiteX7" fmla="*/ 383381 w 807611"/>
              <a:gd name="connsiteY7" fmla="*/ 16794 h 409728"/>
              <a:gd name="connsiteX8" fmla="*/ 407193 w 807611"/>
              <a:gd name="connsiteY8" fmla="*/ 57275 h 409728"/>
              <a:gd name="connsiteX9" fmla="*/ 409575 w 807611"/>
              <a:gd name="connsiteY9" fmla="*/ 383506 h 409728"/>
              <a:gd name="connsiteX10" fmla="*/ 447675 w 807611"/>
              <a:gd name="connsiteY10" fmla="*/ 331119 h 409728"/>
              <a:gd name="connsiteX11" fmla="*/ 483394 w 807611"/>
              <a:gd name="connsiteY11" fmla="*/ 400175 h 409728"/>
              <a:gd name="connsiteX12" fmla="*/ 521494 w 807611"/>
              <a:gd name="connsiteY12" fmla="*/ 402556 h 409728"/>
              <a:gd name="connsiteX13" fmla="*/ 547687 w 807611"/>
              <a:gd name="connsiteY13" fmla="*/ 352550 h 409728"/>
              <a:gd name="connsiteX14" fmla="*/ 597694 w 807611"/>
              <a:gd name="connsiteY14" fmla="*/ 407319 h 409728"/>
              <a:gd name="connsiteX15" fmla="*/ 640556 w 807611"/>
              <a:gd name="connsiteY15" fmla="*/ 373981 h 409728"/>
              <a:gd name="connsiteX16" fmla="*/ 669131 w 807611"/>
              <a:gd name="connsiteY16" fmla="*/ 409700 h 409728"/>
              <a:gd name="connsiteX17" fmla="*/ 728662 w 807611"/>
              <a:gd name="connsiteY17" fmla="*/ 366838 h 409728"/>
              <a:gd name="connsiteX18" fmla="*/ 776287 w 807611"/>
              <a:gd name="connsiteY18" fmla="*/ 407319 h 409728"/>
              <a:gd name="connsiteX19" fmla="*/ 804862 w 807611"/>
              <a:gd name="connsiteY19" fmla="*/ 393031 h 409728"/>
              <a:gd name="connsiteX20" fmla="*/ 804862 w 807611"/>
              <a:gd name="connsiteY20" fmla="*/ 395413 h 409728"/>
              <a:gd name="connsiteX0" fmla="*/ 0 w 807611"/>
              <a:gd name="connsiteY0" fmla="*/ 400175 h 409728"/>
              <a:gd name="connsiteX1" fmla="*/ 2381 w 807611"/>
              <a:gd name="connsiteY1" fmla="*/ 23938 h 409728"/>
              <a:gd name="connsiteX2" fmla="*/ 2381 w 807611"/>
              <a:gd name="connsiteY2" fmla="*/ 23938 h 409728"/>
              <a:gd name="connsiteX3" fmla="*/ 90487 w 807611"/>
              <a:gd name="connsiteY3" fmla="*/ 90613 h 409728"/>
              <a:gd name="connsiteX4" fmla="*/ 145256 w 807611"/>
              <a:gd name="connsiteY4" fmla="*/ 125 h 409728"/>
              <a:gd name="connsiteX5" fmla="*/ 250031 w 807611"/>
              <a:gd name="connsiteY5" fmla="*/ 71563 h 409728"/>
              <a:gd name="connsiteX6" fmla="*/ 338137 w 807611"/>
              <a:gd name="connsiteY6" fmla="*/ 97756 h 409728"/>
              <a:gd name="connsiteX7" fmla="*/ 378618 w 807611"/>
              <a:gd name="connsiteY7" fmla="*/ 28700 h 409728"/>
              <a:gd name="connsiteX8" fmla="*/ 407193 w 807611"/>
              <a:gd name="connsiteY8" fmla="*/ 57275 h 409728"/>
              <a:gd name="connsiteX9" fmla="*/ 409575 w 807611"/>
              <a:gd name="connsiteY9" fmla="*/ 383506 h 409728"/>
              <a:gd name="connsiteX10" fmla="*/ 447675 w 807611"/>
              <a:gd name="connsiteY10" fmla="*/ 331119 h 409728"/>
              <a:gd name="connsiteX11" fmla="*/ 483394 w 807611"/>
              <a:gd name="connsiteY11" fmla="*/ 400175 h 409728"/>
              <a:gd name="connsiteX12" fmla="*/ 521494 w 807611"/>
              <a:gd name="connsiteY12" fmla="*/ 402556 h 409728"/>
              <a:gd name="connsiteX13" fmla="*/ 547687 w 807611"/>
              <a:gd name="connsiteY13" fmla="*/ 352550 h 409728"/>
              <a:gd name="connsiteX14" fmla="*/ 597694 w 807611"/>
              <a:gd name="connsiteY14" fmla="*/ 407319 h 409728"/>
              <a:gd name="connsiteX15" fmla="*/ 640556 w 807611"/>
              <a:gd name="connsiteY15" fmla="*/ 373981 h 409728"/>
              <a:gd name="connsiteX16" fmla="*/ 669131 w 807611"/>
              <a:gd name="connsiteY16" fmla="*/ 409700 h 409728"/>
              <a:gd name="connsiteX17" fmla="*/ 728662 w 807611"/>
              <a:gd name="connsiteY17" fmla="*/ 366838 h 409728"/>
              <a:gd name="connsiteX18" fmla="*/ 776287 w 807611"/>
              <a:gd name="connsiteY18" fmla="*/ 407319 h 409728"/>
              <a:gd name="connsiteX19" fmla="*/ 804862 w 807611"/>
              <a:gd name="connsiteY19" fmla="*/ 393031 h 409728"/>
              <a:gd name="connsiteX20" fmla="*/ 804862 w 807611"/>
              <a:gd name="connsiteY20" fmla="*/ 395413 h 409728"/>
              <a:gd name="connsiteX0" fmla="*/ 0 w 807611"/>
              <a:gd name="connsiteY0" fmla="*/ 400166 h 409719"/>
              <a:gd name="connsiteX1" fmla="*/ 2381 w 807611"/>
              <a:gd name="connsiteY1" fmla="*/ 23929 h 409719"/>
              <a:gd name="connsiteX2" fmla="*/ 2381 w 807611"/>
              <a:gd name="connsiteY2" fmla="*/ 23929 h 409719"/>
              <a:gd name="connsiteX3" fmla="*/ 90487 w 807611"/>
              <a:gd name="connsiteY3" fmla="*/ 90604 h 409719"/>
              <a:gd name="connsiteX4" fmla="*/ 145256 w 807611"/>
              <a:gd name="connsiteY4" fmla="*/ 116 h 409719"/>
              <a:gd name="connsiteX5" fmla="*/ 250031 w 807611"/>
              <a:gd name="connsiteY5" fmla="*/ 71554 h 409719"/>
              <a:gd name="connsiteX6" fmla="*/ 316705 w 807611"/>
              <a:gd name="connsiteY6" fmla="*/ 66790 h 409719"/>
              <a:gd name="connsiteX7" fmla="*/ 378618 w 807611"/>
              <a:gd name="connsiteY7" fmla="*/ 28691 h 409719"/>
              <a:gd name="connsiteX8" fmla="*/ 407193 w 807611"/>
              <a:gd name="connsiteY8" fmla="*/ 57266 h 409719"/>
              <a:gd name="connsiteX9" fmla="*/ 409575 w 807611"/>
              <a:gd name="connsiteY9" fmla="*/ 383497 h 409719"/>
              <a:gd name="connsiteX10" fmla="*/ 447675 w 807611"/>
              <a:gd name="connsiteY10" fmla="*/ 331110 h 409719"/>
              <a:gd name="connsiteX11" fmla="*/ 483394 w 807611"/>
              <a:gd name="connsiteY11" fmla="*/ 400166 h 409719"/>
              <a:gd name="connsiteX12" fmla="*/ 521494 w 807611"/>
              <a:gd name="connsiteY12" fmla="*/ 402547 h 409719"/>
              <a:gd name="connsiteX13" fmla="*/ 547687 w 807611"/>
              <a:gd name="connsiteY13" fmla="*/ 352541 h 409719"/>
              <a:gd name="connsiteX14" fmla="*/ 597694 w 807611"/>
              <a:gd name="connsiteY14" fmla="*/ 407310 h 409719"/>
              <a:gd name="connsiteX15" fmla="*/ 640556 w 807611"/>
              <a:gd name="connsiteY15" fmla="*/ 373972 h 409719"/>
              <a:gd name="connsiteX16" fmla="*/ 669131 w 807611"/>
              <a:gd name="connsiteY16" fmla="*/ 409691 h 409719"/>
              <a:gd name="connsiteX17" fmla="*/ 728662 w 807611"/>
              <a:gd name="connsiteY17" fmla="*/ 366829 h 409719"/>
              <a:gd name="connsiteX18" fmla="*/ 776287 w 807611"/>
              <a:gd name="connsiteY18" fmla="*/ 407310 h 409719"/>
              <a:gd name="connsiteX19" fmla="*/ 804862 w 807611"/>
              <a:gd name="connsiteY19" fmla="*/ 393022 h 409719"/>
              <a:gd name="connsiteX20" fmla="*/ 804862 w 807611"/>
              <a:gd name="connsiteY20" fmla="*/ 395404 h 409719"/>
              <a:gd name="connsiteX0" fmla="*/ 0 w 807611"/>
              <a:gd name="connsiteY0" fmla="*/ 400630 h 410183"/>
              <a:gd name="connsiteX1" fmla="*/ 2381 w 807611"/>
              <a:gd name="connsiteY1" fmla="*/ 24393 h 410183"/>
              <a:gd name="connsiteX2" fmla="*/ 2381 w 807611"/>
              <a:gd name="connsiteY2" fmla="*/ 24393 h 410183"/>
              <a:gd name="connsiteX3" fmla="*/ 90487 w 807611"/>
              <a:gd name="connsiteY3" fmla="*/ 91068 h 410183"/>
              <a:gd name="connsiteX4" fmla="*/ 145256 w 807611"/>
              <a:gd name="connsiteY4" fmla="*/ 580 h 410183"/>
              <a:gd name="connsiteX5" fmla="*/ 240506 w 807611"/>
              <a:gd name="connsiteY5" fmla="*/ 52968 h 410183"/>
              <a:gd name="connsiteX6" fmla="*/ 316705 w 807611"/>
              <a:gd name="connsiteY6" fmla="*/ 67254 h 410183"/>
              <a:gd name="connsiteX7" fmla="*/ 378618 w 807611"/>
              <a:gd name="connsiteY7" fmla="*/ 29155 h 410183"/>
              <a:gd name="connsiteX8" fmla="*/ 407193 w 807611"/>
              <a:gd name="connsiteY8" fmla="*/ 57730 h 410183"/>
              <a:gd name="connsiteX9" fmla="*/ 409575 w 807611"/>
              <a:gd name="connsiteY9" fmla="*/ 383961 h 410183"/>
              <a:gd name="connsiteX10" fmla="*/ 447675 w 807611"/>
              <a:gd name="connsiteY10" fmla="*/ 331574 h 410183"/>
              <a:gd name="connsiteX11" fmla="*/ 483394 w 807611"/>
              <a:gd name="connsiteY11" fmla="*/ 400630 h 410183"/>
              <a:gd name="connsiteX12" fmla="*/ 521494 w 807611"/>
              <a:gd name="connsiteY12" fmla="*/ 403011 h 410183"/>
              <a:gd name="connsiteX13" fmla="*/ 547687 w 807611"/>
              <a:gd name="connsiteY13" fmla="*/ 353005 h 410183"/>
              <a:gd name="connsiteX14" fmla="*/ 597694 w 807611"/>
              <a:gd name="connsiteY14" fmla="*/ 407774 h 410183"/>
              <a:gd name="connsiteX15" fmla="*/ 640556 w 807611"/>
              <a:gd name="connsiteY15" fmla="*/ 374436 h 410183"/>
              <a:gd name="connsiteX16" fmla="*/ 669131 w 807611"/>
              <a:gd name="connsiteY16" fmla="*/ 410155 h 410183"/>
              <a:gd name="connsiteX17" fmla="*/ 728662 w 807611"/>
              <a:gd name="connsiteY17" fmla="*/ 367293 h 410183"/>
              <a:gd name="connsiteX18" fmla="*/ 776287 w 807611"/>
              <a:gd name="connsiteY18" fmla="*/ 407774 h 410183"/>
              <a:gd name="connsiteX19" fmla="*/ 804862 w 807611"/>
              <a:gd name="connsiteY19" fmla="*/ 393486 h 410183"/>
              <a:gd name="connsiteX20" fmla="*/ 804862 w 807611"/>
              <a:gd name="connsiteY20" fmla="*/ 395868 h 410183"/>
              <a:gd name="connsiteX0" fmla="*/ 0 w 807611"/>
              <a:gd name="connsiteY0" fmla="*/ 379959 h 389512"/>
              <a:gd name="connsiteX1" fmla="*/ 2381 w 807611"/>
              <a:gd name="connsiteY1" fmla="*/ 3722 h 389512"/>
              <a:gd name="connsiteX2" fmla="*/ 2381 w 807611"/>
              <a:gd name="connsiteY2" fmla="*/ 3722 h 389512"/>
              <a:gd name="connsiteX3" fmla="*/ 90487 w 807611"/>
              <a:gd name="connsiteY3" fmla="*/ 70397 h 389512"/>
              <a:gd name="connsiteX4" fmla="*/ 154781 w 807611"/>
              <a:gd name="connsiteY4" fmla="*/ 15627 h 389512"/>
              <a:gd name="connsiteX5" fmla="*/ 240506 w 807611"/>
              <a:gd name="connsiteY5" fmla="*/ 32297 h 389512"/>
              <a:gd name="connsiteX6" fmla="*/ 316705 w 807611"/>
              <a:gd name="connsiteY6" fmla="*/ 46583 h 389512"/>
              <a:gd name="connsiteX7" fmla="*/ 378618 w 807611"/>
              <a:gd name="connsiteY7" fmla="*/ 8484 h 389512"/>
              <a:gd name="connsiteX8" fmla="*/ 407193 w 807611"/>
              <a:gd name="connsiteY8" fmla="*/ 37059 h 389512"/>
              <a:gd name="connsiteX9" fmla="*/ 409575 w 807611"/>
              <a:gd name="connsiteY9" fmla="*/ 363290 h 389512"/>
              <a:gd name="connsiteX10" fmla="*/ 447675 w 807611"/>
              <a:gd name="connsiteY10" fmla="*/ 310903 h 389512"/>
              <a:gd name="connsiteX11" fmla="*/ 483394 w 807611"/>
              <a:gd name="connsiteY11" fmla="*/ 379959 h 389512"/>
              <a:gd name="connsiteX12" fmla="*/ 521494 w 807611"/>
              <a:gd name="connsiteY12" fmla="*/ 382340 h 389512"/>
              <a:gd name="connsiteX13" fmla="*/ 547687 w 807611"/>
              <a:gd name="connsiteY13" fmla="*/ 332334 h 389512"/>
              <a:gd name="connsiteX14" fmla="*/ 597694 w 807611"/>
              <a:gd name="connsiteY14" fmla="*/ 387103 h 389512"/>
              <a:gd name="connsiteX15" fmla="*/ 640556 w 807611"/>
              <a:gd name="connsiteY15" fmla="*/ 353765 h 389512"/>
              <a:gd name="connsiteX16" fmla="*/ 669131 w 807611"/>
              <a:gd name="connsiteY16" fmla="*/ 389484 h 389512"/>
              <a:gd name="connsiteX17" fmla="*/ 728662 w 807611"/>
              <a:gd name="connsiteY17" fmla="*/ 346622 h 389512"/>
              <a:gd name="connsiteX18" fmla="*/ 776287 w 807611"/>
              <a:gd name="connsiteY18" fmla="*/ 387103 h 389512"/>
              <a:gd name="connsiteX19" fmla="*/ 804862 w 807611"/>
              <a:gd name="connsiteY19" fmla="*/ 372815 h 389512"/>
              <a:gd name="connsiteX20" fmla="*/ 804862 w 807611"/>
              <a:gd name="connsiteY20" fmla="*/ 375197 h 389512"/>
              <a:gd name="connsiteX0" fmla="*/ 0 w 807611"/>
              <a:gd name="connsiteY0" fmla="*/ 379959 h 389512"/>
              <a:gd name="connsiteX1" fmla="*/ 2381 w 807611"/>
              <a:gd name="connsiteY1" fmla="*/ 3722 h 389512"/>
              <a:gd name="connsiteX2" fmla="*/ 2381 w 807611"/>
              <a:gd name="connsiteY2" fmla="*/ 3722 h 389512"/>
              <a:gd name="connsiteX3" fmla="*/ 80962 w 807611"/>
              <a:gd name="connsiteY3" fmla="*/ 41822 h 389512"/>
              <a:gd name="connsiteX4" fmla="*/ 154781 w 807611"/>
              <a:gd name="connsiteY4" fmla="*/ 15627 h 389512"/>
              <a:gd name="connsiteX5" fmla="*/ 240506 w 807611"/>
              <a:gd name="connsiteY5" fmla="*/ 32297 h 389512"/>
              <a:gd name="connsiteX6" fmla="*/ 316705 w 807611"/>
              <a:gd name="connsiteY6" fmla="*/ 46583 h 389512"/>
              <a:gd name="connsiteX7" fmla="*/ 378618 w 807611"/>
              <a:gd name="connsiteY7" fmla="*/ 8484 h 389512"/>
              <a:gd name="connsiteX8" fmla="*/ 407193 w 807611"/>
              <a:gd name="connsiteY8" fmla="*/ 37059 h 389512"/>
              <a:gd name="connsiteX9" fmla="*/ 409575 w 807611"/>
              <a:gd name="connsiteY9" fmla="*/ 363290 h 389512"/>
              <a:gd name="connsiteX10" fmla="*/ 447675 w 807611"/>
              <a:gd name="connsiteY10" fmla="*/ 310903 h 389512"/>
              <a:gd name="connsiteX11" fmla="*/ 483394 w 807611"/>
              <a:gd name="connsiteY11" fmla="*/ 379959 h 389512"/>
              <a:gd name="connsiteX12" fmla="*/ 521494 w 807611"/>
              <a:gd name="connsiteY12" fmla="*/ 382340 h 389512"/>
              <a:gd name="connsiteX13" fmla="*/ 547687 w 807611"/>
              <a:gd name="connsiteY13" fmla="*/ 332334 h 389512"/>
              <a:gd name="connsiteX14" fmla="*/ 597694 w 807611"/>
              <a:gd name="connsiteY14" fmla="*/ 387103 h 389512"/>
              <a:gd name="connsiteX15" fmla="*/ 640556 w 807611"/>
              <a:gd name="connsiteY15" fmla="*/ 353765 h 389512"/>
              <a:gd name="connsiteX16" fmla="*/ 669131 w 807611"/>
              <a:gd name="connsiteY16" fmla="*/ 389484 h 389512"/>
              <a:gd name="connsiteX17" fmla="*/ 728662 w 807611"/>
              <a:gd name="connsiteY17" fmla="*/ 346622 h 389512"/>
              <a:gd name="connsiteX18" fmla="*/ 776287 w 807611"/>
              <a:gd name="connsiteY18" fmla="*/ 387103 h 389512"/>
              <a:gd name="connsiteX19" fmla="*/ 804862 w 807611"/>
              <a:gd name="connsiteY19" fmla="*/ 372815 h 389512"/>
              <a:gd name="connsiteX20" fmla="*/ 804862 w 807611"/>
              <a:gd name="connsiteY20" fmla="*/ 375197 h 389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07611" h="389512">
                <a:moveTo>
                  <a:pt x="0" y="379959"/>
                </a:moveTo>
                <a:cubicBezTo>
                  <a:pt x="992" y="223193"/>
                  <a:pt x="2381" y="3722"/>
                  <a:pt x="2381" y="3722"/>
                </a:cubicBezTo>
                <a:lnTo>
                  <a:pt x="2381" y="3722"/>
                </a:lnTo>
                <a:cubicBezTo>
                  <a:pt x="15478" y="10072"/>
                  <a:pt x="55562" y="39838"/>
                  <a:pt x="80962" y="41822"/>
                </a:cubicBezTo>
                <a:cubicBezTo>
                  <a:pt x="106362" y="43806"/>
                  <a:pt x="128190" y="17215"/>
                  <a:pt x="154781" y="15627"/>
                </a:cubicBezTo>
                <a:cubicBezTo>
                  <a:pt x="181372" y="14039"/>
                  <a:pt x="213519" y="27138"/>
                  <a:pt x="240506" y="32297"/>
                </a:cubicBezTo>
                <a:cubicBezTo>
                  <a:pt x="267493" y="37456"/>
                  <a:pt x="293686" y="50552"/>
                  <a:pt x="316705" y="46583"/>
                </a:cubicBezTo>
                <a:cubicBezTo>
                  <a:pt x="339724" y="42614"/>
                  <a:pt x="363537" y="10071"/>
                  <a:pt x="378618" y="8484"/>
                </a:cubicBezTo>
                <a:cubicBezTo>
                  <a:pt x="393699" y="6897"/>
                  <a:pt x="402034" y="-22075"/>
                  <a:pt x="407193" y="37059"/>
                </a:cubicBezTo>
                <a:cubicBezTo>
                  <a:pt x="412352" y="96193"/>
                  <a:pt x="402828" y="317649"/>
                  <a:pt x="409575" y="363290"/>
                </a:cubicBezTo>
                <a:cubicBezTo>
                  <a:pt x="416322" y="408931"/>
                  <a:pt x="435372" y="308125"/>
                  <a:pt x="447675" y="310903"/>
                </a:cubicBezTo>
                <a:cubicBezTo>
                  <a:pt x="459978" y="313681"/>
                  <a:pt x="471091" y="368053"/>
                  <a:pt x="483394" y="379959"/>
                </a:cubicBezTo>
                <a:cubicBezTo>
                  <a:pt x="495697" y="391865"/>
                  <a:pt x="510779" y="390278"/>
                  <a:pt x="521494" y="382340"/>
                </a:cubicBezTo>
                <a:cubicBezTo>
                  <a:pt x="532210" y="374402"/>
                  <a:pt x="534987" y="331540"/>
                  <a:pt x="547687" y="332334"/>
                </a:cubicBezTo>
                <a:cubicBezTo>
                  <a:pt x="560387" y="333128"/>
                  <a:pt x="582216" y="383531"/>
                  <a:pt x="597694" y="387103"/>
                </a:cubicBezTo>
                <a:cubicBezTo>
                  <a:pt x="613172" y="390675"/>
                  <a:pt x="628650" y="353368"/>
                  <a:pt x="640556" y="353765"/>
                </a:cubicBezTo>
                <a:cubicBezTo>
                  <a:pt x="652462" y="354162"/>
                  <a:pt x="654447" y="390674"/>
                  <a:pt x="669131" y="389484"/>
                </a:cubicBezTo>
                <a:cubicBezTo>
                  <a:pt x="683815" y="388294"/>
                  <a:pt x="710803" y="347019"/>
                  <a:pt x="728662" y="346622"/>
                </a:cubicBezTo>
                <a:cubicBezTo>
                  <a:pt x="746521" y="346225"/>
                  <a:pt x="763587" y="382738"/>
                  <a:pt x="776287" y="387103"/>
                </a:cubicBezTo>
                <a:cubicBezTo>
                  <a:pt x="788987" y="391468"/>
                  <a:pt x="800100" y="374799"/>
                  <a:pt x="804862" y="372815"/>
                </a:cubicBezTo>
                <a:cubicBezTo>
                  <a:pt x="809625" y="370831"/>
                  <a:pt x="807243" y="373014"/>
                  <a:pt x="804862" y="37519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92" name="Freeform 70"/>
          <p:cNvSpPr/>
          <p:nvPr/>
        </p:nvSpPr>
        <p:spPr bwMode="auto">
          <a:xfrm flipH="1">
            <a:off x="7396768" y="4482356"/>
            <a:ext cx="1014435" cy="301571"/>
          </a:xfrm>
          <a:custGeom>
            <a:avLst/>
            <a:gdLst>
              <a:gd name="connsiteX0" fmla="*/ 0 w 807611"/>
              <a:gd name="connsiteY0" fmla="*/ 438192 h 447745"/>
              <a:gd name="connsiteX1" fmla="*/ 2381 w 807611"/>
              <a:gd name="connsiteY1" fmla="*/ 61955 h 447745"/>
              <a:gd name="connsiteX2" fmla="*/ 2381 w 807611"/>
              <a:gd name="connsiteY2" fmla="*/ 61955 h 447745"/>
              <a:gd name="connsiteX3" fmla="*/ 90487 w 807611"/>
              <a:gd name="connsiteY3" fmla="*/ 128630 h 447745"/>
              <a:gd name="connsiteX4" fmla="*/ 145256 w 807611"/>
              <a:gd name="connsiteY4" fmla="*/ 38142 h 447745"/>
              <a:gd name="connsiteX5" fmla="*/ 250031 w 807611"/>
              <a:gd name="connsiteY5" fmla="*/ 109580 h 447745"/>
              <a:gd name="connsiteX6" fmla="*/ 338137 w 807611"/>
              <a:gd name="connsiteY6" fmla="*/ 135773 h 447745"/>
              <a:gd name="connsiteX7" fmla="*/ 383381 w 807611"/>
              <a:gd name="connsiteY7" fmla="*/ 54811 h 447745"/>
              <a:gd name="connsiteX8" fmla="*/ 404812 w 807611"/>
              <a:gd name="connsiteY8" fmla="*/ 23855 h 447745"/>
              <a:gd name="connsiteX9" fmla="*/ 409575 w 807611"/>
              <a:gd name="connsiteY9" fmla="*/ 421523 h 447745"/>
              <a:gd name="connsiteX10" fmla="*/ 447675 w 807611"/>
              <a:gd name="connsiteY10" fmla="*/ 369136 h 447745"/>
              <a:gd name="connsiteX11" fmla="*/ 483394 w 807611"/>
              <a:gd name="connsiteY11" fmla="*/ 438192 h 447745"/>
              <a:gd name="connsiteX12" fmla="*/ 521494 w 807611"/>
              <a:gd name="connsiteY12" fmla="*/ 440573 h 447745"/>
              <a:gd name="connsiteX13" fmla="*/ 547687 w 807611"/>
              <a:gd name="connsiteY13" fmla="*/ 390567 h 447745"/>
              <a:gd name="connsiteX14" fmla="*/ 597694 w 807611"/>
              <a:gd name="connsiteY14" fmla="*/ 445336 h 447745"/>
              <a:gd name="connsiteX15" fmla="*/ 640556 w 807611"/>
              <a:gd name="connsiteY15" fmla="*/ 411998 h 447745"/>
              <a:gd name="connsiteX16" fmla="*/ 669131 w 807611"/>
              <a:gd name="connsiteY16" fmla="*/ 447717 h 447745"/>
              <a:gd name="connsiteX17" fmla="*/ 728662 w 807611"/>
              <a:gd name="connsiteY17" fmla="*/ 404855 h 447745"/>
              <a:gd name="connsiteX18" fmla="*/ 776287 w 807611"/>
              <a:gd name="connsiteY18" fmla="*/ 445336 h 447745"/>
              <a:gd name="connsiteX19" fmla="*/ 804862 w 807611"/>
              <a:gd name="connsiteY19" fmla="*/ 431048 h 447745"/>
              <a:gd name="connsiteX20" fmla="*/ 804862 w 807611"/>
              <a:gd name="connsiteY20" fmla="*/ 433430 h 447745"/>
              <a:gd name="connsiteX0" fmla="*/ 0 w 807611"/>
              <a:gd name="connsiteY0" fmla="*/ 400175 h 409728"/>
              <a:gd name="connsiteX1" fmla="*/ 2381 w 807611"/>
              <a:gd name="connsiteY1" fmla="*/ 23938 h 409728"/>
              <a:gd name="connsiteX2" fmla="*/ 2381 w 807611"/>
              <a:gd name="connsiteY2" fmla="*/ 23938 h 409728"/>
              <a:gd name="connsiteX3" fmla="*/ 90487 w 807611"/>
              <a:gd name="connsiteY3" fmla="*/ 90613 h 409728"/>
              <a:gd name="connsiteX4" fmla="*/ 145256 w 807611"/>
              <a:gd name="connsiteY4" fmla="*/ 125 h 409728"/>
              <a:gd name="connsiteX5" fmla="*/ 250031 w 807611"/>
              <a:gd name="connsiteY5" fmla="*/ 71563 h 409728"/>
              <a:gd name="connsiteX6" fmla="*/ 338137 w 807611"/>
              <a:gd name="connsiteY6" fmla="*/ 97756 h 409728"/>
              <a:gd name="connsiteX7" fmla="*/ 383381 w 807611"/>
              <a:gd name="connsiteY7" fmla="*/ 16794 h 409728"/>
              <a:gd name="connsiteX8" fmla="*/ 407193 w 807611"/>
              <a:gd name="connsiteY8" fmla="*/ 57275 h 409728"/>
              <a:gd name="connsiteX9" fmla="*/ 409575 w 807611"/>
              <a:gd name="connsiteY9" fmla="*/ 383506 h 409728"/>
              <a:gd name="connsiteX10" fmla="*/ 447675 w 807611"/>
              <a:gd name="connsiteY10" fmla="*/ 331119 h 409728"/>
              <a:gd name="connsiteX11" fmla="*/ 483394 w 807611"/>
              <a:gd name="connsiteY11" fmla="*/ 400175 h 409728"/>
              <a:gd name="connsiteX12" fmla="*/ 521494 w 807611"/>
              <a:gd name="connsiteY12" fmla="*/ 402556 h 409728"/>
              <a:gd name="connsiteX13" fmla="*/ 547687 w 807611"/>
              <a:gd name="connsiteY13" fmla="*/ 352550 h 409728"/>
              <a:gd name="connsiteX14" fmla="*/ 597694 w 807611"/>
              <a:gd name="connsiteY14" fmla="*/ 407319 h 409728"/>
              <a:gd name="connsiteX15" fmla="*/ 640556 w 807611"/>
              <a:gd name="connsiteY15" fmla="*/ 373981 h 409728"/>
              <a:gd name="connsiteX16" fmla="*/ 669131 w 807611"/>
              <a:gd name="connsiteY16" fmla="*/ 409700 h 409728"/>
              <a:gd name="connsiteX17" fmla="*/ 728662 w 807611"/>
              <a:gd name="connsiteY17" fmla="*/ 366838 h 409728"/>
              <a:gd name="connsiteX18" fmla="*/ 776287 w 807611"/>
              <a:gd name="connsiteY18" fmla="*/ 407319 h 409728"/>
              <a:gd name="connsiteX19" fmla="*/ 804862 w 807611"/>
              <a:gd name="connsiteY19" fmla="*/ 393031 h 409728"/>
              <a:gd name="connsiteX20" fmla="*/ 804862 w 807611"/>
              <a:gd name="connsiteY20" fmla="*/ 395413 h 409728"/>
              <a:gd name="connsiteX0" fmla="*/ 0 w 807611"/>
              <a:gd name="connsiteY0" fmla="*/ 400175 h 409728"/>
              <a:gd name="connsiteX1" fmla="*/ 2381 w 807611"/>
              <a:gd name="connsiteY1" fmla="*/ 23938 h 409728"/>
              <a:gd name="connsiteX2" fmla="*/ 2381 w 807611"/>
              <a:gd name="connsiteY2" fmla="*/ 23938 h 409728"/>
              <a:gd name="connsiteX3" fmla="*/ 90487 w 807611"/>
              <a:gd name="connsiteY3" fmla="*/ 90613 h 409728"/>
              <a:gd name="connsiteX4" fmla="*/ 145256 w 807611"/>
              <a:gd name="connsiteY4" fmla="*/ 125 h 409728"/>
              <a:gd name="connsiteX5" fmla="*/ 250031 w 807611"/>
              <a:gd name="connsiteY5" fmla="*/ 71563 h 409728"/>
              <a:gd name="connsiteX6" fmla="*/ 338137 w 807611"/>
              <a:gd name="connsiteY6" fmla="*/ 97756 h 409728"/>
              <a:gd name="connsiteX7" fmla="*/ 378618 w 807611"/>
              <a:gd name="connsiteY7" fmla="*/ 28700 h 409728"/>
              <a:gd name="connsiteX8" fmla="*/ 407193 w 807611"/>
              <a:gd name="connsiteY8" fmla="*/ 57275 h 409728"/>
              <a:gd name="connsiteX9" fmla="*/ 409575 w 807611"/>
              <a:gd name="connsiteY9" fmla="*/ 383506 h 409728"/>
              <a:gd name="connsiteX10" fmla="*/ 447675 w 807611"/>
              <a:gd name="connsiteY10" fmla="*/ 331119 h 409728"/>
              <a:gd name="connsiteX11" fmla="*/ 483394 w 807611"/>
              <a:gd name="connsiteY11" fmla="*/ 400175 h 409728"/>
              <a:gd name="connsiteX12" fmla="*/ 521494 w 807611"/>
              <a:gd name="connsiteY12" fmla="*/ 402556 h 409728"/>
              <a:gd name="connsiteX13" fmla="*/ 547687 w 807611"/>
              <a:gd name="connsiteY13" fmla="*/ 352550 h 409728"/>
              <a:gd name="connsiteX14" fmla="*/ 597694 w 807611"/>
              <a:gd name="connsiteY14" fmla="*/ 407319 h 409728"/>
              <a:gd name="connsiteX15" fmla="*/ 640556 w 807611"/>
              <a:gd name="connsiteY15" fmla="*/ 373981 h 409728"/>
              <a:gd name="connsiteX16" fmla="*/ 669131 w 807611"/>
              <a:gd name="connsiteY16" fmla="*/ 409700 h 409728"/>
              <a:gd name="connsiteX17" fmla="*/ 728662 w 807611"/>
              <a:gd name="connsiteY17" fmla="*/ 366838 h 409728"/>
              <a:gd name="connsiteX18" fmla="*/ 776287 w 807611"/>
              <a:gd name="connsiteY18" fmla="*/ 407319 h 409728"/>
              <a:gd name="connsiteX19" fmla="*/ 804862 w 807611"/>
              <a:gd name="connsiteY19" fmla="*/ 393031 h 409728"/>
              <a:gd name="connsiteX20" fmla="*/ 804862 w 807611"/>
              <a:gd name="connsiteY20" fmla="*/ 395413 h 409728"/>
              <a:gd name="connsiteX0" fmla="*/ 0 w 807611"/>
              <a:gd name="connsiteY0" fmla="*/ 400166 h 409719"/>
              <a:gd name="connsiteX1" fmla="*/ 2381 w 807611"/>
              <a:gd name="connsiteY1" fmla="*/ 23929 h 409719"/>
              <a:gd name="connsiteX2" fmla="*/ 2381 w 807611"/>
              <a:gd name="connsiteY2" fmla="*/ 23929 h 409719"/>
              <a:gd name="connsiteX3" fmla="*/ 90487 w 807611"/>
              <a:gd name="connsiteY3" fmla="*/ 90604 h 409719"/>
              <a:gd name="connsiteX4" fmla="*/ 145256 w 807611"/>
              <a:gd name="connsiteY4" fmla="*/ 116 h 409719"/>
              <a:gd name="connsiteX5" fmla="*/ 250031 w 807611"/>
              <a:gd name="connsiteY5" fmla="*/ 71554 h 409719"/>
              <a:gd name="connsiteX6" fmla="*/ 316705 w 807611"/>
              <a:gd name="connsiteY6" fmla="*/ 66790 h 409719"/>
              <a:gd name="connsiteX7" fmla="*/ 378618 w 807611"/>
              <a:gd name="connsiteY7" fmla="*/ 28691 h 409719"/>
              <a:gd name="connsiteX8" fmla="*/ 407193 w 807611"/>
              <a:gd name="connsiteY8" fmla="*/ 57266 h 409719"/>
              <a:gd name="connsiteX9" fmla="*/ 409575 w 807611"/>
              <a:gd name="connsiteY9" fmla="*/ 383497 h 409719"/>
              <a:gd name="connsiteX10" fmla="*/ 447675 w 807611"/>
              <a:gd name="connsiteY10" fmla="*/ 331110 h 409719"/>
              <a:gd name="connsiteX11" fmla="*/ 483394 w 807611"/>
              <a:gd name="connsiteY11" fmla="*/ 400166 h 409719"/>
              <a:gd name="connsiteX12" fmla="*/ 521494 w 807611"/>
              <a:gd name="connsiteY12" fmla="*/ 402547 h 409719"/>
              <a:gd name="connsiteX13" fmla="*/ 547687 w 807611"/>
              <a:gd name="connsiteY13" fmla="*/ 352541 h 409719"/>
              <a:gd name="connsiteX14" fmla="*/ 597694 w 807611"/>
              <a:gd name="connsiteY14" fmla="*/ 407310 h 409719"/>
              <a:gd name="connsiteX15" fmla="*/ 640556 w 807611"/>
              <a:gd name="connsiteY15" fmla="*/ 373972 h 409719"/>
              <a:gd name="connsiteX16" fmla="*/ 669131 w 807611"/>
              <a:gd name="connsiteY16" fmla="*/ 409691 h 409719"/>
              <a:gd name="connsiteX17" fmla="*/ 728662 w 807611"/>
              <a:gd name="connsiteY17" fmla="*/ 366829 h 409719"/>
              <a:gd name="connsiteX18" fmla="*/ 776287 w 807611"/>
              <a:gd name="connsiteY18" fmla="*/ 407310 h 409719"/>
              <a:gd name="connsiteX19" fmla="*/ 804862 w 807611"/>
              <a:gd name="connsiteY19" fmla="*/ 393022 h 409719"/>
              <a:gd name="connsiteX20" fmla="*/ 804862 w 807611"/>
              <a:gd name="connsiteY20" fmla="*/ 395404 h 409719"/>
              <a:gd name="connsiteX0" fmla="*/ 0 w 807611"/>
              <a:gd name="connsiteY0" fmla="*/ 400630 h 410183"/>
              <a:gd name="connsiteX1" fmla="*/ 2381 w 807611"/>
              <a:gd name="connsiteY1" fmla="*/ 24393 h 410183"/>
              <a:gd name="connsiteX2" fmla="*/ 2381 w 807611"/>
              <a:gd name="connsiteY2" fmla="*/ 24393 h 410183"/>
              <a:gd name="connsiteX3" fmla="*/ 90487 w 807611"/>
              <a:gd name="connsiteY3" fmla="*/ 91068 h 410183"/>
              <a:gd name="connsiteX4" fmla="*/ 145256 w 807611"/>
              <a:gd name="connsiteY4" fmla="*/ 580 h 410183"/>
              <a:gd name="connsiteX5" fmla="*/ 240506 w 807611"/>
              <a:gd name="connsiteY5" fmla="*/ 52968 h 410183"/>
              <a:gd name="connsiteX6" fmla="*/ 316705 w 807611"/>
              <a:gd name="connsiteY6" fmla="*/ 67254 h 410183"/>
              <a:gd name="connsiteX7" fmla="*/ 378618 w 807611"/>
              <a:gd name="connsiteY7" fmla="*/ 29155 h 410183"/>
              <a:gd name="connsiteX8" fmla="*/ 407193 w 807611"/>
              <a:gd name="connsiteY8" fmla="*/ 57730 h 410183"/>
              <a:gd name="connsiteX9" fmla="*/ 409575 w 807611"/>
              <a:gd name="connsiteY9" fmla="*/ 383961 h 410183"/>
              <a:gd name="connsiteX10" fmla="*/ 447675 w 807611"/>
              <a:gd name="connsiteY10" fmla="*/ 331574 h 410183"/>
              <a:gd name="connsiteX11" fmla="*/ 483394 w 807611"/>
              <a:gd name="connsiteY11" fmla="*/ 400630 h 410183"/>
              <a:gd name="connsiteX12" fmla="*/ 521494 w 807611"/>
              <a:gd name="connsiteY12" fmla="*/ 403011 h 410183"/>
              <a:gd name="connsiteX13" fmla="*/ 547687 w 807611"/>
              <a:gd name="connsiteY13" fmla="*/ 353005 h 410183"/>
              <a:gd name="connsiteX14" fmla="*/ 597694 w 807611"/>
              <a:gd name="connsiteY14" fmla="*/ 407774 h 410183"/>
              <a:gd name="connsiteX15" fmla="*/ 640556 w 807611"/>
              <a:gd name="connsiteY15" fmla="*/ 374436 h 410183"/>
              <a:gd name="connsiteX16" fmla="*/ 669131 w 807611"/>
              <a:gd name="connsiteY16" fmla="*/ 410155 h 410183"/>
              <a:gd name="connsiteX17" fmla="*/ 728662 w 807611"/>
              <a:gd name="connsiteY17" fmla="*/ 367293 h 410183"/>
              <a:gd name="connsiteX18" fmla="*/ 776287 w 807611"/>
              <a:gd name="connsiteY18" fmla="*/ 407774 h 410183"/>
              <a:gd name="connsiteX19" fmla="*/ 804862 w 807611"/>
              <a:gd name="connsiteY19" fmla="*/ 393486 h 410183"/>
              <a:gd name="connsiteX20" fmla="*/ 804862 w 807611"/>
              <a:gd name="connsiteY20" fmla="*/ 395868 h 410183"/>
              <a:gd name="connsiteX0" fmla="*/ 0 w 807611"/>
              <a:gd name="connsiteY0" fmla="*/ 379959 h 389512"/>
              <a:gd name="connsiteX1" fmla="*/ 2381 w 807611"/>
              <a:gd name="connsiteY1" fmla="*/ 3722 h 389512"/>
              <a:gd name="connsiteX2" fmla="*/ 2381 w 807611"/>
              <a:gd name="connsiteY2" fmla="*/ 3722 h 389512"/>
              <a:gd name="connsiteX3" fmla="*/ 90487 w 807611"/>
              <a:gd name="connsiteY3" fmla="*/ 70397 h 389512"/>
              <a:gd name="connsiteX4" fmla="*/ 154781 w 807611"/>
              <a:gd name="connsiteY4" fmla="*/ 15627 h 389512"/>
              <a:gd name="connsiteX5" fmla="*/ 240506 w 807611"/>
              <a:gd name="connsiteY5" fmla="*/ 32297 h 389512"/>
              <a:gd name="connsiteX6" fmla="*/ 316705 w 807611"/>
              <a:gd name="connsiteY6" fmla="*/ 46583 h 389512"/>
              <a:gd name="connsiteX7" fmla="*/ 378618 w 807611"/>
              <a:gd name="connsiteY7" fmla="*/ 8484 h 389512"/>
              <a:gd name="connsiteX8" fmla="*/ 407193 w 807611"/>
              <a:gd name="connsiteY8" fmla="*/ 37059 h 389512"/>
              <a:gd name="connsiteX9" fmla="*/ 409575 w 807611"/>
              <a:gd name="connsiteY9" fmla="*/ 363290 h 389512"/>
              <a:gd name="connsiteX10" fmla="*/ 447675 w 807611"/>
              <a:gd name="connsiteY10" fmla="*/ 310903 h 389512"/>
              <a:gd name="connsiteX11" fmla="*/ 483394 w 807611"/>
              <a:gd name="connsiteY11" fmla="*/ 379959 h 389512"/>
              <a:gd name="connsiteX12" fmla="*/ 521494 w 807611"/>
              <a:gd name="connsiteY12" fmla="*/ 382340 h 389512"/>
              <a:gd name="connsiteX13" fmla="*/ 547687 w 807611"/>
              <a:gd name="connsiteY13" fmla="*/ 332334 h 389512"/>
              <a:gd name="connsiteX14" fmla="*/ 597694 w 807611"/>
              <a:gd name="connsiteY14" fmla="*/ 387103 h 389512"/>
              <a:gd name="connsiteX15" fmla="*/ 640556 w 807611"/>
              <a:gd name="connsiteY15" fmla="*/ 353765 h 389512"/>
              <a:gd name="connsiteX16" fmla="*/ 669131 w 807611"/>
              <a:gd name="connsiteY16" fmla="*/ 389484 h 389512"/>
              <a:gd name="connsiteX17" fmla="*/ 728662 w 807611"/>
              <a:gd name="connsiteY17" fmla="*/ 346622 h 389512"/>
              <a:gd name="connsiteX18" fmla="*/ 776287 w 807611"/>
              <a:gd name="connsiteY18" fmla="*/ 387103 h 389512"/>
              <a:gd name="connsiteX19" fmla="*/ 804862 w 807611"/>
              <a:gd name="connsiteY19" fmla="*/ 372815 h 389512"/>
              <a:gd name="connsiteX20" fmla="*/ 804862 w 807611"/>
              <a:gd name="connsiteY20" fmla="*/ 375197 h 389512"/>
              <a:gd name="connsiteX0" fmla="*/ 0 w 807611"/>
              <a:gd name="connsiteY0" fmla="*/ 379959 h 389512"/>
              <a:gd name="connsiteX1" fmla="*/ 2381 w 807611"/>
              <a:gd name="connsiteY1" fmla="*/ 3722 h 389512"/>
              <a:gd name="connsiteX2" fmla="*/ 2381 w 807611"/>
              <a:gd name="connsiteY2" fmla="*/ 3722 h 389512"/>
              <a:gd name="connsiteX3" fmla="*/ 80962 w 807611"/>
              <a:gd name="connsiteY3" fmla="*/ 41822 h 389512"/>
              <a:gd name="connsiteX4" fmla="*/ 154781 w 807611"/>
              <a:gd name="connsiteY4" fmla="*/ 15627 h 389512"/>
              <a:gd name="connsiteX5" fmla="*/ 240506 w 807611"/>
              <a:gd name="connsiteY5" fmla="*/ 32297 h 389512"/>
              <a:gd name="connsiteX6" fmla="*/ 316705 w 807611"/>
              <a:gd name="connsiteY6" fmla="*/ 46583 h 389512"/>
              <a:gd name="connsiteX7" fmla="*/ 378618 w 807611"/>
              <a:gd name="connsiteY7" fmla="*/ 8484 h 389512"/>
              <a:gd name="connsiteX8" fmla="*/ 407193 w 807611"/>
              <a:gd name="connsiteY8" fmla="*/ 37059 h 389512"/>
              <a:gd name="connsiteX9" fmla="*/ 409575 w 807611"/>
              <a:gd name="connsiteY9" fmla="*/ 363290 h 389512"/>
              <a:gd name="connsiteX10" fmla="*/ 447675 w 807611"/>
              <a:gd name="connsiteY10" fmla="*/ 310903 h 389512"/>
              <a:gd name="connsiteX11" fmla="*/ 483394 w 807611"/>
              <a:gd name="connsiteY11" fmla="*/ 379959 h 389512"/>
              <a:gd name="connsiteX12" fmla="*/ 521494 w 807611"/>
              <a:gd name="connsiteY12" fmla="*/ 382340 h 389512"/>
              <a:gd name="connsiteX13" fmla="*/ 547687 w 807611"/>
              <a:gd name="connsiteY13" fmla="*/ 332334 h 389512"/>
              <a:gd name="connsiteX14" fmla="*/ 597694 w 807611"/>
              <a:gd name="connsiteY14" fmla="*/ 387103 h 389512"/>
              <a:gd name="connsiteX15" fmla="*/ 640556 w 807611"/>
              <a:gd name="connsiteY15" fmla="*/ 353765 h 389512"/>
              <a:gd name="connsiteX16" fmla="*/ 669131 w 807611"/>
              <a:gd name="connsiteY16" fmla="*/ 389484 h 389512"/>
              <a:gd name="connsiteX17" fmla="*/ 728662 w 807611"/>
              <a:gd name="connsiteY17" fmla="*/ 346622 h 389512"/>
              <a:gd name="connsiteX18" fmla="*/ 776287 w 807611"/>
              <a:gd name="connsiteY18" fmla="*/ 387103 h 389512"/>
              <a:gd name="connsiteX19" fmla="*/ 804862 w 807611"/>
              <a:gd name="connsiteY19" fmla="*/ 372815 h 389512"/>
              <a:gd name="connsiteX20" fmla="*/ 804862 w 807611"/>
              <a:gd name="connsiteY20" fmla="*/ 375197 h 389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07611" h="389512">
                <a:moveTo>
                  <a:pt x="0" y="379959"/>
                </a:moveTo>
                <a:cubicBezTo>
                  <a:pt x="992" y="223193"/>
                  <a:pt x="2381" y="3722"/>
                  <a:pt x="2381" y="3722"/>
                </a:cubicBezTo>
                <a:lnTo>
                  <a:pt x="2381" y="3722"/>
                </a:lnTo>
                <a:cubicBezTo>
                  <a:pt x="15478" y="10072"/>
                  <a:pt x="55562" y="39838"/>
                  <a:pt x="80962" y="41822"/>
                </a:cubicBezTo>
                <a:cubicBezTo>
                  <a:pt x="106362" y="43806"/>
                  <a:pt x="128190" y="17215"/>
                  <a:pt x="154781" y="15627"/>
                </a:cubicBezTo>
                <a:cubicBezTo>
                  <a:pt x="181372" y="14039"/>
                  <a:pt x="213519" y="27138"/>
                  <a:pt x="240506" y="32297"/>
                </a:cubicBezTo>
                <a:cubicBezTo>
                  <a:pt x="267493" y="37456"/>
                  <a:pt x="293686" y="50552"/>
                  <a:pt x="316705" y="46583"/>
                </a:cubicBezTo>
                <a:cubicBezTo>
                  <a:pt x="339724" y="42614"/>
                  <a:pt x="363537" y="10071"/>
                  <a:pt x="378618" y="8484"/>
                </a:cubicBezTo>
                <a:cubicBezTo>
                  <a:pt x="393699" y="6897"/>
                  <a:pt x="402034" y="-22075"/>
                  <a:pt x="407193" y="37059"/>
                </a:cubicBezTo>
                <a:cubicBezTo>
                  <a:pt x="412352" y="96193"/>
                  <a:pt x="402828" y="317649"/>
                  <a:pt x="409575" y="363290"/>
                </a:cubicBezTo>
                <a:cubicBezTo>
                  <a:pt x="416322" y="408931"/>
                  <a:pt x="435372" y="308125"/>
                  <a:pt x="447675" y="310903"/>
                </a:cubicBezTo>
                <a:cubicBezTo>
                  <a:pt x="459978" y="313681"/>
                  <a:pt x="471091" y="368053"/>
                  <a:pt x="483394" y="379959"/>
                </a:cubicBezTo>
                <a:cubicBezTo>
                  <a:pt x="495697" y="391865"/>
                  <a:pt x="510779" y="390278"/>
                  <a:pt x="521494" y="382340"/>
                </a:cubicBezTo>
                <a:cubicBezTo>
                  <a:pt x="532210" y="374402"/>
                  <a:pt x="534987" y="331540"/>
                  <a:pt x="547687" y="332334"/>
                </a:cubicBezTo>
                <a:cubicBezTo>
                  <a:pt x="560387" y="333128"/>
                  <a:pt x="582216" y="383531"/>
                  <a:pt x="597694" y="387103"/>
                </a:cubicBezTo>
                <a:cubicBezTo>
                  <a:pt x="613172" y="390675"/>
                  <a:pt x="628650" y="353368"/>
                  <a:pt x="640556" y="353765"/>
                </a:cubicBezTo>
                <a:cubicBezTo>
                  <a:pt x="652462" y="354162"/>
                  <a:pt x="654447" y="390674"/>
                  <a:pt x="669131" y="389484"/>
                </a:cubicBezTo>
                <a:cubicBezTo>
                  <a:pt x="683815" y="388294"/>
                  <a:pt x="710803" y="347019"/>
                  <a:pt x="728662" y="346622"/>
                </a:cubicBezTo>
                <a:cubicBezTo>
                  <a:pt x="746521" y="346225"/>
                  <a:pt x="763587" y="382738"/>
                  <a:pt x="776287" y="387103"/>
                </a:cubicBezTo>
                <a:cubicBezTo>
                  <a:pt x="788987" y="391468"/>
                  <a:pt x="800100" y="374799"/>
                  <a:pt x="804862" y="372815"/>
                </a:cubicBezTo>
                <a:cubicBezTo>
                  <a:pt x="809625" y="370831"/>
                  <a:pt x="807243" y="373014"/>
                  <a:pt x="804862" y="37519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00" name="TextBox 99"/>
          <p:cNvSpPr txBox="1"/>
          <p:nvPr/>
        </p:nvSpPr>
        <p:spPr>
          <a:xfrm>
            <a:off x="7544316" y="4110188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Logic 1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flipV="1">
            <a:off x="7236296" y="4348146"/>
            <a:ext cx="0" cy="47601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V="1">
            <a:off x="7187068" y="4782653"/>
            <a:ext cx="1422283" cy="49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6" name="Straight Connector 155"/>
          <p:cNvCxnSpPr/>
          <p:nvPr/>
        </p:nvCxnSpPr>
        <p:spPr bwMode="auto">
          <a:xfrm>
            <a:off x="7395941" y="4736934"/>
            <a:ext cx="0" cy="1006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/>
          <p:nvPr/>
        </p:nvCxnSpPr>
        <p:spPr bwMode="auto">
          <a:xfrm>
            <a:off x="7231246" y="4736934"/>
            <a:ext cx="0" cy="1006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8408766" y="4736934"/>
            <a:ext cx="0" cy="10062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/>
          <p:cNvSpPr txBox="1"/>
          <p:nvPr/>
        </p:nvSpPr>
        <p:spPr>
          <a:xfrm rot="16200000">
            <a:off x="6641097" y="4400570"/>
            <a:ext cx="809759" cy="235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Amplitude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8537389" y="4749906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7421690" y="5188754"/>
            <a:ext cx="984477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0" name="Straight Arrow Connector 209"/>
          <p:cNvCxnSpPr/>
          <p:nvPr/>
        </p:nvCxnSpPr>
        <p:spPr bwMode="auto">
          <a:xfrm rot="10800000">
            <a:off x="7405970" y="4395902"/>
            <a:ext cx="984477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4510404" y="4087302"/>
            <a:ext cx="576064" cy="2054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IDFT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(64)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203053" y="3793217"/>
            <a:ext cx="750526" cy="381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u="sng" dirty="0">
                <a:solidFill>
                  <a:schemeClr val="tx1"/>
                </a:solidFill>
              </a:rPr>
              <a:t>Logic 0</a:t>
            </a:r>
          </a:p>
          <a:p>
            <a:pPr algn="ctr"/>
            <a:r>
              <a:rPr lang="en-US" sz="1200" u="sng" dirty="0">
                <a:solidFill>
                  <a:schemeClr val="tx1"/>
                </a:solidFill>
              </a:rPr>
              <a:t>sequence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8042" y="4921719"/>
            <a:ext cx="1004547" cy="432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 center tone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2066261" y="4243223"/>
                <a:ext cx="422873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4243223"/>
                <a:ext cx="422873" cy="216207"/>
              </a:xfrm>
              <a:prstGeom prst="rect">
                <a:avLst/>
              </a:prstGeom>
              <a:blipFill>
                <a:blip r:embed="rId5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2066261" y="4365287"/>
                <a:ext cx="422873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4365287"/>
                <a:ext cx="422873" cy="216207"/>
              </a:xfrm>
              <a:prstGeom prst="rect">
                <a:avLst/>
              </a:prstGeom>
              <a:blipFill>
                <a:blip r:embed="rId6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2066261" y="4481148"/>
                <a:ext cx="422873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4481148"/>
                <a:ext cx="422873" cy="216207"/>
              </a:xfrm>
              <a:prstGeom prst="rect">
                <a:avLst/>
              </a:prstGeom>
              <a:blipFill>
                <a:blip r:embed="rId7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2066261" y="4597009"/>
                <a:ext cx="363625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4597009"/>
                <a:ext cx="363625" cy="216207"/>
              </a:xfrm>
              <a:prstGeom prst="rect">
                <a:avLst/>
              </a:prstGeom>
              <a:blipFill>
                <a:blip r:embed="rId8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2066261" y="4712871"/>
                <a:ext cx="366832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4712871"/>
                <a:ext cx="366832" cy="216207"/>
              </a:xfrm>
              <a:prstGeom prst="rect">
                <a:avLst/>
              </a:prstGeom>
              <a:blipFill>
                <a:blip r:embed="rId9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2066261" y="4846159"/>
                <a:ext cx="366832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4846159"/>
                <a:ext cx="366832" cy="216207"/>
              </a:xfrm>
              <a:prstGeom prst="rect">
                <a:avLst/>
              </a:prstGeom>
              <a:blipFill>
                <a:blip r:embed="rId10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2066261" y="5289925"/>
                <a:ext cx="36683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5289925"/>
                <a:ext cx="366831" cy="216207"/>
              </a:xfrm>
              <a:prstGeom prst="rect">
                <a:avLst/>
              </a:prstGeom>
              <a:blipFill>
                <a:blip r:embed="rId11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2066261" y="5405786"/>
                <a:ext cx="36683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5405786"/>
                <a:ext cx="366831" cy="216207"/>
              </a:xfrm>
              <a:prstGeom prst="rect">
                <a:avLst/>
              </a:prstGeom>
              <a:blipFill>
                <a:blip r:embed="rId12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2066261" y="5521647"/>
                <a:ext cx="36683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5521647"/>
                <a:ext cx="366831" cy="216207"/>
              </a:xfrm>
              <a:prstGeom prst="rect">
                <a:avLst/>
              </a:prstGeom>
              <a:blipFill>
                <a:blip r:embed="rId13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2066261" y="5637509"/>
                <a:ext cx="36683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5637509"/>
                <a:ext cx="366831" cy="216207"/>
              </a:xfrm>
              <a:prstGeom prst="rect">
                <a:avLst/>
              </a:prstGeom>
              <a:blipFill>
                <a:blip r:embed="rId14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2066261" y="5770797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5770797"/>
                <a:ext cx="363561" cy="216207"/>
              </a:xfrm>
              <a:prstGeom prst="rect">
                <a:avLst/>
              </a:prstGeom>
              <a:blipFill>
                <a:blip r:embed="rId1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2066261" y="5153890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1" y="5153890"/>
                <a:ext cx="363561" cy="216207"/>
              </a:xfrm>
              <a:prstGeom prst="rect">
                <a:avLst/>
              </a:prstGeom>
              <a:blipFill>
                <a:blip r:embed="rId16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TextBox 133"/>
          <p:cNvSpPr txBox="1"/>
          <p:nvPr/>
        </p:nvSpPr>
        <p:spPr>
          <a:xfrm>
            <a:off x="1661970" y="5029094"/>
            <a:ext cx="255198" cy="216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1661970" y="5161315"/>
                <a:ext cx="36683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5161315"/>
                <a:ext cx="366831" cy="216207"/>
              </a:xfrm>
              <a:prstGeom prst="rect">
                <a:avLst/>
              </a:prstGeom>
              <a:blipFill>
                <a:blip r:embed="rId17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1661970" y="5283379"/>
                <a:ext cx="36683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5283379"/>
                <a:ext cx="366831" cy="216207"/>
              </a:xfrm>
              <a:prstGeom prst="rect">
                <a:avLst/>
              </a:prstGeom>
              <a:blipFill>
                <a:blip r:embed="rId18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1661970" y="5399240"/>
                <a:ext cx="363626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5399240"/>
                <a:ext cx="363626" cy="216207"/>
              </a:xfrm>
              <a:prstGeom prst="rect">
                <a:avLst/>
              </a:prstGeom>
              <a:blipFill>
                <a:blip r:embed="rId19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1661970" y="5515101"/>
                <a:ext cx="422873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5515101"/>
                <a:ext cx="422873" cy="216207"/>
              </a:xfrm>
              <a:prstGeom prst="rect">
                <a:avLst/>
              </a:prstGeom>
              <a:blipFill>
                <a:blip r:embed="rId20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1661970" y="5630962"/>
                <a:ext cx="422873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5630962"/>
                <a:ext cx="422873" cy="216207"/>
              </a:xfrm>
              <a:prstGeom prst="rect">
                <a:avLst/>
              </a:prstGeom>
              <a:blipFill>
                <a:blip r:embed="rId21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1661970" y="5764251"/>
                <a:ext cx="422873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5764251"/>
                <a:ext cx="422873" cy="216207"/>
              </a:xfrm>
              <a:prstGeom prst="rect">
                <a:avLst/>
              </a:prstGeom>
              <a:blipFill>
                <a:blip r:embed="rId22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1661970" y="4373697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4373697"/>
                <a:ext cx="363561" cy="216207"/>
              </a:xfrm>
              <a:prstGeom prst="rect">
                <a:avLst/>
              </a:prstGeom>
              <a:blipFill>
                <a:blip r:embed="rId23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1661970" y="4489558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4489558"/>
                <a:ext cx="363561" cy="216207"/>
              </a:xfrm>
              <a:prstGeom prst="rect">
                <a:avLst/>
              </a:prstGeom>
              <a:blipFill>
                <a:blip r:embed="rId24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1661970" y="4605419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4605419"/>
                <a:ext cx="363561" cy="216207"/>
              </a:xfrm>
              <a:prstGeom prst="rect">
                <a:avLst/>
              </a:prstGeom>
              <a:blipFill>
                <a:blip r:embed="rId25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TextBox 143"/>
              <p:cNvSpPr txBox="1"/>
              <p:nvPr/>
            </p:nvSpPr>
            <p:spPr>
              <a:xfrm>
                <a:off x="1661970" y="4721280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4721280"/>
                <a:ext cx="363561" cy="216207"/>
              </a:xfrm>
              <a:prstGeom prst="rect">
                <a:avLst/>
              </a:prstGeom>
              <a:blipFill>
                <a:blip r:embed="rId26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1661970" y="4854569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4854569"/>
                <a:ext cx="363561" cy="216207"/>
              </a:xfrm>
              <a:prstGeom prst="rect">
                <a:avLst/>
              </a:prstGeom>
              <a:blipFill>
                <a:blip r:embed="rId27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/>
              <p:cNvSpPr txBox="1"/>
              <p:nvPr/>
            </p:nvSpPr>
            <p:spPr>
              <a:xfrm>
                <a:off x="1661970" y="4237661"/>
                <a:ext cx="363561" cy="216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46" name="TextBox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70" y="4237661"/>
                <a:ext cx="363561" cy="216207"/>
              </a:xfrm>
              <a:prstGeom prst="rect">
                <a:avLst/>
              </a:prstGeom>
              <a:blipFill>
                <a:blip r:embed="rId28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TextBox 149"/>
          <p:cNvSpPr txBox="1"/>
          <p:nvPr/>
        </p:nvSpPr>
        <p:spPr>
          <a:xfrm>
            <a:off x="1845081" y="3795057"/>
            <a:ext cx="750526" cy="381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u="sng" dirty="0">
                <a:solidFill>
                  <a:schemeClr val="tx1"/>
                </a:solidFill>
              </a:rPr>
              <a:t>Logic 1</a:t>
            </a:r>
          </a:p>
          <a:p>
            <a:pPr algn="ctr"/>
            <a:r>
              <a:rPr lang="en-US" sz="1200" u="sng" dirty="0">
                <a:solidFill>
                  <a:schemeClr val="tx1"/>
                </a:solidFill>
              </a:rPr>
              <a:t>sequence</a:t>
            </a:r>
          </a:p>
        </p:txBody>
      </p:sp>
      <p:sp>
        <p:nvSpPr>
          <p:cNvPr id="62" name="Left Brace 61"/>
          <p:cNvSpPr/>
          <p:nvPr/>
        </p:nvSpPr>
        <p:spPr bwMode="auto">
          <a:xfrm>
            <a:off x="1417361" y="4302397"/>
            <a:ext cx="175408" cy="73649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96955" y="4450691"/>
                <a:ext cx="993488" cy="432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-QAM symbols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55" y="4450691"/>
                <a:ext cx="993488" cy="432413"/>
              </a:xfrm>
              <a:prstGeom prst="rect">
                <a:avLst/>
              </a:prstGeom>
              <a:blipFill>
                <a:blip r:embed="rId29"/>
                <a:stretch>
                  <a:fillRect t="-2817" r="-4938" b="-35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/>
              <p:cNvSpPr txBox="1"/>
              <p:nvPr/>
            </p:nvSpPr>
            <p:spPr>
              <a:xfrm>
                <a:off x="496955" y="5446176"/>
                <a:ext cx="993488" cy="432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-QAM symbols</a:t>
                </a:r>
              </a:p>
            </p:txBody>
          </p:sp>
        </mc:Choice>
        <mc:Fallback xmlns=""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55" y="5446176"/>
                <a:ext cx="993488" cy="432413"/>
              </a:xfrm>
              <a:prstGeom prst="rect">
                <a:avLst/>
              </a:prstGeom>
              <a:blipFill>
                <a:blip r:embed="rId30"/>
                <a:stretch>
                  <a:fillRect t="-1408" r="-4938" b="-35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2" name="Left Brace 151"/>
          <p:cNvSpPr/>
          <p:nvPr/>
        </p:nvSpPr>
        <p:spPr bwMode="auto">
          <a:xfrm>
            <a:off x="1417361" y="5250319"/>
            <a:ext cx="166282" cy="69708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Left Brace 152"/>
          <p:cNvSpPr/>
          <p:nvPr/>
        </p:nvSpPr>
        <p:spPr bwMode="auto">
          <a:xfrm>
            <a:off x="1417249" y="5083239"/>
            <a:ext cx="175520" cy="12264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TextBox 162"/>
          <p:cNvSpPr txBox="1"/>
          <p:nvPr/>
        </p:nvSpPr>
        <p:spPr>
          <a:xfrm rot="5400000">
            <a:off x="5088982" y="4399668"/>
            <a:ext cx="300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230" name="Group 229"/>
          <p:cNvGrpSpPr/>
          <p:nvPr/>
        </p:nvGrpSpPr>
        <p:grpSpPr>
          <a:xfrm>
            <a:off x="5081733" y="4172008"/>
            <a:ext cx="208423" cy="1927193"/>
            <a:chOff x="3941653" y="3838928"/>
            <a:chExt cx="592319" cy="2331904"/>
          </a:xfrm>
        </p:grpSpPr>
        <p:cxnSp>
          <p:nvCxnSpPr>
            <p:cNvPr id="160" name="Straight Connector 159"/>
            <p:cNvCxnSpPr/>
            <p:nvPr/>
          </p:nvCxnSpPr>
          <p:spPr bwMode="auto">
            <a:xfrm flipH="1">
              <a:off x="3946389" y="3838928"/>
              <a:ext cx="57488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flipH="1">
              <a:off x="3946389" y="3990006"/>
              <a:ext cx="55583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flipH="1">
              <a:off x="3941653" y="4120811"/>
              <a:ext cx="554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flipH="1">
              <a:off x="3941653" y="6009795"/>
              <a:ext cx="5923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/>
            <p:cNvCxnSpPr/>
            <p:nvPr/>
          </p:nvCxnSpPr>
          <p:spPr bwMode="auto">
            <a:xfrm flipH="1">
              <a:off x="3941653" y="6170832"/>
              <a:ext cx="5923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5227417" y="4057008"/>
                <a:ext cx="259018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17" y="4057008"/>
                <a:ext cx="259018" cy="216207"/>
              </a:xfrm>
              <a:prstGeom prst="rect">
                <a:avLst/>
              </a:prstGeom>
              <a:blipFill>
                <a:blip r:embed="rId31"/>
                <a:stretch>
                  <a:fillRect r="-476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168"/>
              <p:cNvSpPr txBox="1"/>
              <p:nvPr/>
            </p:nvSpPr>
            <p:spPr>
              <a:xfrm>
                <a:off x="5231725" y="4178528"/>
                <a:ext cx="256844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9" name="TextBox 1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725" y="4178528"/>
                <a:ext cx="256844" cy="216207"/>
              </a:xfrm>
              <a:prstGeom prst="rect">
                <a:avLst/>
              </a:prstGeom>
              <a:blipFill>
                <a:blip r:embed="rId32"/>
                <a:stretch>
                  <a:fillRect r="-2381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/>
              <p:cNvSpPr txBox="1"/>
              <p:nvPr/>
            </p:nvSpPr>
            <p:spPr>
              <a:xfrm>
                <a:off x="5232764" y="4292430"/>
                <a:ext cx="259018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TextBox 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764" y="4292430"/>
                <a:ext cx="259018" cy="216207"/>
              </a:xfrm>
              <a:prstGeom prst="rect">
                <a:avLst/>
              </a:prstGeom>
              <a:blipFill>
                <a:blip r:embed="rId33"/>
                <a:stretch>
                  <a:fillRect r="-2326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/>
              <p:cNvSpPr txBox="1"/>
              <p:nvPr/>
            </p:nvSpPr>
            <p:spPr>
              <a:xfrm>
                <a:off x="5220233" y="5852228"/>
                <a:ext cx="298457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62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1" name="TextBox 1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233" y="5852228"/>
                <a:ext cx="298457" cy="216207"/>
              </a:xfrm>
              <a:prstGeom prst="rect">
                <a:avLst/>
              </a:prstGeom>
              <a:blipFill>
                <a:blip r:embed="rId34"/>
                <a:stretch>
                  <a:fillRect r="-10204"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/>
              <p:cNvSpPr txBox="1"/>
              <p:nvPr/>
            </p:nvSpPr>
            <p:spPr>
              <a:xfrm>
                <a:off x="5224172" y="5980590"/>
                <a:ext cx="298457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63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172" y="5980590"/>
                <a:ext cx="298457" cy="216207"/>
              </a:xfrm>
              <a:prstGeom prst="rect">
                <a:avLst/>
              </a:prstGeom>
              <a:blipFill>
                <a:blip r:embed="rId35"/>
                <a:stretch>
                  <a:fillRect r="-10204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3" name="TextBox 172"/>
          <p:cNvSpPr txBox="1"/>
          <p:nvPr/>
        </p:nvSpPr>
        <p:spPr>
          <a:xfrm rot="5400000">
            <a:off x="5088981" y="5627697"/>
            <a:ext cx="300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5081733" y="3720122"/>
            <a:ext cx="619079" cy="356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u="sng" dirty="0">
                <a:solidFill>
                  <a:schemeClr val="tx1"/>
                </a:solidFill>
              </a:rPr>
              <a:t>Logic 0</a:t>
            </a:r>
          </a:p>
          <a:p>
            <a:pPr algn="ctr"/>
            <a:r>
              <a:rPr lang="en-US" sz="1100" u="sng" dirty="0">
                <a:solidFill>
                  <a:schemeClr val="tx1"/>
                </a:solidFill>
              </a:rPr>
              <a:t>OOK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615264" y="3708521"/>
            <a:ext cx="619079" cy="356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u="sng" dirty="0">
                <a:solidFill>
                  <a:schemeClr val="tx1"/>
                </a:solidFill>
              </a:rPr>
              <a:t>Logic 1</a:t>
            </a:r>
          </a:p>
          <a:p>
            <a:pPr algn="ctr"/>
            <a:r>
              <a:rPr lang="en-US" sz="1100" u="sng" dirty="0">
                <a:solidFill>
                  <a:schemeClr val="tx1"/>
                </a:solidFill>
              </a:rPr>
              <a:t>OOK</a:t>
            </a:r>
          </a:p>
        </p:txBody>
      </p:sp>
      <p:cxnSp>
        <p:nvCxnSpPr>
          <p:cNvPr id="179" name="Straight Arrow Connector 178"/>
          <p:cNvCxnSpPr/>
          <p:nvPr/>
        </p:nvCxnSpPr>
        <p:spPr bwMode="auto">
          <a:xfrm>
            <a:off x="5546807" y="4258697"/>
            <a:ext cx="0" cy="187606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1" name="TextBox 180"/>
              <p:cNvSpPr txBox="1"/>
              <p:nvPr/>
            </p:nvSpPr>
            <p:spPr>
              <a:xfrm>
                <a:off x="5622448" y="4057008"/>
                <a:ext cx="259018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1" name="TextBox 1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448" y="4057008"/>
                <a:ext cx="259018" cy="216207"/>
              </a:xfrm>
              <a:prstGeom prst="rect">
                <a:avLst/>
              </a:prstGeom>
              <a:blipFill>
                <a:blip r:embed="rId31"/>
                <a:stretch>
                  <a:fillRect r="-2326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TextBox 181"/>
              <p:cNvSpPr txBox="1"/>
              <p:nvPr/>
            </p:nvSpPr>
            <p:spPr>
              <a:xfrm>
                <a:off x="5626756" y="4178528"/>
                <a:ext cx="256844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63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2" name="TextBox 1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756" y="4178528"/>
                <a:ext cx="256844" cy="216207"/>
              </a:xfrm>
              <a:prstGeom prst="rect">
                <a:avLst/>
              </a:prstGeom>
              <a:blipFill>
                <a:blip r:embed="rId35"/>
                <a:stretch>
                  <a:fillRect r="-28571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TextBox 182"/>
              <p:cNvSpPr txBox="1"/>
              <p:nvPr/>
            </p:nvSpPr>
            <p:spPr>
              <a:xfrm>
                <a:off x="5627795" y="4292430"/>
                <a:ext cx="259018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62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3" name="TextBox 1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795" y="4292430"/>
                <a:ext cx="259018" cy="216207"/>
              </a:xfrm>
              <a:prstGeom prst="rect">
                <a:avLst/>
              </a:prstGeom>
              <a:blipFill>
                <a:blip r:embed="rId34"/>
                <a:stretch>
                  <a:fillRect r="-25581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TextBox 183"/>
              <p:cNvSpPr txBox="1"/>
              <p:nvPr/>
            </p:nvSpPr>
            <p:spPr>
              <a:xfrm>
                <a:off x="5615264" y="5852228"/>
                <a:ext cx="298457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4" name="TextBox 1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264" y="5852228"/>
                <a:ext cx="298457" cy="216207"/>
              </a:xfrm>
              <a:prstGeom prst="rect">
                <a:avLst/>
              </a:prstGeom>
              <a:blipFill>
                <a:blip r:embed="rId36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TextBox 184"/>
              <p:cNvSpPr txBox="1"/>
              <p:nvPr/>
            </p:nvSpPr>
            <p:spPr>
              <a:xfrm>
                <a:off x="5619203" y="5980590"/>
                <a:ext cx="298457" cy="216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5" name="TextBox 1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203" y="5980590"/>
                <a:ext cx="298457" cy="216207"/>
              </a:xfrm>
              <a:prstGeom prst="rect">
                <a:avLst/>
              </a:prstGeom>
              <a:blipFill>
                <a:blip r:embed="rId37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6" name="Straight Arrow Connector 185"/>
          <p:cNvCxnSpPr/>
          <p:nvPr/>
        </p:nvCxnSpPr>
        <p:spPr bwMode="auto">
          <a:xfrm rot="10800000">
            <a:off x="5952519" y="4268528"/>
            <a:ext cx="0" cy="187606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7" name="Rectangle 186"/>
          <p:cNvSpPr/>
          <p:nvPr/>
        </p:nvSpPr>
        <p:spPr bwMode="auto">
          <a:xfrm>
            <a:off x="6291515" y="4954262"/>
            <a:ext cx="465043" cy="36268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Add GI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9" name="Straight Arrow Connector 188"/>
          <p:cNvCxnSpPr>
            <a:stCxn id="190" idx="1"/>
            <a:endCxn id="187" idx="1"/>
          </p:cNvCxnSpPr>
          <p:nvPr/>
        </p:nvCxnSpPr>
        <p:spPr bwMode="auto">
          <a:xfrm flipV="1">
            <a:off x="6202024" y="5135604"/>
            <a:ext cx="89491" cy="46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0" name="Right Brace 189"/>
          <p:cNvSpPr/>
          <p:nvPr/>
        </p:nvSpPr>
        <p:spPr bwMode="auto">
          <a:xfrm>
            <a:off x="6047907" y="4100076"/>
            <a:ext cx="154117" cy="208034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1" name="Straight Connector 190"/>
          <p:cNvCxnSpPr>
            <a:stCxn id="187" idx="3"/>
          </p:cNvCxnSpPr>
          <p:nvPr/>
        </p:nvCxnSpPr>
        <p:spPr bwMode="auto">
          <a:xfrm>
            <a:off x="6756558" y="5135604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6" name="Straight Arrow Connector 215"/>
          <p:cNvCxnSpPr/>
          <p:nvPr/>
        </p:nvCxnSpPr>
        <p:spPr bwMode="auto">
          <a:xfrm>
            <a:off x="1722743" y="4308047"/>
            <a:ext cx="0" cy="165402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9" name="TextBox 218"/>
          <p:cNvSpPr txBox="1"/>
          <p:nvPr/>
        </p:nvSpPr>
        <p:spPr>
          <a:xfrm>
            <a:off x="2066261" y="5038890"/>
            <a:ext cx="255198" cy="216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20" name="Straight Arrow Connector 219"/>
          <p:cNvCxnSpPr/>
          <p:nvPr/>
        </p:nvCxnSpPr>
        <p:spPr bwMode="auto">
          <a:xfrm flipV="1">
            <a:off x="2119529" y="4302398"/>
            <a:ext cx="0" cy="167622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2" name="Rectangle 221"/>
          <p:cNvSpPr/>
          <p:nvPr/>
        </p:nvSpPr>
        <p:spPr bwMode="auto">
          <a:xfrm>
            <a:off x="3916208" y="4087302"/>
            <a:ext cx="455832" cy="2054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Mapping</a:t>
            </a:r>
          </a:p>
        </p:txBody>
      </p:sp>
      <p:cxnSp>
        <p:nvCxnSpPr>
          <p:cNvPr id="227" name="Straight Connector 226"/>
          <p:cNvCxnSpPr>
            <a:stCxn id="222" idx="3"/>
            <a:endCxn id="27" idx="1"/>
          </p:cNvCxnSpPr>
          <p:nvPr/>
        </p:nvCxnSpPr>
        <p:spPr bwMode="auto">
          <a:xfrm>
            <a:off x="4372040" y="5114359"/>
            <a:ext cx="1383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2" name="Straight Arrow Connector 231"/>
          <p:cNvCxnSpPr/>
          <p:nvPr/>
        </p:nvCxnSpPr>
        <p:spPr bwMode="auto">
          <a:xfrm>
            <a:off x="3669329" y="5136701"/>
            <a:ext cx="2396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3" name="TextBox 232"/>
          <p:cNvSpPr txBox="1"/>
          <p:nvPr/>
        </p:nvSpPr>
        <p:spPr>
          <a:xfrm>
            <a:off x="2652917" y="4675339"/>
            <a:ext cx="845103" cy="432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Logic 1</a:t>
            </a:r>
          </a:p>
          <a:p>
            <a:r>
              <a:rPr lang="en-US" sz="1400" dirty="0">
                <a:solidFill>
                  <a:schemeClr val="tx1"/>
                </a:solidFill>
              </a:rPr>
              <a:t>sequence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2630516" y="5203238"/>
            <a:ext cx="845103" cy="4324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Logic 0</a:t>
            </a:r>
          </a:p>
          <a:p>
            <a:r>
              <a:rPr lang="en-US" sz="1400" dirty="0">
                <a:solidFill>
                  <a:schemeClr val="tx1"/>
                </a:solidFill>
              </a:rPr>
              <a:t>sequence</a:t>
            </a:r>
          </a:p>
        </p:txBody>
      </p:sp>
      <p:cxnSp>
        <p:nvCxnSpPr>
          <p:cNvPr id="235" name="Straight Arrow Connector 234"/>
          <p:cNvCxnSpPr/>
          <p:nvPr/>
        </p:nvCxnSpPr>
        <p:spPr bwMode="auto">
          <a:xfrm>
            <a:off x="3379595" y="4851726"/>
            <a:ext cx="9144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6" name="Straight Arrow Connector 235"/>
          <p:cNvCxnSpPr/>
          <p:nvPr/>
        </p:nvCxnSpPr>
        <p:spPr bwMode="auto">
          <a:xfrm>
            <a:off x="3379595" y="5421676"/>
            <a:ext cx="914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7" name="Straight Connector 236"/>
          <p:cNvCxnSpPr/>
          <p:nvPr/>
        </p:nvCxnSpPr>
        <p:spPr bwMode="auto">
          <a:xfrm>
            <a:off x="3464996" y="4847123"/>
            <a:ext cx="204333" cy="2895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8" name="Arc 237"/>
          <p:cNvSpPr/>
          <p:nvPr/>
        </p:nvSpPr>
        <p:spPr bwMode="auto">
          <a:xfrm flipH="1">
            <a:off x="3530054" y="4977642"/>
            <a:ext cx="363279" cy="389955"/>
          </a:xfrm>
          <a:prstGeom prst="arc">
            <a:avLst>
              <a:gd name="adj1" fmla="val 16200000"/>
              <a:gd name="adj2" fmla="val 485033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9" name="Straight Arrow Connector 238"/>
          <p:cNvCxnSpPr/>
          <p:nvPr/>
        </p:nvCxnSpPr>
        <p:spPr bwMode="auto">
          <a:xfrm flipV="1">
            <a:off x="3650018" y="5398063"/>
            <a:ext cx="0" cy="1822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0" name="TextBox 239"/>
          <p:cNvSpPr txBox="1"/>
          <p:nvPr/>
        </p:nvSpPr>
        <p:spPr>
          <a:xfrm>
            <a:off x="3387766" y="5620422"/>
            <a:ext cx="524503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7556584" y="4911349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Logic 0</a:t>
            </a:r>
          </a:p>
        </p:txBody>
      </p:sp>
    </p:spTree>
    <p:extLst>
      <p:ext uri="{BB962C8B-B14F-4D97-AF65-F5344CB8AC3E}">
        <p14:creationId xmlns:p14="http://schemas.microsoft.com/office/powerpoint/2010/main" val="225710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WUR sequences </a:t>
                </a:r>
                <a:r>
                  <a:rPr lang="en-US" sz="2000" dirty="0">
                    <a:solidFill>
                      <a:schemeClr val="tx1"/>
                    </a:solidFill>
                  </a:rPr>
                  <a:t>can</a:t>
                </a:r>
                <a:r>
                  <a:rPr lang="en-US" sz="2000" dirty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/>
                  <a:t>be designed based on the following criteria </a:t>
                </a:r>
                <a:r>
                  <a:rPr lang="en-US" sz="2000" dirty="0">
                    <a:solidFill>
                      <a:schemeClr val="tx1"/>
                    </a:solidFill>
                  </a:rPr>
                  <a:t>jointly</a:t>
                </a:r>
                <a:r>
                  <a:rPr lang="en-US" sz="2000" dirty="0"/>
                  <a:t>: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Fluctuation during “ON” duration</a:t>
                </a:r>
              </a:p>
              <a:p>
                <a:pPr lvl="2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PAPR = Peak/Average (defined in Appendix)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Leakage during “OFF” duration </a:t>
                </a:r>
              </a:p>
              <a:p>
                <a:pPr marL="1082675" lvl="2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Leakage Ratio: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Energy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Off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]/</m:t>
                    </m:r>
                    <m:r>
                      <m:rPr>
                        <m:sty m:val="p"/>
                      </m:rP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Energy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On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600" dirty="0"/>
                  <a:t> (defined in Appendix)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11ac Spectral Mask Compliance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Length of 13 with null CT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Constellation size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64-QAM</a:t>
                </a:r>
              </a:p>
              <a:p>
                <a:pPr lvl="2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It is possible to design different WUR sequences based on other constellations, e.g., QPSK, 16QAM, 256QAM, by making tradeoffs between the </a:t>
                </a:r>
                <a:r>
                  <a:rPr lang="en-US" sz="1600"/>
                  <a:t>criteria above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785" b="-3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28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701" y="2526842"/>
            <a:ext cx="4521075" cy="33900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1976"/>
            <a:ext cx="7770813" cy="726976"/>
          </a:xfrm>
        </p:spPr>
        <p:txBody>
          <a:bodyPr/>
          <a:lstStyle/>
          <a:p>
            <a:r>
              <a:rPr lang="en-US" sz="2800" dirty="0"/>
              <a:t>Example 1 - Prioritize PAPR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493" y="1203228"/>
            <a:ext cx="7770813" cy="14339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following sequence with 64-QAM constellation minimizes the fluctuation during “ON” duration while keeping the leakage during ‘OFF’ duration low and the WUS’ PSD compliant with the 11ac spectral emission mask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6905648"/>
                  </p:ext>
                </p:extLst>
              </p:nvPr>
            </p:nvGraphicFramePr>
            <p:xfrm>
              <a:off x="1143396" y="2739333"/>
              <a:ext cx="1805634" cy="297917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92788">
                      <a:extLst>
                        <a:ext uri="{9D8B030D-6E8A-4147-A177-3AD203B41FA5}">
                          <a16:colId xmlns:a16="http://schemas.microsoft.com/office/drawing/2014/main" val="776681979"/>
                        </a:ext>
                      </a:extLst>
                    </a:gridCol>
                    <a:gridCol w="602943">
                      <a:extLst>
                        <a:ext uri="{9D8B030D-6E8A-4147-A177-3AD203B41FA5}">
                          <a16:colId xmlns:a16="http://schemas.microsoft.com/office/drawing/2014/main" val="2071352539"/>
                        </a:ext>
                      </a:extLst>
                    </a:gridCol>
                    <a:gridCol w="416706">
                      <a:extLst>
                        <a:ext uri="{9D8B030D-6E8A-4147-A177-3AD203B41FA5}">
                          <a16:colId xmlns:a16="http://schemas.microsoft.com/office/drawing/2014/main" val="2589144459"/>
                        </a:ext>
                      </a:extLst>
                    </a:gridCol>
                    <a:gridCol w="493197">
                      <a:extLst>
                        <a:ext uri="{9D8B030D-6E8A-4147-A177-3AD203B41FA5}">
                          <a16:colId xmlns:a16="http://schemas.microsoft.com/office/drawing/2014/main" val="1124972599"/>
                        </a:ext>
                      </a:extLst>
                    </a:gridCol>
                  </a:tblGrid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Option 1: PAPR First</a:t>
                          </a:r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823280604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Symbol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42937280"/>
                      </a:ext>
                    </a:extLst>
                  </a:tr>
                  <a:tr h="2573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(64)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034027187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(23)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401623853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(64)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02208263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4325312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415868128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(42)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8452538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kern="1200" dirty="0">
                              <a:effectLst/>
                            </a:rPr>
                            <a:t>CT</a:t>
                          </a:r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128401844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(51)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989391698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(19)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40474508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(60)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54432764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(55)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45900966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(51)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8988813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(55)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7747109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6905648"/>
                  </p:ext>
                </p:extLst>
              </p:nvPr>
            </p:nvGraphicFramePr>
            <p:xfrm>
              <a:off x="1143396" y="2739333"/>
              <a:ext cx="1805634" cy="297917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92788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776681979"/>
                        </a:ext>
                      </a:extLst>
                    </a:gridCol>
                    <a:gridCol w="60294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71352539"/>
                        </a:ext>
                      </a:extLst>
                    </a:gridCol>
                    <a:gridCol w="41670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589144459"/>
                        </a:ext>
                      </a:extLst>
                    </a:gridCol>
                    <a:gridCol w="493197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124972599"/>
                        </a:ext>
                      </a:extLst>
                    </a:gridCol>
                  </a:tblGrid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Option 1: PAPR First</a:t>
                          </a:r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823280604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Symbol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213043" t="-115625" r="-118841" b="-136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266667" t="-115625" r="-1235" b="-1368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42937280"/>
                      </a:ext>
                    </a:extLst>
                  </a:tr>
                  <a:tr h="2573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64286" r="-520833" b="-9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164286" r="-152525" b="-9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034027187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346875" r="-520833" b="-11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346875" r="-152525" b="-11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01623853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446875" r="-520833" b="-10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446875" r="-152525" b="-10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02208263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546875" r="-520833" b="-9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546875" r="-152525" b="-9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4325312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646875" r="-520833" b="-8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646875" r="-152525" b="-8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15868128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746875" r="-520833" b="-7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746875" r="-152525" b="-7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8452538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kern="1200" dirty="0" smtClean="0">
                              <a:effectLst/>
                            </a:rPr>
                            <a:t>CT</a:t>
                          </a:r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28401844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946875" r="-520833" b="-5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946875" r="-152525" b="-5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989391698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046875" r="-520833" b="-4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1046875" r="-152525" b="-4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40474508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146875" r="-520833" b="-3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1146875" r="-152525" b="-3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54432764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246875" r="-520833" b="-2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1246875" r="-152525" b="-2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45900966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346875" r="-520833" b="-1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1346875" r="-152525" b="-1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8988813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446875" r="-520833" b="-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485" t="-1446875" r="-152525" b="-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77471098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26" name="Straight Connector 25"/>
          <p:cNvCxnSpPr/>
          <p:nvPr/>
        </p:nvCxnSpPr>
        <p:spPr bwMode="auto">
          <a:xfrm>
            <a:off x="7144028" y="2804561"/>
            <a:ext cx="112593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>
            <a:off x="7116748" y="4028893"/>
            <a:ext cx="1181791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Arrow: Up-Down 27"/>
          <p:cNvSpPr/>
          <p:nvPr/>
        </p:nvSpPr>
        <p:spPr bwMode="auto">
          <a:xfrm>
            <a:off x="7495724" y="2833595"/>
            <a:ext cx="288032" cy="1186232"/>
          </a:xfrm>
          <a:prstGeom prst="upDown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7692056" y="3034137"/>
            <a:ext cx="15155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Minimal</a:t>
            </a:r>
          </a:p>
          <a:p>
            <a:r>
              <a:rPr lang="en-US" sz="1600" dirty="0">
                <a:solidFill>
                  <a:schemeClr val="tx1"/>
                </a:solidFill>
              </a:rPr>
              <a:t>fluctuation</a:t>
            </a:r>
          </a:p>
          <a:p>
            <a:r>
              <a:rPr lang="en-US" sz="1600" dirty="0">
                <a:solidFill>
                  <a:schemeClr val="tx1"/>
                </a:solidFill>
              </a:rPr>
              <a:t>(1.08 dB PAPR)</a:t>
            </a:r>
            <a:endParaRPr lang="en-US" sz="1600" dirty="0"/>
          </a:p>
        </p:txBody>
      </p:sp>
      <p:sp>
        <p:nvSpPr>
          <p:cNvPr id="244" name="Arrow: Right 243"/>
          <p:cNvSpPr/>
          <p:nvPr/>
        </p:nvSpPr>
        <p:spPr bwMode="auto">
          <a:xfrm>
            <a:off x="3056189" y="3953615"/>
            <a:ext cx="225798" cy="598647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6522037" y="5876879"/>
            <a:ext cx="2183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Leakage ratio = 2.55%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6522037" y="5374474"/>
            <a:ext cx="1606663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Arrow: Right 15"/>
          <p:cNvSpPr/>
          <p:nvPr/>
        </p:nvSpPr>
        <p:spPr bwMode="auto">
          <a:xfrm rot="5400000">
            <a:off x="7638645" y="5426270"/>
            <a:ext cx="400887" cy="357102"/>
          </a:xfrm>
          <a:prstGeom prst="right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1493" y="5685320"/>
                <a:ext cx="3469091" cy="699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QAM</m:t>
                          </m:r>
                        </m:sub>
                      </m:sSub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m:rPr>
                            <m:sty m:val="p"/>
                          </m:rPr>
                          <a:rPr lang="en-US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QAM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 is the normalization factor for 64-QAM"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For the plot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200" dirty="0">
                        <a:solidFill>
                          <a:schemeClr val="tx1"/>
                        </a:solidFill>
                      </a:rPr>
                      <m:t>, 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1 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over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@ </m:t>
                    </m:r>
                    <m:sSub>
                      <m:sSubPr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MHz</m:t>
                    </m:r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93" y="5685320"/>
                <a:ext cx="3469091" cy="699872"/>
              </a:xfrm>
              <a:prstGeom prst="rect">
                <a:avLst/>
              </a:prstGeom>
              <a:blipFill>
                <a:blip r:embed="rId4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4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790" y="2214320"/>
            <a:ext cx="4973183" cy="37290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sz="2800" dirty="0"/>
              <a:t>Example 2 - Prioritize Leakage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493" y="1346102"/>
            <a:ext cx="7716931" cy="136281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following sequence with 64-QAM constellation minimizes the leakage during “OFF” duration while keeping PAPR low and the WUS’ PSD compliant with the 11ac spectral emission mask</a:t>
            </a:r>
            <a:endParaRPr lang="en-US" sz="2000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558210"/>
                  </p:ext>
                </p:extLst>
              </p:nvPr>
            </p:nvGraphicFramePr>
            <p:xfrm>
              <a:off x="1111397" y="2469641"/>
              <a:ext cx="1805634" cy="297917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92788">
                      <a:extLst>
                        <a:ext uri="{9D8B030D-6E8A-4147-A177-3AD203B41FA5}">
                          <a16:colId xmlns:a16="http://schemas.microsoft.com/office/drawing/2014/main" val="776681979"/>
                        </a:ext>
                      </a:extLst>
                    </a:gridCol>
                    <a:gridCol w="602943">
                      <a:extLst>
                        <a:ext uri="{9D8B030D-6E8A-4147-A177-3AD203B41FA5}">
                          <a16:colId xmlns:a16="http://schemas.microsoft.com/office/drawing/2014/main" val="2071352539"/>
                        </a:ext>
                      </a:extLst>
                    </a:gridCol>
                    <a:gridCol w="416706">
                      <a:extLst>
                        <a:ext uri="{9D8B030D-6E8A-4147-A177-3AD203B41FA5}">
                          <a16:colId xmlns:a16="http://schemas.microsoft.com/office/drawing/2014/main" val="2589144459"/>
                        </a:ext>
                      </a:extLst>
                    </a:gridCol>
                    <a:gridCol w="493197">
                      <a:extLst>
                        <a:ext uri="{9D8B030D-6E8A-4147-A177-3AD203B41FA5}">
                          <a16:colId xmlns:a16="http://schemas.microsoft.com/office/drawing/2014/main" val="1124972599"/>
                        </a:ext>
                      </a:extLst>
                    </a:gridCol>
                  </a:tblGrid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Option 2: Leakage First</a:t>
                          </a:r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823280604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Symbol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42937280"/>
                      </a:ext>
                    </a:extLst>
                  </a:tr>
                  <a:tr h="2573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(20)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034027187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(42)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401623853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(45)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02208263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(3)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4325312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(34)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415868128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(61)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8452538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CT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28401844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(53)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989391698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(8)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40474508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(11)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54432764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(26)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45900966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(60)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8988813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(55)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7747109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558210"/>
                  </p:ext>
                </p:extLst>
              </p:nvPr>
            </p:nvGraphicFramePr>
            <p:xfrm>
              <a:off x="1111397" y="2469641"/>
              <a:ext cx="1805634" cy="297917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92788">
                      <a:extLst>
                        <a:ext uri="{9D8B030D-6E8A-4147-A177-3AD203B41FA5}">
                          <a16:colId xmlns:a16="http://schemas.microsoft.com/office/drawing/2014/main" val="776681979"/>
                        </a:ext>
                      </a:extLst>
                    </a:gridCol>
                    <a:gridCol w="602943">
                      <a:extLst>
                        <a:ext uri="{9D8B030D-6E8A-4147-A177-3AD203B41FA5}">
                          <a16:colId xmlns:a16="http://schemas.microsoft.com/office/drawing/2014/main" val="2071352539"/>
                        </a:ext>
                      </a:extLst>
                    </a:gridCol>
                    <a:gridCol w="416706">
                      <a:extLst>
                        <a:ext uri="{9D8B030D-6E8A-4147-A177-3AD203B41FA5}">
                          <a16:colId xmlns:a16="http://schemas.microsoft.com/office/drawing/2014/main" val="2589144459"/>
                        </a:ext>
                      </a:extLst>
                    </a:gridCol>
                    <a:gridCol w="493197">
                      <a:extLst>
                        <a:ext uri="{9D8B030D-6E8A-4147-A177-3AD203B41FA5}">
                          <a16:colId xmlns:a16="http://schemas.microsoft.com/office/drawing/2014/main" val="1124972599"/>
                        </a:ext>
                      </a:extLst>
                    </a:gridCol>
                  </a:tblGrid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Option 2: Leakage First</a:t>
                          </a:r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823280604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Symbol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213043" t="-115625" r="-118841" b="-137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266667" t="-115625" r="-1235" b="-13718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937280"/>
                      </a:ext>
                    </a:extLst>
                  </a:tr>
                  <a:tr h="2573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164286" r="-520833" b="-94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164286" r="-152525" b="-94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034027187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346875" r="-520833" b="-11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346875" r="-152525" b="-11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401623853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446875" r="-520833" b="-10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446875" r="-152525" b="-10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02208263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546875" r="-520833" b="-9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546875" r="-152525" b="-9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4325312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646875" r="-520833" b="-8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646875" r="-152525" b="-8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415868128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746875" r="-520833" b="-7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746875" r="-152525" b="-7406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8452538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CT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28401844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977419" r="-520833" b="-5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977419" r="-152525" b="-56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989391698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1043750" r="-520833" b="-4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1043750" r="-152525" b="-4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40474508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1143750" r="-520833" b="-3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1143750" r="-152525" b="-3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54432764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1243750" r="-520833" b="-2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1243750" r="-152525" b="-2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45900966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1343750" r="-520833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1343750" r="-152525" b="-1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8988813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t="-1443750" r="-520833" b="-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3"/>
                          <a:stretch>
                            <a:fillRect l="-48485" t="-1443750" r="-152525" b="-4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7747109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TextBox 12"/>
          <p:cNvSpPr txBox="1"/>
          <p:nvPr/>
        </p:nvSpPr>
        <p:spPr>
          <a:xfrm>
            <a:off x="6766975" y="5841281"/>
            <a:ext cx="2092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Leakage ratio = 0.55%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948718" y="2804561"/>
            <a:ext cx="112593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6921438" y="4028893"/>
            <a:ext cx="1181791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>
          <a:xfrm>
            <a:off x="7634806" y="3047395"/>
            <a:ext cx="15155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Low</a:t>
            </a:r>
          </a:p>
          <a:p>
            <a:r>
              <a:rPr lang="en-US" sz="1600" dirty="0">
                <a:solidFill>
                  <a:schemeClr val="tx1"/>
                </a:solidFill>
              </a:rPr>
              <a:t>fluctuation</a:t>
            </a:r>
          </a:p>
          <a:p>
            <a:r>
              <a:rPr lang="en-US" sz="1600" dirty="0">
                <a:solidFill>
                  <a:schemeClr val="tx1"/>
                </a:solidFill>
              </a:rPr>
              <a:t>(1.91 dB PAPR)</a:t>
            </a:r>
            <a:endParaRPr lang="en-US" sz="16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568319" y="5459195"/>
            <a:ext cx="1606663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Arrow: Right 5"/>
          <p:cNvSpPr/>
          <p:nvPr/>
        </p:nvSpPr>
        <p:spPr bwMode="auto">
          <a:xfrm rot="5400000">
            <a:off x="7823030" y="5471688"/>
            <a:ext cx="346801" cy="357102"/>
          </a:xfrm>
          <a:prstGeom prst="right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rrow: Up-Down 15"/>
          <p:cNvSpPr/>
          <p:nvPr/>
        </p:nvSpPr>
        <p:spPr bwMode="auto">
          <a:xfrm>
            <a:off x="7282660" y="2833595"/>
            <a:ext cx="288032" cy="1186232"/>
          </a:xfrm>
          <a:prstGeom prst="upDown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Arrow: Right 17"/>
          <p:cNvSpPr/>
          <p:nvPr/>
        </p:nvSpPr>
        <p:spPr bwMode="auto">
          <a:xfrm>
            <a:off x="3056189" y="3953615"/>
            <a:ext cx="225798" cy="598647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1493" y="5685320"/>
                <a:ext cx="3469091" cy="699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QAM</m:t>
                          </m:r>
                        </m:sub>
                      </m:sSub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m:rPr>
                            <m:sty m:val="p"/>
                          </m:rPr>
                          <a:rPr lang="en-US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QAM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 is the normalization factor for 64-QAM"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For the plot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200" dirty="0">
                        <a:solidFill>
                          <a:schemeClr val="tx1"/>
                        </a:solidFill>
                      </a:rPr>
                      <m:t>, 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1 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over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@ </m:t>
                    </m:r>
                    <m:sSub>
                      <m:sSubPr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MHz</m:t>
                    </m:r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93" y="5685320"/>
                <a:ext cx="3469091" cy="699872"/>
              </a:xfrm>
              <a:prstGeom prst="rect">
                <a:avLst/>
              </a:prstGeom>
              <a:blipFill>
                <a:blip r:embed="rId4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644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0219" y="2306165"/>
            <a:ext cx="4973182" cy="37290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sz="2800" dirty="0"/>
              <a:t>Example 3 - Prioritize OOB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493" y="1346102"/>
            <a:ext cx="7716931" cy="132709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following sequence with 64-QAM constellation minimizes the OOB emission by forcing the first sample of the output of IDFT to be zero (zeroth-order continuity)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9722545"/>
                  </p:ext>
                </p:extLst>
              </p:nvPr>
            </p:nvGraphicFramePr>
            <p:xfrm>
              <a:off x="1187624" y="2560099"/>
              <a:ext cx="1805634" cy="297917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92788">
                      <a:extLst>
                        <a:ext uri="{9D8B030D-6E8A-4147-A177-3AD203B41FA5}">
                          <a16:colId xmlns:a16="http://schemas.microsoft.com/office/drawing/2014/main" val="776681979"/>
                        </a:ext>
                      </a:extLst>
                    </a:gridCol>
                    <a:gridCol w="602943">
                      <a:extLst>
                        <a:ext uri="{9D8B030D-6E8A-4147-A177-3AD203B41FA5}">
                          <a16:colId xmlns:a16="http://schemas.microsoft.com/office/drawing/2014/main" val="2071352539"/>
                        </a:ext>
                      </a:extLst>
                    </a:gridCol>
                    <a:gridCol w="416706">
                      <a:extLst>
                        <a:ext uri="{9D8B030D-6E8A-4147-A177-3AD203B41FA5}">
                          <a16:colId xmlns:a16="http://schemas.microsoft.com/office/drawing/2014/main" val="2589144459"/>
                        </a:ext>
                      </a:extLst>
                    </a:gridCol>
                    <a:gridCol w="493197">
                      <a:extLst>
                        <a:ext uri="{9D8B030D-6E8A-4147-A177-3AD203B41FA5}">
                          <a16:colId xmlns:a16="http://schemas.microsoft.com/office/drawing/2014/main" val="1124972599"/>
                        </a:ext>
                      </a:extLst>
                    </a:gridCol>
                  </a:tblGrid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Option 3: OOB First</a:t>
                          </a:r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823280604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Symbol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1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42937280"/>
                      </a:ext>
                    </a:extLst>
                  </a:tr>
                  <a:tr h="2573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(23)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034027187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(32)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401623853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(12)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02208263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(20)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4325312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(49)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415868128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(35)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8452538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CT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28401844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(40)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989391698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(13)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240474508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(17)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54432764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(40)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45900966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(30)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38988813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100" kern="12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100" kern="12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(27)</m:t>
                                </m:r>
                              </m:oMath>
                            </m:oMathPara>
                          </a14:m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7747109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9722545"/>
                  </p:ext>
                </p:extLst>
              </p:nvPr>
            </p:nvGraphicFramePr>
            <p:xfrm>
              <a:off x="1187624" y="2560099"/>
              <a:ext cx="1805634" cy="297917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92788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776681979"/>
                        </a:ext>
                      </a:extLst>
                    </a:gridCol>
                    <a:gridCol w="602943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71352539"/>
                        </a:ext>
                      </a:extLst>
                    </a:gridCol>
                    <a:gridCol w="41670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589144459"/>
                        </a:ext>
                      </a:extLst>
                    </a:gridCol>
                    <a:gridCol w="493197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1124972599"/>
                        </a:ext>
                      </a:extLst>
                    </a:gridCol>
                  </a:tblGrid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Option 3: OOB First</a:t>
                          </a:r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823280604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Symbol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214493" t="-112500" r="-118841" b="-13781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267901" t="-112500" r="-1235" b="-13781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42937280"/>
                      </a:ext>
                    </a:extLst>
                  </a:tr>
                  <a:tr h="2573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61905" r="-522917" b="-9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161905" r="-151000" b="-9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034027187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343750" r="-522917" b="-11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343750" r="-151000" b="-11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01623853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443750" r="-522917" b="-10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443750" r="-151000" b="-10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02208263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543750" r="-522917" b="-9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543750" r="-151000" b="-9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4325312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643750" r="-522917" b="-8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643750" r="-151000" b="-8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415868128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743750" r="-522917" b="-7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743750" r="-151000" b="-7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8452538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CT</a:t>
                          </a:r>
                          <a:endParaRPr lang="en-US" sz="1100" b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284018442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943750" r="-522917" b="-5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943750" r="-151000" b="-5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989391698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043750" r="-522917" b="-4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1043750" r="-151000" b="-4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2404745080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143750" r="-522917" b="-3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1143750" r="-151000" b="-3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544327643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243750" r="-522917" b="-2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1243750" r="-151000" b="-2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45900966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343750" r="-522917" b="-1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1343750" r="-151000" b="-1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-3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3898881391"/>
                      </a:ext>
                    </a:extLst>
                  </a:tr>
                  <a:tr h="194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t="-1443750" r="-522917" b="-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 rotWithShape="0">
                          <a:blip r:embed="rId3"/>
                          <a:stretch>
                            <a:fillRect l="-48000" t="-1443750" r="-151000" b="-46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-3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7747109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6776828" y="5881493"/>
            <a:ext cx="22416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Leakage ratio = 1.75%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137005" y="2788233"/>
            <a:ext cx="1125936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111610" y="3988568"/>
            <a:ext cx="1181791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7757688" y="2997021"/>
            <a:ext cx="14129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Low</a:t>
            </a:r>
          </a:p>
          <a:p>
            <a:r>
              <a:rPr lang="en-US" sz="1600" dirty="0">
                <a:solidFill>
                  <a:schemeClr val="tx1"/>
                </a:solidFill>
              </a:rPr>
              <a:t>fluctuation</a:t>
            </a:r>
          </a:p>
          <a:p>
            <a:r>
              <a:rPr lang="en-US" sz="1600" dirty="0">
                <a:solidFill>
                  <a:schemeClr val="tx1"/>
                </a:solidFill>
              </a:rPr>
              <a:t>(1.6 dB PAPR)</a:t>
            </a:r>
            <a:endParaRPr lang="en-US" sz="1600" dirty="0"/>
          </a:p>
        </p:txBody>
      </p:sp>
      <p:sp>
        <p:nvSpPr>
          <p:cNvPr id="21" name="Arrow: Right 20"/>
          <p:cNvSpPr/>
          <p:nvPr/>
        </p:nvSpPr>
        <p:spPr bwMode="auto">
          <a:xfrm rot="5400000">
            <a:off x="4468237" y="5115772"/>
            <a:ext cx="559810" cy="357102"/>
          </a:xfrm>
          <a:prstGeom prst="right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71094" y="4718735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Zeroth-order continuity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6738249" y="5554681"/>
            <a:ext cx="1606663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Arrow: Up-Down 15"/>
          <p:cNvSpPr/>
          <p:nvPr/>
        </p:nvSpPr>
        <p:spPr bwMode="auto">
          <a:xfrm>
            <a:off x="7187637" y="2833595"/>
            <a:ext cx="288032" cy="1186232"/>
          </a:xfrm>
          <a:prstGeom prst="upDown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Arrow: Right 22"/>
          <p:cNvSpPr/>
          <p:nvPr/>
        </p:nvSpPr>
        <p:spPr bwMode="auto">
          <a:xfrm rot="5400000">
            <a:off x="7967205" y="5569078"/>
            <a:ext cx="346801" cy="357102"/>
          </a:xfrm>
          <a:prstGeom prst="rightArrow">
            <a:avLst/>
          </a:prstGeom>
          <a:solidFill>
            <a:srgbClr val="7030A0"/>
          </a:solidFill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71493" y="5685320"/>
                <a:ext cx="3469091" cy="699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QAM</m:t>
                          </m:r>
                        </m:sub>
                      </m:sSub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ad>
                            <m:radPr>
                              <m:degHide m:val="on"/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m:rPr>
                            <m:sty m:val="p"/>
                          </m:rPr>
                          <a:rPr lang="en-US" sz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QAM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 is the normalization factor for 64-QAM"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For the plot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200" dirty="0">
                        <a:solidFill>
                          <a:schemeClr val="tx1"/>
                        </a:solidFill>
                      </a:rPr>
                      <m:t>, 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1 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over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@ </m:t>
                    </m:r>
                    <m:sSub>
                      <m:sSubPr>
                        <m:ctrlP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MHz</m:t>
                    </m:r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93" y="5685320"/>
                <a:ext cx="3469091" cy="699872"/>
              </a:xfrm>
              <a:prstGeom prst="rect">
                <a:avLst/>
              </a:prstGeom>
              <a:blipFill>
                <a:blip r:embed="rId4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/>
          <p:cNvSpPr/>
          <p:nvPr/>
        </p:nvSpPr>
        <p:spPr bwMode="auto">
          <a:xfrm>
            <a:off x="3056189" y="3953615"/>
            <a:ext cx="225798" cy="598647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Assumptions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nn-NO" dirty="0"/>
                  <a:t>Constellation-based OOK: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We consider the sequence option 1 (PAPR First), option 2 (Leakage First), and option 3 (OOB First)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The OOK symbol + blank GI duration is 4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Sampling rate Fs = 20 MHz (IDFT size is 64).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nn-NO" dirty="0"/>
                  <a:t>2nd order Butterworth filter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n-NO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nn-NO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nn-NO" i="0" dirty="0" smtClean="0">
                            <a:latin typeface="Cambria Math" panose="02040503050406030204" pitchFamily="18" charset="0"/>
                          </a:rPr>
                          <m:t>dB</m:t>
                        </m:r>
                      </m:sub>
                    </m:sSub>
                  </m:oMath>
                </a14:m>
                <a:r>
                  <a:rPr lang="nn-NO" dirty="0"/>
                  <a:t> = 2.5 MHz, Fs = 20 MHz) is used at the 11ba receiver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WUR compares the energy on first half and second half of the OOK symbols to detect the bit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Channel for BER measurement: AWGN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 r="-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45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OOB Emission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5189884"/>
            <a:ext cx="7770813" cy="10973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While Option 3 (OOB first) significantly reduces the OOB emission, Option 1 (PAPR first) and Option 2 (Leakage first) still satisfy the 802.11ac SEM mask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603" y="1448147"/>
            <a:ext cx="4973182" cy="37290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11" y="1448147"/>
            <a:ext cx="4973182" cy="372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6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381FC1-741B-44F5-A7D5-1E0C5992DB7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2393</Words>
  <Application>Microsoft Office PowerPoint</Application>
  <PresentationFormat>On-screen Show (4:3)</PresentationFormat>
  <Paragraphs>621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Gulim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Microsoft Word 97 - 2003 Document</vt:lpstr>
      <vt:lpstr>Optimizing OOK Waveform for High Data Rate WUS</vt:lpstr>
      <vt:lpstr>Introduction</vt:lpstr>
      <vt:lpstr>Constellation-based OOK</vt:lpstr>
      <vt:lpstr>Design Criteria</vt:lpstr>
      <vt:lpstr>Example 1 - Prioritize PAPR First</vt:lpstr>
      <vt:lpstr>Example 2 - Prioritize Leakage First</vt:lpstr>
      <vt:lpstr>Example 3 - Prioritize OOB First</vt:lpstr>
      <vt:lpstr>Simulation Assumptions</vt:lpstr>
      <vt:lpstr>OOB Emission</vt:lpstr>
      <vt:lpstr>BER Performance</vt:lpstr>
      <vt:lpstr>Summary</vt:lpstr>
      <vt:lpstr>Conclusions</vt:lpstr>
      <vt:lpstr>References</vt:lpstr>
      <vt:lpstr>SP</vt:lpstr>
      <vt:lpstr>Appendix</vt:lpstr>
      <vt:lpstr>Index-to-Symbol Mapping for 64-QAM</vt:lpstr>
      <vt:lpstr>PAPR &amp; Leakage Measurements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2017-11-03T16:31:19Z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