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321" r:id="rId4"/>
    <p:sldId id="359" r:id="rId5"/>
    <p:sldId id="337" r:id="rId6"/>
    <p:sldId id="351" r:id="rId7"/>
    <p:sldId id="340" r:id="rId8"/>
    <p:sldId id="353" r:id="rId9"/>
    <p:sldId id="354" r:id="rId10"/>
    <p:sldId id="356" r:id="rId11"/>
    <p:sldId id="358" r:id="rId12"/>
    <p:sldId id="355" r:id="rId13"/>
    <p:sldId id="333" r:id="rId14"/>
    <p:sldId id="33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7" autoAdjust="0"/>
    <p:restoredTop sz="94695" autoAdjust="0"/>
  </p:normalViewPr>
  <p:slideViewPr>
    <p:cSldViewPr>
      <p:cViewPr varScale="1">
        <p:scale>
          <a:sx n="106" d="100"/>
          <a:sy n="106" d="100"/>
        </p:scale>
        <p:origin x="130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8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802.11-17/1616r0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910431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WUR Performance Studies With Blank GI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75468" y="2268839"/>
            <a:ext cx="7770813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2017-11-06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392937"/>
              </p:ext>
            </p:extLst>
          </p:nvPr>
        </p:nvGraphicFramePr>
        <p:xfrm>
          <a:off x="668338" y="3106738"/>
          <a:ext cx="7748587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4" name="Document" r:id="rId5" imgW="8300941" imgH="3013538" progId="Word.Document.8">
                  <p:embed/>
                </p:oleObj>
              </mc:Choice>
              <mc:Fallback>
                <p:oleObj name="Document" r:id="rId5" imgW="8300941" imgH="30135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3106738"/>
                        <a:ext cx="7748587" cy="2832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62.5 </a:t>
            </a:r>
            <a:r>
              <a:rPr lang="en-US" dirty="0" err="1" smtClean="0"/>
              <a:t>kbit</a:t>
            </a:r>
            <a:r>
              <a:rPr lang="en-US" dirty="0" smtClean="0"/>
              <a:t>/s PER – Normal GI vs. Blank 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59" y="19827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Decoder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Using all Samples for Normal GI vs. discarding CP samples for blank GI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No performance gains with blank GI in IEEE Channel 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Marginal SNR gains (&lt;0.4 dB) in AWGN with Blank GI</a:t>
            </a:r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3" y="1752601"/>
            <a:ext cx="4664757" cy="3095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7" y="1695830"/>
            <a:ext cx="4722017" cy="3104770"/>
          </a:xfrm>
          <a:prstGeom prst="rect">
            <a:avLst/>
          </a:prstGeom>
        </p:spPr>
      </p:pic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7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250 </a:t>
            </a:r>
            <a:r>
              <a:rPr lang="en-US" dirty="0" err="1" smtClean="0"/>
              <a:t>kbit</a:t>
            </a:r>
            <a:r>
              <a:rPr lang="en-US" dirty="0" smtClean="0"/>
              <a:t>/s PER – Normal GI vs. Blank 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59" y="19827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Decoder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Using all Samples for Normal GI vs. discarding CP samples for blank GI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No performance gains with blank GI in IEEE Channel D</a:t>
            </a:r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603374"/>
            <a:ext cx="5542570" cy="3400425"/>
          </a:xfrm>
          <a:prstGeom prst="rect">
            <a:avLst/>
          </a:prstGeom>
        </p:spPr>
      </p:pic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30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778" y="809625"/>
            <a:ext cx="7770813" cy="533400"/>
          </a:xfrm>
        </p:spPr>
        <p:txBody>
          <a:bodyPr/>
          <a:lstStyle/>
          <a:p>
            <a:r>
              <a:rPr lang="en-US" dirty="0" smtClean="0"/>
              <a:t>Observations: Blank GI and 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56538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In case of normal GI, accumulating energy during the GI portion provides performance 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This is true even in case of Channel D because the impact of the delay spread is negligible 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Blank GI should not be applied to the preamble 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Timing uncertainty by GI samples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When Blank GI is only applied to the data portion, there is no considerable gain in Channel D because the main performance degradation is caused by timing errors and the removal of CP does not have much impact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Obviously in AWGN, blank GI just have noise, and therefore removal of CP samples reduces the noise level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Shahrnaz Azizi </a:t>
            </a:r>
            <a:r>
              <a:rPr lang="en-GB" dirty="0" smtClean="0"/>
              <a:t>(Intel Corporation)</a:t>
            </a:r>
            <a:endParaRPr lang="en-GB" dirty="0"/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93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56538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smtClean="0"/>
              <a:t>blank GI does not provide considerable gain when real acquisition and timing is considered. Therefore we propose not to adopt 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Not recommended to have blank GI on the preamble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Shahrnaz Azizi </a:t>
            </a:r>
            <a:r>
              <a:rPr lang="en-GB" dirty="0" smtClean="0"/>
              <a:t>(Intel Corporation)</a:t>
            </a:r>
            <a:endParaRPr lang="en-GB" dirty="0"/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1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545" y="1600200"/>
            <a:ext cx="7770813" cy="4494213"/>
          </a:xfrm>
        </p:spPr>
        <p:txBody>
          <a:bodyPr/>
          <a:lstStyle/>
          <a:p>
            <a:pPr marL="0" indent="0"/>
            <a:r>
              <a:rPr lang="en-US" sz="1600" b="0" dirty="0" smtClean="0"/>
              <a:t>[1] </a:t>
            </a:r>
            <a:r>
              <a:rPr lang="en-US" sz="1600" b="0" dirty="0"/>
              <a:t>Junghoon </a:t>
            </a:r>
            <a:r>
              <a:rPr lang="en-US" sz="1600" b="0" dirty="0" smtClean="0"/>
              <a:t>Suh, et.al., “Blank </a:t>
            </a:r>
            <a:r>
              <a:rPr lang="en-US" sz="1600" b="0" dirty="0"/>
              <a:t>GI choices under Timing </a:t>
            </a:r>
            <a:r>
              <a:rPr lang="en-US" sz="1600" b="0" dirty="0" smtClean="0"/>
              <a:t>Errors,” IEEE 802.11-17/1390r1</a:t>
            </a:r>
          </a:p>
          <a:p>
            <a:pPr marL="0" indent="0"/>
            <a:r>
              <a:rPr lang="en-US" sz="1600" b="0" dirty="0" smtClean="0"/>
              <a:t>[</a:t>
            </a:r>
            <a:r>
              <a:rPr lang="en-US" sz="1600" b="0" dirty="0"/>
              <a:t>2] Junghoon Suh, et.al., “ </a:t>
            </a:r>
            <a:r>
              <a:rPr lang="en-US" sz="1600" b="0" dirty="0" smtClean="0"/>
              <a:t>Blank </a:t>
            </a:r>
            <a:r>
              <a:rPr lang="en-US" sz="1600" b="0" dirty="0"/>
              <a:t>GI for the Waveform </a:t>
            </a:r>
            <a:r>
              <a:rPr lang="en-US" sz="1600" b="0" dirty="0" smtClean="0"/>
              <a:t>Coding</a:t>
            </a:r>
            <a:r>
              <a:rPr lang="en-US" sz="1600" b="0" dirty="0"/>
              <a:t> ,” IEEE </a:t>
            </a:r>
            <a:r>
              <a:rPr lang="en-US" sz="1600" b="0" dirty="0" smtClean="0"/>
              <a:t>802.11-17/0696r0</a:t>
            </a:r>
          </a:p>
          <a:p>
            <a:pPr marL="0" indent="0"/>
            <a:r>
              <a:rPr lang="en-US" sz="1600" b="0" dirty="0" smtClean="0"/>
              <a:t>[</a:t>
            </a:r>
            <a:r>
              <a:rPr lang="en-US" sz="1600" b="0" dirty="0"/>
              <a:t>3</a:t>
            </a:r>
            <a:r>
              <a:rPr lang="en-US" sz="1600" b="0" dirty="0" smtClean="0"/>
              <a:t>] </a:t>
            </a:r>
            <a:r>
              <a:rPr lang="en-US" sz="1600" b="0" dirty="0" err="1"/>
              <a:t>Eunsung</a:t>
            </a:r>
            <a:r>
              <a:rPr lang="en-US" sz="1600" b="0" dirty="0"/>
              <a:t> </a:t>
            </a:r>
            <a:r>
              <a:rPr lang="en-US" sz="1600" b="0" dirty="0" smtClean="0"/>
              <a:t>Park</a:t>
            </a:r>
            <a:r>
              <a:rPr lang="en-US" sz="1600" b="0" dirty="0"/>
              <a:t> , et.al., “</a:t>
            </a:r>
            <a:r>
              <a:rPr lang="en-US" sz="1600" b="0" dirty="0" smtClean="0"/>
              <a:t> </a:t>
            </a:r>
            <a:r>
              <a:rPr lang="en-US" sz="1600" b="0" dirty="0"/>
              <a:t>Symbol </a:t>
            </a:r>
            <a:r>
              <a:rPr lang="en-US" sz="1600" b="0" dirty="0" smtClean="0"/>
              <a:t>Structure,” </a:t>
            </a:r>
            <a:r>
              <a:rPr lang="en-US" sz="1600" b="0" dirty="0"/>
              <a:t>IEEE </a:t>
            </a:r>
            <a:r>
              <a:rPr lang="en-US" sz="1600" b="0" dirty="0" smtClean="0"/>
              <a:t>802.11-17/1347r3 </a:t>
            </a:r>
          </a:p>
          <a:p>
            <a:pPr marL="0" indent="0"/>
            <a:r>
              <a:rPr lang="en-US" sz="1600" b="0" dirty="0" smtClean="0"/>
              <a:t>[4] </a:t>
            </a:r>
            <a:r>
              <a:rPr lang="en-US" sz="1600" b="0" dirty="0"/>
              <a:t>Shahrnaz Azizi, et. al., “Preamble Options,” IEEE 11-17/0997r0</a:t>
            </a:r>
          </a:p>
          <a:p>
            <a:pPr marL="0" indent="0"/>
            <a:r>
              <a:rPr lang="en-US" sz="1600" b="0" dirty="0" smtClean="0"/>
              <a:t>[5] Shahrnaz Azizi, et. al., “WUR Preamble Performance Study With Phase Noise and ACI,”</a:t>
            </a:r>
            <a:r>
              <a:rPr lang="en-US" sz="1600" b="0" dirty="0"/>
              <a:t> IEEE </a:t>
            </a:r>
            <a:r>
              <a:rPr lang="en-US" sz="1600" b="0" dirty="0" smtClean="0"/>
              <a:t>802.11-17/1442r1 </a:t>
            </a:r>
          </a:p>
          <a:p>
            <a:pPr marL="0" indent="0"/>
            <a:r>
              <a:rPr lang="en-US" sz="1600" b="0" dirty="0"/>
              <a:t>[6] </a:t>
            </a:r>
            <a:r>
              <a:rPr lang="en-US" sz="1600" b="0" dirty="0" smtClean="0"/>
              <a:t>Minyoung Park, </a:t>
            </a:r>
            <a:r>
              <a:rPr lang="en-US" sz="1600" b="0" dirty="0"/>
              <a:t>et. al., “ </a:t>
            </a:r>
            <a:r>
              <a:rPr lang="en-US" sz="1600" b="0" dirty="0" smtClean="0"/>
              <a:t>WUR Phase Noise Model – Follow Up,” IEEE 11-17/326r0 </a:t>
            </a:r>
            <a:endParaRPr lang="en-US" sz="1600" b="0" dirty="0"/>
          </a:p>
          <a:p>
            <a:pPr marL="0" indent="0"/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59366-4543-4904-A2ED-7B9F5FB08E6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55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presentation, the performance of Blank GI as proposed in [1-3] is studied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It includes the real preamble </a:t>
            </a:r>
            <a:r>
              <a:rPr lang="en-US" sz="1600" dirty="0"/>
              <a:t>acquisition and timing detection 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Using “Repeated PN sequences” proposed in 11-17/0997r0 [4]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With simulation parameters as defined </a:t>
            </a:r>
            <a:r>
              <a:rPr lang="en-US" sz="1400" dirty="0"/>
              <a:t>in </a:t>
            </a:r>
            <a:r>
              <a:rPr lang="en-US" sz="1400" dirty="0" smtClean="0"/>
              <a:t>11-17/1442r1 [5]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0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96" y="1295401"/>
            <a:ext cx="7770813" cy="51053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The legacy portion is inserted prior to the WUR packet for inclusion of false alarm in the final results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Packet </a:t>
            </a:r>
            <a:r>
              <a:rPr lang="en-US" sz="1800" dirty="0"/>
              <a:t>length: 32 bits </a:t>
            </a:r>
            <a:r>
              <a:rPr lang="en-US" sz="1800" dirty="0" smtClean="0"/>
              <a:t>(</a:t>
            </a:r>
            <a:r>
              <a:rPr lang="en-US" sz="1800" dirty="0"/>
              <a:t>assumption: 16-bit ID, 8-bit payload, 8-bit CRC)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WUR </a:t>
            </a:r>
            <a:r>
              <a:rPr lang="en-US" sz="1800" dirty="0"/>
              <a:t>signal OOK pulse: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BW = 4.06 MHz (13 tones including DC)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13 L-STF coefficients </a:t>
            </a:r>
            <a:endParaRPr lang="en-US" sz="180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Symbol period = 4 µsec (including 0.8 µsec GI)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64140" y="2243400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Legacy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32340" y="2419728"/>
            <a:ext cx="962526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10466" y="2430773"/>
            <a:ext cx="737580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44125" y="2430773"/>
            <a:ext cx="962526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10752" y="2430774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06280" y="3240405"/>
            <a:ext cx="129905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15-bit PN seq.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605690" y="3240405"/>
            <a:ext cx="129905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15-bit PN seq.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05230" y="3240405"/>
            <a:ext cx="400696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905104" y="3240405"/>
            <a:ext cx="400696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4528239" y="2749290"/>
            <a:ext cx="389019" cy="5249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510466" y="2749290"/>
            <a:ext cx="2795334" cy="4911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609600" y="2971189"/>
            <a:ext cx="4038600" cy="236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893571" y="2437466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100 symbols of silence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775818" y="2133600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429000" y="1837653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20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4571206" y="2286000"/>
            <a:ext cx="9236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729120" y="1977917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128 µs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2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480" y="603678"/>
            <a:ext cx="7770813" cy="609600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Waveform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084631"/>
            <a:ext cx="7770813" cy="51053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Data: Manchester coding (MC)</a:t>
            </a:r>
            <a:endParaRPr lang="en-US" dirty="0" smtClean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MC 250 kbps as defined in [1] for WFC I &amp; III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WFC I </a:t>
            </a:r>
            <a:r>
              <a:rPr lang="en-US" dirty="0" smtClean="0">
                <a:sym typeface="Wingdings" panose="05000000000000000000" pitchFamily="2" charset="2"/>
              </a:rPr>
              <a:t>(Normal GI)</a:t>
            </a:r>
            <a:endParaRPr lang="en-US" dirty="0">
              <a:sym typeface="Wingdings" panose="05000000000000000000" pitchFamily="2" charset="2"/>
            </a:endParaRPr>
          </a:p>
          <a:p>
            <a:pPr marL="1657350" lvl="3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Bit 1  [1 0], i.e. 2 </a:t>
            </a:r>
            <a:r>
              <a:rPr lang="en-US" dirty="0"/>
              <a:t>µsec</a:t>
            </a:r>
            <a:r>
              <a:rPr lang="en-US" dirty="0">
                <a:sym typeface="Wingdings" panose="05000000000000000000" pitchFamily="2" charset="2"/>
              </a:rPr>
              <a:t> on, 2 </a:t>
            </a:r>
            <a:r>
              <a:rPr lang="en-US" dirty="0"/>
              <a:t>µsec</a:t>
            </a:r>
            <a:r>
              <a:rPr lang="en-US" dirty="0">
                <a:sym typeface="Wingdings" panose="05000000000000000000" pitchFamily="2" charset="2"/>
              </a:rPr>
              <a:t> off </a:t>
            </a:r>
          </a:p>
          <a:p>
            <a:pPr marL="1657350" lvl="3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Bit 0  [0 1], i.e. 2 </a:t>
            </a:r>
            <a:r>
              <a:rPr lang="en-US" dirty="0"/>
              <a:t>µsec</a:t>
            </a:r>
            <a:r>
              <a:rPr lang="en-US" dirty="0">
                <a:sym typeface="Wingdings" panose="05000000000000000000" pitchFamily="2" charset="2"/>
              </a:rPr>
              <a:t> off, 2 </a:t>
            </a:r>
            <a:r>
              <a:rPr lang="en-US" dirty="0"/>
              <a:t>µsec</a:t>
            </a:r>
            <a:r>
              <a:rPr lang="en-US" dirty="0">
                <a:sym typeface="Wingdings" panose="05000000000000000000" pitchFamily="2" charset="2"/>
              </a:rPr>
              <a:t> on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WFC III </a:t>
            </a:r>
            <a:r>
              <a:rPr lang="en-US" dirty="0" smtClean="0">
                <a:sym typeface="Wingdings" panose="05000000000000000000" pitchFamily="2" charset="2"/>
              </a:rPr>
              <a:t>(Blank GI)</a:t>
            </a:r>
            <a:endParaRPr lang="en-US" dirty="0">
              <a:sym typeface="Wingdings" panose="05000000000000000000" pitchFamily="2" charset="2"/>
            </a:endParaRP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Generated by applying time-domain mask to 4.06 MHz OOK pulse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ym typeface="Wingdings" panose="05000000000000000000" pitchFamily="2" charset="2"/>
              </a:rPr>
              <a:t>Normalized </a:t>
            </a:r>
            <a:r>
              <a:rPr lang="en-US" b="1" dirty="0">
                <a:sym typeface="Wingdings" panose="05000000000000000000" pitchFamily="2" charset="2"/>
              </a:rPr>
              <a:t>pulses such that </a:t>
            </a:r>
            <a:r>
              <a:rPr lang="en-US" b="1" dirty="0" smtClean="0">
                <a:sym typeface="Wingdings" panose="05000000000000000000" pitchFamily="2" charset="2"/>
              </a:rPr>
              <a:t>same </a:t>
            </a:r>
            <a:r>
              <a:rPr lang="en-US" b="1" dirty="0">
                <a:sym typeface="Wingdings" panose="05000000000000000000" pitchFamily="2" charset="2"/>
              </a:rPr>
              <a:t>energy in WFC I and III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MC 1/4, 62.5 kbps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Bit 1  [1 0 1 0], i.e. 4 </a:t>
            </a:r>
            <a:r>
              <a:rPr lang="en-US" dirty="0" smtClean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on, 4 </a:t>
            </a:r>
            <a:r>
              <a:rPr lang="en-US" dirty="0" smtClean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off, 4 </a:t>
            </a:r>
            <a:r>
              <a:rPr lang="en-US" dirty="0" smtClean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on, 4 </a:t>
            </a:r>
            <a:r>
              <a:rPr lang="en-US" dirty="0" smtClean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off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Bit </a:t>
            </a:r>
            <a:r>
              <a:rPr lang="en-US" dirty="0">
                <a:sym typeface="Wingdings" panose="05000000000000000000" pitchFamily="2" charset="2"/>
              </a:rPr>
              <a:t>0  [0 </a:t>
            </a:r>
            <a:r>
              <a:rPr lang="en-US" dirty="0" smtClean="0">
                <a:sym typeface="Wingdings" panose="05000000000000000000" pitchFamily="2" charset="2"/>
              </a:rPr>
              <a:t>1 0 1], </a:t>
            </a:r>
            <a:r>
              <a:rPr lang="en-US" dirty="0">
                <a:sym typeface="Wingdings" panose="05000000000000000000" pitchFamily="2" charset="2"/>
              </a:rPr>
              <a:t>i.e. </a:t>
            </a:r>
            <a:r>
              <a:rPr lang="en-US" dirty="0" smtClean="0">
                <a:sym typeface="Wingdings" panose="05000000000000000000" pitchFamily="2" charset="2"/>
              </a:rPr>
              <a:t>4 </a:t>
            </a:r>
            <a:r>
              <a:rPr lang="en-US" dirty="0"/>
              <a:t>µsec</a:t>
            </a:r>
            <a:r>
              <a:rPr lang="en-US" dirty="0">
                <a:sym typeface="Wingdings" panose="05000000000000000000" pitchFamily="2" charset="2"/>
              </a:rPr>
              <a:t> off, </a:t>
            </a:r>
            <a:r>
              <a:rPr lang="en-US" dirty="0" smtClean="0">
                <a:sym typeface="Wingdings" panose="05000000000000000000" pitchFamily="2" charset="2"/>
              </a:rPr>
              <a:t>4 </a:t>
            </a:r>
            <a:r>
              <a:rPr lang="en-US" dirty="0"/>
              <a:t>µsec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on,</a:t>
            </a:r>
            <a:r>
              <a:rPr lang="en-US" dirty="0">
                <a:sym typeface="Wingdings" panose="05000000000000000000" pitchFamily="2" charset="2"/>
              </a:rPr>
              <a:t> 4 </a:t>
            </a:r>
            <a:r>
              <a:rPr lang="en-US" dirty="0"/>
              <a:t>µsec</a:t>
            </a:r>
            <a:r>
              <a:rPr lang="en-US" dirty="0">
                <a:sym typeface="Wingdings" panose="05000000000000000000" pitchFamily="2" charset="2"/>
              </a:rPr>
              <a:t> off, 4 </a:t>
            </a:r>
            <a:r>
              <a:rPr lang="en-US" dirty="0"/>
              <a:t>µsec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on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dirty="0" smtClean="0"/>
              <a:t>µ</a:t>
            </a:r>
            <a:r>
              <a:rPr lang="en-US" sz="1800" dirty="0" smtClean="0">
                <a:sym typeface="Wingdings" panose="05000000000000000000" pitchFamily="2" charset="2"/>
              </a:rPr>
              <a:t>sec on period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0.8 </a:t>
            </a:r>
            <a:r>
              <a:rPr lang="en-US" dirty="0" smtClean="0"/>
              <a:t>µsec CP, 3.2 µsec OOK pulse </a:t>
            </a:r>
            <a:r>
              <a:rPr lang="en-US" dirty="0">
                <a:sym typeface="Wingdings" panose="05000000000000000000" pitchFamily="2" charset="2"/>
              </a:rPr>
              <a:t>(Normal </a:t>
            </a:r>
            <a:r>
              <a:rPr lang="en-US" dirty="0" smtClean="0">
                <a:sym typeface="Wingdings" panose="05000000000000000000" pitchFamily="2" charset="2"/>
              </a:rPr>
              <a:t>GI)</a:t>
            </a:r>
            <a:endParaRPr lang="en-US" dirty="0" smtClean="0"/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0.8 </a:t>
            </a:r>
            <a:r>
              <a:rPr lang="en-US" dirty="0"/>
              <a:t>µsec </a:t>
            </a:r>
            <a:r>
              <a:rPr lang="en-US" dirty="0" smtClean="0"/>
              <a:t>blank GI, </a:t>
            </a:r>
            <a:r>
              <a:rPr lang="en-US" dirty="0"/>
              <a:t>3.2 µsec OOK </a:t>
            </a:r>
            <a:r>
              <a:rPr lang="en-US" dirty="0" smtClean="0"/>
              <a:t>pulse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(Blank GI)</a:t>
            </a:r>
            <a:endParaRPr lang="en-US" sz="1600" dirty="0" smtClean="0">
              <a:sym typeface="Wingdings" panose="05000000000000000000" pitchFamily="2" charset="2"/>
            </a:endParaRPr>
          </a:p>
          <a:p>
            <a:pPr marL="120015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Two cases of Blank GI:</a:t>
            </a:r>
          </a:p>
          <a:p>
            <a:pPr marL="1657350"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(</a:t>
            </a:r>
            <a:r>
              <a:rPr lang="en-US" sz="1400" dirty="0" err="1" smtClean="0">
                <a:sym typeface="Wingdings" panose="05000000000000000000" pitchFamily="2" charset="2"/>
              </a:rPr>
              <a:t>i</a:t>
            </a:r>
            <a:r>
              <a:rPr lang="en-US" sz="1400" dirty="0" smtClean="0">
                <a:sym typeface="Wingdings" panose="05000000000000000000" pitchFamily="2" charset="2"/>
              </a:rPr>
              <a:t>) Only data and (ii) To both preamble and data portion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grpSp>
        <p:nvGrpSpPr>
          <p:cNvPr id="22" name="Group 21"/>
          <p:cNvGrpSpPr/>
          <p:nvPr/>
        </p:nvGrpSpPr>
        <p:grpSpPr>
          <a:xfrm>
            <a:off x="1905000" y="2663983"/>
            <a:ext cx="6044665" cy="1222217"/>
            <a:chOff x="1636138" y="4800600"/>
            <a:chExt cx="6044665" cy="1374617"/>
          </a:xfrm>
        </p:grpSpPr>
        <p:sp>
          <p:nvSpPr>
            <p:cNvPr id="23" name="TextBox 34"/>
            <p:cNvSpPr txBox="1">
              <a:spLocks noChangeArrowheads="1"/>
            </p:cNvSpPr>
            <p:nvPr/>
          </p:nvSpPr>
          <p:spPr bwMode="auto">
            <a:xfrm>
              <a:off x="2133600" y="5867400"/>
              <a:ext cx="1371302" cy="307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400" b="0" dirty="0">
                  <a:cs typeface="Arial" panose="020B0604020202020204" pitchFamily="34" charset="0"/>
                </a:rPr>
                <a:t>Information </a:t>
              </a:r>
              <a:r>
                <a:rPr lang="en-US" altLang="ko-KR" sz="1400" b="0" dirty="0" smtClean="0">
                  <a:cs typeface="Arial" panose="020B0604020202020204" pitchFamily="34" charset="0"/>
                </a:rPr>
                <a:t>“1”</a:t>
              </a:r>
              <a:endParaRPr lang="ko-KR" altLang="en-US" sz="1400" b="0" dirty="0">
                <a:cs typeface="Arial" panose="020B0604020202020204" pitchFamily="34" charset="0"/>
              </a:endParaRPr>
            </a:p>
          </p:txBody>
        </p:sp>
        <p:sp>
          <p:nvSpPr>
            <p:cNvPr id="24" name="TextBox 94"/>
            <p:cNvSpPr txBox="1">
              <a:spLocks noChangeArrowheads="1"/>
            </p:cNvSpPr>
            <p:nvPr/>
          </p:nvSpPr>
          <p:spPr bwMode="auto">
            <a:xfrm>
              <a:off x="1636138" y="5562600"/>
              <a:ext cx="2701925" cy="277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b="0" dirty="0">
                  <a:cs typeface="Arial" panose="020B0604020202020204" pitchFamily="34" charset="0"/>
                </a:rPr>
                <a:t>0us   </a:t>
              </a:r>
              <a:r>
                <a:rPr lang="en-US" altLang="ko-KR" sz="1200" b="0" dirty="0" smtClean="0">
                  <a:cs typeface="Arial" panose="020B0604020202020204" pitchFamily="34" charset="0"/>
                </a:rPr>
                <a:t>0.8us       2.0us   2.8us       4us</a:t>
              </a:r>
              <a:endParaRPr lang="ko-KR" altLang="en-US" sz="1200" b="0" dirty="0">
                <a:cs typeface="Arial" panose="020B0604020202020204" pitchFamily="34" charset="0"/>
              </a:endParaRPr>
            </a:p>
          </p:txBody>
        </p:sp>
        <p:sp>
          <p:nvSpPr>
            <p:cNvPr id="25" name="자유형 66"/>
            <p:cNvSpPr>
              <a:spLocks/>
            </p:cNvSpPr>
            <p:nvPr/>
          </p:nvSpPr>
          <p:spPr bwMode="auto">
            <a:xfrm>
              <a:off x="6561826" y="4978878"/>
              <a:ext cx="609600" cy="224839"/>
            </a:xfrm>
            <a:custGeom>
              <a:avLst/>
              <a:gdLst>
                <a:gd name="T0" fmla="*/ 0 w 834501"/>
                <a:gd name="T1" fmla="*/ 224943 h 224943"/>
                <a:gd name="T2" fmla="*/ 159798 w 834501"/>
                <a:gd name="T3" fmla="*/ 3002 h 224943"/>
                <a:gd name="T4" fmla="*/ 435006 w 834501"/>
                <a:gd name="T5" fmla="*/ 91778 h 224943"/>
                <a:gd name="T6" fmla="*/ 568171 w 834501"/>
                <a:gd name="T7" fmla="*/ 20757 h 224943"/>
                <a:gd name="T8" fmla="*/ 834501 w 834501"/>
                <a:gd name="T9" fmla="*/ 216066 h 2249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4501" h="224943">
                  <a:moveTo>
                    <a:pt x="0" y="224943"/>
                  </a:moveTo>
                  <a:cubicBezTo>
                    <a:pt x="43648" y="125069"/>
                    <a:pt x="87297" y="25196"/>
                    <a:pt x="159798" y="3002"/>
                  </a:cubicBezTo>
                  <a:cubicBezTo>
                    <a:pt x="232299" y="-19192"/>
                    <a:pt x="366944" y="88819"/>
                    <a:pt x="435006" y="91778"/>
                  </a:cubicBezTo>
                  <a:cubicBezTo>
                    <a:pt x="503068" y="94737"/>
                    <a:pt x="501589" y="42"/>
                    <a:pt x="568171" y="20757"/>
                  </a:cubicBezTo>
                  <a:cubicBezTo>
                    <a:pt x="634754" y="41472"/>
                    <a:pt x="788633" y="180555"/>
                    <a:pt x="834501" y="216066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7" name="TextBox 74"/>
            <p:cNvSpPr txBox="1">
              <a:spLocks noChangeArrowheads="1"/>
            </p:cNvSpPr>
            <p:nvPr/>
          </p:nvSpPr>
          <p:spPr bwMode="auto">
            <a:xfrm>
              <a:off x="5562600" y="5834448"/>
              <a:ext cx="1371302" cy="307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400" b="0" dirty="0">
                  <a:cs typeface="Arial" panose="020B0604020202020204" pitchFamily="34" charset="0"/>
                </a:rPr>
                <a:t>Information </a:t>
              </a:r>
              <a:r>
                <a:rPr lang="en-US" altLang="ko-KR" sz="1400" b="0" dirty="0" smtClean="0">
                  <a:cs typeface="Arial" panose="020B0604020202020204" pitchFamily="34" charset="0"/>
                </a:rPr>
                <a:t>“0”</a:t>
              </a:r>
              <a:endParaRPr lang="ko-KR" altLang="en-US" sz="1400" b="0" dirty="0">
                <a:cs typeface="Arial" panose="020B0604020202020204" pitchFamily="34" charset="0"/>
              </a:endParaRPr>
            </a:p>
          </p:txBody>
        </p:sp>
        <p:cxnSp>
          <p:nvCxnSpPr>
            <p:cNvPr id="28" name="직선 연결선 7"/>
            <p:cNvCxnSpPr>
              <a:cxnSpLocks noChangeShapeType="1"/>
            </p:cNvCxnSpPr>
            <p:nvPr/>
          </p:nvCxnSpPr>
          <p:spPr bwMode="auto">
            <a:xfrm>
              <a:off x="5185448" y="5573607"/>
              <a:ext cx="1961480" cy="1332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직선 연결선 9"/>
            <p:cNvCxnSpPr>
              <a:cxnSpLocks noChangeShapeType="1"/>
            </p:cNvCxnSpPr>
            <p:nvPr/>
          </p:nvCxnSpPr>
          <p:spPr bwMode="auto">
            <a:xfrm flipV="1">
              <a:off x="5511571" y="4815955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직선 연결선 10"/>
            <p:cNvCxnSpPr>
              <a:cxnSpLocks noChangeShapeType="1"/>
            </p:cNvCxnSpPr>
            <p:nvPr/>
          </p:nvCxnSpPr>
          <p:spPr bwMode="auto">
            <a:xfrm flipV="1">
              <a:off x="6176048" y="4815955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Box 33"/>
            <p:cNvSpPr txBox="1">
              <a:spLocks noChangeArrowheads="1"/>
            </p:cNvSpPr>
            <p:nvPr/>
          </p:nvSpPr>
          <p:spPr bwMode="auto">
            <a:xfrm>
              <a:off x="5093961" y="5204186"/>
              <a:ext cx="5463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/>
                <a:t>Blank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>
                  <a:cs typeface="Arial" panose="020B0604020202020204" pitchFamily="34" charset="0"/>
                </a:rPr>
                <a:t>GI</a:t>
              </a:r>
              <a:endParaRPr lang="ko-KR" altLang="en-US" sz="1000" b="0" dirty="0">
                <a:cs typeface="Arial" panose="020B0604020202020204" pitchFamily="34" charset="0"/>
              </a:endParaRPr>
            </a:p>
          </p:txBody>
        </p:sp>
        <p:sp>
          <p:nvSpPr>
            <p:cNvPr id="33" name="직사각형 23"/>
            <p:cNvSpPr>
              <a:spLocks noChangeArrowheads="1"/>
            </p:cNvSpPr>
            <p:nvPr/>
          </p:nvSpPr>
          <p:spPr bwMode="auto">
            <a:xfrm>
              <a:off x="5176821" y="4984030"/>
              <a:ext cx="341237" cy="601581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 dirty="0">
                <a:cs typeface="Arial" panose="020B0604020202020204" pitchFamily="34" charset="0"/>
              </a:endParaRPr>
            </a:p>
          </p:txBody>
        </p:sp>
        <p:cxnSp>
          <p:nvCxnSpPr>
            <p:cNvPr id="34" name="직선 연결선 64"/>
            <p:cNvCxnSpPr>
              <a:cxnSpLocks noChangeShapeType="1"/>
            </p:cNvCxnSpPr>
            <p:nvPr/>
          </p:nvCxnSpPr>
          <p:spPr bwMode="auto">
            <a:xfrm flipV="1">
              <a:off x="7162800" y="4823362"/>
              <a:ext cx="0" cy="76164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直接连接符 30"/>
            <p:cNvCxnSpPr/>
            <p:nvPr/>
          </p:nvCxnSpPr>
          <p:spPr bwMode="auto">
            <a:xfrm>
              <a:off x="5185448" y="5573607"/>
              <a:ext cx="341237" cy="1140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직선 연결선 10"/>
            <p:cNvCxnSpPr>
              <a:cxnSpLocks noChangeShapeType="1"/>
            </p:cNvCxnSpPr>
            <p:nvPr/>
          </p:nvCxnSpPr>
          <p:spPr bwMode="auto">
            <a:xfrm flipV="1">
              <a:off x="6574300" y="4811607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직사각형 23"/>
            <p:cNvSpPr>
              <a:spLocks noChangeArrowheads="1"/>
            </p:cNvSpPr>
            <p:nvPr/>
          </p:nvSpPr>
          <p:spPr bwMode="auto">
            <a:xfrm>
              <a:off x="6180826" y="4969645"/>
              <a:ext cx="381000" cy="601581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 dirty="0">
                <a:cs typeface="Arial" panose="020B0604020202020204" pitchFamily="34" charset="0"/>
              </a:endParaRPr>
            </a:p>
          </p:txBody>
        </p:sp>
        <p:sp>
          <p:nvSpPr>
            <p:cNvPr id="38" name="TextBox 33"/>
            <p:cNvSpPr txBox="1">
              <a:spLocks noChangeArrowheads="1"/>
            </p:cNvSpPr>
            <p:nvPr/>
          </p:nvSpPr>
          <p:spPr bwMode="auto">
            <a:xfrm>
              <a:off x="6111293" y="5195560"/>
              <a:ext cx="5463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/>
                <a:t>Blank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>
                  <a:cs typeface="Arial" panose="020B0604020202020204" pitchFamily="34" charset="0"/>
                </a:rPr>
                <a:t>GI</a:t>
              </a:r>
              <a:endParaRPr lang="ko-KR" altLang="en-US" sz="1000" b="0" dirty="0">
                <a:cs typeface="Arial" panose="020B0604020202020204" pitchFamily="34" charset="0"/>
              </a:endParaRPr>
            </a:p>
          </p:txBody>
        </p:sp>
        <p:cxnSp>
          <p:nvCxnSpPr>
            <p:cNvPr id="39" name="직선 연결선 7"/>
            <p:cNvCxnSpPr>
              <a:cxnSpLocks noChangeShapeType="1"/>
            </p:cNvCxnSpPr>
            <p:nvPr/>
          </p:nvCxnSpPr>
          <p:spPr bwMode="auto">
            <a:xfrm>
              <a:off x="1828800" y="5562600"/>
              <a:ext cx="1961480" cy="1332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직선 연결선 9"/>
            <p:cNvCxnSpPr>
              <a:cxnSpLocks noChangeShapeType="1"/>
            </p:cNvCxnSpPr>
            <p:nvPr/>
          </p:nvCxnSpPr>
          <p:spPr bwMode="auto">
            <a:xfrm flipV="1">
              <a:off x="2154923" y="4804948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직선 연결선 10"/>
            <p:cNvCxnSpPr>
              <a:cxnSpLocks noChangeShapeType="1"/>
            </p:cNvCxnSpPr>
            <p:nvPr/>
          </p:nvCxnSpPr>
          <p:spPr bwMode="auto">
            <a:xfrm flipV="1">
              <a:off x="2819400" y="4804948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자유형 12"/>
            <p:cNvSpPr>
              <a:spLocks/>
            </p:cNvSpPr>
            <p:nvPr/>
          </p:nvSpPr>
          <p:spPr bwMode="auto">
            <a:xfrm>
              <a:off x="2160842" y="4956586"/>
              <a:ext cx="658558" cy="224972"/>
            </a:xfrm>
            <a:custGeom>
              <a:avLst/>
              <a:gdLst>
                <a:gd name="T0" fmla="*/ 0 w 834501"/>
                <a:gd name="T1" fmla="*/ 224943 h 224943"/>
                <a:gd name="T2" fmla="*/ 159798 w 834501"/>
                <a:gd name="T3" fmla="*/ 3002 h 224943"/>
                <a:gd name="T4" fmla="*/ 435006 w 834501"/>
                <a:gd name="T5" fmla="*/ 91778 h 224943"/>
                <a:gd name="T6" fmla="*/ 568171 w 834501"/>
                <a:gd name="T7" fmla="*/ 20757 h 224943"/>
                <a:gd name="T8" fmla="*/ 834501 w 834501"/>
                <a:gd name="T9" fmla="*/ 216066 h 2249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4501" h="224943">
                  <a:moveTo>
                    <a:pt x="0" y="224943"/>
                  </a:moveTo>
                  <a:cubicBezTo>
                    <a:pt x="43648" y="125069"/>
                    <a:pt x="87297" y="25196"/>
                    <a:pt x="159798" y="3002"/>
                  </a:cubicBezTo>
                  <a:cubicBezTo>
                    <a:pt x="232299" y="-19192"/>
                    <a:pt x="366944" y="88819"/>
                    <a:pt x="435006" y="91778"/>
                  </a:cubicBezTo>
                  <a:cubicBezTo>
                    <a:pt x="503068" y="94737"/>
                    <a:pt x="501589" y="42"/>
                    <a:pt x="568171" y="20757"/>
                  </a:cubicBezTo>
                  <a:cubicBezTo>
                    <a:pt x="634754" y="41472"/>
                    <a:pt x="788633" y="180555"/>
                    <a:pt x="834501" y="216066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endParaRPr lang="zh-CN" altLang="en-US"/>
            </a:p>
          </p:txBody>
        </p:sp>
        <p:cxnSp>
          <p:nvCxnSpPr>
            <p:cNvPr id="43" name="직선 연결선 15"/>
            <p:cNvCxnSpPr>
              <a:cxnSpLocks noChangeShapeType="1"/>
            </p:cNvCxnSpPr>
            <p:nvPr/>
          </p:nvCxnSpPr>
          <p:spPr bwMode="auto">
            <a:xfrm>
              <a:off x="2819400" y="5562600"/>
              <a:ext cx="986752" cy="13326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직선 연결선 18"/>
            <p:cNvCxnSpPr>
              <a:cxnSpLocks noChangeShapeType="1"/>
            </p:cNvCxnSpPr>
            <p:nvPr/>
          </p:nvCxnSpPr>
          <p:spPr bwMode="auto">
            <a:xfrm>
              <a:off x="2819400" y="5172680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Box 33"/>
            <p:cNvSpPr txBox="1">
              <a:spLocks noChangeArrowheads="1"/>
            </p:cNvSpPr>
            <p:nvPr/>
          </p:nvSpPr>
          <p:spPr bwMode="auto">
            <a:xfrm>
              <a:off x="1737313" y="5193179"/>
              <a:ext cx="5463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/>
                <a:t>Blank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>
                  <a:cs typeface="Arial" panose="020B0604020202020204" pitchFamily="34" charset="0"/>
                </a:rPr>
                <a:t>GI</a:t>
              </a:r>
              <a:endParaRPr lang="ko-KR" altLang="en-US" sz="1000" b="0" dirty="0">
                <a:cs typeface="Arial" panose="020B0604020202020204" pitchFamily="34" charset="0"/>
              </a:endParaRPr>
            </a:p>
          </p:txBody>
        </p:sp>
        <p:sp>
          <p:nvSpPr>
            <p:cNvPr id="46" name="직사각형 23"/>
            <p:cNvSpPr>
              <a:spLocks noChangeArrowheads="1"/>
            </p:cNvSpPr>
            <p:nvPr/>
          </p:nvSpPr>
          <p:spPr bwMode="auto">
            <a:xfrm>
              <a:off x="1828799" y="4973023"/>
              <a:ext cx="341237" cy="601581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 dirty="0">
                <a:cs typeface="Arial" panose="020B0604020202020204" pitchFamily="34" charset="0"/>
              </a:endParaRPr>
            </a:p>
          </p:txBody>
        </p:sp>
        <p:cxnSp>
          <p:nvCxnSpPr>
            <p:cNvPr id="47" name="직선 연결선 64"/>
            <p:cNvCxnSpPr>
              <a:cxnSpLocks noChangeShapeType="1"/>
            </p:cNvCxnSpPr>
            <p:nvPr/>
          </p:nvCxnSpPr>
          <p:spPr bwMode="auto">
            <a:xfrm flipV="1">
              <a:off x="3806152" y="4812355"/>
              <a:ext cx="0" cy="76164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직선 연결선 18"/>
            <p:cNvCxnSpPr>
              <a:cxnSpLocks noChangeShapeType="1"/>
            </p:cNvCxnSpPr>
            <p:nvPr/>
          </p:nvCxnSpPr>
          <p:spPr bwMode="auto">
            <a:xfrm>
              <a:off x="2160959" y="5175196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直接连接符 30"/>
            <p:cNvCxnSpPr/>
            <p:nvPr/>
          </p:nvCxnSpPr>
          <p:spPr bwMode="auto">
            <a:xfrm>
              <a:off x="1828800" y="5562600"/>
              <a:ext cx="341237" cy="1140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10"/>
            <p:cNvCxnSpPr>
              <a:cxnSpLocks noChangeShapeType="1"/>
            </p:cNvCxnSpPr>
            <p:nvPr/>
          </p:nvCxnSpPr>
          <p:spPr bwMode="auto">
            <a:xfrm flipV="1">
              <a:off x="3217652" y="4800600"/>
              <a:ext cx="0" cy="76209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" name="직사각형 23"/>
            <p:cNvSpPr>
              <a:spLocks noChangeArrowheads="1"/>
            </p:cNvSpPr>
            <p:nvPr/>
          </p:nvSpPr>
          <p:spPr bwMode="auto">
            <a:xfrm>
              <a:off x="2828027" y="4961626"/>
              <a:ext cx="381000" cy="601581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 dirty="0">
                <a:cs typeface="Arial" panose="020B0604020202020204" pitchFamily="34" charset="0"/>
              </a:endParaRPr>
            </a:p>
          </p:txBody>
        </p:sp>
        <p:sp>
          <p:nvSpPr>
            <p:cNvPr id="52" name="TextBox 33"/>
            <p:cNvSpPr txBox="1">
              <a:spLocks noChangeArrowheads="1"/>
            </p:cNvSpPr>
            <p:nvPr/>
          </p:nvSpPr>
          <p:spPr bwMode="auto">
            <a:xfrm>
              <a:off x="2754645" y="5181600"/>
              <a:ext cx="5463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/>
                <a:t>Blank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 smtClean="0">
                  <a:cs typeface="Arial" panose="020B0604020202020204" pitchFamily="34" charset="0"/>
                </a:rPr>
                <a:t>GI</a:t>
              </a:r>
              <a:endParaRPr lang="ko-KR" altLang="en-US" sz="1000" b="0" dirty="0">
                <a:cs typeface="Arial" panose="020B0604020202020204" pitchFamily="34" charset="0"/>
              </a:endParaRPr>
            </a:p>
          </p:txBody>
        </p:sp>
        <p:cxnSp>
          <p:nvCxnSpPr>
            <p:cNvPr id="53" name="직선 연결선 18"/>
            <p:cNvCxnSpPr>
              <a:cxnSpLocks noChangeShapeType="1"/>
            </p:cNvCxnSpPr>
            <p:nvPr/>
          </p:nvCxnSpPr>
          <p:spPr bwMode="auto">
            <a:xfrm>
              <a:off x="6569018" y="5198852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直接连接符 30"/>
            <p:cNvCxnSpPr/>
            <p:nvPr/>
          </p:nvCxnSpPr>
          <p:spPr bwMode="auto">
            <a:xfrm>
              <a:off x="6172200" y="5562600"/>
              <a:ext cx="392993" cy="1140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직선 연결선 18"/>
            <p:cNvCxnSpPr>
              <a:cxnSpLocks noChangeShapeType="1"/>
            </p:cNvCxnSpPr>
            <p:nvPr/>
          </p:nvCxnSpPr>
          <p:spPr bwMode="auto">
            <a:xfrm>
              <a:off x="7162800" y="5198852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직선 연결선 15"/>
            <p:cNvCxnSpPr>
              <a:cxnSpLocks noChangeShapeType="1"/>
            </p:cNvCxnSpPr>
            <p:nvPr/>
          </p:nvCxnSpPr>
          <p:spPr bwMode="auto">
            <a:xfrm>
              <a:off x="5486400" y="5562600"/>
              <a:ext cx="1062952" cy="13326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" name="TextBox 94"/>
            <p:cNvSpPr txBox="1">
              <a:spLocks noChangeArrowheads="1"/>
            </p:cNvSpPr>
            <p:nvPr/>
          </p:nvSpPr>
          <p:spPr bwMode="auto">
            <a:xfrm>
              <a:off x="4978878" y="5545348"/>
              <a:ext cx="2701925" cy="277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b="0" dirty="0">
                  <a:cs typeface="Arial" panose="020B0604020202020204" pitchFamily="34" charset="0"/>
                </a:rPr>
                <a:t>0us   </a:t>
              </a:r>
              <a:r>
                <a:rPr lang="en-US" altLang="ko-KR" sz="1200" b="0" dirty="0" smtClean="0">
                  <a:cs typeface="Arial" panose="020B0604020202020204" pitchFamily="34" charset="0"/>
                </a:rPr>
                <a:t>0.8us       2.0us   2.8us       4us</a:t>
              </a:r>
              <a:endParaRPr lang="ko-KR" altLang="en-US" sz="1200" b="0" dirty="0">
                <a:cs typeface="Arial" panose="020B0604020202020204" pitchFamily="34" charset="0"/>
              </a:endParaRPr>
            </a:p>
          </p:txBody>
        </p:sp>
        <p:sp>
          <p:nvSpPr>
            <p:cNvPr id="58" name="TextBox 100"/>
            <p:cNvSpPr txBox="1"/>
            <p:nvPr/>
          </p:nvSpPr>
          <p:spPr>
            <a:xfrm>
              <a:off x="2277374" y="513847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r>
                <a:rPr lang="en-US" dirty="0" smtClean="0"/>
                <a:t>ON</a:t>
              </a:r>
              <a:endParaRPr lang="en-US" dirty="0"/>
            </a:p>
          </p:txBody>
        </p:sp>
        <p:sp>
          <p:nvSpPr>
            <p:cNvPr id="59" name="TextBox 101"/>
            <p:cNvSpPr txBox="1"/>
            <p:nvPr/>
          </p:nvSpPr>
          <p:spPr>
            <a:xfrm>
              <a:off x="3285226" y="5148530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r>
                <a:rPr lang="en-US" dirty="0" smtClean="0"/>
                <a:t>OFF</a:t>
              </a:r>
              <a:endParaRPr lang="en-US" dirty="0"/>
            </a:p>
          </p:txBody>
        </p:sp>
        <p:sp>
          <p:nvSpPr>
            <p:cNvPr id="60" name="TextBox 102"/>
            <p:cNvSpPr txBox="1"/>
            <p:nvPr/>
          </p:nvSpPr>
          <p:spPr>
            <a:xfrm>
              <a:off x="5638800" y="5181600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r>
                <a:rPr lang="en-US" dirty="0" smtClean="0"/>
                <a:t>OFF</a:t>
              </a:r>
              <a:endParaRPr lang="en-US" dirty="0"/>
            </a:p>
          </p:txBody>
        </p:sp>
        <p:sp>
          <p:nvSpPr>
            <p:cNvPr id="61" name="TextBox 103"/>
            <p:cNvSpPr txBox="1"/>
            <p:nvPr/>
          </p:nvSpPr>
          <p:spPr>
            <a:xfrm>
              <a:off x="6629400" y="51816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defRPr>
              </a:lvl9pPr>
            </a:lstStyle>
            <a:p>
              <a:r>
                <a:rPr lang="en-US" dirty="0" smtClean="0"/>
                <a:t>ON</a:t>
              </a:r>
              <a:endParaRPr lang="en-US" dirty="0"/>
            </a:p>
          </p:txBody>
        </p:sp>
      </p:grpSp>
      <p:sp>
        <p:nvSpPr>
          <p:cNvPr id="62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22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Rx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450977"/>
            <a:ext cx="7770813" cy="48006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The </a:t>
            </a:r>
            <a:r>
              <a:rPr lang="en-US" sz="1800" dirty="0">
                <a:sym typeface="Wingdings" panose="05000000000000000000" pitchFamily="2" charset="2"/>
              </a:rPr>
              <a:t>known preamble sequence </a:t>
            </a:r>
            <a:r>
              <a:rPr lang="en-US" sz="1800" dirty="0" smtClean="0">
                <a:sym typeface="Wingdings" panose="05000000000000000000" pitchFamily="2" charset="2"/>
              </a:rPr>
              <a:t>is cross correlated (normalized output) with </a:t>
            </a:r>
            <a:r>
              <a:rPr lang="en-US" sz="1800" dirty="0">
                <a:sym typeface="Wingdings" panose="05000000000000000000" pitchFamily="2" charset="2"/>
              </a:rPr>
              <a:t>a sliding window of the received samples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T</a:t>
            </a:r>
            <a:r>
              <a:rPr lang="en-US" sz="1800" dirty="0" smtClean="0">
                <a:sym typeface="Wingdings" panose="05000000000000000000" pitchFamily="2" charset="2"/>
              </a:rPr>
              <a:t>he first two peaks (using the repeated structure) are compared against two different fixed threshold and timing is obtained by examining the delta between two peaks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False alarm is fixed at or about 1% (slight variations at different ACIs)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sz="1800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Numerator order=1, denominator order=1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err="1">
                <a:sym typeface="Wingdings" panose="05000000000000000000" pitchFamily="2" charset="2"/>
              </a:rPr>
              <a:t>Passband</a:t>
            </a:r>
            <a:r>
              <a:rPr lang="en-US" sz="1800" dirty="0">
                <a:sym typeface="Wingdings" panose="05000000000000000000" pitchFamily="2" charset="2"/>
              </a:rPr>
              <a:t> freq. = 2MHz, </a:t>
            </a:r>
            <a:r>
              <a:rPr lang="en-US" sz="1800" dirty="0" err="1">
                <a:sym typeface="Wingdings" panose="05000000000000000000" pitchFamily="2" charset="2"/>
              </a:rPr>
              <a:t>Stopband</a:t>
            </a:r>
            <a:r>
              <a:rPr lang="en-US" sz="1800" dirty="0">
                <a:sym typeface="Wingdings" panose="05000000000000000000" pitchFamily="2" charset="2"/>
              </a:rPr>
              <a:t> freq.=6MHz, Sampling freq. =</a:t>
            </a:r>
            <a:r>
              <a:rPr lang="en-US" sz="1800" dirty="0" smtClean="0">
                <a:sym typeface="Wingdings" panose="05000000000000000000" pitchFamily="2" charset="2"/>
              </a:rPr>
              <a:t>160MHz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WUR with in-phase only (single </a:t>
            </a:r>
            <a:r>
              <a:rPr lang="en-US" sz="1800" dirty="0" err="1">
                <a:sym typeface="Wingdings" panose="05000000000000000000" pitchFamily="2" charset="2"/>
              </a:rPr>
              <a:t>rx</a:t>
            </a:r>
            <a:r>
              <a:rPr lang="en-US" sz="1800" dirty="0">
                <a:sym typeface="Wingdings" panose="05000000000000000000" pitchFamily="2" charset="2"/>
              </a:rPr>
              <a:t> chain</a:t>
            </a:r>
            <a:r>
              <a:rPr lang="en-US" sz="1800" dirty="0" smtClean="0">
                <a:sym typeface="Wingdings" panose="05000000000000000000" pitchFamily="2" charset="2"/>
              </a:rPr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Channels: AWGN and Channel 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Without including phase </a:t>
            </a:r>
            <a:r>
              <a:rPr lang="en-US" sz="1800" dirty="0">
                <a:sym typeface="Wingdings" panose="05000000000000000000" pitchFamily="2" charset="2"/>
              </a:rPr>
              <a:t>noise model </a:t>
            </a:r>
            <a:r>
              <a:rPr lang="en-US" sz="1800" dirty="0" smtClean="0">
                <a:sym typeface="Wingdings" panose="05000000000000000000" pitchFamily="2" charset="2"/>
              </a:rPr>
              <a:t>[6]</a:t>
            </a:r>
            <a:endParaRPr lang="en-US" sz="18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no </a:t>
            </a:r>
            <a:r>
              <a:rPr lang="en-US" sz="1800" dirty="0">
                <a:sym typeface="Wingdings" panose="05000000000000000000" pitchFamily="2" charset="2"/>
              </a:rPr>
              <a:t>phase noise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2.4 GHz band operation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25MHz away ACI</a:t>
            </a:r>
            <a:r>
              <a:rPr lang="en-US" sz="1800" dirty="0">
                <a:sym typeface="Wingdings" panose="05000000000000000000" pitchFamily="2" charset="2"/>
              </a:rPr>
              <a:t>: </a:t>
            </a:r>
            <a:r>
              <a:rPr lang="en-US" sz="1800" dirty="0" smtClean="0">
                <a:sym typeface="Wingdings" panose="05000000000000000000" pitchFamily="2" charset="2"/>
              </a:rPr>
              <a:t>16 dB &amp; 20 dB </a:t>
            </a:r>
            <a:r>
              <a:rPr lang="en-US" sz="1800" dirty="0">
                <a:sym typeface="Wingdings" panose="05000000000000000000" pitchFamily="2" charset="2"/>
              </a:rPr>
              <a:t>higher than the received </a:t>
            </a:r>
            <a:r>
              <a:rPr lang="en-US" sz="1800" dirty="0" smtClean="0">
                <a:sym typeface="Wingdings" panose="05000000000000000000" pitchFamily="2" charset="2"/>
              </a:rPr>
              <a:t>signal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SNR is measured after the 4 MHz LPF and 4 MHz sampling</a:t>
            </a:r>
            <a:endParaRPr lang="en-US" sz="1800" dirty="0"/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88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Rx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450977"/>
            <a:ext cx="7770813" cy="48006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To isolate the impact of ISI, two different Rx procedures are considered at the receiver for both normal GI and blank GI: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Use all </a:t>
            </a:r>
            <a:r>
              <a:rPr lang="en-US" sz="1400" dirty="0" smtClean="0">
                <a:sym typeface="Wingdings" panose="05000000000000000000" pitchFamily="2" charset="2"/>
              </a:rPr>
              <a:t>samples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Discard GI </a:t>
            </a:r>
            <a:r>
              <a:rPr lang="en-US" sz="1400" dirty="0">
                <a:sym typeface="Wingdings" panose="05000000000000000000" pitchFamily="2" charset="2"/>
              </a:rPr>
              <a:t>samples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For the case where blank GI is applied to both preamble and data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The preamble acquisition is performed exactly the same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8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62.5 </a:t>
            </a:r>
            <a:r>
              <a:rPr lang="en-US" dirty="0" err="1" smtClean="0"/>
              <a:t>kbit</a:t>
            </a:r>
            <a:r>
              <a:rPr lang="en-US" dirty="0" smtClean="0"/>
              <a:t>/s PER - </a:t>
            </a:r>
            <a:r>
              <a:rPr lang="en-US" dirty="0"/>
              <a:t>Normal GI </a:t>
            </a:r>
            <a:r>
              <a:rPr lang="en-US" dirty="0" smtClean="0"/>
              <a:t>Case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04" y="17526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Using </a:t>
            </a:r>
            <a:r>
              <a:rPr lang="en-US" sz="1800" dirty="0" smtClean="0"/>
              <a:t>all </a:t>
            </a:r>
            <a:r>
              <a:rPr lang="en-US" sz="1800" dirty="0"/>
              <a:t>Samples </a:t>
            </a:r>
            <a:r>
              <a:rPr lang="en-US" sz="1800" dirty="0" smtClean="0"/>
              <a:t>vs</a:t>
            </a:r>
            <a:r>
              <a:rPr lang="en-US" sz="1800" dirty="0"/>
              <a:t>. </a:t>
            </a:r>
            <a:r>
              <a:rPr lang="en-US" sz="1800" dirty="0" smtClean="0"/>
              <a:t>discarding </a:t>
            </a:r>
            <a:r>
              <a:rPr lang="en-US" sz="1800" dirty="0"/>
              <a:t>CP </a:t>
            </a:r>
            <a:r>
              <a:rPr lang="en-US" sz="1800" dirty="0" smtClean="0"/>
              <a:t>samples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Using all samples is better for data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Loss in signal energy by discarding the CP portion</a:t>
            </a:r>
            <a:endParaRPr lang="en-US" sz="1400" dirty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286000"/>
            <a:ext cx="4966431" cy="3248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" y="2309018"/>
            <a:ext cx="4549069" cy="3248024"/>
          </a:xfrm>
          <a:prstGeom prst="rect">
            <a:avLst/>
          </a:prstGeom>
        </p:spPr>
      </p:pic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0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62.5 </a:t>
            </a:r>
            <a:r>
              <a:rPr lang="en-US" dirty="0" err="1" smtClean="0"/>
              <a:t>kbit</a:t>
            </a:r>
            <a:r>
              <a:rPr lang="en-US" dirty="0" smtClean="0"/>
              <a:t>/s PER - </a:t>
            </a:r>
            <a:r>
              <a:rPr lang="en-US" dirty="0"/>
              <a:t>Blank GI O</a:t>
            </a:r>
            <a:r>
              <a:rPr lang="en-US" dirty="0" smtClean="0"/>
              <a:t>nly </a:t>
            </a:r>
            <a:r>
              <a:rPr lang="en-US" dirty="0"/>
              <a:t>F</a:t>
            </a:r>
            <a:r>
              <a:rPr lang="en-US" dirty="0" smtClean="0"/>
              <a:t>or Data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916" y="189777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Using </a:t>
            </a:r>
            <a:r>
              <a:rPr lang="en-US" sz="1800" dirty="0" smtClean="0"/>
              <a:t>all </a:t>
            </a:r>
            <a:r>
              <a:rPr lang="en-US" sz="1800" dirty="0"/>
              <a:t>Samples </a:t>
            </a:r>
            <a:r>
              <a:rPr lang="en-US" sz="1800" dirty="0" smtClean="0"/>
              <a:t>vs</a:t>
            </a:r>
            <a:r>
              <a:rPr lang="en-US" sz="1800" dirty="0"/>
              <a:t>. </a:t>
            </a:r>
            <a:r>
              <a:rPr lang="en-US" sz="1800" dirty="0" smtClean="0"/>
              <a:t>discarding </a:t>
            </a:r>
            <a:r>
              <a:rPr lang="en-US" sz="1800" dirty="0"/>
              <a:t>CP </a:t>
            </a:r>
            <a:r>
              <a:rPr lang="en-US" sz="1800" dirty="0" smtClean="0"/>
              <a:t>samples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Discarding CP samples is better for data decoding (when ACI is present)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Using all samples will result in accumulation of interference</a:t>
            </a:r>
            <a:endParaRPr lang="en-US" sz="1400" dirty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0" y="2229242"/>
            <a:ext cx="4636560" cy="3171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209800"/>
            <a:ext cx="4876800" cy="3223065"/>
          </a:xfrm>
          <a:prstGeom prst="rect">
            <a:avLst/>
          </a:prstGeom>
        </p:spPr>
      </p:pic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33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62.5 </a:t>
            </a:r>
            <a:r>
              <a:rPr lang="en-US" dirty="0" err="1" smtClean="0"/>
              <a:t>kbit</a:t>
            </a:r>
            <a:r>
              <a:rPr lang="en-US" dirty="0" smtClean="0"/>
              <a:t>/s PER – Use of Blank </a:t>
            </a:r>
            <a:r>
              <a:rPr lang="en-US" dirty="0"/>
              <a:t>GI </a:t>
            </a:r>
            <a:r>
              <a:rPr lang="en-US" dirty="0" smtClean="0"/>
              <a:t>For Both Preamble and Data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59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Using </a:t>
            </a:r>
            <a:r>
              <a:rPr lang="en-US" sz="1800" dirty="0" smtClean="0"/>
              <a:t>all </a:t>
            </a:r>
            <a:r>
              <a:rPr lang="en-US" sz="1800" dirty="0"/>
              <a:t>Samples </a:t>
            </a:r>
            <a:r>
              <a:rPr lang="en-US" sz="1800" dirty="0" smtClean="0"/>
              <a:t>vs</a:t>
            </a:r>
            <a:r>
              <a:rPr lang="en-US" sz="1800" dirty="0"/>
              <a:t>. </a:t>
            </a:r>
            <a:r>
              <a:rPr lang="en-US" sz="1800" dirty="0" smtClean="0"/>
              <a:t>discarding </a:t>
            </a:r>
            <a:r>
              <a:rPr lang="en-US" sz="1800" dirty="0"/>
              <a:t>CP </a:t>
            </a:r>
            <a:r>
              <a:rPr lang="en-US" sz="1800" dirty="0" smtClean="0"/>
              <a:t>samples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Using all samples is better for data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Timing uncertainty of GI samples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Loss in signal energy by dropping the GI samples</a:t>
            </a:r>
            <a:endParaRPr lang="en-US" sz="1200" dirty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3600"/>
            <a:ext cx="4648200" cy="3248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133600"/>
            <a:ext cx="4691062" cy="3248329"/>
          </a:xfrm>
          <a:prstGeom prst="rect">
            <a:avLst/>
          </a:prstGeom>
        </p:spPr>
      </p:pic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18833</TotalTime>
  <Words>1206</Words>
  <Application>Microsoft Office PowerPoint</Application>
  <PresentationFormat>On-screen Show (4:3)</PresentationFormat>
  <Paragraphs>227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Gulim</vt:lpstr>
      <vt:lpstr>MS Gothic</vt:lpstr>
      <vt:lpstr>Arial</vt:lpstr>
      <vt:lpstr>Times New Roman</vt:lpstr>
      <vt:lpstr>Wingdings</vt:lpstr>
      <vt:lpstr>Office Theme</vt:lpstr>
      <vt:lpstr>Document</vt:lpstr>
      <vt:lpstr>WUR Performance Studies With Blank GI</vt:lpstr>
      <vt:lpstr>Abstract</vt:lpstr>
      <vt:lpstr>Tx Setup</vt:lpstr>
      <vt:lpstr>Tx Waveform</vt:lpstr>
      <vt:lpstr>Rx Setup</vt:lpstr>
      <vt:lpstr>Rx Procedure</vt:lpstr>
      <vt:lpstr>62.5 kbit/s PER - Normal GI Case </vt:lpstr>
      <vt:lpstr>62.5 kbit/s PER - Blank GI Only For Data </vt:lpstr>
      <vt:lpstr>62.5 kbit/s PER – Use of Blank GI For Both Preamble and Data  </vt:lpstr>
      <vt:lpstr>62.5 kbit/s PER – Normal GI vs. Blank GI</vt:lpstr>
      <vt:lpstr>250 kbit/s PER – Normal GI vs. Blank GI</vt:lpstr>
      <vt:lpstr>Observations: Blank GI and ISI</vt:lpstr>
      <vt:lpstr>Summary and Conclusions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CTPClassification=CTP_IC:VisualMarkings=</cp:keywords>
  <cp:lastModifiedBy>Azizi, Shahrnaz</cp:lastModifiedBy>
  <cp:revision>590</cp:revision>
  <cp:lastPrinted>1601-01-01T00:00:00Z</cp:lastPrinted>
  <dcterms:created xsi:type="dcterms:W3CDTF">2015-10-31T00:33:08Z</dcterms:created>
  <dcterms:modified xsi:type="dcterms:W3CDTF">2017-11-02T06:24:40Z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ca4b9605-a856-4a18-9b0c-eed062735d2a</vt:lpwstr>
  </property>
  <property fmtid="{D5CDD505-2E9C-101B-9397-08002B2CF9AE}" pid="3" name="CTP_BU">
    <vt:lpwstr>INTEL LABS GRP</vt:lpwstr>
  </property>
  <property fmtid="{D5CDD505-2E9C-101B-9397-08002B2CF9AE}" pid="4" name="CTP_TimeStamp">
    <vt:lpwstr>2017-09-27 20:54:21Z</vt:lpwstr>
  </property>
  <property fmtid="{D5CDD505-2E9C-101B-9397-08002B2CF9AE}" pid="5" name="CTPClassification">
    <vt:lpwstr>CTP_IC</vt:lpwstr>
  </property>
</Properties>
</file>