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5" r:id="rId3"/>
    <p:sldId id="308" r:id="rId4"/>
    <p:sldId id="322" r:id="rId5"/>
    <p:sldId id="323" r:id="rId6"/>
    <p:sldId id="324" r:id="rId7"/>
    <p:sldId id="326" r:id="rId8"/>
    <p:sldId id="328" r:id="rId9"/>
    <p:sldId id="333" r:id="rId10"/>
    <p:sldId id="334" r:id="rId11"/>
    <p:sldId id="332" r:id="rId12"/>
    <p:sldId id="32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185" autoAdjust="0"/>
    <p:restoredTop sz="94703" autoAdjust="0"/>
  </p:normalViewPr>
  <p:slideViewPr>
    <p:cSldViewPr>
      <p:cViewPr varScale="1">
        <p:scale>
          <a:sx n="106" d="100"/>
          <a:sy n="106" d="100"/>
        </p:scale>
        <p:origin x="318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1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5" y="19812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/-1615r0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OOK </a:t>
            </a:r>
            <a:r>
              <a:rPr lang="en-US" sz="2800" dirty="0" smtClean="0"/>
              <a:t>Pulse </a:t>
            </a:r>
            <a:r>
              <a:rPr lang="en-US" sz="2800" dirty="0"/>
              <a:t>D</a:t>
            </a:r>
            <a:r>
              <a:rPr lang="en-US" sz="2800" dirty="0" smtClean="0"/>
              <a:t>esign </a:t>
            </a:r>
            <a:r>
              <a:rPr lang="en-US" sz="2800" dirty="0" smtClean="0"/>
              <a:t>for </a:t>
            </a:r>
            <a:r>
              <a:rPr lang="en-US" sz="2800" dirty="0" smtClean="0"/>
              <a:t>Higher </a:t>
            </a:r>
            <a:r>
              <a:rPr lang="en-US" sz="2800" dirty="0"/>
              <a:t>R</a:t>
            </a:r>
            <a:r>
              <a:rPr lang="en-US" sz="2800" dirty="0" smtClean="0"/>
              <a:t>ate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1197"/>
              </p:ext>
            </p:extLst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3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521" y="2590800"/>
            <a:ext cx="10361084" cy="1065213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10515600" cy="1325563"/>
          </a:xfrm>
        </p:spPr>
        <p:txBody>
          <a:bodyPr/>
          <a:lstStyle/>
          <a:p>
            <a:r>
              <a:rPr lang="en-US" dirty="0" smtClean="0"/>
              <a:t>Timing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791200"/>
            <a:ext cx="924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Similar errors as in Low rate case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413328"/>
            <a:ext cx="6602603" cy="4456304"/>
          </a:xfrm>
        </p:spPr>
      </p:pic>
      <p:sp>
        <p:nvSpPr>
          <p:cNvPr id="7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9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8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WUR Pulse </a:t>
            </a:r>
            <a:r>
              <a:rPr lang="en-US" dirty="0"/>
              <a:t>S</a:t>
            </a:r>
            <a:r>
              <a:rPr lang="en-US" dirty="0" smtClean="0"/>
              <a:t>hapes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32" y="1371600"/>
            <a:ext cx="3703320" cy="2777490"/>
          </a:xfrm>
        </p:spPr>
      </p:pic>
      <p:sp>
        <p:nvSpPr>
          <p:cNvPr id="5" name="TextBox 4"/>
          <p:cNvSpPr txBox="1"/>
          <p:nvPr/>
        </p:nvSpPr>
        <p:spPr>
          <a:xfrm>
            <a:off x="1066800" y="4648200"/>
            <a:ext cx="9244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Pulse generated from smaller FFT size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Energy more concentrated at the center and less at the edges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Relatively poor OOK decoding performance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More robust to small timing errors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90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 smtClean="0"/>
              <a:t>WUR packet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1750037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1926365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7514" y="1937410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02108" y="1937410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94236" y="1937411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509962" y="1640237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155000" y="144780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1219200" y="2476310"/>
            <a:ext cx="8305800" cy="3519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Data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Low rate (62.5 Kbps) –Manchester code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‘1’ – </a:t>
            </a:r>
            <a:r>
              <a:rPr lang="en-US" kern="0" dirty="0" smtClean="0"/>
              <a:t>4us </a:t>
            </a:r>
            <a:r>
              <a:rPr lang="en-US" kern="0" dirty="0"/>
              <a:t>on, </a:t>
            </a:r>
            <a:r>
              <a:rPr lang="en-US" kern="0" dirty="0" smtClean="0"/>
              <a:t>4us </a:t>
            </a:r>
            <a:r>
              <a:rPr lang="en-US" kern="0" dirty="0"/>
              <a:t>off, </a:t>
            </a:r>
            <a:r>
              <a:rPr lang="en-US" kern="0" dirty="0" smtClean="0"/>
              <a:t>4us </a:t>
            </a:r>
            <a:r>
              <a:rPr lang="en-US" kern="0" dirty="0"/>
              <a:t>on, </a:t>
            </a:r>
            <a:r>
              <a:rPr lang="en-US" kern="0" dirty="0" smtClean="0"/>
              <a:t>4us </a:t>
            </a:r>
            <a:r>
              <a:rPr lang="en-US" kern="0" dirty="0"/>
              <a:t>off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‘0’ – 4us off, 4us on, 4us off, 4us </a:t>
            </a:r>
            <a:r>
              <a:rPr lang="en-US" kern="0" dirty="0" smtClean="0"/>
              <a:t>on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Standard 4 us OOK pulse in the on period (4 MHz BW)</a:t>
            </a:r>
            <a:endParaRPr lang="en-US" kern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High rate (250 Kbps) – </a:t>
            </a:r>
            <a:r>
              <a:rPr lang="en-US" kern="0" dirty="0"/>
              <a:t>Manchester code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‘1’ – 2us on, 2us off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‘0’ – 2us off, 2us on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Need to design shorter (2us) OOK pulse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6047514" y="1750037"/>
            <a:ext cx="28436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112332" y="131525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24us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</a:t>
            </a:r>
            <a:r>
              <a:rPr lang="en-US" dirty="0" smtClean="0"/>
              <a:t>Pulse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/>
              <a:t>O</a:t>
            </a:r>
            <a:r>
              <a:rPr lang="en-US" dirty="0" smtClean="0"/>
              <a:t>ptions</a:t>
            </a:r>
            <a:r>
              <a:rPr lang="en-US" dirty="0"/>
              <a:t>: </a:t>
            </a:r>
            <a:r>
              <a:rPr lang="en-US" dirty="0" smtClean="0"/>
              <a:t>Time-Masking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743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Time-Masking </a:t>
            </a:r>
            <a:r>
              <a:rPr lang="en-US" dirty="0" smtClean="0"/>
              <a:t>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Applying time-mask to 4us OOK pulse  </a:t>
            </a:r>
            <a:r>
              <a:rPr lang="en-US" dirty="0" smtClean="0"/>
              <a:t>as suggested in [1-2]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either first or second half of the 4us pulse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Issues: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Distortion in the spectrum of the pulse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Spillage beyond the 4 MHz bandwidth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Different error rates for </a:t>
            </a:r>
            <a:r>
              <a:rPr lang="en-US" dirty="0" err="1" smtClean="0"/>
              <a:t>symb</a:t>
            </a:r>
            <a:r>
              <a:rPr lang="en-US" dirty="0" smtClean="0"/>
              <a:t> ‘0’ and ‘1’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Different pulse shapes during the ON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pSp>
        <p:nvGrpSpPr>
          <p:cNvPr id="7" name="그룹 140"/>
          <p:cNvGrpSpPr>
            <a:grpSpLocks/>
          </p:cNvGrpSpPr>
          <p:nvPr/>
        </p:nvGrpSpPr>
        <p:grpSpPr bwMode="auto">
          <a:xfrm>
            <a:off x="2892023" y="3657600"/>
            <a:ext cx="2026444" cy="977139"/>
            <a:chOff x="1488488" y="4747626"/>
            <a:chExt cx="2702512" cy="1302987"/>
          </a:xfrm>
        </p:grpSpPr>
        <p:cxnSp>
          <p:nvCxnSpPr>
            <p:cNvPr id="8" name="직선 연결선 95"/>
            <p:cNvCxnSpPr>
              <a:cxnSpLocks noChangeShapeType="1"/>
            </p:cNvCxnSpPr>
            <p:nvPr/>
          </p:nvCxnSpPr>
          <p:spPr bwMode="auto">
            <a:xfrm>
              <a:off x="1717088" y="5518504"/>
              <a:ext cx="20574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직선 연결선 96"/>
            <p:cNvCxnSpPr>
              <a:cxnSpLocks noChangeShapeType="1"/>
            </p:cNvCxnSpPr>
            <p:nvPr/>
          </p:nvCxnSpPr>
          <p:spPr bwMode="auto">
            <a:xfrm flipV="1">
              <a:off x="1724025" y="4747626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직선 연결선 97"/>
            <p:cNvCxnSpPr>
              <a:cxnSpLocks noChangeShapeType="1"/>
            </p:cNvCxnSpPr>
            <p:nvPr/>
          </p:nvCxnSpPr>
          <p:spPr bwMode="auto">
            <a:xfrm flipV="1">
              <a:off x="2771775" y="4747626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자유형 98"/>
            <p:cNvSpPr>
              <a:spLocks/>
            </p:cNvSpPr>
            <p:nvPr/>
          </p:nvSpPr>
          <p:spPr bwMode="auto">
            <a:xfrm>
              <a:off x="1936750" y="4899244"/>
              <a:ext cx="834501" cy="224943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cxnSp>
          <p:nvCxnSpPr>
            <p:cNvPr id="12" name="직선 연결선 99"/>
            <p:cNvCxnSpPr>
              <a:cxnSpLocks noChangeShapeType="1"/>
            </p:cNvCxnSpPr>
            <p:nvPr/>
          </p:nvCxnSpPr>
          <p:spPr bwMode="auto">
            <a:xfrm>
              <a:off x="2771775" y="5518504"/>
              <a:ext cx="1018588" cy="0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직선 연결선 100"/>
            <p:cNvCxnSpPr>
              <a:cxnSpLocks noChangeShapeType="1"/>
              <a:stCxn id="11" idx="4"/>
            </p:cNvCxnSpPr>
            <p:nvPr/>
          </p:nvCxnSpPr>
          <p:spPr bwMode="auto">
            <a:xfrm>
              <a:off x="2771251" y="5115310"/>
              <a:ext cx="0" cy="39875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Box 105"/>
            <p:cNvSpPr txBox="1">
              <a:spLocks noChangeArrowheads="1"/>
            </p:cNvSpPr>
            <p:nvPr/>
          </p:nvSpPr>
          <p:spPr bwMode="auto">
            <a:xfrm>
              <a:off x="1945689" y="5712023"/>
              <a:ext cx="1371600" cy="33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50" b="0" dirty="0">
                  <a:cs typeface="Arial" panose="020B0604020202020204" pitchFamily="34" charset="0"/>
                </a:rPr>
                <a:t>Information “1”</a:t>
              </a:r>
              <a:endParaRPr lang="ko-KR" altLang="en-US" sz="1050" b="0" dirty="0">
                <a:cs typeface="Arial" panose="020B0604020202020204" pitchFamily="34" charset="0"/>
              </a:endParaRPr>
            </a:p>
          </p:txBody>
        </p:sp>
        <p:sp>
          <p:nvSpPr>
            <p:cNvPr id="15" name="자유형 114"/>
            <p:cNvSpPr>
              <a:spLocks/>
            </p:cNvSpPr>
            <p:nvPr/>
          </p:nvSpPr>
          <p:spPr bwMode="auto">
            <a:xfrm>
              <a:off x="1724025" y="4974962"/>
              <a:ext cx="212725" cy="149225"/>
            </a:xfrm>
            <a:custGeom>
              <a:avLst/>
              <a:gdLst>
                <a:gd name="T0" fmla="*/ 0 w 212725"/>
                <a:gd name="T1" fmla="*/ 0 h 149225"/>
                <a:gd name="T2" fmla="*/ 111125 w 212725"/>
                <a:gd name="T3" fmla="*/ 69850 h 149225"/>
                <a:gd name="T4" fmla="*/ 212725 w 212725"/>
                <a:gd name="T5" fmla="*/ 149225 h 149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2725" h="149225">
                  <a:moveTo>
                    <a:pt x="0" y="0"/>
                  </a:moveTo>
                  <a:cubicBezTo>
                    <a:pt x="37835" y="22489"/>
                    <a:pt x="75671" y="44979"/>
                    <a:pt x="111125" y="69850"/>
                  </a:cubicBezTo>
                  <a:cubicBezTo>
                    <a:pt x="146579" y="94721"/>
                    <a:pt x="198967" y="128058"/>
                    <a:pt x="212725" y="149225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6" name="TextBox 137"/>
            <p:cNvSpPr txBox="1">
              <a:spLocks noChangeArrowheads="1"/>
            </p:cNvSpPr>
            <p:nvPr/>
          </p:nvSpPr>
          <p:spPr bwMode="auto">
            <a:xfrm>
              <a:off x="1488488" y="5486400"/>
              <a:ext cx="2702512" cy="307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900" b="0" dirty="0">
                  <a:cs typeface="Arial" panose="020B0604020202020204" pitchFamily="34" charset="0"/>
                </a:rPr>
                <a:t> 0us                  2.0us                    4us</a:t>
              </a:r>
            </a:p>
          </p:txBody>
        </p:sp>
      </p:grpSp>
      <p:grpSp>
        <p:nvGrpSpPr>
          <p:cNvPr id="17" name="그룹 145"/>
          <p:cNvGrpSpPr>
            <a:grpSpLocks/>
          </p:cNvGrpSpPr>
          <p:nvPr/>
        </p:nvGrpSpPr>
        <p:grpSpPr bwMode="auto">
          <a:xfrm>
            <a:off x="5439965" y="3658811"/>
            <a:ext cx="2027635" cy="947329"/>
            <a:chOff x="4887008" y="4749372"/>
            <a:chExt cx="2702512" cy="1263106"/>
          </a:xfrm>
        </p:grpSpPr>
        <p:grpSp>
          <p:nvGrpSpPr>
            <p:cNvPr id="18" name="그룹 141"/>
            <p:cNvGrpSpPr>
              <a:grpSpLocks/>
            </p:cNvGrpSpPr>
            <p:nvPr/>
          </p:nvGrpSpPr>
          <p:grpSpPr bwMode="auto">
            <a:xfrm>
              <a:off x="4887008" y="4749372"/>
              <a:ext cx="2702512" cy="1263106"/>
              <a:chOff x="4887008" y="4749372"/>
              <a:chExt cx="2702512" cy="1263106"/>
            </a:xfrm>
          </p:grpSpPr>
          <p:cxnSp>
            <p:nvCxnSpPr>
              <p:cNvPr id="20" name="직선 연결선 115"/>
              <p:cNvCxnSpPr>
                <a:cxnSpLocks noChangeShapeType="1"/>
              </p:cNvCxnSpPr>
              <p:nvPr/>
            </p:nvCxnSpPr>
            <p:spPr bwMode="auto">
              <a:xfrm>
                <a:off x="5085763" y="5520250"/>
                <a:ext cx="2099897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직선 연결선 117"/>
              <p:cNvCxnSpPr>
                <a:cxnSpLocks noChangeShapeType="1"/>
              </p:cNvCxnSpPr>
              <p:nvPr/>
            </p:nvCxnSpPr>
            <p:spPr bwMode="auto">
              <a:xfrm flipV="1">
                <a:off x="6140450" y="4749372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" name="자유형 118"/>
              <p:cNvSpPr>
                <a:spLocks/>
              </p:cNvSpPr>
              <p:nvPr/>
            </p:nvSpPr>
            <p:spPr bwMode="auto">
              <a:xfrm>
                <a:off x="6351159" y="4900990"/>
                <a:ext cx="834501" cy="224943"/>
              </a:xfrm>
              <a:custGeom>
                <a:avLst/>
                <a:gdLst>
                  <a:gd name="T0" fmla="*/ 0 w 834501"/>
                  <a:gd name="T1" fmla="*/ 224943 h 224943"/>
                  <a:gd name="T2" fmla="*/ 159798 w 834501"/>
                  <a:gd name="T3" fmla="*/ 3002 h 224943"/>
                  <a:gd name="T4" fmla="*/ 435006 w 834501"/>
                  <a:gd name="T5" fmla="*/ 91778 h 224943"/>
                  <a:gd name="T6" fmla="*/ 568171 w 834501"/>
                  <a:gd name="T7" fmla="*/ 20757 h 224943"/>
                  <a:gd name="T8" fmla="*/ 834501 w 834501"/>
                  <a:gd name="T9" fmla="*/ 216066 h 2249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501" h="224943">
                    <a:moveTo>
                      <a:pt x="0" y="224943"/>
                    </a:moveTo>
                    <a:cubicBezTo>
                      <a:pt x="43648" y="125069"/>
                      <a:pt x="87297" y="25196"/>
                      <a:pt x="159798" y="3002"/>
                    </a:cubicBezTo>
                    <a:cubicBezTo>
                      <a:pt x="232299" y="-19192"/>
                      <a:pt x="366944" y="88819"/>
                      <a:pt x="435006" y="91778"/>
                    </a:cubicBezTo>
                    <a:cubicBezTo>
                      <a:pt x="503068" y="94737"/>
                      <a:pt x="501589" y="42"/>
                      <a:pt x="568171" y="20757"/>
                    </a:cubicBezTo>
                    <a:cubicBezTo>
                      <a:pt x="634754" y="41472"/>
                      <a:pt x="788633" y="180555"/>
                      <a:pt x="834501" y="21606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cxnSp>
            <p:nvCxnSpPr>
              <p:cNvPr id="23" name="직선 연결선 119"/>
              <p:cNvCxnSpPr>
                <a:cxnSpLocks noChangeShapeType="1"/>
              </p:cNvCxnSpPr>
              <p:nvPr/>
            </p:nvCxnSpPr>
            <p:spPr bwMode="auto">
              <a:xfrm>
                <a:off x="5085763" y="5520250"/>
                <a:ext cx="1050925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직선 연결선 120"/>
              <p:cNvCxnSpPr>
                <a:cxnSpLocks noChangeShapeType="1"/>
                <a:stCxn id="22" idx="4"/>
              </p:cNvCxnSpPr>
              <p:nvPr/>
            </p:nvCxnSpPr>
            <p:spPr bwMode="auto">
              <a:xfrm>
                <a:off x="7185660" y="5117056"/>
                <a:ext cx="0" cy="398755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TextBox 124"/>
              <p:cNvSpPr txBox="1">
                <a:spLocks noChangeArrowheads="1"/>
              </p:cNvSpPr>
              <p:nvPr/>
            </p:nvSpPr>
            <p:spPr bwMode="auto">
              <a:xfrm>
                <a:off x="5314363" y="5673923"/>
                <a:ext cx="1371600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050" b="0" dirty="0">
                    <a:cs typeface="Arial" panose="020B0604020202020204" pitchFamily="34" charset="0"/>
                  </a:rPr>
                  <a:t>Information “0”</a:t>
                </a:r>
                <a:endParaRPr lang="ko-KR" altLang="en-US" sz="105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26" name="자유형 129"/>
              <p:cNvSpPr>
                <a:spLocks/>
              </p:cNvSpPr>
              <p:nvPr/>
            </p:nvSpPr>
            <p:spPr bwMode="auto">
              <a:xfrm>
                <a:off x="6138434" y="4976708"/>
                <a:ext cx="212725" cy="149225"/>
              </a:xfrm>
              <a:custGeom>
                <a:avLst/>
                <a:gdLst>
                  <a:gd name="T0" fmla="*/ 0 w 212725"/>
                  <a:gd name="T1" fmla="*/ 0 h 149225"/>
                  <a:gd name="T2" fmla="*/ 111125 w 212725"/>
                  <a:gd name="T3" fmla="*/ 69850 h 149225"/>
                  <a:gd name="T4" fmla="*/ 212725 w 212725"/>
                  <a:gd name="T5" fmla="*/ 149225 h 149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2725" h="149225">
                    <a:moveTo>
                      <a:pt x="0" y="0"/>
                    </a:moveTo>
                    <a:cubicBezTo>
                      <a:pt x="37835" y="22489"/>
                      <a:pt x="75671" y="44979"/>
                      <a:pt x="111125" y="69850"/>
                    </a:cubicBezTo>
                    <a:cubicBezTo>
                      <a:pt x="146579" y="94721"/>
                      <a:pt x="198967" y="128058"/>
                      <a:pt x="212725" y="149225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7" name="TextBox 131"/>
              <p:cNvSpPr txBox="1">
                <a:spLocks noChangeArrowheads="1"/>
              </p:cNvSpPr>
              <p:nvPr/>
            </p:nvSpPr>
            <p:spPr bwMode="auto">
              <a:xfrm>
                <a:off x="4887008" y="5486400"/>
                <a:ext cx="2702512" cy="307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900" b="0" dirty="0">
                    <a:cs typeface="Arial" panose="020B0604020202020204" pitchFamily="34" charset="0"/>
                  </a:rPr>
                  <a:t> 0us                   2.0us 	     4us</a:t>
                </a:r>
              </a:p>
            </p:txBody>
          </p:sp>
        </p:grpSp>
        <p:cxnSp>
          <p:nvCxnSpPr>
            <p:cNvPr id="19" name="직선 연결선 142"/>
            <p:cNvCxnSpPr>
              <a:cxnSpLocks noChangeShapeType="1"/>
              <a:stCxn id="26" idx="0"/>
            </p:cNvCxnSpPr>
            <p:nvPr/>
          </p:nvCxnSpPr>
          <p:spPr bwMode="auto">
            <a:xfrm>
              <a:off x="6138434" y="4976708"/>
              <a:ext cx="2016" cy="533797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design options: FFT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04746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FFT based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Increase the subcarrier spacing to 625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32 pt. FFT in 20 MHz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pulse occupying the center 7 subcarriers (including DC)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Can choose subcarrier weights to be subset of the </a:t>
            </a:r>
            <a:r>
              <a:rPr lang="en-US" dirty="0"/>
              <a:t>13 L-STF coefficients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Example: S=1.436</a:t>
            </a:r>
            <a:r>
              <a:rPr lang="en-US" dirty="0"/>
              <a:t>*[-1-1i -1-1i 1+1i  0 -1-1i -1-1i 1+1i</a:t>
            </a:r>
            <a:r>
              <a:rPr lang="en-US" dirty="0" smtClean="0"/>
              <a:t>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They can be optimized further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8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872" y="2437424"/>
            <a:ext cx="10361084" cy="3734776"/>
          </a:xfrm>
        </p:spPr>
        <p:txBody>
          <a:bodyPr>
            <a:normAutofit fontScale="400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High rate transmissions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Preamble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/>
              <a:t>Repetition of 15-bit PN </a:t>
            </a:r>
            <a:r>
              <a:rPr lang="en-US" sz="4800" dirty="0" err="1"/>
              <a:t>seq</a:t>
            </a:r>
            <a:r>
              <a:rPr lang="en-US" sz="4800" dirty="0"/>
              <a:t> </a:t>
            </a:r>
            <a:endParaRPr lang="en-US" sz="4800" dirty="0" smtClean="0"/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Just for study (to be consistent with our earlier low rate results)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Preamble design for high rate under investigation</a:t>
            </a:r>
            <a:endParaRPr lang="en-US" sz="4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/>
              <a:t>Bit duration: 4 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/>
              <a:t>Standard 4 MHz, 4 us OOK </a:t>
            </a:r>
            <a:r>
              <a:rPr lang="en-US" sz="4800" dirty="0" smtClean="0"/>
              <a:t>pulse (0.8 us CP)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4800" dirty="0"/>
              <a:t>13 L-STF coefficients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Data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Manchester code, Bit </a:t>
            </a:r>
            <a:r>
              <a:rPr lang="en-US" sz="4600" dirty="0"/>
              <a:t>duration: 2 us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MHz, 2 us OOK </a:t>
            </a:r>
            <a:r>
              <a:rPr lang="en-US" sz="4600" dirty="0" smtClean="0"/>
              <a:t>pulse</a:t>
            </a:r>
          </a:p>
          <a:p>
            <a:pPr marL="2114550" lvl="4" indent="-342900">
              <a:buFont typeface="Arial" panose="020B0604020202020204" pitchFamily="34" charset="0"/>
              <a:buChar char="•"/>
            </a:pPr>
            <a:r>
              <a:rPr lang="en-US" sz="4500" dirty="0" smtClean="0"/>
              <a:t>Time masking Vs FFT approach</a:t>
            </a:r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9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9906000" cy="3425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The known </a:t>
            </a:r>
            <a:r>
              <a:rPr lang="en-US" sz="1800" dirty="0" smtClean="0">
                <a:sym typeface="Wingdings" panose="05000000000000000000" pitchFamily="2" charset="2"/>
              </a:rPr>
              <a:t>64 us preamble </a:t>
            </a:r>
            <a:r>
              <a:rPr lang="en-US" sz="1800" dirty="0">
                <a:sym typeface="Wingdings" panose="05000000000000000000" pitchFamily="2" charset="2"/>
              </a:rPr>
              <a:t>sequence is cross correlated (normalized output) with a sliding window of the received </a:t>
            </a:r>
            <a:r>
              <a:rPr lang="en-US" sz="1800" dirty="0" smtClean="0">
                <a:sym typeface="Wingdings" panose="05000000000000000000" pitchFamily="2" charset="2"/>
              </a:rPr>
              <a:t>samples and detect two peaks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Numerator order=1, denominator order=1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Passband freq. = 2MHz, Stopband freq.=6MHz, Sampling freq. =160MHz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with in-phase 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25 MHz </a:t>
            </a:r>
            <a:r>
              <a:rPr lang="en-US" sz="1800" dirty="0">
                <a:sym typeface="Wingdings" panose="05000000000000000000" pitchFamily="2" charset="2"/>
              </a:rPr>
              <a:t>away ACI: 16 dB </a:t>
            </a:r>
            <a:r>
              <a:rPr lang="en-US" sz="1800" dirty="0" smtClean="0">
                <a:sym typeface="Wingdings" panose="05000000000000000000" pitchFamily="2" charset="2"/>
              </a:rPr>
              <a:t>higher </a:t>
            </a:r>
            <a:r>
              <a:rPr lang="en-US" sz="1800" dirty="0">
                <a:sym typeface="Wingdings" panose="05000000000000000000" pitchFamily="2" charset="2"/>
              </a:rPr>
              <a:t>than the received signal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SNR is measured after the 4 MHz LPF and 4 MHz </a:t>
            </a:r>
            <a:r>
              <a:rPr lang="en-US" sz="1800" dirty="0" smtClean="0">
                <a:sym typeface="Wingdings" panose="05000000000000000000" pitchFamily="2" charset="2"/>
              </a:rPr>
              <a:t>sampling</a:t>
            </a:r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04800"/>
            <a:ext cx="1874823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8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5008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with timing acquisition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1729" y="5645216"/>
            <a:ext cx="1066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maller FFT approach gives better performance than time making approach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2-3 dB performance gap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949" y="1252538"/>
            <a:ext cx="6326152" cy="4310062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19" y="1379221"/>
            <a:ext cx="5831044" cy="4113213"/>
          </a:xfrm>
        </p:spPr>
      </p:pic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0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Discussed two approaches for 2us OOK pulse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 making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FFT approach with increased subcarrier spacing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timing acquisition, FFT based approach performs better by 2-3 dB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5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80406" y="1751013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b="0" dirty="0"/>
              <a:t>[1] Junghoon Suh, et.al., “Blank GI choices under Timing Errors,” IEEE 802.11-17/1390r1</a:t>
            </a:r>
          </a:p>
          <a:p>
            <a:pPr marL="0" indent="0"/>
            <a:r>
              <a:rPr lang="en-US" b="0" dirty="0"/>
              <a:t>[2] Junghoon Suh, et.al., “ Blank GI for the Waveform Coding ,” IEEE 802.11-17/0696r0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17576</TotalTime>
  <Words>733</Words>
  <Application>Microsoft Office PowerPoint</Application>
  <PresentationFormat>Widescreen</PresentationFormat>
  <Paragraphs>150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Discussion on OOK Pulse Design for Higher Rate</vt:lpstr>
      <vt:lpstr>WUR packet structure</vt:lpstr>
      <vt:lpstr>2us OOK Pulse Design Options: Time-Masking</vt:lpstr>
      <vt:lpstr>2us OOK pulse design options: FFT based</vt:lpstr>
      <vt:lpstr>Simulation parameters (Transmitter)</vt:lpstr>
      <vt:lpstr>Simulation parameters (Receiver)</vt:lpstr>
      <vt:lpstr>Performance with timing acquisition</vt:lpstr>
      <vt:lpstr>Summary</vt:lpstr>
      <vt:lpstr>References</vt:lpstr>
      <vt:lpstr>Backup</vt:lpstr>
      <vt:lpstr>Timing Errors</vt:lpstr>
      <vt:lpstr>WUR Pulse Shapes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</cp:keywords>
  <cp:lastModifiedBy>Azizi, Shahrnaz</cp:lastModifiedBy>
  <cp:revision>598</cp:revision>
  <cp:lastPrinted>1601-01-01T00:00:00Z</cp:lastPrinted>
  <dcterms:created xsi:type="dcterms:W3CDTF">2015-10-31T00:33:08Z</dcterms:created>
  <dcterms:modified xsi:type="dcterms:W3CDTF">2017-11-02T07:56:28Z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e7a2ccb2-ab37-478f-9daa-b7ad87f2007c</vt:lpwstr>
  </property>
  <property fmtid="{D5CDD505-2E9C-101B-9397-08002B2CF9AE}" pid="3" name="CTP_BU">
    <vt:lpwstr>INTEL LABS GRP</vt:lpwstr>
  </property>
  <property fmtid="{D5CDD505-2E9C-101B-9397-08002B2CF9AE}" pid="4" name="CTP_TimeStamp">
    <vt:lpwstr>2017-11-01 21:26:23Z</vt:lpwstr>
  </property>
  <property fmtid="{D5CDD505-2E9C-101B-9397-08002B2CF9AE}" pid="5" name="CTPClassification">
    <vt:lpwstr>CTP_IC</vt:lpwstr>
  </property>
</Properties>
</file>