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330" r:id="rId3"/>
    <p:sldId id="327" r:id="rId4"/>
    <p:sldId id="326" r:id="rId5"/>
    <p:sldId id="331" r:id="rId6"/>
    <p:sldId id="312" r:id="rId7"/>
    <p:sldId id="311"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31" autoAdjust="0"/>
    <p:restoredTop sz="94660"/>
  </p:normalViewPr>
  <p:slideViewPr>
    <p:cSldViewPr>
      <p:cViewPr varScale="1">
        <p:scale>
          <a:sx n="117" d="100"/>
          <a:sy n="117" d="100"/>
        </p:scale>
        <p:origin x="190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2848"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a:t>Page </a:t>
            </a:r>
            <a:fld id="{33E08E1E-6EC7-4C1A-A5A7-331760B4307E}" type="slidenum">
              <a:rPr lang="en-US" altLang="en-US"/>
              <a:pPr/>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a:t>Page </a:t>
            </a:r>
            <a:fld id="{A4C469B6-0354-4D64-BCEB-6541BE9EF06F}" type="slidenum">
              <a:rPr lang="en-US" altLang="en-US"/>
              <a:pPr/>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pPr>
                <a:spcBef>
                  <a:spcPct val="0"/>
                </a:spcBef>
              </a:pPr>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82272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dirty="0"/>
              <a:t>September 2017</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pPr/>
              <a:t>‹#›</a:t>
            </a:fld>
            <a:endParaRPr lang="en-US" altLang="en-US"/>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pPr/>
              <a:t>‹#›</a:t>
            </a:fld>
            <a:endParaRPr lang="en-US" altLang="en-US"/>
          </a:p>
        </p:txBody>
      </p:sp>
      <p:sp>
        <p:nvSpPr>
          <p:cNvPr id="8" name="Rectangle 4"/>
          <p:cNvSpPr>
            <a:spLocks noGrp="1" noChangeArrowheads="1"/>
          </p:cNvSpPr>
          <p:nvPr>
            <p:ph type="dt" sz="half" idx="13"/>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r>
              <a:rPr lang="en-US" dirty="0"/>
              <a:t>September 2017</a:t>
            </a:r>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pPr/>
              <a:t>‹#›</a:t>
            </a:fld>
            <a:endParaRPr lang="en-US" altLang="en-US"/>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a:t>Lei Huang (Panasonic</a:t>
            </a:r>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pPr/>
              <a:t>‹#›</a:t>
            </a:fld>
            <a:endParaRPr lang="en-US" altLang="en-US"/>
          </a:p>
        </p:txBody>
      </p:sp>
      <p:sp>
        <p:nvSpPr>
          <p:cNvPr id="6"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pPr/>
              <a:t>‹#›</a:t>
            </a:fld>
            <a:endParaRPr lang="en-US" altLang="en-US"/>
          </a:p>
        </p:txBody>
      </p:sp>
      <p:sp>
        <p:nvSpPr>
          <p:cNvPr id="5" name="Date Placeholder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dirty="0"/>
              <a:t>September 2017</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pPr/>
              <a:t>‹#›</a:t>
            </a:fld>
            <a:endParaRPr lang="en-US" altLang="en-US"/>
          </a:p>
        </p:txBody>
      </p:sp>
    </p:spTree>
    <p:extLst>
      <p:ext uri="{BB962C8B-B14F-4D97-AF65-F5344CB8AC3E}">
        <p14:creationId xmlns:p14="http://schemas.microsoft.com/office/powerpoint/2010/main" val="279140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dirty="0"/>
              <a:t>September 2017</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pPr/>
              <a:t>‹#›</a:t>
            </a:fld>
            <a:endParaRPr lang="en-US" altLang="en-US"/>
          </a:p>
        </p:txBody>
      </p:sp>
    </p:spTree>
    <p:extLst>
      <p:ext uri="{BB962C8B-B14F-4D97-AF65-F5344CB8AC3E}">
        <p14:creationId xmlns:p14="http://schemas.microsoft.com/office/powerpoint/2010/main" val="14415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Lei Huang (Panasonic)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a:t>Slide </a:t>
            </a:r>
            <a:fld id="{6F1F6262-6948-42CD-BF7B-D2CB9D8BADE4}" type="slidenum">
              <a:rPr lang="en-US" altLang="en-US"/>
              <a:pPr/>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0597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a:t>
            </a:r>
            <a:r>
              <a:rPr lang="en-US" altLang="en-US" sz="1800" b="1" dirty="0" smtClean="0"/>
              <a:t>802.11-17/1607r1</a:t>
            </a:r>
            <a:endParaRPr lang="en-US" altLang="en-US" sz="1800" b="1" dirty="0"/>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3" r:id="rId8"/>
    <p:sldLayoutId id="2147486144" r:id="rId9"/>
    <p:sldLayoutId id="2147486145" r:id="rId10"/>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3ABCD13-380B-4CB5-B9B1-96CEC68A8A42}" type="slidenum">
              <a:rPr lang="en-US" altLang="en-US" sz="1200" b="0" smtClean="0"/>
              <a:pPr>
                <a:spcBef>
                  <a:spcPct val="0"/>
                </a:spcBef>
                <a:buFontTx/>
                <a:buNone/>
              </a:pPr>
              <a:t>1</a:t>
            </a:fld>
            <a:endParaRPr lang="en-US" altLang="en-US" sz="1200" b="0"/>
          </a:p>
        </p:txBody>
      </p:sp>
      <p:sp>
        <p:nvSpPr>
          <p:cNvPr id="13317" name="Rectangle 2"/>
          <p:cNvSpPr>
            <a:spLocks noGrp="1" noChangeArrowheads="1"/>
          </p:cNvSpPr>
          <p:nvPr>
            <p:ph type="title"/>
          </p:nvPr>
        </p:nvSpPr>
        <p:spPr>
          <a:xfrm>
            <a:off x="685800" y="609600"/>
            <a:ext cx="7772400" cy="1066800"/>
          </a:xfrm>
        </p:spPr>
        <p:txBody>
          <a:bodyPr/>
          <a:lstStyle/>
          <a:p>
            <a:r>
              <a:rPr lang="en-US" altLang="ko-KR" dirty="0"/>
              <a:t>WUR Synchronization</a:t>
            </a:r>
            <a:endParaRPr lang="en-US" altLang="en-US" dirty="0"/>
          </a:p>
        </p:txBody>
      </p:sp>
      <p:sp>
        <p:nvSpPr>
          <p:cNvPr id="13318" name="Rectangle 6"/>
          <p:cNvSpPr>
            <a:spLocks noGrp="1" noChangeArrowheads="1"/>
          </p:cNvSpPr>
          <p:nvPr>
            <p:ph type="body" idx="1"/>
          </p:nvPr>
        </p:nvSpPr>
        <p:spPr>
          <a:xfrm>
            <a:off x="685800" y="1676400"/>
            <a:ext cx="7772400" cy="381000"/>
          </a:xfrm>
        </p:spPr>
        <p:txBody>
          <a:bodyPr/>
          <a:lstStyle/>
          <a:p>
            <a:pPr algn="ctr">
              <a:buFontTx/>
              <a:buNone/>
            </a:pPr>
            <a:r>
              <a:rPr lang="en-US" altLang="en-US" sz="2000" dirty="0"/>
              <a:t>Date:</a:t>
            </a:r>
            <a:r>
              <a:rPr lang="en-US" altLang="en-US" sz="2000" b="0" dirty="0"/>
              <a:t> </a:t>
            </a:r>
            <a:r>
              <a:rPr lang="en-US" altLang="en-US" sz="2000" b="0" dirty="0" smtClean="0"/>
              <a:t>2017-11-08</a:t>
            </a:r>
            <a:endParaRPr lang="en-US" altLang="en-US" sz="2000" b="0" dirty="0"/>
          </a:p>
        </p:txBody>
      </p:sp>
      <p:sp>
        <p:nvSpPr>
          <p:cNvPr id="13320"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Authors:</a:t>
            </a:r>
            <a:endParaRPr lang="en-US" altLang="en-US" sz="2000" b="0"/>
          </a:p>
        </p:txBody>
      </p:sp>
      <p:graphicFrame>
        <p:nvGraphicFramePr>
          <p:cNvPr id="2" name="Table 1"/>
          <p:cNvGraphicFramePr>
            <a:graphicFrameLocks noGrp="1"/>
          </p:cNvGraphicFramePr>
          <p:nvPr>
            <p:extLst>
              <p:ext uri="{D42A27DB-BD31-4B8C-83A1-F6EECF244321}">
                <p14:modId xmlns:p14="http://schemas.microsoft.com/office/powerpoint/2010/main" val="3418759249"/>
              </p:ext>
            </p:extLst>
          </p:nvPr>
        </p:nvGraphicFramePr>
        <p:xfrm>
          <a:off x="381001" y="2534920"/>
          <a:ext cx="8305800" cy="1483360"/>
        </p:xfrm>
        <a:graphic>
          <a:graphicData uri="http://schemas.openxmlformats.org/drawingml/2006/table">
            <a:tbl>
              <a:tblPr>
                <a:tableStyleId>{5940675A-B579-460E-94D1-54222C63F5DA}</a:tableStyleId>
              </a:tblPr>
              <a:tblGrid>
                <a:gridCol w="1676399">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29494">
                  <a:extLst>
                    <a:ext uri="{9D8B030D-6E8A-4147-A177-3AD203B41FA5}">
                      <a16:colId xmlns:a16="http://schemas.microsoft.com/office/drawing/2014/main" val="20003"/>
                    </a:ext>
                  </a:extLst>
                </a:gridCol>
                <a:gridCol w="2856707">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Company</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pPr marL="0" algn="l" defTabSz="914400" rtl="0" eaLnBrk="1" latinLnBrk="0" hangingPunct="1">
                        <a:spcAft>
                          <a:spcPts val="0"/>
                        </a:spcAft>
                      </a:pPr>
                      <a:r>
                        <a:rPr lang="en-US" sz="1600" b="0" kern="0" dirty="0">
                          <a:solidFill>
                            <a:schemeClr val="tx1"/>
                          </a:solidFill>
                          <a:effectLst/>
                          <a:latin typeface="Times New Roman" panose="02020603050405020304" pitchFamily="18" charset="0"/>
                          <a:ea typeface="+mn-ea"/>
                          <a:cs typeface="+mn-cs"/>
                        </a:rPr>
                        <a:t>Lei Huang</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rowSpan="3">
                  <a:txBody>
                    <a:bodyPr/>
                    <a:lstStyle/>
                    <a:p>
                      <a:pPr>
                        <a:spcAft>
                          <a:spcPts val="0"/>
                        </a:spcAft>
                      </a:pPr>
                      <a:endParaRPr lang="en-US" sz="1600" b="0" dirty="0">
                        <a:effectLst/>
                        <a:latin typeface="Times New Roman" panose="02020603050405020304" pitchFamily="18" charset="0"/>
                        <a:ea typeface="맑은 고딕" panose="020B0503020000020004" pitchFamily="50" charset="-127"/>
                      </a:endParaRPr>
                    </a:p>
                    <a:p>
                      <a:pPr>
                        <a:spcAft>
                          <a:spcPts val="0"/>
                        </a:spcAft>
                      </a:pPr>
                      <a:r>
                        <a:rPr lang="en-US" sz="1600" b="0" dirty="0">
                          <a:effectLst/>
                          <a:latin typeface="Times New Roman" panose="02020603050405020304" pitchFamily="18" charset="0"/>
                          <a:ea typeface="맑은 고딕" panose="020B0503020000020004" pitchFamily="50" charset="-127"/>
                        </a:rPr>
                        <a:t>Panasonic Corporation</a:t>
                      </a: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lei.huang@sg.panasonic.com</a:t>
                      </a: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1"/>
                  </a:ext>
                </a:extLst>
              </a:tr>
              <a:tr h="370840">
                <a:tc>
                  <a:txBody>
                    <a:bodyPr/>
                    <a:lstStyle/>
                    <a:p>
                      <a:pPr marL="0" algn="l" defTabSz="914400" rtl="0" eaLnBrk="1" latinLnBrk="0" hangingPunct="1">
                        <a:spcAft>
                          <a:spcPts val="0"/>
                        </a:spcAft>
                      </a:pPr>
                      <a:r>
                        <a:rPr lang="en-US" altLang="ja-JP" sz="1600" b="0" kern="0" dirty="0">
                          <a:solidFill>
                            <a:schemeClr val="tx1"/>
                          </a:solidFill>
                          <a:effectLst/>
                          <a:latin typeface="Times New Roman" panose="02020603050405020304" pitchFamily="18" charset="0"/>
                          <a:ea typeface="+mn-ea"/>
                          <a:cs typeface="+mn-cs"/>
                        </a:rPr>
                        <a:t>Rojan Chitrakar </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2"/>
                  </a:ext>
                </a:extLst>
              </a:tr>
              <a:tr h="370840">
                <a:tc>
                  <a:txBody>
                    <a:bodyPr/>
                    <a:lstStyle/>
                    <a:p>
                      <a:pPr marL="0" algn="l" defTabSz="914400" rtl="0" eaLnBrk="1" latinLnBrk="0" hangingPunct="1">
                        <a:spcAft>
                          <a:spcPts val="0"/>
                        </a:spcAft>
                      </a:pPr>
                      <a:r>
                        <a:rPr lang="en-SG" altLang="ko-KR" sz="1600" b="0" kern="0" dirty="0">
                          <a:solidFill>
                            <a:schemeClr val="tx1"/>
                          </a:solidFill>
                          <a:effectLst/>
                          <a:latin typeface="Times New Roman" panose="02020603050405020304" pitchFamily="18" charset="0"/>
                          <a:ea typeface="+mn-ea"/>
                          <a:cs typeface="+mn-cs"/>
                        </a:rPr>
                        <a:t>Yoshio Urabe</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3"/>
                  </a:ext>
                </a:extLst>
              </a:tr>
            </a:tbl>
          </a:graphicData>
        </a:graphic>
      </p:graphicFrame>
      <p:sp>
        <p:nvSpPr>
          <p:cNvPr id="17" name="Footer Placeholder 3"/>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9" name="Date Placeholder 5"/>
          <p:cNvSpPr>
            <a:spLocks noGrp="1"/>
          </p:cNvSpPr>
          <p:nvPr>
            <p:ph type="dt" sz="half" idx="2"/>
          </p:nvPr>
        </p:nvSpPr>
        <p:spPr>
          <a:xfrm>
            <a:off x="696913" y="332601"/>
            <a:ext cx="1541128" cy="276999"/>
          </a:xfrm>
        </p:spPr>
        <p:txBody>
          <a:bodyPr/>
          <a:lstStyle/>
          <a:p>
            <a:pPr>
              <a:defRPr/>
            </a:pPr>
            <a:r>
              <a:rPr lang="en-US" altLang="ko-KR" dirty="0"/>
              <a:t>November 2017</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3" name="Slide Number Placeholder 2"/>
          <p:cNvSpPr>
            <a:spLocks noGrp="1"/>
          </p:cNvSpPr>
          <p:nvPr>
            <p:ph type="sldNum" sz="quarter" idx="12"/>
          </p:nvPr>
        </p:nvSpPr>
        <p:spPr/>
        <p:txBody>
          <a:bodyPr/>
          <a:lstStyle/>
          <a:p>
            <a:r>
              <a:rPr lang="en-US" altLang="en-US"/>
              <a:t>Slide </a:t>
            </a:r>
            <a:fld id="{CF617D86-5CEF-4A7A-8BBC-1BE5E3A2734F}" type="slidenum">
              <a:rPr lang="en-US" altLang="en-US" smtClean="0"/>
              <a:pPr/>
              <a:t>2</a:t>
            </a:fld>
            <a:endParaRPr lang="en-US" altLang="en-US"/>
          </a:p>
        </p:txBody>
      </p:sp>
      <p:sp>
        <p:nvSpPr>
          <p:cNvPr id="4" name="Date Placeholder 3"/>
          <p:cNvSpPr>
            <a:spLocks noGrp="1"/>
          </p:cNvSpPr>
          <p:nvPr>
            <p:ph type="dt" sz="half" idx="2"/>
          </p:nvPr>
        </p:nvSpPr>
        <p:spPr>
          <a:xfrm>
            <a:off x="696913" y="332601"/>
            <a:ext cx="1541128" cy="276999"/>
          </a:xfrm>
        </p:spPr>
        <p:txBody>
          <a:bodyPr/>
          <a:lstStyle/>
          <a:p>
            <a:pPr>
              <a:defRPr/>
            </a:pPr>
            <a:r>
              <a:rPr lang="en-US" altLang="ko-KR" dirty="0"/>
              <a:t>November 2017</a:t>
            </a:r>
          </a:p>
        </p:txBody>
      </p:sp>
      <p:sp>
        <p:nvSpPr>
          <p:cNvPr id="7" name="Title 1"/>
          <p:cNvSpPr txBox="1">
            <a:spLocks/>
          </p:cNvSpPr>
          <p:nvPr/>
        </p:nvSpPr>
        <p:spPr>
          <a:xfrm>
            <a:off x="0" y="678904"/>
            <a:ext cx="9144000" cy="5402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800" kern="0" dirty="0">
                <a:ea typeface="Gulim" pitchFamily="34" charset="-127"/>
              </a:rPr>
              <a:t>Background</a:t>
            </a:r>
            <a:endParaRPr lang="en-US" sz="2800" kern="0" dirty="0"/>
          </a:p>
        </p:txBody>
      </p:sp>
      <p:sp>
        <p:nvSpPr>
          <p:cNvPr id="8" name="내용 개체 틀 2"/>
          <p:cNvSpPr txBox="1">
            <a:spLocks/>
          </p:cNvSpPr>
          <p:nvPr/>
        </p:nvSpPr>
        <p:spPr>
          <a:xfrm>
            <a:off x="381000" y="1219200"/>
            <a:ext cx="8382000" cy="3352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61950" indent="-361950">
              <a:buFont typeface="Wingdings" panose="05000000000000000000" pitchFamily="2" charset="2"/>
              <a:buChar char="q"/>
              <a:tabLst>
                <a:tab pos="361950" algn="l"/>
              </a:tabLst>
            </a:pPr>
            <a:r>
              <a:rPr lang="en-SG" altLang="ko-KR" sz="1800" b="0" kern="0" dirty="0">
                <a:cs typeface="Arial" panose="020B0604020202020204" pitchFamily="34" charset="0"/>
              </a:rPr>
              <a:t>WUR Beacon frame can be transmitted periodically to WURs for synchronization.</a:t>
            </a:r>
          </a:p>
          <a:p>
            <a:pPr marL="628650" lvl="1" indent="-179388">
              <a:buFont typeface="Wingdings" panose="05000000000000000000" pitchFamily="2" charset="2"/>
              <a:buChar char="§"/>
              <a:tabLst>
                <a:tab pos="361950" algn="l"/>
              </a:tabLst>
            </a:pPr>
            <a:r>
              <a:rPr lang="en-SG" altLang="ko-KR" sz="1600" kern="0" dirty="0">
                <a:ea typeface="Gulim" pitchFamily="34" charset="-127"/>
                <a:cs typeface="Arial" panose="020B0604020202020204" pitchFamily="34" charset="0"/>
              </a:rPr>
              <a:t>WUR Beacon interval,</a:t>
            </a:r>
            <a:r>
              <a:rPr lang="en-US" sz="1600" i="1" kern="0" dirty="0">
                <a:cs typeface="Arial" panose="020B0604020202020204" pitchFamily="34" charset="0"/>
              </a:rPr>
              <a:t>T</a:t>
            </a:r>
            <a:r>
              <a:rPr lang="en-US" sz="1600" kern="0" baseline="-25000" dirty="0">
                <a:cs typeface="Arial" panose="020B0604020202020204" pitchFamily="34" charset="0"/>
              </a:rPr>
              <a:t>WBI</a:t>
            </a:r>
            <a:r>
              <a:rPr lang="en-SG" altLang="ko-KR" sz="1600" kern="0" dirty="0">
                <a:ea typeface="Gulim" pitchFamily="34" charset="-127"/>
                <a:cs typeface="Arial" panose="020B0604020202020204" pitchFamily="34" charset="0"/>
              </a:rPr>
              <a:t>, is configurable (e.g., 1s, 2s, 4s, 6s, </a:t>
            </a:r>
            <a:r>
              <a:rPr lang="en-SG" altLang="ko-KR" sz="1600" kern="0" dirty="0" err="1">
                <a:ea typeface="Gulim" pitchFamily="34" charset="-127"/>
                <a:cs typeface="Arial" panose="020B0604020202020204" pitchFamily="34" charset="0"/>
              </a:rPr>
              <a:t>etc</a:t>
            </a:r>
            <a:r>
              <a:rPr lang="en-SG" altLang="ko-KR" sz="1600" kern="0" dirty="0">
                <a:ea typeface="Gulim" pitchFamily="34" charset="-127"/>
                <a:cs typeface="Arial" panose="020B0604020202020204" pitchFamily="34" charset="0"/>
              </a:rPr>
              <a:t>). </a:t>
            </a:r>
          </a:p>
          <a:p>
            <a:pPr marL="1116012" lvl="2" indent="-285750">
              <a:buFont typeface="Arial" panose="020B0604020202020204" pitchFamily="34" charset="0"/>
              <a:buChar char="•"/>
              <a:tabLst>
                <a:tab pos="361950" algn="l"/>
              </a:tabLst>
            </a:pPr>
            <a:r>
              <a:rPr lang="en-US" sz="1400" i="1" kern="0" dirty="0">
                <a:cs typeface="Arial" panose="020B0604020202020204" pitchFamily="34" charset="0"/>
              </a:rPr>
              <a:t>T</a:t>
            </a:r>
            <a:r>
              <a:rPr lang="en-US" sz="1400" kern="0" baseline="-25000" dirty="0">
                <a:cs typeface="Arial" panose="020B0604020202020204" pitchFamily="34" charset="0"/>
              </a:rPr>
              <a:t>WBI</a:t>
            </a:r>
            <a:r>
              <a:rPr lang="en-US" altLang="ko-KR" sz="1400" kern="0" dirty="0">
                <a:ea typeface="Gulim" pitchFamily="34" charset="-127"/>
                <a:cs typeface="Arial" panose="020B0604020202020204" pitchFamily="34" charset="0"/>
              </a:rPr>
              <a:t> is included in WUR Mode element.</a:t>
            </a:r>
          </a:p>
          <a:p>
            <a:pPr marL="628650" lvl="1" indent="-179388">
              <a:buFont typeface="Wingdings" panose="05000000000000000000" pitchFamily="2" charset="2"/>
              <a:buChar char="§"/>
              <a:tabLst>
                <a:tab pos="361950" algn="l"/>
              </a:tabLst>
            </a:pPr>
            <a:r>
              <a:rPr lang="en-SG" altLang="ko-KR" sz="1600" kern="0" dirty="0">
                <a:ea typeface="Gulim" pitchFamily="34" charset="-127"/>
                <a:cs typeface="Arial" panose="020B0604020202020204" pitchFamily="34" charset="0"/>
              </a:rPr>
              <a:t>WUR beacon frame comprises a Partial TSF field.</a:t>
            </a:r>
          </a:p>
          <a:p>
            <a:pPr marL="1116012" lvl="2" indent="-285750">
              <a:buFont typeface="Arial" panose="020B0604020202020204" pitchFamily="34" charset="0"/>
              <a:buChar char="•"/>
              <a:tabLst>
                <a:tab pos="361950" algn="l"/>
              </a:tabLst>
            </a:pPr>
            <a:r>
              <a:rPr lang="en-US" altLang="ko-KR" sz="1400" kern="0" dirty="0">
                <a:ea typeface="Gulim" pitchFamily="34" charset="-127"/>
                <a:cs typeface="Arial" panose="020B0604020202020204" pitchFamily="34" charset="0"/>
              </a:rPr>
              <a:t>The size of the Partial TSF field is fixed (e.g., 12 bits)</a:t>
            </a:r>
          </a:p>
          <a:p>
            <a:pPr marL="628650" lvl="1" indent="-179388">
              <a:buFont typeface="Wingdings" panose="05000000000000000000" pitchFamily="2" charset="2"/>
              <a:buChar char="§"/>
              <a:tabLst>
                <a:tab pos="361950" algn="l"/>
              </a:tabLst>
            </a:pPr>
            <a:r>
              <a:rPr lang="en-SG" altLang="ko-KR" sz="1600" kern="0" dirty="0">
                <a:ea typeface="Gulim" pitchFamily="34" charset="-127"/>
                <a:cs typeface="Arial" panose="020B0604020202020204" pitchFamily="34" charset="0"/>
              </a:rPr>
              <a:t>WUR beacon frame may only use the low data rate 62.5 kbps.</a:t>
            </a:r>
          </a:p>
          <a:p>
            <a:pPr marL="361950" indent="-361950">
              <a:buFont typeface="Wingdings" panose="05000000000000000000" pitchFamily="2" charset="2"/>
              <a:buChar char="q"/>
              <a:tabLst>
                <a:tab pos="361950" algn="l"/>
              </a:tabLst>
            </a:pPr>
            <a:r>
              <a:rPr lang="en-SG" altLang="ko-KR" sz="1800" b="0" kern="0" dirty="0">
                <a:cs typeface="Arial" panose="020B0604020202020204" pitchFamily="34" charset="0"/>
              </a:rPr>
              <a:t>The transmission time required for a WUR Beacon frame is about 1ms.</a:t>
            </a:r>
          </a:p>
          <a:p>
            <a:pPr marL="628650" lvl="1" indent="-179388">
              <a:buFont typeface="Wingdings" panose="05000000000000000000" pitchFamily="2" charset="2"/>
              <a:buChar char="§"/>
              <a:tabLst>
                <a:tab pos="361950" algn="l"/>
              </a:tabLst>
            </a:pPr>
            <a:r>
              <a:rPr lang="en-US" altLang="ko-KR" sz="1600" kern="0" dirty="0">
                <a:ea typeface="Gulim" pitchFamily="34" charset="-127"/>
                <a:cs typeface="Arial" panose="020B0604020202020204" pitchFamily="34" charset="0"/>
              </a:rPr>
              <a:t>Airtime occupied by WUR Beacon transmission is not trivial</a:t>
            </a:r>
          </a:p>
          <a:p>
            <a:pPr marL="628650" lvl="1" indent="-179388">
              <a:buFont typeface="Wingdings" panose="05000000000000000000" pitchFamily="2" charset="2"/>
              <a:buChar char="§"/>
              <a:tabLst>
                <a:tab pos="361950" algn="l"/>
              </a:tabLst>
            </a:pPr>
            <a:r>
              <a:rPr lang="en-US" altLang="ko-KR" sz="1600" kern="0" dirty="0">
                <a:ea typeface="Gulim" pitchFamily="34" charset="-127"/>
                <a:cs typeface="Arial" panose="020B0604020202020204" pitchFamily="34" charset="0"/>
              </a:rPr>
              <a:t>It is critical to minimize WUR Beacon transmission. </a:t>
            </a:r>
            <a:endParaRPr lang="en-SG" altLang="ko-KR" sz="1600" kern="0" dirty="0">
              <a:ea typeface="Gulim" pitchFamily="34" charset="-127"/>
              <a:cs typeface="Arial" panose="020B0604020202020204" pitchFamily="34" charset="0"/>
            </a:endParaRPr>
          </a:p>
          <a:p>
            <a:pPr marL="247650" indent="-179388">
              <a:buFont typeface="Wingdings" panose="05000000000000000000" pitchFamily="2" charset="2"/>
              <a:buChar char="§"/>
              <a:tabLst>
                <a:tab pos="361950" algn="l"/>
              </a:tabLst>
            </a:pPr>
            <a:endParaRPr lang="en-SG" altLang="ko-KR" sz="1800" b="0" kern="0" dirty="0">
              <a:ea typeface="Gulim" pitchFamily="34" charset="-127"/>
              <a:cs typeface="Arial" panose="020B0604020202020204" pitchFamily="34" charset="0"/>
            </a:endParaRPr>
          </a:p>
          <a:p>
            <a:pPr marL="735012" lvl="1">
              <a:buFont typeface="Arial" panose="020B0604020202020204" pitchFamily="34" charset="0"/>
              <a:buChar char="•"/>
              <a:tabLst>
                <a:tab pos="361950" algn="l"/>
              </a:tabLst>
            </a:pPr>
            <a:endParaRPr lang="en-US" altLang="ko-KR" sz="1600" kern="0" dirty="0">
              <a:ea typeface="Gulim" pitchFamily="34" charset="-127"/>
              <a:cs typeface="Arial" panose="020B0604020202020204" pitchFamily="34" charset="0"/>
            </a:endParaRPr>
          </a:p>
          <a:p>
            <a:pPr marL="361950" indent="-361950">
              <a:buFont typeface="Wingdings" panose="05000000000000000000" pitchFamily="2" charset="2"/>
              <a:buChar char="q"/>
              <a:tabLst>
                <a:tab pos="361950" algn="l"/>
              </a:tabLst>
            </a:pPr>
            <a:endParaRPr lang="en-SG" altLang="ko-KR" sz="1600" b="0" kern="0" dirty="0">
              <a:cs typeface="Arial" panose="020B0604020202020204" pitchFamily="34" charset="0"/>
            </a:endParaRPr>
          </a:p>
          <a:p>
            <a:pPr marL="628650" lvl="1" indent="-179388">
              <a:buFont typeface="Wingdings" panose="05000000000000000000" pitchFamily="2" charset="2"/>
              <a:buChar char="§"/>
              <a:tabLst>
                <a:tab pos="361950" algn="l"/>
              </a:tabLst>
            </a:pPr>
            <a:endParaRPr lang="en-SG" altLang="ko-KR" sz="1200" kern="0" dirty="0">
              <a:ea typeface="Gulim" pitchFamily="34" charset="-127"/>
              <a:cs typeface="Arial" panose="020B0604020202020204" pitchFamily="34" charset="0"/>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3482925206"/>
              </p:ext>
            </p:extLst>
          </p:nvPr>
        </p:nvGraphicFramePr>
        <p:xfrm>
          <a:off x="3374355" y="4267200"/>
          <a:ext cx="3717925" cy="928687"/>
        </p:xfrm>
        <a:graphic>
          <a:graphicData uri="http://schemas.openxmlformats.org/presentationml/2006/ole">
            <mc:AlternateContent xmlns:mc="http://schemas.openxmlformats.org/markup-compatibility/2006">
              <mc:Choice xmlns:v="urn:schemas-microsoft-com:vml" Requires="v">
                <p:oleObj spid="_x0000_s17466" name="Visio" r:id="rId3" imgW="3718650" imgH="928530" progId="Visio.Drawing.11">
                  <p:embed/>
                </p:oleObj>
              </mc:Choice>
              <mc:Fallback>
                <p:oleObj name="Visio" r:id="rId3" imgW="3718650" imgH="928530" progId="Visio.Drawing.11">
                  <p:embed/>
                  <p:pic>
                    <p:nvPicPr>
                      <p:cNvPr id="4" name="Object 3"/>
                      <p:cNvPicPr/>
                      <p:nvPr/>
                    </p:nvPicPr>
                    <p:blipFill>
                      <a:blip r:embed="rId4"/>
                      <a:stretch>
                        <a:fillRect/>
                      </a:stretch>
                    </p:blipFill>
                    <p:spPr>
                      <a:xfrm>
                        <a:off x="3374355" y="4267200"/>
                        <a:ext cx="3717925" cy="928687"/>
                      </a:xfrm>
                      <a:prstGeom prst="rect">
                        <a:avLst/>
                      </a:prstGeom>
                    </p:spPr>
                  </p:pic>
                </p:oleObj>
              </mc:Fallback>
            </mc:AlternateContent>
          </a:graphicData>
        </a:graphic>
      </p:graphicFrame>
      <p:sp>
        <p:nvSpPr>
          <p:cNvPr id="10" name="TextBox 9"/>
          <p:cNvSpPr txBox="1"/>
          <p:nvPr/>
        </p:nvSpPr>
        <p:spPr>
          <a:xfrm>
            <a:off x="1216509" y="4934277"/>
            <a:ext cx="2016224" cy="523220"/>
          </a:xfrm>
          <a:prstGeom prst="rect">
            <a:avLst/>
          </a:prstGeom>
          <a:noFill/>
        </p:spPr>
        <p:txBody>
          <a:bodyPr wrap="square" rtlCol="0">
            <a:spAutoFit/>
          </a:bodyPr>
          <a:lstStyle/>
          <a:p>
            <a:r>
              <a:rPr lang="en-US" sz="1400" b="1" u="sng" dirty="0"/>
              <a:t>WUR PPDU containing WUR Beacon frame</a:t>
            </a:r>
            <a:endParaRPr lang="en-SG" sz="1400" b="1" u="sng" dirty="0"/>
          </a:p>
        </p:txBody>
      </p:sp>
      <p:graphicFrame>
        <p:nvGraphicFramePr>
          <p:cNvPr id="11" name="Object 10"/>
          <p:cNvGraphicFramePr>
            <a:graphicFrameLocks noChangeAspect="1"/>
          </p:cNvGraphicFramePr>
          <p:nvPr>
            <p:extLst>
              <p:ext uri="{D42A27DB-BD31-4B8C-83A1-F6EECF244321}">
                <p14:modId xmlns:p14="http://schemas.microsoft.com/office/powerpoint/2010/main" val="2964690605"/>
              </p:ext>
            </p:extLst>
          </p:nvPr>
        </p:nvGraphicFramePr>
        <p:xfrm>
          <a:off x="3352800" y="5678492"/>
          <a:ext cx="2927350" cy="641350"/>
        </p:xfrm>
        <a:graphic>
          <a:graphicData uri="http://schemas.openxmlformats.org/presentationml/2006/ole">
            <mc:AlternateContent xmlns:mc="http://schemas.openxmlformats.org/markup-compatibility/2006">
              <mc:Choice xmlns:v="urn:schemas-microsoft-com:vml" Requires="v">
                <p:oleObj spid="_x0000_s17467" name="Visio" r:id="rId5" imgW="2926620" imgH="640710" progId="Visio.Drawing.11">
                  <p:embed/>
                </p:oleObj>
              </mc:Choice>
              <mc:Fallback>
                <p:oleObj name="Visio" r:id="rId5" imgW="2926620" imgH="640710" progId="Visio.Drawing.11">
                  <p:embed/>
                  <p:pic>
                    <p:nvPicPr>
                      <p:cNvPr id="8" name="Object 7"/>
                      <p:cNvPicPr/>
                      <p:nvPr/>
                    </p:nvPicPr>
                    <p:blipFill>
                      <a:blip r:embed="rId6"/>
                      <a:stretch>
                        <a:fillRect/>
                      </a:stretch>
                    </p:blipFill>
                    <p:spPr>
                      <a:xfrm>
                        <a:off x="3352800" y="5678492"/>
                        <a:ext cx="2927350" cy="641350"/>
                      </a:xfrm>
                      <a:prstGeom prst="rect">
                        <a:avLst/>
                      </a:prstGeom>
                    </p:spPr>
                  </p:pic>
                </p:oleObj>
              </mc:Fallback>
            </mc:AlternateContent>
          </a:graphicData>
        </a:graphic>
      </p:graphicFrame>
      <p:cxnSp>
        <p:nvCxnSpPr>
          <p:cNvPr id="14" name="Straight Arrow Connector 13"/>
          <p:cNvCxnSpPr/>
          <p:nvPr/>
        </p:nvCxnSpPr>
        <p:spPr bwMode="auto">
          <a:xfrm flipH="1">
            <a:off x="3657600" y="4992692"/>
            <a:ext cx="2209800" cy="762000"/>
          </a:xfrm>
          <a:prstGeom prst="straightConnector1">
            <a:avLst/>
          </a:prstGeom>
          <a:solidFill>
            <a:schemeClr val="accent1"/>
          </a:solidFill>
          <a:ln w="12700" cap="flat" cmpd="sng" algn="ctr">
            <a:solidFill>
              <a:schemeClr val="tx1"/>
            </a:solidFill>
            <a:prstDash val="dash"/>
            <a:round/>
            <a:headEnd type="none" w="med" len="med"/>
            <a:tailEnd type="none" w="med" len="med"/>
          </a:ln>
          <a:effectLst/>
        </p:spPr>
      </p:cxnSp>
      <p:cxnSp>
        <p:nvCxnSpPr>
          <p:cNvPr id="16" name="Straight Arrow Connector 15"/>
          <p:cNvCxnSpPr/>
          <p:nvPr/>
        </p:nvCxnSpPr>
        <p:spPr bwMode="auto">
          <a:xfrm flipH="1">
            <a:off x="6150645" y="4992692"/>
            <a:ext cx="646251" cy="762000"/>
          </a:xfrm>
          <a:prstGeom prst="straightConnector1">
            <a:avLst/>
          </a:prstGeom>
          <a:solidFill>
            <a:schemeClr val="accent1"/>
          </a:solidFill>
          <a:ln w="12700"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val="162480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3" name="Slide Number Placeholder 2"/>
          <p:cNvSpPr>
            <a:spLocks noGrp="1"/>
          </p:cNvSpPr>
          <p:nvPr>
            <p:ph type="sldNum" sz="quarter" idx="12"/>
          </p:nvPr>
        </p:nvSpPr>
        <p:spPr/>
        <p:txBody>
          <a:bodyPr/>
          <a:lstStyle/>
          <a:p>
            <a:r>
              <a:rPr lang="en-US" altLang="en-US"/>
              <a:t>Slide </a:t>
            </a:r>
            <a:fld id="{CF617D86-5CEF-4A7A-8BBC-1BE5E3A2734F}" type="slidenum">
              <a:rPr lang="en-US" altLang="en-US" smtClean="0"/>
              <a:pPr/>
              <a:t>3</a:t>
            </a:fld>
            <a:endParaRPr lang="en-US" altLang="en-US"/>
          </a:p>
        </p:txBody>
      </p:sp>
      <p:sp>
        <p:nvSpPr>
          <p:cNvPr id="4" name="Date Placeholder 3"/>
          <p:cNvSpPr>
            <a:spLocks noGrp="1"/>
          </p:cNvSpPr>
          <p:nvPr>
            <p:ph type="dt" sz="half" idx="2"/>
          </p:nvPr>
        </p:nvSpPr>
        <p:spPr>
          <a:xfrm>
            <a:off x="696913" y="332601"/>
            <a:ext cx="1598836" cy="276999"/>
          </a:xfrm>
        </p:spPr>
        <p:txBody>
          <a:bodyPr/>
          <a:lstStyle/>
          <a:p>
            <a:pPr>
              <a:defRPr/>
            </a:pPr>
            <a:r>
              <a:rPr lang="en-US" altLang="ko-KR" dirty="0"/>
              <a:t>November 2017</a:t>
            </a:r>
          </a:p>
        </p:txBody>
      </p:sp>
      <mc:AlternateContent xmlns:mc="http://schemas.openxmlformats.org/markup-compatibility/2006" xmlns:a14="http://schemas.microsoft.com/office/drawing/2010/main">
        <mc:Choice Requires="a14">
          <p:sp>
            <p:nvSpPr>
              <p:cNvPr id="7" name="내용 개체 틀 2"/>
              <p:cNvSpPr txBox="1">
                <a:spLocks/>
              </p:cNvSpPr>
              <p:nvPr/>
            </p:nvSpPr>
            <p:spPr>
              <a:xfrm>
                <a:off x="696912" y="1437636"/>
                <a:ext cx="7847013" cy="5020816"/>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61950" indent="-361950">
                  <a:buFont typeface="Wingdings" panose="05000000000000000000" pitchFamily="2" charset="2"/>
                  <a:buChar char="q"/>
                  <a:tabLst>
                    <a:tab pos="361950" algn="l"/>
                  </a:tabLst>
                </a:pPr>
                <a:r>
                  <a:rPr lang="en-SG" sz="1800" b="0" kern="0" dirty="0">
                    <a:cs typeface="Arial" panose="020B0604020202020204" pitchFamily="34" charset="0"/>
                  </a:rPr>
                  <a:t>AP configures the WUR Beacon interval according to the predetermined WUR TSF timer accuracy (e.g., ±500ppm), which is supposed to be derived from the worst WUR TSF timer implementation, so that the WUR of any STA associated with the AP is able to keep synchronized with the AP</a:t>
                </a:r>
                <a:r>
                  <a:rPr lang="en-US" sz="1800" b="0" kern="0" dirty="0">
                    <a:cs typeface="Arial" panose="020B0604020202020204" pitchFamily="34" charset="0"/>
                  </a:rPr>
                  <a:t>.</a:t>
                </a:r>
                <a:endParaRPr lang="en-SG" altLang="ko-KR" sz="1800" b="0" kern="0" dirty="0">
                  <a:cs typeface="Arial" panose="020B0604020202020204" pitchFamily="34" charset="0"/>
                </a:endParaRPr>
              </a:p>
              <a:p>
                <a:pPr marL="361950" indent="-361950">
                  <a:buFont typeface="Wingdings" panose="05000000000000000000" pitchFamily="2" charset="2"/>
                  <a:buChar char="q"/>
                  <a:tabLst>
                    <a:tab pos="361950" algn="l"/>
                  </a:tabLst>
                </a:pPr>
                <a:r>
                  <a:rPr lang="en-US" sz="1800" b="0" kern="0" dirty="0">
                    <a:cs typeface="Arial" panose="020B0604020202020204" pitchFamily="34" charset="0"/>
                  </a:rPr>
                  <a:t>Example:</a:t>
                </a:r>
              </a:p>
              <a:p>
                <a:pPr lvl="1" indent="-361950">
                  <a:buFont typeface="Wingdings" panose="05000000000000000000" pitchFamily="2" charset="2"/>
                  <a:buChar char="§"/>
                </a:pPr>
                <a:r>
                  <a:rPr lang="en-US" sz="1600" kern="0" dirty="0">
                    <a:cs typeface="Arial" panose="020B0604020202020204" pitchFamily="34" charset="0"/>
                  </a:rPr>
                  <a:t>Assumption: </a:t>
                </a:r>
              </a:p>
              <a:p>
                <a:pPr marL="982663" lvl="2" indent="-220663">
                  <a:buFont typeface="Arial" panose="020B0604020202020204" pitchFamily="34" charset="0"/>
                  <a:buChar char="•"/>
                </a:pPr>
                <a:r>
                  <a:rPr lang="en-US" sz="1600" kern="0" dirty="0">
                    <a:cs typeface="Arial" panose="020B0604020202020204" pitchFamily="34" charset="0"/>
                  </a:rPr>
                  <a:t>The maximum number of missed WUR beacons is 10</a:t>
                </a:r>
              </a:p>
              <a:p>
                <a:pPr marL="982663" lvl="2" indent="-220663">
                  <a:buFont typeface="Arial" panose="020B0604020202020204" pitchFamily="34" charset="0"/>
                  <a:buChar char="•"/>
                </a:pPr>
                <a:r>
                  <a:rPr lang="en-US" sz="1600" dirty="0"/>
                  <a:t>AP TSF timer accuracy is </a:t>
                </a:r>
                <a:r>
                  <a:rPr lang="en-US" altLang="ja-JP" sz="1600" dirty="0"/>
                  <a:t>±</a:t>
                </a:r>
                <a:r>
                  <a:rPr lang="en-US" sz="1600" dirty="0"/>
                  <a:t>20ppm</a:t>
                </a:r>
              </a:p>
              <a:p>
                <a:pPr marL="982663" lvl="2" indent="-220663">
                  <a:buFont typeface="Arial" panose="020B0604020202020204" pitchFamily="34" charset="0"/>
                  <a:buChar char="•"/>
                </a:pPr>
                <a:r>
                  <a:rPr lang="en-SG" sz="1600" dirty="0">
                    <a:cs typeface="Arial" panose="020B0604020202020204" pitchFamily="34" charset="0"/>
                  </a:rPr>
                  <a:t>The size of the Partial TSF field </a:t>
                </a:r>
                <a14:m>
                  <m:oMath xmlns:m="http://schemas.openxmlformats.org/officeDocument/2006/math">
                    <m:sSub>
                      <m:sSubPr>
                        <m:ctrlPr>
                          <a:rPr lang="en-SG" sz="1600" i="1">
                            <a:latin typeface="Cambria Math" panose="02040503050406030204" pitchFamily="18" charset="0"/>
                          </a:rPr>
                        </m:ctrlPr>
                      </m:sSubPr>
                      <m:e>
                        <m:r>
                          <a:rPr lang="en-US" sz="1600" i="1">
                            <a:latin typeface="Cambria Math" panose="02040503050406030204" pitchFamily="18" charset="0"/>
                          </a:rPr>
                          <m:t>𝐿</m:t>
                        </m:r>
                      </m:e>
                      <m:sub>
                        <m:r>
                          <a:rPr lang="en-US" sz="1600" i="1">
                            <a:latin typeface="Cambria Math" panose="02040503050406030204" pitchFamily="18" charset="0"/>
                          </a:rPr>
                          <m:t>𝑝𝑡</m:t>
                        </m:r>
                      </m:sub>
                    </m:sSub>
                    <m:r>
                      <a:rPr lang="en-US" sz="1600" i="1">
                        <a:latin typeface="Cambria Math" panose="02040503050406030204" pitchFamily="18" charset="0"/>
                      </a:rPr>
                      <m:t>=12</m:t>
                    </m:r>
                  </m:oMath>
                </a14:m>
                <a:endParaRPr lang="en-US" sz="1600" dirty="0"/>
              </a:p>
              <a:p>
                <a:pPr marL="982663" lvl="2" indent="-220663">
                  <a:buFont typeface="Arial" panose="020B0604020202020204" pitchFamily="34" charset="0"/>
                  <a:buChar char="•"/>
                </a:pPr>
                <a:r>
                  <a:rPr lang="en-SG" sz="1600" dirty="0">
                    <a:cs typeface="Arial" panose="020B0604020202020204" pitchFamily="34" charset="0"/>
                  </a:rPr>
                  <a:t>The time resolution of the Partial TSF field </a:t>
                </a:r>
                <a14:m>
                  <m:oMath xmlns:m="http://schemas.openxmlformats.org/officeDocument/2006/math">
                    <m:sSub>
                      <m:sSubPr>
                        <m:ctrlPr>
                          <a:rPr lang="en-SG" sz="1600" i="1">
                            <a:latin typeface="Cambria Math" panose="02040503050406030204" pitchFamily="18" charset="0"/>
                          </a:rPr>
                        </m:ctrlPr>
                      </m:sSubPr>
                      <m:e>
                        <m:r>
                          <a:rPr lang="en-US" sz="1600" i="1">
                            <a:latin typeface="Cambria Math" panose="02040503050406030204" pitchFamily="18" charset="0"/>
                          </a:rPr>
                          <m:t>∆</m:t>
                        </m:r>
                      </m:e>
                      <m:sub>
                        <m:r>
                          <a:rPr lang="en-US" sz="1600" i="1">
                            <a:latin typeface="Cambria Math" panose="02040503050406030204" pitchFamily="18" charset="0"/>
                          </a:rPr>
                          <m:t>𝑝𝑡</m:t>
                        </m:r>
                      </m:sub>
                    </m:sSub>
                    <m:r>
                      <a:rPr lang="en-US" sz="1600" i="1">
                        <a:latin typeface="Cambria Math" panose="02040503050406030204" pitchFamily="18" charset="0"/>
                      </a:rPr>
                      <m:t>=8</m:t>
                    </m:r>
                    <m:r>
                      <a:rPr lang="en-US" sz="1600" i="1">
                        <a:latin typeface="Cambria Math" panose="02040503050406030204" pitchFamily="18" charset="0"/>
                      </a:rPr>
                      <m:t>𝑢𝑠</m:t>
                    </m:r>
                  </m:oMath>
                </a14:m>
                <a:endParaRPr lang="en-US" sz="1600" kern="0" dirty="0">
                  <a:cs typeface="Arial" panose="020B0604020202020204" pitchFamily="34" charset="0"/>
                </a:endParaRPr>
              </a:p>
              <a:p>
                <a:pPr lvl="1" indent="-361950">
                  <a:buFont typeface="Wingdings" panose="05000000000000000000" pitchFamily="2" charset="2"/>
                  <a:buChar char="§"/>
                </a:pPr>
                <a:r>
                  <a:rPr lang="en-US" sz="1600" i="1" kern="0" dirty="0">
                    <a:cs typeface="Arial" panose="020B0604020202020204" pitchFamily="34" charset="0"/>
                  </a:rPr>
                  <a:t>T</a:t>
                </a:r>
                <a:r>
                  <a:rPr lang="en-US" sz="1600" kern="0" baseline="-25000" dirty="0">
                    <a:cs typeface="Arial" panose="020B0604020202020204" pitchFamily="34" charset="0"/>
                  </a:rPr>
                  <a:t>WBI </a:t>
                </a:r>
                <a:r>
                  <a:rPr lang="en-US" sz="1600" kern="0" dirty="0">
                    <a:cs typeface="Arial" panose="020B0604020202020204" pitchFamily="34" charset="0"/>
                  </a:rPr>
                  <a:t>calculation:</a:t>
                </a:r>
              </a:p>
              <a:p>
                <a:pPr marL="982663" lvl="2" indent="-220663">
                  <a:buFont typeface="Arial" panose="020B0604020202020204" pitchFamily="34" charset="0"/>
                  <a:buChar char="•"/>
                </a:pPr>
                <a:r>
                  <a:rPr lang="en-US" sz="1600" kern="0" dirty="0">
                    <a:cs typeface="Arial" panose="020B0604020202020204" pitchFamily="34" charset="0"/>
                  </a:rPr>
                  <a:t>The maximum correctable drift </a:t>
                </a:r>
                <a14:m>
                  <m:oMath xmlns:m="http://schemas.openxmlformats.org/officeDocument/2006/math">
                    <m:sSub>
                      <m:sSubPr>
                        <m:ctrlPr>
                          <a:rPr lang="en-SG" sz="1600" i="1">
                            <a:latin typeface="Cambria Math" panose="02040503050406030204" pitchFamily="18" charset="0"/>
                          </a:rPr>
                        </m:ctrlPr>
                      </m:sSubPr>
                      <m:e>
                        <m:r>
                          <a:rPr lang="en-US" sz="1600" i="1">
                            <a:latin typeface="Cambria Math" panose="02040503050406030204" pitchFamily="18" charset="0"/>
                          </a:rPr>
                          <m:t>𝑑</m:t>
                        </m:r>
                      </m:e>
                      <m:sub>
                        <m:r>
                          <a:rPr lang="en-US" sz="1600" i="1">
                            <a:latin typeface="Cambria Math" panose="02040503050406030204" pitchFamily="18" charset="0"/>
                          </a:rPr>
                          <m:t>𝑚𝑎𝑥</m:t>
                        </m:r>
                      </m:sub>
                    </m:sSub>
                    <m:r>
                      <a:rPr lang="en-US" sz="1600" i="1">
                        <a:latin typeface="Cambria Math" panose="02040503050406030204" pitchFamily="18" charset="0"/>
                      </a:rPr>
                      <m:t>=</m:t>
                    </m:r>
                    <m:sSup>
                      <m:sSupPr>
                        <m:ctrlPr>
                          <a:rPr lang="en-SG" sz="1600" i="1">
                            <a:latin typeface="Cambria Math" panose="02040503050406030204" pitchFamily="18" charset="0"/>
                          </a:rPr>
                        </m:ctrlPr>
                      </m:sSupPr>
                      <m:e>
                        <m:r>
                          <a:rPr lang="en-US" sz="1600" i="1">
                            <a:latin typeface="Cambria Math" panose="02040503050406030204" pitchFamily="18" charset="0"/>
                          </a:rPr>
                          <m:t>±2</m:t>
                        </m:r>
                      </m:e>
                      <m:sup>
                        <m:sSub>
                          <m:sSubPr>
                            <m:ctrlPr>
                              <a:rPr lang="en-SG" sz="1600" i="1">
                                <a:latin typeface="Cambria Math" panose="02040503050406030204" pitchFamily="18" charset="0"/>
                              </a:rPr>
                            </m:ctrlPr>
                          </m:sSubPr>
                          <m:e>
                            <m:r>
                              <a:rPr lang="en-US" sz="1600" i="1">
                                <a:latin typeface="Cambria Math" panose="02040503050406030204" pitchFamily="18" charset="0"/>
                              </a:rPr>
                              <m:t>(</m:t>
                            </m:r>
                            <m:r>
                              <a:rPr lang="en-US" sz="1600" i="1">
                                <a:latin typeface="Cambria Math" panose="02040503050406030204" pitchFamily="18" charset="0"/>
                              </a:rPr>
                              <m:t>𝐿</m:t>
                            </m:r>
                          </m:e>
                          <m:sub>
                            <m:r>
                              <a:rPr lang="en-US" sz="1600" i="1">
                                <a:latin typeface="Cambria Math" panose="02040503050406030204" pitchFamily="18" charset="0"/>
                              </a:rPr>
                              <m:t>𝑝𝑡</m:t>
                            </m:r>
                          </m:sub>
                        </m:sSub>
                        <m:r>
                          <a:rPr lang="en-US" sz="1600" i="1">
                            <a:latin typeface="Cambria Math" panose="02040503050406030204" pitchFamily="18" charset="0"/>
                          </a:rPr>
                          <m:t>−1)</m:t>
                        </m:r>
                      </m:sup>
                    </m:sSup>
                    <m:r>
                      <a:rPr lang="en-US" sz="1600" i="1">
                        <a:latin typeface="Cambria Math" panose="02040503050406030204" pitchFamily="18" charset="0"/>
                      </a:rPr>
                      <m:t>×</m:t>
                    </m:r>
                    <m:sSub>
                      <m:sSubPr>
                        <m:ctrlPr>
                          <a:rPr lang="en-SG" sz="1600" i="1">
                            <a:latin typeface="Cambria Math" panose="02040503050406030204" pitchFamily="18" charset="0"/>
                          </a:rPr>
                        </m:ctrlPr>
                      </m:sSubPr>
                      <m:e>
                        <m:r>
                          <a:rPr lang="en-US" sz="1600" i="1">
                            <a:latin typeface="Cambria Math" panose="02040503050406030204" pitchFamily="18" charset="0"/>
                          </a:rPr>
                          <m:t>∆</m:t>
                        </m:r>
                      </m:e>
                      <m:sub>
                        <m:r>
                          <a:rPr lang="en-US" sz="1600" i="1">
                            <a:latin typeface="Cambria Math" panose="02040503050406030204" pitchFamily="18" charset="0"/>
                          </a:rPr>
                          <m:t>𝑝𝑡</m:t>
                        </m:r>
                      </m:sub>
                    </m:sSub>
                  </m:oMath>
                </a14:m>
                <a:r>
                  <a:rPr lang="en-US" sz="1600" kern="0" dirty="0">
                    <a:cs typeface="Arial" panose="020B0604020202020204" pitchFamily="34" charset="0"/>
                  </a:rPr>
                  <a:t>= ±16.384 </a:t>
                </a:r>
                <a:r>
                  <a:rPr lang="en-US" sz="1600" kern="0" dirty="0" err="1">
                    <a:cs typeface="Arial" panose="020B0604020202020204" pitchFamily="34" charset="0"/>
                  </a:rPr>
                  <a:t>ms</a:t>
                </a:r>
                <a:endParaRPr lang="en-US" sz="1600" kern="0" dirty="0">
                  <a:cs typeface="Arial" panose="020B0604020202020204" pitchFamily="34" charset="0"/>
                </a:endParaRPr>
              </a:p>
              <a:p>
                <a:pPr marL="982663" lvl="2" indent="-220663">
                  <a:buFont typeface="Arial" panose="020B0604020202020204" pitchFamily="34" charset="0"/>
                  <a:buChar char="•"/>
                </a:pPr>
                <a14:m>
                  <m:oMath xmlns:m="http://schemas.openxmlformats.org/officeDocument/2006/math">
                    <m:sSub>
                      <m:sSubPr>
                        <m:ctrlPr>
                          <a:rPr lang="en-SG" sz="1600" i="1">
                            <a:latin typeface="Cambria Math" panose="02040503050406030204" pitchFamily="18" charset="0"/>
                          </a:rPr>
                        </m:ctrlPr>
                      </m:sSubPr>
                      <m:e>
                        <m:r>
                          <a:rPr lang="en-US" sz="1600" i="1">
                            <a:latin typeface="Cambria Math" panose="02040503050406030204" pitchFamily="18" charset="0"/>
                          </a:rPr>
                          <m:t>𝑇</m:t>
                        </m:r>
                      </m:e>
                      <m:sub>
                        <m:r>
                          <a:rPr lang="en-US" sz="1600" i="1">
                            <a:latin typeface="Cambria Math" panose="02040503050406030204" pitchFamily="18" charset="0"/>
                          </a:rPr>
                          <m:t>𝑊𝐵𝐼</m:t>
                        </m:r>
                      </m:sub>
                    </m:sSub>
                    <m:r>
                      <a:rPr lang="en-US" sz="1600">
                        <a:latin typeface="Cambria Math" panose="02040503050406030204" pitchFamily="18" charset="0"/>
                      </a:rPr>
                      <m:t>≤</m:t>
                    </m:r>
                    <m:f>
                      <m:fPr>
                        <m:ctrlPr>
                          <a:rPr lang="en-SG" sz="1600" i="1">
                            <a:latin typeface="Cambria Math" panose="02040503050406030204" pitchFamily="18" charset="0"/>
                          </a:rPr>
                        </m:ctrlPr>
                      </m:fPr>
                      <m:num>
                        <m:r>
                          <a:rPr lang="en-US" sz="1600">
                            <a:latin typeface="Cambria Math" panose="02040503050406030204" pitchFamily="18" charset="0"/>
                          </a:rPr>
                          <m:t>16.384</m:t>
                        </m:r>
                        <m:r>
                          <a:rPr lang="en-US" sz="1600" i="1">
                            <a:latin typeface="Cambria Math" panose="02040503050406030204" pitchFamily="18" charset="0"/>
                          </a:rPr>
                          <m:t>∗</m:t>
                        </m:r>
                        <m:sSup>
                          <m:sSupPr>
                            <m:ctrlPr>
                              <a:rPr lang="en-SG" sz="1600" i="1">
                                <a:latin typeface="Cambria Math" panose="02040503050406030204" pitchFamily="18" charset="0"/>
                              </a:rPr>
                            </m:ctrlPr>
                          </m:sSupPr>
                          <m:e>
                            <m:r>
                              <a:rPr lang="en-US" sz="1600" i="1">
                                <a:latin typeface="Cambria Math" panose="02040503050406030204" pitchFamily="18" charset="0"/>
                              </a:rPr>
                              <m:t>10</m:t>
                            </m:r>
                          </m:e>
                          <m:sup>
                            <m:r>
                              <a:rPr lang="en-US" sz="1600" i="1">
                                <a:latin typeface="Cambria Math" panose="02040503050406030204" pitchFamily="18" charset="0"/>
                              </a:rPr>
                              <m:t>−3</m:t>
                            </m:r>
                          </m:sup>
                        </m:sSup>
                        <m:r>
                          <a:rPr lang="en-US" sz="1600" i="1">
                            <a:latin typeface="Cambria Math" panose="02040503050406030204" pitchFamily="18" charset="0"/>
                          </a:rPr>
                          <m:t>𝑠</m:t>
                        </m:r>
                      </m:num>
                      <m:den>
                        <m:r>
                          <a:rPr lang="en-US" sz="1600">
                            <a:latin typeface="Cambria Math" panose="02040503050406030204" pitchFamily="18" charset="0"/>
                          </a:rPr>
                          <m:t>10</m:t>
                        </m:r>
                        <m:r>
                          <a:rPr lang="en-US" sz="1600" i="1">
                            <a:latin typeface="Cambria Math" panose="02040503050406030204" pitchFamily="18" charset="0"/>
                          </a:rPr>
                          <m:t>∗</m:t>
                        </m:r>
                        <m:d>
                          <m:dPr>
                            <m:ctrlPr>
                              <a:rPr lang="en-SG" sz="1600" i="1">
                                <a:latin typeface="Cambria Math" panose="02040503050406030204" pitchFamily="18" charset="0"/>
                              </a:rPr>
                            </m:ctrlPr>
                          </m:dPr>
                          <m:e>
                            <m:r>
                              <a:rPr lang="en-US" sz="1600">
                                <a:latin typeface="Cambria Math" panose="02040503050406030204" pitchFamily="18" charset="0"/>
                              </a:rPr>
                              <m:t>500+20</m:t>
                            </m:r>
                          </m:e>
                        </m:d>
                        <m:r>
                          <a:rPr lang="en-US" sz="1600" i="1">
                            <a:latin typeface="Cambria Math" panose="02040503050406030204" pitchFamily="18" charset="0"/>
                          </a:rPr>
                          <m:t>∗</m:t>
                        </m:r>
                        <m:sSup>
                          <m:sSupPr>
                            <m:ctrlPr>
                              <a:rPr lang="en-SG" sz="1600" i="1">
                                <a:latin typeface="Cambria Math" panose="02040503050406030204" pitchFamily="18" charset="0"/>
                              </a:rPr>
                            </m:ctrlPr>
                          </m:sSupPr>
                          <m:e>
                            <m:r>
                              <a:rPr lang="en-US" sz="1600" i="1">
                                <a:latin typeface="Cambria Math" panose="02040503050406030204" pitchFamily="18" charset="0"/>
                              </a:rPr>
                              <m:t>10</m:t>
                            </m:r>
                          </m:e>
                          <m:sup>
                            <m:r>
                              <a:rPr lang="en-US" sz="1600" i="1">
                                <a:latin typeface="Cambria Math" panose="02040503050406030204" pitchFamily="18" charset="0"/>
                              </a:rPr>
                              <m:t>−6</m:t>
                            </m:r>
                          </m:sup>
                        </m:sSup>
                      </m:den>
                    </m:f>
                    <m:r>
                      <a:rPr lang="en-US" sz="1600">
                        <a:latin typeface="Cambria Math" panose="02040503050406030204" pitchFamily="18" charset="0"/>
                      </a:rPr>
                      <m:t>≈3.15</m:t>
                    </m:r>
                    <m:r>
                      <a:rPr lang="en-US" sz="1600" i="1">
                        <a:latin typeface="Cambria Math" panose="02040503050406030204" pitchFamily="18" charset="0"/>
                      </a:rPr>
                      <m:t>𝑠</m:t>
                    </m:r>
                  </m:oMath>
                </a14:m>
                <a:endParaRPr lang="en-SG" sz="1600" dirty="0"/>
              </a:p>
              <a:p>
                <a:pPr marL="982663" lvl="2" indent="-220663">
                  <a:buFont typeface="Arial" panose="020B0604020202020204" pitchFamily="34" charset="0"/>
                  <a:buChar char="•"/>
                </a:pPr>
                <a:r>
                  <a:rPr lang="en-US" sz="1600" i="1" kern="0" dirty="0">
                    <a:cs typeface="Arial" panose="020B0604020202020204" pitchFamily="34" charset="0"/>
                  </a:rPr>
                  <a:t>T</a:t>
                </a:r>
                <a:r>
                  <a:rPr lang="en-US" sz="1600" kern="0" baseline="-25000" dirty="0">
                    <a:cs typeface="Arial" panose="020B0604020202020204" pitchFamily="34" charset="0"/>
                  </a:rPr>
                  <a:t>WBI </a:t>
                </a:r>
                <a:r>
                  <a:rPr lang="en-US" sz="1600" kern="0" dirty="0">
                    <a:cs typeface="Arial" panose="020B0604020202020204" pitchFamily="34" charset="0"/>
                  </a:rPr>
                  <a:t>can be set to 2s</a:t>
                </a:r>
              </a:p>
              <a:p>
                <a:pPr marL="247650" indent="-179388">
                  <a:buFont typeface="Wingdings" panose="05000000000000000000" pitchFamily="2" charset="2"/>
                  <a:buChar char="§"/>
                  <a:tabLst>
                    <a:tab pos="361950" algn="l"/>
                  </a:tabLst>
                </a:pPr>
                <a:endParaRPr lang="en-SG" altLang="ko-KR" sz="2000" b="0" kern="0" dirty="0">
                  <a:ea typeface="Gulim" pitchFamily="34" charset="-127"/>
                  <a:cs typeface="Arial" panose="020B0604020202020204" pitchFamily="34" charset="0"/>
                </a:endParaRPr>
              </a:p>
              <a:p>
                <a:pPr marL="735012" lvl="1">
                  <a:buFont typeface="Arial" panose="020B0604020202020204" pitchFamily="34" charset="0"/>
                  <a:buChar char="•"/>
                  <a:tabLst>
                    <a:tab pos="361950" algn="l"/>
                  </a:tabLst>
                </a:pPr>
                <a:endParaRPr lang="en-US" altLang="ko-KR" sz="1800" kern="0" dirty="0">
                  <a:ea typeface="Gulim" pitchFamily="34" charset="-127"/>
                  <a:cs typeface="Arial" panose="020B0604020202020204" pitchFamily="34" charset="0"/>
                </a:endParaRPr>
              </a:p>
              <a:p>
                <a:pPr marL="361950" indent="-361950">
                  <a:buFont typeface="Wingdings" panose="05000000000000000000" pitchFamily="2" charset="2"/>
                  <a:buChar char="q"/>
                  <a:tabLst>
                    <a:tab pos="361950" algn="l"/>
                  </a:tabLst>
                </a:pPr>
                <a:endParaRPr lang="en-SG" altLang="ko-KR" sz="1800" b="0" kern="0" dirty="0">
                  <a:cs typeface="Arial" panose="020B0604020202020204" pitchFamily="34" charset="0"/>
                </a:endParaRPr>
              </a:p>
              <a:p>
                <a:pPr marL="628650" lvl="1" indent="-179388">
                  <a:buFont typeface="Wingdings" panose="05000000000000000000" pitchFamily="2" charset="2"/>
                  <a:buChar char="§"/>
                  <a:tabLst>
                    <a:tab pos="361950" algn="l"/>
                  </a:tabLst>
                </a:pPr>
                <a:endParaRPr lang="en-SG" altLang="ko-KR" sz="1400" kern="0" dirty="0">
                  <a:ea typeface="Gulim" pitchFamily="34" charset="-127"/>
                  <a:cs typeface="Arial" panose="020B0604020202020204" pitchFamily="34" charset="0"/>
                </a:endParaRPr>
              </a:p>
            </p:txBody>
          </p:sp>
        </mc:Choice>
        <mc:Fallback xmlns="">
          <p:sp>
            <p:nvSpPr>
              <p:cNvPr id="7" name="내용 개체 틀 2"/>
              <p:cNvSpPr txBox="1">
                <a:spLocks noRot="1" noChangeAspect="1" noMove="1" noResize="1" noEditPoints="1" noAdjustHandles="1" noChangeArrowheads="1" noChangeShapeType="1" noTextEdit="1"/>
              </p:cNvSpPr>
              <p:nvPr/>
            </p:nvSpPr>
            <p:spPr>
              <a:xfrm>
                <a:off x="696912" y="1437636"/>
                <a:ext cx="7847013" cy="5020816"/>
              </a:xfrm>
              <a:prstGeom prst="rect">
                <a:avLst/>
              </a:prstGeom>
              <a:blipFill>
                <a:blip r:embed="rId2"/>
                <a:stretch>
                  <a:fillRect l="-466" t="-729" r="-543"/>
                </a:stretch>
              </a:blipFill>
            </p:spPr>
            <p:txBody>
              <a:bodyPr/>
              <a:lstStyle/>
              <a:p>
                <a:r>
                  <a:rPr lang="en-SG">
                    <a:noFill/>
                  </a:rPr>
                  <a:t> </a:t>
                </a:r>
              </a:p>
            </p:txBody>
          </p:sp>
        </mc:Fallback>
      </mc:AlternateContent>
      <p:sp>
        <p:nvSpPr>
          <p:cNvPr id="8" name="Title 1"/>
          <p:cNvSpPr txBox="1">
            <a:spLocks/>
          </p:cNvSpPr>
          <p:nvPr/>
        </p:nvSpPr>
        <p:spPr>
          <a:xfrm>
            <a:off x="0" y="681779"/>
            <a:ext cx="9144000" cy="5402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800" kern="0" dirty="0">
                <a:ea typeface="Gulim" pitchFamily="34" charset="-127"/>
              </a:rPr>
              <a:t>Approach for Configuring WUR Beacon interval</a:t>
            </a:r>
            <a:endParaRPr lang="en-US" sz="2800" kern="0" dirty="0"/>
          </a:p>
        </p:txBody>
      </p:sp>
    </p:spTree>
    <p:extLst>
      <p:ext uri="{BB962C8B-B14F-4D97-AF65-F5344CB8AC3E}">
        <p14:creationId xmlns:p14="http://schemas.microsoft.com/office/powerpoint/2010/main" val="4109984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3" name="Slide Number Placeholder 2"/>
          <p:cNvSpPr>
            <a:spLocks noGrp="1"/>
          </p:cNvSpPr>
          <p:nvPr>
            <p:ph type="sldNum" sz="quarter" idx="12"/>
          </p:nvPr>
        </p:nvSpPr>
        <p:spPr/>
        <p:txBody>
          <a:bodyPr/>
          <a:lstStyle/>
          <a:p>
            <a:r>
              <a:rPr lang="en-US" altLang="en-US"/>
              <a:t>Slide </a:t>
            </a:r>
            <a:fld id="{CF617D86-5CEF-4A7A-8BBC-1BE5E3A2734F}" type="slidenum">
              <a:rPr lang="en-US" altLang="en-US" smtClean="0"/>
              <a:pPr/>
              <a:t>4</a:t>
            </a:fld>
            <a:endParaRPr lang="en-US" altLang="en-US"/>
          </a:p>
        </p:txBody>
      </p:sp>
      <p:sp>
        <p:nvSpPr>
          <p:cNvPr id="4" name="Date Placeholder 3"/>
          <p:cNvSpPr>
            <a:spLocks noGrp="1"/>
          </p:cNvSpPr>
          <p:nvPr>
            <p:ph type="dt" sz="half" idx="2"/>
          </p:nvPr>
        </p:nvSpPr>
        <p:spPr/>
        <p:txBody>
          <a:bodyPr/>
          <a:lstStyle/>
          <a:p>
            <a:pPr>
              <a:defRPr/>
            </a:pPr>
            <a:r>
              <a:rPr lang="en-US" altLang="ko-KR" dirty="0"/>
              <a:t>November 2017</a:t>
            </a:r>
          </a:p>
        </p:txBody>
      </p:sp>
      <p:sp>
        <p:nvSpPr>
          <p:cNvPr id="6" name="Title 1"/>
          <p:cNvSpPr txBox="1">
            <a:spLocks/>
          </p:cNvSpPr>
          <p:nvPr/>
        </p:nvSpPr>
        <p:spPr>
          <a:xfrm>
            <a:off x="0" y="685800"/>
            <a:ext cx="91440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Alternative Approach for Configuring WUR Beacon interval</a:t>
            </a:r>
            <a:endParaRPr lang="en-US" sz="2400" kern="0" dirty="0"/>
          </a:p>
        </p:txBody>
      </p:sp>
      <mc:AlternateContent xmlns:mc="http://schemas.openxmlformats.org/markup-compatibility/2006" xmlns:a14="http://schemas.microsoft.com/office/drawing/2010/main">
        <mc:Choice Requires="a14">
          <p:sp>
            <p:nvSpPr>
              <p:cNvPr id="8" name="내용 개체 틀 2"/>
              <p:cNvSpPr txBox="1">
                <a:spLocks/>
              </p:cNvSpPr>
              <p:nvPr/>
            </p:nvSpPr>
            <p:spPr>
              <a:xfrm>
                <a:off x="304800" y="1329906"/>
                <a:ext cx="8534400" cy="5153744"/>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61950" indent="-361950">
                  <a:buFont typeface="Wingdings" panose="05000000000000000000" pitchFamily="2" charset="2"/>
                  <a:buChar char="q"/>
                </a:pPr>
                <a:r>
                  <a:rPr lang="en-US" sz="1600" b="0" kern="0" dirty="0">
                    <a:cs typeface="Arial" panose="020B0604020202020204" pitchFamily="34" charset="0"/>
                  </a:rPr>
                  <a:t>WUR STA reports its WUR TSF timer accuracy to the AP, from which the worst WUR TSF timer accuracy is determined.</a:t>
                </a:r>
              </a:p>
              <a:p>
                <a:pPr marL="630238" lvl="1" indent="-249238">
                  <a:buFont typeface="Wingdings" panose="05000000000000000000" pitchFamily="2" charset="2"/>
                  <a:buChar char="§"/>
                </a:pPr>
                <a:r>
                  <a:rPr lang="en-US" sz="1400" kern="0" dirty="0">
                    <a:cs typeface="Arial" panose="020B0604020202020204" pitchFamily="34" charset="0"/>
                  </a:rPr>
                  <a:t>The WUR TSF timer accuracy can be included in WUR Capability element.</a:t>
                </a:r>
              </a:p>
              <a:p>
                <a:pPr marL="630238" lvl="1" indent="-249238">
                  <a:buFont typeface="Wingdings" panose="05000000000000000000" pitchFamily="2" charset="2"/>
                  <a:buChar char="§"/>
                </a:pPr>
                <a:r>
                  <a:rPr lang="en-US" sz="1400" u="sng" kern="0" dirty="0">
                    <a:cs typeface="Arial" panose="020B0604020202020204" pitchFamily="34" charset="0"/>
                  </a:rPr>
                  <a:t>Note</a:t>
                </a:r>
                <a:r>
                  <a:rPr lang="en-US" sz="1400" kern="0" dirty="0">
                    <a:cs typeface="Arial" panose="020B0604020202020204" pitchFamily="34" charset="0"/>
                  </a:rPr>
                  <a:t>: WUR STAs may have different WUR TSF timer accuracy, e.g., ± 100ppm, ±200ppm, ±500ppm.</a:t>
                </a:r>
              </a:p>
              <a:p>
                <a:pPr marL="361950" lvl="1" indent="-361950">
                  <a:buFont typeface="Wingdings" panose="05000000000000000000" pitchFamily="2" charset="2"/>
                  <a:buChar char="q"/>
                </a:pPr>
                <a:r>
                  <a:rPr lang="en-US" sz="1600" kern="0" dirty="0">
                    <a:cs typeface="Arial" panose="020B0604020202020204" pitchFamily="34" charset="0"/>
                  </a:rPr>
                  <a:t>The AP configures the WUR Beacon interval according to the worst WUR TSF timer accuracy among all WUR STAs associated with the AP.</a:t>
                </a:r>
              </a:p>
              <a:p>
                <a:pPr marL="361950" indent="-361950">
                  <a:buFont typeface="Wingdings" panose="05000000000000000000" pitchFamily="2" charset="2"/>
                  <a:buChar char="q"/>
                </a:pPr>
                <a:r>
                  <a:rPr lang="en-US" sz="1600" b="0" u="sng" kern="0" dirty="0">
                    <a:cs typeface="Arial" panose="020B0604020202020204" pitchFamily="34" charset="0"/>
                  </a:rPr>
                  <a:t>Example</a:t>
                </a:r>
                <a:r>
                  <a:rPr lang="en-US" sz="1600" b="0" kern="0" dirty="0">
                    <a:cs typeface="Arial" panose="020B0604020202020204" pitchFamily="34" charset="0"/>
                  </a:rPr>
                  <a:t>:</a:t>
                </a:r>
              </a:p>
              <a:p>
                <a:pPr marL="630238" lvl="1" indent="-249238">
                  <a:buFont typeface="Wingdings" panose="05000000000000000000" pitchFamily="2" charset="2"/>
                  <a:buChar char="§"/>
                </a:pPr>
                <a:r>
                  <a:rPr lang="en-US" sz="1400" kern="0" dirty="0">
                    <a:cs typeface="Arial" panose="020B0604020202020204" pitchFamily="34" charset="0"/>
                  </a:rPr>
                  <a:t>Assumption: </a:t>
                </a:r>
              </a:p>
              <a:p>
                <a:pPr marL="982663" lvl="2" indent="-220663">
                  <a:buFont typeface="Arial" panose="020B0604020202020204" pitchFamily="34" charset="0"/>
                  <a:buChar char="•"/>
                </a:pPr>
                <a:r>
                  <a:rPr lang="en-US" dirty="0"/>
                  <a:t>The worst TSF timer accuracy among WUR STAs is ±200ppm</a:t>
                </a:r>
              </a:p>
              <a:p>
                <a:pPr marL="982663" lvl="2" indent="-220663">
                  <a:buFont typeface="Arial" panose="020B0604020202020204" pitchFamily="34" charset="0"/>
                  <a:buChar char="•"/>
                </a:pPr>
                <a:r>
                  <a:rPr lang="en-US" kern="0" dirty="0">
                    <a:cs typeface="Arial" panose="020B0604020202020204" pitchFamily="34" charset="0"/>
                  </a:rPr>
                  <a:t>The maximum number of missed WUR beacons is 10</a:t>
                </a:r>
              </a:p>
              <a:p>
                <a:pPr marL="982663" lvl="2" indent="-220663">
                  <a:buFont typeface="Arial" panose="020B0604020202020204" pitchFamily="34" charset="0"/>
                  <a:buChar char="•"/>
                </a:pPr>
                <a:r>
                  <a:rPr lang="en-US" dirty="0"/>
                  <a:t>AP TSF timer accuracy is </a:t>
                </a:r>
                <a:r>
                  <a:rPr lang="en-US" altLang="ja-JP" dirty="0"/>
                  <a:t>±</a:t>
                </a:r>
                <a:r>
                  <a:rPr lang="en-US" dirty="0"/>
                  <a:t>20ppm</a:t>
                </a:r>
              </a:p>
              <a:p>
                <a:pPr marL="982663" lvl="2" indent="-220663">
                  <a:buFont typeface="Arial" panose="020B0604020202020204" pitchFamily="34" charset="0"/>
                  <a:buChar char="•"/>
                </a:pPr>
                <a:r>
                  <a:rPr lang="en-SG" dirty="0">
                    <a:cs typeface="Arial" panose="020B0604020202020204" pitchFamily="34" charset="0"/>
                  </a:rPr>
                  <a:t>The size of the Partial TSF field </a:t>
                </a:r>
                <a14:m>
                  <m:oMath xmlns:m="http://schemas.openxmlformats.org/officeDocument/2006/math">
                    <m:sSub>
                      <m:sSubPr>
                        <m:ctrlPr>
                          <a:rPr lang="en-SG" i="1">
                            <a:latin typeface="Cambria Math" panose="02040503050406030204" pitchFamily="18" charset="0"/>
                          </a:rPr>
                        </m:ctrlPr>
                      </m:sSubPr>
                      <m:e>
                        <m:r>
                          <a:rPr lang="en-US" i="1">
                            <a:latin typeface="Cambria Math" panose="02040503050406030204" pitchFamily="18" charset="0"/>
                          </a:rPr>
                          <m:t>𝐿</m:t>
                        </m:r>
                      </m:e>
                      <m:sub>
                        <m:r>
                          <a:rPr lang="en-US" i="1">
                            <a:latin typeface="Cambria Math" panose="02040503050406030204" pitchFamily="18" charset="0"/>
                          </a:rPr>
                          <m:t>𝑝𝑡</m:t>
                        </m:r>
                      </m:sub>
                    </m:sSub>
                    <m:r>
                      <a:rPr lang="en-US" i="1">
                        <a:latin typeface="Cambria Math" panose="02040503050406030204" pitchFamily="18" charset="0"/>
                      </a:rPr>
                      <m:t>=12</m:t>
                    </m:r>
                  </m:oMath>
                </a14:m>
                <a:endParaRPr lang="en-US" dirty="0"/>
              </a:p>
              <a:p>
                <a:pPr marL="982663" lvl="2" indent="-220663">
                  <a:buFont typeface="Arial" panose="020B0604020202020204" pitchFamily="34" charset="0"/>
                  <a:buChar char="•"/>
                </a:pPr>
                <a:r>
                  <a:rPr lang="en-SG" dirty="0">
                    <a:cs typeface="Arial" panose="020B0604020202020204" pitchFamily="34" charset="0"/>
                  </a:rPr>
                  <a:t>The time resolution of the Partial TSF field </a:t>
                </a:r>
                <a14:m>
                  <m:oMath xmlns:m="http://schemas.openxmlformats.org/officeDocument/2006/math">
                    <m:sSub>
                      <m:sSubPr>
                        <m:ctrlPr>
                          <a:rPr lang="en-SG" i="1">
                            <a:latin typeface="Cambria Math" panose="02040503050406030204" pitchFamily="18" charset="0"/>
                          </a:rPr>
                        </m:ctrlPr>
                      </m:sSubPr>
                      <m:e>
                        <m:r>
                          <a:rPr lang="en-US" i="1">
                            <a:latin typeface="Cambria Math" panose="02040503050406030204" pitchFamily="18" charset="0"/>
                          </a:rPr>
                          <m:t>∆</m:t>
                        </m:r>
                      </m:e>
                      <m:sub>
                        <m:r>
                          <a:rPr lang="en-US" i="1">
                            <a:latin typeface="Cambria Math" panose="02040503050406030204" pitchFamily="18" charset="0"/>
                          </a:rPr>
                          <m:t>𝑝𝑡</m:t>
                        </m:r>
                      </m:sub>
                    </m:sSub>
                    <m:r>
                      <a:rPr lang="en-US" i="1">
                        <a:latin typeface="Cambria Math" panose="02040503050406030204" pitchFamily="18" charset="0"/>
                      </a:rPr>
                      <m:t>=8</m:t>
                    </m:r>
                    <m:r>
                      <a:rPr lang="en-US" i="1">
                        <a:latin typeface="Cambria Math" panose="02040503050406030204" pitchFamily="18" charset="0"/>
                      </a:rPr>
                      <m:t>𝑢𝑠</m:t>
                    </m:r>
                  </m:oMath>
                </a14:m>
                <a:endParaRPr lang="en-US" kern="0" dirty="0">
                  <a:cs typeface="Arial" panose="020B0604020202020204" pitchFamily="34" charset="0"/>
                </a:endParaRPr>
              </a:p>
              <a:p>
                <a:pPr marL="630238" lvl="1" indent="-249238">
                  <a:buFont typeface="Wingdings" panose="05000000000000000000" pitchFamily="2" charset="2"/>
                  <a:buChar char="§"/>
                </a:pPr>
                <a:r>
                  <a:rPr lang="en-US" sz="1400" i="1" kern="0" dirty="0">
                    <a:cs typeface="Arial" panose="020B0604020202020204" pitchFamily="34" charset="0"/>
                  </a:rPr>
                  <a:t>T</a:t>
                </a:r>
                <a:r>
                  <a:rPr lang="en-US" sz="1400" kern="0" baseline="-25000" dirty="0">
                    <a:cs typeface="Arial" panose="020B0604020202020204" pitchFamily="34" charset="0"/>
                  </a:rPr>
                  <a:t>WBI </a:t>
                </a:r>
                <a:r>
                  <a:rPr lang="en-US" sz="1400" kern="0" dirty="0">
                    <a:cs typeface="Arial" panose="020B0604020202020204" pitchFamily="34" charset="0"/>
                  </a:rPr>
                  <a:t>calculation:</a:t>
                </a:r>
              </a:p>
              <a:p>
                <a:pPr marL="982663" lvl="2" indent="-220663">
                  <a:buFont typeface="Arial" panose="020B0604020202020204" pitchFamily="34" charset="0"/>
                  <a:buChar char="•"/>
                </a:pPr>
                <a:r>
                  <a:rPr lang="en-US" kern="0" dirty="0">
                    <a:cs typeface="Arial" panose="020B0604020202020204" pitchFamily="34" charset="0"/>
                  </a:rPr>
                  <a:t>The maximum correctable drift </a:t>
                </a:r>
                <a14:m>
                  <m:oMath xmlns:m="http://schemas.openxmlformats.org/officeDocument/2006/math">
                    <m:sSub>
                      <m:sSubPr>
                        <m:ctrlPr>
                          <a:rPr lang="en-SG" i="1">
                            <a:latin typeface="Cambria Math" panose="02040503050406030204" pitchFamily="18" charset="0"/>
                          </a:rPr>
                        </m:ctrlPr>
                      </m:sSubPr>
                      <m:e>
                        <m:r>
                          <a:rPr lang="en-US" i="1">
                            <a:latin typeface="Cambria Math" panose="02040503050406030204" pitchFamily="18" charset="0"/>
                          </a:rPr>
                          <m:t>𝑑</m:t>
                        </m:r>
                      </m:e>
                      <m:sub>
                        <m:r>
                          <a:rPr lang="en-US" i="1">
                            <a:latin typeface="Cambria Math" panose="02040503050406030204" pitchFamily="18" charset="0"/>
                          </a:rPr>
                          <m:t>𝑚𝑎𝑥</m:t>
                        </m:r>
                      </m:sub>
                    </m:sSub>
                    <m:r>
                      <a:rPr lang="en-US" i="1">
                        <a:latin typeface="Cambria Math" panose="02040503050406030204" pitchFamily="18" charset="0"/>
                      </a:rPr>
                      <m:t>=</m:t>
                    </m:r>
                    <m:sSup>
                      <m:sSupPr>
                        <m:ctrlPr>
                          <a:rPr lang="en-SG" i="1">
                            <a:latin typeface="Cambria Math" panose="02040503050406030204" pitchFamily="18" charset="0"/>
                          </a:rPr>
                        </m:ctrlPr>
                      </m:sSupPr>
                      <m:e>
                        <m:r>
                          <a:rPr lang="en-US" i="1">
                            <a:latin typeface="Cambria Math" panose="02040503050406030204" pitchFamily="18" charset="0"/>
                          </a:rPr>
                          <m:t>±2</m:t>
                        </m:r>
                      </m:e>
                      <m:sup>
                        <m:sSub>
                          <m:sSubPr>
                            <m:ctrlPr>
                              <a:rPr lang="en-SG" i="1">
                                <a:latin typeface="Cambria Math" panose="02040503050406030204" pitchFamily="18" charset="0"/>
                              </a:rPr>
                            </m:ctrlPr>
                          </m:sSubPr>
                          <m:e>
                            <m:r>
                              <a:rPr lang="en-US" i="1">
                                <a:latin typeface="Cambria Math" panose="02040503050406030204" pitchFamily="18" charset="0"/>
                              </a:rPr>
                              <m:t>(</m:t>
                            </m:r>
                            <m:r>
                              <a:rPr lang="en-US" i="1">
                                <a:latin typeface="Cambria Math" panose="02040503050406030204" pitchFamily="18" charset="0"/>
                              </a:rPr>
                              <m:t>𝐿</m:t>
                            </m:r>
                          </m:e>
                          <m:sub>
                            <m:r>
                              <a:rPr lang="en-US" i="1">
                                <a:latin typeface="Cambria Math" panose="02040503050406030204" pitchFamily="18" charset="0"/>
                              </a:rPr>
                              <m:t>𝑝𝑡</m:t>
                            </m:r>
                          </m:sub>
                        </m:sSub>
                        <m:r>
                          <a:rPr lang="en-US" i="1">
                            <a:latin typeface="Cambria Math" panose="02040503050406030204" pitchFamily="18" charset="0"/>
                          </a:rPr>
                          <m:t>−1)</m:t>
                        </m:r>
                      </m:sup>
                    </m:sSup>
                    <m:r>
                      <a:rPr lang="en-US" i="1">
                        <a:latin typeface="Cambria Math" panose="02040503050406030204" pitchFamily="18" charset="0"/>
                      </a:rPr>
                      <m:t>×</m:t>
                    </m:r>
                    <m:sSub>
                      <m:sSubPr>
                        <m:ctrlPr>
                          <a:rPr lang="en-SG" i="1">
                            <a:latin typeface="Cambria Math" panose="02040503050406030204" pitchFamily="18" charset="0"/>
                          </a:rPr>
                        </m:ctrlPr>
                      </m:sSubPr>
                      <m:e>
                        <m:r>
                          <a:rPr lang="en-US" i="1">
                            <a:latin typeface="Cambria Math" panose="02040503050406030204" pitchFamily="18" charset="0"/>
                          </a:rPr>
                          <m:t>∆</m:t>
                        </m:r>
                      </m:e>
                      <m:sub>
                        <m:r>
                          <a:rPr lang="en-US" i="1">
                            <a:latin typeface="Cambria Math" panose="02040503050406030204" pitchFamily="18" charset="0"/>
                          </a:rPr>
                          <m:t>𝑝𝑡</m:t>
                        </m:r>
                      </m:sub>
                    </m:sSub>
                  </m:oMath>
                </a14:m>
                <a:r>
                  <a:rPr lang="en-US" kern="0" dirty="0">
                    <a:cs typeface="Arial" panose="020B0604020202020204" pitchFamily="34" charset="0"/>
                  </a:rPr>
                  <a:t>= ±16.384 </a:t>
                </a:r>
                <a:r>
                  <a:rPr lang="en-US" kern="0" dirty="0" err="1">
                    <a:cs typeface="Arial" panose="020B0604020202020204" pitchFamily="34" charset="0"/>
                  </a:rPr>
                  <a:t>ms</a:t>
                </a:r>
                <a:endParaRPr lang="en-US" kern="0" dirty="0">
                  <a:cs typeface="Arial" panose="020B0604020202020204" pitchFamily="34" charset="0"/>
                </a:endParaRPr>
              </a:p>
              <a:p>
                <a:pPr marL="982663" lvl="2" indent="-220663">
                  <a:buFont typeface="Arial" panose="020B0604020202020204" pitchFamily="34" charset="0"/>
                  <a:buChar char="•"/>
                </a:pPr>
                <a14:m>
                  <m:oMath xmlns:m="http://schemas.openxmlformats.org/officeDocument/2006/math">
                    <m:sSub>
                      <m:sSubPr>
                        <m:ctrlPr>
                          <a:rPr lang="en-SG"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𝑊𝐵𝐼</m:t>
                        </m:r>
                      </m:sub>
                    </m:sSub>
                    <m:r>
                      <a:rPr lang="en-US">
                        <a:latin typeface="Cambria Math" panose="02040503050406030204" pitchFamily="18" charset="0"/>
                      </a:rPr>
                      <m:t>≤</m:t>
                    </m:r>
                    <m:f>
                      <m:fPr>
                        <m:ctrlPr>
                          <a:rPr lang="en-SG" i="1">
                            <a:latin typeface="Cambria Math" panose="02040503050406030204" pitchFamily="18" charset="0"/>
                          </a:rPr>
                        </m:ctrlPr>
                      </m:fPr>
                      <m:num>
                        <m:r>
                          <a:rPr lang="en-US">
                            <a:latin typeface="Cambria Math" panose="02040503050406030204" pitchFamily="18" charset="0"/>
                          </a:rPr>
                          <m:t>16.384</m:t>
                        </m:r>
                        <m:r>
                          <a:rPr lang="en-US" i="1">
                            <a:latin typeface="Cambria Math" panose="02040503050406030204" pitchFamily="18" charset="0"/>
                          </a:rPr>
                          <m:t>∗</m:t>
                        </m:r>
                        <m:sSup>
                          <m:sSupPr>
                            <m:ctrlPr>
                              <a:rPr lang="en-SG" i="1">
                                <a:latin typeface="Cambria Math" panose="02040503050406030204" pitchFamily="18" charset="0"/>
                              </a:rPr>
                            </m:ctrlPr>
                          </m:sSupPr>
                          <m:e>
                            <m:r>
                              <a:rPr lang="en-US" i="1">
                                <a:latin typeface="Cambria Math" panose="02040503050406030204" pitchFamily="18" charset="0"/>
                              </a:rPr>
                              <m:t>10</m:t>
                            </m:r>
                          </m:e>
                          <m:sup>
                            <m:r>
                              <a:rPr lang="en-US" i="1">
                                <a:latin typeface="Cambria Math" panose="02040503050406030204" pitchFamily="18" charset="0"/>
                              </a:rPr>
                              <m:t>−3</m:t>
                            </m:r>
                          </m:sup>
                        </m:sSup>
                        <m:r>
                          <a:rPr lang="en-US" i="1">
                            <a:latin typeface="Cambria Math" panose="02040503050406030204" pitchFamily="18" charset="0"/>
                          </a:rPr>
                          <m:t>𝑠</m:t>
                        </m:r>
                      </m:num>
                      <m:den>
                        <m:r>
                          <a:rPr lang="en-US">
                            <a:latin typeface="Cambria Math" panose="02040503050406030204" pitchFamily="18" charset="0"/>
                          </a:rPr>
                          <m:t>10</m:t>
                        </m:r>
                        <m:r>
                          <a:rPr lang="en-US" i="1">
                            <a:latin typeface="Cambria Math" panose="02040503050406030204" pitchFamily="18" charset="0"/>
                          </a:rPr>
                          <m:t>∗</m:t>
                        </m:r>
                        <m:d>
                          <m:dPr>
                            <m:ctrlPr>
                              <a:rPr lang="en-SG" i="1">
                                <a:latin typeface="Cambria Math" panose="02040503050406030204" pitchFamily="18" charset="0"/>
                              </a:rPr>
                            </m:ctrlPr>
                          </m:dPr>
                          <m:e>
                            <m:r>
                              <a:rPr lang="en-US" b="0" i="0" smtClean="0">
                                <a:latin typeface="Cambria Math" panose="02040503050406030204" pitchFamily="18" charset="0"/>
                              </a:rPr>
                              <m:t>2</m:t>
                            </m:r>
                            <m:r>
                              <a:rPr lang="en-US">
                                <a:latin typeface="Cambria Math" panose="02040503050406030204" pitchFamily="18" charset="0"/>
                              </a:rPr>
                              <m:t>00+20</m:t>
                            </m:r>
                          </m:e>
                        </m:d>
                        <m:r>
                          <a:rPr lang="en-US" i="1">
                            <a:latin typeface="Cambria Math" panose="02040503050406030204" pitchFamily="18" charset="0"/>
                          </a:rPr>
                          <m:t>∗</m:t>
                        </m:r>
                        <m:sSup>
                          <m:sSupPr>
                            <m:ctrlPr>
                              <a:rPr lang="en-SG" i="1">
                                <a:latin typeface="Cambria Math" panose="02040503050406030204" pitchFamily="18" charset="0"/>
                              </a:rPr>
                            </m:ctrlPr>
                          </m:sSupPr>
                          <m:e>
                            <m:r>
                              <a:rPr lang="en-US" i="1">
                                <a:latin typeface="Cambria Math" panose="02040503050406030204" pitchFamily="18" charset="0"/>
                              </a:rPr>
                              <m:t>10</m:t>
                            </m:r>
                          </m:e>
                          <m:sup>
                            <m:r>
                              <a:rPr lang="en-US" i="1">
                                <a:latin typeface="Cambria Math" panose="02040503050406030204" pitchFamily="18" charset="0"/>
                              </a:rPr>
                              <m:t>−6</m:t>
                            </m:r>
                          </m:sup>
                        </m:sSup>
                      </m:den>
                    </m:f>
                    <m:r>
                      <a:rPr lang="en-US">
                        <a:latin typeface="Cambria Math" panose="02040503050406030204" pitchFamily="18" charset="0"/>
                      </a:rPr>
                      <m:t>≈</m:t>
                    </m:r>
                    <m:r>
                      <a:rPr lang="en-US" b="0" i="0" smtClean="0">
                        <a:latin typeface="Cambria Math" panose="02040503050406030204" pitchFamily="18" charset="0"/>
                      </a:rPr>
                      <m:t>7</m:t>
                    </m:r>
                    <m:r>
                      <a:rPr lang="en-US">
                        <a:latin typeface="Cambria Math" panose="02040503050406030204" pitchFamily="18" charset="0"/>
                      </a:rPr>
                      <m:t>.</m:t>
                    </m:r>
                    <m:r>
                      <a:rPr lang="en-US" b="0" i="0" smtClean="0">
                        <a:latin typeface="Cambria Math" panose="02040503050406030204" pitchFamily="18" charset="0"/>
                      </a:rPr>
                      <m:t>45</m:t>
                    </m:r>
                    <m:r>
                      <a:rPr lang="en-US" i="1">
                        <a:latin typeface="Cambria Math" panose="02040503050406030204" pitchFamily="18" charset="0"/>
                      </a:rPr>
                      <m:t>𝑠</m:t>
                    </m:r>
                  </m:oMath>
                </a14:m>
                <a:endParaRPr lang="en-SG" dirty="0"/>
              </a:p>
              <a:p>
                <a:pPr marL="982663" lvl="2" indent="-220663">
                  <a:buFont typeface="Arial" panose="020B0604020202020204" pitchFamily="34" charset="0"/>
                  <a:buChar char="•"/>
                </a:pPr>
                <a:r>
                  <a:rPr lang="en-US" i="1" kern="0" dirty="0">
                    <a:cs typeface="Arial" panose="020B0604020202020204" pitchFamily="34" charset="0"/>
                  </a:rPr>
                  <a:t>T</a:t>
                </a:r>
                <a:r>
                  <a:rPr lang="en-US" kern="0" baseline="-25000" dirty="0">
                    <a:cs typeface="Arial" panose="020B0604020202020204" pitchFamily="34" charset="0"/>
                  </a:rPr>
                  <a:t>WBI </a:t>
                </a:r>
                <a:r>
                  <a:rPr lang="en-US" kern="0" dirty="0">
                    <a:cs typeface="Arial" panose="020B0604020202020204" pitchFamily="34" charset="0"/>
                  </a:rPr>
                  <a:t>can be set to 6s</a:t>
                </a:r>
                <a:endParaRPr lang="en-US" sz="1600" kern="0" dirty="0">
                  <a:cs typeface="Arial" panose="020B0604020202020204" pitchFamily="34" charset="0"/>
                </a:endParaRPr>
              </a:p>
              <a:p>
                <a:pPr marL="361950" lvl="1" indent="-361950">
                  <a:buFont typeface="Wingdings" panose="05000000000000000000" pitchFamily="2" charset="2"/>
                  <a:buChar char="q"/>
                </a:pPr>
                <a:r>
                  <a:rPr lang="en-US" sz="1600" kern="0" dirty="0">
                    <a:cs typeface="Arial" panose="020B0604020202020204" pitchFamily="34" charset="0"/>
                  </a:rPr>
                  <a:t>Alternative approach may result in lower channel overhead since less WUR Beacons need to be transmitted.</a:t>
                </a:r>
              </a:p>
              <a:p>
                <a:pPr lvl="1" indent="-361950">
                  <a:buFont typeface="Wingdings" panose="05000000000000000000" pitchFamily="2" charset="2"/>
                  <a:buChar char="§"/>
                </a:pPr>
                <a:endParaRPr lang="en-US" sz="1600" kern="0" dirty="0">
                  <a:cs typeface="Arial" panose="020B0604020202020204" pitchFamily="34" charset="0"/>
                </a:endParaRPr>
              </a:p>
              <a:p>
                <a:pPr marL="715963" lvl="1" indent="-334963">
                  <a:buFont typeface="Wingdings" panose="05000000000000000000" pitchFamily="2" charset="2"/>
                  <a:buChar char="§"/>
                </a:pPr>
                <a:endParaRPr lang="en-US" sz="1600" kern="0" baseline="-25000" dirty="0">
                  <a:cs typeface="Arial" panose="020B0604020202020204" pitchFamily="34" charset="0"/>
                </a:endParaRPr>
              </a:p>
              <a:p>
                <a:pPr marL="444500" indent="-444500">
                  <a:buFont typeface="Wingdings" panose="05000000000000000000" pitchFamily="2" charset="2"/>
                  <a:buChar char="q"/>
                </a:pPr>
                <a:endParaRPr lang="en-US" altLang="ko-KR" sz="1600" b="0" kern="0" dirty="0">
                  <a:ea typeface="Gulim" pitchFamily="34" charset="-127"/>
                  <a:cs typeface="Arial" panose="020B0604020202020204" pitchFamily="34" charset="0"/>
                </a:endParaRPr>
              </a:p>
              <a:p>
                <a:pPr marL="444500" indent="-444500">
                  <a:buFont typeface="Wingdings" panose="05000000000000000000" pitchFamily="2" charset="2"/>
                  <a:buChar char="q"/>
                </a:pPr>
                <a:endParaRPr lang="en-SG" altLang="ko-KR" sz="1600" b="0" kern="0" dirty="0">
                  <a:ea typeface="Gulim" pitchFamily="34" charset="-127"/>
                  <a:cs typeface="Arial" panose="020B0604020202020204" pitchFamily="34" charset="0"/>
                </a:endParaRPr>
              </a:p>
            </p:txBody>
          </p:sp>
        </mc:Choice>
        <mc:Fallback xmlns="">
          <p:sp>
            <p:nvSpPr>
              <p:cNvPr id="8" name="내용 개체 틀 2"/>
              <p:cNvSpPr txBox="1">
                <a:spLocks noRot="1" noChangeAspect="1" noMove="1" noResize="1" noEditPoints="1" noAdjustHandles="1" noChangeArrowheads="1" noChangeShapeType="1" noTextEdit="1"/>
              </p:cNvSpPr>
              <p:nvPr/>
            </p:nvSpPr>
            <p:spPr>
              <a:xfrm>
                <a:off x="304800" y="1329906"/>
                <a:ext cx="8534400" cy="5153744"/>
              </a:xfrm>
              <a:prstGeom prst="rect">
                <a:avLst/>
              </a:prstGeom>
              <a:blipFill>
                <a:blip r:embed="rId2"/>
                <a:stretch>
                  <a:fillRect l="-286" t="-355"/>
                </a:stretch>
              </a:blipFill>
            </p:spPr>
            <p:txBody>
              <a:bodyPr/>
              <a:lstStyle/>
              <a:p>
                <a:r>
                  <a:rPr lang="en-SG">
                    <a:noFill/>
                  </a:rPr>
                  <a:t> </a:t>
                </a:r>
              </a:p>
            </p:txBody>
          </p:sp>
        </mc:Fallback>
      </mc:AlternateContent>
    </p:spTree>
    <p:extLst>
      <p:ext uri="{BB962C8B-B14F-4D97-AF65-F5344CB8AC3E}">
        <p14:creationId xmlns:p14="http://schemas.microsoft.com/office/powerpoint/2010/main" val="1890564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en-US" sz="2000" b="0" dirty="0"/>
              <a:t>Approaches for configuring the WUR Beacon interval by the AP are addressed.</a:t>
            </a:r>
          </a:p>
          <a:p>
            <a:pPr>
              <a:buFont typeface="Wingdings" panose="05000000000000000000" pitchFamily="2" charset="2"/>
              <a:buChar char="q"/>
            </a:pPr>
            <a:endParaRPr lang="en-US" sz="2000" b="0" dirty="0"/>
          </a:p>
          <a:p>
            <a:pPr>
              <a:buFont typeface="Wingdings" panose="05000000000000000000" pitchFamily="2" charset="2"/>
              <a:buChar char="q"/>
            </a:pPr>
            <a:r>
              <a:rPr lang="en-US" sz="2000" b="0" dirty="0"/>
              <a:t>It is recommended that the WUR Beacon interval is configured by the AP according to the reported WUR TSF timer accuracy among all WUR STAs associated with the AP.</a:t>
            </a:r>
          </a:p>
        </p:txBody>
      </p:sp>
      <p:sp>
        <p:nvSpPr>
          <p:cNvPr id="4" name="Footer Placeholder 3"/>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5</a:t>
            </a:fld>
            <a:endParaRPr lang="en-US" altLang="en-US"/>
          </a:p>
        </p:txBody>
      </p:sp>
      <p:sp>
        <p:nvSpPr>
          <p:cNvPr id="7" name="Date Placeholder 5"/>
          <p:cNvSpPr>
            <a:spLocks noGrp="1"/>
          </p:cNvSpPr>
          <p:nvPr>
            <p:ph type="dt" sz="half" idx="2"/>
          </p:nvPr>
        </p:nvSpPr>
        <p:spPr>
          <a:xfrm>
            <a:off x="696913" y="332601"/>
            <a:ext cx="1579600" cy="276999"/>
          </a:xfrm>
        </p:spPr>
        <p:txBody>
          <a:bodyPr/>
          <a:lstStyle/>
          <a:p>
            <a:pPr>
              <a:defRPr/>
            </a:pPr>
            <a:r>
              <a:rPr lang="en-US" altLang="ko-KR" dirty="0"/>
              <a:t>November 2017</a:t>
            </a:r>
          </a:p>
        </p:txBody>
      </p:sp>
    </p:spTree>
    <p:extLst>
      <p:ext uri="{BB962C8B-B14F-4D97-AF65-F5344CB8AC3E}">
        <p14:creationId xmlns:p14="http://schemas.microsoft.com/office/powerpoint/2010/main" val="3930209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a:t>
            </a:r>
          </a:p>
        </p:txBody>
      </p:sp>
      <p:sp>
        <p:nvSpPr>
          <p:cNvPr id="3" name="Content Placeholder 2"/>
          <p:cNvSpPr>
            <a:spLocks noGrp="1"/>
          </p:cNvSpPr>
          <p:nvPr>
            <p:ph idx="1"/>
          </p:nvPr>
        </p:nvSpPr>
        <p:spPr/>
        <p:txBody>
          <a:bodyPr>
            <a:normAutofit/>
          </a:bodyPr>
          <a:lstStyle/>
          <a:p>
            <a:pPr marL="457200" indent="-457200">
              <a:buFont typeface="+mj-lt"/>
              <a:buAutoNum type="arabicParenR"/>
            </a:pPr>
            <a:r>
              <a:rPr lang="en-US" sz="2000" b="0" dirty="0"/>
              <a:t>11-17-0575-05-00ba-spec-framework</a:t>
            </a:r>
          </a:p>
        </p:txBody>
      </p:sp>
      <p:sp>
        <p:nvSpPr>
          <p:cNvPr id="4" name="Footer Placeholder 3"/>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6</a:t>
            </a:fld>
            <a:endParaRPr lang="en-US" altLang="en-US"/>
          </a:p>
        </p:txBody>
      </p:sp>
      <p:sp>
        <p:nvSpPr>
          <p:cNvPr id="7" name="Date Placeholder 5"/>
          <p:cNvSpPr>
            <a:spLocks noGrp="1"/>
          </p:cNvSpPr>
          <p:nvPr>
            <p:ph type="dt" sz="half" idx="2"/>
          </p:nvPr>
        </p:nvSpPr>
        <p:spPr>
          <a:xfrm>
            <a:off x="696913" y="332601"/>
            <a:ext cx="1579600" cy="276999"/>
          </a:xfrm>
        </p:spPr>
        <p:txBody>
          <a:bodyPr/>
          <a:lstStyle/>
          <a:p>
            <a:pPr>
              <a:defRPr/>
            </a:pPr>
            <a:r>
              <a:rPr lang="en-US" altLang="ko-KR" dirty="0"/>
              <a:t>November 2017</a:t>
            </a:r>
          </a:p>
        </p:txBody>
      </p:sp>
    </p:spTree>
    <p:extLst>
      <p:ext uri="{BB962C8B-B14F-4D97-AF65-F5344CB8AC3E}">
        <p14:creationId xmlns:p14="http://schemas.microsoft.com/office/powerpoint/2010/main" val="2325489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SP</a:t>
            </a:r>
            <a:endParaRPr lang="en-US" dirty="0"/>
          </a:p>
        </p:txBody>
      </p:sp>
      <p:sp>
        <p:nvSpPr>
          <p:cNvPr id="3" name="Content Placeholder 2"/>
          <p:cNvSpPr>
            <a:spLocks noGrp="1"/>
          </p:cNvSpPr>
          <p:nvPr>
            <p:ph idx="1"/>
          </p:nvPr>
        </p:nvSpPr>
        <p:spPr>
          <a:xfrm>
            <a:off x="685800" y="1981200"/>
            <a:ext cx="7772400" cy="3200400"/>
          </a:xfrm>
        </p:spPr>
        <p:txBody>
          <a:bodyPr>
            <a:normAutofit/>
          </a:bodyPr>
          <a:lstStyle/>
          <a:p>
            <a:pPr lvl="0"/>
            <a:r>
              <a:rPr lang="en-US" sz="2000" dirty="0">
                <a:latin typeface="Arial" panose="020B0604020202020204" pitchFamily="34" charset="0"/>
                <a:cs typeface="Arial" panose="020B0604020202020204" pitchFamily="34" charset="0"/>
              </a:rPr>
              <a:t>Do you support adding the following to 11ba SFD?</a:t>
            </a:r>
            <a:endParaRPr lang="en-US" sz="2200" dirty="0">
              <a:latin typeface="Arial" panose="020B0604020202020204" pitchFamily="34" charset="0"/>
              <a:cs typeface="Arial" panose="020B0604020202020204" pitchFamily="34" charset="0"/>
            </a:endParaRPr>
          </a:p>
          <a:p>
            <a:pPr marL="457200" lvl="1" indent="0">
              <a:buNone/>
            </a:pPr>
            <a:r>
              <a:rPr lang="en-SG" sz="1800" dirty="0">
                <a:latin typeface="Arial" panose="020B0604020202020204" pitchFamily="34" charset="0"/>
                <a:cs typeface="Arial" panose="020B0604020202020204" pitchFamily="34" charset="0"/>
              </a:rPr>
              <a:t>WUR STA shall report its WUR TSF timer accuracy to the AP using WUR capability element.</a:t>
            </a:r>
            <a:r>
              <a:rPr lang="en-US" sz="1800" dirty="0">
                <a:latin typeface="Arial" panose="020B0604020202020204" pitchFamily="34" charset="0"/>
                <a:cs typeface="Arial" panose="020B0604020202020204" pitchFamily="34" charset="0"/>
              </a:rPr>
              <a:t> </a:t>
            </a:r>
            <a:endParaRPr lang="en-US" sz="1800" dirty="0" smtClean="0">
              <a:latin typeface="Arial" panose="020B0604020202020204" pitchFamily="34" charset="0"/>
              <a:cs typeface="Arial" panose="020B0604020202020204" pitchFamily="34" charset="0"/>
            </a:endParaRPr>
          </a:p>
          <a:p>
            <a:pPr marL="457200" lvl="1" indent="0">
              <a:buNone/>
            </a:pPr>
            <a:endParaRPr lang="en-US" sz="1800" dirty="0">
              <a:latin typeface="Arial" panose="020B0604020202020204" pitchFamily="34" charset="0"/>
              <a:cs typeface="Arial" panose="020B0604020202020204" pitchFamily="34" charset="0"/>
            </a:endParaRPr>
          </a:p>
          <a:p>
            <a:pPr marL="457200" lvl="1" indent="0">
              <a:buNone/>
            </a:pPr>
            <a:r>
              <a:rPr lang="en-US" b="1" dirty="0"/>
              <a:t>Y/N/A:</a:t>
            </a:r>
            <a:r>
              <a:rPr lang="en-US" dirty="0"/>
              <a:t> 6/5/18 </a:t>
            </a:r>
            <a:endParaRPr lang="en-SG" dirty="0"/>
          </a:p>
          <a:p>
            <a:pPr marL="457200" lvl="1" indent="0">
              <a:buNone/>
            </a:pPr>
            <a:endParaRPr lang="en-SG" sz="18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7</a:t>
            </a:fld>
            <a:endParaRPr lang="en-US" altLang="en-US"/>
          </a:p>
        </p:txBody>
      </p:sp>
      <p:sp>
        <p:nvSpPr>
          <p:cNvPr id="7" name="Date Placeholder 5"/>
          <p:cNvSpPr>
            <a:spLocks noGrp="1"/>
          </p:cNvSpPr>
          <p:nvPr>
            <p:ph type="dt" sz="half" idx="2"/>
          </p:nvPr>
        </p:nvSpPr>
        <p:spPr>
          <a:xfrm>
            <a:off x="696913" y="332601"/>
            <a:ext cx="1579600" cy="276999"/>
          </a:xfrm>
        </p:spPr>
        <p:txBody>
          <a:bodyPr/>
          <a:lstStyle/>
          <a:p>
            <a:pPr>
              <a:defRPr/>
            </a:pPr>
            <a:r>
              <a:rPr lang="en-US" altLang="ko-KR" dirty="0"/>
              <a:t>November 2017</a:t>
            </a:r>
          </a:p>
        </p:txBody>
      </p:sp>
    </p:spTree>
    <p:extLst>
      <p:ext uri="{BB962C8B-B14F-4D97-AF65-F5344CB8AC3E}">
        <p14:creationId xmlns:p14="http://schemas.microsoft.com/office/powerpoint/2010/main" val="189503973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38429</TotalTime>
  <Words>506</Words>
  <Application>Microsoft Office PowerPoint</Application>
  <PresentationFormat>On-screen Show (4:3)</PresentationFormat>
  <Paragraphs>98</Paragraphs>
  <Slides>7</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6" baseType="lpstr">
      <vt:lpstr>Gulim</vt:lpstr>
      <vt:lpstr>맑은 고딕</vt:lpstr>
      <vt:lpstr>MS PGothic</vt:lpstr>
      <vt:lpstr>Arial</vt:lpstr>
      <vt:lpstr>Cambria Math</vt:lpstr>
      <vt:lpstr>Times New Roman</vt:lpstr>
      <vt:lpstr>Wingdings</vt:lpstr>
      <vt:lpstr>802-11-Submission</vt:lpstr>
      <vt:lpstr>Visio</vt:lpstr>
      <vt:lpstr>WUR Synchronization</vt:lpstr>
      <vt:lpstr>PowerPoint Presentation</vt:lpstr>
      <vt:lpstr>PowerPoint Presentation</vt:lpstr>
      <vt:lpstr>PowerPoint Presentation</vt:lpstr>
      <vt:lpstr>Summary</vt:lpstr>
      <vt:lpstr>Reference</vt:lpstr>
      <vt:lpstr>SP</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carlos.cordeiro@intel.com</dc:creator>
  <cp:lastModifiedBy>Lei Huang</cp:lastModifiedBy>
  <cp:revision>2370</cp:revision>
  <cp:lastPrinted>2014-11-04T15:04:57Z</cp:lastPrinted>
  <dcterms:created xsi:type="dcterms:W3CDTF">2007-04-17T18:10:23Z</dcterms:created>
  <dcterms:modified xsi:type="dcterms:W3CDTF">2017-11-14T09:06:35Z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