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0" r:id="rId3"/>
    <p:sldId id="327" r:id="rId4"/>
    <p:sldId id="326" r:id="rId5"/>
    <p:sldId id="331" r:id="rId6"/>
    <p:sldId id="312" r:id="rId7"/>
    <p:sldId id="31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802.11-17/1607r0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WUR Synchronization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2017-11-05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 smtClean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381000" y="1219200"/>
            <a:ext cx="8382000" cy="3352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SG" altLang="ko-KR" sz="1800" b="0" kern="0" dirty="0" smtClean="0">
                <a:cs typeface="Arial" panose="020B0604020202020204" pitchFamily="34" charset="0"/>
              </a:rPr>
              <a:t>WUR Beacon frame can be transmitted periodically to WURs for synchronization.</a:t>
            </a:r>
          </a:p>
          <a:p>
            <a:pPr marL="628650" lvl="1" indent="-179388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SG" altLang="ko-KR" sz="1600" kern="0" dirty="0" smtClean="0">
                <a:ea typeface="Gulim" pitchFamily="34" charset="-127"/>
                <a:cs typeface="Arial" panose="020B0604020202020204" pitchFamily="34" charset="0"/>
              </a:rPr>
              <a:t>WUR Beacon interval,</a:t>
            </a:r>
            <a:r>
              <a:rPr lang="en-US" sz="1600" i="1" kern="0" dirty="0" smtClean="0">
                <a:cs typeface="Arial" panose="020B0604020202020204" pitchFamily="34" charset="0"/>
              </a:rPr>
              <a:t>T</a:t>
            </a:r>
            <a:r>
              <a:rPr lang="en-US" sz="1600" kern="0" baseline="-25000" dirty="0" smtClean="0">
                <a:cs typeface="Arial" panose="020B0604020202020204" pitchFamily="34" charset="0"/>
              </a:rPr>
              <a:t>WBI</a:t>
            </a:r>
            <a:r>
              <a:rPr lang="en-SG" altLang="ko-KR" sz="1600" kern="0" dirty="0" smtClean="0">
                <a:ea typeface="Gulim" pitchFamily="34" charset="-127"/>
                <a:cs typeface="Arial" panose="020B0604020202020204" pitchFamily="34" charset="0"/>
              </a:rPr>
              <a:t>, is configurable (e.g., 1s, 2s, 4s, 6s, </a:t>
            </a:r>
            <a:r>
              <a:rPr lang="en-SG" altLang="ko-KR" sz="1600" kern="0" dirty="0" err="1" smtClean="0">
                <a:ea typeface="Gulim" pitchFamily="34" charset="-127"/>
                <a:cs typeface="Arial" panose="020B0604020202020204" pitchFamily="34" charset="0"/>
              </a:rPr>
              <a:t>etc</a:t>
            </a:r>
            <a:r>
              <a:rPr lang="en-SG" altLang="ko-KR" sz="1600" kern="0" dirty="0" smtClean="0">
                <a:ea typeface="Gulim" pitchFamily="34" charset="-127"/>
                <a:cs typeface="Arial" panose="020B0604020202020204" pitchFamily="34" charset="0"/>
              </a:rPr>
              <a:t>). </a:t>
            </a:r>
          </a:p>
          <a:p>
            <a:pPr marL="1116012" lvl="2" indent="-285750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en-US" sz="1400" i="1" kern="0" dirty="0" smtClean="0">
                <a:cs typeface="Arial" panose="020B0604020202020204" pitchFamily="34" charset="0"/>
              </a:rPr>
              <a:t>T</a:t>
            </a:r>
            <a:r>
              <a:rPr lang="en-US" sz="1400" kern="0" baseline="-25000" dirty="0" smtClean="0">
                <a:cs typeface="Arial" panose="020B0604020202020204" pitchFamily="34" charset="0"/>
              </a:rPr>
              <a:t>WBI</a:t>
            </a:r>
            <a:r>
              <a:rPr lang="en-US" altLang="ko-KR" sz="1400" kern="0" dirty="0" smtClean="0">
                <a:ea typeface="Gulim" pitchFamily="34" charset="-127"/>
                <a:cs typeface="Arial" panose="020B0604020202020204" pitchFamily="34" charset="0"/>
              </a:rPr>
              <a:t> is included in WUR Mode element.</a:t>
            </a:r>
          </a:p>
          <a:p>
            <a:pPr marL="628650" lvl="1" indent="-179388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SG" altLang="ko-KR" sz="1600" kern="0" dirty="0" smtClean="0">
                <a:ea typeface="Gulim" pitchFamily="34" charset="-127"/>
                <a:cs typeface="Arial" panose="020B0604020202020204" pitchFamily="34" charset="0"/>
              </a:rPr>
              <a:t>WUR beacon frame comprises a Partial TSF field.</a:t>
            </a:r>
          </a:p>
          <a:p>
            <a:pPr marL="1116012" lvl="2" indent="-285750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en-US" altLang="ko-KR" sz="1400" kern="0" dirty="0" smtClean="0">
                <a:ea typeface="Gulim" pitchFamily="34" charset="-127"/>
                <a:cs typeface="Arial" panose="020B0604020202020204" pitchFamily="34" charset="0"/>
              </a:rPr>
              <a:t>The size of the Partial TSF field is fixed (e.g., 12 bits)</a:t>
            </a:r>
          </a:p>
          <a:p>
            <a:pPr marL="628650" lvl="1" indent="-179388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SG" altLang="ko-KR" sz="1600" kern="0" dirty="0" smtClean="0">
                <a:ea typeface="Gulim" pitchFamily="34" charset="-127"/>
                <a:cs typeface="Arial" panose="020B0604020202020204" pitchFamily="34" charset="0"/>
              </a:rPr>
              <a:t>WUR beacon frame may only use the low data rate 62.5 kbps.</a:t>
            </a:r>
          </a:p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SG" altLang="ko-KR" sz="1800" b="0" kern="0" dirty="0" smtClean="0">
                <a:cs typeface="Arial" panose="020B0604020202020204" pitchFamily="34" charset="0"/>
              </a:rPr>
              <a:t>The transmission time required for a WUR Beacon frame is about 1ms.</a:t>
            </a:r>
          </a:p>
          <a:p>
            <a:pPr marL="628650" lvl="1" indent="-179388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kern="0" dirty="0" smtClean="0">
                <a:ea typeface="Gulim" pitchFamily="34" charset="-127"/>
                <a:cs typeface="Arial" panose="020B0604020202020204" pitchFamily="34" charset="0"/>
              </a:rPr>
              <a:t>Airtime occupied by WUR Beacon transmission is not trivial</a:t>
            </a:r>
          </a:p>
          <a:p>
            <a:pPr marL="628650" lvl="1" indent="-179388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kern="0" dirty="0" smtClean="0">
                <a:ea typeface="Gulim" pitchFamily="34" charset="-127"/>
                <a:cs typeface="Arial" panose="020B0604020202020204" pitchFamily="34" charset="0"/>
              </a:rPr>
              <a:t>It is critical to minimize WUR Beacon transmission. </a:t>
            </a:r>
            <a:endParaRPr lang="en-SG" altLang="ko-KR" sz="1600" kern="0" dirty="0">
              <a:ea typeface="Gulim" pitchFamily="34" charset="-127"/>
              <a:cs typeface="Arial" panose="020B0604020202020204" pitchFamily="34" charset="0"/>
            </a:endParaRPr>
          </a:p>
          <a:p>
            <a:pPr marL="247650" indent="-179388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altLang="ko-KR" sz="1800" b="0" kern="0" dirty="0" smtClean="0">
              <a:ea typeface="Gulim" pitchFamily="34" charset="-127"/>
              <a:cs typeface="Arial" panose="020B0604020202020204" pitchFamily="34" charset="0"/>
            </a:endParaRPr>
          </a:p>
          <a:p>
            <a:pPr marL="735012" lvl="1">
              <a:buFont typeface="Arial" panose="020B0604020202020204" pitchFamily="34" charset="0"/>
              <a:buChar char="•"/>
              <a:tabLst>
                <a:tab pos="361950" algn="l"/>
              </a:tabLst>
            </a:pPr>
            <a:endParaRPr lang="en-US" altLang="ko-KR" sz="1600" kern="0" dirty="0" smtClean="0">
              <a:ea typeface="Gulim" pitchFamily="34" charset="-127"/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endParaRPr lang="en-SG" altLang="ko-KR" sz="1600" b="0" kern="0" dirty="0" smtClean="0">
              <a:cs typeface="Arial" panose="020B0604020202020204" pitchFamily="34" charset="0"/>
            </a:endParaRPr>
          </a:p>
          <a:p>
            <a:pPr marL="628650" lvl="1" indent="-179388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altLang="ko-KR" sz="1200" kern="0" dirty="0">
              <a:ea typeface="Gulim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925206"/>
              </p:ext>
            </p:extLst>
          </p:nvPr>
        </p:nvGraphicFramePr>
        <p:xfrm>
          <a:off x="3374355" y="4267200"/>
          <a:ext cx="37179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Visio" r:id="rId3" imgW="3718650" imgH="928530" progId="Visio.Drawing.11">
                  <p:embed/>
                </p:oleObj>
              </mc:Choice>
              <mc:Fallback>
                <p:oleObj name="Visio" r:id="rId3" imgW="3718650" imgH="928530" progId="Visio.Drawing.11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4355" y="4267200"/>
                        <a:ext cx="3717925" cy="928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16509" y="4934277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WUR PPDU containing WUR Beacon frame</a:t>
            </a:r>
            <a:endParaRPr lang="en-SG" sz="1400" b="1" u="sng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690605"/>
              </p:ext>
            </p:extLst>
          </p:nvPr>
        </p:nvGraphicFramePr>
        <p:xfrm>
          <a:off x="3352800" y="5678492"/>
          <a:ext cx="29273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Visio" r:id="rId5" imgW="2926620" imgH="640710" progId="Visio.Drawing.11">
                  <p:embed/>
                </p:oleObj>
              </mc:Choice>
              <mc:Fallback>
                <p:oleObj name="Visio" r:id="rId5" imgW="2926620" imgH="64071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52800" y="5678492"/>
                        <a:ext cx="2927350" cy="64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 bwMode="auto">
          <a:xfrm flipH="1">
            <a:off x="3657600" y="4992692"/>
            <a:ext cx="22098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6150645" y="4992692"/>
            <a:ext cx="646251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9883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내용 개체 틀 2"/>
              <p:cNvSpPr txBox="1">
                <a:spLocks/>
              </p:cNvSpPr>
              <p:nvPr/>
            </p:nvSpPr>
            <p:spPr>
              <a:xfrm>
                <a:off x="696912" y="1437636"/>
                <a:ext cx="7847013" cy="5020816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61950" indent="-361950">
                  <a:buFont typeface="Wingdings" panose="05000000000000000000" pitchFamily="2" charset="2"/>
                  <a:buChar char="q"/>
                  <a:tabLst>
                    <a:tab pos="361950" algn="l"/>
                  </a:tabLst>
                </a:pPr>
                <a:r>
                  <a:rPr lang="en-SG" sz="1800" b="0" kern="0" dirty="0" smtClean="0">
                    <a:cs typeface="Arial" panose="020B0604020202020204" pitchFamily="34" charset="0"/>
                  </a:rPr>
                  <a:t>AP configures </a:t>
                </a:r>
                <a:r>
                  <a:rPr lang="en-SG" sz="1800" b="0" kern="0" dirty="0">
                    <a:cs typeface="Arial" panose="020B0604020202020204" pitchFamily="34" charset="0"/>
                  </a:rPr>
                  <a:t>the WUR Beacon interval </a:t>
                </a:r>
                <a:r>
                  <a:rPr lang="en-SG" sz="1800" b="0" kern="0" dirty="0" smtClean="0">
                    <a:cs typeface="Arial" panose="020B0604020202020204" pitchFamily="34" charset="0"/>
                  </a:rPr>
                  <a:t>according </a:t>
                </a:r>
                <a:r>
                  <a:rPr lang="en-SG" sz="1800" b="0" kern="0" dirty="0">
                    <a:cs typeface="Arial" panose="020B0604020202020204" pitchFamily="34" charset="0"/>
                  </a:rPr>
                  <a:t>to the </a:t>
                </a:r>
                <a:r>
                  <a:rPr lang="en-SG" sz="1800" b="0" kern="0" dirty="0" smtClean="0">
                    <a:cs typeface="Arial" panose="020B0604020202020204" pitchFamily="34" charset="0"/>
                  </a:rPr>
                  <a:t>predetermined </a:t>
                </a:r>
                <a:r>
                  <a:rPr lang="en-SG" sz="1800" b="0" kern="0" dirty="0">
                    <a:cs typeface="Arial" panose="020B0604020202020204" pitchFamily="34" charset="0"/>
                  </a:rPr>
                  <a:t>WUR TSF timer accuracy (e.g., ±500ppm</a:t>
                </a:r>
                <a:r>
                  <a:rPr lang="en-SG" sz="1800" b="0" kern="0" dirty="0" smtClean="0">
                    <a:cs typeface="Arial" panose="020B0604020202020204" pitchFamily="34" charset="0"/>
                  </a:rPr>
                  <a:t>), </a:t>
                </a:r>
                <a:r>
                  <a:rPr lang="en-SG" sz="1800" b="0" kern="0" dirty="0">
                    <a:cs typeface="Arial" panose="020B0604020202020204" pitchFamily="34" charset="0"/>
                  </a:rPr>
                  <a:t>which is supposed to be derived from the worst WUR TSF timer </a:t>
                </a:r>
                <a:r>
                  <a:rPr lang="en-SG" sz="1800" b="0" kern="0" dirty="0" smtClean="0">
                    <a:cs typeface="Arial" panose="020B0604020202020204" pitchFamily="34" charset="0"/>
                  </a:rPr>
                  <a:t>implementation, so </a:t>
                </a:r>
                <a:r>
                  <a:rPr lang="en-SG" sz="1800" b="0" kern="0" dirty="0">
                    <a:cs typeface="Arial" panose="020B0604020202020204" pitchFamily="34" charset="0"/>
                  </a:rPr>
                  <a:t>that </a:t>
                </a:r>
                <a:r>
                  <a:rPr lang="en-SG" sz="1800" b="0" kern="0" dirty="0" smtClean="0">
                    <a:cs typeface="Arial" panose="020B0604020202020204" pitchFamily="34" charset="0"/>
                  </a:rPr>
                  <a:t>the WUR of any </a:t>
                </a:r>
                <a:r>
                  <a:rPr lang="en-SG" sz="1800" b="0" kern="0" dirty="0">
                    <a:cs typeface="Arial" panose="020B0604020202020204" pitchFamily="34" charset="0"/>
                  </a:rPr>
                  <a:t>STA associated with the AP </a:t>
                </a:r>
                <a:r>
                  <a:rPr lang="en-SG" sz="1800" b="0" kern="0" dirty="0" smtClean="0">
                    <a:cs typeface="Arial" panose="020B0604020202020204" pitchFamily="34" charset="0"/>
                  </a:rPr>
                  <a:t>is </a:t>
                </a:r>
                <a:r>
                  <a:rPr lang="en-SG" sz="1800" b="0" kern="0" dirty="0">
                    <a:cs typeface="Arial" panose="020B0604020202020204" pitchFamily="34" charset="0"/>
                  </a:rPr>
                  <a:t>able to keep synchronized with the </a:t>
                </a:r>
                <a:r>
                  <a:rPr lang="en-SG" sz="1800" b="0" kern="0" dirty="0" smtClean="0">
                    <a:cs typeface="Arial" panose="020B0604020202020204" pitchFamily="34" charset="0"/>
                  </a:rPr>
                  <a:t>AP</a:t>
                </a:r>
                <a:r>
                  <a:rPr lang="en-US" sz="1800" b="0" kern="0" dirty="0" smtClean="0">
                    <a:cs typeface="Arial" panose="020B0604020202020204" pitchFamily="34" charset="0"/>
                  </a:rPr>
                  <a:t>.</a:t>
                </a:r>
                <a:endParaRPr lang="en-SG" altLang="ko-KR" sz="1800" b="0" kern="0" dirty="0" smtClean="0">
                  <a:cs typeface="Arial" panose="020B0604020202020204" pitchFamily="34" charset="0"/>
                </a:endParaRPr>
              </a:p>
              <a:p>
                <a:pPr marL="361950" indent="-361950">
                  <a:buFont typeface="Wingdings" panose="05000000000000000000" pitchFamily="2" charset="2"/>
                  <a:buChar char="q"/>
                  <a:tabLst>
                    <a:tab pos="361950" algn="l"/>
                  </a:tabLst>
                </a:pPr>
                <a:r>
                  <a:rPr lang="en-US" sz="1800" b="0" kern="0" dirty="0" smtClean="0">
                    <a:cs typeface="Arial" panose="020B0604020202020204" pitchFamily="34" charset="0"/>
                  </a:rPr>
                  <a:t>Example:</a:t>
                </a:r>
              </a:p>
              <a:p>
                <a:pPr lvl="1" indent="-361950">
                  <a:buFont typeface="Wingdings" panose="05000000000000000000" pitchFamily="2" charset="2"/>
                  <a:buChar char="§"/>
                </a:pPr>
                <a:r>
                  <a:rPr lang="en-US" sz="1600" kern="0" dirty="0" smtClean="0">
                    <a:cs typeface="Arial" panose="020B0604020202020204" pitchFamily="34" charset="0"/>
                  </a:rPr>
                  <a:t>Assumption: 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sz="1600" kern="0" dirty="0" smtClean="0">
                    <a:cs typeface="Arial" panose="020B0604020202020204" pitchFamily="34" charset="0"/>
                  </a:rPr>
                  <a:t>The maximum number of missed WUR beacons is 10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AP TSF timer accuracy is </a:t>
                </a:r>
                <a:r>
                  <a:rPr lang="en-US" altLang="ja-JP" sz="1600" dirty="0"/>
                  <a:t>±</a:t>
                </a:r>
                <a:r>
                  <a:rPr lang="en-US" sz="1600" dirty="0" smtClean="0"/>
                  <a:t>20ppm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SG" sz="1600" dirty="0" smtClean="0">
                    <a:cs typeface="Arial" panose="020B0604020202020204" pitchFamily="34" charset="0"/>
                  </a:rPr>
                  <a:t>The </a:t>
                </a:r>
                <a:r>
                  <a:rPr lang="en-SG" sz="1600" dirty="0">
                    <a:cs typeface="Arial" panose="020B0604020202020204" pitchFamily="34" charset="0"/>
                  </a:rPr>
                  <a:t>size of the Partial TSF 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𝑝𝑡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sz="1600" dirty="0" smtClean="0"/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SG" sz="1600" dirty="0" smtClean="0">
                    <a:cs typeface="Arial" panose="020B0604020202020204" pitchFamily="34" charset="0"/>
                  </a:rPr>
                  <a:t>The </a:t>
                </a:r>
                <a:r>
                  <a:rPr lang="en-SG" sz="1600" dirty="0">
                    <a:cs typeface="Arial" panose="020B0604020202020204" pitchFamily="34" charset="0"/>
                  </a:rPr>
                  <a:t>time resolution of the Partial TSF 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𝑝𝑡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𝑢𝑠</m:t>
                    </m:r>
                  </m:oMath>
                </a14:m>
                <a:endParaRPr lang="en-US" sz="1600" kern="0" dirty="0" smtClean="0">
                  <a:cs typeface="Arial" panose="020B0604020202020204" pitchFamily="34" charset="0"/>
                </a:endParaRPr>
              </a:p>
              <a:p>
                <a:pPr lvl="1" indent="-361950">
                  <a:buFont typeface="Wingdings" panose="05000000000000000000" pitchFamily="2" charset="2"/>
                  <a:buChar char="§"/>
                </a:pPr>
                <a:r>
                  <a:rPr lang="en-US" sz="1600" i="1" kern="0" dirty="0" smtClean="0">
                    <a:cs typeface="Arial" panose="020B0604020202020204" pitchFamily="34" charset="0"/>
                  </a:rPr>
                  <a:t>T</a:t>
                </a:r>
                <a:r>
                  <a:rPr lang="en-US" sz="1600" kern="0" baseline="-25000" dirty="0" smtClean="0">
                    <a:cs typeface="Arial" panose="020B0604020202020204" pitchFamily="34" charset="0"/>
                  </a:rPr>
                  <a:t>WBI </a:t>
                </a:r>
                <a:r>
                  <a:rPr lang="en-US" sz="1600" kern="0" dirty="0" smtClean="0">
                    <a:cs typeface="Arial" panose="020B0604020202020204" pitchFamily="34" charset="0"/>
                  </a:rPr>
                  <a:t>calculation: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sz="1600" kern="0" dirty="0" smtClean="0">
                    <a:cs typeface="Arial" panose="020B0604020202020204" pitchFamily="34" charset="0"/>
                  </a:rPr>
                  <a:t>The maximum correctable drift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SG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±2</m:t>
                        </m:r>
                      </m:e>
                      <m:sup>
                        <m:sSub>
                          <m:sSubPr>
                            <m:ctrlPr>
                              <a:rPr lang="en-SG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𝑝𝑡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SG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𝑝𝑡</m:t>
                        </m:r>
                      </m:sub>
                    </m:sSub>
                  </m:oMath>
                </a14:m>
                <a:r>
                  <a:rPr lang="en-US" sz="1600" kern="0" dirty="0" smtClean="0">
                    <a:cs typeface="Arial" panose="020B0604020202020204" pitchFamily="34" charset="0"/>
                  </a:rPr>
                  <a:t>= </a:t>
                </a:r>
                <a:r>
                  <a:rPr lang="en-US" sz="1600" kern="0" dirty="0">
                    <a:cs typeface="Arial" panose="020B0604020202020204" pitchFamily="34" charset="0"/>
                  </a:rPr>
                  <a:t>±16.384 </a:t>
                </a:r>
                <a:r>
                  <a:rPr lang="en-US" sz="1600" kern="0" dirty="0" err="1">
                    <a:cs typeface="Arial" panose="020B0604020202020204" pitchFamily="34" charset="0"/>
                  </a:rPr>
                  <a:t>ms</a:t>
                </a:r>
                <a:endParaRPr lang="en-US" sz="1600" kern="0" dirty="0">
                  <a:cs typeface="Arial" panose="020B0604020202020204" pitchFamily="34" charset="0"/>
                </a:endParaRP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SG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𝑊𝐵𝐼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SG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>
                            <a:latin typeface="Cambria Math" panose="02040503050406030204" pitchFamily="18" charset="0"/>
                          </a:rPr>
                          <m:t>16.384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SG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160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n-SG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500+20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SG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−6</m:t>
                            </m:r>
                          </m:sup>
                        </m:sSup>
                      </m:den>
                    </m:f>
                    <m:r>
                      <a:rPr lang="en-US" sz="1600">
                        <a:latin typeface="Cambria Math" panose="02040503050406030204" pitchFamily="18" charset="0"/>
                      </a:rPr>
                      <m:t>≈3.15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SG" sz="1600" dirty="0"/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sz="1600" i="1" kern="0" dirty="0" smtClean="0">
                    <a:cs typeface="Arial" panose="020B0604020202020204" pitchFamily="34" charset="0"/>
                  </a:rPr>
                  <a:t>T</a:t>
                </a:r>
                <a:r>
                  <a:rPr lang="en-US" sz="1600" kern="0" baseline="-25000" dirty="0" smtClean="0">
                    <a:cs typeface="Arial" panose="020B0604020202020204" pitchFamily="34" charset="0"/>
                  </a:rPr>
                  <a:t>WBI </a:t>
                </a:r>
                <a:r>
                  <a:rPr lang="en-US" sz="1600" kern="0" dirty="0" smtClean="0">
                    <a:cs typeface="Arial" panose="020B0604020202020204" pitchFamily="34" charset="0"/>
                  </a:rPr>
                  <a:t>can be set to 2s</a:t>
                </a:r>
              </a:p>
              <a:p>
                <a:pPr marL="247650" indent="-179388">
                  <a:buFont typeface="Wingdings" panose="05000000000000000000" pitchFamily="2" charset="2"/>
                  <a:buChar char="§"/>
                  <a:tabLst>
                    <a:tab pos="361950" algn="l"/>
                  </a:tabLst>
                </a:pPr>
                <a:endParaRPr lang="en-SG" altLang="ko-KR" sz="2000" b="0" kern="0" dirty="0" smtClean="0">
                  <a:ea typeface="Gulim" pitchFamily="34" charset="-127"/>
                  <a:cs typeface="Arial" panose="020B0604020202020204" pitchFamily="34" charset="0"/>
                </a:endParaRPr>
              </a:p>
              <a:p>
                <a:pPr marL="735012" lvl="1">
                  <a:buFont typeface="Arial" panose="020B0604020202020204" pitchFamily="34" charset="0"/>
                  <a:buChar char="•"/>
                  <a:tabLst>
                    <a:tab pos="361950" algn="l"/>
                  </a:tabLst>
                </a:pPr>
                <a:endParaRPr lang="en-US" altLang="ko-KR" sz="1800" kern="0" dirty="0" smtClean="0">
                  <a:ea typeface="Gulim" pitchFamily="34" charset="-127"/>
                  <a:cs typeface="Arial" panose="020B0604020202020204" pitchFamily="34" charset="0"/>
                </a:endParaRPr>
              </a:p>
              <a:p>
                <a:pPr marL="361950" indent="-361950">
                  <a:buFont typeface="Wingdings" panose="05000000000000000000" pitchFamily="2" charset="2"/>
                  <a:buChar char="q"/>
                  <a:tabLst>
                    <a:tab pos="361950" algn="l"/>
                  </a:tabLst>
                </a:pPr>
                <a:endParaRPr lang="en-SG" altLang="ko-KR" sz="1800" b="0" kern="0" dirty="0" smtClean="0">
                  <a:cs typeface="Arial" panose="020B0604020202020204" pitchFamily="34" charset="0"/>
                </a:endParaRPr>
              </a:p>
              <a:p>
                <a:pPr marL="628650" lvl="1" indent="-179388">
                  <a:buFont typeface="Wingdings" panose="05000000000000000000" pitchFamily="2" charset="2"/>
                  <a:buChar char="§"/>
                  <a:tabLst>
                    <a:tab pos="361950" algn="l"/>
                  </a:tabLst>
                </a:pPr>
                <a:endParaRPr lang="en-SG" altLang="ko-KR" sz="1400" kern="0" dirty="0">
                  <a:ea typeface="Gulim" pitchFamily="34" charset="-127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912" y="1437636"/>
                <a:ext cx="7847013" cy="5020816"/>
              </a:xfrm>
              <a:prstGeom prst="rect">
                <a:avLst/>
              </a:prstGeom>
              <a:blipFill>
                <a:blip r:embed="rId2"/>
                <a:stretch>
                  <a:fillRect l="-466" t="-729" r="-543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 txBox="1">
            <a:spLocks/>
          </p:cNvSpPr>
          <p:nvPr/>
        </p:nvSpPr>
        <p:spPr>
          <a:xfrm>
            <a:off x="0" y="681779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 smtClean="0">
                <a:ea typeface="Gulim" pitchFamily="34" charset="-127"/>
              </a:rPr>
              <a:t>Approach for Configuring WUR Beacon interval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410998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400" kern="0" dirty="0" smtClean="0">
                <a:ea typeface="Gulim" pitchFamily="34" charset="-127"/>
              </a:rPr>
              <a:t>Alternative Approach </a:t>
            </a:r>
            <a:r>
              <a:rPr lang="en-US" altLang="ko-KR" sz="2400" kern="0" dirty="0">
                <a:ea typeface="Gulim" pitchFamily="34" charset="-127"/>
              </a:rPr>
              <a:t>for Configuring WUR Beacon </a:t>
            </a:r>
            <a:r>
              <a:rPr lang="en-US" altLang="ko-KR" sz="2400" kern="0" dirty="0" smtClean="0">
                <a:ea typeface="Gulim" pitchFamily="34" charset="-127"/>
              </a:rPr>
              <a:t>interval</a:t>
            </a:r>
            <a:endParaRPr lang="en-US" sz="24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304800" y="1329906"/>
                <a:ext cx="8534400" cy="515374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61950" indent="-361950">
                  <a:buFont typeface="Wingdings" panose="05000000000000000000" pitchFamily="2" charset="2"/>
                  <a:buChar char="q"/>
                </a:pPr>
                <a:r>
                  <a:rPr lang="en-US" sz="1600" b="0" kern="0" dirty="0" smtClean="0">
                    <a:cs typeface="Arial" panose="020B0604020202020204" pitchFamily="34" charset="0"/>
                  </a:rPr>
                  <a:t>WUR STA reports its WUR TSF timer accuracy to the AP, from which the worst WUR TSF timer accuracy is determined.</a:t>
                </a:r>
              </a:p>
              <a:p>
                <a:pPr marL="630238" lvl="1" indent="-249238">
                  <a:buFont typeface="Wingdings" panose="05000000000000000000" pitchFamily="2" charset="2"/>
                  <a:buChar char="§"/>
                </a:pPr>
                <a:r>
                  <a:rPr lang="en-US" sz="1400" kern="0" dirty="0" smtClean="0">
                    <a:cs typeface="Arial" panose="020B0604020202020204" pitchFamily="34" charset="0"/>
                  </a:rPr>
                  <a:t>The WUR TSF timer accuracy can be included in WUR Capability element.</a:t>
                </a:r>
              </a:p>
              <a:p>
                <a:pPr marL="630238" lvl="1" indent="-249238">
                  <a:buFont typeface="Wingdings" panose="05000000000000000000" pitchFamily="2" charset="2"/>
                  <a:buChar char="§"/>
                </a:pPr>
                <a:r>
                  <a:rPr lang="en-US" sz="1400" u="sng" kern="0" dirty="0" smtClean="0">
                    <a:cs typeface="Arial" panose="020B0604020202020204" pitchFamily="34" charset="0"/>
                  </a:rPr>
                  <a:t>Note</a:t>
                </a:r>
                <a:r>
                  <a:rPr lang="en-US" sz="1400" kern="0" dirty="0" smtClean="0">
                    <a:cs typeface="Arial" panose="020B0604020202020204" pitchFamily="34" charset="0"/>
                  </a:rPr>
                  <a:t>: WUR STAs may have different WUR TSF timer accuracy, e.g., ± 100ppm, ±200ppm, ±500ppm.</a:t>
                </a:r>
              </a:p>
              <a:p>
                <a:pPr marL="361950" lvl="1" indent="-361950">
                  <a:buFont typeface="Wingdings" panose="05000000000000000000" pitchFamily="2" charset="2"/>
                  <a:buChar char="q"/>
                </a:pPr>
                <a:r>
                  <a:rPr lang="en-US" sz="1600" kern="0" dirty="0" smtClean="0">
                    <a:cs typeface="Arial" panose="020B0604020202020204" pitchFamily="34" charset="0"/>
                  </a:rPr>
                  <a:t>The AP </a:t>
                </a:r>
                <a:r>
                  <a:rPr lang="en-US" sz="1600" kern="0" dirty="0">
                    <a:cs typeface="Arial" panose="020B0604020202020204" pitchFamily="34" charset="0"/>
                  </a:rPr>
                  <a:t>configures the WUR Beacon interval according to the </a:t>
                </a:r>
                <a:r>
                  <a:rPr lang="en-US" sz="1600" kern="0" dirty="0" smtClean="0">
                    <a:cs typeface="Arial" panose="020B0604020202020204" pitchFamily="34" charset="0"/>
                  </a:rPr>
                  <a:t>worst WUR </a:t>
                </a:r>
                <a:r>
                  <a:rPr lang="en-US" sz="1600" kern="0" dirty="0">
                    <a:cs typeface="Arial" panose="020B0604020202020204" pitchFamily="34" charset="0"/>
                  </a:rPr>
                  <a:t>TSF timer </a:t>
                </a:r>
                <a:r>
                  <a:rPr lang="en-US" sz="1600" kern="0" dirty="0" smtClean="0">
                    <a:cs typeface="Arial" panose="020B0604020202020204" pitchFamily="34" charset="0"/>
                  </a:rPr>
                  <a:t>accuracy among all WUR STAs associated with the AP.</a:t>
                </a:r>
                <a:endParaRPr lang="en-US" sz="1600" kern="0" dirty="0">
                  <a:cs typeface="Arial" panose="020B0604020202020204" pitchFamily="34" charset="0"/>
                </a:endParaRPr>
              </a:p>
              <a:p>
                <a:pPr marL="361950" indent="-361950">
                  <a:buFont typeface="Wingdings" panose="05000000000000000000" pitchFamily="2" charset="2"/>
                  <a:buChar char="q"/>
                </a:pPr>
                <a:r>
                  <a:rPr lang="en-US" sz="1600" b="0" u="sng" kern="0" dirty="0" smtClean="0">
                    <a:cs typeface="Arial" panose="020B0604020202020204" pitchFamily="34" charset="0"/>
                  </a:rPr>
                  <a:t>Example</a:t>
                </a:r>
                <a:r>
                  <a:rPr lang="en-US" sz="1600" b="0" kern="0" dirty="0" smtClean="0">
                    <a:cs typeface="Arial" panose="020B0604020202020204" pitchFamily="34" charset="0"/>
                  </a:rPr>
                  <a:t>:</a:t>
                </a:r>
              </a:p>
              <a:p>
                <a:pPr marL="630238" lvl="1" indent="-249238">
                  <a:buFont typeface="Wingdings" panose="05000000000000000000" pitchFamily="2" charset="2"/>
                  <a:buChar char="§"/>
                </a:pPr>
                <a:r>
                  <a:rPr lang="en-US" sz="1400" kern="0" dirty="0" smtClean="0">
                    <a:cs typeface="Arial" panose="020B0604020202020204" pitchFamily="34" charset="0"/>
                  </a:rPr>
                  <a:t>Assumption: 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worst </a:t>
                </a:r>
                <a:r>
                  <a:rPr lang="en-US" dirty="0"/>
                  <a:t>TSF timer accuracy among WUR STAs is ±</a:t>
                </a:r>
                <a:r>
                  <a:rPr lang="en-US" dirty="0" smtClean="0"/>
                  <a:t>200ppm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kern="0" dirty="0">
                    <a:cs typeface="Arial" panose="020B0604020202020204" pitchFamily="34" charset="0"/>
                  </a:rPr>
                  <a:t>The maximum number of missed WUR beacons is 10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AP </a:t>
                </a:r>
                <a:r>
                  <a:rPr lang="en-US" dirty="0"/>
                  <a:t>TSF timer accuracy is </a:t>
                </a:r>
                <a:r>
                  <a:rPr lang="en-US" altLang="ja-JP" dirty="0"/>
                  <a:t>±</a:t>
                </a:r>
                <a:r>
                  <a:rPr lang="en-US" dirty="0"/>
                  <a:t>20ppm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SG" dirty="0">
                    <a:cs typeface="Arial" panose="020B0604020202020204" pitchFamily="34" charset="0"/>
                  </a:rPr>
                  <a:t>The size of the Partial TSF 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dirty="0"/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SG" dirty="0">
                    <a:cs typeface="Arial" panose="020B0604020202020204" pitchFamily="34" charset="0"/>
                  </a:rPr>
                  <a:t>The time resolution of the Partial TSF 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𝑢𝑠</m:t>
                    </m:r>
                  </m:oMath>
                </a14:m>
                <a:endParaRPr lang="en-US" kern="0" dirty="0">
                  <a:cs typeface="Arial" panose="020B0604020202020204" pitchFamily="34" charset="0"/>
                </a:endParaRPr>
              </a:p>
              <a:p>
                <a:pPr marL="630238" lvl="1" indent="-249238">
                  <a:buFont typeface="Wingdings" panose="05000000000000000000" pitchFamily="2" charset="2"/>
                  <a:buChar char="§"/>
                </a:pPr>
                <a:r>
                  <a:rPr lang="en-US" sz="1400" i="1" kern="0" dirty="0" smtClean="0">
                    <a:cs typeface="Arial" panose="020B0604020202020204" pitchFamily="34" charset="0"/>
                  </a:rPr>
                  <a:t>T</a:t>
                </a:r>
                <a:r>
                  <a:rPr lang="en-US" sz="1400" kern="0" baseline="-25000" dirty="0" smtClean="0">
                    <a:cs typeface="Arial" panose="020B0604020202020204" pitchFamily="34" charset="0"/>
                  </a:rPr>
                  <a:t>WBI </a:t>
                </a:r>
                <a:r>
                  <a:rPr lang="en-US" sz="1400" kern="0" dirty="0" smtClean="0">
                    <a:cs typeface="Arial" panose="020B0604020202020204" pitchFamily="34" charset="0"/>
                  </a:rPr>
                  <a:t>calculation: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kern="0" dirty="0">
                    <a:cs typeface="Arial" panose="020B0604020202020204" pitchFamily="34" charset="0"/>
                  </a:rPr>
                  <a:t>The maximum correctable drift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±2</m:t>
                        </m:r>
                      </m:e>
                      <m:sup>
                        <m:sSub>
                          <m:sSubPr>
                            <m:ctrlPr>
                              <a:rPr lang="en-SG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𝑝𝑡</m:t>
                        </m:r>
                      </m:sub>
                    </m:sSub>
                  </m:oMath>
                </a14:m>
                <a:r>
                  <a:rPr lang="en-US" kern="0" dirty="0">
                    <a:cs typeface="Arial" panose="020B0604020202020204" pitchFamily="34" charset="0"/>
                  </a:rPr>
                  <a:t>= ±16.384 </a:t>
                </a:r>
                <a:r>
                  <a:rPr lang="en-US" kern="0" dirty="0" err="1">
                    <a:cs typeface="Arial" panose="020B0604020202020204" pitchFamily="34" charset="0"/>
                  </a:rPr>
                  <a:t>ms</a:t>
                </a:r>
                <a:endParaRPr lang="en-US" kern="0" dirty="0">
                  <a:cs typeface="Arial" panose="020B0604020202020204" pitchFamily="34" charset="0"/>
                </a:endParaRP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𝑊𝐵𝐼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16.384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SG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n-SG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00+20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SG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−6</m:t>
                            </m:r>
                          </m:sup>
                        </m:sSup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SG" dirty="0"/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i="1" kern="0" dirty="0">
                    <a:cs typeface="Arial" panose="020B0604020202020204" pitchFamily="34" charset="0"/>
                  </a:rPr>
                  <a:t>T</a:t>
                </a:r>
                <a:r>
                  <a:rPr lang="en-US" kern="0" baseline="-25000" dirty="0">
                    <a:cs typeface="Arial" panose="020B0604020202020204" pitchFamily="34" charset="0"/>
                  </a:rPr>
                  <a:t>WBI </a:t>
                </a:r>
                <a:r>
                  <a:rPr lang="en-US" kern="0" dirty="0">
                    <a:cs typeface="Arial" panose="020B0604020202020204" pitchFamily="34" charset="0"/>
                  </a:rPr>
                  <a:t>can be set to </a:t>
                </a:r>
                <a:r>
                  <a:rPr lang="en-US" kern="0" dirty="0" smtClean="0">
                    <a:cs typeface="Arial" panose="020B0604020202020204" pitchFamily="34" charset="0"/>
                  </a:rPr>
                  <a:t>6s</a:t>
                </a:r>
                <a:endParaRPr lang="en-US" sz="1600" kern="0" dirty="0" smtClean="0">
                  <a:cs typeface="Arial" panose="020B0604020202020204" pitchFamily="34" charset="0"/>
                </a:endParaRPr>
              </a:p>
              <a:p>
                <a:pPr marL="361950" lvl="1" indent="-361950">
                  <a:buFont typeface="Wingdings" panose="05000000000000000000" pitchFamily="2" charset="2"/>
                  <a:buChar char="q"/>
                </a:pPr>
                <a:r>
                  <a:rPr lang="en-US" sz="1600" kern="0" dirty="0" smtClean="0">
                    <a:cs typeface="Arial" panose="020B0604020202020204" pitchFamily="34" charset="0"/>
                  </a:rPr>
                  <a:t>Alternative approach may </a:t>
                </a:r>
                <a:r>
                  <a:rPr lang="en-US" sz="1600" kern="0" dirty="0">
                    <a:cs typeface="Arial" panose="020B0604020202020204" pitchFamily="34" charset="0"/>
                  </a:rPr>
                  <a:t>result in lower channel overhead </a:t>
                </a:r>
                <a:r>
                  <a:rPr lang="en-US" sz="1600" kern="0" dirty="0" smtClean="0">
                    <a:cs typeface="Arial" panose="020B0604020202020204" pitchFamily="34" charset="0"/>
                  </a:rPr>
                  <a:t>since </a:t>
                </a:r>
                <a:r>
                  <a:rPr lang="en-US" sz="1600" kern="0" dirty="0">
                    <a:cs typeface="Arial" panose="020B0604020202020204" pitchFamily="34" charset="0"/>
                  </a:rPr>
                  <a:t>less WUR </a:t>
                </a:r>
                <a:r>
                  <a:rPr lang="en-US" sz="1600" kern="0" dirty="0" smtClean="0">
                    <a:cs typeface="Arial" panose="020B0604020202020204" pitchFamily="34" charset="0"/>
                  </a:rPr>
                  <a:t>Beacons </a:t>
                </a:r>
                <a:r>
                  <a:rPr lang="en-US" sz="1600" kern="0" dirty="0">
                    <a:cs typeface="Arial" panose="020B0604020202020204" pitchFamily="34" charset="0"/>
                  </a:rPr>
                  <a:t>need to be transmitted.</a:t>
                </a:r>
              </a:p>
              <a:p>
                <a:pPr lvl="1" indent="-361950">
                  <a:buFont typeface="Wingdings" panose="05000000000000000000" pitchFamily="2" charset="2"/>
                  <a:buChar char="§"/>
                </a:pPr>
                <a:endParaRPr lang="en-US" sz="1600" kern="0" dirty="0" smtClean="0">
                  <a:cs typeface="Arial" panose="020B0604020202020204" pitchFamily="34" charset="0"/>
                </a:endParaRPr>
              </a:p>
              <a:p>
                <a:pPr marL="715963" lvl="1" indent="-334963">
                  <a:buFont typeface="Wingdings" panose="05000000000000000000" pitchFamily="2" charset="2"/>
                  <a:buChar char="§"/>
                </a:pPr>
                <a:endParaRPr lang="en-US" sz="1600" kern="0" baseline="-25000" dirty="0" smtClean="0">
                  <a:cs typeface="Arial" panose="020B0604020202020204" pitchFamily="34" charset="0"/>
                </a:endParaRPr>
              </a:p>
              <a:p>
                <a:pPr marL="444500" indent="-444500">
                  <a:buFont typeface="Wingdings" panose="05000000000000000000" pitchFamily="2" charset="2"/>
                  <a:buChar char="q"/>
                </a:pPr>
                <a:endParaRPr lang="en-US" altLang="ko-KR" sz="1600" b="0" kern="0" dirty="0" smtClean="0">
                  <a:ea typeface="Gulim" pitchFamily="34" charset="-127"/>
                  <a:cs typeface="Arial" panose="020B0604020202020204" pitchFamily="34" charset="0"/>
                </a:endParaRPr>
              </a:p>
              <a:p>
                <a:pPr marL="444500" indent="-444500">
                  <a:buFont typeface="Wingdings" panose="05000000000000000000" pitchFamily="2" charset="2"/>
                  <a:buChar char="q"/>
                </a:pPr>
                <a:endParaRPr lang="en-SG" altLang="ko-KR" sz="1600" b="0" kern="0" dirty="0" smtClean="0">
                  <a:ea typeface="Gulim" pitchFamily="34" charset="-127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329906"/>
                <a:ext cx="8534400" cy="5153744"/>
              </a:xfrm>
              <a:prstGeom prst="rect">
                <a:avLst/>
              </a:prstGeom>
              <a:blipFill>
                <a:blip r:embed="rId2"/>
                <a:stretch>
                  <a:fillRect l="-286" t="-355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 smtClean="0"/>
              <a:t>Approaches for configuring the WUR Beacon interval by the AP are addressed.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 smtClean="0"/>
              <a:t>It is recommended that the WUR Beacon interval is configured by the AP according to the reported WUR TSF timer accuracy among all WUR STAs associated with the AP.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</p:spTree>
    <p:extLst>
      <p:ext uri="{BB962C8B-B14F-4D97-AF65-F5344CB8AC3E}">
        <p14:creationId xmlns:p14="http://schemas.microsoft.com/office/powerpoint/2010/main" val="393020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 smtClean="0"/>
              <a:t>11-17-0575-05-00ba-spec-framework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adding the following to 11ba SFD?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WUR STA </a:t>
            </a: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shall report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its WUR TSF timer accuracy to the AP</a:t>
            </a: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38330</TotalTime>
  <Words>499</Words>
  <Application>Microsoft Office PowerPoint</Application>
  <PresentationFormat>On-screen Show (4:3)</PresentationFormat>
  <Paragraphs>96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Gulim</vt:lpstr>
      <vt:lpstr>맑은 고딕</vt:lpstr>
      <vt:lpstr>MS PGothic</vt:lpstr>
      <vt:lpstr>Arial</vt:lpstr>
      <vt:lpstr>Cambria Math</vt:lpstr>
      <vt:lpstr>Times New Roman</vt:lpstr>
      <vt:lpstr>Wingdings</vt:lpstr>
      <vt:lpstr>802-11-Submission</vt:lpstr>
      <vt:lpstr>Visio</vt:lpstr>
      <vt:lpstr>WUR Synchronization</vt:lpstr>
      <vt:lpstr>PowerPoint Presentation</vt:lpstr>
      <vt:lpstr>PowerPoint Presentation</vt:lpstr>
      <vt:lpstr>PowerPoint Presentation</vt:lpstr>
      <vt:lpstr>Summary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2368</cp:revision>
  <cp:lastPrinted>2014-11-04T15:04:57Z</cp:lastPrinted>
  <dcterms:created xsi:type="dcterms:W3CDTF">2007-04-17T18:10:23Z</dcterms:created>
  <dcterms:modified xsi:type="dcterms:W3CDTF">2017-10-30T03:36:13Z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