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 showSpecialPlsOnTitleSld="0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E0A69E3D-85DF-437C-98B9-0B0361E3777F}">
  <a:tblStyle styleId="{E0A69E3D-85DF-437C-98B9-0B0361E3777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12838" y="701675"/>
            <a:ext cx="4635500" cy="34766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914400" y="4416425"/>
            <a:ext cx="5029200" cy="4184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360"/>
              </a:spcBef>
              <a:spcAft>
                <a:spcPts val="0"/>
              </a:spcAft>
              <a:buChar char="●"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114300" marR="0" rtl="0" algn="l">
              <a:spcBef>
                <a:spcPts val="360"/>
              </a:spcBef>
              <a:spcAft>
                <a:spcPts val="0"/>
              </a:spcAft>
              <a:buChar char="○"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228600" marR="0" rtl="0" algn="l">
              <a:spcBef>
                <a:spcPts val="360"/>
              </a:spcBef>
              <a:spcAft>
                <a:spcPts val="0"/>
              </a:spcAft>
              <a:buChar char="■"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342900" marR="0" rtl="0" algn="l">
              <a:spcBef>
                <a:spcPts val="360"/>
              </a:spcBef>
              <a:spcAft>
                <a:spcPts val="0"/>
              </a:spcAft>
              <a:buChar char="●"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457200" marR="0" rtl="0" algn="l">
              <a:spcBef>
                <a:spcPts val="360"/>
              </a:spcBef>
              <a:spcAft>
                <a:spcPts val="0"/>
              </a:spcAft>
              <a:buChar char="○"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Char char="●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Char char="○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5287963" y="9001125"/>
            <a:ext cx="925512" cy="1825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1587" lvl="4" marL="458788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9" name="Shape 9"/>
          <p:cNvSpPr/>
          <p:nvPr/>
        </p:nvSpPr>
        <p:spPr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</a:p>
        </p:txBody>
      </p:sp>
      <p:cxnSp>
        <p:nvCxnSpPr>
          <p:cNvPr id="10" name="Shape 10"/>
          <p:cNvCxnSpPr/>
          <p:nvPr/>
        </p:nvCxnSpPr>
        <p:spPr>
          <a:xfrm>
            <a:off x="715963" y="8999538"/>
            <a:ext cx="5426075" cy="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" name="Shape 11"/>
          <p:cNvCxnSpPr/>
          <p:nvPr/>
        </p:nvCxnSpPr>
        <p:spPr>
          <a:xfrm>
            <a:off x="639763" y="296863"/>
            <a:ext cx="5578475" cy="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idx="2" type="hdr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en-US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802.11-16/1289r0</a:t>
            </a:r>
          </a:p>
        </p:txBody>
      </p:sp>
      <p:sp>
        <p:nvSpPr>
          <p:cNvPr id="97" name="Shape 97"/>
          <p:cNvSpPr txBox="1"/>
          <p:nvPr>
            <p:ph idx="10" type="dt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en-US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October 2016</a:t>
            </a:r>
          </a:p>
        </p:txBody>
      </p:sp>
      <p:sp>
        <p:nvSpPr>
          <p:cNvPr id="98" name="Shape 98"/>
          <p:cNvSpPr txBox="1"/>
          <p:nvPr>
            <p:ph idx="11" type="ftr"/>
          </p:nvPr>
        </p:nvSpPr>
        <p:spPr>
          <a:xfrm>
            <a:off x="5287963" y="9001125"/>
            <a:ext cx="925512" cy="1825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-1587" lvl="4" marL="458788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Adrian Stephens (Intel Corporation)</a:t>
            </a:r>
          </a:p>
        </p:txBody>
      </p:sp>
      <p:sp>
        <p:nvSpPr>
          <p:cNvPr id="99" name="Shape 99"/>
          <p:cNvSpPr txBox="1"/>
          <p:nvPr>
            <p:ph idx="12" type="sldNum"/>
          </p:nvPr>
        </p:nvSpPr>
        <p:spPr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100" name="Shape 100"/>
          <p:cNvSpPr/>
          <p:nvPr>
            <p:ph idx="3" type="sldImg"/>
          </p:nvPr>
        </p:nvSpPr>
        <p:spPr>
          <a:xfrm>
            <a:off x="1112838" y="701675"/>
            <a:ext cx="4635500" cy="34766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914400" y="4416425"/>
            <a:ext cx="5029200" cy="4184650"/>
          </a:xfrm>
          <a:prstGeom prst="rect">
            <a:avLst/>
          </a:prstGeom>
          <a:noFill/>
          <a:ln>
            <a:noFill/>
          </a:ln>
        </p:spPr>
        <p:txBody>
          <a:bodyPr anchorCtr="0" anchor="t" bIns="46250" lIns="94100" rIns="94100" wrap="square" tIns="4625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idx="1" type="body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28575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Shape 111"/>
          <p:cNvSpPr/>
          <p:nvPr>
            <p:ph idx="2" type="sldImg"/>
          </p:nvPr>
        </p:nvSpPr>
        <p:spPr>
          <a:xfrm>
            <a:off x="1154113" y="701675"/>
            <a:ext cx="4625975" cy="3468688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idx="1" type="body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28575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Shape 118"/>
          <p:cNvSpPr/>
          <p:nvPr>
            <p:ph idx="2" type="sldImg"/>
          </p:nvPr>
        </p:nvSpPr>
        <p:spPr>
          <a:xfrm>
            <a:off x="1154113" y="701675"/>
            <a:ext cx="4625975" cy="3468688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>
            <p:ph idx="1" type="body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28575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Shape 138"/>
          <p:cNvSpPr/>
          <p:nvPr>
            <p:ph idx="2" type="sldImg"/>
          </p:nvPr>
        </p:nvSpPr>
        <p:spPr>
          <a:xfrm>
            <a:off x="1154113" y="701675"/>
            <a:ext cx="4625975" cy="3468688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idx="1" type="body"/>
          </p:nvPr>
        </p:nvSpPr>
        <p:spPr>
          <a:xfrm>
            <a:off x="923925" y="4408487"/>
            <a:ext cx="5086200" cy="41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28575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Shape 145"/>
          <p:cNvSpPr/>
          <p:nvPr>
            <p:ph idx="2" type="sldImg"/>
          </p:nvPr>
        </p:nvSpPr>
        <p:spPr>
          <a:xfrm>
            <a:off x="1154113" y="701675"/>
            <a:ext cx="4625975" cy="3468688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>
            <p:ph idx="1" type="body"/>
          </p:nvPr>
        </p:nvSpPr>
        <p:spPr>
          <a:xfrm>
            <a:off x="923925" y="4408487"/>
            <a:ext cx="5086200" cy="41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28575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Shape 152"/>
          <p:cNvSpPr/>
          <p:nvPr>
            <p:ph idx="2" type="sldImg"/>
          </p:nvPr>
        </p:nvSpPr>
        <p:spPr>
          <a:xfrm>
            <a:off x="1154113" y="701675"/>
            <a:ext cx="4626000" cy="3468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/>
          <p:nvPr>
            <p:ph idx="1" type="body"/>
          </p:nvPr>
        </p:nvSpPr>
        <p:spPr>
          <a:xfrm>
            <a:off x="923925" y="4408487"/>
            <a:ext cx="5086200" cy="41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28575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Shape 159"/>
          <p:cNvSpPr/>
          <p:nvPr>
            <p:ph idx="2" type="sldImg"/>
          </p:nvPr>
        </p:nvSpPr>
        <p:spPr>
          <a:xfrm>
            <a:off x="1154113" y="701675"/>
            <a:ext cx="4625975" cy="3468688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>
            <p:ph idx="1" type="body"/>
          </p:nvPr>
        </p:nvSpPr>
        <p:spPr>
          <a:xfrm>
            <a:off x="923925" y="4408487"/>
            <a:ext cx="5086200" cy="41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28575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Shape 166"/>
          <p:cNvSpPr/>
          <p:nvPr>
            <p:ph idx="2" type="sldImg"/>
          </p:nvPr>
        </p:nvSpPr>
        <p:spPr>
          <a:xfrm>
            <a:off x="1154113" y="701675"/>
            <a:ext cx="4625975" cy="3468688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">
  <p:cSld name="Title and Conten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120650" lvl="2" marL="10858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133350" lvl="3" marL="14287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133350" lvl="4" marL="17716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133350" lvl="5" marL="22288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133350" lvl="6" marL="26860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133350" lvl="7" marL="31432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133350" lvl="8" marL="36004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0" type="dt"/>
          </p:nvPr>
        </p:nvSpPr>
        <p:spPr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1" type="ftr"/>
          </p:nvPr>
        </p:nvSpPr>
        <p:spPr>
          <a:xfrm>
            <a:off x="7142899" y="6475413"/>
            <a:ext cx="1401026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x">
  <p:cSld name="Title and Vertical 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0" name="Shape 80"/>
          <p:cNvSpPr txBox="1"/>
          <p:nvPr>
            <p:ph idx="1" type="body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120650" lvl="2" marL="10858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133350" lvl="3" marL="14287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133350" lvl="4" marL="17716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133350" lvl="5" marL="22288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133350" lvl="6" marL="26860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133350" lvl="7" marL="31432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133350" lvl="8" marL="36004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0" type="dt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1" type="ftr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2" type="sldNum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itleAndTx">
  <p:cSld name="Vertical Title and Tex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 rot="5400000">
            <a:off x="4781550" y="2419350"/>
            <a:ext cx="541020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6" name="Shape 86"/>
          <p:cNvSpPr txBox="1"/>
          <p:nvPr>
            <p:ph idx="1" type="body"/>
          </p:nvPr>
        </p:nvSpPr>
        <p:spPr>
          <a:xfrm rot="5400000">
            <a:off x="819150" y="552450"/>
            <a:ext cx="5410200" cy="56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120650" lvl="2" marL="10858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133350" lvl="3" marL="14287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133350" lvl="4" marL="17716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133350" lvl="5" marL="22288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133350" lvl="6" marL="26860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133350" lvl="7" marL="31432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133350" lvl="8" marL="36004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7" name="Shape 87"/>
          <p:cNvSpPr txBox="1"/>
          <p:nvPr>
            <p:ph idx="10" type="dt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8" name="Shape 88"/>
          <p:cNvSpPr txBox="1"/>
          <p:nvPr>
            <p:ph idx="11" type="ftr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9" name="Shape 89"/>
          <p:cNvSpPr txBox="1"/>
          <p:nvPr>
            <p:ph idx="12" type="sldNum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bl">
  <p:cSld name="Title and Table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2" name="Shape 92"/>
          <p:cNvSpPr txBox="1"/>
          <p:nvPr>
            <p:ph idx="10" type="dt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3" name="Shape 93"/>
          <p:cNvSpPr txBox="1"/>
          <p:nvPr>
            <p:ph idx="11" type="ftr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4" name="Shape 94"/>
          <p:cNvSpPr txBox="1"/>
          <p:nvPr>
            <p:ph idx="12" type="sldNum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1" type="ftr"/>
          </p:nvPr>
        </p:nvSpPr>
        <p:spPr>
          <a:xfrm>
            <a:off x="7181373" y="6475413"/>
            <a:ext cx="1362552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4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0" type="dt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1" type="ftr"/>
          </p:nvPr>
        </p:nvSpPr>
        <p:spPr>
          <a:xfrm>
            <a:off x="7142899" y="6475413"/>
            <a:ext cx="1401026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Obj">
  <p:cSld name="Two Conte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1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1333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107950" lvl="2" marL="10858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120650" lvl="3" marL="14287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120650" lvl="4" marL="17716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120650" lvl="5" marL="22288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120650" lvl="6" marL="26860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120650" lvl="7" marL="31432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120650" lvl="8" marL="36004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1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1333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107950" lvl="2" marL="10858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120650" lvl="3" marL="14287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120650" lvl="4" marL="17716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120650" lvl="5" marL="22288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120650" lvl="6" marL="26860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120650" lvl="7" marL="31432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120650" lvl="8" marL="36004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0" type="dt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1" type="ftr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TxTwoObj">
  <p:cSld name="Comparison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120650" lvl="2" marL="10858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133350" lvl="3" marL="14287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133350" lvl="4" marL="17716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133350" lvl="5" marL="22288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133350" lvl="6" marL="26860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133350" lvl="7" marL="31432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133350" lvl="8" marL="36004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120650" lvl="2" marL="10858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133350" lvl="3" marL="14287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133350" lvl="4" marL="17716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133350" lvl="5" marL="22288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133350" lvl="6" marL="26860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133350" lvl="7" marL="31432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133350" lvl="8" marL="36004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0" type="dt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1" type="ftr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2" type="sldNum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0" type="dt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1" type="ftr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2" type="sldNum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idx="10" type="dt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1" type="ftr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12" type="sldNum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Tx">
  <p:cSld name="Content with Caption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2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1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82550" lvl="2" marL="10858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107950" lvl="3" marL="14287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107950" lvl="4" marL="17716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107950" lvl="5" marL="22288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107950" lvl="6" marL="26860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107950" lvl="7" marL="31432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107950" lvl="8" marL="36004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0" type="dt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1" type="ftr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2" type="sldNum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picTx">
  <p:cSld name="Picture with Caption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2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3" name="Shape 73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0" type="dt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1" type="ftr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2" type="sldNum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120650" lvl="2" marL="10858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133350" lvl="3" marL="14287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133350" lvl="4" marL="17716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133350" lvl="5" marL="22288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133350" lvl="6" marL="26860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133350" lvl="7" marL="31432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133350" lvl="8" marL="36004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0" type="dt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1" type="ftr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2" type="sldNum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18" name="Shape 18"/>
          <p:cNvSpPr/>
          <p:nvPr/>
        </p:nvSpPr>
        <p:spPr>
          <a:xfrm>
            <a:off x="4648200" y="332601"/>
            <a:ext cx="3797301" cy="27699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wrap="square" tIns="0">
            <a:noAutofit/>
          </a:bodyPr>
          <a:lstStyle/>
          <a:p>
            <a:pPr indent="0" lvl="4" marL="45720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802.11-17/</a:t>
            </a:r>
            <a:r>
              <a:rPr b="1"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1606</a:t>
            </a:r>
            <a:r>
              <a:rPr b="1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</a:t>
            </a:r>
            <a:r>
              <a:rPr b="1"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</a:p>
        </p:txBody>
      </p:sp>
      <p:cxnSp>
        <p:nvCxnSpPr>
          <p:cNvPr id="19" name="Shape 19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0" name="Shape 20"/>
          <p:cNvSpPr/>
          <p:nvPr/>
        </p:nvSpPr>
        <p:spPr>
          <a:xfrm>
            <a:off x="685800" y="6475425"/>
            <a:ext cx="8358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</a:p>
        </p:txBody>
      </p:sp>
      <p:cxnSp>
        <p:nvCxnSpPr>
          <p:cNvPr id="21" name="Shape 21"/>
          <p:cNvCxnSpPr/>
          <p:nvPr/>
        </p:nvCxnSpPr>
        <p:spPr>
          <a:xfrm>
            <a:off x="685800" y="6477000"/>
            <a:ext cx="7848600" cy="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papers.mathyvanhoef.com/ccs2017.pdf" TargetMode="External"/><Relationship Id="rId4" Type="http://schemas.openxmlformats.org/officeDocument/2006/relationships/hyperlink" Target="https://people.cs.kuleuven.be/~mathy.vanhoef/papers/acsac2014.pdf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idx="10" type="dt"/>
          </p:nvPr>
        </p:nvSpPr>
        <p:spPr>
          <a:xfrm>
            <a:off x="696931" y="332600"/>
            <a:ext cx="1965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/>
              <a:t>October 2017</a:t>
            </a:r>
          </a:p>
        </p:txBody>
      </p:sp>
      <p:sp>
        <p:nvSpPr>
          <p:cNvPr id="104" name="Shape 104"/>
          <p:cNvSpPr txBox="1"/>
          <p:nvPr>
            <p:ph type="title"/>
          </p:nvPr>
        </p:nvSpPr>
        <p:spPr>
          <a:xfrm>
            <a:off x="554421" y="1133992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Defense Against Multi-Channel Man-in-the-Middle (MITM)</a:t>
            </a:r>
          </a:p>
        </p:txBody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685798" y="2437519"/>
            <a:ext cx="77724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wrap="square" tIns="46025">
            <a:noAutofit/>
          </a:bodyPr>
          <a:lstStyle/>
          <a:p>
            <a:pPr indent="-469900" lvl="0" marL="3429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</a:t>
            </a: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2017-10-</a:t>
            </a:r>
            <a:r>
              <a:rPr b="0" lang="en-US" sz="2000"/>
              <a:t>30</a:t>
            </a:r>
          </a:p>
          <a:p>
            <a:pPr indent="-469900" lvl="0" marL="342900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" name="Shape 106"/>
          <p:cNvSpPr/>
          <p:nvPr/>
        </p:nvSpPr>
        <p:spPr>
          <a:xfrm>
            <a:off x="554421" y="2981842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wrap="square" tIns="46025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</a:p>
        </p:txBody>
      </p:sp>
      <p:sp>
        <p:nvSpPr>
          <p:cNvPr id="107" name="Shape 107"/>
          <p:cNvSpPr txBox="1"/>
          <p:nvPr>
            <p:ph idx="11" type="ftr"/>
          </p:nvPr>
        </p:nvSpPr>
        <p:spPr>
          <a:xfrm>
            <a:off x="7142900" y="6475413"/>
            <a:ext cx="1401025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Nehru Bhandaru et. al.</a:t>
            </a:r>
          </a:p>
        </p:txBody>
      </p:sp>
      <p:graphicFrame>
        <p:nvGraphicFramePr>
          <p:cNvPr id="108" name="Shape 108"/>
          <p:cNvGraphicFramePr/>
          <p:nvPr/>
        </p:nvGraphicFramePr>
        <p:xfrm>
          <a:off x="696925" y="34880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{E0A69E3D-85DF-437C-98B9-0B0361E3777F}</a:tableStyleId>
              </a:tblPr>
              <a:tblGrid>
                <a:gridCol w="1594975"/>
                <a:gridCol w="1594975"/>
                <a:gridCol w="1594975"/>
                <a:gridCol w="1594975"/>
                <a:gridCol w="1594975"/>
              </a:tblGrid>
              <a:tr h="4836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b="1" lang="en-US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b="1" lang="en-US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b="1" lang="en-US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b="1" lang="en-US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b="1" lang="en-US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Nehru Bhandaru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Broadcom Ltd.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190 Mathilda Place, Sunnyvale, CA 94086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+1 408 922 5924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nehru.bhandaru@broadcom.com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Thomas Derham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Broadcom Ltd.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thomas.derham@broadcom.com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962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222222"/>
                          </a:solidFill>
                          <a:highlight>
                            <a:srgbClr val="FFFFFF"/>
                          </a:highlight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Mathy Vanhoef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KU Leuven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777777"/>
                          </a:solidFill>
                          <a:highlight>
                            <a:srgbClr val="FFFFFF"/>
                          </a:highlight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mathy.vanhoef@cs.kuleuven.be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type="title"/>
          </p:nvPr>
        </p:nvSpPr>
        <p:spPr>
          <a:xfrm>
            <a:off x="685800" y="561975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rIns="92075" wrap="square" tIns="46025">
            <a:noAutofit/>
          </a:bodyPr>
          <a:lstStyle/>
          <a:p>
            <a:pPr indent="-4445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b="1" i="0" lang="en-US" sz="28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Introduction</a:t>
            </a:r>
          </a:p>
        </p:txBody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434175" y="1420200"/>
            <a:ext cx="8351700" cy="459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wrap="square" tIns="46025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Recent IV Reset attacks against WPA2 (RSN)</a:t>
            </a:r>
          </a:p>
          <a:p>
            <a:pPr indent="-400050" lvl="1" marL="11366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3333"/>
              <a:buFont typeface="Times New Roman"/>
              <a:buChar char="•"/>
            </a:pPr>
            <a:r>
              <a:rPr b="0" i="0" lang="en-US" sz="2000" u="sng" cap="none" strike="noStrik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Mathy Vanhoef Paper</a:t>
            </a:r>
          </a:p>
          <a:p>
            <a: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</a:pPr>
            <a:r>
              <a:rPr b="0" i="0" lang="en-US" sz="14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CVE-2017-12968, CVE-2017-13077 CVE-2017-13079 CVE-2017-13080 CVE-2017-13081 CVE-2017-13084 CVE-2017-13086 CVE-2017-13087 CVE-2017-13088</a:t>
            </a:r>
          </a:p>
          <a:p>
            <a:pPr indent="-408517" lvl="1" marL="1136650" rtl="0">
              <a:spcBef>
                <a:spcPts val="0"/>
              </a:spcBef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1800"/>
              <a:t>Other exchanges (e.g. FTM, FILS) can be attacked</a:t>
            </a:r>
          </a:p>
          <a:p>
            <a: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Attacker relays frames</a:t>
            </a:r>
          </a:p>
          <a:p>
            <a:pPr indent="-400050" lvl="1" marL="11366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0" i="0" lang="en-US" sz="2000" u="sng" cap="none" strike="noStrik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Channel based MITM</a:t>
            </a:r>
          </a:p>
          <a:p>
            <a:pPr indent="-400050" lvl="1" marL="11366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Masquerades as STA against legitimate AP on Channel A</a:t>
            </a:r>
          </a:p>
          <a:p>
            <a:pPr indent="-400050" lvl="1" marL="11366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Masquerades as AP against legitimate STA on Channel B</a:t>
            </a:r>
          </a:p>
          <a:p>
            <a: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Generic defense against MITM requires</a:t>
            </a:r>
          </a:p>
          <a:p>
            <a:pPr indent="-400050" lvl="1" marL="11366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Authentication</a:t>
            </a:r>
          </a:p>
          <a:p>
            <a:pPr indent="-400050" lvl="1" marL="11366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Verification of protocol attributes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3333"/>
              <a:buFont typeface="Times New Roman"/>
              <a:buChar char="•"/>
            </a:pPr>
            <a:r>
              <a:rPr lang="en-US"/>
              <a:t>Need </a:t>
            </a:r>
            <a:r>
              <a:rPr lang="en-US">
                <a:solidFill>
                  <a:srgbClr val="222222"/>
                </a:solidFill>
                <a:highlight>
                  <a:srgbClr val="FFFFFF"/>
                </a:highlight>
              </a:rPr>
              <a:t>protocol robustness against generic multi-channel attacks</a:t>
            </a:r>
          </a:p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7465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5" name="Shape 115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-1905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rIns="92075" wrap="square" tIns="46025">
            <a:noAutofit/>
          </a:bodyPr>
          <a:lstStyle/>
          <a:p>
            <a:pPr indent="-508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Channel-based MITM</a:t>
            </a:r>
          </a:p>
        </p:txBody>
      </p:sp>
      <p:sp>
        <p:nvSpPr>
          <p:cNvPr id="121" name="Shape 121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-1905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122" name="Shape 122"/>
          <p:cNvSpPr/>
          <p:nvPr/>
        </p:nvSpPr>
        <p:spPr>
          <a:xfrm>
            <a:off x="2012000" y="2301850"/>
            <a:ext cx="3242100" cy="3167400"/>
          </a:xfrm>
          <a:prstGeom prst="ellipse">
            <a:avLst/>
          </a:prstGeom>
          <a:solidFill>
            <a:srgbClr val="FFFFFF"/>
          </a:solidFill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1524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3" name="Shape 123"/>
          <p:cNvSpPr/>
          <p:nvPr/>
        </p:nvSpPr>
        <p:spPr>
          <a:xfrm>
            <a:off x="5254025" y="2301850"/>
            <a:ext cx="3039300" cy="3167400"/>
          </a:xfrm>
          <a:prstGeom prst="ellipse">
            <a:avLst/>
          </a:prstGeom>
          <a:noFill/>
          <a:ln cap="flat" cmpd="sng" w="9525">
            <a:solidFill>
              <a:srgbClr val="38761D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1524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4" name="Shape 124"/>
          <p:cNvSpPr/>
          <p:nvPr/>
        </p:nvSpPr>
        <p:spPr>
          <a:xfrm>
            <a:off x="4218426" y="3615650"/>
            <a:ext cx="1035600" cy="539700"/>
          </a:xfrm>
          <a:prstGeom prst="rect">
            <a:avLst/>
          </a:prstGeom>
          <a:solidFill>
            <a:srgbClr val="0000FF"/>
          </a:solidFill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15240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r>
              <a:rPr lang="en-US">
                <a:solidFill>
                  <a:srgbClr val="FFFFFF"/>
                </a:solidFill>
              </a:rPr>
              <a:t>Attacker</a:t>
            </a:r>
          </a:p>
          <a:p>
            <a:pPr indent="-15240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r>
              <a:rPr b="1" lang="en-US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</a:t>
            </a:r>
          </a:p>
        </p:txBody>
      </p:sp>
      <p:sp>
        <p:nvSpPr>
          <p:cNvPr id="125" name="Shape 125"/>
          <p:cNvSpPr/>
          <p:nvPr/>
        </p:nvSpPr>
        <p:spPr>
          <a:xfrm>
            <a:off x="5254051" y="3615650"/>
            <a:ext cx="1035600" cy="539700"/>
          </a:xfrm>
          <a:prstGeom prst="rect">
            <a:avLst/>
          </a:prstGeom>
          <a:solidFill>
            <a:srgbClr val="38761D"/>
          </a:solidFill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152400" lvl="0" marL="0" marR="0" rtl="0" algn="ctr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Font typeface="Times New Roman"/>
              <a:buNone/>
            </a:pPr>
            <a:r>
              <a:rPr b="1" lang="en-US">
                <a:solidFill>
                  <a:srgbClr val="EFEFE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Attacker</a:t>
            </a:r>
          </a:p>
          <a:p>
            <a:pPr indent="-152400" lvl="0" marL="0" marR="0" rtl="0" algn="ctr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Font typeface="Times New Roman"/>
              <a:buNone/>
            </a:pPr>
            <a:r>
              <a:rPr b="1" lang="en-US">
                <a:solidFill>
                  <a:srgbClr val="EFEFE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</a:t>
            </a:r>
          </a:p>
        </p:txBody>
      </p:sp>
      <p:sp>
        <p:nvSpPr>
          <p:cNvPr id="126" name="Shape 126"/>
          <p:cNvSpPr/>
          <p:nvPr/>
        </p:nvSpPr>
        <p:spPr>
          <a:xfrm>
            <a:off x="7325267" y="3615660"/>
            <a:ext cx="762300" cy="539700"/>
          </a:xfrm>
          <a:prstGeom prst="rect">
            <a:avLst/>
          </a:prstGeom>
          <a:solidFill>
            <a:srgbClr val="38761D"/>
          </a:solidFill>
          <a:ln cap="flat" cmpd="sng" w="9525">
            <a:solidFill>
              <a:srgbClr val="38761D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152400" lvl="0" marL="0" marR="0" rtl="0" algn="ctr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Font typeface="Times New Roman"/>
              <a:buNone/>
            </a:pPr>
            <a:r>
              <a:rPr b="1" lang="en-US">
                <a:solidFill>
                  <a:srgbClr val="EFEFE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</a:t>
            </a:r>
          </a:p>
        </p:txBody>
      </p:sp>
      <p:sp>
        <p:nvSpPr>
          <p:cNvPr id="127" name="Shape 127"/>
          <p:cNvSpPr/>
          <p:nvPr/>
        </p:nvSpPr>
        <p:spPr>
          <a:xfrm>
            <a:off x="2279476" y="3615660"/>
            <a:ext cx="762300" cy="539700"/>
          </a:xfrm>
          <a:prstGeom prst="rect">
            <a:avLst/>
          </a:prstGeom>
          <a:solidFill>
            <a:srgbClr val="0000FF"/>
          </a:solidFill>
          <a:ln cap="flat" cmpd="sng" w="9525">
            <a:solidFill>
              <a:srgbClr val="38761D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152400" lvl="0" marL="0" marR="0" rtl="0" algn="ctr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Font typeface="Times New Roman"/>
              <a:buNone/>
            </a:pPr>
            <a:r>
              <a:rPr b="1" lang="en-US">
                <a:solidFill>
                  <a:srgbClr val="EFEFE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</a:t>
            </a:r>
          </a:p>
        </p:txBody>
      </p:sp>
      <p:cxnSp>
        <p:nvCxnSpPr>
          <p:cNvPr id="128" name="Shape 128"/>
          <p:cNvCxnSpPr>
            <a:stCxn id="127" idx="3"/>
            <a:endCxn id="124" idx="1"/>
          </p:cNvCxnSpPr>
          <p:nvPr/>
        </p:nvCxnSpPr>
        <p:spPr>
          <a:xfrm>
            <a:off x="3041776" y="3885510"/>
            <a:ext cx="1176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triangle"/>
            <a:tailEnd len="lg" w="lg" type="triangle"/>
          </a:ln>
        </p:spPr>
      </p:cxnSp>
      <p:cxnSp>
        <p:nvCxnSpPr>
          <p:cNvPr id="129" name="Shape 129"/>
          <p:cNvCxnSpPr>
            <a:stCxn id="125" idx="3"/>
            <a:endCxn id="126" idx="1"/>
          </p:cNvCxnSpPr>
          <p:nvPr/>
        </p:nvCxnSpPr>
        <p:spPr>
          <a:xfrm>
            <a:off x="6289651" y="3885500"/>
            <a:ext cx="1035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triangle"/>
            <a:tailEnd len="lg" w="lg" type="triangle"/>
          </a:ln>
        </p:spPr>
      </p:cxnSp>
      <p:sp>
        <p:nvSpPr>
          <p:cNvPr id="130" name="Shape 130"/>
          <p:cNvSpPr txBox="1"/>
          <p:nvPr/>
        </p:nvSpPr>
        <p:spPr>
          <a:xfrm>
            <a:off x="3041848" y="2561516"/>
            <a:ext cx="1227900" cy="38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762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100000"/>
              <a:buFont typeface="Times New Roman"/>
              <a:buNone/>
            </a:pPr>
            <a:r>
              <a:rPr b="1" lang="en-US" sz="12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Channel A</a:t>
            </a:r>
          </a:p>
        </p:txBody>
      </p:sp>
      <p:sp>
        <p:nvSpPr>
          <p:cNvPr id="131" name="Shape 131"/>
          <p:cNvSpPr txBox="1"/>
          <p:nvPr/>
        </p:nvSpPr>
        <p:spPr>
          <a:xfrm>
            <a:off x="5759395" y="2620405"/>
            <a:ext cx="1227900" cy="38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76200" lvl="0" marL="0" marR="0" rtl="0" algn="l"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SzPct val="100000"/>
              <a:buFont typeface="Times New Roman"/>
              <a:buNone/>
            </a:pPr>
            <a:r>
              <a:rPr b="1" lang="en-US" sz="1200">
                <a:solidFill>
                  <a:srgbClr val="38761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Channel B</a:t>
            </a:r>
          </a:p>
        </p:txBody>
      </p:sp>
      <p:sp>
        <p:nvSpPr>
          <p:cNvPr id="132" name="Shape 132"/>
          <p:cNvSpPr txBox="1"/>
          <p:nvPr/>
        </p:nvSpPr>
        <p:spPr>
          <a:xfrm>
            <a:off x="6289661" y="4003340"/>
            <a:ext cx="1227900" cy="38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6350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b="1"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PTK/GTK Handshake, FTM</a:t>
            </a:r>
          </a:p>
        </p:txBody>
      </p:sp>
      <p:sp>
        <p:nvSpPr>
          <p:cNvPr id="133" name="Shape 133"/>
          <p:cNvSpPr txBox="1"/>
          <p:nvPr/>
        </p:nvSpPr>
        <p:spPr>
          <a:xfrm>
            <a:off x="3041861" y="4003340"/>
            <a:ext cx="1227900" cy="38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6350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b="1"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PTK/GTK Handshake, FTM</a:t>
            </a:r>
          </a:p>
        </p:txBody>
      </p:sp>
      <p:sp>
        <p:nvSpPr>
          <p:cNvPr id="134" name="Shape 134"/>
          <p:cNvSpPr/>
          <p:nvPr/>
        </p:nvSpPr>
        <p:spPr>
          <a:xfrm>
            <a:off x="4218416" y="3595438"/>
            <a:ext cx="2080500" cy="5802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1524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5" name="Shape 135"/>
          <p:cNvSpPr txBox="1"/>
          <p:nvPr/>
        </p:nvSpPr>
        <p:spPr>
          <a:xfrm>
            <a:off x="1036775" y="5554900"/>
            <a:ext cx="5631000" cy="85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762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b="1" i="1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Attacker </a:t>
            </a:r>
          </a:p>
          <a:p>
            <a:pPr indent="-3048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b="1" i="1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uses AP MAC address on Channel A, STA MAC address on Channel B</a:t>
            </a:r>
          </a:p>
          <a:p>
            <a:pPr indent="-3048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b="1" i="1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relays frames between AP and STA</a:t>
            </a:r>
          </a:p>
          <a:p>
            <a:pPr indent="-3048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b="1" i="1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may buffer frames, drop ACKs and cause retransmissions</a:t>
            </a:r>
          </a:p>
          <a:p>
            <a:pPr indent="-762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t/>
            </a:r>
            <a:endParaRPr b="1" i="1"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type="title"/>
          </p:nvPr>
        </p:nvSpPr>
        <p:spPr>
          <a:xfrm>
            <a:off x="685800" y="55055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rIns="92075" wrap="square" tIns="46025">
            <a:noAutofit/>
          </a:bodyPr>
          <a:lstStyle/>
          <a:p>
            <a:pPr indent="-508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6666"/>
              <a:buFont typeface="Times New Roman"/>
              <a:buNone/>
            </a:pPr>
            <a:r>
              <a:rPr b="1" i="0" lang="en-US" sz="3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Possible</a:t>
            </a: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WPA2 defense for multi-channel MITM</a:t>
            </a:r>
          </a:p>
        </p:txBody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x="434175" y="1505125"/>
            <a:ext cx="8351700" cy="47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wrap="square" tIns="46025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Advertise operating channel validation in RSNE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Capability OCVC, Policy OCVR (Required)?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 operating channel information to WPA2 handshakes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Similar to RSNE to protect against cipher downgrade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Operating Channel Information (OCI) KDE</a:t>
            </a:r>
          </a:p>
          <a:p>
            <a:pPr indent="-234950" lvl="2" marL="10858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Country, Operating Class, Channel Number or their Hash</a:t>
            </a:r>
          </a:p>
          <a:p>
            <a:pPr indent="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OCI KDE, under MIC protection included in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M2 and M3 of 4-way handshake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G1 and G2 of GTK handshake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Receiver compares current operating channel</a:t>
            </a:r>
            <a:r>
              <a:rPr lang="en-US"/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information with that received in KDE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Discard on mismatch if OCVC peer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Discard on absence if OCVR device</a:t>
            </a:r>
          </a:p>
          <a:p>
            <a:pPr indent="-31750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7465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2" name="Shape 142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-1905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rIns="92075" wrap="square" tIns="46025">
            <a:noAutofit/>
          </a:bodyPr>
          <a:lstStyle/>
          <a:p>
            <a:pPr indent="-381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b="1" i="0" lang="en-US" sz="3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Related Topics - FT, FILS, FTM</a:t>
            </a:r>
          </a:p>
        </p:txBody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x="434175" y="1505125"/>
            <a:ext cx="8351700" cy="49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wrap="square" tIns="46025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 FT handshakes need this protection?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Initial FT association uses 4-way handshake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Reassociation MIC does not include channel information</a:t>
            </a:r>
          </a:p>
          <a:p>
            <a:pPr indent="-234950" lvl="2" marL="10858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VHT/HT Operation Elements from AP →  non-AP STA</a:t>
            </a:r>
          </a:p>
          <a:p>
            <a: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/>
              <a:t>Non-HT ? non-AP STA→ AP</a:t>
            </a:r>
          </a:p>
          <a:p>
            <a:pPr lvl="2" rtl="0">
              <a:spcBef>
                <a:spcPts val="0"/>
              </a:spcBef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/>
              <a:t>Include channel information as optional Subelement in FTE</a:t>
            </a:r>
          </a:p>
          <a:p>
            <a:pPr lvl="3" rtl="0">
              <a:spcBef>
                <a:spcPts val="0"/>
              </a:spcBef>
            </a:pPr>
            <a:r>
              <a:rPr lang="en-US"/>
              <a:t>FTE is already validated via MIC</a:t>
            </a:r>
          </a:p>
          <a:p>
            <a:pPr lvl="3" rtl="0">
              <a:spcBef>
                <a:spcPts val="0"/>
              </a:spcBef>
            </a:pPr>
            <a:r>
              <a:rPr lang="en-US"/>
              <a:t>Channel information needs to be validated if OCVC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 FILS handshakes need this protection?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Association frames protected by MIC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/>
              <a:t>EAPOL frames protected by AEAD</a:t>
            </a:r>
          </a:p>
          <a:p>
            <a: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/>
              <a:t>Include channel information KDE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/>
              <a:t>No change to FTE in TPK handshake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Should 11az provide this protection?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Authenticate channel information along with LMR feedback?</a:t>
            </a:r>
          </a:p>
          <a:p>
            <a:pPr indent="-31750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7465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9" name="Shape 149"/>
          <p:cNvSpPr txBox="1"/>
          <p:nvPr/>
        </p:nvSpPr>
        <p:spPr>
          <a:xfrm>
            <a:off x="4344987" y="6475412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-1905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rIns="92075" wrap="square" tIns="46025">
            <a:noAutofit/>
          </a:bodyPr>
          <a:lstStyle/>
          <a:p>
            <a:pPr indent="-381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b="1" i="0" lang="en-US" sz="3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Related Topics - </a:t>
            </a:r>
            <a:r>
              <a:rPr lang="en-US" sz="3000">
                <a:solidFill>
                  <a:schemeClr val="dk1"/>
                </a:solidFill>
              </a:rPr>
              <a:t>Channel Switch</a:t>
            </a:r>
          </a:p>
        </p:txBody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x="434175" y="1505125"/>
            <a:ext cx="8351700" cy="49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wrap="square" tIns="46025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/>
              <a:t>Channel switch during 4-way or GTK handshake?</a:t>
            </a:r>
          </a:p>
          <a:p>
            <a: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/>
              <a:t>Unlikely, but M1 and M4 need to be validated to be on the same channel as M3 and M2 respectively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/>
              <a:t>BSS Transition okay</a:t>
            </a:r>
          </a:p>
          <a:p>
            <a: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/>
              <a:t>FT Action is protected</a:t>
            </a:r>
          </a:p>
          <a:p>
            <a: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/>
              <a:t>Reassociation and key confirmation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/>
              <a:t>Channel Switch Announcements</a:t>
            </a:r>
          </a:p>
          <a:p>
            <a:pPr lvl="1" rtl="0">
              <a:spcBef>
                <a:spcPts val="0"/>
              </a:spcBef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/>
              <a:t>Beacons, Unprotected or Protected Dual of Public Action</a:t>
            </a:r>
          </a:p>
          <a:p>
            <a:pPr lvl="1" rtl="0">
              <a:spcBef>
                <a:spcPts val="0"/>
              </a:spcBef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/>
              <a:t>Recommend using Protected announcements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/>
              <a:t>Attacker may block even protected CSA and assume MITM position</a:t>
            </a:r>
          </a:p>
          <a:p>
            <a: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/>
              <a:t>Attack window open until next handshake</a:t>
            </a:r>
          </a:p>
          <a:p>
            <a: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/>
              <a:t>When peer STA supports OCVC initiate an SA Query?</a:t>
            </a:r>
          </a:p>
          <a:p>
            <a: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/>
              <a:t>SA Query and Response frame extension to include channel information</a:t>
            </a:r>
          </a:p>
          <a:p>
            <a: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/>
              <a:t>Channel information validation on SA query receipt</a:t>
            </a:r>
          </a:p>
          <a:p>
            <a: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/>
              <a:t>Disassociate if validation fails</a:t>
            </a:r>
          </a:p>
          <a:p>
            <a:pPr indent="-31750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7465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6" name="Shape 156"/>
          <p:cNvSpPr txBox="1"/>
          <p:nvPr/>
        </p:nvSpPr>
        <p:spPr>
          <a:xfrm>
            <a:off x="4344987" y="6475412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-1905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rIns="92075" wrap="square" tIns="46025">
            <a:noAutofit/>
          </a:bodyPr>
          <a:lstStyle/>
          <a:p>
            <a:pPr indent="-381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Related Topic - Same Channel MITM</a:t>
            </a:r>
          </a:p>
        </p:txBody>
      </p:sp>
      <p:sp>
        <p:nvSpPr>
          <p:cNvPr id="162" name="Shape 162"/>
          <p:cNvSpPr txBox="1"/>
          <p:nvPr>
            <p:ph idx="1" type="body"/>
          </p:nvPr>
        </p:nvSpPr>
        <p:spPr>
          <a:xfrm>
            <a:off x="434175" y="1505125"/>
            <a:ext cx="8351700" cy="47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wrap="square" tIns="46025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 and STA are within range of each other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Hard to attack reliably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Buffering and replay not effective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 and STA are out of range, but in range of the attacker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there anything that can be done here?</a:t>
            </a:r>
          </a:p>
          <a:p>
            <a:pPr indent="-31750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7465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3" name="Shape 163"/>
          <p:cNvSpPr txBox="1"/>
          <p:nvPr/>
        </p:nvSpPr>
        <p:spPr>
          <a:xfrm>
            <a:off x="4344987" y="6475412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-1905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rIns="92075" wrap="square" tIns="46025">
            <a:noAutofit/>
          </a:bodyPr>
          <a:lstStyle/>
          <a:p>
            <a:pPr indent="-508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Strawpoll(s)</a:t>
            </a:r>
          </a:p>
        </p:txBody>
      </p:sp>
      <p:sp>
        <p:nvSpPr>
          <p:cNvPr id="169" name="Shape 169"/>
          <p:cNvSpPr txBox="1"/>
          <p:nvPr>
            <p:ph idx="1" type="body"/>
          </p:nvPr>
        </p:nvSpPr>
        <p:spPr>
          <a:xfrm>
            <a:off x="505675" y="1535325"/>
            <a:ext cx="8351700" cy="459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wrap="square" tIns="46025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lphaU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802.11/WPA2 specification should define a mechanism to protect against multi-channel MITM</a:t>
            </a:r>
          </a:p>
          <a:p>
            <a:pPr indent="-127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Y: N: A:</a:t>
            </a:r>
          </a:p>
          <a:p>
            <a:pPr indent="-127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lphaU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RSNE should advertise operating channel validation capability and policy</a:t>
            </a:r>
          </a:p>
          <a:p>
            <a:pPr indent="-127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b="0" lang="en-US" sz="2000"/>
              <a:t>Validation: Require: None:</a:t>
            </a:r>
          </a:p>
          <a:p>
            <a:pPr indent="-127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lphaU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Operating channel information should be included and MIC protected in RSN key exchanges - Pairwise and Group Key handshakes</a:t>
            </a:r>
          </a:p>
          <a:p>
            <a:pPr indent="-127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Y: N: A:</a:t>
            </a:r>
          </a:p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lphaU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Operating channel information should consist of one of</a:t>
            </a:r>
          </a:p>
          <a:p>
            <a:pPr indent="-355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lphaL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Country, Operating Class and Channel</a:t>
            </a:r>
            <a:r>
              <a:rPr lang="en-US"/>
              <a:t>(s)</a:t>
            </a:r>
          </a:p>
          <a:p>
            <a:pPr indent="-355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lphaL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Hash of Operating Channel Information</a:t>
            </a:r>
          </a:p>
          <a:p>
            <a:pPr indent="-355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lphaL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Other</a:t>
            </a:r>
          </a:p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524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953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7465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0" name="Shape 170"/>
          <p:cNvSpPr txBox="1"/>
          <p:nvPr/>
        </p:nvSpPr>
        <p:spPr>
          <a:xfrm>
            <a:off x="4344987" y="6475412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-1905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