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7" r:id="rId3"/>
    <p:sldId id="389" r:id="rId4"/>
    <p:sldId id="380" r:id="rId5"/>
    <p:sldId id="386" r:id="rId6"/>
    <p:sldId id="388" r:id="rId7"/>
    <p:sldId id="387" r:id="rId8"/>
    <p:sldId id="384" r:id="rId9"/>
    <p:sldId id="365" r:id="rId10"/>
    <p:sldId id="36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Grigat.Michael" initials="G" lastIdx="7" clrIdx="2">
    <p:extLst/>
  </p:cmAuthor>
  <p:cmAuthor id="4" name="Payam Torab" initials="PT" lastIdx="2" clrIdx="3">
    <p:extLst/>
  </p:cmAuthor>
  <p:cmAuthor id="5" name="Payam Torab" initials="PT [2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3" autoAdjust="0"/>
    <p:restoredTop sz="97225" autoAdjust="0"/>
  </p:normalViewPr>
  <p:slideViewPr>
    <p:cSldViewPr>
      <p:cViewPr varScale="1">
        <p:scale>
          <a:sx n="86" d="100"/>
          <a:sy n="86" d="100"/>
        </p:scale>
        <p:origin x="136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5:07:40.012" idx="3">
    <p:pos x="2290" y="3668"/>
    <p:text>transmitting?</p:text>
    <p:extLst>
      <p:ext uri="{C676402C-5697-4E1C-873F-D02D1690AC5C}">
        <p15:threadingInfo xmlns:p15="http://schemas.microsoft.com/office/powerpoint/2012/main" timeZoneBias="-60"/>
      </p:ext>
    </p:extLst>
  </p:cm>
  <p:cm authorId="4" dt="2017-10-31T17:36:41.675" idx="2">
    <p:pos x="2290" y="3804"/>
    <p:text>Thanks, corrected.</p:text>
    <p:extLst>
      <p:ext uri="{C676402C-5697-4E1C-873F-D02D1690AC5C}">
        <p15:threadingInfo xmlns:p15="http://schemas.microsoft.com/office/powerpoint/2012/main" timeZoneBias="420">
          <p15:parentCm authorId="3" idx="3"/>
        </p15:threadingInfo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6:03:56.891" idx="7">
    <p:pos x="5330" y="1489"/>
    <p:text>Illustration of slots on left and right side to be explained (sufficient to do it verbally during presentaion?) time order of shown slots?</p:text>
    <p:extLst mod="1">
      <p:ext uri="{C676402C-5697-4E1C-873F-D02D1690AC5C}">
        <p15:threadingInfo xmlns:p15="http://schemas.microsoft.com/office/powerpoint/2012/main" timeZoneBias="-60"/>
      </p:ext>
    </p:extLst>
  </p:cm>
  <p:cm authorId="5" dt="2017-10-30T16:17:02.986" idx="1">
    <p:pos x="5330" y="1625"/>
    <p:text>Added.</p:text>
    <p:extLst>
      <p:ext uri="{C676402C-5697-4E1C-873F-D02D1690AC5C}">
        <p15:threadingInfo xmlns:p15="http://schemas.microsoft.com/office/powerpoint/2012/main" timeZoneBias="420">
          <p15:parentCm authorId="3" idx="7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10-30T15:18:17.053" idx="6">
    <p:pos x="3191" y="643"/>
    <p:text>requirement of unequal slots addressed in summary?
"regular" means legacy slot type or new type required?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866B-AF1D-2E43-BAFA-5B0D6EEE0F83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FC7492E-F8EC-4147-B820-614BB22ABEFF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9702F75-985E-2843-8564-6EAEF7255700}" type="datetime1">
              <a:rPr lang="en-US" altLang="en-US" sz="1400" smtClean="0"/>
              <a:t>11/1/2017</a:t>
            </a:fld>
            <a:endParaRPr lang="en-US" altLang="en-US" sz="1400" dirty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3994610" y="96239"/>
            <a:ext cx="23561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145271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C5B4981-5586-FF49-B821-2A8459251116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3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714D342-FF95-9C4F-BD6E-8C1DDF5D924B}" type="datetime1">
              <a:rPr lang="en-US" smtClean="0"/>
              <a:t>11/1/2017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26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5EC53E9-DC04-BB40-8CF8-256E38C7EE10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6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8AFA5B6-3BA4-CD45-A673-D64ACAE3A19D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2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F31993A-321A-6E49-97D8-0D6097DCB0A6}" type="datetime1">
              <a:rPr lang="en-US" smtClean="0"/>
              <a:t>11/1/2017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3CCC7-32C7-3F4E-85F1-4F92339E5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5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8867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802.11-17/1605r1</a:t>
            </a:r>
            <a:endParaRPr kumimoji="0" lang="en-GB" sz="135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08760"/>
            <a:ext cx="78867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240" y="6537960"/>
            <a:ext cx="322326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537960"/>
            <a:ext cx="803076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537961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0560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grigat@telekom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019-02-00ay-mmwave-mesh-network-usage-model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2017-11-01</a:t>
            </a:r>
            <a:endParaRPr lang="en-US" altLang="en-US" sz="2000" b="0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Ack and Block Ack handling for</a:t>
            </a:r>
            <a:br>
              <a:rPr lang="en-US" dirty="0" smtClean="0"/>
            </a:br>
            <a:r>
              <a:rPr lang="en-US" dirty="0" smtClean="0"/>
              <a:t>mmWave Distribution Network Use Case</a:t>
            </a:r>
            <a:endParaRPr lang="en-US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9796"/>
              </p:ext>
            </p:extLst>
          </p:nvPr>
        </p:nvGraphicFramePr>
        <p:xfrm>
          <a:off x="535905" y="3263623"/>
          <a:ext cx="8148390" cy="287198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09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00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6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Djordje Tujkovic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+1-650-796-9812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djordjet@fb.com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Nabeel Ahmed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+1-650-739-9764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nabeel@fb.com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Payam Torab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+1-310-699-0510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ptorab@fb.com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Praveen Gopala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+1-650-460-9292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gopalap@fb.com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135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Grigat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Deutsche Telekom 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Deutsche-Telekom-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 64295 Darmstadt, Germany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+49-6151-5833533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0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m.grigat@telekom.de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9841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IEEE 802.11-17/</a:t>
            </a:r>
            <a:r>
              <a:rPr lang="en-US" b="0" dirty="0">
                <a:hlinkClick r:id="rId2"/>
              </a:rPr>
              <a:t>1019r2</a:t>
            </a:r>
            <a:r>
              <a:rPr lang="en-US" b="0" dirty="0"/>
              <a:t>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pPr marL="0" indent="0">
              <a:buNone/>
            </a:pPr>
            <a:r>
              <a:rPr lang="en-US" b="0" dirty="0"/>
              <a:t>[2] IEEE 802.11-17/1321r0 “Features for mmW Distribution Network Use Case</a:t>
            </a:r>
            <a:r>
              <a:rPr lang="en-US" b="0" dirty="0" smtClean="0"/>
              <a:t>”</a:t>
            </a:r>
          </a:p>
          <a:p>
            <a:pPr marL="0" indent="0">
              <a:buNone/>
            </a:pPr>
            <a:r>
              <a:rPr lang="en-US" b="0" dirty="0" smtClean="0"/>
              <a:t>[</a:t>
            </a:r>
            <a:r>
              <a:rPr lang="en-US" b="0" dirty="0"/>
              <a:t>3] </a:t>
            </a:r>
            <a:r>
              <a:rPr lang="en-US" altLang="en-US" b="0" dirty="0"/>
              <a:t>IEEE 802.11-17/1323r2 ”</a:t>
            </a:r>
            <a:r>
              <a:rPr lang="en-US" altLang="zh-CN" b="0" dirty="0"/>
              <a:t>Scheduling for mmWave Distribution Networks”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mmWave Distribution Network usage model was introduced in [1]</a:t>
            </a:r>
          </a:p>
          <a:p>
            <a:r>
              <a:rPr lang="en-US" dirty="0" smtClean="0"/>
              <a:t>Features to support the new usage model were introduced in [2]</a:t>
            </a:r>
          </a:p>
          <a:p>
            <a:pPr lvl="1"/>
            <a:r>
              <a:rPr lang="en-US" dirty="0" smtClean="0"/>
              <a:t>Pertinent to this presentation is the implicit Ack and Block-Ack delayed to a transmit opportunity (slots in [2]) allocated in the opposite direction </a:t>
            </a:r>
          </a:p>
          <a:p>
            <a:r>
              <a:rPr lang="en-US" altLang="en-US" dirty="0" smtClean="0"/>
              <a:t>Scheduling in </a:t>
            </a:r>
            <a:r>
              <a:rPr lang="en-US" altLang="zh-CN" dirty="0" smtClean="0"/>
              <a:t>mmWave Distribution Networks was introduced in [3]</a:t>
            </a:r>
            <a:endParaRPr lang="en-US" dirty="0" smtClean="0"/>
          </a:p>
          <a:p>
            <a:r>
              <a:rPr lang="en-US" dirty="0" smtClean="0"/>
              <a:t>This presentation discusses performance issues related to scheduling of Ack and Block Ack frames using the TDD-SP allocations in [3]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DN exchanges Rx slot bitmaps with peer DN</a:t>
            </a:r>
          </a:p>
          <a:p>
            <a:pPr lvl="1"/>
            <a:r>
              <a:rPr lang="en-US" dirty="0" smtClean="0"/>
              <a:t>Exchange through </a:t>
            </a:r>
            <a:r>
              <a:rPr lang="en-US" dirty="0" err="1" smtClean="0"/>
              <a:t>KeepAlive</a:t>
            </a:r>
            <a:r>
              <a:rPr lang="en-US" dirty="0" smtClean="0"/>
              <a:t> messages (sent in both directions)</a:t>
            </a:r>
          </a:p>
          <a:p>
            <a:r>
              <a:rPr lang="en-US" dirty="0" smtClean="0"/>
              <a:t>Each DN receives periodic uplink BW request messages from associated CNs</a:t>
            </a:r>
          </a:p>
          <a:p>
            <a:pPr lvl="1"/>
            <a:r>
              <a:rPr lang="en-US" dirty="0"/>
              <a:t>Each CN sends its </a:t>
            </a:r>
            <a:r>
              <a:rPr lang="en-US" dirty="0" smtClean="0"/>
              <a:t>queue </a:t>
            </a:r>
            <a:r>
              <a:rPr lang="en-US" dirty="0"/>
              <a:t>size (</a:t>
            </a:r>
            <a:r>
              <a:rPr lang="en-US" dirty="0" smtClean="0"/>
              <a:t>bytes) and traffic arrival rate (Mbps) through an Uplink BW request message</a:t>
            </a:r>
          </a:p>
          <a:p>
            <a:r>
              <a:rPr lang="en-US" dirty="0" smtClean="0"/>
              <a:t>Each DN sends Tx/Rx slot bitmaps to associated CNs</a:t>
            </a:r>
          </a:p>
          <a:p>
            <a:pPr lvl="1"/>
            <a:r>
              <a:rPr lang="en-US" dirty="0" smtClean="0"/>
              <a:t>Sent within </a:t>
            </a:r>
            <a:r>
              <a:rPr lang="en-US" smtClean="0"/>
              <a:t>KeepAlive </a:t>
            </a:r>
            <a:r>
              <a:rPr lang="en-US" dirty="0" smtClean="0"/>
              <a:t>messages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Dynamic L2 Scheduling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41" y="3987801"/>
            <a:ext cx="3418986" cy="19260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71" y="4002424"/>
            <a:ext cx="4350425" cy="18652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41" y="4002424"/>
            <a:ext cx="3419475" cy="191452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7982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Background: </a:t>
            </a:r>
            <a:r>
              <a:rPr lang="en-US" dirty="0"/>
              <a:t>Odd and Even Node Polarity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7194197" y="6475413"/>
            <a:ext cx="1349728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Intel</a:t>
            </a:r>
            <a:endParaRPr lang="en-US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899592" y="3730048"/>
            <a:ext cx="7239406" cy="2333424"/>
            <a:chOff x="3760457" y="5287158"/>
            <a:chExt cx="4654436" cy="1220218"/>
          </a:xfrm>
        </p:grpSpPr>
        <p:pic>
          <p:nvPicPr>
            <p:cNvPr id="36" name="Picture 3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457" y="5287158"/>
              <a:ext cx="4654436" cy="12202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4408602" y="5394599"/>
              <a:ext cx="1119459" cy="16094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First TDD </a:t>
              </a:r>
              <a:r>
                <a:rPr lang="en-US" sz="1400" dirty="0" smtClean="0">
                  <a:solidFill>
                    <a:srgbClr val="000000"/>
                  </a:solidFill>
                </a:rPr>
                <a:t>sub-frame</a:t>
              </a:r>
              <a:r>
                <a:rPr lang="en-US" sz="1400" dirty="0" smtClean="0"/>
                <a:t>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5" name="Picture 4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89402"/>
            <a:ext cx="4050052" cy="2370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22" y="1676746"/>
            <a:ext cx="3814666" cy="2282863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Box 47"/>
          <p:cNvSpPr txBox="1"/>
          <p:nvPr/>
        </p:nvSpPr>
        <p:spPr>
          <a:xfrm>
            <a:off x="5292080" y="3946072"/>
            <a:ext cx="19415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Second TDD sub-frame</a:t>
            </a:r>
            <a:r>
              <a:rPr lang="en-US" sz="1400" dirty="0" smtClean="0"/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flipH="1">
            <a:off x="530322" y="231716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1991513" y="3240416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2453475" y="3569483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3063973" y="3754149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4617106" y="236860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6078297" y="329185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6540259" y="362092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flipH="1">
            <a:off x="7150757" y="380558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1043608" y="163069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1583532" y="162618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2189386" y="1948760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3479133" y="221591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flipH="1">
            <a:off x="5249143" y="156129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5789067" y="155679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 flipH="1">
            <a:off x="6394921" y="1879367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flipH="1">
            <a:off x="7684668" y="214652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flipH="1">
            <a:off x="591330" y="5781967"/>
            <a:ext cx="805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Even (E) nodes are transmitting (receiving) only in the first (second) TDD subframe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Odd (O) nodes </a:t>
            </a:r>
            <a:r>
              <a:rPr lang="en-US" sz="1600" dirty="0">
                <a:solidFill>
                  <a:schemeClr val="tx1"/>
                </a:solidFill>
              </a:rPr>
              <a:t>are </a:t>
            </a:r>
            <a:r>
              <a:rPr lang="en-US" sz="1600" dirty="0" smtClean="0">
                <a:solidFill>
                  <a:schemeClr val="tx1"/>
                </a:solidFill>
              </a:rPr>
              <a:t>receiving (transmitting) only in </a:t>
            </a:r>
            <a:r>
              <a:rPr lang="en-US" sz="1600" dirty="0">
                <a:solidFill>
                  <a:schemeClr val="tx1"/>
                </a:solidFill>
              </a:rPr>
              <a:t>first (second) TDD </a:t>
            </a:r>
            <a:r>
              <a:rPr lang="en-US" sz="1600" dirty="0" smtClean="0">
                <a:solidFill>
                  <a:schemeClr val="tx1"/>
                </a:solidFill>
              </a:rPr>
              <a:t>subframe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Left Brace 3"/>
          <p:cNvSpPr/>
          <p:nvPr/>
        </p:nvSpPr>
        <p:spPr bwMode="auto">
          <a:xfrm>
            <a:off x="899592" y="4666152"/>
            <a:ext cx="144016" cy="100811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 rot="16200000">
            <a:off x="105792" y="5073441"/>
            <a:ext cx="116249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tx1"/>
                </a:solidFill>
              </a:rPr>
              <a:t>Simultaneous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350557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Simplex Tx and Rx TDD-SPs in [3] delay the Ack and Block-Ack frames to a TDD-SP (time slot) allocated in the opposite direction</a:t>
            </a:r>
          </a:p>
          <a:p>
            <a:pPr lvl="1"/>
            <a:r>
              <a:rPr lang="en-US" dirty="0" smtClean="0"/>
              <a:t>SIFS response time no longer holds</a:t>
            </a:r>
          </a:p>
          <a:p>
            <a:r>
              <a:rPr lang="en-US" dirty="0" smtClean="0"/>
              <a:t>Allocating slots to Ack/Block Ack frames results in bandwidth compromise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659940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1218140"/>
            <a:ext cx="2232248" cy="186526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frames and traffic imbalance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5182343" cy="5029200"/>
          </a:xfrm>
        </p:spPr>
        <p:txBody>
          <a:bodyPr/>
          <a:lstStyle/>
          <a:p>
            <a:r>
              <a:rPr lang="en-US" sz="1800" dirty="0" smtClean="0"/>
              <a:t>Scenario: CNs with traffic in opposite directions</a:t>
            </a:r>
          </a:p>
          <a:p>
            <a:pPr lvl="1"/>
            <a:r>
              <a:rPr lang="en-US" sz="1400" dirty="0" smtClean="0"/>
              <a:t>Heavy flows for DN → CN1 (DL) and DN ← CN2 (UL)</a:t>
            </a:r>
          </a:p>
          <a:p>
            <a:pPr lvl="1"/>
            <a:r>
              <a:rPr lang="en-US" sz="1400" dirty="0" smtClean="0"/>
              <a:t>DL slots populated with </a:t>
            </a:r>
            <a:r>
              <a:rPr lang="en-US" sz="1400" dirty="0"/>
              <a:t>DN → </a:t>
            </a:r>
            <a:r>
              <a:rPr lang="en-US" sz="1400" dirty="0" smtClean="0"/>
              <a:t>CN1 A-MPDUs</a:t>
            </a:r>
          </a:p>
          <a:p>
            <a:pPr lvl="1"/>
            <a:r>
              <a:rPr lang="en-US" sz="1400" dirty="0" smtClean="0"/>
              <a:t>UL slots populated with CN2 → DN A-MPDUs</a:t>
            </a:r>
          </a:p>
          <a:p>
            <a:r>
              <a:rPr lang="en-US" sz="1800" dirty="0" smtClean="0"/>
              <a:t>“Reverse” slots needed for Ack frames</a:t>
            </a:r>
          </a:p>
          <a:p>
            <a:pPr lvl="1"/>
            <a:r>
              <a:rPr lang="en-US" sz="1600" dirty="0" smtClean="0"/>
              <a:t>Airtime efficiency dictates these slots to be few, and ideally, short (mostly used for Ack frames)</a:t>
            </a:r>
          </a:p>
          <a:p>
            <a:pPr lvl="1"/>
            <a:r>
              <a:rPr lang="en-US" sz="1600" dirty="0" smtClean="0"/>
              <a:t>Scheduling conflicts may spread the “Ack” slots, placing them far from their corresponding data slot(s) </a:t>
            </a:r>
          </a:p>
          <a:p>
            <a:pPr lvl="1"/>
            <a:r>
              <a:rPr lang="en-US" sz="1600" dirty="0" smtClean="0"/>
              <a:t>Separate traffic and Ack planning resulting in data slots in the reverse direction that come before “Ack” slots (see figure)</a:t>
            </a:r>
          </a:p>
          <a:p>
            <a:pPr lvl="1"/>
            <a:r>
              <a:rPr lang="en-US" sz="1600" dirty="0" smtClean="0"/>
              <a:t>Ack or Block Ack frames may not be the first frame received after transmitting data</a:t>
            </a:r>
          </a:p>
          <a:p>
            <a:r>
              <a:rPr lang="en-US" sz="1900" dirty="0" smtClean="0"/>
              <a:t>Need to generalize “immediate response” with TDD use case</a:t>
            </a:r>
          </a:p>
          <a:p>
            <a:pPr lvl="1"/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56197"/>
              </p:ext>
            </p:extLst>
          </p:nvPr>
        </p:nvGraphicFramePr>
        <p:xfrm>
          <a:off x="6463965" y="3284984"/>
          <a:ext cx="237744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274320"/>
                <a:gridCol w="457200"/>
                <a:gridCol w="457200"/>
                <a:gridCol w="274320"/>
              </a:tblGrid>
              <a:tr h="182880"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DL slots (</a:t>
                      </a:r>
                      <a:r>
                        <a:rPr lang="is-IS" sz="800" b="1" dirty="0" smtClean="0"/>
                        <a:t>DN → CN1,</a:t>
                      </a:r>
                      <a:r>
                        <a:rPr lang="is-IS" sz="800" b="1" baseline="0" dirty="0" smtClean="0"/>
                        <a:t>2)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UL slots (</a:t>
                      </a:r>
                      <a:r>
                        <a:rPr lang="is-IS" sz="800" b="1" dirty="0" smtClean="0"/>
                        <a:t>CN1,</a:t>
                      </a:r>
                      <a:r>
                        <a:rPr lang="is-IS" sz="800" b="1" baseline="0" dirty="0" smtClean="0"/>
                        <a:t>2</a:t>
                      </a:r>
                      <a:r>
                        <a:rPr lang="is-IS" sz="800" b="1" dirty="0" smtClean="0"/>
                        <a:t> → DN</a:t>
                      </a:r>
                      <a:r>
                        <a:rPr lang="is-IS" sz="800" b="1" baseline="0" dirty="0" smtClean="0"/>
                        <a:t>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/>
                        <a:t>DN →</a:t>
                      </a:r>
                      <a:r>
                        <a:rPr lang="en-US" sz="600" b="1" baseline="0" dirty="0" smtClean="0"/>
                        <a:t> </a:t>
                      </a:r>
                      <a:r>
                        <a:rPr lang="en-US" sz="600" b="1" dirty="0" smtClean="0"/>
                        <a:t>CN1</a:t>
                      </a:r>
                      <a:endParaRPr lang="en-US" sz="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CN2 →</a:t>
                      </a:r>
                      <a:r>
                        <a:rPr lang="en-US" sz="600" baseline="0" dirty="0" smtClean="0"/>
                        <a:t> DN</a:t>
                      </a:r>
                      <a:endParaRPr lang="en-US" sz="600" dirty="0" smtClean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bg1"/>
                          </a:solidFill>
                        </a:rPr>
                        <a:t>CN2 →</a:t>
                      </a:r>
                      <a:r>
                        <a:rPr lang="en-US" sz="600" b="1" baseline="0" dirty="0" smtClean="0">
                          <a:solidFill>
                            <a:schemeClr val="bg1"/>
                          </a:solidFill>
                        </a:rPr>
                        <a:t> DN</a:t>
                      </a:r>
                      <a:endParaRPr lang="en-US" sz="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C0000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2570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63965" y="3196652"/>
            <a:ext cx="1188720" cy="0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4294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681205" y="3196652"/>
            <a:ext cx="1188720" cy="3544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 bwMode="auto">
          <a:xfrm rot="1490226">
            <a:off x="6834465" y="1800352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Arrow 17"/>
          <p:cNvSpPr/>
          <p:nvPr/>
        </p:nvSpPr>
        <p:spPr bwMode="auto">
          <a:xfrm rot="8867343">
            <a:off x="7123650" y="2206051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782" y="4450824"/>
            <a:ext cx="911303" cy="27432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</a:t>
            </a:r>
            <a:r>
              <a:rPr lang="en-US" sz="800" dirty="0">
                <a:solidFill>
                  <a:srgbClr val="C00000"/>
                </a:solidFill>
              </a:rPr>
              <a:t>DN → </a:t>
            </a:r>
            <a:r>
              <a:rPr lang="en-US" sz="800" dirty="0" smtClean="0">
                <a:solidFill>
                  <a:srgbClr val="C00000"/>
                </a:solidFill>
              </a:rPr>
              <a:t>CN1 slots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0109" y="4620293"/>
            <a:ext cx="911303" cy="274320"/>
          </a:xfrm>
          <a:prstGeom prst="rect">
            <a:avLst/>
          </a:prstGeom>
          <a:pattFill prst="lt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CN 2→ DN slots</a:t>
            </a:r>
          </a:p>
        </p:txBody>
      </p:sp>
      <p:sp>
        <p:nvSpPr>
          <p:cNvPr id="21" name="Freeform 20"/>
          <p:cNvSpPr/>
          <p:nvPr/>
        </p:nvSpPr>
        <p:spPr bwMode="auto">
          <a:xfrm>
            <a:off x="8099622" y="3723928"/>
            <a:ext cx="668600" cy="2218368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8099621" y="4437112"/>
            <a:ext cx="646850" cy="166190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8099622" y="5157192"/>
            <a:ext cx="668600" cy="1055860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3965" y="5733256"/>
            <a:ext cx="17076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Slots allocated to acknowledgement frames for </a:t>
            </a:r>
            <a:r>
              <a:rPr lang="is-IS" sz="900" dirty="0" smtClean="0">
                <a:solidFill>
                  <a:srgbClr val="C00000"/>
                </a:solidFill>
              </a:rPr>
              <a:t>DN </a:t>
            </a:r>
            <a:r>
              <a:rPr lang="is-IS" sz="900" dirty="0">
                <a:solidFill>
                  <a:srgbClr val="C00000"/>
                </a:solidFill>
              </a:rPr>
              <a:t>→ </a:t>
            </a:r>
            <a:r>
              <a:rPr lang="is-IS" sz="900" dirty="0" smtClean="0">
                <a:solidFill>
                  <a:srgbClr val="C00000"/>
                </a:solidFill>
              </a:rPr>
              <a:t>CN1 A-MPDUs</a:t>
            </a:r>
            <a:endParaRPr lang="is-IS" sz="900" dirty="0">
              <a:solidFill>
                <a:srgbClr val="C00000"/>
              </a:solidFill>
            </a:endParaRPr>
          </a:p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 (spread out in time and possibly shorter for lower overhead)</a:t>
            </a:r>
          </a:p>
        </p:txBody>
      </p:sp>
      <p:sp>
        <p:nvSpPr>
          <p:cNvPr id="25" name="Freeform 24"/>
          <p:cNvSpPr/>
          <p:nvPr/>
        </p:nvSpPr>
        <p:spPr bwMode="auto">
          <a:xfrm>
            <a:off x="6210661" y="3745901"/>
            <a:ext cx="1368315" cy="1051251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808" h="2764920">
                <a:moveTo>
                  <a:pt x="1838808" y="42657"/>
                </a:moveTo>
                <a:cubicBezTo>
                  <a:pt x="1495793" y="73472"/>
                  <a:pt x="915532" y="-179013"/>
                  <a:pt x="609064" y="274697"/>
                </a:cubicBezTo>
                <a:cubicBezTo>
                  <a:pt x="302596" y="728407"/>
                  <a:pt x="135348" y="2041409"/>
                  <a:pt x="0" y="2764920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41514" y="4725144"/>
            <a:ext cx="8747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C00000"/>
                </a:solidFill>
              </a:rPr>
              <a:t>Ack frames may not be the first frames transmitted in the reverse direction due to scheduling conflicts</a:t>
            </a:r>
          </a:p>
        </p:txBody>
      </p:sp>
      <p:sp>
        <p:nvSpPr>
          <p:cNvPr id="27" name="Freeform 26"/>
          <p:cNvSpPr/>
          <p:nvPr/>
        </p:nvSpPr>
        <p:spPr bwMode="auto">
          <a:xfrm>
            <a:off x="6363061" y="3787377"/>
            <a:ext cx="2280251" cy="102175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2093 w 1999143"/>
              <a:gd name="connsiteY1" fmla="*/ 478399 h 3165704"/>
              <a:gd name="connsiteX2" fmla="*/ 0 w 1999143"/>
              <a:gd name="connsiteY2" fmla="*/ 3165704 h 316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143" h="3165704">
                <a:moveTo>
                  <a:pt x="1999143" y="0"/>
                </a:moveTo>
                <a:cubicBezTo>
                  <a:pt x="1879202" y="1139415"/>
                  <a:pt x="935283" y="-49218"/>
                  <a:pt x="602093" y="478399"/>
                </a:cubicBezTo>
                <a:cubicBezTo>
                  <a:pt x="268903" y="1006016"/>
                  <a:pt x="135348" y="2442193"/>
                  <a:pt x="0" y="3165704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2603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Simplex Tx and Rx TDD-SPs introduced in [3] result in implicit Ack and Block-Ack delayed to time slots allocated in the opposite direction</a:t>
            </a:r>
          </a:p>
          <a:p>
            <a:pPr lvl="1"/>
            <a:r>
              <a:rPr lang="en-US" smtClean="0"/>
              <a:t>SIFS response time no longer holds</a:t>
            </a:r>
          </a:p>
          <a:p>
            <a:r>
              <a:rPr lang="en-US" smtClean="0"/>
              <a:t>Preference for unequal length slots </a:t>
            </a:r>
          </a:p>
          <a:p>
            <a:pPr lvl="1"/>
            <a:r>
              <a:rPr lang="en-US" smtClean="0"/>
              <a:t>Improves efficiency of slot packing for asymmetric UL/DL traffic</a:t>
            </a:r>
          </a:p>
          <a:p>
            <a:pPr lvl="1"/>
            <a:r>
              <a:rPr lang="en-US" smtClean="0"/>
              <a:t>Prevents stalling of Tx link when no corresponding Rx slot allocation for sending Ack or Block Ack available </a:t>
            </a:r>
          </a:p>
          <a:p>
            <a:r>
              <a:rPr lang="en-US" smtClean="0"/>
              <a:t>Small slots for {Ack, Block Ack} frames improve efficiency</a:t>
            </a:r>
          </a:p>
          <a:p>
            <a:r>
              <a:rPr lang="en-US" smtClean="0"/>
              <a:t>Dedicated “data-only” slots allow maximum packing</a:t>
            </a:r>
          </a:p>
          <a:p>
            <a:pPr lvl="1"/>
            <a:r>
              <a:rPr lang="en-US" smtClean="0"/>
              <a:t>Single A-MPDU, with all packing decisions</a:t>
            </a:r>
          </a:p>
          <a:p>
            <a:pPr lvl="1"/>
            <a:r>
              <a:rPr lang="en-US" smtClean="0"/>
              <a:t>Ack and Block Ack response timeout need to be generalized from SIFS</a:t>
            </a:r>
          </a:p>
          <a:p>
            <a:pPr lvl="2"/>
            <a:r>
              <a:rPr lang="en-US" smtClean="0"/>
              <a:t>Generalization of immediate acknowledgement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090308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620688"/>
            <a:ext cx="2232248" cy="186526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Topology: DN to 2 CNs</a:t>
            </a:r>
          </a:p>
          <a:p>
            <a:r>
              <a:rPr lang="en-US" dirty="0" smtClean="0"/>
              <a:t>UDP traffic (6500 byte packets, MCS 9 rates)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7"/>
          <a:stretch/>
        </p:blipFill>
        <p:spPr>
          <a:xfrm>
            <a:off x="985666" y="3547047"/>
            <a:ext cx="7340352" cy="297829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Example: Measured throughputs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62879" y="2441775"/>
            <a:ext cx="3200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</a:t>
            </a:r>
            <a:r>
              <a:rPr lang="en-US" sz="1200" b="1" dirty="0" smtClean="0">
                <a:solidFill>
                  <a:schemeClr val="tx1"/>
                </a:solidFill>
              </a:rPr>
              <a:t>nequal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(Long slots for data*, short slots for Block Ack)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2438965"/>
            <a:ext cx="3200400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</a:t>
            </a:r>
            <a:r>
              <a:rPr lang="en-US" sz="1200" b="1" dirty="0" smtClean="0">
                <a:solidFill>
                  <a:schemeClr val="tx1"/>
                </a:solidFill>
              </a:rPr>
              <a:t>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(Data, Ack and Block Ack allowed everywhere) 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78723"/>
              </p:ext>
            </p:extLst>
          </p:nvPr>
        </p:nvGraphicFramePr>
        <p:xfrm>
          <a:off x="5252120" y="2870632"/>
          <a:ext cx="3011158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31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704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7549"/>
              </p:ext>
            </p:extLst>
          </p:nvPr>
        </p:nvGraphicFramePr>
        <p:xfrm>
          <a:off x="2051720" y="2870632"/>
          <a:ext cx="3011159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94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128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01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0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</a:t>
                      </a:r>
                      <a:r>
                        <a:rPr lang="en-US" sz="1100" b="0" u="none" strike="noStrike" baseline="0" dirty="0" smtClean="0">
                          <a:effectLst/>
                          <a:latin typeface="+mn-lt"/>
                        </a:rPr>
                        <a:t>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5400000">
            <a:off x="7488116" y="3739072"/>
            <a:ext cx="2133461" cy="2707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</a:t>
            </a:r>
            <a:r>
              <a:rPr lang="en-US" sz="1200" smtClean="0">
                <a:solidFill>
                  <a:schemeClr val="tx1"/>
                </a:solidFill>
              </a:rPr>
              <a:t>Minus infrequent Ack </a:t>
            </a:r>
            <a:r>
              <a:rPr lang="en-US" sz="1200" dirty="0" smtClean="0">
                <a:solidFill>
                  <a:schemeClr val="tx1"/>
                </a:solidFill>
              </a:rPr>
              <a:t>frames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" y="2485952"/>
            <a:ext cx="2051718" cy="10933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Indices 1, 2, 3, 4 designate bandwidth allocation units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Allocations change every 25.6 msec in response to traffic (including allocation boundaries)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419872" y="5365556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577236" y="5356791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706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slot types relevant to Ack and Block Ack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“Data-only” slots where only data frames are allowed </a:t>
            </a:r>
          </a:p>
          <a:p>
            <a:pPr lvl="2"/>
            <a:r>
              <a:rPr lang="en-US" dirty="0" smtClean="0"/>
              <a:t>No management or control frames</a:t>
            </a:r>
          </a:p>
          <a:p>
            <a:pPr lvl="2"/>
            <a:r>
              <a:rPr lang="en-US" dirty="0" smtClean="0"/>
              <a:t>To help A-MPDU/Block Ack processing with limited on-chip hardware queues that are serving many Block-Ack sessions (many CNs)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“Regular” slots where all frame types are allowed</a:t>
            </a:r>
          </a:p>
          <a:p>
            <a:pPr lvl="2"/>
            <a:r>
              <a:rPr lang="en-US" dirty="0" smtClean="0"/>
              <a:t>Ack and Block Ack frame having the highest priority in regular slots</a:t>
            </a:r>
          </a:p>
          <a:p>
            <a:pPr lvl="2"/>
            <a:r>
              <a:rPr lang="en-US" dirty="0" smtClean="0"/>
              <a:t>Block Ack frame does not need to be the first frame transmitted in the slot, but if only one frame goes out it has to be the Block Ack frame.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requirements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532</TotalTime>
  <Words>1114</Words>
  <Application>Microsoft Office PowerPoint</Application>
  <PresentationFormat>On-screen Show (4:3)</PresentationFormat>
  <Paragraphs>205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Arial</vt:lpstr>
      <vt:lpstr>Courier New</vt:lpstr>
      <vt:lpstr>Mangal</vt:lpstr>
      <vt:lpstr>Times New Roman</vt:lpstr>
      <vt:lpstr>Wingdings</vt:lpstr>
      <vt:lpstr>ieee</vt:lpstr>
      <vt:lpstr>Ack and Block Ack handling for mmWave Distribution Network Use Case</vt:lpstr>
      <vt:lpstr>Introduction</vt:lpstr>
      <vt:lpstr>Background: Dynamic L2 Scheduling Support</vt:lpstr>
      <vt:lpstr>Background: Odd and Even Node Polarity</vt:lpstr>
      <vt:lpstr>Delayed Acknowledgement</vt:lpstr>
      <vt:lpstr>Ack frames and traffic imbalance</vt:lpstr>
      <vt:lpstr>Delayed Acknowledgement</vt:lpstr>
      <vt:lpstr>Example: Measured throughputs</vt:lpstr>
      <vt:lpstr>Summary of requirements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for mmWave Distribution Networks</dc:title>
  <dc:creator>carlos.cordeiro@intel.com</dc:creator>
  <cp:keywords>CTPClassification=CTP_PUBLIC:VisualMarkings=</cp:keywords>
  <cp:lastModifiedBy>Edward Au</cp:lastModifiedBy>
  <cp:revision>648</cp:revision>
  <cp:lastPrinted>1601-01-01T00:00:00Z</cp:lastPrinted>
  <dcterms:created xsi:type="dcterms:W3CDTF">2016-09-11T14:22:53Z</dcterms:created>
  <dcterms:modified xsi:type="dcterms:W3CDTF">2017-11-01T13:59:41Z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2016-11-10 20:35:16Z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