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9" r:id="rId2"/>
    <p:sldId id="270" r:id="rId3"/>
    <p:sldId id="360" r:id="rId4"/>
    <p:sldId id="525" r:id="rId5"/>
    <p:sldId id="532" r:id="rId6"/>
    <p:sldId id="275" r:id="rId7"/>
    <p:sldId id="382" r:id="rId8"/>
    <p:sldId id="541" r:id="rId9"/>
    <p:sldId id="538" r:id="rId10"/>
    <p:sldId id="539" r:id="rId11"/>
    <p:sldId id="533" r:id="rId12"/>
    <p:sldId id="534" r:id="rId13"/>
    <p:sldId id="536" r:id="rId14"/>
    <p:sldId id="535" r:id="rId15"/>
    <p:sldId id="537" r:id="rId16"/>
    <p:sldId id="542" r:id="rId17"/>
    <p:sldId id="543" r:id="rId18"/>
    <p:sldId id="544" r:id="rId19"/>
    <p:sldId id="540" r:id="rId20"/>
    <p:sldId id="547" r:id="rId21"/>
    <p:sldId id="546" r:id="rId22"/>
    <p:sldId id="545" r:id="rId23"/>
    <p:sldId id="459" r:id="rId24"/>
    <p:sldId id="563" r:id="rId25"/>
    <p:sldId id="560" r:id="rId26"/>
    <p:sldId id="561" r:id="rId27"/>
    <p:sldId id="548" r:id="rId28"/>
    <p:sldId id="562" r:id="rId29"/>
    <p:sldId id="552" r:id="rId30"/>
    <p:sldId id="553" r:id="rId31"/>
    <p:sldId id="554" r:id="rId32"/>
    <p:sldId id="564" r:id="rId33"/>
    <p:sldId id="565" r:id="rId34"/>
    <p:sldId id="555" r:id="rId35"/>
    <p:sldId id="556" r:id="rId36"/>
    <p:sldId id="301" r:id="rId3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 varScale="1">
        <p:scale>
          <a:sx n="66" d="100"/>
          <a:sy n="66" d="100"/>
        </p:scale>
        <p:origin x="11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57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35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16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60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556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9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340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57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1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802.11-17/1560r3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006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562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151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802.11-17/1202r2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875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0882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196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671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767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77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562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4308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39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109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20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802.11-17/1560r3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68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802.11-17/1560r3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55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802.11-17/1560r4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50-03-AANI-draft-ls-from-802-11-to-ieee-ieee-5g-on-the-ieee-5g-roadmap-wp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67-01-00aj-p802-11aj-report-to-ec-on-approval-to-forward-draft-to-revcom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71-00-ACSD-802-11aj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4-00aq-p802-11aq-report-to-ec-on-conditional-approval-to-forward-draft-to-revcom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3-00aq-waiver-request-regarding-ieee-rac-comments.pp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89-01-00lc-sg-press-release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97-01-0000-liaison-reply-to-the-wba-on-oui-usag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0-0000-802-11-operations-manual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13-02-00ax-par-modification-to-support-6-ghz-band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169-01-0hew-ieee-802-11-hew-sg-proposed-csd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319-01-00az-p802-11az-par-modification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318-00-00az-ieee-802-11az-ngp-csd-update.doc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7/ec-17-0071-00-ACSD-802-11aj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3-00aq-waiver-request-regarding-ieee-rac-comments.ppt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89-01-00lc-sg-press-release.docx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569-00-0000-liaison-statement-from-ngmn-on-e2e-architecture.doc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50-03-AANI-draft-ls-from-802-11-to-ieee-ieee-5g-on-the-ieee-5g-roadmap-wp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97-01-0000-liaison-reply-to-the-wba-on-oui-usage.docx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0-0000-802-11-operations-manual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44-03-AANI-draft-reply-ls-from-802-11-to-ngmn-ls-on-e2e-architectural-framework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569-00-0000-liaison-statement-from-ngmn-on-e2e-architectur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802.11 November </a:t>
            </a:r>
            <a:r>
              <a:rPr lang="en-US" dirty="0" smtClean="0"/>
              <a:t>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2017-11-10</a:t>
            </a: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3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11-17-1750-03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US" dirty="0"/>
              <a:t>IEEE 5G </a:t>
            </a:r>
            <a:r>
              <a:rPr lang="en-US" dirty="0" smtClean="0"/>
              <a:t>Initiative and </a:t>
            </a:r>
            <a:r>
              <a:rPr lang="en-US" dirty="0"/>
              <a:t>IEEE 5G and Beyond Roadmap </a:t>
            </a:r>
            <a:r>
              <a:rPr lang="en-US" dirty="0" smtClean="0"/>
              <a:t>Project </a:t>
            </a:r>
            <a:r>
              <a:rPr lang="en-AU" dirty="0" smtClean="0"/>
              <a:t>in </a:t>
            </a:r>
            <a:r>
              <a:rPr lang="en-AU" dirty="0"/>
              <a:t>response to the </a:t>
            </a:r>
            <a:r>
              <a:rPr lang="en-AU" dirty="0" smtClean="0"/>
              <a:t>IEEE 5G Roadmap white paper,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/>
              <a:t>Joseph Levy</a:t>
            </a:r>
          </a:p>
          <a:p>
            <a:pPr lvl="0"/>
            <a:r>
              <a:rPr lang="en-GB" dirty="0"/>
              <a:t>Seconded: </a:t>
            </a:r>
            <a:r>
              <a:rPr lang="en-GB" dirty="0" smtClean="0"/>
              <a:t>Ian Sherlock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31-0-5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3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11aj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11-17/1467r1</a:t>
            </a:r>
            <a:r>
              <a:rPr lang="en-US" altLang="zh-CN" dirty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P802.11aj to </a:t>
            </a:r>
            <a:r>
              <a:rPr lang="en-US" altLang="zh-CN" dirty="0" err="1"/>
              <a:t>RevCom</a:t>
            </a:r>
            <a:r>
              <a:rPr lang="en-US" altLang="zh-CN" dirty="0"/>
              <a:t>, granting 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P802.11aj to </a:t>
            </a:r>
            <a:r>
              <a:rPr lang="en-US" altLang="zh-CN" dirty="0" err="1"/>
              <a:t>RevCom</a:t>
            </a:r>
            <a:r>
              <a:rPr lang="en-US" altLang="zh-CN" dirty="0"/>
              <a:t>.</a:t>
            </a:r>
            <a:endParaRPr lang="zh-CN" altLang="zh-CN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on behalf of </a:t>
            </a:r>
            <a:r>
              <a:rPr lang="en-US" dirty="0" err="1"/>
              <a:t>TGaj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Edward Au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36-0-0 Passes</a:t>
            </a:r>
            <a:endParaRPr lang="en-US" dirty="0" smtClean="0"/>
          </a:p>
          <a:p>
            <a:pPr lvl="0"/>
            <a:r>
              <a:rPr lang="en-US" sz="2000" dirty="0" err="1" smtClean="0"/>
              <a:t>TGaj</a:t>
            </a:r>
            <a:r>
              <a:rPr lang="en-US" sz="2000" dirty="0" smtClean="0"/>
              <a:t> result</a:t>
            </a:r>
          </a:p>
          <a:p>
            <a:pPr lvl="1"/>
            <a:r>
              <a:rPr lang="en-US" altLang="zh-CN" sz="1600" dirty="0" smtClean="0"/>
              <a:t>Moved</a:t>
            </a:r>
            <a:r>
              <a:rPr lang="en-US" altLang="zh-CN" sz="1600" dirty="0"/>
              <a:t>: </a:t>
            </a:r>
            <a:r>
              <a:rPr lang="en-US" altLang="zh-CN" sz="1600" dirty="0" err="1"/>
              <a:t>Haiming</a:t>
            </a:r>
            <a:r>
              <a:rPr lang="en-US" altLang="zh-CN" sz="1600" dirty="0"/>
              <a:t> Wang,  Seconded: </a:t>
            </a:r>
            <a:r>
              <a:rPr lang="en-US" altLang="zh-CN" sz="1600" dirty="0" err="1"/>
              <a:t>Dejian</a:t>
            </a:r>
            <a:r>
              <a:rPr lang="en-US" altLang="zh-CN" sz="1600" dirty="0"/>
              <a:t> Li, Result: 6-0-0</a:t>
            </a:r>
            <a:endParaRPr lang="en-GB" sz="16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5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11aj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mentor.ieee.org/802-ec/dcn/17/ec-17-0071-00-ACSD-802-11aj.doc</a:t>
            </a:r>
            <a:r>
              <a:rPr lang="en-US" altLang="zh-CN" dirty="0" smtClean="0"/>
              <a:t>  as the  </a:t>
            </a:r>
            <a:r>
              <a:rPr lang="en-US" altLang="zh-CN" dirty="0"/>
              <a:t>P802.11aj </a:t>
            </a:r>
            <a:r>
              <a:rPr lang="en-US" altLang="zh-CN" dirty="0" smtClean="0"/>
              <a:t>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err="1"/>
              <a:t>Jiamin</a:t>
            </a:r>
            <a:r>
              <a:rPr lang="en-US" dirty="0"/>
              <a:t> Chen 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Dorothy Stanley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34-0-3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Approval: 11aq to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/>
              <a:t>Approve document </a:t>
            </a:r>
            <a:r>
              <a:rPr lang="en-US" altLang="zh-CN" dirty="0" smtClean="0">
                <a:hlinkClick r:id="rId3"/>
              </a:rPr>
              <a:t>11-17-1045r4</a:t>
            </a:r>
            <a:r>
              <a:rPr lang="en-US" altLang="zh-CN" dirty="0" smtClean="0"/>
              <a:t> </a:t>
            </a:r>
            <a:r>
              <a:rPr lang="en-US" altLang="zh-CN" dirty="0" smtClean="0"/>
              <a:t>as </a:t>
            </a:r>
            <a:r>
              <a:rPr lang="en-US" altLang="zh-CN" dirty="0"/>
              <a:t>the report to the IEEE 802 Executive Committee on the requirements for conditional approval to forward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/>
              <a:t>RevCom</a:t>
            </a:r>
            <a:r>
              <a:rPr lang="en-US" altLang="zh-CN" dirty="0"/>
              <a:t>, </a:t>
            </a:r>
            <a:r>
              <a:rPr lang="en-US" altLang="zh-CN" dirty="0" smtClean="0"/>
              <a:t>granting </a:t>
            </a:r>
            <a:r>
              <a:rPr lang="en-US" altLang="zh-CN" dirty="0"/>
              <a:t>the WG chair editorial license, </a:t>
            </a:r>
            <a:r>
              <a:rPr lang="en-US" altLang="zh-CN" dirty="0" smtClean="0"/>
              <a:t>and</a:t>
            </a:r>
            <a:endParaRPr lang="zh-CN" altLang="zh-CN" dirty="0"/>
          </a:p>
          <a:p>
            <a:pPr lvl="0"/>
            <a:r>
              <a:rPr lang="en-US" altLang="zh-CN" dirty="0"/>
              <a:t>R</a:t>
            </a:r>
            <a:r>
              <a:rPr lang="en-US" altLang="zh-CN" dirty="0" smtClean="0"/>
              <a:t>equest </a:t>
            </a:r>
            <a:r>
              <a:rPr lang="en-US" altLang="zh-CN" dirty="0"/>
              <a:t>the IEEE 802 Executive Committee to conditionally approve forwarding </a:t>
            </a:r>
            <a:r>
              <a:rPr lang="en-US" altLang="zh-CN" dirty="0" smtClean="0"/>
              <a:t>P802.11aq </a:t>
            </a:r>
            <a:r>
              <a:rPr lang="en-US" altLang="zh-CN" dirty="0"/>
              <a:t>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, also conditional on P802.11aj and P802.11ak satisfying the requirements to proceed to </a:t>
            </a:r>
            <a:r>
              <a:rPr lang="en-US" altLang="zh-CN" dirty="0" err="1" smtClean="0"/>
              <a:t>RevCom</a:t>
            </a:r>
            <a:endParaRPr lang="zh-CN" altLang="zh-CN" dirty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Mike </a:t>
            </a:r>
            <a:r>
              <a:rPr lang="en-US" dirty="0" err="1" smtClean="0"/>
              <a:t>Montemurro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33-0-3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Reaffirmation: 11aq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Reaffirm </a:t>
            </a:r>
            <a:r>
              <a:rPr lang="en-US" altLang="zh-CN" dirty="0"/>
              <a:t>document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mentor.ieee.org/802.11/dcn/12/11-12-1137-06-0pad-draft-5c-proposal.doc</a:t>
            </a:r>
            <a:r>
              <a:rPr lang="en-US" altLang="zh-CN" dirty="0" smtClean="0"/>
              <a:t> as the  P802.11aq 5C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Al </a:t>
            </a:r>
            <a:r>
              <a:rPr lang="en-US" dirty="0" err="1" smtClean="0"/>
              <a:t>Petrick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34-0-3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9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11aq Waiver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dirty="0" smtClean="0"/>
              <a:t>Approve document </a:t>
            </a:r>
            <a:r>
              <a:rPr lang="en-US" altLang="zh-CN" dirty="0" smtClean="0">
                <a:hlinkClick r:id="rId3"/>
              </a:rPr>
              <a:t>https://mentor.ieee.org/802.11/dcn/17/11-17-1704-03-00aq-waiver-request-regarding-ieee-rac-comments.ppt</a:t>
            </a:r>
            <a:r>
              <a:rPr lang="en-US" altLang="zh-CN" dirty="0" smtClean="0"/>
              <a:t> </a:t>
            </a:r>
            <a:r>
              <a:rPr lang="en-US" altLang="zh-CN" dirty="0" smtClean="0"/>
              <a:t>as the request from IEEE 802 to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 for a waiver on the RAC mandatory coordination comments, per 5.4.4 of the Standards Association Standards Board Operations </a:t>
            </a:r>
            <a:r>
              <a:rPr lang="en-US" altLang="zh-CN" dirty="0" smtClean="0"/>
              <a:t>Manual, granting the WG chair editorial license</a:t>
            </a:r>
            <a:endParaRPr lang="en-US" altLang="zh-CN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Stephen McCann </a:t>
            </a:r>
            <a:endParaRPr lang="en-GB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20-3- 17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Ad Hoc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January 10-12, 2018 in San Diego, for the purpose of comment resolution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GB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PHY Ad Hoc is meeting for one day, January 12, 2018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Moved: Osama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Aboul-Magd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on behalf of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Result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Unanimous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TGax</a:t>
            </a:r>
            <a:r>
              <a:rPr lang="en-GB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result: Moved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Youhan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Kim,  Seconded: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Yasu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Inoue, Result: 40/0/1 motion passes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04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Coexistence Assurance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CA" altLang="en-US" dirty="0"/>
              <a:t>Adopt </a:t>
            </a:r>
            <a:r>
              <a:rPr lang="en-CA" altLang="en-US" dirty="0" smtClean="0"/>
              <a:t>11-17/1288r2 </a:t>
            </a:r>
            <a:r>
              <a:rPr lang="en-CA" altLang="en-US" dirty="0"/>
              <a:t>as the coexistence assurance document for the IEEE 802.11ay amendment.</a:t>
            </a:r>
          </a:p>
          <a:p>
            <a:endParaRPr lang="en-CA" altLang="en-US" dirty="0"/>
          </a:p>
          <a:p>
            <a:r>
              <a:rPr lang="en-CA" altLang="en-US" dirty="0"/>
              <a:t>Moved: </a:t>
            </a:r>
            <a:r>
              <a:rPr lang="en-CA" altLang="en-US" dirty="0" smtClean="0"/>
              <a:t>Edward Au on behalf of </a:t>
            </a:r>
            <a:r>
              <a:rPr lang="en-CA" altLang="en-US" dirty="0" err="1" smtClean="0"/>
              <a:t>TGay</a:t>
            </a:r>
            <a:endParaRPr lang="en-CA" altLang="en-US" dirty="0"/>
          </a:p>
          <a:p>
            <a:r>
              <a:rPr lang="en-CA" altLang="en-US" dirty="0" smtClean="0"/>
              <a:t>Result: Unanimous</a:t>
            </a:r>
            <a:endParaRPr lang="en-CA" altLang="en-US" dirty="0"/>
          </a:p>
          <a:p>
            <a:endParaRPr lang="en-CA" altLang="en-US" dirty="0"/>
          </a:p>
          <a:p>
            <a:r>
              <a:rPr lang="en-CA" altLang="en-US" dirty="0" err="1" smtClean="0"/>
              <a:t>TGay</a:t>
            </a:r>
            <a:r>
              <a:rPr lang="en-CA" altLang="en-US" dirty="0" smtClean="0"/>
              <a:t> </a:t>
            </a:r>
            <a:r>
              <a:rPr lang="en-CA" altLang="en-US" dirty="0"/>
              <a:t>result: Moved: Claudio da Silva, Second: Sang Kim, Y/N/A: 20/0/1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6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D1.0 WGLB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343400"/>
          </a:xfrm>
        </p:spPr>
        <p:txBody>
          <a:bodyPr/>
          <a:lstStyle/>
          <a:p>
            <a:r>
              <a:rPr lang="en-US" altLang="en-US" dirty="0"/>
              <a:t>Instruct the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editor to prepare </a:t>
            </a:r>
            <a:r>
              <a:rPr lang="en-US" altLang="en-US" dirty="0" smtClean="0"/>
              <a:t>P802.11ay </a:t>
            </a:r>
            <a:r>
              <a:rPr lang="en-US" altLang="en-US" dirty="0"/>
              <a:t>Draft 1.0 and</a:t>
            </a:r>
          </a:p>
          <a:p>
            <a:r>
              <a:rPr lang="en-US" altLang="en-US" dirty="0"/>
              <a:t>Approve a 30 day Working Group Technical Letter Ballot asking the question “Should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</a:t>
            </a:r>
            <a:r>
              <a:rPr lang="en-US" altLang="en-US" dirty="0"/>
              <a:t>Draft 1.0 be forwarded to Sponsor Ballot?”</a:t>
            </a:r>
          </a:p>
          <a:p>
            <a:r>
              <a:rPr lang="en-GB" altLang="en-US" dirty="0"/>
              <a:t>Moved by Edward Au on behalf of </a:t>
            </a:r>
            <a:r>
              <a:rPr lang="en-GB" altLang="en-US" dirty="0" err="1" smtClean="0"/>
              <a:t>TGay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Result</a:t>
            </a:r>
            <a:r>
              <a:rPr lang="en-GB" altLang="en-US" dirty="0" smtClean="0"/>
              <a:t>: Unanimous </a:t>
            </a:r>
            <a:endParaRPr lang="en-GB" altLang="en-US" dirty="0"/>
          </a:p>
          <a:p>
            <a:endParaRPr lang="en-GB" altLang="en-US" dirty="0"/>
          </a:p>
          <a:p>
            <a:r>
              <a:rPr lang="en-GB" altLang="en-US" sz="1800" dirty="0" err="1" smtClean="0"/>
              <a:t>TGay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vote: Moved: Carlos </a:t>
            </a:r>
            <a:r>
              <a:rPr lang="en-GB" altLang="en-US" sz="1800" dirty="0" err="1"/>
              <a:t>Cordeiro</a:t>
            </a:r>
            <a:r>
              <a:rPr lang="en-GB" altLang="en-US" sz="1800" dirty="0"/>
              <a:t>,  Seconded: </a:t>
            </a:r>
            <a:r>
              <a:rPr lang="en-GB" altLang="en-US" sz="1800" dirty="0" err="1"/>
              <a:t>Assaf</a:t>
            </a:r>
            <a:r>
              <a:rPr lang="en-GB" altLang="en-US" sz="1800" dirty="0"/>
              <a:t> Kasher, Result: 29-1-5</a:t>
            </a:r>
            <a:endParaRPr lang="en-US" altLang="en-US" sz="18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extension of the LC Study Group</a:t>
            </a:r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Edward Au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36-0-0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0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</a:t>
            </a:r>
            <a:r>
              <a:rPr lang="en-US" dirty="0"/>
              <a:t>motions for </a:t>
            </a:r>
            <a:r>
              <a:rPr lang="en-US" dirty="0" smtClean="0"/>
              <a:t>Wednesday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R1: </a:t>
            </a:r>
            <a:r>
              <a:rPr lang="en-US" dirty="0"/>
              <a:t>at conclusion of  </a:t>
            </a:r>
            <a:r>
              <a:rPr lang="en-US" dirty="0" smtClean="0"/>
              <a:t>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R2: containing motions for the Friday </a:t>
            </a:r>
            <a:r>
              <a:rPr lang="en-US" dirty="0"/>
              <a:t>p</a:t>
            </a:r>
            <a:r>
              <a:rPr lang="en-US" dirty="0" smtClean="0"/>
              <a:t>lenary</a:t>
            </a:r>
          </a:p>
          <a:p>
            <a:pPr lvl="1"/>
            <a:r>
              <a:rPr lang="en-US" dirty="0" smtClean="0"/>
              <a:t>R3: at conclusion of the Friday plenary</a:t>
            </a:r>
          </a:p>
          <a:p>
            <a:pPr lvl="1"/>
            <a:r>
              <a:rPr lang="en-US" dirty="0" smtClean="0"/>
              <a:t>R4: including prepared EC motions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Press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</a:t>
            </a:r>
            <a:r>
              <a:rPr lang="en-AU" dirty="0" smtClean="0"/>
              <a:t>the LC press </a:t>
            </a:r>
            <a:r>
              <a:rPr lang="en-AU" dirty="0" smtClean="0"/>
              <a:t>release </a:t>
            </a:r>
            <a:r>
              <a:rPr lang="en-AU" dirty="0"/>
              <a:t>in </a:t>
            </a:r>
            <a:r>
              <a:rPr lang="en-AU" dirty="0">
                <a:hlinkClick r:id="rId3"/>
              </a:rPr>
              <a:t>https://</a:t>
            </a:r>
            <a:r>
              <a:rPr lang="en-AU" dirty="0" smtClean="0">
                <a:hlinkClick r:id="rId3"/>
              </a:rPr>
              <a:t>mentor.ieee.org/802.11/dcn/17/11-17-1589-01-00lc-sg-press-release.docx</a:t>
            </a:r>
            <a:r>
              <a:rPr lang="en-AU" dirty="0" smtClean="0"/>
              <a:t> </a:t>
            </a:r>
            <a:endParaRPr lang="en-AU" dirty="0" smtClean="0"/>
          </a:p>
          <a:p>
            <a:endParaRPr lang="en-AU" dirty="0"/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Nikola </a:t>
            </a:r>
            <a:r>
              <a:rPr lang="en-US" dirty="0" err="1" smtClean="0"/>
              <a:t>Serafimovski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Harry </a:t>
            </a:r>
            <a:r>
              <a:rPr lang="en-GB" dirty="0" err="1" smtClean="0"/>
              <a:t>Bims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29-0-4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3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/>
              <a:t>11-17-1798r2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AU" dirty="0" smtClean="0"/>
              <a:t>the FCC on the topic of the response to the IEEE Broadcast Society Reply to Comments,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Rolf </a:t>
            </a:r>
            <a:r>
              <a:rPr lang="en-US" dirty="0" err="1" smtClean="0"/>
              <a:t>DeVegt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John </a:t>
            </a:r>
            <a:r>
              <a:rPr lang="en-GB" dirty="0" err="1" smtClean="0"/>
              <a:t>Notor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28-0-8 Passes (75% required)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WBA 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11-17-1797-01</a:t>
            </a:r>
            <a:r>
              <a:rPr lang="en-AU" dirty="0" smtClean="0"/>
              <a:t>  </a:t>
            </a:r>
            <a:r>
              <a:rPr lang="en-AU" dirty="0" smtClean="0"/>
              <a:t>and</a:t>
            </a:r>
          </a:p>
          <a:p>
            <a:r>
              <a:rPr lang="en-AU" dirty="0" smtClean="0"/>
              <a:t>Forward to the 802 EC, requesting IEEE 802 approval to forward to the WBA on the topic of OUI usage,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pPr lvl="0"/>
            <a:r>
              <a:rPr lang="en-GB" dirty="0"/>
              <a:t>Moved: </a:t>
            </a:r>
            <a:r>
              <a:rPr lang="en-US" dirty="0" smtClean="0"/>
              <a:t>Mark Hamilton</a:t>
            </a:r>
            <a:endParaRPr lang="en-US" dirty="0"/>
          </a:p>
          <a:p>
            <a:pPr lvl="0"/>
            <a:r>
              <a:rPr lang="en-GB" dirty="0"/>
              <a:t>Seconded: </a:t>
            </a:r>
            <a:r>
              <a:rPr lang="en-GB" dirty="0" smtClean="0"/>
              <a:t>John </a:t>
            </a:r>
            <a:r>
              <a:rPr lang="en-GB" dirty="0" err="1" smtClean="0"/>
              <a:t>Notor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26-0-2 Passes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6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229600" cy="1066800"/>
          </a:xfrm>
        </p:spPr>
        <p:txBody>
          <a:bodyPr/>
          <a:lstStyle/>
          <a:p>
            <a:r>
              <a:rPr lang="en-US" dirty="0" smtClean="0"/>
              <a:t>4.05 II Update to WG11 </a:t>
            </a:r>
            <a:r>
              <a:rPr lang="en-US" dirty="0"/>
              <a:t>Operations Manual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802.11 WG approved and update to the WG11 </a:t>
            </a:r>
            <a:r>
              <a:rPr lang="en-US" dirty="0"/>
              <a:t>Operations Manual in </a:t>
            </a:r>
            <a:r>
              <a:rPr lang="en-US" dirty="0">
                <a:hlinkClick r:id="rId2"/>
              </a:rPr>
              <a:t>https://mentor.ieee.org/802.11/dcn/14/11-14-0629-20-0000-802-11-operations-manual.docx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WG result: (y/n/a) 35/0/2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5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5.061 ME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PAR and CSD </a:t>
            </a:r>
            <a:r>
              <a:rPr lang="en-US" dirty="0" smtClean="0"/>
              <a:t>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P802.11ax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mentor.ieee.org/802.11/dcn/17/11-17-0913-02-00ax-par-modification-to-support-6-ghz-band.docx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mentor.ieee.org/802.11/dcn/14/11-14-0169-01-0hew-ieee-802-11-hew-sg-proposed-csd.docx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In the WG, PAR </a:t>
            </a:r>
            <a:r>
              <a:rPr lang="en-US" b="0" dirty="0" smtClean="0"/>
              <a:t>(y/n/a): 48,0,0; </a:t>
            </a:r>
            <a:r>
              <a:rPr lang="en-US" b="0" dirty="0"/>
              <a:t>CSD </a:t>
            </a:r>
            <a:r>
              <a:rPr lang="en-US" b="0" dirty="0" smtClean="0"/>
              <a:t>(y/n/a):43,0,1</a:t>
            </a:r>
            <a:endParaRPr lang="en-US" b="0" dirty="0"/>
          </a:p>
          <a:p>
            <a:pPr lvl="0"/>
            <a:r>
              <a:rPr lang="en-GB" sz="2800" b="0" dirty="0" smtClean="0"/>
              <a:t>M</a:t>
            </a:r>
            <a:r>
              <a:rPr lang="en-US" sz="2800" b="0" dirty="0" smtClean="0"/>
              <a:t>oved</a:t>
            </a:r>
            <a:r>
              <a:rPr lang="en-US" sz="2800" b="0" dirty="0"/>
              <a:t>: </a:t>
            </a:r>
            <a:r>
              <a:rPr lang="en-US" sz="2800" b="0" dirty="0" smtClean="0"/>
              <a:t>Adrian Stephens</a:t>
            </a:r>
            <a:endParaRPr lang="en-GB" sz="2800" b="0" dirty="0"/>
          </a:p>
          <a:p>
            <a:pPr lvl="0"/>
            <a:r>
              <a:rPr lang="en-US" sz="2800" b="0" dirty="0"/>
              <a:t>Seconded: </a:t>
            </a:r>
            <a:r>
              <a:rPr lang="en-US" sz="2800" b="0" dirty="0" smtClean="0"/>
              <a:t>Jon </a:t>
            </a:r>
            <a:r>
              <a:rPr lang="en-US" sz="2800" b="0" dirty="0" err="1" smtClean="0"/>
              <a:t>Rosdahl</a:t>
            </a:r>
            <a:endParaRPr lang="en-US" sz="2800" b="0" dirty="0" smtClean="0"/>
          </a:p>
          <a:p>
            <a:pPr lvl="0"/>
            <a:r>
              <a:rPr lang="en-US" sz="2800" b="0" dirty="0" smtClean="0"/>
              <a:t>Result:</a:t>
            </a:r>
            <a:endParaRPr lang="en-US" b="0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5.062 ME </a:t>
            </a:r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dirty="0" smtClean="0"/>
              <a:t>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P802.11az PAR modification </a:t>
            </a:r>
            <a:r>
              <a:rPr lang="en-US" b="0" dirty="0"/>
              <a:t>documentation in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mentor.ieee.org/802.11/dcn/17/11-17-1319-01-00az-p802-11az-par-modification.pdf</a:t>
            </a:r>
            <a:r>
              <a:rPr lang="en-US" b="0" dirty="0" smtClean="0"/>
              <a:t> to </a:t>
            </a:r>
            <a:r>
              <a:rPr lang="en-US" b="0" dirty="0" err="1"/>
              <a:t>NesCom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CSD </a:t>
            </a:r>
            <a:r>
              <a:rPr lang="en-US" b="0" dirty="0" smtClean="0"/>
              <a:t>modification </a:t>
            </a:r>
            <a:r>
              <a:rPr lang="en-US" b="0" dirty="0"/>
              <a:t>documentation in </a:t>
            </a:r>
            <a:r>
              <a:rPr lang="en-US" b="0" dirty="0">
                <a:hlinkClick r:id="rId4"/>
              </a:rPr>
              <a:t>https://</a:t>
            </a:r>
            <a:r>
              <a:rPr lang="en-US" b="0" dirty="0" smtClean="0">
                <a:hlinkClick r:id="rId4"/>
              </a:rPr>
              <a:t>mentor.ieee.org/802.11/dcn/17/11-17-1318-00-00az-ieee-802-11az-ngp-csd-update.docx</a:t>
            </a: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</a:t>
            </a:r>
            <a:r>
              <a:rPr lang="en-US" b="0" dirty="0" smtClean="0"/>
              <a:t>(y/n/a): 39,2,3; </a:t>
            </a:r>
            <a:r>
              <a:rPr lang="en-US" b="0" dirty="0"/>
              <a:t>CSD </a:t>
            </a:r>
            <a:r>
              <a:rPr lang="en-US" b="0" dirty="0" smtClean="0"/>
              <a:t>(y/n/a):38,1,7</a:t>
            </a:r>
            <a:endParaRPr lang="en-US" b="0" dirty="0"/>
          </a:p>
          <a:p>
            <a:pPr lvl="0"/>
            <a:r>
              <a:rPr lang="en-GB" sz="2800" dirty="0" smtClean="0"/>
              <a:t>M</a:t>
            </a:r>
            <a:r>
              <a:rPr lang="en-US" sz="2800" dirty="0" smtClean="0"/>
              <a:t>oved</a:t>
            </a:r>
            <a:r>
              <a:rPr lang="en-US" sz="2800" dirty="0"/>
              <a:t>: </a:t>
            </a:r>
            <a:r>
              <a:rPr lang="en-US" sz="2800" dirty="0" smtClean="0"/>
              <a:t>Adrian Stephens</a:t>
            </a:r>
            <a:endParaRPr lang="en-GB" sz="2800" dirty="0"/>
          </a:p>
          <a:p>
            <a:pPr lvl="0"/>
            <a:r>
              <a:rPr lang="en-US" sz="2800" dirty="0"/>
              <a:t>Seconded: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endParaRPr lang="en-US" sz="2800" dirty="0" smtClean="0"/>
          </a:p>
          <a:p>
            <a:pPr lvl="0"/>
            <a:r>
              <a:rPr lang="en-US" sz="2800" dirty="0" smtClean="0"/>
              <a:t>Result: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8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5.063 </a:t>
            </a:r>
            <a:r>
              <a:rPr lang="en-US" sz="2800" dirty="0"/>
              <a:t>ME Conditional </a:t>
            </a:r>
            <a:r>
              <a:rPr lang="en-US" sz="2800" dirty="0" smtClean="0"/>
              <a:t>Approval to send </a:t>
            </a:r>
            <a:r>
              <a:rPr lang="en-US" sz="2800" dirty="0" smtClean="0"/>
              <a:t>11aj to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813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Conditionally approve sending </a:t>
            </a:r>
            <a:r>
              <a:rPr lang="en-US" b="0" dirty="0" smtClean="0"/>
              <a:t>P802.11aj  </a:t>
            </a:r>
            <a:r>
              <a:rPr lang="en-US" b="0" dirty="0"/>
              <a:t>to </a:t>
            </a:r>
            <a:r>
              <a:rPr lang="en-US" b="0" dirty="0" err="1"/>
              <a:t>RevCom</a:t>
            </a:r>
            <a:r>
              <a:rPr lang="en-US" b="0" dirty="0"/>
              <a:t>.</a:t>
            </a:r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Approve 5C </a:t>
            </a:r>
            <a:r>
              <a:rPr lang="en-US" b="0" dirty="0"/>
              <a:t>documentation in </a:t>
            </a:r>
            <a:r>
              <a:rPr lang="en-US" altLang="zh-CN" b="0" dirty="0">
                <a:hlinkClick r:id="rId3"/>
              </a:rPr>
              <a:t>https://mentor.ieee.org/802-ec/dcn/17/ec-17-0071-00-ACSD-802-11aj.doc</a:t>
            </a:r>
            <a:r>
              <a:rPr lang="en-US" altLang="zh-CN" b="0" dirty="0"/>
              <a:t> </a:t>
            </a:r>
            <a:endParaRPr lang="en-US" b="0" dirty="0"/>
          </a:p>
          <a:p>
            <a:pPr lvl="0"/>
            <a:endParaRPr lang="en-US" dirty="0" smtClean="0"/>
          </a:p>
          <a:p>
            <a:pPr lvl="0"/>
            <a:r>
              <a:rPr lang="en-US" b="0" dirty="0" smtClean="0"/>
              <a:t>Moved: Adrian Stephens</a:t>
            </a:r>
          </a:p>
          <a:p>
            <a:pPr lvl="0"/>
            <a:r>
              <a:rPr lang="en-US" b="0" dirty="0" smtClean="0"/>
              <a:t>Seconded: Jon </a:t>
            </a:r>
            <a:r>
              <a:rPr lang="en-US" b="0" dirty="0" err="1" smtClean="0"/>
              <a:t>Rosdahl</a:t>
            </a:r>
            <a:endParaRPr lang="en-US" b="0" dirty="0" smtClean="0"/>
          </a:p>
          <a:p>
            <a:pPr lvl="0"/>
            <a:r>
              <a:rPr lang="en-US" b="0" dirty="0" smtClean="0"/>
              <a:t>Result:</a:t>
            </a:r>
          </a:p>
          <a:p>
            <a:pPr lvl="0"/>
            <a:endParaRPr lang="en-US" b="0" dirty="0" smtClean="0"/>
          </a:p>
          <a:p>
            <a:r>
              <a:rPr lang="en-US" b="0" dirty="0" smtClean="0"/>
              <a:t>In the WG, Request (y/n/a):36/0/0; 5C </a:t>
            </a:r>
            <a:r>
              <a:rPr lang="en-US" b="0" dirty="0"/>
              <a:t>(y/n/a):</a:t>
            </a:r>
            <a:r>
              <a:rPr lang="en-US" b="0" dirty="0" smtClean="0"/>
              <a:t>34/0/3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5.064 </a:t>
            </a:r>
            <a:r>
              <a:rPr lang="en-US" sz="2800" dirty="0"/>
              <a:t>ME Conditional </a:t>
            </a:r>
            <a:r>
              <a:rPr lang="en-US" sz="2800" dirty="0" smtClean="0"/>
              <a:t>Approval to send 11aq </a:t>
            </a:r>
            <a:r>
              <a:rPr lang="en-US" sz="2800" dirty="0" smtClean="0"/>
              <a:t>to </a:t>
            </a:r>
            <a:r>
              <a:rPr lang="en-US" sz="2800" dirty="0" err="1" smtClean="0"/>
              <a:t>RevCom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813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Conditionally approve sending </a:t>
            </a:r>
            <a:r>
              <a:rPr lang="en-US" b="0" dirty="0" smtClean="0"/>
              <a:t>P802.11aq  </a:t>
            </a:r>
            <a:r>
              <a:rPr lang="en-US" b="0" dirty="0"/>
              <a:t>to </a:t>
            </a:r>
            <a:r>
              <a:rPr lang="en-US" b="0" dirty="0" err="1" smtClean="0"/>
              <a:t>RevCom</a:t>
            </a:r>
            <a:r>
              <a:rPr lang="en-US" b="0" dirty="0" smtClean="0"/>
              <a:t> </a:t>
            </a:r>
            <a:r>
              <a:rPr lang="en-US" altLang="zh-CN" b="0" dirty="0"/>
              <a:t>also conditional on P802.11aj and P802.11ak satisfying the requirements to proceed to </a:t>
            </a:r>
            <a:r>
              <a:rPr lang="en-US" altLang="zh-CN" b="0" dirty="0" err="1"/>
              <a:t>RevCom</a:t>
            </a:r>
            <a:endParaRPr lang="zh-CN" altLang="zh-CN" b="0" dirty="0"/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Approve 5C </a:t>
            </a:r>
            <a:r>
              <a:rPr lang="en-US" b="0" dirty="0"/>
              <a:t>documentation in </a:t>
            </a:r>
            <a:r>
              <a:rPr lang="en-US" altLang="zh-CN" b="0" dirty="0">
                <a:hlinkClick r:id="rId3"/>
              </a:rPr>
              <a:t>https://mentor.ieee.org/802.11/dcn/12/11-12-1137-06-0pad-draft-5c-proposal.doc</a:t>
            </a:r>
            <a:r>
              <a:rPr lang="en-US" altLang="zh-CN" b="0" dirty="0"/>
              <a:t> </a:t>
            </a:r>
            <a:endParaRPr lang="en-US" altLang="zh-CN" b="0" dirty="0" smtClean="0"/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b="0" dirty="0" smtClean="0"/>
          </a:p>
          <a:p>
            <a:pPr lvl="0"/>
            <a:r>
              <a:rPr lang="en-US" b="0" dirty="0" smtClean="0"/>
              <a:t>Moved: Adrian Stephens</a:t>
            </a:r>
          </a:p>
          <a:p>
            <a:pPr lvl="0"/>
            <a:r>
              <a:rPr lang="en-US" b="0" dirty="0" smtClean="0"/>
              <a:t>Seconded: Jon </a:t>
            </a:r>
            <a:r>
              <a:rPr lang="en-US" b="0" dirty="0" err="1" smtClean="0"/>
              <a:t>Rosdahl</a:t>
            </a:r>
            <a:endParaRPr lang="en-US" b="0" dirty="0" smtClean="0"/>
          </a:p>
          <a:p>
            <a:pPr lvl="0"/>
            <a:r>
              <a:rPr lang="en-US" b="0" dirty="0" smtClean="0"/>
              <a:t>Result</a:t>
            </a:r>
          </a:p>
          <a:p>
            <a:pPr lvl="0"/>
            <a:endParaRPr lang="en-US" b="0" dirty="0" smtClean="0"/>
          </a:p>
          <a:p>
            <a:r>
              <a:rPr lang="en-US" b="0" dirty="0" smtClean="0"/>
              <a:t>In the WG, Request (y/n/a):33/0/3; 5C </a:t>
            </a:r>
            <a:r>
              <a:rPr lang="en-US" b="0" dirty="0"/>
              <a:t>(y/n/a):</a:t>
            </a:r>
            <a:r>
              <a:rPr lang="en-US" b="0" dirty="0" smtClean="0"/>
              <a:t>34/0/3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6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5.065 </a:t>
            </a:r>
            <a:r>
              <a:rPr lang="en-US" dirty="0"/>
              <a:t>ME 11aq </a:t>
            </a:r>
            <a:r>
              <a:rPr lang="en-US" dirty="0" smtClean="0"/>
              <a:t>Waiver </a:t>
            </a:r>
            <a:r>
              <a:rPr lang="en-US" dirty="0" smtClean="0"/>
              <a:t>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 lvl="0"/>
            <a:r>
              <a:rPr lang="en-US" altLang="zh-CN" b="0" dirty="0" smtClean="0"/>
              <a:t>Approve document </a:t>
            </a:r>
            <a:r>
              <a:rPr lang="en-US" altLang="zh-CN" b="0" dirty="0" smtClean="0">
                <a:hlinkClick r:id="rId3"/>
              </a:rPr>
              <a:t>https://mentor.ieee.org/802.11/dcn/17/11-17-1704-04-00aq-waiver-request-regarding-ieee-rac-comments.ppt</a:t>
            </a:r>
            <a:r>
              <a:rPr lang="en-US" altLang="zh-CN" b="0" dirty="0" smtClean="0"/>
              <a:t> </a:t>
            </a:r>
            <a:r>
              <a:rPr lang="en-US" altLang="zh-CN" b="0" dirty="0" smtClean="0"/>
              <a:t>as the request </a:t>
            </a:r>
            <a:r>
              <a:rPr lang="en-US" altLang="zh-CN" b="0" dirty="0" smtClean="0"/>
              <a:t>to </a:t>
            </a:r>
            <a:r>
              <a:rPr lang="en-US" altLang="zh-CN" b="0" dirty="0" err="1" smtClean="0"/>
              <a:t>RevCom</a:t>
            </a:r>
            <a:r>
              <a:rPr lang="en-US" altLang="zh-CN" b="0" dirty="0" smtClean="0"/>
              <a:t> for a waiver on the RAC mandatory coordination comments, per 5.4.4 of the Standards Association Standards Board Operations </a:t>
            </a:r>
            <a:r>
              <a:rPr lang="en-US" altLang="zh-CN" b="0" dirty="0" smtClean="0"/>
              <a:t>Manual, granting the WG chair editorial license</a:t>
            </a:r>
            <a:endParaRPr lang="en-US" altLang="zh-CN" b="0" dirty="0" smtClean="0"/>
          </a:p>
          <a:p>
            <a:pPr lvl="0"/>
            <a:endParaRPr lang="en-US" b="0" dirty="0"/>
          </a:p>
          <a:p>
            <a:pPr lvl="0"/>
            <a:r>
              <a:rPr lang="en-US" b="0" dirty="0" smtClean="0"/>
              <a:t>Moved: Adrian Stephens</a:t>
            </a:r>
          </a:p>
          <a:p>
            <a:pPr lvl="0"/>
            <a:r>
              <a:rPr lang="en-US" b="0" dirty="0" smtClean="0"/>
              <a:t>Seconded</a:t>
            </a:r>
            <a:r>
              <a:rPr lang="en-US" b="0" dirty="0" smtClean="0"/>
              <a:t>: Jon </a:t>
            </a:r>
            <a:r>
              <a:rPr lang="en-US" b="0" dirty="0" err="1" smtClean="0"/>
              <a:t>Rosdahl</a:t>
            </a:r>
            <a:endParaRPr lang="en-US" b="0" dirty="0" smtClean="0"/>
          </a:p>
          <a:p>
            <a:pPr lvl="0"/>
            <a:r>
              <a:rPr lang="en-US" b="0" dirty="0" smtClean="0"/>
              <a:t>Result:</a:t>
            </a:r>
            <a:endParaRPr lang="en-US" b="0" dirty="0" smtClean="0"/>
          </a:p>
          <a:p>
            <a:pPr lvl="0"/>
            <a:endParaRPr lang="en-US" b="0" dirty="0" smtClean="0"/>
          </a:p>
          <a:p>
            <a:r>
              <a:rPr lang="en-US" b="0" dirty="0"/>
              <a:t>In the WG</a:t>
            </a:r>
            <a:r>
              <a:rPr lang="en-US" b="0" dirty="0" smtClean="0"/>
              <a:t>, </a:t>
            </a:r>
            <a:r>
              <a:rPr lang="en-US" b="0" dirty="0"/>
              <a:t>(y/n/a</a:t>
            </a:r>
            <a:r>
              <a:rPr lang="en-US" b="0" dirty="0" smtClean="0"/>
              <a:t>):20/3/17</a:t>
            </a:r>
            <a:endParaRPr lang="en-US" b="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79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6.061 MI LC Study Group first </a:t>
            </a:r>
            <a:r>
              <a:rPr lang="en-US" dirty="0" err="1" smtClean="0"/>
              <a:t>r</a:t>
            </a:r>
            <a:r>
              <a:rPr lang="en-US" dirty="0" err="1" smtClean="0"/>
              <a:t>echarter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first recharter of the LC Study Group</a:t>
            </a:r>
            <a:endParaRPr lang="en-AU" dirty="0"/>
          </a:p>
          <a:p>
            <a:endParaRPr lang="en-US" dirty="0"/>
          </a:p>
          <a:p>
            <a:pPr lvl="0"/>
            <a:r>
              <a:rPr lang="en-US" b="0" dirty="0"/>
              <a:t>Moved: Adrian Stephens</a:t>
            </a:r>
          </a:p>
          <a:p>
            <a:pPr lvl="0"/>
            <a:r>
              <a:rPr lang="en-US" b="0" dirty="0"/>
              <a:t>Seconded: Jon </a:t>
            </a:r>
            <a:r>
              <a:rPr lang="en-US" b="0" dirty="0" err="1"/>
              <a:t>Rosdahl</a:t>
            </a:r>
            <a:endParaRPr lang="en-US" b="0" dirty="0"/>
          </a:p>
          <a:p>
            <a:pPr lvl="0"/>
            <a:r>
              <a:rPr lang="en-US" b="0" dirty="0"/>
              <a:t>Result</a:t>
            </a:r>
            <a:r>
              <a:rPr lang="en-US" b="0" dirty="0" smtClean="0"/>
              <a:t>:</a:t>
            </a:r>
          </a:p>
          <a:p>
            <a:pPr lvl="0"/>
            <a:endParaRPr lang="en-US" b="0" dirty="0"/>
          </a:p>
          <a:p>
            <a:r>
              <a:rPr lang="en-US" b="0" dirty="0" smtClean="0"/>
              <a:t>In </a:t>
            </a:r>
            <a:r>
              <a:rPr lang="en-US" b="0" dirty="0"/>
              <a:t>the WG, (y/n/a</a:t>
            </a:r>
            <a:r>
              <a:rPr lang="en-US" b="0" dirty="0" smtClean="0"/>
              <a:t>):36/0/0</a:t>
            </a:r>
            <a:endParaRPr lang="en-US" b="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6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7.071 ME Light </a:t>
            </a:r>
            <a:r>
              <a:rPr lang="en-AU" dirty="0"/>
              <a:t>Communications </a:t>
            </a:r>
            <a:r>
              <a:rPr lang="en-US" dirty="0" smtClean="0"/>
              <a:t>Press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b="0" dirty="0"/>
              <a:t>Approve </a:t>
            </a:r>
            <a:r>
              <a:rPr lang="en-AU" b="0" dirty="0" smtClean="0"/>
              <a:t>the 802.11 Light </a:t>
            </a:r>
            <a:r>
              <a:rPr lang="en-AU" b="0" dirty="0"/>
              <a:t>Communications </a:t>
            </a:r>
            <a:r>
              <a:rPr lang="en-AU" b="0" dirty="0" smtClean="0"/>
              <a:t>Study </a:t>
            </a:r>
            <a:r>
              <a:rPr lang="en-AU" b="0" dirty="0"/>
              <a:t>Group  press </a:t>
            </a:r>
            <a:r>
              <a:rPr lang="en-AU" b="0" dirty="0" smtClean="0"/>
              <a:t>release </a:t>
            </a:r>
            <a:r>
              <a:rPr lang="en-AU" b="0" dirty="0"/>
              <a:t>in </a:t>
            </a:r>
            <a:r>
              <a:rPr lang="en-AU" b="0" dirty="0">
                <a:hlinkClick r:id="rId3"/>
              </a:rPr>
              <a:t>https://</a:t>
            </a:r>
            <a:r>
              <a:rPr lang="en-AU" b="0" dirty="0" smtClean="0">
                <a:hlinkClick r:id="rId3"/>
              </a:rPr>
              <a:t>mentor.ieee.org/802.11/dcn/17/11-17-1589-01-00lc-sg-press-release.docx</a:t>
            </a:r>
            <a:r>
              <a:rPr lang="en-AU" b="0" dirty="0" smtClean="0"/>
              <a:t> </a:t>
            </a:r>
            <a:endParaRPr lang="en-AU" b="0" dirty="0" smtClean="0"/>
          </a:p>
          <a:p>
            <a:endParaRPr lang="en-AU" dirty="0"/>
          </a:p>
          <a:p>
            <a:pPr lvl="0"/>
            <a:r>
              <a:rPr lang="en-US" b="0" dirty="0"/>
              <a:t>Moved: Adrian Stephens</a:t>
            </a:r>
          </a:p>
          <a:p>
            <a:pPr lvl="0"/>
            <a:r>
              <a:rPr lang="en-US" b="0" dirty="0"/>
              <a:t>Seconded: Jon </a:t>
            </a:r>
            <a:r>
              <a:rPr lang="en-US" b="0" dirty="0" err="1"/>
              <a:t>Rosdahl</a:t>
            </a:r>
            <a:endParaRPr lang="en-US" b="0" dirty="0"/>
          </a:p>
          <a:p>
            <a:pPr lvl="0"/>
            <a:r>
              <a:rPr lang="en-US" b="0" dirty="0"/>
              <a:t>Result:</a:t>
            </a:r>
          </a:p>
          <a:p>
            <a:pPr lvl="0"/>
            <a:endParaRPr lang="en-US" b="0" dirty="0"/>
          </a:p>
          <a:p>
            <a:r>
              <a:rPr lang="en-US" b="0" dirty="0"/>
              <a:t>In the WG, (y/n/a</a:t>
            </a:r>
            <a:r>
              <a:rPr lang="en-US" b="0" dirty="0" smtClean="0"/>
              <a:t>):29/0/4</a:t>
            </a:r>
            <a:endParaRPr lang="en-US" b="0" dirty="0"/>
          </a:p>
          <a:p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0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7.072 II AANI </a:t>
            </a:r>
            <a:r>
              <a:rPr lang="en-US" dirty="0" smtClean="0"/>
              <a:t>Liaison </a:t>
            </a:r>
            <a:r>
              <a:rPr lang="en-US" dirty="0" smtClean="0"/>
              <a:t>to NGMN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The IEEE 802.11 WG approved </a:t>
            </a:r>
            <a:r>
              <a:rPr lang="en-AU" dirty="0"/>
              <a:t>the liaison statement in </a:t>
            </a:r>
            <a:r>
              <a:rPr lang="en-AU" dirty="0" smtClean="0">
                <a:hlinkClick r:id="rId3"/>
              </a:rPr>
              <a:t>11-17-1744-03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US" altLang="zh-CN" dirty="0" smtClean="0"/>
              <a:t>to </a:t>
            </a:r>
            <a:r>
              <a:rPr lang="en-US" altLang="zh-CN" dirty="0"/>
              <a:t>NGMN</a:t>
            </a:r>
            <a:r>
              <a:rPr lang="en-AU" dirty="0" smtClean="0"/>
              <a:t> in </a:t>
            </a:r>
            <a:r>
              <a:rPr lang="en-AU" dirty="0"/>
              <a:t>response to the </a:t>
            </a:r>
            <a:r>
              <a:rPr lang="en-AU" dirty="0" smtClean="0"/>
              <a:t>liaison statement in </a:t>
            </a:r>
            <a:r>
              <a:rPr lang="en-AU" dirty="0" smtClean="0">
                <a:hlinkClick r:id="rId4"/>
              </a:rPr>
              <a:t>11-17-1569-00</a:t>
            </a:r>
            <a:r>
              <a:rPr lang="en-AU" dirty="0" smtClean="0"/>
              <a:t> on E2E Architecture, </a:t>
            </a:r>
            <a:r>
              <a:rPr lang="en-AU" dirty="0"/>
              <a:t>granting the WG chair editorial license.</a:t>
            </a:r>
          </a:p>
          <a:p>
            <a:pPr lvl="0"/>
            <a:endParaRPr lang="en-US" dirty="0"/>
          </a:p>
          <a:p>
            <a:r>
              <a:rPr lang="en-US" dirty="0" smtClean="0"/>
              <a:t>WG </a:t>
            </a:r>
            <a:r>
              <a:rPr lang="en-US" dirty="0"/>
              <a:t>result: (y/n/a) </a:t>
            </a:r>
            <a:r>
              <a:rPr lang="en-US" dirty="0" smtClean="0"/>
              <a:t>34/0/3</a:t>
            </a:r>
            <a:endParaRPr lang="en-GB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7.072 II </a:t>
            </a:r>
            <a:r>
              <a:rPr lang="en-US" sz="2400" dirty="0" smtClean="0"/>
              <a:t>AANI </a:t>
            </a:r>
            <a:r>
              <a:rPr lang="en-US" sz="2400" dirty="0" smtClean="0"/>
              <a:t>Liaison </a:t>
            </a:r>
            <a:r>
              <a:rPr lang="en-US" sz="2400" dirty="0" smtClean="0"/>
              <a:t>to </a:t>
            </a:r>
            <a:r>
              <a:rPr lang="en-US" sz="2400" dirty="0"/>
              <a:t>IEEE 5G Initiative and IEEE 5G and Beyond Roadmap Project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05800" cy="2895600"/>
          </a:xfrm>
        </p:spPr>
        <p:txBody>
          <a:bodyPr/>
          <a:lstStyle/>
          <a:p>
            <a:r>
              <a:rPr lang="en-AU" dirty="0"/>
              <a:t>The IEEE 802.11 WG approved </a:t>
            </a:r>
            <a:r>
              <a:rPr lang="en-AU" dirty="0" smtClean="0"/>
              <a:t>the </a:t>
            </a:r>
            <a:r>
              <a:rPr lang="en-AU" dirty="0"/>
              <a:t>liaison statement in </a:t>
            </a:r>
            <a:r>
              <a:rPr lang="en-AU" dirty="0" smtClean="0">
                <a:hlinkClick r:id="rId3"/>
              </a:rPr>
              <a:t>11-17-1750-03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AU" dirty="0"/>
              <a:t>to </a:t>
            </a:r>
            <a:r>
              <a:rPr lang="en-US" dirty="0"/>
              <a:t>IEEE 5G </a:t>
            </a:r>
            <a:r>
              <a:rPr lang="en-US" dirty="0" smtClean="0"/>
              <a:t>Initiative and </a:t>
            </a:r>
            <a:r>
              <a:rPr lang="en-US" dirty="0"/>
              <a:t>IEEE 5G and Beyond Roadmap </a:t>
            </a:r>
            <a:r>
              <a:rPr lang="en-US" dirty="0" smtClean="0"/>
              <a:t>Project </a:t>
            </a:r>
            <a:r>
              <a:rPr lang="en-AU" dirty="0" smtClean="0"/>
              <a:t>in </a:t>
            </a:r>
            <a:r>
              <a:rPr lang="en-AU" dirty="0"/>
              <a:t>response to the </a:t>
            </a:r>
            <a:r>
              <a:rPr lang="en-AU" dirty="0" smtClean="0"/>
              <a:t>IEEE 5G Roadmap white paper, </a:t>
            </a:r>
            <a:r>
              <a:rPr lang="en-AU" dirty="0"/>
              <a:t>granting the WG chair editorial license.</a:t>
            </a:r>
          </a:p>
          <a:p>
            <a:endParaRPr lang="en-US" dirty="0"/>
          </a:p>
          <a:p>
            <a:r>
              <a:rPr lang="en-US" dirty="0"/>
              <a:t>WG result: (y/n/a) </a:t>
            </a:r>
            <a:r>
              <a:rPr lang="en-US" dirty="0" smtClean="0"/>
              <a:t>31/0/5</a:t>
            </a:r>
            <a:endParaRPr lang="en-GB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1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7.073 ME Response to FCC NOI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b="0" dirty="0" smtClean="0"/>
              <a:t>IEEE 802.11 approved </a:t>
            </a:r>
            <a:r>
              <a:rPr lang="en-AU" b="0" dirty="0"/>
              <a:t>the liaison statement in </a:t>
            </a:r>
            <a:r>
              <a:rPr lang="en-AU" b="0" dirty="0" smtClean="0"/>
              <a:t>11-17-1798r2</a:t>
            </a:r>
            <a:r>
              <a:rPr lang="en-AU" b="0" dirty="0" smtClean="0"/>
              <a:t> </a:t>
            </a:r>
            <a:r>
              <a:rPr lang="en-AU" b="0" dirty="0" smtClean="0"/>
              <a:t>from </a:t>
            </a:r>
            <a:r>
              <a:rPr lang="en-AU" b="0" dirty="0"/>
              <a:t>IEEE </a:t>
            </a:r>
            <a:r>
              <a:rPr lang="en-AU" b="0" dirty="0" smtClean="0"/>
              <a:t>802.11 </a:t>
            </a:r>
            <a:r>
              <a:rPr lang="en-AU" b="0" dirty="0"/>
              <a:t>to </a:t>
            </a:r>
            <a:r>
              <a:rPr lang="en-AU" b="0" dirty="0" smtClean="0"/>
              <a:t>the FCC on the topic of the response to the IEEE Broadcast Society Reply to Comments, </a:t>
            </a:r>
            <a:r>
              <a:rPr lang="en-AU" b="0" dirty="0"/>
              <a:t>granting the WG chair editorial license.</a:t>
            </a:r>
          </a:p>
          <a:p>
            <a:endParaRPr lang="en-US" dirty="0"/>
          </a:p>
          <a:p>
            <a:r>
              <a:rPr lang="en-US" b="0" dirty="0" smtClean="0"/>
              <a:t>Motion in </a:t>
            </a:r>
            <a:r>
              <a:rPr lang="en-US" b="0" dirty="0"/>
              <a:t>the WG, (y/n/a</a:t>
            </a:r>
            <a:r>
              <a:rPr lang="en-US" b="0" dirty="0" smtClean="0"/>
              <a:t>): 28/0/8</a:t>
            </a:r>
            <a:endParaRPr lang="en-US" b="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54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7.074 ME WBA </a:t>
            </a:r>
            <a:r>
              <a:rPr lang="en-US" dirty="0" smtClean="0"/>
              <a:t>Liaison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b="0" dirty="0"/>
              <a:t>Approve </a:t>
            </a:r>
            <a:r>
              <a:rPr lang="en-AU" b="0" dirty="0" smtClean="0">
                <a:hlinkClick r:id="rId3"/>
              </a:rPr>
              <a:t>11-17-1797-01</a:t>
            </a:r>
            <a:r>
              <a:rPr lang="en-AU" b="0" dirty="0" smtClean="0"/>
              <a:t>  as communication to Wireless Broadband Alliance, granting the IEEE LMSC chair (or his delegate) editorial license</a:t>
            </a:r>
          </a:p>
          <a:p>
            <a:r>
              <a:rPr lang="en-US" b="0" dirty="0" smtClean="0"/>
              <a:t>In the WG, (y/n/a):26/0/2</a:t>
            </a:r>
          </a:p>
          <a:p>
            <a:endParaRPr lang="en-US" dirty="0"/>
          </a:p>
          <a:p>
            <a:pPr lvl="0"/>
            <a:r>
              <a:rPr lang="en-US" b="0" dirty="0"/>
              <a:t>Moved: Adrian Stephens</a:t>
            </a:r>
          </a:p>
          <a:p>
            <a:pPr lvl="0"/>
            <a:r>
              <a:rPr lang="en-US" b="0" dirty="0"/>
              <a:t>Seconded: Jon </a:t>
            </a:r>
            <a:r>
              <a:rPr lang="en-US" b="0" dirty="0" err="1"/>
              <a:t>Rosdahl</a:t>
            </a:r>
            <a:endParaRPr lang="en-US" b="0" dirty="0"/>
          </a:p>
          <a:p>
            <a:pPr lvl="0"/>
            <a:r>
              <a:rPr lang="en-US" b="0" dirty="0"/>
              <a:t>Result:</a:t>
            </a:r>
          </a:p>
          <a:p>
            <a:pPr lvl="0"/>
            <a:endParaRPr lang="en-US" b="0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IMT-2020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Invite AANI to prepare draft documents meeting the 31 Jan 2018 requirements  for </a:t>
            </a:r>
            <a:r>
              <a:rPr lang="en-US" altLang="en-US" sz="2800" dirty="0"/>
              <a:t>submission of </a:t>
            </a:r>
            <a:r>
              <a:rPr lang="en-US" altLang="en-US" sz="2800" dirty="0" smtClean="0"/>
              <a:t> 11 to ITU-R Working Party 5D as </a:t>
            </a:r>
            <a:r>
              <a:rPr lang="en-US" altLang="en-US" sz="2800" dirty="0"/>
              <a:t>an IMT-2020 </a:t>
            </a:r>
            <a:r>
              <a:rPr lang="en-US" altLang="en-US" sz="2800" dirty="0" smtClean="0"/>
              <a:t>5G RIT and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Bring the documents for consideration and approval at the January IEEE 802.11 interim meeting.</a:t>
            </a:r>
            <a:endParaRPr lang="en-US" altLang="en-US" sz="2800" u="sng" dirty="0"/>
          </a:p>
          <a:p>
            <a:pPr lvl="0"/>
            <a:r>
              <a:rPr lang="en-US" sz="2800" dirty="0" smtClean="0"/>
              <a:t>Motion to amend: remove “ac” Moved: Dmitry/Seconded Hiroshi Mano Result: 47-30-39 Passes</a:t>
            </a:r>
          </a:p>
          <a:p>
            <a:pPr lvl="0"/>
            <a:r>
              <a:rPr lang="en-US" sz="2800" dirty="0" smtClean="0"/>
              <a:t>Main Motion: Moved: </a:t>
            </a:r>
            <a:r>
              <a:rPr lang="en-US" sz="2800" strike="sngStrike" dirty="0" smtClean="0"/>
              <a:t>Rakesh </a:t>
            </a:r>
            <a:r>
              <a:rPr lang="en-US" sz="2800" strike="sngStrike" dirty="0" err="1" smtClean="0"/>
              <a:t>Taori</a:t>
            </a:r>
            <a:r>
              <a:rPr lang="en-US" sz="2800" strike="sngStrike" dirty="0" smtClean="0"/>
              <a:t> </a:t>
            </a:r>
            <a:r>
              <a:rPr lang="en-US" sz="2800" dirty="0" smtClean="0"/>
              <a:t>Jon </a:t>
            </a:r>
            <a:r>
              <a:rPr lang="en-US" sz="2800" dirty="0" err="1" smtClean="0"/>
              <a:t>Rosdahl</a:t>
            </a:r>
            <a:r>
              <a:rPr lang="en-US" sz="2800" dirty="0" smtClean="0"/>
              <a:t> Seconded: Harry </a:t>
            </a:r>
            <a:r>
              <a:rPr lang="en-US" sz="2800" dirty="0" err="1" smtClean="0"/>
              <a:t>Bims</a:t>
            </a:r>
            <a:r>
              <a:rPr lang="en-US" sz="2800" dirty="0" smtClean="0"/>
              <a:t> Result: 51-23-52 Passes</a:t>
            </a:r>
            <a:endParaRPr lang="en-US" sz="2800" dirty="0"/>
          </a:p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1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89797"/>
              </p:ext>
            </p:extLst>
          </p:nvPr>
        </p:nvGraphicFramePr>
        <p:xfrm>
          <a:off x="137160" y="1420020"/>
          <a:ext cx="8839200" cy="4411214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11, Jan 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27, Dec 11,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4, Fri Dec 15,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 7, 21, Jan25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Nov 30, Dec 14, Jan 4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4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Nov 29, Dec 6, 13, 20 (1hr), Jan 10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Dec 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11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Dec 18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1,15, Jan 5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Nov 20, 27, Dec 4, 11, 18, Jan 8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4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Nov 30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915521"/>
            <a:ext cx="865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  </a:t>
            </a:r>
            <a:r>
              <a:rPr lang="en-US" sz="2000" dirty="0" smtClean="0"/>
              <a:t>Mike </a:t>
            </a:r>
            <a:r>
              <a:rPr lang="en-US" sz="2000" dirty="0" err="1" smtClean="0"/>
              <a:t>Montemurro</a:t>
            </a:r>
            <a:r>
              <a:rPr lang="en-US" sz="2000" dirty="0" smtClean="0"/>
              <a:t> Seconded</a:t>
            </a:r>
            <a:r>
              <a:rPr lang="en-US" sz="2000" dirty="0" smtClean="0"/>
              <a:t>:   </a:t>
            </a:r>
            <a:r>
              <a:rPr lang="en-US" sz="2000" dirty="0" smtClean="0"/>
              <a:t>Joseph Levy Result</a:t>
            </a:r>
            <a:r>
              <a:rPr lang="en-US" sz="2000" dirty="0" smtClean="0"/>
              <a:t>: </a:t>
            </a:r>
            <a:r>
              <a:rPr lang="en-US" sz="2000" dirty="0" smtClean="0"/>
              <a:t>Unanimous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- WG11 Operations Manual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WG11 Operations Manual in </a:t>
            </a:r>
            <a:r>
              <a:rPr lang="en-US" dirty="0">
                <a:hlinkClick r:id="rId2"/>
              </a:rPr>
              <a:t>https://mentor.ieee.org/802.11/dcn/14/11-14-0629-20-0000-802-11-operations-manual.docx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Moved: Dorothy Stanley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Edward Au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35-0-2 Passes</a:t>
            </a:r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r>
              <a:rPr lang="en-AU" dirty="0"/>
              <a:t>Approve the liaison statement in </a:t>
            </a:r>
            <a:r>
              <a:rPr lang="en-AU" dirty="0" smtClean="0">
                <a:hlinkClick r:id="rId3"/>
              </a:rPr>
              <a:t>11-17-1744-03</a:t>
            </a:r>
            <a:r>
              <a:rPr lang="en-AU" dirty="0" smtClean="0"/>
              <a:t> </a:t>
            </a:r>
            <a:r>
              <a:rPr lang="en-AU" dirty="0"/>
              <a:t>from IEEE </a:t>
            </a:r>
            <a:r>
              <a:rPr lang="en-AU" dirty="0" smtClean="0"/>
              <a:t>802.11 </a:t>
            </a:r>
            <a:r>
              <a:rPr lang="en-US" altLang="zh-CN" dirty="0" smtClean="0"/>
              <a:t>to </a:t>
            </a:r>
            <a:r>
              <a:rPr lang="en-US" altLang="zh-CN" dirty="0"/>
              <a:t>NGMN</a:t>
            </a:r>
            <a:r>
              <a:rPr lang="en-AU" dirty="0" smtClean="0"/>
              <a:t> in </a:t>
            </a:r>
            <a:r>
              <a:rPr lang="en-AU" dirty="0"/>
              <a:t>response to the </a:t>
            </a:r>
            <a:r>
              <a:rPr lang="en-AU" dirty="0" smtClean="0"/>
              <a:t>liaison statement in </a:t>
            </a:r>
            <a:r>
              <a:rPr lang="en-AU" dirty="0" smtClean="0">
                <a:hlinkClick r:id="rId4"/>
              </a:rPr>
              <a:t>11-17-1569-00</a:t>
            </a:r>
            <a:r>
              <a:rPr lang="en-AU" dirty="0" smtClean="0"/>
              <a:t> on E2E Architecture, </a:t>
            </a:r>
            <a:r>
              <a:rPr lang="en-AU" dirty="0"/>
              <a:t>granting the WG chair editorial license.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Joseph Levy</a:t>
            </a:r>
            <a:endParaRPr lang="en-GB" dirty="0"/>
          </a:p>
          <a:p>
            <a:pPr lvl="0"/>
            <a:r>
              <a:rPr lang="en-US" dirty="0" smtClean="0"/>
              <a:t>Seconded</a:t>
            </a:r>
            <a:r>
              <a:rPr lang="en-US" dirty="0" smtClean="0"/>
              <a:t>: Mark Hamilton</a:t>
            </a:r>
            <a:endParaRPr lang="en-US" dirty="0" smtClean="0"/>
          </a:p>
          <a:p>
            <a:pPr lvl="0"/>
            <a:r>
              <a:rPr lang="en-US" dirty="0" smtClean="0"/>
              <a:t>Result</a:t>
            </a:r>
            <a:r>
              <a:rPr lang="en-US" dirty="0" smtClean="0"/>
              <a:t>: 34-0-3 Passes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8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131975</TotalTime>
  <Words>2432</Words>
  <Application>Microsoft Office PowerPoint</Application>
  <PresentationFormat>On-screen Show (4:3)</PresentationFormat>
  <Paragraphs>558</Paragraphs>
  <Slides>36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Default Design</vt:lpstr>
      <vt:lpstr>Document</vt:lpstr>
      <vt:lpstr>802.11 November 2017 WG Motions</vt:lpstr>
      <vt:lpstr>Abstract</vt:lpstr>
      <vt:lpstr>Monday</vt:lpstr>
      <vt:lpstr>Wednesday</vt:lpstr>
      <vt:lpstr>802.11 IMT-2020 Submission</vt:lpstr>
      <vt:lpstr>Friday</vt:lpstr>
      <vt:lpstr>PowerPoint Presentation</vt:lpstr>
      <vt:lpstr>Motion - WG11 Operations Manual</vt:lpstr>
      <vt:lpstr>AANI Liaison - 1</vt:lpstr>
      <vt:lpstr>AANI Liaison - 2</vt:lpstr>
      <vt:lpstr>Conditional Approval: 11aj to RevCom </vt:lpstr>
      <vt:lpstr>Reaffirmation: 11aj 5C</vt:lpstr>
      <vt:lpstr>Conditional Approval: 11aq to RevCom </vt:lpstr>
      <vt:lpstr>Reaffirmation: 11aq 5C</vt:lpstr>
      <vt:lpstr>11aq Waiver </vt:lpstr>
      <vt:lpstr>11ax Ad Hoc </vt:lpstr>
      <vt:lpstr>11ay Coexistence Assurance Document</vt:lpstr>
      <vt:lpstr>TGay D1.0 WGLB</vt:lpstr>
      <vt:lpstr>LC Study Group Extension</vt:lpstr>
      <vt:lpstr>LC Press Release </vt:lpstr>
      <vt:lpstr>FCC Liaison </vt:lpstr>
      <vt:lpstr>WBA Liaison </vt:lpstr>
      <vt:lpstr>Friday– EC Motions</vt:lpstr>
      <vt:lpstr>4.05 II Update to WG11 Operations Manual</vt:lpstr>
      <vt:lpstr>5.061 ME TGax PAR and CSD approval</vt:lpstr>
      <vt:lpstr>5.062 ME TGaz PAR and CSD approval </vt:lpstr>
      <vt:lpstr>5.063 ME Conditional Approval to send 11aj to RevCom </vt:lpstr>
      <vt:lpstr>5.064 ME Conditional Approval to send 11aq to RevCom </vt:lpstr>
      <vt:lpstr>5.065 ME 11aq Waiver to RevCom</vt:lpstr>
      <vt:lpstr>6.061 MI LC Study Group first recharter</vt:lpstr>
      <vt:lpstr>7.071 ME Light Communications Press Release </vt:lpstr>
      <vt:lpstr>7.072 II AANI Liaison to NGMN</vt:lpstr>
      <vt:lpstr>7.072 II AANI Liaison to IEEE 5G Initiative and IEEE 5G and Beyond Roadmap Project </vt:lpstr>
      <vt:lpstr>7.073 ME Response to FCC NOI </vt:lpstr>
      <vt:lpstr>7.074 ME WBA Liaison 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November 2017 IEEE 802.11 WG motions</cp:keywords>
  <cp:lastModifiedBy>Stanley, Dorothy</cp:lastModifiedBy>
  <cp:revision>2534</cp:revision>
  <cp:lastPrinted>1998-02-10T13:28:06Z</cp:lastPrinted>
  <dcterms:created xsi:type="dcterms:W3CDTF">1998-02-10T13:07:52Z</dcterms:created>
  <dcterms:modified xsi:type="dcterms:W3CDTF">2017-11-10T16:30:03Z</dcterms:modified>
</cp:coreProperties>
</file>