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5"/>
  </p:notesMasterIdLst>
  <p:handoutMasterIdLst>
    <p:handoutMasterId r:id="rId26"/>
  </p:handoutMasterIdLst>
  <p:sldIdLst>
    <p:sldId id="269" r:id="rId2"/>
    <p:sldId id="270" r:id="rId3"/>
    <p:sldId id="360" r:id="rId4"/>
    <p:sldId id="525" r:id="rId5"/>
    <p:sldId id="532" r:id="rId6"/>
    <p:sldId id="275" r:id="rId7"/>
    <p:sldId id="382" r:id="rId8"/>
    <p:sldId id="541" r:id="rId9"/>
    <p:sldId id="538" r:id="rId10"/>
    <p:sldId id="539" r:id="rId11"/>
    <p:sldId id="533" r:id="rId12"/>
    <p:sldId id="534" r:id="rId13"/>
    <p:sldId id="536" r:id="rId14"/>
    <p:sldId id="535" r:id="rId15"/>
    <p:sldId id="537" r:id="rId16"/>
    <p:sldId id="542" r:id="rId17"/>
    <p:sldId id="543" r:id="rId18"/>
    <p:sldId id="544" r:id="rId19"/>
    <p:sldId id="540" r:id="rId20"/>
    <p:sldId id="546" r:id="rId21"/>
    <p:sldId id="545" r:id="rId22"/>
    <p:sldId id="459" r:id="rId23"/>
    <p:sldId id="301" r:id="rId24"/>
  </p:sldIdLst>
  <p:sldSz cx="9144000" cy="6858000" type="screen4x3"/>
  <p:notesSz cx="68580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3">
          <p15:clr>
            <a:srgbClr val="A4A3A4"/>
          </p15:clr>
        </p15:guide>
        <p15:guide id="2" pos="284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FFFF00"/>
    <a:srgbClr val="66FF99"/>
    <a:srgbClr val="FF9966"/>
    <a:srgbClr val="FF9933"/>
    <a:srgbClr val="66FFFF"/>
    <a:srgbClr val="FF3300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374" autoAdjust="0"/>
    <p:restoredTop sz="97869" autoAdjust="0"/>
  </p:normalViewPr>
  <p:slideViewPr>
    <p:cSldViewPr>
      <p:cViewPr varScale="1">
        <p:scale>
          <a:sx n="66" d="100"/>
          <a:sy n="66" d="100"/>
        </p:scale>
        <p:origin x="1136" y="4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>
        <p:scale>
          <a:sx n="100" d="100"/>
          <a:sy n="100" d="100"/>
        </p:scale>
        <p:origin x="2466" y="72"/>
      </p:cViewPr>
      <p:guideLst>
        <p:guide orient="horz" pos="2163"/>
        <p:guide pos="284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64524" y="175081"/>
            <a:ext cx="2106089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GB" smtClean="0"/>
              <a:t>doc.: IEEE 802.11-17/1560r2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7388" y="175081"/>
            <a:ext cx="92006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 smtClean="0"/>
              <a:t>November 2017</a:t>
            </a:r>
            <a:endParaRPr 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81675" y="8997950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95625" y="89979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F771502A-6538-410D-9F92-7BE935D2C4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198" name="Line 6"/>
          <p:cNvSpPr>
            <a:spLocks noChangeShapeType="1"/>
          </p:cNvSpPr>
          <p:nvPr/>
        </p:nvSpPr>
        <p:spPr bwMode="auto">
          <a:xfrm>
            <a:off x="685800" y="38735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685800" y="8997950"/>
            <a:ext cx="70326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8213"/>
            <a:r>
              <a:rPr lang="en-US" sz="1200" b="0"/>
              <a:t>Submission</a:t>
            </a:r>
          </a:p>
        </p:txBody>
      </p:sp>
      <p:sp>
        <p:nvSpPr>
          <p:cNvPr id="8200" name="Line 8"/>
          <p:cNvSpPr>
            <a:spLocks noChangeShapeType="1"/>
          </p:cNvSpPr>
          <p:nvPr/>
        </p:nvSpPr>
        <p:spPr bwMode="auto">
          <a:xfrm>
            <a:off x="685800" y="8986838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080771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72125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GB" smtClean="0"/>
              <a:t>doc.: IEEE 802.11-17/1560r2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6113" y="98425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 smtClean="0"/>
              <a:t>November 2017</a:t>
            </a:r>
            <a:endParaRPr lang="en-US" dirty="0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12838" y="701675"/>
            <a:ext cx="4635500" cy="34766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6425"/>
            <a:ext cx="5029200" cy="418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112" tIns="46259" rIns="94112" bIns="4625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87963" y="9001125"/>
            <a:ext cx="925512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8213">
              <a:defRPr sz="1200" b="0"/>
            </a:lvl5pPr>
          </a:lstStyle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81350" y="900112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715963" y="9001125"/>
            <a:ext cx="703262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19163"/>
            <a:r>
              <a:rPr lang="en-US" sz="1200" b="0"/>
              <a:t>Submission</a:t>
            </a:r>
          </a:p>
        </p:txBody>
      </p:sp>
      <p:sp>
        <p:nvSpPr>
          <p:cNvPr id="5129" name="Line 9"/>
          <p:cNvSpPr>
            <a:spLocks noChangeShapeType="1"/>
          </p:cNvSpPr>
          <p:nvPr/>
        </p:nvSpPr>
        <p:spPr bwMode="auto">
          <a:xfrm>
            <a:off x="715963" y="8999538"/>
            <a:ext cx="54260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130" name="Line 10"/>
          <p:cNvSpPr>
            <a:spLocks noChangeShapeType="1"/>
          </p:cNvSpPr>
          <p:nvPr/>
        </p:nvSpPr>
        <p:spPr bwMode="auto">
          <a:xfrm>
            <a:off x="639763" y="296863"/>
            <a:ext cx="55784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28568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z="1400" smtClean="0"/>
              <a:t>doc.: IEEE 802.11-17/1560r2</a:t>
            </a:r>
            <a:endParaRPr lang="en-US" sz="1400" smtClean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November 2017</a:t>
            </a:r>
          </a:p>
        </p:txBody>
      </p:sp>
      <p:sp>
        <p:nvSpPr>
          <p:cNvPr id="614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b="0" smtClean="0"/>
              <a:t>Dorothy Stanley (HP Enterprise)</a:t>
            </a:r>
          </a:p>
        </p:txBody>
      </p:sp>
      <p:sp>
        <p:nvSpPr>
          <p:cNvPr id="614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D0B8B295-F92D-467A-B866-1ED57ECAAB6C}" type="slidenum">
              <a:rPr lang="en-US" sz="1200" b="0" smtClean="0"/>
              <a:pPr/>
              <a:t>1</a:t>
            </a:fld>
            <a:endParaRPr lang="en-US" sz="1200" b="0" smtClean="0"/>
          </a:p>
        </p:txBody>
      </p:sp>
      <p:sp>
        <p:nvSpPr>
          <p:cNvPr id="61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234823530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7563" cy="34718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r>
              <a:rPr lang="en-GB" smtClean="0"/>
              <a:t>doc.: IEEE 802.11-17/1560r2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916020" cy="215444"/>
          </a:xfrm>
        </p:spPr>
        <p:txBody>
          <a:bodyPr/>
          <a:lstStyle/>
          <a:p>
            <a:r>
              <a:rPr lang="en-US" smtClean="0"/>
              <a:t>November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>
          <a:xfrm>
            <a:off x="5287963" y="9001125"/>
            <a:ext cx="3473708" cy="369332"/>
          </a:xfrm>
        </p:spPr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415710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7563" cy="34718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r>
              <a:rPr lang="en-GB" smtClean="0"/>
              <a:t>doc.: IEEE 802.11-17/1560r2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916020" cy="215444"/>
          </a:xfrm>
        </p:spPr>
        <p:txBody>
          <a:bodyPr/>
          <a:lstStyle/>
          <a:p>
            <a:r>
              <a:rPr lang="en-US" smtClean="0"/>
              <a:t>November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>
          <a:xfrm>
            <a:off x="5287963" y="9001125"/>
            <a:ext cx="3473708" cy="369332"/>
          </a:xfrm>
        </p:spPr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553589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7563" cy="34718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r>
              <a:rPr lang="en-GB" smtClean="0"/>
              <a:t>doc.: IEEE 802.11-17/1560r2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916020" cy="215444"/>
          </a:xfrm>
        </p:spPr>
        <p:txBody>
          <a:bodyPr/>
          <a:lstStyle/>
          <a:p>
            <a:r>
              <a:rPr lang="en-US" smtClean="0"/>
              <a:t>November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>
          <a:xfrm>
            <a:off x="5287963" y="9001125"/>
            <a:ext cx="3473708" cy="369332"/>
          </a:xfrm>
        </p:spPr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391631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7563" cy="34718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r>
              <a:rPr lang="en-GB" smtClean="0"/>
              <a:t>doc.: IEEE 802.11-17/1560r2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916020" cy="215444"/>
          </a:xfrm>
        </p:spPr>
        <p:txBody>
          <a:bodyPr/>
          <a:lstStyle/>
          <a:p>
            <a:r>
              <a:rPr lang="en-US" smtClean="0"/>
              <a:t>November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>
          <a:xfrm>
            <a:off x="5287963" y="9001125"/>
            <a:ext cx="3473708" cy="369332"/>
          </a:xfrm>
        </p:spPr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048737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7563" cy="34718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r>
              <a:rPr lang="en-GB" smtClean="0"/>
              <a:t>doc.: IEEE 802.11-17/1560r2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916020" cy="215444"/>
          </a:xfrm>
        </p:spPr>
        <p:txBody>
          <a:bodyPr/>
          <a:lstStyle/>
          <a:p>
            <a:r>
              <a:rPr lang="en-US" smtClean="0"/>
              <a:t>November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>
          <a:xfrm>
            <a:off x="5287963" y="9001125"/>
            <a:ext cx="3473708" cy="369332"/>
          </a:xfrm>
        </p:spPr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226009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7563" cy="34718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r>
              <a:rPr lang="en-GB" smtClean="0"/>
              <a:t>doc.: IEEE 802.11-17/1560r2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916020" cy="215444"/>
          </a:xfrm>
        </p:spPr>
        <p:txBody>
          <a:bodyPr/>
          <a:lstStyle/>
          <a:p>
            <a:r>
              <a:rPr lang="en-US" smtClean="0"/>
              <a:t>November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>
          <a:xfrm>
            <a:off x="5287963" y="9001125"/>
            <a:ext cx="3473708" cy="369332"/>
          </a:xfrm>
        </p:spPr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315566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7563" cy="34718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r>
              <a:rPr lang="en-GB" smtClean="0"/>
              <a:t>doc.: IEEE 802.11-17/1560r2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916020" cy="215444"/>
          </a:xfrm>
        </p:spPr>
        <p:txBody>
          <a:bodyPr/>
          <a:lstStyle/>
          <a:p>
            <a:r>
              <a:rPr lang="en-US" smtClean="0"/>
              <a:t>November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>
          <a:xfrm>
            <a:off x="5287963" y="9001125"/>
            <a:ext cx="3473708" cy="369332"/>
          </a:xfrm>
        </p:spPr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08908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7563" cy="34718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r>
              <a:rPr lang="en-GB" smtClean="0"/>
              <a:t>doc.: IEEE 802.11-17/1560r2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916020" cy="215444"/>
          </a:xfrm>
        </p:spPr>
        <p:txBody>
          <a:bodyPr/>
          <a:lstStyle/>
          <a:p>
            <a:r>
              <a:rPr lang="en-US" smtClean="0"/>
              <a:t>November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>
          <a:xfrm>
            <a:off x="5287963" y="9001125"/>
            <a:ext cx="3473708" cy="369332"/>
          </a:xfrm>
        </p:spPr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393404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7563" cy="34718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r>
              <a:rPr lang="en-GB" smtClean="0"/>
              <a:t>doc.: IEEE 802.11-17/1560r2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916020" cy="215444"/>
          </a:xfrm>
        </p:spPr>
        <p:txBody>
          <a:bodyPr/>
          <a:lstStyle/>
          <a:p>
            <a:r>
              <a:rPr lang="en-US" smtClean="0"/>
              <a:t>November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>
          <a:xfrm>
            <a:off x="5287963" y="9001125"/>
            <a:ext cx="3473708" cy="369332"/>
          </a:xfrm>
        </p:spPr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995760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7563" cy="34718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r>
              <a:rPr lang="en-GB" smtClean="0"/>
              <a:t>doc.: IEEE 802.11-17/1560r2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916020" cy="215444"/>
          </a:xfrm>
        </p:spPr>
        <p:txBody>
          <a:bodyPr/>
          <a:lstStyle/>
          <a:p>
            <a:r>
              <a:rPr lang="en-US" smtClean="0"/>
              <a:t>November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>
          <a:xfrm>
            <a:off x="5287963" y="9001125"/>
            <a:ext cx="3473708" cy="369332"/>
          </a:xfrm>
        </p:spPr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060068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z="1400" smtClean="0"/>
              <a:t>doc.: IEEE 802.11-17/1560r2</a:t>
            </a:r>
            <a:endParaRPr lang="en-US" sz="1400" smtClean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November 2017</a:t>
            </a:r>
          </a:p>
        </p:txBody>
      </p:sp>
      <p:sp>
        <p:nvSpPr>
          <p:cNvPr id="717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b="0" smtClean="0"/>
              <a:t>Dorothy Stanley (HP Enterprise)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E7628765-BB07-4236-84F8-D507B9C5330C}" type="slidenum">
              <a:rPr lang="en-US" sz="1200" b="0" smtClean="0"/>
              <a:pPr/>
              <a:t>2</a:t>
            </a:fld>
            <a:endParaRPr lang="en-US" sz="1200" b="0" smtClean="0"/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08734720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7563" cy="34718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r>
              <a:rPr lang="en-GB" smtClean="0"/>
              <a:t>doc.: IEEE 802.11-17/1560r2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916020" cy="215444"/>
          </a:xfrm>
        </p:spPr>
        <p:txBody>
          <a:bodyPr/>
          <a:lstStyle/>
          <a:p>
            <a:r>
              <a:rPr lang="en-US" smtClean="0"/>
              <a:t>November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>
          <a:xfrm>
            <a:off x="5287963" y="9001125"/>
            <a:ext cx="3473708" cy="369332"/>
          </a:xfrm>
        </p:spPr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3456262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802.11-17/1560r2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3514898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802.11-17/1560r2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25983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802.11-17/1560r2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123657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802.11-17/1560r2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39178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7563" cy="34718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r>
              <a:rPr lang="en-GB" smtClean="0"/>
              <a:t>doc.: IEEE 802.11-17/1560r2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916020" cy="215444"/>
          </a:xfrm>
        </p:spPr>
        <p:txBody>
          <a:bodyPr/>
          <a:lstStyle/>
          <a:p>
            <a:r>
              <a:rPr lang="en-US" smtClean="0"/>
              <a:t>November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>
          <a:xfrm>
            <a:off x="5287963" y="9001125"/>
            <a:ext cx="3473708" cy="369332"/>
          </a:xfrm>
        </p:spPr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732069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802.11-17/1560r2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351489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802.11-17/1560r2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371192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7563" cy="34718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r>
              <a:rPr lang="en-GB" smtClean="0"/>
              <a:t>doc.: IEEE 802.11-17/1560r2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916020" cy="215444"/>
          </a:xfrm>
        </p:spPr>
        <p:txBody>
          <a:bodyPr/>
          <a:lstStyle/>
          <a:p>
            <a:r>
              <a:rPr lang="en-US" smtClean="0"/>
              <a:t>November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>
          <a:xfrm>
            <a:off x="5287963" y="9001125"/>
            <a:ext cx="3473708" cy="369332"/>
          </a:xfrm>
        </p:spPr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768633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7563" cy="34718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r>
              <a:rPr lang="en-GB" smtClean="0"/>
              <a:t>doc.: IEEE 802.11-17/1560r2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916020" cy="215444"/>
          </a:xfrm>
        </p:spPr>
        <p:txBody>
          <a:bodyPr/>
          <a:lstStyle/>
          <a:p>
            <a:r>
              <a:rPr lang="en-US" smtClean="0"/>
              <a:t>November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>
          <a:xfrm>
            <a:off x="5287963" y="9001125"/>
            <a:ext cx="3473708" cy="369332"/>
          </a:xfrm>
        </p:spPr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83553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E5CBE4F-402A-49FC-A06A-9C974296C4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82542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2E031F0-8644-40AC-ABB2-532CF6186C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84187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49AE03E-796B-4873-946A-B6AA9F6A91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06243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GB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035A483-3080-47E4-BD07-3D33495BC2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42754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83650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FDD5300-2866-4D79-87F5-BB55E78B962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2390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2017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338C2F6-F105-433A-AAB6-76B0B679D4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84429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2017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9B25F80-8C11-467D-8E41-C1B0ECCD19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76167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2017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F89681A-9631-497E-ACB4-B757B377D4B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00152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2017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979DB56-C54D-4700-A77E-3F886BE74F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33124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2017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EA2AD29-FE18-41FA-84E3-53BD235C034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90474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2017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5375AF5-85D9-46A1-B7D8-F799CB6B23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9777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3375"/>
            <a:ext cx="157956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smtClean="0"/>
            </a:lvl1pPr>
          </a:lstStyle>
          <a:p>
            <a:pPr>
              <a:defRPr/>
            </a:pPr>
            <a:r>
              <a:rPr lang="en-US" smtClean="0"/>
              <a:t>November 2017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b="0"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200" b="0"/>
            </a:lvl1pPr>
          </a:lstStyle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dirty="0"/>
              <a:t>doc.: IEEE </a:t>
            </a:r>
            <a:r>
              <a:rPr lang="en-US" sz="1800" dirty="0" smtClean="0"/>
              <a:t>802.11-17/1560r2</a:t>
            </a:r>
            <a:endParaRPr lang="en-US" sz="1800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200" b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85" r:id="rId1"/>
    <p:sldLayoutId id="2147483974" r:id="rId2"/>
    <p:sldLayoutId id="2147483975" r:id="rId3"/>
    <p:sldLayoutId id="2147483976" r:id="rId4"/>
    <p:sldLayoutId id="2147483977" r:id="rId5"/>
    <p:sldLayoutId id="2147483978" r:id="rId6"/>
    <p:sldLayoutId id="2147483979" r:id="rId7"/>
    <p:sldLayoutId id="2147483980" r:id="rId8"/>
    <p:sldLayoutId id="2147483981" r:id="rId9"/>
    <p:sldLayoutId id="2147483982" r:id="rId10"/>
    <p:sldLayoutId id="2147483983" r:id="rId11"/>
    <p:sldLayoutId id="2147483984" r:id="rId1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7/11-17-1750-03-AANI-draft-ls-from-802-11-to-ieee-ieee-5g-on-the-ieee-5g-roadmap-wp.docx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7/11-17-1467-01-00aj-p802-11aj-report-to-ec-on-approval-to-forward-draft-to-revcom.pptx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-ec/dcn/17/ec-17-0071-00-ACSD-802-11aj.doc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7/11-17-1045-04-00aq-p802-11aq-report-to-ec-on-conditional-approval-to-forward-draft-to-revcom.pptx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2/11-12-1137-06-0pad-draft-5c-proposal.doc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7/11-17-1704-03-00aq-waiver-request-regarding-ieee-rac-comments.ppt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7/11-17-1589-01-00lc-sg-press-release.docx" TargetMode="Externa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7/11-17-1797-00-0000-liaison-reply-to-the-wba-on-oui-usage.docx" TargetMode="Externa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14/11-14-0629-20-0000-802-11-operations-manual.docx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7/11-17-1744-03-AANI-draft-reply-ls-from-802-11-to-ngmn-ls-on-e2e-architectural-framework.docx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17/11-17-1569-00-0000-liaison-statement-from-ngmn-on-e2e-architecture.doc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November 2017</a:t>
            </a:r>
            <a:endParaRPr lang="en-US" sz="180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smtClean="0"/>
              <a:t>802.11 November </a:t>
            </a:r>
            <a:r>
              <a:rPr lang="en-US" dirty="0" smtClean="0"/>
              <a:t>2017 WG Motions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  <a:noFill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2017-11-09</a:t>
            </a:r>
          </a:p>
        </p:txBody>
      </p:sp>
      <p:graphicFrame>
        <p:nvGraphicFramePr>
          <p:cNvPr id="3079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52757510"/>
              </p:ext>
            </p:extLst>
          </p:nvPr>
        </p:nvGraphicFramePr>
        <p:xfrm>
          <a:off x="546100" y="2662238"/>
          <a:ext cx="7459663" cy="1797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42" name="Document" r:id="rId4" imgW="8549861" imgH="2056894" progId="Word.Document.8">
                  <p:embed/>
                </p:oleObj>
              </mc:Choice>
              <mc:Fallback>
                <p:oleObj name="Document" r:id="rId4" imgW="8549861" imgH="2056894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6100" y="2662238"/>
                        <a:ext cx="7459663" cy="1797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80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/>
              <a:t>Authors:</a:t>
            </a:r>
            <a:endParaRPr lang="en-US" sz="2000" b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AANI Liaison - 2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9100" y="1600200"/>
            <a:ext cx="8305800" cy="4800600"/>
          </a:xfrm>
        </p:spPr>
        <p:txBody>
          <a:bodyPr/>
          <a:lstStyle/>
          <a:p>
            <a:r>
              <a:rPr lang="en-AU" dirty="0"/>
              <a:t>Approve the liaison statement in </a:t>
            </a:r>
            <a:r>
              <a:rPr lang="en-AU" dirty="0" smtClean="0">
                <a:hlinkClick r:id="rId3"/>
              </a:rPr>
              <a:t>11-17-1750-03</a:t>
            </a:r>
            <a:r>
              <a:rPr lang="en-AU" dirty="0" smtClean="0"/>
              <a:t> </a:t>
            </a:r>
            <a:r>
              <a:rPr lang="en-AU" dirty="0"/>
              <a:t>from IEEE </a:t>
            </a:r>
            <a:r>
              <a:rPr lang="en-AU" dirty="0" smtClean="0"/>
              <a:t>802.11 </a:t>
            </a:r>
            <a:r>
              <a:rPr lang="en-AU" dirty="0"/>
              <a:t>to </a:t>
            </a:r>
            <a:r>
              <a:rPr lang="en-US" dirty="0"/>
              <a:t>IEEE 5G </a:t>
            </a:r>
            <a:r>
              <a:rPr lang="en-US" dirty="0" smtClean="0"/>
              <a:t>Initiative and </a:t>
            </a:r>
            <a:r>
              <a:rPr lang="en-US" dirty="0"/>
              <a:t>IEEE 5G and Beyond Roadmap </a:t>
            </a:r>
            <a:r>
              <a:rPr lang="en-US" dirty="0" smtClean="0"/>
              <a:t>Project </a:t>
            </a:r>
            <a:r>
              <a:rPr lang="en-AU" dirty="0" smtClean="0"/>
              <a:t>in </a:t>
            </a:r>
            <a:r>
              <a:rPr lang="en-AU" dirty="0"/>
              <a:t>response to the </a:t>
            </a:r>
            <a:r>
              <a:rPr lang="en-AU" dirty="0" smtClean="0"/>
              <a:t>IEEE 5G Roadmap white paper, </a:t>
            </a:r>
            <a:r>
              <a:rPr lang="en-AU" dirty="0"/>
              <a:t>granting the WG chair editorial license.</a:t>
            </a:r>
          </a:p>
          <a:p>
            <a:endParaRPr lang="en-US" dirty="0"/>
          </a:p>
          <a:p>
            <a:pPr lvl="0"/>
            <a:r>
              <a:rPr lang="en-GB" dirty="0"/>
              <a:t>Moved: </a:t>
            </a:r>
            <a:r>
              <a:rPr lang="en-US" dirty="0"/>
              <a:t>Joseph Levy</a:t>
            </a:r>
          </a:p>
          <a:p>
            <a:pPr lvl="0"/>
            <a:r>
              <a:rPr lang="en-GB" dirty="0"/>
              <a:t>Seconded: </a:t>
            </a:r>
            <a:endParaRPr lang="en-GB" dirty="0" smtClean="0"/>
          </a:p>
          <a:p>
            <a:pPr lvl="0"/>
            <a:r>
              <a:rPr lang="en-GB" dirty="0" smtClean="0"/>
              <a:t>Result</a:t>
            </a:r>
            <a:r>
              <a:rPr lang="en-GB" dirty="0"/>
              <a:t>: </a:t>
            </a:r>
          </a:p>
          <a:p>
            <a:pPr marL="0" lvl="0" indent="0">
              <a:buNone/>
            </a:pPr>
            <a:endParaRPr lang="en-US" dirty="0"/>
          </a:p>
          <a:p>
            <a:pPr lvl="0"/>
            <a:endParaRPr lang="en-GB" dirty="0" smtClean="0"/>
          </a:p>
          <a:p>
            <a:pPr lvl="0"/>
            <a:endParaRPr lang="en-GB" dirty="0" smtClean="0"/>
          </a:p>
          <a:p>
            <a:pPr lvl="0"/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b="0" dirty="0" smtClean="0"/>
              <a:t>D. Stanley, HP Enterprise</a:t>
            </a:r>
            <a:endParaRPr lang="en-GB" sz="1200" b="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00851"/>
            <a:ext cx="942566" cy="276999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November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52303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Conditional Approval: 11aj to </a:t>
            </a:r>
            <a:r>
              <a:rPr lang="en-US" dirty="0" err="1" smtClean="0"/>
              <a:t>RevCom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9100" y="1600200"/>
            <a:ext cx="8305800" cy="4800600"/>
          </a:xfrm>
        </p:spPr>
        <p:txBody>
          <a:bodyPr/>
          <a:lstStyle/>
          <a:p>
            <a:pPr lvl="0"/>
            <a:r>
              <a:rPr lang="en-US" altLang="zh-CN" dirty="0"/>
              <a:t>Approve document </a:t>
            </a:r>
            <a:r>
              <a:rPr lang="en-US" altLang="zh-CN" dirty="0" smtClean="0">
                <a:hlinkClick r:id="rId3"/>
              </a:rPr>
              <a:t>11-17/1467r1</a:t>
            </a:r>
            <a:r>
              <a:rPr lang="en-US" altLang="zh-CN" dirty="0"/>
              <a:t> </a:t>
            </a:r>
            <a:r>
              <a:rPr lang="en-US" altLang="zh-CN" dirty="0" smtClean="0"/>
              <a:t>as </a:t>
            </a:r>
            <a:r>
              <a:rPr lang="en-US" altLang="zh-CN" dirty="0"/>
              <a:t>the report to the IEEE 802 Executive Committee on the requirements for conditional approval to forward P802.11aj to </a:t>
            </a:r>
            <a:r>
              <a:rPr lang="en-US" altLang="zh-CN" dirty="0" err="1"/>
              <a:t>RevCom</a:t>
            </a:r>
            <a:r>
              <a:rPr lang="en-US" altLang="zh-CN" dirty="0"/>
              <a:t>, granting the WG chair editorial license, </a:t>
            </a:r>
            <a:r>
              <a:rPr lang="en-US" altLang="zh-CN" dirty="0" smtClean="0"/>
              <a:t>and</a:t>
            </a:r>
            <a:endParaRPr lang="zh-CN" altLang="zh-CN" dirty="0"/>
          </a:p>
          <a:p>
            <a:pPr lvl="0"/>
            <a:r>
              <a:rPr lang="en-US" altLang="zh-CN" dirty="0"/>
              <a:t>R</a:t>
            </a:r>
            <a:r>
              <a:rPr lang="en-US" altLang="zh-CN" dirty="0" smtClean="0"/>
              <a:t>equest </a:t>
            </a:r>
            <a:r>
              <a:rPr lang="en-US" altLang="zh-CN" dirty="0"/>
              <a:t>the IEEE 802 Executive Committee to conditionally approve forwarding P802.11aj to </a:t>
            </a:r>
            <a:r>
              <a:rPr lang="en-US" altLang="zh-CN" dirty="0" err="1"/>
              <a:t>RevCom</a:t>
            </a:r>
            <a:r>
              <a:rPr lang="en-US" altLang="zh-CN" dirty="0"/>
              <a:t>.</a:t>
            </a:r>
            <a:endParaRPr lang="zh-CN" altLang="zh-CN" dirty="0"/>
          </a:p>
          <a:p>
            <a:pPr lvl="0"/>
            <a:r>
              <a:rPr lang="en-US" dirty="0" smtClean="0"/>
              <a:t>Moved </a:t>
            </a:r>
            <a:r>
              <a:rPr lang="en-US" dirty="0"/>
              <a:t>by </a:t>
            </a:r>
            <a:r>
              <a:rPr lang="en-US" dirty="0" err="1"/>
              <a:t>Jiamin</a:t>
            </a:r>
            <a:r>
              <a:rPr lang="en-US" dirty="0"/>
              <a:t> Chen on behalf of </a:t>
            </a:r>
            <a:r>
              <a:rPr lang="en-US" dirty="0" err="1"/>
              <a:t>TGaj</a:t>
            </a:r>
            <a:endParaRPr lang="en-GB" dirty="0"/>
          </a:p>
          <a:p>
            <a:pPr lvl="0"/>
            <a:r>
              <a:rPr lang="en-US" dirty="0" smtClean="0"/>
              <a:t>Seconded:</a:t>
            </a:r>
          </a:p>
          <a:p>
            <a:pPr lvl="0"/>
            <a:r>
              <a:rPr lang="en-US" dirty="0" smtClean="0"/>
              <a:t>Result:</a:t>
            </a:r>
          </a:p>
          <a:p>
            <a:pPr lvl="0"/>
            <a:r>
              <a:rPr lang="en-US" sz="2000" dirty="0" err="1" smtClean="0"/>
              <a:t>TGaj</a:t>
            </a:r>
            <a:r>
              <a:rPr lang="en-US" sz="2000" dirty="0" smtClean="0"/>
              <a:t> result</a:t>
            </a:r>
          </a:p>
          <a:p>
            <a:pPr lvl="1"/>
            <a:r>
              <a:rPr lang="en-US" altLang="zh-CN" sz="1600" dirty="0" smtClean="0"/>
              <a:t>Moved</a:t>
            </a:r>
            <a:r>
              <a:rPr lang="en-US" altLang="zh-CN" sz="1600" dirty="0"/>
              <a:t>: </a:t>
            </a:r>
            <a:r>
              <a:rPr lang="en-US" altLang="zh-CN" sz="1600" dirty="0" err="1"/>
              <a:t>Haiming</a:t>
            </a:r>
            <a:r>
              <a:rPr lang="en-US" altLang="zh-CN" sz="1600" dirty="0"/>
              <a:t> Wang,  Seconded: </a:t>
            </a:r>
            <a:r>
              <a:rPr lang="en-US" altLang="zh-CN" sz="1600" dirty="0" err="1"/>
              <a:t>Dejian</a:t>
            </a:r>
            <a:r>
              <a:rPr lang="en-US" altLang="zh-CN" sz="1600" dirty="0"/>
              <a:t> Li, Result: 6-0-0</a:t>
            </a:r>
            <a:endParaRPr lang="en-GB" sz="1600" dirty="0"/>
          </a:p>
          <a:p>
            <a:pPr lvl="0"/>
            <a:endParaRPr lang="en-US" dirty="0"/>
          </a:p>
          <a:p>
            <a:pPr lvl="0"/>
            <a:endParaRPr lang="en-GB" dirty="0" smtClean="0"/>
          </a:p>
          <a:p>
            <a:pPr lvl="0"/>
            <a:endParaRPr lang="en-GB" dirty="0" smtClean="0"/>
          </a:p>
          <a:p>
            <a:pPr lvl="0"/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b="0" dirty="0" smtClean="0"/>
              <a:t>D. Stanley, HP Enterprise</a:t>
            </a:r>
            <a:endParaRPr lang="en-GB" sz="1200" b="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00851"/>
            <a:ext cx="942566" cy="276999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November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53585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Reaffirmation: 11aj 5C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9100" y="1600200"/>
            <a:ext cx="8305800" cy="4800600"/>
          </a:xfrm>
        </p:spPr>
        <p:txBody>
          <a:bodyPr/>
          <a:lstStyle/>
          <a:p>
            <a:pPr lvl="0"/>
            <a:r>
              <a:rPr lang="en-US" altLang="zh-CN" dirty="0" smtClean="0"/>
              <a:t>Reaffirm </a:t>
            </a:r>
            <a:r>
              <a:rPr lang="en-US" altLang="zh-CN" dirty="0"/>
              <a:t>document </a:t>
            </a:r>
            <a:r>
              <a:rPr lang="en-US" altLang="zh-CN" dirty="0">
                <a:hlinkClick r:id="rId3"/>
              </a:rPr>
              <a:t>https://</a:t>
            </a:r>
            <a:r>
              <a:rPr lang="en-US" altLang="zh-CN" dirty="0" smtClean="0">
                <a:hlinkClick r:id="rId3"/>
              </a:rPr>
              <a:t>mentor.ieee.org/802-ec/dcn/17/ec-17-0071-00-ACSD-802-11aj.doc</a:t>
            </a:r>
            <a:r>
              <a:rPr lang="en-US" altLang="zh-CN" dirty="0" smtClean="0"/>
              <a:t>  as the  </a:t>
            </a:r>
            <a:r>
              <a:rPr lang="en-US" altLang="zh-CN" dirty="0"/>
              <a:t>P802.11aj </a:t>
            </a:r>
            <a:r>
              <a:rPr lang="en-US" altLang="zh-CN" dirty="0" smtClean="0"/>
              <a:t>5C</a:t>
            </a:r>
          </a:p>
          <a:p>
            <a:pPr lvl="0"/>
            <a:endParaRPr lang="en-US" dirty="0"/>
          </a:p>
          <a:p>
            <a:pPr lvl="0"/>
            <a:r>
              <a:rPr lang="en-US" dirty="0" smtClean="0"/>
              <a:t>Moved </a:t>
            </a:r>
            <a:r>
              <a:rPr lang="en-US" dirty="0"/>
              <a:t>by </a:t>
            </a:r>
            <a:r>
              <a:rPr lang="en-US" dirty="0" err="1"/>
              <a:t>Jiamin</a:t>
            </a:r>
            <a:r>
              <a:rPr lang="en-US" dirty="0"/>
              <a:t> Chen </a:t>
            </a:r>
            <a:endParaRPr lang="en-GB" dirty="0"/>
          </a:p>
          <a:p>
            <a:pPr lvl="0"/>
            <a:r>
              <a:rPr lang="en-US" dirty="0" smtClean="0"/>
              <a:t>Seconded:</a:t>
            </a:r>
          </a:p>
          <a:p>
            <a:pPr lvl="0"/>
            <a:r>
              <a:rPr lang="en-US" dirty="0" smtClean="0"/>
              <a:t>Result:</a:t>
            </a:r>
          </a:p>
          <a:p>
            <a:pPr lvl="0"/>
            <a:endParaRPr lang="en-US" dirty="0"/>
          </a:p>
          <a:p>
            <a:pPr lvl="0"/>
            <a:endParaRPr lang="en-GB" dirty="0" smtClean="0"/>
          </a:p>
          <a:p>
            <a:pPr lvl="0"/>
            <a:endParaRPr lang="en-GB" dirty="0" smtClean="0"/>
          </a:p>
          <a:p>
            <a:pPr lvl="0"/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b="0" dirty="0" smtClean="0"/>
              <a:t>D. Stanley, HP Enterprise</a:t>
            </a:r>
            <a:endParaRPr lang="en-GB" sz="1200" b="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00851"/>
            <a:ext cx="942566" cy="276999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November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03024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Conditional Approval: 11aq to </a:t>
            </a:r>
            <a:r>
              <a:rPr lang="en-US" dirty="0" err="1" smtClean="0"/>
              <a:t>RevCom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9100" y="1600200"/>
            <a:ext cx="8305800" cy="4800600"/>
          </a:xfrm>
        </p:spPr>
        <p:txBody>
          <a:bodyPr/>
          <a:lstStyle/>
          <a:p>
            <a:pPr lvl="0"/>
            <a:r>
              <a:rPr lang="en-US" altLang="zh-CN" dirty="0"/>
              <a:t>Approve document </a:t>
            </a:r>
            <a:r>
              <a:rPr lang="en-US" altLang="zh-CN" dirty="0" smtClean="0">
                <a:hlinkClick r:id="rId3"/>
              </a:rPr>
              <a:t>11-17-1045r4</a:t>
            </a:r>
            <a:r>
              <a:rPr lang="en-US" altLang="zh-CN" dirty="0" smtClean="0"/>
              <a:t> </a:t>
            </a:r>
            <a:r>
              <a:rPr lang="en-US" altLang="zh-CN" dirty="0" smtClean="0"/>
              <a:t>as </a:t>
            </a:r>
            <a:r>
              <a:rPr lang="en-US" altLang="zh-CN" dirty="0"/>
              <a:t>the report to the IEEE 802 Executive Committee on the requirements for conditional approval to forward </a:t>
            </a:r>
            <a:r>
              <a:rPr lang="en-US" altLang="zh-CN" dirty="0" smtClean="0"/>
              <a:t>P802.11aq </a:t>
            </a:r>
            <a:r>
              <a:rPr lang="en-US" altLang="zh-CN" dirty="0"/>
              <a:t>to </a:t>
            </a:r>
            <a:r>
              <a:rPr lang="en-US" altLang="zh-CN" dirty="0" err="1"/>
              <a:t>RevCom</a:t>
            </a:r>
            <a:r>
              <a:rPr lang="en-US" altLang="zh-CN" dirty="0"/>
              <a:t>, </a:t>
            </a:r>
            <a:r>
              <a:rPr lang="en-US" altLang="zh-CN" dirty="0" smtClean="0"/>
              <a:t>granting </a:t>
            </a:r>
            <a:r>
              <a:rPr lang="en-US" altLang="zh-CN" dirty="0"/>
              <a:t>the WG chair editorial license, </a:t>
            </a:r>
            <a:r>
              <a:rPr lang="en-US" altLang="zh-CN" dirty="0" smtClean="0"/>
              <a:t>and</a:t>
            </a:r>
            <a:endParaRPr lang="zh-CN" altLang="zh-CN" dirty="0"/>
          </a:p>
          <a:p>
            <a:pPr lvl="0"/>
            <a:r>
              <a:rPr lang="en-US" altLang="zh-CN" dirty="0"/>
              <a:t>R</a:t>
            </a:r>
            <a:r>
              <a:rPr lang="en-US" altLang="zh-CN" dirty="0" smtClean="0"/>
              <a:t>equest </a:t>
            </a:r>
            <a:r>
              <a:rPr lang="en-US" altLang="zh-CN" dirty="0"/>
              <a:t>the IEEE 802 Executive Committee to conditionally approve forwarding </a:t>
            </a:r>
            <a:r>
              <a:rPr lang="en-US" altLang="zh-CN" dirty="0" smtClean="0"/>
              <a:t>P802.11aq </a:t>
            </a:r>
            <a:r>
              <a:rPr lang="en-US" altLang="zh-CN" dirty="0"/>
              <a:t>to </a:t>
            </a:r>
            <a:r>
              <a:rPr lang="en-US" altLang="zh-CN" dirty="0" err="1" smtClean="0"/>
              <a:t>RevCom</a:t>
            </a:r>
            <a:r>
              <a:rPr lang="en-US" altLang="zh-CN" dirty="0" smtClean="0"/>
              <a:t>, also conditional on P802.11aj and P802.11ak satisfying the requirements to proceed to </a:t>
            </a:r>
            <a:r>
              <a:rPr lang="en-US" altLang="zh-CN" dirty="0" err="1" smtClean="0"/>
              <a:t>RevCom</a:t>
            </a:r>
            <a:endParaRPr lang="zh-CN" altLang="zh-CN" dirty="0"/>
          </a:p>
          <a:p>
            <a:pPr lvl="0"/>
            <a:endParaRPr lang="en-US" dirty="0" smtClean="0"/>
          </a:p>
          <a:p>
            <a:pPr lvl="0"/>
            <a:r>
              <a:rPr lang="en-US" dirty="0" smtClean="0"/>
              <a:t>Moved </a:t>
            </a:r>
            <a:r>
              <a:rPr lang="en-US" dirty="0"/>
              <a:t>by </a:t>
            </a:r>
            <a:r>
              <a:rPr lang="en-US" dirty="0" smtClean="0"/>
              <a:t>Stephen McCann </a:t>
            </a:r>
          </a:p>
          <a:p>
            <a:pPr lvl="0"/>
            <a:r>
              <a:rPr lang="en-US" dirty="0" smtClean="0"/>
              <a:t>Seconded:</a:t>
            </a:r>
          </a:p>
          <a:p>
            <a:pPr lvl="0"/>
            <a:r>
              <a:rPr lang="en-US" dirty="0" smtClean="0"/>
              <a:t>Result:</a:t>
            </a:r>
          </a:p>
          <a:p>
            <a:pPr lvl="0"/>
            <a:endParaRPr lang="en-US" dirty="0"/>
          </a:p>
          <a:p>
            <a:pPr lvl="0"/>
            <a:endParaRPr lang="en-GB" dirty="0" smtClean="0"/>
          </a:p>
          <a:p>
            <a:pPr lvl="0"/>
            <a:endParaRPr lang="en-GB" dirty="0" smtClean="0"/>
          </a:p>
          <a:p>
            <a:pPr lvl="0"/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b="0" dirty="0" smtClean="0"/>
              <a:t>D. Stanley, HP Enterprise</a:t>
            </a:r>
            <a:endParaRPr lang="en-GB" sz="1200" b="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00851"/>
            <a:ext cx="942566" cy="276999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November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18668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Reaffirmation: 11aq 5C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9100" y="1600200"/>
            <a:ext cx="8305800" cy="4800600"/>
          </a:xfrm>
        </p:spPr>
        <p:txBody>
          <a:bodyPr/>
          <a:lstStyle/>
          <a:p>
            <a:pPr lvl="0"/>
            <a:r>
              <a:rPr lang="en-US" altLang="zh-CN" dirty="0" smtClean="0"/>
              <a:t>Reaffirm </a:t>
            </a:r>
            <a:r>
              <a:rPr lang="en-US" altLang="zh-CN" dirty="0"/>
              <a:t>document </a:t>
            </a:r>
            <a:r>
              <a:rPr lang="en-US" altLang="zh-CN" dirty="0">
                <a:hlinkClick r:id="rId3"/>
              </a:rPr>
              <a:t>https://</a:t>
            </a:r>
            <a:r>
              <a:rPr lang="en-US" altLang="zh-CN" dirty="0" smtClean="0">
                <a:hlinkClick r:id="rId3"/>
              </a:rPr>
              <a:t>mentor.ieee.org/802.11/dcn/12/11-12-1137-06-0pad-draft-5c-proposal.doc</a:t>
            </a:r>
            <a:r>
              <a:rPr lang="en-US" altLang="zh-CN" dirty="0" smtClean="0"/>
              <a:t> as the  P802.11aq 5C</a:t>
            </a:r>
          </a:p>
          <a:p>
            <a:pPr lvl="0"/>
            <a:endParaRPr lang="en-US" dirty="0"/>
          </a:p>
          <a:p>
            <a:pPr lvl="0"/>
            <a:r>
              <a:rPr lang="en-US" dirty="0" smtClean="0"/>
              <a:t>Moved </a:t>
            </a:r>
            <a:r>
              <a:rPr lang="en-US" dirty="0"/>
              <a:t>by </a:t>
            </a:r>
            <a:r>
              <a:rPr lang="en-US" dirty="0" smtClean="0"/>
              <a:t>Stephen McCann </a:t>
            </a:r>
            <a:endParaRPr lang="en-GB" dirty="0"/>
          </a:p>
          <a:p>
            <a:pPr lvl="0"/>
            <a:r>
              <a:rPr lang="en-US" dirty="0" smtClean="0"/>
              <a:t>Seconded:</a:t>
            </a:r>
          </a:p>
          <a:p>
            <a:pPr lvl="0"/>
            <a:r>
              <a:rPr lang="en-US" dirty="0" smtClean="0"/>
              <a:t>Result:</a:t>
            </a:r>
          </a:p>
          <a:p>
            <a:pPr lvl="0"/>
            <a:endParaRPr lang="en-US" dirty="0"/>
          </a:p>
          <a:p>
            <a:pPr lvl="0"/>
            <a:endParaRPr lang="en-GB" dirty="0" smtClean="0"/>
          </a:p>
          <a:p>
            <a:pPr lvl="0"/>
            <a:endParaRPr lang="en-GB" dirty="0" smtClean="0"/>
          </a:p>
          <a:p>
            <a:pPr lvl="0"/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b="0" dirty="0" smtClean="0"/>
              <a:t>D. Stanley, HP Enterprise</a:t>
            </a:r>
            <a:endParaRPr lang="en-GB" sz="1200" b="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00851"/>
            <a:ext cx="942566" cy="276999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November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26932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11aq Waiver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9100" y="1600200"/>
            <a:ext cx="8305800" cy="4800600"/>
          </a:xfrm>
        </p:spPr>
        <p:txBody>
          <a:bodyPr/>
          <a:lstStyle/>
          <a:p>
            <a:pPr lvl="0"/>
            <a:r>
              <a:rPr lang="en-US" altLang="zh-CN" dirty="0" smtClean="0"/>
              <a:t>Approve document </a:t>
            </a:r>
            <a:r>
              <a:rPr lang="en-US" altLang="zh-CN" dirty="0" smtClean="0">
                <a:hlinkClick r:id="rId3"/>
              </a:rPr>
              <a:t>https://mentor.ieee.org/802.11/dcn/17/11-17-1704-03-00aq-waiver-request-regarding-ieee-rac-comments.ppt</a:t>
            </a:r>
            <a:r>
              <a:rPr lang="en-US" altLang="zh-CN" dirty="0" smtClean="0"/>
              <a:t> </a:t>
            </a:r>
            <a:r>
              <a:rPr lang="en-US" altLang="zh-CN" dirty="0" smtClean="0"/>
              <a:t>as the request from IEEE 802 to </a:t>
            </a:r>
            <a:r>
              <a:rPr lang="en-US" altLang="zh-CN" dirty="0" err="1" smtClean="0"/>
              <a:t>RevCom</a:t>
            </a:r>
            <a:r>
              <a:rPr lang="en-US" altLang="zh-CN" dirty="0" smtClean="0"/>
              <a:t> for a waiver on the RAC mandatory coordination comments, per 5.4.4 of the Standards Association Standards Board Operations Manual</a:t>
            </a:r>
          </a:p>
          <a:p>
            <a:pPr lvl="0"/>
            <a:endParaRPr lang="en-US" dirty="0"/>
          </a:p>
          <a:p>
            <a:pPr lvl="0"/>
            <a:r>
              <a:rPr lang="en-US" dirty="0" smtClean="0"/>
              <a:t>Moved </a:t>
            </a:r>
            <a:r>
              <a:rPr lang="en-US" dirty="0"/>
              <a:t>by </a:t>
            </a:r>
            <a:r>
              <a:rPr lang="en-US" dirty="0" smtClean="0"/>
              <a:t>Stephen McCann </a:t>
            </a:r>
            <a:endParaRPr lang="en-GB" dirty="0"/>
          </a:p>
          <a:p>
            <a:pPr lvl="0"/>
            <a:r>
              <a:rPr lang="en-US" dirty="0" smtClean="0"/>
              <a:t>Seconded: Jon </a:t>
            </a:r>
            <a:r>
              <a:rPr lang="en-US" dirty="0" err="1" smtClean="0"/>
              <a:t>Rosdahl</a:t>
            </a:r>
            <a:endParaRPr lang="en-US" dirty="0" smtClean="0"/>
          </a:p>
          <a:p>
            <a:pPr lvl="0"/>
            <a:r>
              <a:rPr lang="en-US" dirty="0" smtClean="0"/>
              <a:t>Result:</a:t>
            </a:r>
          </a:p>
          <a:p>
            <a:pPr lvl="0"/>
            <a:endParaRPr lang="en-US" dirty="0"/>
          </a:p>
          <a:p>
            <a:pPr lvl="0"/>
            <a:endParaRPr lang="en-GB" dirty="0" smtClean="0"/>
          </a:p>
          <a:p>
            <a:pPr lvl="0"/>
            <a:endParaRPr lang="en-GB" dirty="0" smtClean="0"/>
          </a:p>
          <a:p>
            <a:pPr lvl="0"/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b="0" dirty="0" smtClean="0"/>
              <a:t>D. Stanley, HP Enterprise</a:t>
            </a:r>
            <a:endParaRPr lang="en-GB" sz="1200" b="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00851"/>
            <a:ext cx="942566" cy="276999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November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43582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11ax Ad Hoc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9100" y="1600200"/>
            <a:ext cx="8305800" cy="4800600"/>
          </a:xfrm>
        </p:spPr>
        <p:txBody>
          <a:bodyPr/>
          <a:lstStyle/>
          <a:p>
            <a:pPr lvl="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dirty="0">
                <a:latin typeface="Times New Roman" panose="02020603050405020304" pitchFamily="18" charset="0"/>
                <a:ea typeface="Times New Roman" panose="02020603050405020304" pitchFamily="18" charset="0"/>
              </a:rPr>
              <a:t>Authorize </a:t>
            </a:r>
            <a:r>
              <a:rPr lang="en-GB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TGax</a:t>
            </a:r>
            <a:r>
              <a:rPr lang="en-GB" dirty="0">
                <a:latin typeface="Times New Roman" panose="02020603050405020304" pitchFamily="18" charset="0"/>
                <a:ea typeface="Times New Roman" panose="02020603050405020304" pitchFamily="18" charset="0"/>
              </a:rPr>
              <a:t> to hold an ad-hoc meeting on January 10-12, 2018 in San Diego, for the purpose of comment resolution</a:t>
            </a:r>
            <a:r>
              <a:rPr lang="en-GB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endParaRPr lang="en-GB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1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dirty="0">
                <a:latin typeface="Times New Roman" panose="02020603050405020304" pitchFamily="18" charset="0"/>
                <a:ea typeface="Times New Roman" panose="02020603050405020304" pitchFamily="18" charset="0"/>
              </a:rPr>
              <a:t>PHY Ad Hoc is meeting for one day, January 12, 2018</a:t>
            </a:r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Moved: Osama </a:t>
            </a:r>
            <a:r>
              <a:rPr lang="en-US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Aboul-Magd</a:t>
            </a:r>
            <a:r>
              <a:rPr lang="en-US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on behalf of </a:t>
            </a:r>
            <a:r>
              <a:rPr lang="en-US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TGax</a:t>
            </a:r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Result:</a:t>
            </a:r>
          </a:p>
          <a:p>
            <a:pPr lvl="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sz="20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TGax</a:t>
            </a:r>
            <a:r>
              <a:rPr lang="en-GB" sz="2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result: Moved</a:t>
            </a:r>
            <a:r>
              <a:rPr lang="en-GB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r>
              <a:rPr lang="en-GB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Youhan</a:t>
            </a:r>
            <a:r>
              <a:rPr lang="en-GB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Kim,  Seconded: </a:t>
            </a:r>
            <a:r>
              <a:rPr lang="en-GB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Yasu</a:t>
            </a:r>
            <a:r>
              <a:rPr lang="en-GB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Inoue, Result: 40/0/1 motion passes</a:t>
            </a:r>
            <a:endParaRPr lang="en-US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/>
            <a:endParaRPr lang="en-US" dirty="0"/>
          </a:p>
          <a:p>
            <a:pPr lvl="0"/>
            <a:endParaRPr lang="en-GB" dirty="0" smtClean="0"/>
          </a:p>
          <a:p>
            <a:pPr lvl="0"/>
            <a:endParaRPr lang="en-GB" dirty="0" smtClean="0"/>
          </a:p>
          <a:p>
            <a:pPr lvl="0"/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b="0" dirty="0" smtClean="0"/>
              <a:t>D. Stanley, HP Enterprise</a:t>
            </a:r>
            <a:endParaRPr lang="en-GB" sz="1200" b="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00851"/>
            <a:ext cx="942566" cy="276999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November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23042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11ay Coexistence Assurance Document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9100" y="1600200"/>
            <a:ext cx="8305800" cy="4343400"/>
          </a:xfrm>
        </p:spPr>
        <p:txBody>
          <a:bodyPr/>
          <a:lstStyle/>
          <a:p>
            <a:r>
              <a:rPr lang="en-CA" altLang="en-US" dirty="0"/>
              <a:t>Adopt </a:t>
            </a:r>
            <a:r>
              <a:rPr lang="en-CA" altLang="en-US" dirty="0" smtClean="0"/>
              <a:t>11-17/1288r2 </a:t>
            </a:r>
            <a:r>
              <a:rPr lang="en-CA" altLang="en-US" dirty="0"/>
              <a:t>as the coexistence assurance document for the IEEE 802.11ay amendment.</a:t>
            </a:r>
          </a:p>
          <a:p>
            <a:endParaRPr lang="en-CA" altLang="en-US" dirty="0"/>
          </a:p>
          <a:p>
            <a:r>
              <a:rPr lang="en-CA" altLang="en-US" dirty="0"/>
              <a:t>Moved: </a:t>
            </a:r>
            <a:r>
              <a:rPr lang="en-CA" altLang="en-US" dirty="0" smtClean="0"/>
              <a:t>Edward Au on behalf of </a:t>
            </a:r>
            <a:r>
              <a:rPr lang="en-CA" altLang="en-US" dirty="0" err="1" smtClean="0"/>
              <a:t>TGay</a:t>
            </a:r>
            <a:endParaRPr lang="en-CA" altLang="en-US" dirty="0"/>
          </a:p>
          <a:p>
            <a:r>
              <a:rPr lang="en-CA" altLang="en-US" dirty="0"/>
              <a:t>Seconded: </a:t>
            </a:r>
          </a:p>
          <a:p>
            <a:r>
              <a:rPr lang="en-CA" altLang="en-US" dirty="0"/>
              <a:t>Result:</a:t>
            </a:r>
          </a:p>
          <a:p>
            <a:endParaRPr lang="en-CA" altLang="en-US" dirty="0"/>
          </a:p>
          <a:p>
            <a:r>
              <a:rPr lang="en-CA" altLang="en-US" dirty="0" err="1" smtClean="0"/>
              <a:t>TGay</a:t>
            </a:r>
            <a:r>
              <a:rPr lang="en-CA" altLang="en-US" dirty="0" smtClean="0"/>
              <a:t> </a:t>
            </a:r>
            <a:r>
              <a:rPr lang="en-CA" altLang="en-US" dirty="0"/>
              <a:t>result: Moved: Claudio da Silva, Second: Sang Kim, Y/N/A: 20/0/1 Passes</a:t>
            </a:r>
          </a:p>
          <a:p>
            <a:pPr lvl="0"/>
            <a:endParaRPr lang="en-US" dirty="0"/>
          </a:p>
          <a:p>
            <a:pPr lvl="0"/>
            <a:endParaRPr lang="en-GB" dirty="0" smtClean="0"/>
          </a:p>
          <a:p>
            <a:pPr lvl="0"/>
            <a:endParaRPr lang="en-GB" dirty="0" smtClean="0"/>
          </a:p>
          <a:p>
            <a:pPr lvl="0"/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b="0" dirty="0" smtClean="0"/>
              <a:t>D. Stanley, HP Enterprise</a:t>
            </a:r>
            <a:endParaRPr lang="en-GB" sz="1200" b="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00851"/>
            <a:ext cx="942566" cy="276999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November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73605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TGay</a:t>
            </a:r>
            <a:r>
              <a:rPr lang="en-US" dirty="0" smtClean="0"/>
              <a:t> D1.0 WGLB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9100" y="1600200"/>
            <a:ext cx="8305800" cy="4343400"/>
          </a:xfrm>
        </p:spPr>
        <p:txBody>
          <a:bodyPr/>
          <a:lstStyle/>
          <a:p>
            <a:r>
              <a:rPr lang="en-US" altLang="en-US" dirty="0"/>
              <a:t>Instruct the </a:t>
            </a:r>
            <a:r>
              <a:rPr lang="en-US" altLang="en-US" dirty="0" err="1" smtClean="0"/>
              <a:t>TGay</a:t>
            </a:r>
            <a:r>
              <a:rPr lang="en-US" altLang="en-US" dirty="0" smtClean="0"/>
              <a:t> </a:t>
            </a:r>
            <a:r>
              <a:rPr lang="en-US" altLang="en-US" dirty="0"/>
              <a:t>editor to prepare </a:t>
            </a:r>
            <a:r>
              <a:rPr lang="en-US" altLang="en-US" dirty="0" smtClean="0"/>
              <a:t>P802.11ay </a:t>
            </a:r>
            <a:r>
              <a:rPr lang="en-US" altLang="en-US" dirty="0"/>
              <a:t>Draft 1.0 and</a:t>
            </a:r>
          </a:p>
          <a:p>
            <a:r>
              <a:rPr lang="en-US" altLang="en-US" dirty="0"/>
              <a:t>Approve a 30 day Working Group Technical Letter Ballot asking the question “Should </a:t>
            </a:r>
            <a:r>
              <a:rPr lang="en-US" altLang="en-US" dirty="0" err="1" smtClean="0"/>
              <a:t>TGay</a:t>
            </a:r>
            <a:r>
              <a:rPr lang="en-US" altLang="en-US" dirty="0" smtClean="0"/>
              <a:t> </a:t>
            </a:r>
            <a:r>
              <a:rPr lang="en-US" altLang="en-US" dirty="0"/>
              <a:t>Draft 1.0 be forwarded to Sponsor Ballot?”</a:t>
            </a:r>
          </a:p>
          <a:p>
            <a:r>
              <a:rPr lang="en-GB" altLang="en-US" dirty="0"/>
              <a:t>Moved by Edward Au on behalf of </a:t>
            </a:r>
            <a:r>
              <a:rPr lang="en-GB" altLang="en-US" dirty="0" err="1" smtClean="0"/>
              <a:t>TGay</a:t>
            </a:r>
            <a:endParaRPr lang="en-GB" altLang="en-US" dirty="0"/>
          </a:p>
          <a:p>
            <a:endParaRPr lang="en-GB" altLang="en-US" dirty="0"/>
          </a:p>
          <a:p>
            <a:r>
              <a:rPr lang="en-GB" altLang="en-US" dirty="0"/>
              <a:t>Result:</a:t>
            </a:r>
          </a:p>
          <a:p>
            <a:endParaRPr lang="en-GB" altLang="en-US" dirty="0"/>
          </a:p>
          <a:p>
            <a:r>
              <a:rPr lang="en-GB" altLang="en-US" sz="1800" dirty="0" err="1" smtClean="0"/>
              <a:t>TGay</a:t>
            </a:r>
            <a:r>
              <a:rPr lang="en-GB" altLang="en-US" sz="1800" dirty="0" smtClean="0"/>
              <a:t> </a:t>
            </a:r>
            <a:r>
              <a:rPr lang="en-GB" altLang="en-US" sz="1800" dirty="0"/>
              <a:t>vote: Moved: Carlos </a:t>
            </a:r>
            <a:r>
              <a:rPr lang="en-GB" altLang="en-US" sz="1800" dirty="0" err="1"/>
              <a:t>Cordeiro</a:t>
            </a:r>
            <a:r>
              <a:rPr lang="en-GB" altLang="en-US" sz="1800" dirty="0"/>
              <a:t>,  Seconded: </a:t>
            </a:r>
            <a:r>
              <a:rPr lang="en-GB" altLang="en-US" sz="1800" dirty="0" err="1"/>
              <a:t>Assaf</a:t>
            </a:r>
            <a:r>
              <a:rPr lang="en-GB" altLang="en-US" sz="1800" dirty="0"/>
              <a:t> Kasher, Result: 29-1-5</a:t>
            </a:r>
            <a:endParaRPr lang="en-US" altLang="en-US" sz="1800" dirty="0"/>
          </a:p>
          <a:p>
            <a:pPr lvl="0"/>
            <a:endParaRPr lang="en-US" dirty="0"/>
          </a:p>
          <a:p>
            <a:pPr lvl="0"/>
            <a:endParaRPr lang="en-GB" dirty="0" smtClean="0"/>
          </a:p>
          <a:p>
            <a:pPr lvl="0"/>
            <a:endParaRPr lang="en-GB" dirty="0" smtClean="0"/>
          </a:p>
          <a:p>
            <a:pPr lvl="0"/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b="0" dirty="0" smtClean="0"/>
              <a:t>D. Stanley, HP Enterprise</a:t>
            </a:r>
            <a:endParaRPr lang="en-GB" sz="1200" b="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00851"/>
            <a:ext cx="942566" cy="276999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November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62940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LC Press Release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9100" y="1600200"/>
            <a:ext cx="8305800" cy="4800600"/>
          </a:xfrm>
        </p:spPr>
        <p:txBody>
          <a:bodyPr/>
          <a:lstStyle/>
          <a:p>
            <a:r>
              <a:rPr lang="en-AU" dirty="0"/>
              <a:t>Approve </a:t>
            </a:r>
            <a:r>
              <a:rPr lang="en-AU" dirty="0" smtClean="0"/>
              <a:t>the LC press </a:t>
            </a:r>
            <a:r>
              <a:rPr lang="en-AU" dirty="0" smtClean="0"/>
              <a:t>release </a:t>
            </a:r>
            <a:r>
              <a:rPr lang="en-AU" dirty="0"/>
              <a:t>in </a:t>
            </a:r>
            <a:r>
              <a:rPr lang="en-AU" dirty="0">
                <a:hlinkClick r:id="rId3"/>
              </a:rPr>
              <a:t>https://</a:t>
            </a:r>
            <a:r>
              <a:rPr lang="en-AU" dirty="0" smtClean="0">
                <a:hlinkClick r:id="rId3"/>
              </a:rPr>
              <a:t>mentor.ieee.org/802.11/dcn/17/11-17-1589-01-00lc-sg-press-release.docx</a:t>
            </a:r>
            <a:r>
              <a:rPr lang="en-AU" dirty="0" smtClean="0"/>
              <a:t> </a:t>
            </a:r>
            <a:endParaRPr lang="en-AU" dirty="0" smtClean="0"/>
          </a:p>
          <a:p>
            <a:endParaRPr lang="en-AU" dirty="0"/>
          </a:p>
          <a:p>
            <a:endParaRPr lang="en-US" dirty="0"/>
          </a:p>
          <a:p>
            <a:pPr lvl="0"/>
            <a:r>
              <a:rPr lang="en-GB" dirty="0"/>
              <a:t>Moved: </a:t>
            </a:r>
            <a:r>
              <a:rPr lang="en-US" dirty="0" smtClean="0"/>
              <a:t>Nikola </a:t>
            </a:r>
            <a:r>
              <a:rPr lang="en-US" dirty="0" err="1" smtClean="0"/>
              <a:t>Serafimovski</a:t>
            </a:r>
            <a:endParaRPr lang="en-US" dirty="0"/>
          </a:p>
          <a:p>
            <a:pPr lvl="0"/>
            <a:r>
              <a:rPr lang="en-GB" dirty="0"/>
              <a:t>Seconded: </a:t>
            </a:r>
            <a:endParaRPr lang="en-GB" dirty="0" smtClean="0"/>
          </a:p>
          <a:p>
            <a:pPr lvl="0"/>
            <a:r>
              <a:rPr lang="en-GB" dirty="0" smtClean="0"/>
              <a:t>Result</a:t>
            </a:r>
            <a:r>
              <a:rPr lang="en-GB" dirty="0"/>
              <a:t>: </a:t>
            </a:r>
          </a:p>
          <a:p>
            <a:pPr marL="0" lvl="0" indent="0">
              <a:buNone/>
            </a:pPr>
            <a:endParaRPr lang="en-US" dirty="0"/>
          </a:p>
          <a:p>
            <a:pPr lvl="0"/>
            <a:endParaRPr lang="en-GB" dirty="0" smtClean="0"/>
          </a:p>
          <a:p>
            <a:pPr lvl="0"/>
            <a:endParaRPr lang="en-GB" dirty="0" smtClean="0"/>
          </a:p>
          <a:p>
            <a:pPr lvl="0"/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b="0" dirty="0" smtClean="0"/>
              <a:t>D. Stanley, HP Enterprise</a:t>
            </a:r>
            <a:endParaRPr lang="en-GB" sz="1200" b="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00851"/>
            <a:ext cx="942566" cy="276999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November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94006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November 2017</a:t>
            </a:r>
            <a:endParaRPr lang="en-US" sz="1800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Abstract</a:t>
            </a:r>
          </a:p>
        </p:txBody>
      </p:sp>
      <p:sp>
        <p:nvSpPr>
          <p:cNvPr id="410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8153400" cy="4572000"/>
          </a:xfrm>
        </p:spPr>
        <p:txBody>
          <a:bodyPr/>
          <a:lstStyle/>
          <a:p>
            <a:r>
              <a:rPr lang="en-US" b="0" dirty="0" smtClean="0"/>
              <a:t>This document is a composite of all 802.11 sub-group motions that are brought to </a:t>
            </a:r>
            <a:r>
              <a:rPr lang="en-US" b="0" smtClean="0"/>
              <a:t>the November </a:t>
            </a:r>
            <a:r>
              <a:rPr lang="en-US" b="0" dirty="0" smtClean="0"/>
              <a:t>2017 802.11 WG plenary meetings and EC meetings.</a:t>
            </a:r>
          </a:p>
          <a:p>
            <a:r>
              <a:rPr lang="en-US" b="0" dirty="0" smtClean="0"/>
              <a:t>Revisions</a:t>
            </a:r>
          </a:p>
          <a:p>
            <a:pPr lvl="1"/>
            <a:r>
              <a:rPr lang="en-US" b="0" dirty="0" smtClean="0"/>
              <a:t>R0: </a:t>
            </a:r>
            <a:r>
              <a:rPr lang="en-US" dirty="0" smtClean="0"/>
              <a:t>containing </a:t>
            </a:r>
            <a:r>
              <a:rPr lang="en-US" dirty="0"/>
              <a:t>motions </a:t>
            </a:r>
            <a:r>
              <a:rPr lang="en-US"/>
              <a:t>for </a:t>
            </a:r>
            <a:r>
              <a:rPr lang="en-US" smtClean="0"/>
              <a:t>Wednesday </a:t>
            </a:r>
            <a:r>
              <a:rPr lang="en-US" dirty="0"/>
              <a:t>WG11 plenary</a:t>
            </a:r>
          </a:p>
          <a:p>
            <a:pPr lvl="1"/>
            <a:r>
              <a:rPr lang="en-US" dirty="0" smtClean="0"/>
              <a:t>R1: </a:t>
            </a:r>
            <a:r>
              <a:rPr lang="en-US" dirty="0"/>
              <a:t>at conclusion </a:t>
            </a:r>
            <a:r>
              <a:rPr lang="en-US"/>
              <a:t>of  </a:t>
            </a:r>
            <a:r>
              <a:rPr lang="en-US" smtClean="0"/>
              <a:t>Wednesday </a:t>
            </a:r>
            <a:r>
              <a:rPr lang="en-US" dirty="0"/>
              <a:t>WG11 </a:t>
            </a:r>
            <a:r>
              <a:rPr lang="en-US" dirty="0" smtClean="0"/>
              <a:t>plenary</a:t>
            </a:r>
          </a:p>
          <a:p>
            <a:pPr lvl="1"/>
            <a:r>
              <a:rPr lang="en-US" dirty="0" smtClean="0"/>
              <a:t>R2</a:t>
            </a:r>
            <a:r>
              <a:rPr lang="en-US" smtClean="0"/>
              <a:t>: containing motions for the Friday Plenary</a:t>
            </a:r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b="0" dirty="0" smtClean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FCC Liaison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9100" y="1600200"/>
            <a:ext cx="8305800" cy="4800600"/>
          </a:xfrm>
        </p:spPr>
        <p:txBody>
          <a:bodyPr/>
          <a:lstStyle/>
          <a:p>
            <a:r>
              <a:rPr lang="en-AU" dirty="0"/>
              <a:t>Approve the liaison statement in </a:t>
            </a:r>
            <a:r>
              <a:rPr lang="en-AU" dirty="0" smtClean="0"/>
              <a:t>&lt;&gt; from </a:t>
            </a:r>
            <a:r>
              <a:rPr lang="en-AU" dirty="0"/>
              <a:t>IEEE </a:t>
            </a:r>
            <a:r>
              <a:rPr lang="en-AU" dirty="0" smtClean="0"/>
              <a:t>802.11 </a:t>
            </a:r>
            <a:r>
              <a:rPr lang="en-AU" dirty="0"/>
              <a:t>to </a:t>
            </a:r>
            <a:r>
              <a:rPr lang="en-AU" dirty="0" smtClean="0"/>
              <a:t>the FCC on the topic of the response to the IEEE Broadcast Society Reply to Comments, </a:t>
            </a:r>
            <a:r>
              <a:rPr lang="en-AU" dirty="0"/>
              <a:t>granting the WG chair editorial license.</a:t>
            </a:r>
          </a:p>
          <a:p>
            <a:endParaRPr lang="en-US" dirty="0"/>
          </a:p>
          <a:p>
            <a:pPr lvl="0"/>
            <a:r>
              <a:rPr lang="en-GB" dirty="0"/>
              <a:t>Moved: </a:t>
            </a:r>
            <a:r>
              <a:rPr lang="en-US" dirty="0" smtClean="0"/>
              <a:t>Rolf </a:t>
            </a:r>
            <a:r>
              <a:rPr lang="en-US" dirty="0" err="1" smtClean="0"/>
              <a:t>DeVegt</a:t>
            </a:r>
            <a:endParaRPr lang="en-US" dirty="0"/>
          </a:p>
          <a:p>
            <a:pPr lvl="0"/>
            <a:r>
              <a:rPr lang="en-GB" dirty="0"/>
              <a:t>Seconded: </a:t>
            </a:r>
            <a:endParaRPr lang="en-GB" dirty="0" smtClean="0"/>
          </a:p>
          <a:p>
            <a:pPr lvl="0"/>
            <a:r>
              <a:rPr lang="en-GB" dirty="0" smtClean="0"/>
              <a:t>Result</a:t>
            </a:r>
            <a:r>
              <a:rPr lang="en-GB" dirty="0"/>
              <a:t>: </a:t>
            </a:r>
          </a:p>
          <a:p>
            <a:pPr marL="0" lvl="0" indent="0">
              <a:buNone/>
            </a:pPr>
            <a:endParaRPr lang="en-US" dirty="0"/>
          </a:p>
          <a:p>
            <a:pPr lvl="0"/>
            <a:endParaRPr lang="en-GB" dirty="0" smtClean="0"/>
          </a:p>
          <a:p>
            <a:pPr lvl="0"/>
            <a:endParaRPr lang="en-GB" dirty="0" smtClean="0"/>
          </a:p>
          <a:p>
            <a:pPr lvl="0"/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b="0" dirty="0" smtClean="0"/>
              <a:t>D. Stanley, HP Enterprise</a:t>
            </a:r>
            <a:endParaRPr lang="en-GB" sz="1200" b="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00851"/>
            <a:ext cx="942566" cy="276999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November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2891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WBA Liaison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9100" y="1600200"/>
            <a:ext cx="8305800" cy="4800600"/>
          </a:xfrm>
        </p:spPr>
        <p:txBody>
          <a:bodyPr/>
          <a:lstStyle/>
          <a:p>
            <a:r>
              <a:rPr lang="en-AU" dirty="0"/>
              <a:t>Approve the liaison statement in </a:t>
            </a:r>
            <a:r>
              <a:rPr lang="en-AU" dirty="0" smtClean="0">
                <a:hlinkClick r:id="rId3"/>
              </a:rPr>
              <a:t>11-17-1797-00</a:t>
            </a:r>
            <a:r>
              <a:rPr lang="en-AU" dirty="0" smtClean="0"/>
              <a:t>  and</a:t>
            </a:r>
          </a:p>
          <a:p>
            <a:r>
              <a:rPr lang="en-AU" dirty="0" smtClean="0"/>
              <a:t>Forward to the 802 EC, requesting IEEE 802 approval to forward to the WBA on the topic of OUI usage, </a:t>
            </a:r>
            <a:r>
              <a:rPr lang="en-AU" dirty="0"/>
              <a:t>granting the WG chair editorial license.</a:t>
            </a:r>
          </a:p>
          <a:p>
            <a:endParaRPr lang="en-US" dirty="0"/>
          </a:p>
          <a:p>
            <a:pPr lvl="0"/>
            <a:r>
              <a:rPr lang="en-GB" dirty="0"/>
              <a:t>Moved: </a:t>
            </a:r>
            <a:r>
              <a:rPr lang="en-US" dirty="0" smtClean="0"/>
              <a:t>Mark Hamilton</a:t>
            </a:r>
            <a:endParaRPr lang="en-US" dirty="0"/>
          </a:p>
          <a:p>
            <a:pPr lvl="0"/>
            <a:r>
              <a:rPr lang="en-GB" dirty="0"/>
              <a:t>Seconded: </a:t>
            </a:r>
            <a:endParaRPr lang="en-GB" dirty="0" smtClean="0"/>
          </a:p>
          <a:p>
            <a:pPr lvl="0"/>
            <a:r>
              <a:rPr lang="en-GB" dirty="0" smtClean="0"/>
              <a:t>Result</a:t>
            </a:r>
            <a:r>
              <a:rPr lang="en-GB" dirty="0"/>
              <a:t>: </a:t>
            </a:r>
          </a:p>
          <a:p>
            <a:pPr marL="0" lvl="0" indent="0">
              <a:buNone/>
            </a:pPr>
            <a:endParaRPr lang="en-US" dirty="0"/>
          </a:p>
          <a:p>
            <a:pPr lvl="0"/>
            <a:endParaRPr lang="en-GB" dirty="0" smtClean="0"/>
          </a:p>
          <a:p>
            <a:pPr lvl="0"/>
            <a:endParaRPr lang="en-GB" dirty="0" smtClean="0"/>
          </a:p>
          <a:p>
            <a:pPr lvl="0"/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b="0" dirty="0" smtClean="0"/>
              <a:t>D. Stanley, HP Enterprise</a:t>
            </a:r>
            <a:endParaRPr lang="en-GB" sz="1200" b="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00851"/>
            <a:ext cx="942566" cy="276999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November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74643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Friday– EC Motions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0FDD5300-2866-4D79-87F5-BB55E78B9620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033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References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3273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Monday</a:t>
            </a:r>
            <a:endParaRPr lang="en-GB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2017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0FDD5300-2866-4D79-87F5-BB55E78B9620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4657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Wednesday</a:t>
            </a:r>
            <a:endParaRPr lang="en-GB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2017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0FDD5300-2866-4D79-87F5-BB55E78B9620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8795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802.11 IMT-2020 Submission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9100" y="1600200"/>
            <a:ext cx="8305800" cy="48006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2800" dirty="0" smtClean="0"/>
              <a:t>Invite AANI to prepare draft documents meeting the 31 Jan 2018 requirements  for </a:t>
            </a:r>
            <a:r>
              <a:rPr lang="en-US" altLang="en-US" sz="2800" dirty="0"/>
              <a:t>submission of </a:t>
            </a:r>
            <a:r>
              <a:rPr lang="en-US" altLang="en-US" sz="2800" dirty="0" smtClean="0"/>
              <a:t> 11 to ITU-R Working Party 5D as </a:t>
            </a:r>
            <a:r>
              <a:rPr lang="en-US" altLang="en-US" sz="2800" dirty="0"/>
              <a:t>an IMT-2020 </a:t>
            </a:r>
            <a:r>
              <a:rPr lang="en-US" altLang="en-US" sz="2800" dirty="0" smtClean="0"/>
              <a:t>5G RIT and</a:t>
            </a:r>
          </a:p>
          <a:p>
            <a:pPr>
              <a:lnSpc>
                <a:spcPct val="80000"/>
              </a:lnSpc>
            </a:pPr>
            <a:r>
              <a:rPr lang="en-US" altLang="en-US" sz="2800" dirty="0" smtClean="0"/>
              <a:t>Bring the documents for consideration and approval at the January IEEE 802.11 interim meeting.</a:t>
            </a:r>
            <a:endParaRPr lang="en-US" altLang="en-US" sz="2800" u="sng" dirty="0"/>
          </a:p>
          <a:p>
            <a:pPr lvl="0"/>
            <a:r>
              <a:rPr lang="en-US" sz="2800" dirty="0" smtClean="0"/>
              <a:t>Motion to amend: remove “ac” Moved: Dmitry/Seconded Hiroshi Mano Result: 47-30-39 Passes</a:t>
            </a:r>
          </a:p>
          <a:p>
            <a:pPr lvl="0"/>
            <a:r>
              <a:rPr lang="en-US" sz="2800" dirty="0" smtClean="0"/>
              <a:t>Main Motion: Moved: </a:t>
            </a:r>
            <a:r>
              <a:rPr lang="en-US" sz="2800" strike="sngStrike" dirty="0" smtClean="0"/>
              <a:t>Rakesh </a:t>
            </a:r>
            <a:r>
              <a:rPr lang="en-US" sz="2800" strike="sngStrike" dirty="0" err="1" smtClean="0"/>
              <a:t>Taori</a:t>
            </a:r>
            <a:r>
              <a:rPr lang="en-US" sz="2800" strike="sngStrike" dirty="0" smtClean="0"/>
              <a:t> </a:t>
            </a:r>
            <a:r>
              <a:rPr lang="en-US" sz="2800" dirty="0" smtClean="0"/>
              <a:t>Jon </a:t>
            </a:r>
            <a:r>
              <a:rPr lang="en-US" sz="2800" dirty="0" err="1" smtClean="0"/>
              <a:t>Rosdahl</a:t>
            </a:r>
            <a:r>
              <a:rPr lang="en-US" sz="2800" dirty="0" smtClean="0"/>
              <a:t> Seconded: Harry </a:t>
            </a:r>
            <a:r>
              <a:rPr lang="en-US" sz="2800" dirty="0" err="1" smtClean="0"/>
              <a:t>Bims</a:t>
            </a:r>
            <a:r>
              <a:rPr lang="en-US" sz="2800" dirty="0" smtClean="0"/>
              <a:t> Result: 51-23-52 Passes</a:t>
            </a:r>
            <a:endParaRPr lang="en-US" sz="2800" dirty="0"/>
          </a:p>
          <a:p>
            <a:endParaRPr lang="en-US" sz="2000" dirty="0"/>
          </a:p>
          <a:p>
            <a:pPr lvl="0"/>
            <a:endParaRPr lang="en-US" dirty="0"/>
          </a:p>
          <a:p>
            <a:pPr lvl="0"/>
            <a:endParaRPr lang="en-GB" dirty="0" smtClean="0"/>
          </a:p>
          <a:p>
            <a:pPr lvl="0"/>
            <a:endParaRPr lang="en-GB" dirty="0" smtClean="0"/>
          </a:p>
          <a:p>
            <a:pPr lvl="0"/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b="0" dirty="0" smtClean="0"/>
              <a:t>D. Stanley, HP Enterprise</a:t>
            </a:r>
            <a:endParaRPr lang="en-GB" sz="1200" b="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00851"/>
            <a:ext cx="942566" cy="276999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November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1911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Friday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0FDD5300-2866-4D79-87F5-BB55E78B9620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6540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2017</a:t>
            </a:r>
            <a:endParaRPr lang="en-US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93989797"/>
              </p:ext>
            </p:extLst>
          </p:nvPr>
        </p:nvGraphicFramePr>
        <p:xfrm>
          <a:off x="137160" y="1420020"/>
          <a:ext cx="8839200" cy="4411214"/>
        </p:xfrm>
        <a:graphic>
          <a:graphicData uri="http://schemas.openxmlformats.org/drawingml/2006/table">
            <a:tbl>
              <a:tblPr/>
              <a:tblGrid>
                <a:gridCol w="1524000"/>
                <a:gridCol w="4343400"/>
                <a:gridCol w="1558227"/>
                <a:gridCol w="1413573"/>
              </a:tblGrid>
              <a:tr h="304239"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62080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CAC</a:t>
                      </a: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Mon </a:t>
                      </a:r>
                      <a:r>
                        <a:rPr lang="fr-FR" sz="18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Dec</a:t>
                      </a:r>
                      <a:r>
                        <a:rPr lang="fr-FR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11, Jan 8</a:t>
                      </a:r>
                      <a:endParaRPr lang="fr-F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Noon ET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  <a:tr h="262080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TGak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Mon Nov</a:t>
                      </a:r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27, Dec 11, Jan 8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9:00 </a:t>
                      </a:r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GB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62080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TGaq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Mon</a:t>
                      </a:r>
                      <a:r>
                        <a:rPr lang="en-US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Dec 4, Fri Dec 15, Jan 5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Noon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  <a:tr h="515034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TGax</a:t>
                      </a:r>
                      <a:endParaRPr lang="en-GB" sz="18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18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Thurs Dec 7, 21, Jan25</a:t>
                      </a:r>
                    </a:p>
                    <a:p>
                      <a:pPr algn="l" fontAlgn="b"/>
                      <a:r>
                        <a:rPr lang="en-CA" sz="18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Thurs Nov 30, Dec 14, Jan 4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20:00 ET</a:t>
                      </a:r>
                    </a:p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algn="ctr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 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92480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TGay</a:t>
                      </a:r>
                      <a:endParaRPr lang="en-GB" sz="18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Wed Nov 29, Dec 6, 13, 20 (1hr), Jan 10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hrs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TGaz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18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Wed Dec 20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11:00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767988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TGba</a:t>
                      </a:r>
                      <a:endParaRPr lang="en-GB" sz="18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b"/>
                      <a:endParaRPr lang="en-US" sz="18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Mon Nov 27</a:t>
                      </a:r>
                      <a:endParaRPr lang="en-GB" sz="18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Mon Dec 11</a:t>
                      </a:r>
                    </a:p>
                    <a:p>
                      <a:pPr algn="l" fontAlgn="b"/>
                      <a:r>
                        <a:rPr lang="en-US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Mon Dec 18</a:t>
                      </a:r>
                      <a:endParaRPr lang="en-GB" sz="18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17:00 ET</a:t>
                      </a:r>
                    </a:p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23:00 ET</a:t>
                      </a:r>
                      <a:endParaRPr lang="en-GB" sz="18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</a:p>
                    <a:p>
                      <a:pPr algn="ctr" fontAlgn="b"/>
                      <a:r>
                        <a:rPr lang="en-US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8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US" sz="18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b"/>
                      <a:r>
                        <a:rPr lang="en-US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8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GB" sz="18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  <a:tr h="354586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TGmd</a:t>
                      </a:r>
                      <a:endParaRPr lang="en-GB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Friday</a:t>
                      </a:r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Dec 1,15, Jan 5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54586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AANI</a:t>
                      </a:r>
                      <a:endParaRPr lang="en-GB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Mon Nov 20, 27, Dec 4, 11, 18, Jan 8</a:t>
                      </a:r>
                      <a:endParaRPr lang="en-GB" sz="18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11:00 ET</a:t>
                      </a:r>
                      <a:endParaRPr lang="en-GB" sz="18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1hr</a:t>
                      </a:r>
                      <a:endParaRPr lang="en-GB" sz="18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  <a:tr h="354586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LC</a:t>
                      </a:r>
                      <a:endParaRPr lang="en-GB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Thurs Nov 30</a:t>
                      </a:r>
                      <a:endParaRPr lang="en-GB" sz="18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08:30 ET</a:t>
                      </a:r>
                      <a:endParaRPr lang="en-GB" sz="18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</a:t>
                      </a:r>
                      <a:r>
                        <a:rPr lang="en-US" sz="18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GB" sz="18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137160" y="5980700"/>
            <a:ext cx="865183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Move to approve:    Seconded:   Result:    </a:t>
            </a:r>
            <a:endParaRPr lang="en-US" sz="2000" dirty="0"/>
          </a:p>
        </p:txBody>
      </p:sp>
      <p:sp>
        <p:nvSpPr>
          <p:cNvPr id="7" name="TextBox 6"/>
          <p:cNvSpPr txBox="1"/>
          <p:nvPr/>
        </p:nvSpPr>
        <p:spPr>
          <a:xfrm>
            <a:off x="2819400" y="874068"/>
            <a:ext cx="22507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Teleconferences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3182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- WG11 Operations Manual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WG11 Operations Manual in </a:t>
            </a:r>
            <a:r>
              <a:rPr lang="en-US" dirty="0">
                <a:hlinkClick r:id="rId2"/>
              </a:rPr>
              <a:t>https://mentor.ieee.org/802.11/dcn/14/11-14-0629-20-0000-802-11-operations-manual.docx</a:t>
            </a:r>
            <a:r>
              <a:rPr lang="en-US" dirty="0"/>
              <a:t> </a:t>
            </a:r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Moved: Dorothy Stanley</a:t>
            </a:r>
            <a:endParaRPr lang="en-US" dirty="0"/>
          </a:p>
          <a:p>
            <a:r>
              <a:rPr lang="en-US" dirty="0"/>
              <a:t>Seconded:</a:t>
            </a:r>
          </a:p>
          <a:p>
            <a:r>
              <a:rPr lang="en-US" dirty="0"/>
              <a:t>Result:</a:t>
            </a:r>
          </a:p>
          <a:p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63740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AANI Liaison - 1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9100" y="1600200"/>
            <a:ext cx="8305800" cy="4800600"/>
          </a:xfrm>
        </p:spPr>
        <p:txBody>
          <a:bodyPr/>
          <a:lstStyle/>
          <a:p>
            <a:r>
              <a:rPr lang="en-AU" dirty="0"/>
              <a:t>Approve the liaison statement in </a:t>
            </a:r>
            <a:r>
              <a:rPr lang="en-AU" dirty="0" smtClean="0">
                <a:hlinkClick r:id="rId3"/>
              </a:rPr>
              <a:t>11-17-1744-03</a:t>
            </a:r>
            <a:r>
              <a:rPr lang="en-AU" dirty="0" smtClean="0"/>
              <a:t> </a:t>
            </a:r>
            <a:r>
              <a:rPr lang="en-AU" dirty="0"/>
              <a:t>from IEEE </a:t>
            </a:r>
            <a:r>
              <a:rPr lang="en-AU" dirty="0" smtClean="0"/>
              <a:t>802.11 </a:t>
            </a:r>
            <a:r>
              <a:rPr lang="en-US" altLang="zh-CN" dirty="0" smtClean="0"/>
              <a:t>to </a:t>
            </a:r>
            <a:r>
              <a:rPr lang="en-US" altLang="zh-CN" dirty="0"/>
              <a:t>NGMN</a:t>
            </a:r>
            <a:r>
              <a:rPr lang="en-AU" dirty="0" smtClean="0"/>
              <a:t> in </a:t>
            </a:r>
            <a:r>
              <a:rPr lang="en-AU" dirty="0"/>
              <a:t>response to the </a:t>
            </a:r>
            <a:r>
              <a:rPr lang="en-AU" dirty="0" smtClean="0"/>
              <a:t>liaison statement in </a:t>
            </a:r>
            <a:r>
              <a:rPr lang="en-AU" dirty="0" smtClean="0">
                <a:hlinkClick r:id="rId4"/>
              </a:rPr>
              <a:t>11-17-1569-00</a:t>
            </a:r>
            <a:r>
              <a:rPr lang="en-AU" dirty="0" smtClean="0"/>
              <a:t> on E2E Architecture, </a:t>
            </a:r>
            <a:r>
              <a:rPr lang="en-AU" dirty="0"/>
              <a:t>granting the WG chair editorial license.</a:t>
            </a:r>
          </a:p>
          <a:p>
            <a:pPr lvl="0"/>
            <a:endParaRPr lang="en-US" dirty="0"/>
          </a:p>
          <a:p>
            <a:pPr lvl="0"/>
            <a:r>
              <a:rPr lang="en-US" dirty="0" smtClean="0"/>
              <a:t>Moved </a:t>
            </a:r>
            <a:r>
              <a:rPr lang="en-US" dirty="0"/>
              <a:t>by </a:t>
            </a:r>
            <a:r>
              <a:rPr lang="en-US" dirty="0" smtClean="0"/>
              <a:t>Joseph Levy</a:t>
            </a:r>
            <a:endParaRPr lang="en-GB" dirty="0"/>
          </a:p>
          <a:p>
            <a:pPr lvl="0"/>
            <a:r>
              <a:rPr lang="en-US" dirty="0" smtClean="0"/>
              <a:t>Seconded:</a:t>
            </a:r>
          </a:p>
          <a:p>
            <a:pPr lvl="0"/>
            <a:r>
              <a:rPr lang="en-US" dirty="0" smtClean="0"/>
              <a:t>Result:</a:t>
            </a:r>
          </a:p>
          <a:p>
            <a:pPr lvl="0"/>
            <a:endParaRPr lang="en-US" dirty="0"/>
          </a:p>
          <a:p>
            <a:pPr lvl="0"/>
            <a:endParaRPr lang="en-GB" dirty="0" smtClean="0"/>
          </a:p>
          <a:p>
            <a:pPr lvl="0"/>
            <a:endParaRPr lang="en-GB" dirty="0" smtClean="0"/>
          </a:p>
          <a:p>
            <a:pPr lvl="0"/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b="0" dirty="0" smtClean="0"/>
              <a:t>D. Stanley, HP Enterprise</a:t>
            </a:r>
            <a:endParaRPr lang="en-GB" sz="1200" b="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00851"/>
            <a:ext cx="942566" cy="276999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November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47871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131107</TotalTime>
  <Words>1471</Words>
  <Application>Microsoft Office PowerPoint</Application>
  <PresentationFormat>On-screen Show (4:3)</PresentationFormat>
  <Paragraphs>356</Paragraphs>
  <Slides>23</Slides>
  <Notes>22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8" baseType="lpstr">
      <vt:lpstr>Calibri</vt:lpstr>
      <vt:lpstr>Symbol</vt:lpstr>
      <vt:lpstr>Times New Roman</vt:lpstr>
      <vt:lpstr>Default Design</vt:lpstr>
      <vt:lpstr>Document</vt:lpstr>
      <vt:lpstr>802.11 November 2017 WG Motions</vt:lpstr>
      <vt:lpstr>Abstract</vt:lpstr>
      <vt:lpstr>Monday</vt:lpstr>
      <vt:lpstr>Wednesday</vt:lpstr>
      <vt:lpstr>802.11 IMT-2020 Submission</vt:lpstr>
      <vt:lpstr>Friday</vt:lpstr>
      <vt:lpstr>PowerPoint Presentation</vt:lpstr>
      <vt:lpstr>Motion - WG11 Operations Manual</vt:lpstr>
      <vt:lpstr>AANI Liaison - 1</vt:lpstr>
      <vt:lpstr>AANI Liaison - 2</vt:lpstr>
      <vt:lpstr>Conditional Approval: 11aj to RevCom </vt:lpstr>
      <vt:lpstr>Reaffirmation: 11aj 5C</vt:lpstr>
      <vt:lpstr>Conditional Approval: 11aq to RevCom </vt:lpstr>
      <vt:lpstr>Reaffirmation: 11aq 5C</vt:lpstr>
      <vt:lpstr>11aq Waiver </vt:lpstr>
      <vt:lpstr>11ax Ad Hoc </vt:lpstr>
      <vt:lpstr>11ay Coexistence Assurance Document</vt:lpstr>
      <vt:lpstr>TGay D1.0 WGLB</vt:lpstr>
      <vt:lpstr>LC Press Release </vt:lpstr>
      <vt:lpstr>FCC Liaison </vt:lpstr>
      <vt:lpstr>WBA Liaison </vt:lpstr>
      <vt:lpstr>Friday– EC Motions</vt:lpstr>
      <vt:lpstr>References</vt:lpstr>
    </vt:vector>
  </TitlesOfParts>
  <Company>HPE-Aruba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Motions</dc:title>
  <dc:creator>dstanley@arubanetworks.com;dorothy.stanley@hpe.com</dc:creator>
  <cp:keywords>November 2017 IEEE 802.11 WG motions</cp:keywords>
  <cp:lastModifiedBy>Stanley, Dorothy</cp:lastModifiedBy>
  <cp:revision>2508</cp:revision>
  <cp:lastPrinted>1998-02-10T13:28:06Z</cp:lastPrinted>
  <dcterms:created xsi:type="dcterms:W3CDTF">1998-02-10T13:07:52Z</dcterms:created>
  <dcterms:modified xsi:type="dcterms:W3CDTF">2017-11-10T02:01:29Z</dcterms:modified>
</cp:coreProperties>
</file>