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26" r:id="rId4"/>
    <p:sldId id="339" r:id="rId5"/>
    <p:sldId id="367" r:id="rId6"/>
    <p:sldId id="355" r:id="rId7"/>
    <p:sldId id="353" r:id="rId8"/>
    <p:sldId id="365" r:id="rId9"/>
    <p:sldId id="364" r:id="rId10"/>
    <p:sldId id="356" r:id="rId11"/>
    <p:sldId id="338" r:id="rId12"/>
    <p:sldId id="343" r:id="rId13"/>
    <p:sldId id="348" r:id="rId14"/>
    <p:sldId id="357" r:id="rId15"/>
    <p:sldId id="368" r:id="rId16"/>
    <p:sldId id="36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 varScale="1">
        <p:scale>
          <a:sx n="70" d="100"/>
          <a:sy n="70" d="100"/>
        </p:scale>
        <p:origin x="117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96" y="-28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802.11-17/1557r0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802.11-17/1557r0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71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7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802.11-17/1557r0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donnelly-capport-detection/" TargetMode="External"/><Relationship Id="rId4" Type="http://schemas.openxmlformats.org/officeDocument/2006/relationships/hyperlink" Target="https://datatracker.ietf.org/doc/draft-larose-capport-architectu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garcia-radext-radius-lorawan/" TargetMode="External"/><Relationship Id="rId4" Type="http://schemas.openxmlformats.org/officeDocument/2006/relationships/hyperlink" Target="https://datatracker.ietf.org/doc/draft-aravind-radext-endtoend-attribute-security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capwap-alt-tunnel/" TargetMode="External"/><Relationship Id="rId13" Type="http://schemas.openxmlformats.org/officeDocument/2006/relationships/hyperlink" Target="https://datatracker.ietf.org/doc/rfc7548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draft-pularikkal-opsawg-wifi-calling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datatracker.ietf.org/doc/draft-li-opsawg-carrier-ip-service-model-req-arch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tls13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detnet-problem-statement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use-case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architecture/" TargetMode="External"/><Relationship Id="rId5" Type="http://schemas.openxmlformats.org/officeDocument/2006/relationships/hyperlink" Target="https://datatracker.ietf.org/doc/draft-ietf-detnet-dp-alt/" TargetMode="External"/><Relationship Id="rId4" Type="http://schemas.openxmlformats.org/officeDocument/2006/relationships/hyperlink" Target="https://datatracker.ietf.org/doc/draft-ietf-detnet-security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Mh_vggVgrg&amp;index=43&amp;list=PLC86T-6ZTP5jo6kIuqdyeYYhsKv9sUwG1" TargetMode="External"/><Relationship Id="rId5" Type="http://schemas.openxmlformats.org/officeDocument/2006/relationships/hyperlink" Target="https://datatracker.ietf.org/wg/ipwave/charter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-1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lo@ietf.or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suit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iasa20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crouting/about/" TargetMode="External"/><Relationship Id="rId5" Type="http://schemas.openxmlformats.org/officeDocument/2006/relationships/hyperlink" Target="https://datatracker.ietf.org/wg/teep/about/" TargetMode="External"/><Relationship Id="rId4" Type="http://schemas.openxmlformats.org/officeDocument/2006/relationships/hyperlink" Target="https://www.ietf.org/blog/2017/06/new-work-at-upcoming-ietf-99-meetin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id/draft-mcbride-mboned-wifi-mcast-problem-statement-01.txt" TargetMode="External"/><Relationship Id="rId5" Type="http://schemas.openxmlformats.org/officeDocument/2006/relationships/hyperlink" Target="https://tools.ietf.org/html/draft-perkins-intarea-multicast-ieee802-03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2017-11-8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7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</a:t>
            </a:r>
            <a:r>
              <a:rPr lang="en-US" sz="2000" dirty="0" smtClean="0"/>
              <a:t>Nov</a:t>
            </a:r>
            <a:r>
              <a:rPr lang="en-US" sz="2000" dirty="0" smtClean="0"/>
              <a:t> </a:t>
            </a:r>
            <a:r>
              <a:rPr lang="en-US" sz="2000" dirty="0"/>
              <a:t>2017]</a:t>
            </a:r>
          </a:p>
          <a:p>
            <a:pPr lvl="1"/>
            <a:r>
              <a:rPr lang="en-US" sz="1600" dirty="0" smtClean="0"/>
              <a:t>Updated</a:t>
            </a:r>
            <a:r>
              <a:rPr lang="en-US" sz="1600" dirty="0" smtClean="0"/>
              <a:t>: </a:t>
            </a:r>
            <a:r>
              <a:rPr lang="en-US" sz="1600" dirty="0" smtClean="0"/>
              <a:t>CAPPORT architecture: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://datatracker.ietf.org/doc/draft-larose-capport-architecture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Of interest: Captive Portal API: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://datatracker.ietf.org/doc/draft-donnelly-capport-detection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 </a:t>
            </a:r>
            <a:r>
              <a:rPr lang="en-US" sz="1800" dirty="0" smtClean="0"/>
              <a:t>2017]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RADIUS</a:t>
            </a:r>
            <a:r>
              <a:rPr lang="en-GB" sz="1600" dirty="0" smtClean="0"/>
              <a:t> </a:t>
            </a:r>
            <a:r>
              <a:rPr lang="en-GB" sz="1600" dirty="0"/>
              <a:t>End-to-end Attribute Security, see </a:t>
            </a:r>
            <a:r>
              <a:rPr lang="en-GB" sz="1600" dirty="0">
                <a:hlinkClick r:id="rId4"/>
              </a:rPr>
              <a:t>https://datatracker.ietf.org/doc/draft-aravind-radext-endtoend-attribute-security</a:t>
            </a:r>
            <a:r>
              <a:rPr lang="en-GB" sz="1600" dirty="0" smtClean="0">
                <a:hlinkClick r:id="rId4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interest: </a:t>
            </a:r>
            <a:r>
              <a:rPr lang="en-GB" sz="1600" dirty="0" err="1"/>
              <a:t>LoRaWAN</a:t>
            </a:r>
            <a:r>
              <a:rPr lang="en-GB" sz="1600" dirty="0"/>
              <a:t> Authentication in RADIUS, see </a:t>
            </a:r>
            <a:r>
              <a:rPr lang="en-GB" sz="1600" dirty="0">
                <a:hlinkClick r:id="rId5"/>
              </a:rPr>
              <a:t>https://datatracker.ietf.org/doc/draft-garcia-radext-radius-lorawan</a:t>
            </a:r>
            <a:r>
              <a:rPr lang="en-GB" sz="1600" dirty="0" smtClean="0">
                <a:hlinkClick r:id="rId5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 </a:t>
            </a:r>
            <a:r>
              <a:rPr lang="en-US" sz="1800" dirty="0" smtClean="0"/>
              <a:t>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Alternate Tunnel Encapsulation for Data Frames in CAPWAP, see  </a:t>
            </a:r>
            <a:r>
              <a:rPr lang="en-US" sz="1600" dirty="0">
                <a:hlinkClick r:id="rId8"/>
              </a:rPr>
              <a:t>https://datatracker.ietf.org/doc/draft-ietf-opsawg-capwap-alt-tunnel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The TACACS+ Protocol, see </a:t>
            </a:r>
            <a:r>
              <a:rPr lang="en-US" sz="1600" dirty="0" smtClean="0">
                <a:hlinkClick r:id="rId9"/>
              </a:rPr>
              <a:t>https://datatracker.ietf.org/doc/draft-ietf-opsawg-tacacs/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Requirements </a:t>
            </a:r>
            <a:r>
              <a:rPr lang="en-US" sz="1600" dirty="0"/>
              <a:t>and Architecture of Carrier IP Service Models  </a:t>
            </a:r>
            <a:r>
              <a:rPr lang="en-US" sz="1600" dirty="0">
                <a:hlinkClick r:id="rId10"/>
              </a:rPr>
              <a:t>https://datatracker.ietf.org/doc/draft-li-opsawg-carrier-ip-service-model-req-arch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Carrier </a:t>
            </a:r>
            <a:r>
              <a:rPr lang="en-US" sz="1600" dirty="0"/>
              <a:t>Wi-Fi Calling Deployment </a:t>
            </a:r>
            <a:r>
              <a:rPr lang="en-US" sz="1600" dirty="0" smtClean="0"/>
              <a:t>Considerations</a:t>
            </a:r>
            <a:r>
              <a:rPr lang="en-US" sz="1600" dirty="0"/>
              <a:t>: </a:t>
            </a:r>
            <a:r>
              <a:rPr lang="en-US" sz="1600" dirty="0">
                <a:hlinkClick r:id="rId11"/>
              </a:rPr>
              <a:t>https://datatracker.ietf.org/doc/draft-pularikkal-opsawg-wifi-calling</a:t>
            </a:r>
            <a:r>
              <a:rPr lang="en-US" sz="1600" dirty="0" smtClean="0">
                <a:hlinkClick r:id="rId11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RFC6632, An Overview of the IETF Network Management Protocols, </a:t>
            </a:r>
            <a:r>
              <a:rPr lang="en-US" sz="1600" dirty="0"/>
              <a:t>see </a:t>
            </a:r>
            <a:r>
              <a:rPr lang="en-US" sz="1600" dirty="0">
                <a:hlinkClick r:id="rId12"/>
              </a:rPr>
              <a:t>https://</a:t>
            </a:r>
            <a:r>
              <a:rPr lang="en-US" sz="1600" dirty="0" smtClean="0">
                <a:hlinkClick r:id="rId12"/>
              </a:rPr>
              <a:t>tools.ietf.org/html/rfc6632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</a:t>
            </a:r>
            <a:r>
              <a:rPr lang="en-US" sz="1600" dirty="0" smtClean="0"/>
              <a:t>RFC7548, Management of Networks with Constrained Devices: Use Cases, see </a:t>
            </a:r>
            <a:r>
              <a:rPr lang="en-US" sz="1600" dirty="0">
                <a:hlinkClick r:id="rId13"/>
              </a:rPr>
              <a:t>https://datatracker.ietf.org/doc/rfc7548</a:t>
            </a:r>
            <a:r>
              <a:rPr lang="en-US" sz="1600" dirty="0" smtClean="0">
                <a:hlinkClick r:id="rId13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 </a:t>
            </a:r>
            <a:r>
              <a:rPr lang="en-US" sz="1800" dirty="0" smtClean="0"/>
              <a:t>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</a:t>
            </a:r>
            <a:r>
              <a:rPr lang="en-US" sz="1600" dirty="0" smtClean="0"/>
              <a:t>: </a:t>
            </a:r>
            <a:r>
              <a:rPr lang="en-US" sz="1600" dirty="0" smtClean="0"/>
              <a:t>Datagram Transport Layer Security (DTLS) Protocol </a:t>
            </a:r>
            <a:r>
              <a:rPr lang="en-US" sz="1600" dirty="0"/>
              <a:t>Version 1.3,see </a:t>
            </a:r>
            <a:r>
              <a:rPr lang="en-US" sz="1600" dirty="0">
                <a:hlinkClick r:id="rId4"/>
              </a:rPr>
              <a:t>https://datatracker.ietf.org/doc/draft-ietf-tls-dtls13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Nearly complete: </a:t>
            </a:r>
            <a:r>
              <a:rPr lang="en-US" sz="1600" dirty="0" smtClean="0"/>
              <a:t>TLS version 1.3 </a:t>
            </a:r>
            <a:r>
              <a:rPr lang="en-US" sz="1600" u="sng" dirty="0">
                <a:hlinkClick r:id="rId5"/>
              </a:rPr>
              <a:t>https://datatracker.ietf.org/doc/draft-ietf-tls-tls13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</a:t>
            </a:r>
            <a:r>
              <a:rPr lang="en-US" sz="1800" dirty="0" smtClean="0"/>
              <a:t>interest:</a:t>
            </a:r>
            <a:endParaRPr lang="en-US" sz="1800" dirty="0" smtClean="0"/>
          </a:p>
          <a:p>
            <a:pPr lvl="1"/>
            <a:r>
              <a:rPr lang="en-US" sz="1400" dirty="0" smtClean="0"/>
              <a:t>New:</a:t>
            </a:r>
            <a:r>
              <a:rPr lang="en-US" sz="1400" dirty="0"/>
              <a:t> </a:t>
            </a:r>
            <a:r>
              <a:rPr lang="en-US" sz="1400" dirty="0" err="1"/>
              <a:t>DetNet</a:t>
            </a:r>
            <a:r>
              <a:rPr lang="en-US" sz="1400" dirty="0"/>
              <a:t> </a:t>
            </a:r>
            <a:r>
              <a:rPr lang="en-US" sz="1400" dirty="0" smtClean="0"/>
              <a:t>Security Considerations, </a:t>
            </a:r>
            <a:r>
              <a:rPr lang="en-US" sz="1400" dirty="0"/>
              <a:t>see </a:t>
            </a:r>
            <a:r>
              <a:rPr lang="en-US" sz="1400" dirty="0" smtClean="0">
                <a:hlinkClick r:id="rId4"/>
              </a:rPr>
              <a:t>https://</a:t>
            </a:r>
            <a:r>
              <a:rPr lang="en-US" sz="1400" dirty="0">
                <a:hlinkClick r:id="rId4"/>
              </a:rPr>
              <a:t>datatracker.ietf.org/doc/draft-ietf-detnet-security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5"/>
              </a:rPr>
              <a:t>https://datatracker.ietf.org/doc/draft-ietf-detnet-dp-alt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Updated:Deterministic</a:t>
            </a:r>
            <a:r>
              <a:rPr lang="en-US" sz="1400" dirty="0" smtClean="0"/>
              <a:t>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6"/>
              </a:rPr>
              <a:t>https://datatracker.ietf.org/doc/draft-ietf-detnet-architecture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7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Updated: 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8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</a:t>
            </a:r>
            <a:r>
              <a:rPr lang="en-US" dirty="0" smtClean="0"/>
              <a:t>Environments </a:t>
            </a:r>
            <a:r>
              <a:rPr lang="en-US" dirty="0" smtClean="0"/>
              <a:t> (IPWAVE)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For further information:</a:t>
            </a:r>
            <a:endParaRPr lang="en-US" sz="1800" dirty="0" smtClean="0"/>
          </a:p>
          <a:p>
            <a:pPr lvl="1"/>
            <a:r>
              <a:rPr lang="en-US" sz="1800" dirty="0"/>
              <a:t>Problem statement: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Use cases: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Draft deliverable: </a:t>
            </a:r>
            <a:r>
              <a:rPr lang="en-US" sz="1800" dirty="0">
                <a:hlinkClick r:id="rId5"/>
              </a:rPr>
              <a:t>https://datatracker.ietf.org/doc/draft-ietf-ipwave-ipv6-over-80211ocb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</a:t>
            </a:r>
            <a:r>
              <a:rPr lang="en-US" sz="2000" dirty="0" smtClean="0"/>
              <a:t>(RFC4441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</a:t>
            </a:r>
            <a:r>
              <a:rPr lang="en-US" sz="1600" u="sng" dirty="0" smtClean="0">
                <a:hlinkClick r:id="rId4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</a:t>
            </a:r>
            <a:r>
              <a:rPr lang="en-US" smtClean="0"/>
              <a:t>for November </a:t>
            </a:r>
            <a:r>
              <a:rPr lang="en-US" dirty="0" smtClean="0"/>
              <a:t>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14-20, </a:t>
            </a:r>
            <a:r>
              <a:rPr lang="en-US" dirty="0"/>
              <a:t>2018 –  </a:t>
            </a:r>
            <a:r>
              <a:rPr lang="en-US" dirty="0" smtClean="0"/>
              <a:t>Montreal</a:t>
            </a:r>
          </a:p>
          <a:p>
            <a:pPr lvl="1"/>
            <a:r>
              <a:rPr lang="en-US" dirty="0" smtClean="0"/>
              <a:t>November 3-9, 2018 - TBD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Recent July 2017 Agenda topics included: YANG Models, Low Latency, Time Sensitive Networking/DETNET, </a:t>
            </a:r>
            <a:r>
              <a:rPr lang="en-US" sz="1600" dirty="0" err="1" smtClean="0"/>
              <a:t>FlexE</a:t>
            </a:r>
            <a:r>
              <a:rPr lang="en-US" sz="1600" dirty="0" smtClean="0"/>
              <a:t>, </a:t>
            </a:r>
            <a:r>
              <a:rPr lang="en-US" sz="1600" dirty="0"/>
              <a:t>Networking Slicing, 48-bit and 64-bit MAC addresses </a:t>
            </a:r>
            <a:r>
              <a:rPr lang="en-US" sz="1600" dirty="0" smtClean="0"/>
              <a:t>interworking, </a:t>
            </a:r>
            <a:r>
              <a:rPr lang="en-US" sz="1600" dirty="0" smtClean="0"/>
              <a:t>5G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Teleconference held 2017-10-16 – no new 802.11 items</a:t>
            </a:r>
            <a:endParaRPr lang="en-US" sz="16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802.11 related items being discussion/tracked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CAPWAP</a:t>
            </a:r>
            <a:r>
              <a:rPr lang="en-US" sz="1600" dirty="0"/>
              <a:t>, </a:t>
            </a:r>
            <a:r>
              <a:rPr lang="en-US" sz="1600" dirty="0" smtClean="0"/>
              <a:t>one remaining </a:t>
            </a:r>
            <a:r>
              <a:rPr lang="en-US" sz="1600" dirty="0" smtClean="0"/>
              <a:t>experimental draft</a:t>
            </a:r>
            <a:r>
              <a:rPr lang="en-US" sz="1600" dirty="0" smtClean="0"/>
              <a:t>:  </a:t>
            </a:r>
            <a:r>
              <a:rPr lang="en-US" sz="1600" dirty="0">
                <a:hlinkClick r:id="rId4"/>
              </a:rPr>
              <a:t>https://datatracker.ietf.org/doc/draft-ietf-opsawg-capwap-alt-tunnel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Intelligent Transportation Systems (ITS</a:t>
            </a:r>
            <a:r>
              <a:rPr lang="en-GB" sz="1600" dirty="0" smtClean="0"/>
              <a:t>)- IETF IP Wireless Access in Vehicular Environments  </a:t>
            </a:r>
            <a:r>
              <a:rPr lang="en-GB" sz="1600" dirty="0" err="1" smtClean="0">
                <a:hlinkClick r:id="rId5"/>
              </a:rPr>
              <a:t>ipwave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Also note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March 2017 IETF presentation on 5G Security, see </a:t>
            </a:r>
            <a:r>
              <a:rPr lang="en-US" sz="1600" dirty="0" smtClean="0">
                <a:hlinkClick r:id="rId6"/>
              </a:rPr>
              <a:t>https://www.youtube.com/watch?v=SMh_vggVgrg&amp;index=43&amp;list=PLC86T-6ZTP5jo6kIuqdyeYYhsKv9sUwG1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 – feedback requested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r>
              <a:rPr lang="en-US" dirty="0" smtClean="0"/>
              <a:t>IETF last call ongoing for </a:t>
            </a:r>
            <a:r>
              <a:rPr lang="en-US" dirty="0"/>
              <a:t>IPv6 over Networks of Resource-constrained </a:t>
            </a:r>
            <a:r>
              <a:rPr lang="en-US" dirty="0" smtClean="0"/>
              <a:t>Nodes (6LO) draft: “An update to 6LO ND”, 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tools.ietf.org/html/draft-ietf-6lo-rfc6775-update-10</a:t>
            </a:r>
            <a:r>
              <a:rPr lang="en-US" dirty="0" smtClean="0"/>
              <a:t> &lt;updated&gt;</a:t>
            </a:r>
            <a:endParaRPr lang="en-US" u="sng" dirty="0" smtClean="0"/>
          </a:p>
          <a:p>
            <a:pPr lvl="1"/>
            <a:r>
              <a:rPr lang="en-US" dirty="0" smtClean="0"/>
              <a:t>6LoWPAN Neighbor Discovery </a:t>
            </a:r>
            <a:r>
              <a:rPr lang="en-US" dirty="0"/>
              <a:t>for </a:t>
            </a:r>
            <a:r>
              <a:rPr lang="en-US" dirty="0" err="1" smtClean="0"/>
              <a:t>LoWPANs</a:t>
            </a:r>
            <a:r>
              <a:rPr lang="en-US" dirty="0"/>
              <a:t> </a:t>
            </a:r>
            <a:r>
              <a:rPr lang="en-US" dirty="0" smtClean="0"/>
              <a:t>was initially used only </a:t>
            </a:r>
            <a:r>
              <a:rPr lang="en-US" dirty="0"/>
              <a:t>for duplicate address </a:t>
            </a:r>
            <a:r>
              <a:rPr lang="en-US" dirty="0" smtClean="0"/>
              <a:t>detection. </a:t>
            </a:r>
          </a:p>
          <a:p>
            <a:pPr lvl="1"/>
            <a:r>
              <a:rPr lang="en-US" dirty="0" smtClean="0"/>
              <a:t>Now being extended </a:t>
            </a:r>
            <a:r>
              <a:rPr lang="en-US" dirty="0"/>
              <a:t>as a Layer-3 association process that enables IPv6 ND proxy operations. 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othing </a:t>
            </a:r>
            <a:r>
              <a:rPr lang="en-US" dirty="0"/>
              <a:t>prevents its use in higher power environments such as </a:t>
            </a:r>
            <a:r>
              <a:rPr lang="en-US" dirty="0" smtClean="0"/>
              <a:t>802.11</a:t>
            </a:r>
          </a:p>
          <a:p>
            <a:r>
              <a:rPr lang="en-US" dirty="0" smtClean="0"/>
              <a:t>Invitation/request for review and feedback from 802.11 members, send to any comments to </a:t>
            </a:r>
            <a:r>
              <a:rPr lang="en-GB" dirty="0" smtClean="0">
                <a:hlinkClick r:id="rId4"/>
              </a:rPr>
              <a:t>6lo@ietf.org</a:t>
            </a:r>
            <a:r>
              <a:rPr lang="en-GB" dirty="0" smtClean="0"/>
              <a:t> 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84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</a:t>
            </a:r>
            <a:r>
              <a:rPr lang="en-US" dirty="0" smtClean="0"/>
              <a:t>Nov</a:t>
            </a:r>
            <a:r>
              <a:rPr lang="en-US" dirty="0" smtClean="0"/>
              <a:t> 13-17, </a:t>
            </a:r>
            <a:r>
              <a:rPr lang="en-US" dirty="0" smtClean="0"/>
              <a:t>2017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4"/>
              </a:rPr>
              <a:t>new work summary </a:t>
            </a:r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771745"/>
              </p:ext>
            </p:extLst>
          </p:nvPr>
        </p:nvGraphicFramePr>
        <p:xfrm>
          <a:off x="1066800" y="2875632"/>
          <a:ext cx="6977557" cy="27116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5"/>
                        </a:rPr>
                        <a:t>teep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Trusted Execution Environment Provisioning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6"/>
                        </a:rPr>
                        <a:t>dcrouting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Data </a:t>
                      </a:r>
                      <a:r>
                        <a:rPr lang="en-GB" dirty="0" err="1" smtClean="0"/>
                        <a:t>Center</a:t>
                      </a:r>
                      <a:r>
                        <a:rPr lang="en-GB" dirty="0" smtClean="0"/>
                        <a:t> Routing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7"/>
                        </a:rPr>
                        <a:t>Iasa2.0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 Administrative Support Activity 2.0 (IASA 2.0) Virtual Workshops;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IASA 2.0 process seeks to address which administrative arrangements will best support the IETF going forward.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8"/>
                        </a:rPr>
                        <a:t>suit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 Updates for Internet of Thing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tools.ietf.org/html/draft-perkins-intarea-multicast-ieee802-03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and </a:t>
            </a:r>
            <a:r>
              <a:rPr lang="en-GB" sz="1600" u="sng" dirty="0">
                <a:hlinkClick r:id="rId6"/>
              </a:rPr>
              <a:t>https://www.ietf.org/id/draft-mcbride-mboned-wifi-mcast-problem-statement-01.txt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See</a:t>
            </a:r>
            <a:r>
              <a:rPr lang="en-US" sz="2000" b="1" dirty="0" smtClean="0"/>
              <a:t> </a:t>
            </a:r>
            <a:r>
              <a:rPr lang="en-GB" sz="2000" dirty="0" smtClean="0">
                <a:hlinkClick r:id="rId7"/>
              </a:rPr>
              <a:t>https://www.ietf.org/proceedings/98/slides/slides-98-intarea-80211-multicast-testbed-and-results-00.pdf</a:t>
            </a:r>
            <a:r>
              <a:rPr lang="en-GB" sz="2000" dirty="0" smtClean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 smtClean="0"/>
              <a:t>TGmd</a:t>
            </a:r>
            <a:r>
              <a:rPr lang="en-GB" sz="1600" dirty="0" smtClean="0"/>
              <a:t> teleconference held  with the authors 2017-05-30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95911</TotalTime>
  <Words>1587</Words>
  <Application>Microsoft Office PowerPoint</Application>
  <PresentationFormat>On-screen Show (4:3)</PresentationFormat>
  <Paragraphs>346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IoT related work – feedback requested</vt:lpstr>
      <vt:lpstr>IETF BOFs IETF Nov 13-17, 2017</vt:lpstr>
      <vt:lpstr>YANG Model Catalog</vt:lpstr>
      <vt:lpstr>Multicast Topics</vt:lpstr>
      <vt:lpstr>Of Interest to Smart Grid</vt:lpstr>
      <vt:lpstr>CAPPORT WG</vt:lpstr>
      <vt:lpstr>RADEXT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686</cp:revision>
  <cp:lastPrinted>1998-02-10T13:28:06Z</cp:lastPrinted>
  <dcterms:created xsi:type="dcterms:W3CDTF">2005-01-04T21:26:55Z</dcterms:created>
  <dcterms:modified xsi:type="dcterms:W3CDTF">2017-11-08T13:58:45Z</dcterms:modified>
</cp:coreProperties>
</file>