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632" r:id="rId4"/>
    <p:sldId id="658" r:id="rId5"/>
    <p:sldId id="557" r:id="rId6"/>
    <p:sldId id="652" r:id="rId7"/>
    <p:sldId id="648" r:id="rId8"/>
    <p:sldId id="649" r:id="rId9"/>
    <p:sldId id="621" r:id="rId10"/>
    <p:sldId id="622" r:id="rId11"/>
    <p:sldId id="623" r:id="rId12"/>
    <p:sldId id="624" r:id="rId13"/>
    <p:sldId id="625" r:id="rId14"/>
    <p:sldId id="620" r:id="rId15"/>
    <p:sldId id="647" r:id="rId16"/>
    <p:sldId id="629" r:id="rId17"/>
    <p:sldId id="635" r:id="rId18"/>
    <p:sldId id="638" r:id="rId19"/>
    <p:sldId id="657" r:id="rId20"/>
    <p:sldId id="656" r:id="rId21"/>
    <p:sldId id="650" r:id="rId22"/>
    <p:sldId id="651" r:id="rId23"/>
    <p:sldId id="653" r:id="rId24"/>
    <p:sldId id="654" r:id="rId25"/>
    <p:sldId id="655" r:id="rId26"/>
    <p:sldId id="659" r:id="rId27"/>
    <p:sldId id="660" r:id="rId28"/>
    <p:sldId id="661" r:id="rId29"/>
    <p:sldId id="636" r:id="rId30"/>
    <p:sldId id="646" r:id="rId31"/>
    <p:sldId id="590"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0" y="-10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14</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14</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65249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9</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802.11-17/1556r7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89-06-000m-resolutions-for-obsolete-and-repace-comments-d0-1.docx%20under%20CID%2067"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610-01-000m-proposed-resolutions-for-editor-s-notes-in-revmd-d0-4.doc"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7/11-17-1602-03-000m-nonce-reuse-prevention.doc"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738-00-000m-setting-ccf0-for-20-40mhz-bss-bw.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4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13</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14</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Waikoloa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Edward AU</a:t>
            </a:r>
          </a:p>
          <a:p>
            <a:pPr>
              <a:lnSpc>
                <a:spcPct val="80000"/>
              </a:lnSpc>
            </a:pPr>
            <a:r>
              <a:rPr lang="en-US" altLang="en-US" dirty="0" smtClean="0"/>
              <a:t>Seconded: Mike </a:t>
            </a:r>
            <a:r>
              <a:rPr lang="en-US" altLang="en-US" dirty="0" err="1" smtClean="0"/>
              <a:t>Montemurro</a:t>
            </a:r>
            <a:endParaRPr lang="en-US" altLang="en-US" dirty="0" smtClean="0"/>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smtClean="0">
                <a:solidFill>
                  <a:srgbClr val="006600"/>
                </a:solidFill>
              </a:rPr>
              <a:t>P802.11aj – March 2018</a:t>
            </a:r>
          </a:p>
          <a:p>
            <a:pPr>
              <a:lnSpc>
                <a:spcPct val="80000"/>
              </a:lnSpc>
            </a:pPr>
            <a:r>
              <a:rPr lang="en-US" altLang="en-US" sz="2000" dirty="0" smtClean="0">
                <a:solidFill>
                  <a:srgbClr val="006600"/>
                </a:solidFill>
              </a:rPr>
              <a:t>P802.11aq </a:t>
            </a:r>
            <a:r>
              <a:rPr lang="en-US" altLang="en-US" sz="2000" dirty="0">
                <a:solidFill>
                  <a:srgbClr val="006600"/>
                </a:solidFill>
              </a:rPr>
              <a:t>– March 2018</a:t>
            </a:r>
          </a:p>
          <a:p>
            <a:pPr>
              <a:lnSpc>
                <a:spcPct val="80000"/>
              </a:lnSpc>
            </a:pPr>
            <a:r>
              <a:rPr lang="en-US" altLang="en-US" sz="2000" dirty="0" smtClean="0">
                <a:solidFill>
                  <a:srgbClr val="006600"/>
                </a:solidFill>
              </a:rPr>
              <a:t>P802.11ak </a:t>
            </a:r>
            <a:r>
              <a:rPr lang="en-US" altLang="en-US" sz="2000" dirty="0">
                <a:solidFill>
                  <a:srgbClr val="006600"/>
                </a:solidFill>
              </a:rPr>
              <a:t>– March 2018</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 11-17-1606</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802.11 specification should define a mechanism to protect against multi-channel MITM</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20 N:1 A:11</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RSNE should advertise operating channel validation capability and policy</a:t>
            </a:r>
          </a:p>
          <a:p>
            <a:pPr marL="457200" indent="-127000">
              <a:spcBef>
                <a:spcPts val="0"/>
              </a:spcBef>
              <a:spcAft>
                <a:spcPts val="0"/>
              </a:spcAft>
              <a:buClr>
                <a:schemeClr val="dk1"/>
              </a:buClr>
              <a:buSzPct val="100000"/>
              <a:buFont typeface="Times New Roman"/>
              <a:buNone/>
            </a:pPr>
            <a:r>
              <a:rPr lang="en-US" sz="2000" b="0" kern="0" dirty="0" smtClean="0"/>
              <a:t>Validation (capability indication):3, Required/not required (policy): 0</a:t>
            </a:r>
          </a:p>
          <a:p>
            <a:pPr marL="457200" indent="-127000">
              <a:spcBef>
                <a:spcPts val="0"/>
              </a:spcBef>
              <a:spcAft>
                <a:spcPts val="0"/>
              </a:spcAft>
              <a:buClr>
                <a:schemeClr val="dk1"/>
              </a:buClr>
              <a:buSzPct val="100000"/>
              <a:buFont typeface="Times New Roman"/>
              <a:buNone/>
            </a:pPr>
            <a:r>
              <a:rPr lang="en-US" sz="2000" b="0" kern="0" dirty="0" smtClean="0"/>
              <a:t>No advertisement needed0, Abstain:28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be included and MIC protected in RSN key exchanges - Pairwise and Group Key handshakes</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Y: 5 N: 0A: 30</a:t>
            </a:r>
          </a:p>
          <a:p>
            <a:pPr marL="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355600">
              <a:spcBef>
                <a:spcPts val="0"/>
              </a:spcBef>
              <a:spcAft>
                <a:spcPts val="0"/>
              </a:spcAft>
              <a:buClr>
                <a:schemeClr val="dk1"/>
              </a:buClr>
              <a:buSzPct val="100000"/>
              <a:buFont typeface="Times New Roman"/>
              <a:buAutoNum type="alphaUcPeriod"/>
            </a:pPr>
            <a:r>
              <a:rPr lang="en-US" sz="2000" b="0" kern="0" dirty="0" smtClean="0">
                <a:solidFill>
                  <a:schemeClr val="dk1"/>
                </a:solidFill>
                <a:latin typeface="Times New Roman"/>
                <a:ea typeface="Times New Roman"/>
                <a:cs typeface="Times New Roman"/>
                <a:sym typeface="Times New Roman"/>
              </a:rPr>
              <a:t>Operating channel information should consist of one of</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Country, Operating Class and Channel</a:t>
            </a:r>
            <a:r>
              <a:rPr lang="en-US" kern="0" dirty="0" smtClean="0"/>
              <a:t>(s)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Hash of Operating Channel Information 2</a:t>
            </a:r>
          </a:p>
          <a:p>
            <a:pPr marL="914400" lvl="1" indent="-355600">
              <a:spcBef>
                <a:spcPts val="0"/>
              </a:spcBef>
              <a:spcAft>
                <a:spcPts val="0"/>
              </a:spcAft>
              <a:buClr>
                <a:schemeClr val="dk1"/>
              </a:buClr>
              <a:buSzPct val="100000"/>
              <a:buFont typeface="Times New Roman"/>
              <a:buAutoNum type="alphaLcPeriod"/>
            </a:pPr>
            <a:r>
              <a:rPr lang="en-US" kern="0" dirty="0" smtClean="0">
                <a:solidFill>
                  <a:schemeClr val="dk1"/>
                </a:solidFill>
                <a:latin typeface="Times New Roman"/>
                <a:ea typeface="Times New Roman"/>
                <a:cs typeface="Times New Roman"/>
                <a:sym typeface="Times New Roman"/>
              </a:rPr>
              <a:t>Other/ Abstain 1/29</a:t>
            </a: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14300">
              <a:spcBef>
                <a:spcPts val="0"/>
              </a:spcBef>
              <a:spcAft>
                <a:spcPts val="0"/>
              </a:spcAft>
              <a:buClr>
                <a:schemeClr val="dk1"/>
              </a:buClr>
              <a:buSzPct val="100000"/>
              <a:buFont typeface="Times New Roman"/>
              <a:buNone/>
            </a:pPr>
            <a:endParaRPr lang="en-US" sz="1800" b="0" kern="0" dirty="0" smtClean="0">
              <a:solidFill>
                <a:schemeClr val="dk1"/>
              </a:solidFill>
              <a:latin typeface="Times New Roman"/>
              <a:ea typeface="Times New Roman"/>
              <a:cs typeface="Times New Roman"/>
              <a:sym typeface="Times New Roman"/>
            </a:endParaRPr>
          </a:p>
          <a:p>
            <a:pPr marL="0" indent="-152400">
              <a:spcBef>
                <a:spcPts val="0"/>
              </a:spcBef>
              <a:spcAft>
                <a:spcPts val="0"/>
              </a:spcAft>
              <a:buClr>
                <a:schemeClr val="dk1"/>
              </a:buClr>
              <a:buSzPct val="100000"/>
              <a:buFont typeface="Times New Roman"/>
              <a:buNone/>
            </a:pPr>
            <a:endParaRPr lang="en-US" b="0" kern="0" dirty="0" smtClean="0">
              <a:solidFill>
                <a:schemeClr val="dk1"/>
              </a:solidFill>
              <a:latin typeface="Times New Roman"/>
              <a:ea typeface="Times New Roman"/>
              <a:cs typeface="Times New Roman"/>
              <a:sym typeface="Times New Roman"/>
            </a:endParaRPr>
          </a:p>
          <a:p>
            <a:pPr indent="-495300">
              <a:spcBef>
                <a:spcPts val="0"/>
              </a:spcBef>
              <a:spcAft>
                <a:spcPts val="0"/>
              </a:spcAft>
              <a:buClr>
                <a:schemeClr val="dk1"/>
              </a:buClr>
              <a:buSzPct val="100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lvl="1" indent="-317500">
              <a:spcBef>
                <a:spcPts val="400"/>
              </a:spcBef>
              <a:spcAft>
                <a:spcPts val="0"/>
              </a:spcAft>
              <a:buClr>
                <a:schemeClr val="dk1"/>
              </a:buClr>
              <a:buSzPct val="25000"/>
              <a:buFont typeface="Times New Roman"/>
              <a:buNone/>
            </a:pPr>
            <a:endParaRPr lang="en-US" kern="0" dirty="0" smtClean="0">
              <a:solidFill>
                <a:schemeClr val="dk1"/>
              </a:solidFill>
              <a:latin typeface="Times New Roman"/>
              <a:ea typeface="Times New Roman"/>
              <a:cs typeface="Times New Roman"/>
              <a:sym typeface="Times New Roman"/>
            </a:endParaRPr>
          </a:p>
          <a:p>
            <a:pPr indent="-374650">
              <a:spcBef>
                <a:spcPts val="400"/>
              </a:spcBef>
              <a:spcAft>
                <a:spcPts val="0"/>
              </a:spcAft>
              <a:buClr>
                <a:schemeClr val="dk1"/>
              </a:buClr>
              <a:buSzPct val="25000"/>
              <a:buFont typeface="Times New Roman"/>
              <a:buNone/>
            </a:pPr>
            <a:endParaRPr lang="en-US" sz="2000" b="0" kern="0"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4408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Polls – RIFS</a:t>
            </a:r>
            <a:endParaRPr lang="en-GB" dirty="0"/>
          </a:p>
        </p:txBody>
      </p:sp>
      <p:sp>
        <p:nvSpPr>
          <p:cNvPr id="7" name="Shape 169"/>
          <p:cNvSpPr txBox="1">
            <a:spLocks/>
          </p:cNvSpPr>
          <p:nvPr/>
        </p:nvSpPr>
        <p:spPr>
          <a:xfrm>
            <a:off x="2392500" y="1486163"/>
            <a:ext cx="8351700" cy="4594800"/>
          </a:xfrm>
          <a:prstGeom prst="rect">
            <a:avLst/>
          </a:prstGeom>
          <a:noFill/>
          <a:ln>
            <a:noFill/>
          </a:ln>
        </p:spPr>
        <p:txBody>
          <a:bodyPr wrap="square" lIns="92075" tIns="46025" rIns="92075" bIns="46025" anchor="t" anchorCtr="0">
            <a:no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Tues PM1: RIFS should</a:t>
            </a:r>
          </a:p>
          <a:p>
            <a:pPr marL="457200" indent="-127000">
              <a:spcBef>
                <a:spcPts val="0"/>
              </a:spcBef>
              <a:spcAft>
                <a:spcPts val="0"/>
              </a:spcAft>
              <a:buClr>
                <a:schemeClr val="dk1"/>
              </a:buClr>
              <a:buSzPct val="100000"/>
              <a:buFont typeface="Times New Roman"/>
              <a:buNone/>
            </a:pPr>
            <a:endParaRPr lang="en-US" sz="2000" b="0" kern="0" dirty="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Be Removed as proposed by CID 69	7</a:t>
            </a:r>
          </a:p>
          <a:p>
            <a:pPr marL="457200" indent="-127000">
              <a:spcBef>
                <a:spcPts val="0"/>
              </a:spcBef>
              <a:spcAft>
                <a:spcPts val="0"/>
              </a:spcAft>
              <a:buClr>
                <a:schemeClr val="dk1"/>
              </a:buClr>
              <a:buSzPct val="100000"/>
              <a:buFont typeface="Times New Roman"/>
              <a:buNone/>
            </a:pPr>
            <a:r>
              <a:rPr lang="en-US" sz="2000" b="0" kern="0" dirty="0" smtClean="0">
                <a:solidFill>
                  <a:schemeClr val="dk1"/>
                </a:solidFill>
                <a:latin typeface="Times New Roman"/>
                <a:ea typeface="Times New Roman"/>
                <a:cs typeface="Times New Roman"/>
                <a:sym typeface="Times New Roman"/>
              </a:rPr>
              <a:t>Maintained as is			18</a:t>
            </a:r>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a:p>
            <a:pPr marL="457200" indent="-127000">
              <a:spcBef>
                <a:spcPts val="0"/>
              </a:spcBef>
              <a:spcAft>
                <a:spcPts val="0"/>
              </a:spcAft>
              <a:buClr>
                <a:schemeClr val="dk1"/>
              </a:buClr>
              <a:buSzPct val="100000"/>
              <a:buNone/>
            </a:pPr>
            <a:r>
              <a:rPr lang="en-US" sz="2000" b="0" kern="0" dirty="0" smtClean="0">
                <a:solidFill>
                  <a:schemeClr val="dk1"/>
                </a:solidFill>
                <a:ea typeface="Times New Roman"/>
                <a:cs typeface="Times New Roman"/>
                <a:sym typeface="Times New Roman"/>
              </a:rPr>
              <a:t>TBD: </a:t>
            </a:r>
            <a:r>
              <a:rPr lang="en-US" sz="2000" b="0" kern="0" dirty="0" smtClean="0">
                <a:solidFill>
                  <a:schemeClr val="dk1"/>
                </a:solidFill>
                <a:latin typeface="Times New Roman"/>
                <a:ea typeface="Times New Roman"/>
                <a:cs typeface="Times New Roman"/>
                <a:sym typeface="Times New Roman"/>
              </a:rPr>
              <a:t>Way forward for RIFS</a:t>
            </a:r>
          </a:p>
          <a:p>
            <a:pPr marL="914400" lvl="1" indent="-457200">
              <a:buFont typeface="+mj-lt"/>
              <a:buAutoNum type="arabicPeriod"/>
            </a:pPr>
            <a:r>
              <a:rPr lang="en-US" dirty="0"/>
              <a:t>Keep obsolete – no change </a:t>
            </a:r>
            <a:r>
              <a:rPr lang="en-US" dirty="0" smtClean="0"/>
              <a:t>to current standard 16</a:t>
            </a:r>
            <a:endParaRPr lang="en-US" dirty="0"/>
          </a:p>
          <a:p>
            <a:pPr marL="914400" lvl="1" indent="-457200">
              <a:buFont typeface="+mj-lt"/>
              <a:buAutoNum type="arabicPeriod"/>
            </a:pPr>
            <a:r>
              <a:rPr lang="en-US" dirty="0"/>
              <a:t>Make </a:t>
            </a:r>
            <a:r>
              <a:rPr lang="en-US" dirty="0" smtClean="0"/>
              <a:t>deprecated – text remains, Obsolete changed to deprecate, mention of removal is deleted - 8</a:t>
            </a:r>
            <a:endParaRPr lang="en-US" dirty="0"/>
          </a:p>
          <a:p>
            <a:pPr marL="914400" lvl="1" indent="-457200">
              <a:buFont typeface="+mj-lt"/>
              <a:buAutoNum type="arabicPeriod"/>
            </a:pPr>
            <a:r>
              <a:rPr lang="en-US" dirty="0"/>
              <a:t>Remove RIFS for </a:t>
            </a:r>
            <a:r>
              <a:rPr lang="en-US" dirty="0" smtClean="0"/>
              <a:t>non-DMG as proposed by CID 69 - 5</a:t>
            </a:r>
          </a:p>
          <a:p>
            <a:pPr marL="914400" lvl="1" indent="-457200">
              <a:buFont typeface="+mj-lt"/>
              <a:buAutoNum type="arabicPeriod"/>
            </a:pPr>
            <a:r>
              <a:rPr lang="en-US" dirty="0" smtClean="0"/>
              <a:t>Abstain 4</a:t>
            </a:r>
            <a:endParaRPr lang="en-GB" dirty="0"/>
          </a:p>
          <a:p>
            <a:pPr marL="457200" indent="-127000">
              <a:spcBef>
                <a:spcPts val="0"/>
              </a:spcBef>
              <a:spcAft>
                <a:spcPts val="0"/>
              </a:spcAft>
              <a:buClr>
                <a:schemeClr val="dk1"/>
              </a:buClr>
              <a:buSzPct val="100000"/>
              <a:buFont typeface="Times New Roman"/>
              <a:buNone/>
            </a:pPr>
            <a:endParaRPr lang="en-US" sz="2000" b="0" kern="0" dirty="0" smtClean="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883936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except for CIDs 60 and 66, changing the resolution to CID 37 as “Rejected”</a:t>
            </a:r>
            <a:endParaRPr lang="en-US" altLang="en-US" sz="2400" kern="0" dirty="0"/>
          </a:p>
          <a:p>
            <a:pPr>
              <a:lnSpc>
                <a:spcPct val="80000"/>
              </a:lnSpc>
            </a:pPr>
            <a:r>
              <a:rPr lang="en-US" altLang="en-US" kern="0" dirty="0" smtClean="0"/>
              <a:t>Moved: Mike </a:t>
            </a:r>
            <a:r>
              <a:rPr lang="en-US" altLang="en-US" kern="0" dirty="0" err="1" smtClean="0"/>
              <a:t>Montemurro</a:t>
            </a:r>
            <a:endParaRPr lang="en-US" altLang="en-US" kern="0" dirty="0" smtClean="0"/>
          </a:p>
          <a:p>
            <a:pPr>
              <a:lnSpc>
                <a:spcPct val="80000"/>
              </a:lnSpc>
            </a:pPr>
            <a:r>
              <a:rPr lang="en-US" altLang="en-US" kern="0" dirty="0" smtClean="0"/>
              <a:t>Seconded:  Emily Qi</a:t>
            </a:r>
          </a:p>
          <a:p>
            <a:pPr>
              <a:lnSpc>
                <a:spcPct val="80000"/>
              </a:lnSpc>
            </a:pPr>
            <a:r>
              <a:rPr lang="en-US" altLang="en-US" kern="0" dirty="0" smtClean="0"/>
              <a:t>Result: 14-0-5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15– Remove </a:t>
            </a:r>
            <a:r>
              <a:rPr lang="en-US" dirty="0"/>
              <a:t>Phased Coexistence Operation  </a:t>
            </a:r>
            <a:endParaRPr lang="en-GB" dirty="0"/>
          </a:p>
        </p:txBody>
      </p:sp>
      <p:sp>
        <p:nvSpPr>
          <p:cNvPr id="6" name="Rectangle 3"/>
          <p:cNvSpPr txBox="1">
            <a:spLocks noChangeArrowheads="1"/>
          </p:cNvSpPr>
          <p:nvPr/>
        </p:nvSpPr>
        <p:spPr bwMode="auto">
          <a:xfrm>
            <a:off x="2133600" y="1843882"/>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Chris Hansen</a:t>
            </a:r>
          </a:p>
          <a:p>
            <a:pPr>
              <a:lnSpc>
                <a:spcPct val="80000"/>
              </a:lnSpc>
            </a:pPr>
            <a:r>
              <a:rPr lang="en-US" altLang="en-US" kern="0" dirty="0" smtClean="0"/>
              <a:t>Seconded:  Mark Rison</a:t>
            </a:r>
          </a:p>
          <a:p>
            <a:pPr>
              <a:lnSpc>
                <a:spcPct val="80000"/>
              </a:lnSpc>
            </a:pPr>
            <a:r>
              <a:rPr lang="en-US" altLang="en-US" kern="0" dirty="0" smtClean="0"/>
              <a:t>Result: 15-0-5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16 – </a:t>
            </a:r>
            <a:r>
              <a:rPr lang="en-US" dirty="0"/>
              <a:t>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Adrian Stephens</a:t>
            </a:r>
          </a:p>
          <a:p>
            <a:pPr>
              <a:lnSpc>
                <a:spcPct val="80000"/>
              </a:lnSpc>
            </a:pPr>
            <a:r>
              <a:rPr lang="en-US" altLang="en-US" kern="0" dirty="0" smtClean="0"/>
              <a:t>Seconded:  Graham Smith</a:t>
            </a:r>
          </a:p>
          <a:p>
            <a:pPr>
              <a:lnSpc>
                <a:spcPct val="80000"/>
              </a:lnSpc>
            </a:pPr>
            <a:r>
              <a:rPr lang="en-US" altLang="en-US" kern="0" dirty="0" smtClean="0"/>
              <a:t>Result: 15-0-5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17– </a:t>
            </a:r>
            <a:r>
              <a:rPr lang="en-US" dirty="0"/>
              <a:t>Remove </a:t>
            </a:r>
            <a:r>
              <a:rPr lang="en-GB" dirty="0"/>
              <a:t>L-SIG TXOP protection mechanism </a:t>
            </a:r>
          </a:p>
        </p:txBody>
      </p:sp>
      <p:sp>
        <p:nvSpPr>
          <p:cNvPr id="6" name="Rectangle 3"/>
          <p:cNvSpPr txBox="1">
            <a:spLocks noChangeArrowheads="1"/>
          </p:cNvSpPr>
          <p:nvPr/>
        </p:nvSpPr>
        <p:spPr bwMode="auto">
          <a:xfrm>
            <a:off x="2133601" y="1843882"/>
            <a:ext cx="9220200" cy="409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CID 67 as</a:t>
            </a:r>
          </a:p>
          <a:p>
            <a:pPr lvl="1">
              <a:lnSpc>
                <a:spcPct val="80000"/>
              </a:lnSpc>
            </a:pPr>
            <a:r>
              <a:rPr lang="en-US" altLang="en-US" sz="2400" kern="0" dirty="0" smtClean="0"/>
              <a:t>“Revised” </a:t>
            </a:r>
            <a:endParaRPr lang="en-US" altLang="en-US" sz="2400" kern="0" dirty="0"/>
          </a:p>
          <a:p>
            <a:pPr lvl="1">
              <a:lnSpc>
                <a:spcPct val="80000"/>
              </a:lnSpc>
            </a:pPr>
            <a:r>
              <a:rPr lang="en-US" altLang="en-US" sz="2400" kern="0" dirty="0" smtClean="0"/>
              <a:t>“Incorporate the changes in </a:t>
            </a:r>
            <a:r>
              <a:rPr lang="en-US" altLang="en-US" sz="2400" kern="0" dirty="0">
                <a:hlinkClick r:id="rId2"/>
              </a:rPr>
              <a:t>https://</a:t>
            </a:r>
            <a:r>
              <a:rPr lang="en-US" altLang="en-US" sz="2400" kern="0" dirty="0" smtClean="0">
                <a:hlinkClick r:id="rId2"/>
              </a:rPr>
              <a:t>mentor.ieee.org/802.11/dcn/17/11-17-0989-06-000m-resolutions-for-obsolete-and-repace-comments-d0-1.docx under CID 67</a:t>
            </a:r>
            <a:r>
              <a:rPr lang="en-US" altLang="en-US" sz="2400" kern="0" dirty="0" smtClean="0"/>
              <a:t>. These changes remove the L-SIG TXOP protection mechanism from the standard.</a:t>
            </a:r>
          </a:p>
          <a:p>
            <a:pPr lvl="1">
              <a:lnSpc>
                <a:spcPct val="80000"/>
              </a:lnSpc>
            </a:pPr>
            <a:endParaRPr lang="en-US" altLang="en-US" sz="2400" kern="0" dirty="0" smtClean="0"/>
          </a:p>
          <a:p>
            <a:pPr>
              <a:lnSpc>
                <a:spcPct val="80000"/>
              </a:lnSpc>
            </a:pPr>
            <a:r>
              <a:rPr lang="en-US" altLang="en-US" kern="0" dirty="0" smtClean="0"/>
              <a:t>Moved: Graham Smith</a:t>
            </a:r>
          </a:p>
          <a:p>
            <a:pPr>
              <a:lnSpc>
                <a:spcPct val="80000"/>
              </a:lnSpc>
            </a:pPr>
            <a:r>
              <a:rPr lang="en-US" altLang="en-US" kern="0" dirty="0" smtClean="0"/>
              <a:t>Seconded:  Mike </a:t>
            </a:r>
            <a:r>
              <a:rPr lang="en-US" altLang="en-US" kern="0" dirty="0" err="1" smtClean="0"/>
              <a:t>Montemurro</a:t>
            </a:r>
            <a:endParaRPr lang="en-US" altLang="en-US" kern="0" dirty="0" smtClean="0"/>
          </a:p>
          <a:p>
            <a:pPr>
              <a:lnSpc>
                <a:spcPct val="80000"/>
              </a:lnSpc>
            </a:pPr>
            <a:r>
              <a:rPr lang="en-US" altLang="en-US" kern="0" dirty="0" smtClean="0"/>
              <a:t>Result: 14-0-6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45503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1371600" y="6096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18– Approve “Editor Note” Comments</a:t>
            </a:r>
            <a:br>
              <a:rPr lang="en-US" dirty="0" smtClean="0"/>
            </a:br>
            <a:r>
              <a:rPr lang="en-US" dirty="0" smtClean="0"/>
              <a:t>as discussed on 2017-11-03 teleconference</a:t>
            </a: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t> </a:t>
            </a:r>
            <a:r>
              <a:rPr lang="en-US" altLang="en-US" sz="2800" kern="0" dirty="0" smtClean="0">
                <a:hlinkClick r:id="rId2"/>
              </a:rPr>
              <a:t>https</a:t>
            </a:r>
            <a:r>
              <a:rPr lang="en-US" altLang="en-US" sz="2800" kern="0" dirty="0">
                <a:hlinkClick r:id="rId2"/>
              </a:rPr>
              <a:t>://</a:t>
            </a:r>
            <a:r>
              <a:rPr lang="en-US" altLang="en-US" sz="2800" kern="0" dirty="0" smtClean="0">
                <a:hlinkClick r:id="rId2"/>
              </a:rPr>
              <a:t>mentor.ieee.org/802.11/dcn/17/11-17-1610-01-000m-proposed-resolutions-for-editor-s-notes-in-revmd-d0-4.doc</a:t>
            </a:r>
            <a:r>
              <a:rPr lang="en-US" altLang="en-US" sz="2800" kern="0" dirty="0" smtClean="0"/>
              <a:t> </a:t>
            </a:r>
            <a:endParaRPr lang="en-US" altLang="en-US" sz="2400" kern="0" dirty="0" smtClean="0"/>
          </a:p>
          <a:p>
            <a:pPr lvl="1">
              <a:lnSpc>
                <a:spcPct val="80000"/>
              </a:lnSpc>
            </a:pPr>
            <a:endParaRPr lang="en-US" altLang="en-US" sz="2400" kern="0" dirty="0" smtClean="0"/>
          </a:p>
          <a:p>
            <a:pPr>
              <a:lnSpc>
                <a:spcPct val="80000"/>
              </a:lnSpc>
            </a:pPr>
            <a:r>
              <a:rPr lang="en-US" altLang="en-US" kern="0" dirty="0" smtClean="0"/>
              <a:t>Moved: Emily Qi</a:t>
            </a:r>
          </a:p>
          <a:p>
            <a:pPr>
              <a:lnSpc>
                <a:spcPct val="80000"/>
              </a:lnSpc>
            </a:pPr>
            <a:r>
              <a:rPr lang="en-US" altLang="en-US" kern="0" dirty="0" smtClean="0"/>
              <a:t>Seconded:  Edward Au</a:t>
            </a:r>
          </a:p>
          <a:p>
            <a:pPr>
              <a:lnSpc>
                <a:spcPct val="80000"/>
              </a:lnSpc>
            </a:pPr>
            <a:r>
              <a:rPr lang="en-US" altLang="en-US" kern="0" dirty="0" smtClean="0"/>
              <a:t>Result: Unanimous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92352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19 </a:t>
            </a:r>
            <a:r>
              <a:rPr lang="en-US" dirty="0"/>
              <a:t>– </a:t>
            </a:r>
            <a:r>
              <a:rPr lang="en-US" dirty="0" smtClean="0"/>
              <a:t>Nonce reuse prevention</a:t>
            </a:r>
            <a:br>
              <a:rPr lang="en-US" dirty="0" smtClean="0"/>
            </a:br>
            <a:endParaRPr lang="en-GB" dirty="0"/>
          </a:p>
        </p:txBody>
      </p:sp>
      <p:sp>
        <p:nvSpPr>
          <p:cNvPr id="6" name="Rectangle 3"/>
          <p:cNvSpPr txBox="1">
            <a:spLocks noChangeArrowheads="1"/>
          </p:cNvSpPr>
          <p:nvPr/>
        </p:nvSpPr>
        <p:spPr bwMode="auto">
          <a:xfrm>
            <a:off x="2171701" y="2092198"/>
            <a:ext cx="9220200" cy="4003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the text changes indicated in </a:t>
            </a:r>
            <a:r>
              <a:rPr lang="en-US" altLang="en-US" kern="0" dirty="0" smtClean="0">
                <a:hlinkClick r:id="rId2"/>
              </a:rPr>
              <a:t>https</a:t>
            </a:r>
            <a:r>
              <a:rPr lang="en-US" altLang="en-US" kern="0" dirty="0">
                <a:hlinkClick r:id="rId2"/>
              </a:rPr>
              <a:t>://</a:t>
            </a:r>
            <a:r>
              <a:rPr lang="en-US" altLang="en-US" kern="0" dirty="0" smtClean="0">
                <a:hlinkClick r:id="rId2"/>
              </a:rPr>
              <a:t>mentor.ieee.org/802.11/dcn/17/11-17-1602-03-000m-nonce-reuse-prevention.doc</a:t>
            </a:r>
            <a:r>
              <a:rPr lang="en-US" altLang="en-US" kern="0" dirty="0" smtClean="0"/>
              <a:t> </a:t>
            </a:r>
            <a:endParaRPr lang="en-US" altLang="en-US" sz="2000" kern="0" dirty="0" smtClean="0"/>
          </a:p>
          <a:p>
            <a:pPr lvl="1">
              <a:lnSpc>
                <a:spcPct val="80000"/>
              </a:lnSpc>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Emily Qi</a:t>
            </a:r>
          </a:p>
          <a:p>
            <a:pPr>
              <a:lnSpc>
                <a:spcPct val="80000"/>
              </a:lnSpc>
            </a:pPr>
            <a:r>
              <a:rPr lang="en-US" altLang="en-US" kern="0" dirty="0" smtClean="0"/>
              <a:t>Result: 20-0-1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18611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20 </a:t>
            </a:r>
            <a:r>
              <a:rPr lang="en-US" dirty="0"/>
              <a:t>– </a:t>
            </a:r>
            <a:r>
              <a:rPr lang="en-US" dirty="0" smtClean="0"/>
              <a:t>Coverage Class</a:t>
            </a:r>
            <a:br>
              <a:rPr lang="en-US" dirty="0" smtClean="0"/>
            </a:br>
            <a:endParaRPr lang="en-GB" dirty="0"/>
          </a:p>
        </p:txBody>
      </p:sp>
      <p:sp>
        <p:nvSpPr>
          <p:cNvPr id="6" name="Rectangle 3"/>
          <p:cNvSpPr txBox="1">
            <a:spLocks noChangeArrowheads="1"/>
          </p:cNvSpPr>
          <p:nvPr/>
        </p:nvSpPr>
        <p:spPr bwMode="auto">
          <a:xfrm>
            <a:off x="1963209" y="1524000"/>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174 as</a:t>
            </a:r>
            <a:endParaRPr lang="en-US" altLang="en-US" sz="2000" kern="0" dirty="0" smtClean="0"/>
          </a:p>
          <a:p>
            <a:pPr lvl="1">
              <a:lnSpc>
                <a:spcPct val="80000"/>
              </a:lnSpc>
            </a:pPr>
            <a:r>
              <a:rPr lang="en-GB" sz="2400" b="1" dirty="0" smtClean="0"/>
              <a:t>REVISED</a:t>
            </a:r>
          </a:p>
          <a:p>
            <a:pPr lvl="1">
              <a:lnSpc>
                <a:spcPct val="80000"/>
              </a:lnSpc>
            </a:pPr>
            <a:r>
              <a:rPr lang="en-GB" sz="2400" dirty="0" smtClean="0"/>
              <a:t>“At 1482.54 insert “NOTE 3 – </a:t>
            </a:r>
            <a:r>
              <a:rPr lang="en-US" sz="2400" dirty="0"/>
              <a:t>An AP using coverage classes that determines that an associating or associated STA does not support coverage classes might deny association </a:t>
            </a:r>
            <a:r>
              <a:rPr lang="en-US" sz="2400" dirty="0" smtClean="0"/>
              <a:t>to or </a:t>
            </a:r>
            <a:r>
              <a:rPr lang="en-US" sz="2400" dirty="0"/>
              <a:t>disassociate that STA.  The mechanism by which the AP makes that determination is outside the scope of </a:t>
            </a:r>
            <a:r>
              <a:rPr lang="en-US" sz="2400" dirty="0" smtClean="0"/>
              <a:t>this </a:t>
            </a:r>
            <a:r>
              <a:rPr lang="en-US" sz="2400" dirty="0"/>
              <a:t>standard</a:t>
            </a:r>
            <a:r>
              <a:rPr lang="en-US" sz="2400" dirty="0" smtClean="0"/>
              <a:t>.”</a:t>
            </a:r>
            <a:endParaRPr lang="en-GB" sz="2400" dirty="0" smtClean="0"/>
          </a:p>
          <a:p>
            <a:pPr lvl="1">
              <a:lnSpc>
                <a:spcPct val="80000"/>
              </a:lnSpc>
            </a:pPr>
            <a:r>
              <a:rPr lang="en-GB" sz="2400" dirty="0" smtClean="0"/>
              <a:t>In response to the commenter: The request by the commenter to mark as obsolete is not adopted. We </a:t>
            </a:r>
            <a:r>
              <a:rPr lang="en-GB" sz="2400" dirty="0"/>
              <a:t>do not burden the standard with additional information in associate request that is unused outside of bands where Coverage Classes increase CSMA diameters. We are aware of products using Coverage Classes deployed in TV White Space bands, and do not agree to mark Coverage Classes as obsolete</a:t>
            </a:r>
            <a:r>
              <a:rPr lang="en-GB" sz="2400" dirty="0" smtClean="0"/>
              <a:t>.”</a:t>
            </a:r>
            <a:endParaRPr lang="en-GB" sz="2400" dirty="0"/>
          </a:p>
          <a:p>
            <a:pPr>
              <a:lnSpc>
                <a:spcPct val="80000"/>
              </a:lnSpc>
            </a:pPr>
            <a:r>
              <a:rPr lang="en-US" altLang="en-US" kern="0" dirty="0" smtClean="0"/>
              <a:t>Moved: Peter </a:t>
            </a:r>
            <a:r>
              <a:rPr lang="en-US" altLang="en-US" kern="0" dirty="0" err="1" smtClean="0"/>
              <a:t>Ecclesine</a:t>
            </a:r>
            <a:r>
              <a:rPr lang="en-US" altLang="en-US" kern="0" dirty="0" smtClean="0"/>
              <a:t> Seconded:  Mark Rison Result: 13-0-7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721824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21– RIFS</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69 as </a:t>
            </a:r>
          </a:p>
          <a:p>
            <a:pPr lvl="1">
              <a:lnSpc>
                <a:spcPct val="80000"/>
              </a:lnSpc>
            </a:pPr>
            <a:r>
              <a:rPr lang="en-US" altLang="en-US" kern="0" dirty="0" smtClean="0"/>
              <a:t>“Rejected”</a:t>
            </a:r>
          </a:p>
          <a:p>
            <a:pPr marL="457200" indent="-127000">
              <a:spcBef>
                <a:spcPts val="0"/>
              </a:spcBef>
              <a:spcAft>
                <a:spcPts val="0"/>
              </a:spcAft>
              <a:buClr>
                <a:schemeClr val="dk1"/>
              </a:buClr>
              <a:buSzPct val="100000"/>
              <a:buNone/>
            </a:pPr>
            <a:r>
              <a:rPr lang="en-US" altLang="en-US" sz="1600" kern="0" dirty="0" smtClean="0"/>
              <a:t>“The TG considered three options: retaining the current text, marking as deprecated and removing the feature. See the straw poll results below; There was no consensus to remove RIFS from the standard. Concerns raised in the discussion include existence of implementations in the field.</a:t>
            </a:r>
          </a:p>
          <a:p>
            <a:pPr marL="457200" indent="-127000">
              <a:spcBef>
                <a:spcPts val="0"/>
              </a:spcBef>
              <a:spcAft>
                <a:spcPts val="0"/>
              </a:spcAft>
              <a:buClr>
                <a:schemeClr val="dk1"/>
              </a:buClr>
              <a:buSzPct val="100000"/>
              <a:buNone/>
            </a:pPr>
            <a:r>
              <a:rPr lang="en-US" sz="1600" b="0" kern="0" dirty="0">
                <a:solidFill>
                  <a:schemeClr val="dk1"/>
                </a:solidFill>
                <a:ea typeface="Times New Roman"/>
                <a:cs typeface="Times New Roman"/>
                <a:sym typeface="Times New Roman"/>
              </a:rPr>
              <a:t>	</a:t>
            </a:r>
            <a:r>
              <a:rPr lang="en-US" sz="1200" b="0" kern="0" dirty="0" smtClean="0">
                <a:solidFill>
                  <a:schemeClr val="dk1"/>
                </a:solidFill>
                <a:ea typeface="Times New Roman"/>
                <a:cs typeface="Times New Roman"/>
                <a:sym typeface="Times New Roman"/>
              </a:rPr>
              <a:t>Way </a:t>
            </a:r>
            <a:r>
              <a:rPr lang="en-US" sz="1200" b="0" kern="0" dirty="0">
                <a:solidFill>
                  <a:schemeClr val="dk1"/>
                </a:solidFill>
                <a:ea typeface="Times New Roman"/>
                <a:cs typeface="Times New Roman"/>
                <a:sym typeface="Times New Roman"/>
              </a:rPr>
              <a:t>forward for RIFS</a:t>
            </a:r>
          </a:p>
          <a:p>
            <a:pPr marL="914400" lvl="1" indent="-457200">
              <a:buFont typeface="+mj-lt"/>
              <a:buAutoNum type="arabicPeriod"/>
            </a:pPr>
            <a:r>
              <a:rPr lang="en-US" sz="1200" dirty="0"/>
              <a:t>Keep obsolete – no change to current standard 16</a:t>
            </a:r>
          </a:p>
          <a:p>
            <a:pPr marL="914400" lvl="1" indent="-457200">
              <a:buFont typeface="+mj-lt"/>
              <a:buAutoNum type="arabicPeriod"/>
            </a:pPr>
            <a:r>
              <a:rPr lang="en-US" sz="1200" dirty="0"/>
              <a:t>Make deprecated – text remains, Obsolete changed to deprecate, mention of removal is deleted - 8</a:t>
            </a:r>
          </a:p>
          <a:p>
            <a:pPr marL="914400" lvl="1" indent="-457200">
              <a:buFont typeface="+mj-lt"/>
              <a:buAutoNum type="arabicPeriod"/>
            </a:pPr>
            <a:r>
              <a:rPr lang="en-US" sz="1200" dirty="0"/>
              <a:t>Remove RIFS for non-DMG as proposed by CID 69 - 5</a:t>
            </a:r>
          </a:p>
          <a:p>
            <a:pPr marL="914400" lvl="1" indent="-457200">
              <a:buFont typeface="+mj-lt"/>
              <a:buAutoNum type="arabicPeriod"/>
            </a:pPr>
            <a:r>
              <a:rPr lang="en-US" sz="1200" dirty="0"/>
              <a:t>Abstain 4</a:t>
            </a:r>
            <a:endParaRPr lang="en-GB" sz="1200" dirty="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Stephen Palm</a:t>
            </a:r>
          </a:p>
          <a:p>
            <a:pPr>
              <a:lnSpc>
                <a:spcPct val="80000"/>
              </a:lnSpc>
            </a:pPr>
            <a:r>
              <a:rPr lang="en-US" altLang="en-US" kern="0" dirty="0" smtClean="0"/>
              <a:t>Result: 20-1-3 Passes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828903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1371600" y="762000"/>
            <a:ext cx="981180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22– WEP &amp; TKIP</a:t>
            </a:r>
            <a:br>
              <a:rPr lang="en-US" dirty="0" smtClean="0"/>
            </a:br>
            <a:endParaRPr lang="en-GB" dirty="0"/>
          </a:p>
        </p:txBody>
      </p:sp>
      <p:sp>
        <p:nvSpPr>
          <p:cNvPr id="6" name="Rectangle 3"/>
          <p:cNvSpPr txBox="1">
            <a:spLocks noChangeArrowheads="1"/>
          </p:cNvSpPr>
          <p:nvPr/>
        </p:nvSpPr>
        <p:spPr bwMode="auto">
          <a:xfrm>
            <a:off x="2171701" y="2092197"/>
            <a:ext cx="9220200" cy="4383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63 as </a:t>
            </a:r>
          </a:p>
          <a:p>
            <a:pPr lvl="1">
              <a:lnSpc>
                <a:spcPct val="80000"/>
              </a:lnSpc>
            </a:pPr>
            <a:r>
              <a:rPr lang="en-US" altLang="en-US" kern="0" dirty="0" smtClean="0"/>
              <a:t>“</a:t>
            </a:r>
            <a:r>
              <a:rPr lang="en-US" altLang="en-US" kern="0" dirty="0"/>
              <a:t>Rejected” </a:t>
            </a:r>
            <a:endParaRPr lang="en-US" altLang="en-US" kern="0" dirty="0" smtClean="0"/>
          </a:p>
          <a:p>
            <a:pPr lvl="1">
              <a:lnSpc>
                <a:spcPct val="80000"/>
              </a:lnSpc>
            </a:pPr>
            <a:r>
              <a:rPr lang="en-US" altLang="en-US" kern="0" dirty="0" smtClean="0"/>
              <a:t>“There </a:t>
            </a:r>
            <a:r>
              <a:rPr lang="en-US" altLang="en-US" kern="0" dirty="0"/>
              <a:t>are known implementations of these features in the market, so we choose not to remove them at this time.  The Group did not come to consensus on removal of these two features</a:t>
            </a:r>
            <a:r>
              <a:rPr lang="en-US" altLang="en-US" kern="0" dirty="0" smtClean="0"/>
              <a:t>.”</a:t>
            </a:r>
          </a:p>
          <a:p>
            <a:pPr lvl="1">
              <a:lnSpc>
                <a:spcPct val="80000"/>
              </a:lnSpc>
            </a:pPr>
            <a:endParaRPr lang="en-US" altLang="en-US"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Menzo</a:t>
            </a:r>
            <a:r>
              <a:rPr lang="en-US" altLang="en-US" kern="0" dirty="0" smtClean="0"/>
              <a:t> </a:t>
            </a:r>
            <a:r>
              <a:rPr lang="en-US" altLang="en-US" kern="0" dirty="0" err="1" smtClean="0"/>
              <a:t>Wentink</a:t>
            </a:r>
            <a:endParaRPr lang="en-US" altLang="en-US" kern="0" dirty="0" smtClean="0"/>
          </a:p>
          <a:p>
            <a:pPr>
              <a:lnSpc>
                <a:spcPct val="80000"/>
              </a:lnSpc>
            </a:pPr>
            <a:r>
              <a:rPr lang="en-US" altLang="en-US" kern="0" dirty="0" smtClean="0"/>
              <a:t>Seconded:  Peter </a:t>
            </a:r>
            <a:r>
              <a:rPr lang="en-US" altLang="en-US" kern="0" dirty="0" err="1" smtClean="0"/>
              <a:t>Ecclesine</a:t>
            </a:r>
            <a:endParaRPr lang="en-US" altLang="en-US" kern="0" dirty="0" smtClean="0"/>
          </a:p>
          <a:p>
            <a:pPr>
              <a:lnSpc>
                <a:spcPct val="80000"/>
              </a:lnSpc>
            </a:pPr>
            <a:r>
              <a:rPr lang="en-US" altLang="en-US" kern="0" dirty="0" smtClean="0"/>
              <a:t>Result:  19-3-3 Passes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19045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23   </a:t>
            </a:r>
            <a:r>
              <a:rPr lang="en-US" sz="2800" dirty="0" smtClean="0"/>
              <a:t>– </a:t>
            </a:r>
            <a:r>
              <a:rPr lang="en-GB" sz="2800" dirty="0" smtClean="0"/>
              <a:t>Setting-CCF0-for-20-40MHz-BSS-BW</a:t>
            </a:r>
          </a:p>
          <a:p>
            <a:r>
              <a:rPr lang="en-US" sz="2800" dirty="0" smtClean="0"/>
              <a:t>Tabled – not adopted</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US" altLang="en-US" kern="0" dirty="0">
                <a:hlinkClick r:id="rId2"/>
              </a:rPr>
              <a:t>https://</a:t>
            </a:r>
            <a:r>
              <a:rPr lang="en-US" altLang="en-US" kern="0" dirty="0" smtClean="0">
                <a:hlinkClick r:id="rId2"/>
              </a:rPr>
              <a:t>mentor.ieee.org/802.11/dcn/17/11-17-1738-00-000m-setting-ccf0-for-20-40mhz-bss-bw.docx</a:t>
            </a:r>
            <a:r>
              <a:rPr lang="en-US" altLang="en-US" kern="0" dirty="0" smtClean="0"/>
              <a:t> </a:t>
            </a:r>
            <a:endParaRPr lang="en-US" altLang="en-US" kern="0" dirty="0" smtClean="0"/>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r>
              <a:rPr lang="en-US" dirty="0" err="1" smtClean="0"/>
              <a:t>Sigurd</a:t>
            </a:r>
            <a:r>
              <a:rPr lang="en-US" dirty="0" smtClean="0"/>
              <a:t> </a:t>
            </a:r>
            <a:r>
              <a:rPr lang="en-US" dirty="0" err="1" smtClean="0"/>
              <a:t>Schelstraete</a:t>
            </a:r>
            <a:endParaRPr lang="en-US" altLang="en-US" kern="0" dirty="0" smtClean="0"/>
          </a:p>
          <a:p>
            <a:pPr>
              <a:lnSpc>
                <a:spcPct val="80000"/>
              </a:lnSpc>
            </a:pPr>
            <a:r>
              <a:rPr lang="en-US" altLang="en-US" kern="0" dirty="0" smtClean="0"/>
              <a:t>Seconded: </a:t>
            </a:r>
            <a:r>
              <a:rPr lang="en-US" altLang="en-US" kern="0" dirty="0" smtClean="0"/>
              <a:t>Edward Au</a:t>
            </a:r>
            <a:endParaRPr lang="en-US" altLang="en-US" kern="0" dirty="0" smtClean="0"/>
          </a:p>
          <a:p>
            <a:pPr>
              <a:lnSpc>
                <a:spcPct val="80000"/>
              </a:lnSpc>
            </a:pPr>
            <a:r>
              <a:rPr lang="en-US" altLang="en-US" kern="0" dirty="0" smtClean="0"/>
              <a:t>Motion to table the motion</a:t>
            </a:r>
          </a:p>
          <a:p>
            <a:pPr>
              <a:lnSpc>
                <a:spcPct val="80000"/>
              </a:lnSpc>
            </a:pPr>
            <a:r>
              <a:rPr lang="en-US" altLang="en-US" sz="2000" kern="0" dirty="0" smtClean="0"/>
              <a:t>Moved</a:t>
            </a:r>
            <a:r>
              <a:rPr lang="en-US" altLang="en-US" sz="2000" kern="0" dirty="0"/>
              <a:t>: </a:t>
            </a:r>
            <a:r>
              <a:rPr lang="en-US" sz="2000" dirty="0" err="1"/>
              <a:t>Sigurd</a:t>
            </a:r>
            <a:r>
              <a:rPr lang="en-US" sz="2000" dirty="0"/>
              <a:t> </a:t>
            </a:r>
            <a:r>
              <a:rPr lang="en-US" sz="2000" dirty="0" err="1"/>
              <a:t>Schelstraete</a:t>
            </a:r>
            <a:endParaRPr lang="en-US" altLang="en-US" sz="2000" kern="0" dirty="0"/>
          </a:p>
          <a:p>
            <a:pPr>
              <a:lnSpc>
                <a:spcPct val="80000"/>
              </a:lnSpc>
            </a:pPr>
            <a:r>
              <a:rPr lang="en-US" altLang="en-US" sz="2000" kern="0" dirty="0"/>
              <a:t>Seconded: Edward Au</a:t>
            </a:r>
          </a:p>
          <a:p>
            <a:pPr>
              <a:lnSpc>
                <a:spcPct val="80000"/>
              </a:lnSpc>
            </a:pPr>
            <a:r>
              <a:rPr lang="en-US" altLang="en-US" sz="2000" kern="0" dirty="0"/>
              <a:t>No objection</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2057400"/>
            <a:ext cx="487680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11-17-920r5</a:t>
            </a:r>
          </a:p>
          <a:p>
            <a:pPr lvl="1"/>
            <a:r>
              <a:rPr lang="en-US" altLang="en-US" sz="1800" dirty="0" smtClean="0"/>
              <a:t>Comment resolution</a:t>
            </a:r>
          </a:p>
          <a:p>
            <a:pPr lvl="1"/>
            <a:r>
              <a:rPr lang="en-US" altLang="en-US" sz="1800" dirty="0" smtClean="0"/>
              <a:t>CID 163, 255, 282, 294, 189 11-17-987 – Graham SMITH</a:t>
            </a:r>
          </a:p>
          <a:p>
            <a:pPr lvl="1"/>
            <a:r>
              <a:rPr lang="en-US" altLang="en-US" sz="1800" dirty="0" smtClean="0"/>
              <a:t>CIDs 301, 72 – Mark HAMILTON</a:t>
            </a:r>
            <a:endParaRPr lang="en-US" altLang="en-US" sz="1800" dirty="0"/>
          </a:p>
          <a:p>
            <a:pPr lvl="1"/>
            <a:endParaRPr lang="en-US" altLang="en-US" sz="1800" dirty="0"/>
          </a:p>
        </p:txBody>
      </p:sp>
      <p:sp>
        <p:nvSpPr>
          <p:cNvPr id="16" name="Rectangle 35"/>
          <p:cNvSpPr>
            <a:spLocks noChangeArrowheads="1"/>
          </p:cNvSpPr>
          <p:nvPr/>
        </p:nvSpPr>
        <p:spPr bwMode="auto">
          <a:xfrm>
            <a:off x="6248400" y="2057400"/>
            <a:ext cx="49530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Tuesday PM1 </a:t>
            </a:r>
          </a:p>
          <a:p>
            <a:pPr lvl="1">
              <a:lnSpc>
                <a:spcPct val="80000"/>
              </a:lnSpc>
            </a:pPr>
            <a:r>
              <a:rPr lang="en-US" altLang="en-US" sz="1800" dirty="0" smtClean="0"/>
              <a:t>11-17-1602 – Dan HARKINS</a:t>
            </a:r>
          </a:p>
          <a:p>
            <a:pPr lvl="1">
              <a:lnSpc>
                <a:spcPct val="80000"/>
              </a:lnSpc>
            </a:pPr>
            <a:r>
              <a:rPr lang="en-US" altLang="en-US" sz="1800" dirty="0" smtClean="0"/>
              <a:t>11-17-1606- Nehru BHANDARU</a:t>
            </a:r>
          </a:p>
          <a:p>
            <a:pPr lvl="1">
              <a:lnSpc>
                <a:spcPct val="80000"/>
              </a:lnSpc>
            </a:pPr>
            <a:r>
              <a:rPr lang="en-US" altLang="en-US" sz="1800" dirty="0" smtClean="0"/>
              <a:t>Make features obsolete CIDs 174, 197, 198</a:t>
            </a:r>
          </a:p>
          <a:p>
            <a:pPr lvl="1">
              <a:lnSpc>
                <a:spcPct val="80000"/>
              </a:lnSpc>
            </a:pPr>
            <a:r>
              <a:rPr lang="en-US" altLang="en-US" sz="1800" dirty="0" smtClean="0"/>
              <a:t>Remove obsolete features – see next slides</a:t>
            </a:r>
          </a:p>
          <a:p>
            <a:pPr lvl="1">
              <a:lnSpc>
                <a:spcPct val="80000"/>
              </a:lnSpc>
            </a:pPr>
            <a:r>
              <a:rPr lang="en-US" altLang="en-US" sz="1800" dirty="0" smtClean="0"/>
              <a:t>CID 282 11-17-987 – Graham SMITH</a:t>
            </a:r>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24  </a:t>
            </a:r>
            <a:r>
              <a:rPr lang="en-US" dirty="0" smtClean="0"/>
              <a:t>–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PHY Motion </a:t>
            </a:r>
            <a:r>
              <a:rPr lang="en-US" altLang="en-US" sz="2400" kern="0" dirty="0"/>
              <a:t>E</a:t>
            </a:r>
            <a:r>
              <a:rPr lang="en-US" altLang="en-US" sz="2400" kern="0" dirty="0" smtClean="0"/>
              <a:t>” </a:t>
            </a:r>
            <a:r>
              <a:rPr lang="en-US" altLang="en-US" sz="2400" kern="0" dirty="0" smtClean="0"/>
              <a:t>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MAC-H” tab </a:t>
            </a:r>
            <a:r>
              <a:rPr lang="en-US" altLang="en-US" sz="2400" kern="0" dirty="0"/>
              <a:t>in </a:t>
            </a:r>
            <a:r>
              <a:rPr lang="en-US" altLang="en-US" sz="2400" kern="0" dirty="0" smtClean="0">
                <a:hlinkClick r:id="rId3"/>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Edward Au</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14-0-2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0953" y="964514"/>
            <a:ext cx="7772400" cy="457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6701820" y="4038600"/>
            <a:ext cx="5185379"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a:t>
            </a:r>
            <a:r>
              <a:rPr lang="en-US" altLang="en-US" dirty="0"/>
              <a:t>PM2 </a:t>
            </a:r>
          </a:p>
          <a:p>
            <a:pPr lvl="1">
              <a:lnSpc>
                <a:spcPct val="80000"/>
              </a:lnSpc>
            </a:pPr>
            <a:r>
              <a:rPr lang="en-US" altLang="en-US" sz="1800" dirty="0" smtClean="0"/>
              <a:t>Motions, Comment resolution</a:t>
            </a:r>
          </a:p>
          <a:p>
            <a:pPr lvl="1">
              <a:lnSpc>
                <a:spcPct val="80000"/>
              </a:lnSpc>
            </a:pPr>
            <a:r>
              <a:rPr lang="en-US" altLang="en-US" sz="1800" dirty="0"/>
              <a:t>11-17-1243 - Mark RISON CIDs </a:t>
            </a:r>
            <a:r>
              <a:rPr lang="en-US" altLang="en-US" sz="1800" dirty="0" smtClean="0"/>
              <a:t>– 197, </a:t>
            </a:r>
            <a:r>
              <a:rPr lang="en-US" sz="1800" dirty="0" smtClean="0"/>
              <a:t>198</a:t>
            </a:r>
            <a:r>
              <a:rPr lang="en-US" sz="1800" dirty="0"/>
              <a:t>, </a:t>
            </a:r>
            <a:endParaRPr lang="en-US" sz="1800" dirty="0" smtClean="0"/>
          </a:p>
          <a:p>
            <a:pPr lvl="1">
              <a:lnSpc>
                <a:spcPct val="80000"/>
              </a:lnSpc>
            </a:pPr>
            <a:r>
              <a:rPr lang="en-US" altLang="en-US" sz="1800" dirty="0" smtClean="0"/>
              <a:t>AOB</a:t>
            </a:r>
            <a:endParaRPr lang="en-US" altLang="en-US" sz="1800" dirty="0"/>
          </a:p>
          <a:p>
            <a:pPr lvl="1">
              <a:lnSpc>
                <a:spcPct val="80000"/>
              </a:lnSpc>
            </a:pPr>
            <a:r>
              <a:rPr lang="en-US" altLang="en-US" sz="1800" dirty="0"/>
              <a:t>Plans for </a:t>
            </a:r>
            <a:r>
              <a:rPr lang="en-US" altLang="en-US" sz="1800" dirty="0" smtClean="0"/>
              <a:t>Nov 2017 – Jan 2018</a:t>
            </a:r>
            <a:endParaRPr lang="en-US" altLang="en-US" sz="1800" dirty="0"/>
          </a:p>
          <a:p>
            <a:pPr lvl="1">
              <a:lnSpc>
                <a:spcPct val="80000"/>
              </a:lnSpc>
            </a:pPr>
            <a:r>
              <a:rPr lang="en-US" altLang="en-US" sz="1800" dirty="0"/>
              <a:t>Adjourn</a:t>
            </a:r>
          </a:p>
          <a:p>
            <a:pPr lvl="1"/>
            <a:endParaRPr lang="en-GB" sz="1600" dirty="0"/>
          </a:p>
          <a:p>
            <a:pPr lvl="1"/>
            <a:endParaRPr lang="en-US" altLang="en-US" sz="1600" dirty="0"/>
          </a:p>
          <a:p>
            <a:pPr lvl="1"/>
            <a:endParaRPr lang="en-US" altLang="en-US" sz="1800" dirty="0"/>
          </a:p>
          <a:p>
            <a:pPr marL="457200" lvl="1" indent="0">
              <a:buNone/>
            </a:pPr>
            <a:endParaRPr lang="en-GB" altLang="en-US" sz="1600" dirty="0"/>
          </a:p>
          <a:p>
            <a:pPr lvl="1"/>
            <a:endParaRPr lang="en-US" altLang="en-US" sz="1600" dirty="0"/>
          </a:p>
          <a:p>
            <a:pPr lvl="1"/>
            <a:endParaRPr lang="en-US" altLang="en-US" dirty="0"/>
          </a:p>
          <a:p>
            <a:pPr lvl="1"/>
            <a:endParaRPr lang="en-US" altLang="en-US" dirty="0"/>
          </a:p>
        </p:txBody>
      </p:sp>
      <p:sp>
        <p:nvSpPr>
          <p:cNvPr id="9" name="Rectangle 35"/>
          <p:cNvSpPr>
            <a:spLocks noChangeArrowheads="1"/>
          </p:cNvSpPr>
          <p:nvPr/>
        </p:nvSpPr>
        <p:spPr bwMode="auto">
          <a:xfrm>
            <a:off x="1143000" y="2059903"/>
            <a:ext cx="5105400" cy="258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September CID motions</a:t>
            </a:r>
          </a:p>
          <a:p>
            <a:pPr lvl="1">
              <a:lnSpc>
                <a:spcPct val="80000"/>
              </a:lnSpc>
            </a:pPr>
            <a:r>
              <a:rPr lang="en-US" altLang="en-US" sz="1800" dirty="0" smtClean="0"/>
              <a:t>11-17-1724 – Chris HANSEN</a:t>
            </a:r>
          </a:p>
          <a:p>
            <a:pPr lvl="1">
              <a:lnSpc>
                <a:spcPct val="80000"/>
              </a:lnSpc>
            </a:pPr>
            <a:r>
              <a:rPr lang="en-US" altLang="en-US" sz="1800" dirty="0" smtClean="0"/>
              <a:t>CID 112 11-17-1529 – </a:t>
            </a:r>
            <a:r>
              <a:rPr lang="en-US" altLang="en-US" sz="1800" dirty="0" err="1" smtClean="0"/>
              <a:t>Kaz</a:t>
            </a:r>
            <a:r>
              <a:rPr lang="en-US" altLang="en-US" sz="1800" dirty="0" smtClean="0"/>
              <a:t> SAKODA</a:t>
            </a:r>
          </a:p>
          <a:p>
            <a:pPr lvl="1">
              <a:lnSpc>
                <a:spcPct val="80000"/>
              </a:lnSpc>
            </a:pPr>
            <a:r>
              <a:rPr lang="en-US" altLang="en-US" sz="1800" dirty="0" smtClean="0"/>
              <a:t>11-17-1738 – </a:t>
            </a:r>
            <a:r>
              <a:rPr lang="en-US" altLang="en-US" sz="1800" dirty="0" err="1" smtClean="0"/>
              <a:t>Huizhao</a:t>
            </a:r>
            <a:r>
              <a:rPr lang="en-US" altLang="en-US" sz="1800" dirty="0" smtClean="0"/>
              <a:t> WANG</a:t>
            </a:r>
          </a:p>
          <a:p>
            <a:pPr lvl="1">
              <a:lnSpc>
                <a:spcPct val="80000"/>
              </a:lnSpc>
            </a:pPr>
            <a:r>
              <a:rPr lang="en-US" altLang="en-US" sz="1800" dirty="0"/>
              <a:t>CID 174 - 11-17-1745 – Peter </a:t>
            </a:r>
            <a:r>
              <a:rPr lang="en-US" altLang="en-US" sz="1800" dirty="0" smtClean="0"/>
              <a:t>ECCLESINE</a:t>
            </a:r>
          </a:p>
          <a:p>
            <a:pPr lvl="1">
              <a:lnSpc>
                <a:spcPct val="80000"/>
              </a:lnSpc>
            </a:pPr>
            <a:r>
              <a:rPr lang="en-US" altLang="en-US" sz="1800" dirty="0" smtClean="0"/>
              <a:t>RIFS CID 69</a:t>
            </a:r>
          </a:p>
          <a:p>
            <a:pPr lvl="1">
              <a:lnSpc>
                <a:spcPct val="80000"/>
              </a:lnSpc>
            </a:pPr>
            <a:r>
              <a:rPr lang="en-US" altLang="en-US" sz="1800" dirty="0" smtClean="0"/>
              <a:t>WEP/TKIP CID 63</a:t>
            </a:r>
            <a:endParaRPr lang="en-US" altLang="en-US" sz="1800" dirty="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695725" y="2094706"/>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11-17-1192 – </a:t>
            </a:r>
            <a:r>
              <a:rPr lang="en-US" altLang="en-US" sz="1800" dirty="0" smtClean="0"/>
              <a:t>Matthew </a:t>
            </a:r>
            <a:r>
              <a:rPr lang="en-US" altLang="en-US" sz="1800" dirty="0" smtClean="0"/>
              <a:t>FISCHER</a:t>
            </a:r>
          </a:p>
          <a:p>
            <a:pPr lvl="1"/>
            <a:r>
              <a:rPr lang="en-US" altLang="en-US" sz="1800" dirty="0" smtClean="0"/>
              <a:t>11-17-1078 </a:t>
            </a:r>
            <a:r>
              <a:rPr lang="en-US" altLang="en-US" sz="1800" dirty="0"/>
              <a:t>– Ganesh </a:t>
            </a:r>
            <a:r>
              <a:rPr lang="en-US" altLang="en-US" sz="1800" dirty="0" smtClean="0"/>
              <a:t>VENKATESAN</a:t>
            </a:r>
          </a:p>
          <a:p>
            <a:pPr lvl="1"/>
            <a:r>
              <a:rPr lang="en-US" altLang="en-US" sz="1800" dirty="0" smtClean="0"/>
              <a:t>11-17-1243 - Mark RISON CIDs - </a:t>
            </a:r>
            <a:r>
              <a:rPr lang="en-US" sz="1800" dirty="0" smtClean="0"/>
              <a:t>323 </a:t>
            </a:r>
            <a:r>
              <a:rPr lang="en-US" sz="1800" dirty="0"/>
              <a:t>and updates to </a:t>
            </a:r>
            <a:r>
              <a:rPr lang="en-US" sz="1800" dirty="0" smtClean="0"/>
              <a:t>191</a:t>
            </a:r>
            <a:r>
              <a:rPr lang="en-US" sz="1800" dirty="0"/>
              <a:t>, 261, 264, 322</a:t>
            </a:r>
            <a:endParaRPr lang="en-US" altLang="en-US" sz="1800" dirty="0"/>
          </a:p>
          <a:p>
            <a:pPr lvl="1">
              <a:lnSpc>
                <a:spcPct val="80000"/>
              </a:lnSpc>
            </a:pPr>
            <a:endParaRPr lang="en-US" altLang="en-US" dirty="0"/>
          </a:p>
        </p:txBody>
      </p:sp>
      <p:sp>
        <p:nvSpPr>
          <p:cNvPr id="11" name="Rectangle 35"/>
          <p:cNvSpPr>
            <a:spLocks noChangeArrowheads="1"/>
          </p:cNvSpPr>
          <p:nvPr/>
        </p:nvSpPr>
        <p:spPr bwMode="auto">
          <a:xfrm>
            <a:off x="1112520" y="4646293"/>
            <a:ext cx="5105400" cy="1297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11-17-1728 – </a:t>
            </a:r>
            <a:r>
              <a:rPr lang="en-US" sz="1800" dirty="0" err="1" smtClean="0"/>
              <a:t>Evgeny</a:t>
            </a:r>
            <a:r>
              <a:rPr lang="en-US" sz="1800" dirty="0" smtClean="0"/>
              <a:t> KHOROV</a:t>
            </a:r>
            <a:endParaRPr lang="en-GB" sz="1800" dirty="0" smtClean="0"/>
          </a:p>
          <a:p>
            <a:pPr lvl="1"/>
            <a:r>
              <a:rPr lang="en-US" altLang="en-US" sz="1800" dirty="0" smtClean="0"/>
              <a:t>11-17-1089 – Mike MONTEMURRO</a:t>
            </a:r>
          </a:p>
        </p:txBody>
      </p:sp>
    </p:spTree>
    <p:extLst>
      <p:ext uri="{BB962C8B-B14F-4D97-AF65-F5344CB8AC3E}">
        <p14:creationId xmlns:p14="http://schemas.microsoft.com/office/powerpoint/2010/main" val="2753537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IBSSen</a:t>
                      </a:r>
                      <a:endParaRPr lang="en-US" sz="3600" dirty="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smtClean="0"/>
              <a:t>CIDs 57, 58, 61, 70  </a:t>
            </a:r>
            <a:r>
              <a:rPr lang="en-GB" dirty="0"/>
              <a:t>in </a:t>
            </a:r>
            <a:r>
              <a:rPr lang="en-GB" dirty="0" smtClean="0"/>
              <a:t>11-17-1137 – text prepared, pending review – Ad-hoc</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 – Ad-hoc</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4114799"/>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 – Resolution: Reject</a:t>
            </a:r>
          </a:p>
          <a:p>
            <a:r>
              <a:rPr lang="en-GB" dirty="0" smtClean="0"/>
              <a:t>CID </a:t>
            </a:r>
            <a:r>
              <a:rPr lang="en-GB" dirty="0"/>
              <a:t>65 </a:t>
            </a:r>
            <a:r>
              <a:rPr lang="en-GB" dirty="0" smtClean="0"/>
              <a:t>in 11-17-1519 – text prepared, pending review – January/</a:t>
            </a:r>
            <a:r>
              <a:rPr lang="en-GB" dirty="0" err="1" smtClean="0"/>
              <a:t>Menzo</a:t>
            </a:r>
            <a:endParaRPr lang="en-GB" dirty="0" smtClean="0"/>
          </a:p>
          <a:p>
            <a:pPr lvl="1"/>
            <a:r>
              <a:rPr lang="en-GB" dirty="0" smtClean="0"/>
              <a:t>CID 65 	PCF</a:t>
            </a:r>
          </a:p>
          <a:p>
            <a:r>
              <a:rPr lang="en-GB" dirty="0" smtClean="0"/>
              <a:t>CID </a:t>
            </a:r>
            <a:r>
              <a:rPr lang="en-GB" dirty="0"/>
              <a:t>69 </a:t>
            </a:r>
            <a:r>
              <a:rPr lang="en-GB" dirty="0" smtClean="0"/>
              <a:t>RIFS in 11-17-1520</a:t>
            </a:r>
            <a:r>
              <a:rPr lang="en-GB" dirty="0"/>
              <a:t>– text prepared, pending </a:t>
            </a:r>
            <a:r>
              <a:rPr lang="en-GB" dirty="0" smtClean="0"/>
              <a:t>review – Ad-hoc</a:t>
            </a:r>
          </a:p>
          <a:p>
            <a:pPr lvl="1"/>
            <a:r>
              <a:rPr lang="en-US" dirty="0" smtClean="0"/>
              <a:t>Keep obsolete – no change </a:t>
            </a:r>
          </a:p>
          <a:p>
            <a:pPr lvl="1"/>
            <a:r>
              <a:rPr lang="en-US" dirty="0" smtClean="0"/>
              <a:t>Make deprecated</a:t>
            </a:r>
          </a:p>
          <a:p>
            <a:pPr lvl="1"/>
            <a:r>
              <a:rPr lang="en-US" dirty="0" smtClean="0"/>
              <a:t>Remove RIFS for non-DMG</a:t>
            </a:r>
            <a:endParaRPr lang="en-GB" dirty="0" smtClean="0"/>
          </a:p>
          <a:p>
            <a:r>
              <a:rPr lang="en-US" dirty="0" smtClean="0"/>
              <a:t>CID 72 in 11-17-1261 – text prepared - Ad-hoc</a:t>
            </a:r>
          </a:p>
          <a:p>
            <a:pPr lvl="1"/>
            <a:r>
              <a:rPr lang="en-US" dirty="0" smtClean="0"/>
              <a:t>CID 72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476398</TotalTime>
  <Words>2557</Words>
  <Application>Microsoft Office PowerPoint</Application>
  <PresentationFormat>Widescreen</PresentationFormat>
  <Paragraphs>545</Paragraphs>
  <Slides>32</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 - 1</vt:lpstr>
      <vt:lpstr>TGmd Agenda - 2</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2977</cp:revision>
  <cp:lastPrinted>1998-02-10T13:28:06Z</cp:lastPrinted>
  <dcterms:created xsi:type="dcterms:W3CDTF">2005-01-04T21:26:55Z</dcterms:created>
  <dcterms:modified xsi:type="dcterms:W3CDTF">2017-11-09T21:40:22Z</dcterms:modified>
</cp:coreProperties>
</file>