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278" r:id="rId3"/>
    <p:sldId id="632" r:id="rId4"/>
    <p:sldId id="658" r:id="rId5"/>
    <p:sldId id="557" r:id="rId6"/>
    <p:sldId id="652" r:id="rId7"/>
    <p:sldId id="648" r:id="rId8"/>
    <p:sldId id="649" r:id="rId9"/>
    <p:sldId id="621" r:id="rId10"/>
    <p:sldId id="622" r:id="rId11"/>
    <p:sldId id="623" r:id="rId12"/>
    <p:sldId id="624" r:id="rId13"/>
    <p:sldId id="625" r:id="rId14"/>
    <p:sldId id="620" r:id="rId15"/>
    <p:sldId id="647" r:id="rId16"/>
    <p:sldId id="629" r:id="rId17"/>
    <p:sldId id="635" r:id="rId18"/>
    <p:sldId id="638" r:id="rId19"/>
    <p:sldId id="657" r:id="rId20"/>
    <p:sldId id="656" r:id="rId21"/>
    <p:sldId id="650" r:id="rId22"/>
    <p:sldId id="651" r:id="rId23"/>
    <p:sldId id="653" r:id="rId24"/>
    <p:sldId id="654" r:id="rId25"/>
    <p:sldId id="655" r:id="rId26"/>
    <p:sldId id="659" r:id="rId27"/>
    <p:sldId id="660" r:id="rId28"/>
    <p:sldId id="661" r:id="rId29"/>
    <p:sldId id="636" r:id="rId30"/>
    <p:sldId id="646" r:id="rId31"/>
    <p:sldId id="590" r:id="rId32"/>
    <p:sldId id="516" r:id="rId33"/>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802.11-17/1556r5</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802.11-17/1556r5</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2017</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802.11-17/1556r5</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13</a:t>
            </a:fld>
            <a:endParaRPr lang="en-US" altLang="en-US" sz="1300"/>
          </a:p>
        </p:txBody>
      </p:sp>
      <p:sp>
        <p:nvSpPr>
          <p:cNvPr id="14339" name="Rectangle 2"/>
          <p:cNvSpPr>
            <a:spLocks noGrp="1" noRot="1" noChangeAspect="1" noChangeArrowheads="1" noTextEdit="1"/>
          </p:cNvSpPr>
          <p:nvPr>
            <p:ph type="sldImg"/>
          </p:nvPr>
        </p:nvSpPr>
        <p:spPr>
          <a:xfrm>
            <a:off x="342900" y="703263"/>
            <a:ext cx="6173788" cy="347345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14</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14</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802.11-17/1556r5</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31</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802.11-17/1556r5</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32</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802.11-17/1556r5</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802.11-17/1556r5</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802.11-17/1556r5</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1652495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283726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5575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190998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9</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xfrm>
            <a:off x="342900" y="703263"/>
            <a:ext cx="6173788" cy="3473450"/>
          </a:xfrm>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2017</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802.11-17/1556r5</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7/11-17-1505-01-000m-minutes-revmd-sept-2017-waikoloa.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929-05-000m-revmd-editor2-comments.xlsx" TargetMode="External"/><Relationship Id="rId2" Type="http://schemas.openxmlformats.org/officeDocument/2006/relationships/hyperlink" Target="https://mentor.ieee.org/802.11/dcn/17/11-17-0956-07-000m-revmd-wg-cc25-for-editor-ad-hoc.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7-10-000m-revmd-mac-comments.xls" TargetMode="External"/><Relationship Id="rId4" Type="http://schemas.openxmlformats.org/officeDocument/2006/relationships/hyperlink" Target="https://mentor.ieee.org/802.11/dcn/17/11-17-0930-08-000m-revmd-cc25-phy-plus-comments.xls"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7/11-17-0927-10-000m-revmd-mac-comments.xls"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7/11-17-0927-10-000m-revmd-mac-comments.xls"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7/11-17-0989-06-000m-resolutions-for-obsolete-and-repace-comments-d0-1.docx%20under%20CID%2067"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7/11-17-1610-01-000m-proposed-resolutions-for-editor-s-notes-in-revmd-d0-4.doc"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7/11-17-1602-03-000m-nonce-reuse-prevention.doc"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7/11-17-0928-05-000m-revmd-cc25-gen-comments.xlsx" TargetMode="External"/><Relationship Id="rId2" Type="http://schemas.openxmlformats.org/officeDocument/2006/relationships/hyperlink" Target="https://mentor.ieee.org/802.11/dcn/17/11-17-0956-08-000m-revmd-wg-cc25-for-editor-ad-hoc.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7-11-000m-revmd-mac-comments.xls" TargetMode="External"/><Relationship Id="rId4" Type="http://schemas.openxmlformats.org/officeDocument/2006/relationships/hyperlink" Target="https://mentor.ieee.org/802.11/dcn/17/11-17-0930-08-000m-revmd-cc25-phy-plus-comments.xls"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5-000m-revmd-wg-cc-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November 2017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2017-11-08</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432"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14500" y="534194"/>
            <a:ext cx="8839200" cy="838200"/>
          </a:xfrm>
        </p:spPr>
        <p:txBody>
          <a:bodyPr/>
          <a:lstStyle/>
          <a:p>
            <a:r>
              <a:rPr lang="en-US" altLang="en-US" u="sng" dirty="0"/>
              <a:t>Participants, Patents, and Duty to Inform</a:t>
            </a:r>
            <a:endParaRPr lang="en-US" altLang="en-US" dirty="0"/>
          </a:p>
        </p:txBody>
      </p:sp>
      <p:sp>
        <p:nvSpPr>
          <p:cNvPr id="8195" name="Rectangle 1027"/>
          <p:cNvSpPr>
            <a:spLocks noGrp="1" noChangeArrowheads="1"/>
          </p:cNvSpPr>
          <p:nvPr>
            <p:ph type="body" idx="1"/>
          </p:nvPr>
        </p:nvSpPr>
        <p:spPr>
          <a:xfrm>
            <a:off x="1447800" y="1447800"/>
            <a:ext cx="9144000" cy="4876800"/>
          </a:xfrm>
        </p:spPr>
        <p:txBody>
          <a:bodyPr/>
          <a:lstStyle/>
          <a:p>
            <a:pPr algn="ctr">
              <a:buFont typeface="Monotype Sorts"/>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1600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133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1524000" y="1295400"/>
            <a:ext cx="8991600" cy="3886200"/>
          </a:xfrm>
        </p:spPr>
        <p:txBody>
          <a:bodyPr/>
          <a:lstStyle/>
          <a:p>
            <a:pPr lvl="1">
              <a:lnSpc>
                <a:spcPct val="90000"/>
              </a:lnSpc>
              <a:buFont typeface="Monotype Sorts"/>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anose="02020603050405020304"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http://standards.ieee.org/develop/policies/bylaws/sect6-7.html#6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http://standards.ieee.org/about/sasb/patcom/materials.html</a:t>
            </a:r>
          </a:p>
        </p:txBody>
      </p:sp>
      <p:sp>
        <p:nvSpPr>
          <p:cNvPr id="9220" name="Text Box 6"/>
          <p:cNvSpPr txBox="1">
            <a:spLocks noChangeArrowheads="1"/>
          </p:cNvSpPr>
          <p:nvPr/>
        </p:nvSpPr>
        <p:spPr bwMode="auto">
          <a:xfrm>
            <a:off x="160020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2819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828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2220913" y="1761697"/>
            <a:ext cx="7772400" cy="4114800"/>
          </a:xfrm>
        </p:spPr>
        <p:txBody>
          <a:bodyPr/>
          <a:lstStyle/>
          <a:p>
            <a:pPr>
              <a:buFont typeface="Arial" panose="020B0604020202020204" pitchFamily="34" charset="0"/>
              <a:buChar char="•"/>
            </a:pPr>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
        <p:nvSpPr>
          <p:cNvPr id="10244" name="Text Box 1028"/>
          <p:cNvSpPr txBox="1">
            <a:spLocks noChangeArrowheads="1"/>
          </p:cNvSpPr>
          <p:nvPr/>
        </p:nvSpPr>
        <p:spPr bwMode="auto">
          <a:xfrm>
            <a:off x="1524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12</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40173" y="759619"/>
            <a:ext cx="8458200" cy="609600"/>
          </a:xfrm>
        </p:spPr>
        <p:txBody>
          <a:bodyPr/>
          <a:lstStyle/>
          <a:p>
            <a:r>
              <a:rPr lang="en-US" altLang="en-US" u="sng" dirty="0"/>
              <a:t>Other Guidelines for IEEE WG Meetings</a:t>
            </a:r>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952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158115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13</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14</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609601"/>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6002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3"/>
              </a:rPr>
              <a:t>http://www.ieee802.org/devdocs.shtml</a:t>
            </a:r>
            <a:r>
              <a:rPr lang="en-GB" altLang="en-US" dirty="0">
                <a:ea typeface="MS Gothic" panose="020B0609070205080204" pitchFamily="49" charset="-128"/>
              </a:rPr>
              <a:t>)</a:t>
            </a:r>
          </a:p>
          <a:p>
            <a:pPr>
              <a:spcBef>
                <a:spcPts val="600"/>
              </a:spcBef>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a:xfrm>
            <a:off x="8128878" y="6473032"/>
            <a:ext cx="1944763" cy="184666"/>
          </a:xfrm>
        </p:spPr>
        <p:txBody>
          <a:bodyPr/>
          <a:lstStyle/>
          <a:p>
            <a:pPr>
              <a:defRPr/>
            </a:pPr>
            <a:r>
              <a:rPr lang="en-US" dirty="0" smtClean="0"/>
              <a:t>Dorothy Stanley, HP Enterprise</a:t>
            </a:r>
            <a:endParaRPr lang="en-US" dirty="0"/>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September 2017 meeting, </a:t>
            </a:r>
            <a:r>
              <a:rPr lang="en-US" altLang="en-US" dirty="0" smtClean="0"/>
              <a:t>Waikoloa</a:t>
            </a:r>
            <a:r>
              <a:rPr lang="en-US" altLang="en-US" dirty="0" smtClean="0"/>
              <a:t> </a:t>
            </a:r>
            <a:r>
              <a:rPr lang="en-US" altLang="en-US" dirty="0" smtClean="0"/>
              <a:t>in </a:t>
            </a:r>
            <a:r>
              <a:rPr lang="en-US" altLang="en-US" dirty="0" smtClean="0">
                <a:solidFill>
                  <a:srgbClr val="006600"/>
                </a:solidFill>
                <a:hlinkClick r:id="rId3"/>
              </a:rPr>
              <a:t>https://mentor.ieee.org/802.11/dcn/17/11-17-1505-01-000m-minutes-revmd-sept-2017-waikoloa.docx</a:t>
            </a:r>
            <a:r>
              <a:rPr lang="en-US" altLang="en-US" dirty="0" smtClean="0">
                <a:solidFill>
                  <a:srgbClr val="006600"/>
                </a:solidFill>
              </a:rPr>
              <a:t> </a:t>
            </a:r>
            <a:r>
              <a:rPr lang="en-US" altLang="en-US" dirty="0" smtClean="0"/>
              <a:t>and</a:t>
            </a:r>
          </a:p>
          <a:p>
            <a:pPr lvl="1">
              <a:lnSpc>
                <a:spcPct val="80000"/>
              </a:lnSpc>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r>
              <a:rPr lang="en-US" altLang="en-US" dirty="0" smtClean="0"/>
              <a:t>Edward AU</a:t>
            </a:r>
            <a:endParaRPr lang="en-US" altLang="en-US" dirty="0" smtClean="0"/>
          </a:p>
          <a:p>
            <a:pPr>
              <a:lnSpc>
                <a:spcPct val="80000"/>
              </a:lnSpc>
            </a:pPr>
            <a:r>
              <a:rPr lang="en-US" altLang="en-US" dirty="0" smtClean="0"/>
              <a:t>Seconded</a:t>
            </a:r>
            <a:r>
              <a:rPr lang="en-US" altLang="en-US" dirty="0" smtClean="0"/>
              <a:t>: Mike </a:t>
            </a:r>
            <a:r>
              <a:rPr lang="en-US" altLang="en-US" dirty="0" err="1" smtClean="0"/>
              <a:t>Montemurro</a:t>
            </a:r>
            <a:endParaRPr lang="en-US" altLang="en-US" dirty="0" smtClean="0"/>
          </a:p>
          <a:p>
            <a:pPr>
              <a:lnSpc>
                <a:spcPct val="80000"/>
              </a:lnSpc>
            </a:pPr>
            <a:r>
              <a:rPr lang="en-US" altLang="en-US" dirty="0" smtClean="0"/>
              <a:t>Result</a:t>
            </a:r>
            <a:r>
              <a:rPr lang="en-US" altLang="en-US" dirty="0" smtClean="0"/>
              <a:t>: Unanimous</a:t>
            </a:r>
            <a:endParaRPr lang="en-US" altLang="en-US"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2016</a:t>
            </a: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expected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P802.11aq – Aug 2017</a:t>
            </a:r>
          </a:p>
          <a:p>
            <a:pPr>
              <a:lnSpc>
                <a:spcPct val="80000"/>
              </a:lnSpc>
            </a:pPr>
            <a:r>
              <a:rPr lang="en-US" altLang="en-US" sz="2000" dirty="0">
                <a:solidFill>
                  <a:srgbClr val="006600"/>
                </a:solidFill>
              </a:rPr>
              <a:t>P802.11ak – Nov 2017</a:t>
            </a:r>
          </a:p>
          <a:p>
            <a:pPr>
              <a:lnSpc>
                <a:spcPct val="80000"/>
              </a:lnSpc>
            </a:pPr>
            <a:r>
              <a:rPr lang="en-US" altLang="en-US" sz="2000" dirty="0">
                <a:solidFill>
                  <a:srgbClr val="006600"/>
                </a:solidFill>
              </a:rPr>
              <a:t>P802.11aj – Dec 2017</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P802.11ax – </a:t>
            </a:r>
            <a:r>
              <a:rPr lang="en-US" altLang="en-US" sz="2000" dirty="0" smtClean="0">
                <a:solidFill>
                  <a:srgbClr val="006600"/>
                </a:solidFill>
              </a:rPr>
              <a:t>July </a:t>
            </a:r>
            <a:r>
              <a:rPr lang="en-US" altLang="en-US" sz="2000" dirty="0">
                <a:solidFill>
                  <a:srgbClr val="006600"/>
                </a:solidFill>
              </a:rPr>
              <a:t>2019</a:t>
            </a:r>
          </a:p>
          <a:p>
            <a:pPr>
              <a:lnSpc>
                <a:spcPct val="80000"/>
              </a:lnSpc>
            </a:pPr>
            <a:r>
              <a:rPr lang="en-US" altLang="en-US" sz="2000" dirty="0">
                <a:solidFill>
                  <a:srgbClr val="006600"/>
                </a:solidFill>
              </a:rPr>
              <a:t>P802.11ay – </a:t>
            </a:r>
            <a:r>
              <a:rPr lang="en-US" altLang="en-US" sz="2000" dirty="0" smtClean="0">
                <a:solidFill>
                  <a:srgbClr val="006600"/>
                </a:solidFill>
              </a:rPr>
              <a:t>December </a:t>
            </a:r>
            <a:r>
              <a:rPr lang="en-US" altLang="en-US" sz="2000" dirty="0">
                <a:solidFill>
                  <a:srgbClr val="006600"/>
                </a:solidFill>
              </a:rPr>
              <a:t>2019</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P802.11ba – Jul 2020</a:t>
            </a:r>
          </a:p>
          <a:p>
            <a:pPr>
              <a:lnSpc>
                <a:spcPct val="80000"/>
              </a:lnSpc>
            </a:pPr>
            <a:r>
              <a:rPr lang="en-US" altLang="en-US" sz="2000" dirty="0">
                <a:solidFill>
                  <a:srgbClr val="006600"/>
                </a:solidFill>
              </a:rPr>
              <a:t>P802.11az – Mar 2021</a:t>
            </a:r>
          </a:p>
          <a:p>
            <a:pPr>
              <a:lnSpc>
                <a:spcPct val="80000"/>
              </a:lnSpc>
            </a:pPr>
            <a:endParaRPr lang="en-US" altLang="en-US" sz="2000" dirty="0"/>
          </a:p>
        </p:txBody>
      </p:sp>
      <p:sp>
        <p:nvSpPr>
          <p:cNvPr id="2" name="Left Arrow 1"/>
          <p:cNvSpPr/>
          <p:nvPr/>
        </p:nvSpPr>
        <p:spPr bwMode="auto">
          <a:xfrm>
            <a:off x="5486400" y="3801428"/>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an </a:t>
            </a:r>
            <a:r>
              <a:rPr lang="en-US" sz="1600" b="1" dirty="0" smtClean="0"/>
              <a:t>18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Straw Poll – 11-17-1606</a:t>
            </a:r>
            <a:endParaRPr lang="en-GB" dirty="0"/>
          </a:p>
        </p:txBody>
      </p:sp>
      <p:sp>
        <p:nvSpPr>
          <p:cNvPr id="7" name="Shape 169"/>
          <p:cNvSpPr txBox="1">
            <a:spLocks/>
          </p:cNvSpPr>
          <p:nvPr/>
        </p:nvSpPr>
        <p:spPr>
          <a:xfrm>
            <a:off x="2392500" y="1486163"/>
            <a:ext cx="8351700" cy="4594800"/>
          </a:xfrm>
          <a:prstGeom prst="rect">
            <a:avLst/>
          </a:prstGeom>
          <a:noFill/>
          <a:ln>
            <a:noFill/>
          </a:ln>
        </p:spPr>
        <p:txBody>
          <a:bodyPr wrap="square" lIns="92075" tIns="46025" rIns="92075" bIns="46025" anchor="t" anchorCtr="0">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indent="-355600">
              <a:spcBef>
                <a:spcPts val="0"/>
              </a:spcBef>
              <a:spcAft>
                <a:spcPts val="0"/>
              </a:spcAft>
              <a:buClr>
                <a:schemeClr val="dk1"/>
              </a:buClr>
              <a:buSzPct val="100000"/>
              <a:buFont typeface="Times New Roman"/>
              <a:buAutoNum type="alphaUcPeriod"/>
            </a:pPr>
            <a:r>
              <a:rPr lang="en-US" sz="2000" b="0" kern="0" dirty="0" smtClean="0">
                <a:solidFill>
                  <a:schemeClr val="dk1"/>
                </a:solidFill>
                <a:latin typeface="Times New Roman"/>
                <a:ea typeface="Times New Roman"/>
                <a:cs typeface="Times New Roman"/>
                <a:sym typeface="Times New Roman"/>
              </a:rPr>
              <a:t>802.11 specification should define a mechanism to protect against multi-channel MITM</a:t>
            </a:r>
          </a:p>
          <a:p>
            <a:pPr marL="457200" indent="-127000">
              <a:spcBef>
                <a:spcPts val="0"/>
              </a:spcBef>
              <a:spcAft>
                <a:spcPts val="0"/>
              </a:spcAft>
              <a:buClr>
                <a:schemeClr val="dk1"/>
              </a:buClr>
              <a:buSzPct val="100000"/>
              <a:buFont typeface="Times New Roman"/>
              <a:buNone/>
            </a:pPr>
            <a:r>
              <a:rPr lang="en-US" sz="2000" b="0" kern="0" dirty="0" smtClean="0">
                <a:solidFill>
                  <a:schemeClr val="dk1"/>
                </a:solidFill>
                <a:latin typeface="Times New Roman"/>
                <a:ea typeface="Times New Roman"/>
                <a:cs typeface="Times New Roman"/>
                <a:sym typeface="Times New Roman"/>
              </a:rPr>
              <a:t>Y: 20 N:1 A:11</a:t>
            </a:r>
          </a:p>
          <a:p>
            <a:pPr marL="457200" indent="-127000">
              <a:spcBef>
                <a:spcPts val="0"/>
              </a:spcBef>
              <a:spcAft>
                <a:spcPts val="0"/>
              </a:spcAft>
              <a:buClr>
                <a:schemeClr val="dk1"/>
              </a:buClr>
              <a:buSzPct val="100000"/>
              <a:buFont typeface="Times New Roman"/>
              <a:buNone/>
            </a:pPr>
            <a:endParaRPr lang="en-US" sz="2000" b="0" kern="0" dirty="0" smtClean="0">
              <a:solidFill>
                <a:schemeClr val="dk1"/>
              </a:solidFill>
              <a:latin typeface="Times New Roman"/>
              <a:ea typeface="Times New Roman"/>
              <a:cs typeface="Times New Roman"/>
              <a:sym typeface="Times New Roman"/>
            </a:endParaRPr>
          </a:p>
          <a:p>
            <a:pPr marL="457200" indent="-355600">
              <a:spcBef>
                <a:spcPts val="0"/>
              </a:spcBef>
              <a:spcAft>
                <a:spcPts val="0"/>
              </a:spcAft>
              <a:buClr>
                <a:schemeClr val="dk1"/>
              </a:buClr>
              <a:buSzPct val="100000"/>
              <a:buFont typeface="Times New Roman"/>
              <a:buAutoNum type="alphaUcPeriod"/>
            </a:pPr>
            <a:r>
              <a:rPr lang="en-US" sz="2000" b="0" kern="0" dirty="0" smtClean="0">
                <a:solidFill>
                  <a:schemeClr val="dk1"/>
                </a:solidFill>
                <a:latin typeface="Times New Roman"/>
                <a:ea typeface="Times New Roman"/>
                <a:cs typeface="Times New Roman"/>
                <a:sym typeface="Times New Roman"/>
              </a:rPr>
              <a:t>RSNE should advertise operating channel validation capability and policy</a:t>
            </a:r>
          </a:p>
          <a:p>
            <a:pPr marL="457200" indent="-127000">
              <a:spcBef>
                <a:spcPts val="0"/>
              </a:spcBef>
              <a:spcAft>
                <a:spcPts val="0"/>
              </a:spcAft>
              <a:buClr>
                <a:schemeClr val="dk1"/>
              </a:buClr>
              <a:buSzPct val="100000"/>
              <a:buFont typeface="Times New Roman"/>
              <a:buNone/>
            </a:pPr>
            <a:r>
              <a:rPr lang="en-US" sz="2000" b="0" kern="0" dirty="0" smtClean="0"/>
              <a:t>Validation (capability indication):3, Required/not required (policy): 0</a:t>
            </a:r>
          </a:p>
          <a:p>
            <a:pPr marL="457200" indent="-127000">
              <a:spcBef>
                <a:spcPts val="0"/>
              </a:spcBef>
              <a:spcAft>
                <a:spcPts val="0"/>
              </a:spcAft>
              <a:buClr>
                <a:schemeClr val="dk1"/>
              </a:buClr>
              <a:buSzPct val="100000"/>
              <a:buFont typeface="Times New Roman"/>
              <a:buNone/>
            </a:pPr>
            <a:r>
              <a:rPr lang="en-US" sz="2000" b="0" kern="0" dirty="0" smtClean="0"/>
              <a:t>No advertisement needed0, Abstain:28</a:t>
            </a:r>
          </a:p>
          <a:p>
            <a:pPr marL="457200" indent="-127000">
              <a:spcBef>
                <a:spcPts val="0"/>
              </a:spcBef>
              <a:spcAft>
                <a:spcPts val="0"/>
              </a:spcAft>
              <a:buClr>
                <a:schemeClr val="dk1"/>
              </a:buClr>
              <a:buSzPct val="100000"/>
              <a:buFont typeface="Times New Roman"/>
              <a:buNone/>
            </a:pPr>
            <a:endParaRPr lang="en-US" sz="2000" b="0" kern="0" dirty="0" smtClean="0">
              <a:solidFill>
                <a:schemeClr val="dk1"/>
              </a:solidFill>
              <a:latin typeface="Times New Roman"/>
              <a:ea typeface="Times New Roman"/>
              <a:cs typeface="Times New Roman"/>
              <a:sym typeface="Times New Roman"/>
            </a:endParaRPr>
          </a:p>
          <a:p>
            <a:pPr marL="457200" indent="-355600">
              <a:spcBef>
                <a:spcPts val="0"/>
              </a:spcBef>
              <a:spcAft>
                <a:spcPts val="0"/>
              </a:spcAft>
              <a:buClr>
                <a:schemeClr val="dk1"/>
              </a:buClr>
              <a:buSzPct val="100000"/>
              <a:buFont typeface="Times New Roman"/>
              <a:buAutoNum type="alphaUcPeriod"/>
            </a:pPr>
            <a:r>
              <a:rPr lang="en-US" sz="2000" b="0" kern="0" dirty="0" smtClean="0">
                <a:solidFill>
                  <a:schemeClr val="dk1"/>
                </a:solidFill>
                <a:latin typeface="Times New Roman"/>
                <a:ea typeface="Times New Roman"/>
                <a:cs typeface="Times New Roman"/>
                <a:sym typeface="Times New Roman"/>
              </a:rPr>
              <a:t>Operating channel information should be included and MIC protected in RSN key exchanges - Pairwise and Group Key handshakes</a:t>
            </a:r>
          </a:p>
          <a:p>
            <a:pPr marL="457200" indent="-127000">
              <a:spcBef>
                <a:spcPts val="0"/>
              </a:spcBef>
              <a:spcAft>
                <a:spcPts val="0"/>
              </a:spcAft>
              <a:buClr>
                <a:schemeClr val="dk1"/>
              </a:buClr>
              <a:buSzPct val="100000"/>
              <a:buFont typeface="Times New Roman"/>
              <a:buNone/>
            </a:pPr>
            <a:r>
              <a:rPr lang="en-US" sz="2000" b="0" kern="0" dirty="0" smtClean="0">
                <a:solidFill>
                  <a:schemeClr val="dk1"/>
                </a:solidFill>
                <a:latin typeface="Times New Roman"/>
                <a:ea typeface="Times New Roman"/>
                <a:cs typeface="Times New Roman"/>
                <a:sym typeface="Times New Roman"/>
              </a:rPr>
              <a:t>Y: 5 N: 0A: 30</a:t>
            </a:r>
          </a:p>
          <a:p>
            <a:pPr marL="0" indent="-127000">
              <a:spcBef>
                <a:spcPts val="0"/>
              </a:spcBef>
              <a:spcAft>
                <a:spcPts val="0"/>
              </a:spcAft>
              <a:buClr>
                <a:schemeClr val="dk1"/>
              </a:buClr>
              <a:buSzPct val="100000"/>
              <a:buFont typeface="Times New Roman"/>
              <a:buNone/>
            </a:pPr>
            <a:endParaRPr lang="en-US" sz="2000" b="0" kern="0" dirty="0" smtClean="0">
              <a:solidFill>
                <a:schemeClr val="dk1"/>
              </a:solidFill>
              <a:latin typeface="Times New Roman"/>
              <a:ea typeface="Times New Roman"/>
              <a:cs typeface="Times New Roman"/>
              <a:sym typeface="Times New Roman"/>
            </a:endParaRPr>
          </a:p>
          <a:p>
            <a:pPr marL="457200" indent="-355600">
              <a:spcBef>
                <a:spcPts val="0"/>
              </a:spcBef>
              <a:spcAft>
                <a:spcPts val="0"/>
              </a:spcAft>
              <a:buClr>
                <a:schemeClr val="dk1"/>
              </a:buClr>
              <a:buSzPct val="100000"/>
              <a:buFont typeface="Times New Roman"/>
              <a:buAutoNum type="alphaUcPeriod"/>
            </a:pPr>
            <a:r>
              <a:rPr lang="en-US" sz="2000" b="0" kern="0" dirty="0" smtClean="0">
                <a:solidFill>
                  <a:schemeClr val="dk1"/>
                </a:solidFill>
                <a:latin typeface="Times New Roman"/>
                <a:ea typeface="Times New Roman"/>
                <a:cs typeface="Times New Roman"/>
                <a:sym typeface="Times New Roman"/>
              </a:rPr>
              <a:t>Operating channel information should consist of one of</a:t>
            </a:r>
          </a:p>
          <a:p>
            <a:pPr marL="914400" lvl="1" indent="-355600">
              <a:spcBef>
                <a:spcPts val="0"/>
              </a:spcBef>
              <a:spcAft>
                <a:spcPts val="0"/>
              </a:spcAft>
              <a:buClr>
                <a:schemeClr val="dk1"/>
              </a:buClr>
              <a:buSzPct val="100000"/>
              <a:buFont typeface="Times New Roman"/>
              <a:buAutoNum type="alphaLcPeriod"/>
            </a:pPr>
            <a:r>
              <a:rPr lang="en-US" kern="0" dirty="0" smtClean="0">
                <a:solidFill>
                  <a:schemeClr val="dk1"/>
                </a:solidFill>
                <a:latin typeface="Times New Roman"/>
                <a:ea typeface="Times New Roman"/>
                <a:cs typeface="Times New Roman"/>
                <a:sym typeface="Times New Roman"/>
              </a:rPr>
              <a:t>Country, Operating Class and Channel</a:t>
            </a:r>
            <a:r>
              <a:rPr lang="en-US" kern="0" dirty="0" smtClean="0"/>
              <a:t>(s) 2</a:t>
            </a:r>
          </a:p>
          <a:p>
            <a:pPr marL="914400" lvl="1" indent="-355600">
              <a:spcBef>
                <a:spcPts val="0"/>
              </a:spcBef>
              <a:spcAft>
                <a:spcPts val="0"/>
              </a:spcAft>
              <a:buClr>
                <a:schemeClr val="dk1"/>
              </a:buClr>
              <a:buSzPct val="100000"/>
              <a:buFont typeface="Times New Roman"/>
              <a:buAutoNum type="alphaLcPeriod"/>
            </a:pPr>
            <a:r>
              <a:rPr lang="en-US" kern="0" dirty="0" smtClean="0">
                <a:solidFill>
                  <a:schemeClr val="dk1"/>
                </a:solidFill>
                <a:latin typeface="Times New Roman"/>
                <a:ea typeface="Times New Roman"/>
                <a:cs typeface="Times New Roman"/>
                <a:sym typeface="Times New Roman"/>
              </a:rPr>
              <a:t>Hash of Operating Channel Information 2</a:t>
            </a:r>
          </a:p>
          <a:p>
            <a:pPr marL="914400" lvl="1" indent="-355600">
              <a:spcBef>
                <a:spcPts val="0"/>
              </a:spcBef>
              <a:spcAft>
                <a:spcPts val="0"/>
              </a:spcAft>
              <a:buClr>
                <a:schemeClr val="dk1"/>
              </a:buClr>
              <a:buSzPct val="100000"/>
              <a:buFont typeface="Times New Roman"/>
              <a:buAutoNum type="alphaLcPeriod"/>
            </a:pPr>
            <a:r>
              <a:rPr lang="en-US" kern="0" dirty="0" smtClean="0">
                <a:solidFill>
                  <a:schemeClr val="dk1"/>
                </a:solidFill>
                <a:latin typeface="Times New Roman"/>
                <a:ea typeface="Times New Roman"/>
                <a:cs typeface="Times New Roman"/>
                <a:sym typeface="Times New Roman"/>
              </a:rPr>
              <a:t>Other/ Abstain 1/29</a:t>
            </a:r>
          </a:p>
          <a:p>
            <a:pPr marL="0" indent="-114300">
              <a:spcBef>
                <a:spcPts val="0"/>
              </a:spcBef>
              <a:spcAft>
                <a:spcPts val="0"/>
              </a:spcAft>
              <a:buClr>
                <a:schemeClr val="dk1"/>
              </a:buClr>
              <a:buSzPct val="100000"/>
              <a:buFont typeface="Times New Roman"/>
              <a:buNone/>
            </a:pPr>
            <a:endParaRPr lang="en-US" sz="1800" b="0" kern="0" dirty="0" smtClean="0">
              <a:solidFill>
                <a:schemeClr val="dk1"/>
              </a:solidFill>
              <a:latin typeface="Times New Roman"/>
              <a:ea typeface="Times New Roman"/>
              <a:cs typeface="Times New Roman"/>
              <a:sym typeface="Times New Roman"/>
            </a:endParaRPr>
          </a:p>
          <a:p>
            <a:pPr marL="0" indent="-114300">
              <a:spcBef>
                <a:spcPts val="0"/>
              </a:spcBef>
              <a:spcAft>
                <a:spcPts val="0"/>
              </a:spcAft>
              <a:buClr>
                <a:schemeClr val="dk1"/>
              </a:buClr>
              <a:buSzPct val="100000"/>
              <a:buFont typeface="Times New Roman"/>
              <a:buNone/>
            </a:pPr>
            <a:endParaRPr lang="en-US" sz="1800" b="0" kern="0" dirty="0" smtClean="0">
              <a:solidFill>
                <a:schemeClr val="dk1"/>
              </a:solidFill>
              <a:latin typeface="Times New Roman"/>
              <a:ea typeface="Times New Roman"/>
              <a:cs typeface="Times New Roman"/>
              <a:sym typeface="Times New Roman"/>
            </a:endParaRPr>
          </a:p>
          <a:p>
            <a:pPr marL="0" indent="-152400">
              <a:spcBef>
                <a:spcPts val="0"/>
              </a:spcBef>
              <a:spcAft>
                <a:spcPts val="0"/>
              </a:spcAft>
              <a:buClr>
                <a:schemeClr val="dk1"/>
              </a:buClr>
              <a:buSzPct val="100000"/>
              <a:buFont typeface="Times New Roman"/>
              <a:buNone/>
            </a:pPr>
            <a:endParaRPr lang="en-US" b="0" kern="0" dirty="0" smtClean="0">
              <a:solidFill>
                <a:schemeClr val="dk1"/>
              </a:solidFill>
              <a:latin typeface="Times New Roman"/>
              <a:ea typeface="Times New Roman"/>
              <a:cs typeface="Times New Roman"/>
              <a:sym typeface="Times New Roman"/>
            </a:endParaRPr>
          </a:p>
          <a:p>
            <a:pPr indent="-495300">
              <a:spcBef>
                <a:spcPts val="0"/>
              </a:spcBef>
              <a:spcAft>
                <a:spcPts val="0"/>
              </a:spcAft>
              <a:buClr>
                <a:schemeClr val="dk1"/>
              </a:buClr>
              <a:buSzPct val="100000"/>
              <a:buFont typeface="Times New Roman"/>
              <a:buNone/>
            </a:pPr>
            <a:endParaRPr lang="en-US" kern="0" dirty="0" smtClean="0">
              <a:solidFill>
                <a:schemeClr val="dk1"/>
              </a:solidFill>
              <a:latin typeface="Times New Roman"/>
              <a:ea typeface="Times New Roman"/>
              <a:cs typeface="Times New Roman"/>
              <a:sym typeface="Times New Roman"/>
            </a:endParaRPr>
          </a:p>
          <a:p>
            <a:pPr lvl="1" indent="-317500">
              <a:spcBef>
                <a:spcPts val="400"/>
              </a:spcBef>
              <a:spcAft>
                <a:spcPts val="0"/>
              </a:spcAft>
              <a:buClr>
                <a:schemeClr val="dk1"/>
              </a:buClr>
              <a:buSzPct val="25000"/>
              <a:buFont typeface="Times New Roman"/>
              <a:buNone/>
            </a:pPr>
            <a:endParaRPr lang="en-US" kern="0" dirty="0" smtClean="0">
              <a:solidFill>
                <a:schemeClr val="dk1"/>
              </a:solidFill>
              <a:latin typeface="Times New Roman"/>
              <a:ea typeface="Times New Roman"/>
              <a:cs typeface="Times New Roman"/>
              <a:sym typeface="Times New Roman"/>
            </a:endParaRPr>
          </a:p>
          <a:p>
            <a:pPr lvl="1" indent="-317500">
              <a:spcBef>
                <a:spcPts val="400"/>
              </a:spcBef>
              <a:spcAft>
                <a:spcPts val="0"/>
              </a:spcAft>
              <a:buClr>
                <a:schemeClr val="dk1"/>
              </a:buClr>
              <a:buSzPct val="25000"/>
              <a:buFont typeface="Times New Roman"/>
              <a:buNone/>
            </a:pPr>
            <a:endParaRPr lang="en-US" kern="0" dirty="0" smtClean="0">
              <a:solidFill>
                <a:schemeClr val="dk1"/>
              </a:solidFill>
              <a:latin typeface="Times New Roman"/>
              <a:ea typeface="Times New Roman"/>
              <a:cs typeface="Times New Roman"/>
              <a:sym typeface="Times New Roman"/>
            </a:endParaRPr>
          </a:p>
          <a:p>
            <a:pPr indent="-374650">
              <a:spcBef>
                <a:spcPts val="400"/>
              </a:spcBef>
              <a:spcAft>
                <a:spcPts val="0"/>
              </a:spcAft>
              <a:buClr>
                <a:schemeClr val="dk1"/>
              </a:buClr>
              <a:buSzPct val="25000"/>
              <a:buFont typeface="Times New Roman"/>
              <a:buNone/>
            </a:pPr>
            <a:endParaRPr lang="en-US" sz="2000" b="0" kern="0" dirty="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344083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Straw Polls – RIFS</a:t>
            </a:r>
            <a:endParaRPr lang="en-GB" dirty="0"/>
          </a:p>
        </p:txBody>
      </p:sp>
      <p:sp>
        <p:nvSpPr>
          <p:cNvPr id="7" name="Shape 169"/>
          <p:cNvSpPr txBox="1">
            <a:spLocks/>
          </p:cNvSpPr>
          <p:nvPr/>
        </p:nvSpPr>
        <p:spPr>
          <a:xfrm>
            <a:off x="2392500" y="1486163"/>
            <a:ext cx="8351700" cy="4594800"/>
          </a:xfrm>
          <a:prstGeom prst="rect">
            <a:avLst/>
          </a:prstGeom>
          <a:noFill/>
          <a:ln>
            <a:noFill/>
          </a:ln>
        </p:spPr>
        <p:txBody>
          <a:bodyPr wrap="square" lIns="92075" tIns="46025" rIns="92075" bIns="46025" anchor="t" anchorCtr="0">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indent="-127000">
              <a:spcBef>
                <a:spcPts val="0"/>
              </a:spcBef>
              <a:spcAft>
                <a:spcPts val="0"/>
              </a:spcAft>
              <a:buClr>
                <a:schemeClr val="dk1"/>
              </a:buClr>
              <a:buSzPct val="100000"/>
              <a:buFont typeface="Times New Roman"/>
              <a:buNone/>
            </a:pPr>
            <a:r>
              <a:rPr lang="en-US" sz="2000" b="0" kern="0" dirty="0" smtClean="0">
                <a:solidFill>
                  <a:schemeClr val="dk1"/>
                </a:solidFill>
                <a:latin typeface="Times New Roman"/>
                <a:ea typeface="Times New Roman"/>
                <a:cs typeface="Times New Roman"/>
                <a:sym typeface="Times New Roman"/>
              </a:rPr>
              <a:t>Tues PM1: RIFS should</a:t>
            </a:r>
          </a:p>
          <a:p>
            <a:pPr marL="457200" indent="-127000">
              <a:spcBef>
                <a:spcPts val="0"/>
              </a:spcBef>
              <a:spcAft>
                <a:spcPts val="0"/>
              </a:spcAft>
              <a:buClr>
                <a:schemeClr val="dk1"/>
              </a:buClr>
              <a:buSzPct val="100000"/>
              <a:buFont typeface="Times New Roman"/>
              <a:buNone/>
            </a:pPr>
            <a:endParaRPr lang="en-US" sz="2000" b="0" kern="0" dirty="0">
              <a:solidFill>
                <a:schemeClr val="dk1"/>
              </a:solidFill>
              <a:latin typeface="Times New Roman"/>
              <a:ea typeface="Times New Roman"/>
              <a:cs typeface="Times New Roman"/>
              <a:sym typeface="Times New Roman"/>
            </a:endParaRPr>
          </a:p>
          <a:p>
            <a:pPr marL="457200" indent="-127000">
              <a:spcBef>
                <a:spcPts val="0"/>
              </a:spcBef>
              <a:spcAft>
                <a:spcPts val="0"/>
              </a:spcAft>
              <a:buClr>
                <a:schemeClr val="dk1"/>
              </a:buClr>
              <a:buSzPct val="100000"/>
              <a:buFont typeface="Times New Roman"/>
              <a:buNone/>
            </a:pPr>
            <a:r>
              <a:rPr lang="en-US" sz="2000" b="0" kern="0" dirty="0" smtClean="0">
                <a:solidFill>
                  <a:schemeClr val="dk1"/>
                </a:solidFill>
                <a:latin typeface="Times New Roman"/>
                <a:ea typeface="Times New Roman"/>
                <a:cs typeface="Times New Roman"/>
                <a:sym typeface="Times New Roman"/>
              </a:rPr>
              <a:t>Be </a:t>
            </a:r>
            <a:r>
              <a:rPr lang="en-US" sz="2000" b="0" kern="0" dirty="0" smtClean="0">
                <a:solidFill>
                  <a:schemeClr val="dk1"/>
                </a:solidFill>
                <a:latin typeface="Times New Roman"/>
                <a:ea typeface="Times New Roman"/>
                <a:cs typeface="Times New Roman"/>
                <a:sym typeface="Times New Roman"/>
              </a:rPr>
              <a:t>Removed as </a:t>
            </a:r>
            <a:r>
              <a:rPr lang="en-US" sz="2000" b="0" kern="0" dirty="0" smtClean="0">
                <a:solidFill>
                  <a:schemeClr val="dk1"/>
                </a:solidFill>
                <a:latin typeface="Times New Roman"/>
                <a:ea typeface="Times New Roman"/>
                <a:cs typeface="Times New Roman"/>
                <a:sym typeface="Times New Roman"/>
              </a:rPr>
              <a:t>proposed by CID 69	7</a:t>
            </a:r>
          </a:p>
          <a:p>
            <a:pPr marL="457200" indent="-127000">
              <a:spcBef>
                <a:spcPts val="0"/>
              </a:spcBef>
              <a:spcAft>
                <a:spcPts val="0"/>
              </a:spcAft>
              <a:buClr>
                <a:schemeClr val="dk1"/>
              </a:buClr>
              <a:buSzPct val="100000"/>
              <a:buFont typeface="Times New Roman"/>
              <a:buNone/>
            </a:pPr>
            <a:r>
              <a:rPr lang="en-US" sz="2000" b="0" kern="0" dirty="0" smtClean="0">
                <a:solidFill>
                  <a:schemeClr val="dk1"/>
                </a:solidFill>
                <a:latin typeface="Times New Roman"/>
                <a:ea typeface="Times New Roman"/>
                <a:cs typeface="Times New Roman"/>
                <a:sym typeface="Times New Roman"/>
              </a:rPr>
              <a:t>Maintained as is			18</a:t>
            </a:r>
          </a:p>
          <a:p>
            <a:pPr marL="457200" indent="-127000">
              <a:spcBef>
                <a:spcPts val="0"/>
              </a:spcBef>
              <a:spcAft>
                <a:spcPts val="0"/>
              </a:spcAft>
              <a:buClr>
                <a:schemeClr val="dk1"/>
              </a:buClr>
              <a:buSzPct val="100000"/>
              <a:buFont typeface="Times New Roman"/>
              <a:buNone/>
            </a:pPr>
            <a:endParaRPr lang="en-US" sz="2000" b="0" kern="0" dirty="0" smtClean="0">
              <a:solidFill>
                <a:schemeClr val="dk1"/>
              </a:solidFill>
              <a:latin typeface="Times New Roman"/>
              <a:ea typeface="Times New Roman"/>
              <a:cs typeface="Times New Roman"/>
              <a:sym typeface="Times New Roman"/>
            </a:endParaRPr>
          </a:p>
          <a:p>
            <a:pPr marL="457200" indent="-127000">
              <a:spcBef>
                <a:spcPts val="0"/>
              </a:spcBef>
              <a:spcAft>
                <a:spcPts val="0"/>
              </a:spcAft>
              <a:buClr>
                <a:schemeClr val="dk1"/>
              </a:buClr>
              <a:buSzPct val="100000"/>
              <a:buNone/>
            </a:pPr>
            <a:r>
              <a:rPr lang="en-US" sz="2000" b="0" kern="0" dirty="0" smtClean="0">
                <a:solidFill>
                  <a:schemeClr val="dk1"/>
                </a:solidFill>
                <a:ea typeface="Times New Roman"/>
                <a:cs typeface="Times New Roman"/>
                <a:sym typeface="Times New Roman"/>
              </a:rPr>
              <a:t>TBD: </a:t>
            </a:r>
            <a:r>
              <a:rPr lang="en-US" sz="2000" b="0" kern="0" dirty="0" smtClean="0">
                <a:solidFill>
                  <a:schemeClr val="dk1"/>
                </a:solidFill>
                <a:latin typeface="Times New Roman"/>
                <a:ea typeface="Times New Roman"/>
                <a:cs typeface="Times New Roman"/>
                <a:sym typeface="Times New Roman"/>
              </a:rPr>
              <a:t>Way forward for RIFS</a:t>
            </a:r>
          </a:p>
          <a:p>
            <a:pPr marL="914400" lvl="1" indent="-457200">
              <a:buFont typeface="+mj-lt"/>
              <a:buAutoNum type="arabicPeriod"/>
            </a:pPr>
            <a:r>
              <a:rPr lang="en-US" dirty="0"/>
              <a:t>Keep obsolete – no change </a:t>
            </a:r>
            <a:r>
              <a:rPr lang="en-US" dirty="0" smtClean="0"/>
              <a:t>to current standard 16</a:t>
            </a:r>
            <a:endParaRPr lang="en-US" dirty="0"/>
          </a:p>
          <a:p>
            <a:pPr marL="914400" lvl="1" indent="-457200">
              <a:buFont typeface="+mj-lt"/>
              <a:buAutoNum type="arabicPeriod"/>
            </a:pPr>
            <a:r>
              <a:rPr lang="en-US" dirty="0"/>
              <a:t>Make </a:t>
            </a:r>
            <a:r>
              <a:rPr lang="en-US" dirty="0" smtClean="0"/>
              <a:t>deprecated – text remains, Obsolete changed to deprecate, mention of removal is deleted - 8</a:t>
            </a:r>
            <a:endParaRPr lang="en-US" dirty="0"/>
          </a:p>
          <a:p>
            <a:pPr marL="914400" lvl="1" indent="-457200">
              <a:buFont typeface="+mj-lt"/>
              <a:buAutoNum type="arabicPeriod"/>
            </a:pPr>
            <a:r>
              <a:rPr lang="en-US" dirty="0"/>
              <a:t>Remove RIFS for </a:t>
            </a:r>
            <a:r>
              <a:rPr lang="en-US" dirty="0" smtClean="0"/>
              <a:t>non-DMG as proposed by CID </a:t>
            </a:r>
            <a:r>
              <a:rPr lang="en-US" dirty="0" smtClean="0"/>
              <a:t>69 - 5</a:t>
            </a:r>
            <a:endParaRPr lang="en-US" dirty="0" smtClean="0"/>
          </a:p>
          <a:p>
            <a:pPr marL="914400" lvl="1" indent="-457200">
              <a:buFont typeface="+mj-lt"/>
              <a:buAutoNum type="arabicPeriod"/>
            </a:pPr>
            <a:r>
              <a:rPr lang="en-US" dirty="0" smtClean="0"/>
              <a:t>Abstain 4</a:t>
            </a:r>
            <a:endParaRPr lang="en-GB" dirty="0"/>
          </a:p>
          <a:p>
            <a:pPr marL="457200" indent="-127000">
              <a:spcBef>
                <a:spcPts val="0"/>
              </a:spcBef>
              <a:spcAft>
                <a:spcPts val="0"/>
              </a:spcAft>
              <a:buClr>
                <a:schemeClr val="dk1"/>
              </a:buClr>
              <a:buSzPct val="100000"/>
              <a:buFont typeface="Times New Roman"/>
              <a:buNone/>
            </a:pPr>
            <a:endParaRPr lang="en-US" sz="2000" b="0" kern="0" dirty="0" smtClean="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883936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November 2017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14  – </a:t>
            </a:r>
            <a:r>
              <a:rPr lang="en-US" dirty="0" err="1" smtClean="0"/>
              <a:t>Telecon</a:t>
            </a:r>
            <a:r>
              <a:rPr lang="en-US" dirty="0" smtClean="0"/>
              <a:t> and Waikoloa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“Motion EDITOR-D” </a:t>
            </a:r>
            <a:r>
              <a:rPr lang="en-US" altLang="en-US" sz="2400" kern="0" dirty="0"/>
              <a:t>tab in </a:t>
            </a:r>
            <a:r>
              <a:rPr lang="en-US" altLang="en-US" sz="2400" kern="0" dirty="0" smtClean="0">
                <a:hlinkClick r:id="rId2"/>
              </a:rPr>
              <a:t>https://mentor.ieee.org/802.11/dcn/17/11-17-0956-07-000m-revmd-wg-cc25-for-editor-ad-hoc.xls</a:t>
            </a:r>
            <a:r>
              <a:rPr lang="en-US" altLang="en-US" sz="2400" kern="0" dirty="0" smtClean="0"/>
              <a:t>   </a:t>
            </a:r>
          </a:p>
          <a:p>
            <a:pPr lvl="1">
              <a:lnSpc>
                <a:spcPct val="80000"/>
              </a:lnSpc>
            </a:pPr>
            <a:r>
              <a:rPr lang="en-GB" sz="2400" dirty="0"/>
              <a:t>"Motion EDITOR2 - C" </a:t>
            </a:r>
            <a:r>
              <a:rPr lang="en-GB" sz="2400" dirty="0" smtClean="0"/>
              <a:t>in ​​</a:t>
            </a:r>
            <a:r>
              <a:rPr lang="en-GB" sz="2400" u="sng" dirty="0">
                <a:hlinkClick r:id="rId3"/>
              </a:rPr>
              <a:t>https://</a:t>
            </a:r>
            <a:r>
              <a:rPr lang="en-GB" sz="2400" u="sng" dirty="0" smtClean="0">
                <a:hlinkClick r:id="rId3"/>
              </a:rPr>
              <a:t>mentor.ieee.org/802.11/dcn/17/11-17-0929-05-000m-revmd-editor2-comments.xlsx</a:t>
            </a:r>
            <a:endParaRPr lang="en-US" altLang="en-US" sz="2400" kern="0" dirty="0" smtClean="0"/>
          </a:p>
          <a:p>
            <a:pPr lvl="1">
              <a:lnSpc>
                <a:spcPct val="80000"/>
              </a:lnSpc>
            </a:pPr>
            <a:r>
              <a:rPr lang="en-US" altLang="en-US" sz="2400" kern="0" dirty="0" smtClean="0"/>
              <a:t>“PHY Motion D” tab in </a:t>
            </a:r>
            <a:r>
              <a:rPr lang="en-US" altLang="en-US" sz="2400" kern="0" dirty="0" smtClean="0">
                <a:hlinkClick r:id="rId4"/>
              </a:rPr>
              <a:t>https://mentor.ieee.org/802.11/dcn/17/11-17-0930-08-000m-revmd-cc25-phy-plus-comments.xls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MAC-F and Motion MAC-G”  tabs </a:t>
            </a:r>
            <a:r>
              <a:rPr lang="en-US" altLang="en-US" sz="2400" kern="0" dirty="0"/>
              <a:t>in </a:t>
            </a:r>
            <a:r>
              <a:rPr lang="en-US" altLang="en-US" sz="2400" kern="0" dirty="0" smtClean="0">
                <a:hlinkClick r:id="rId5"/>
              </a:rPr>
              <a:t>https://mentor.ieee.org/802.11/dcn/17/11-17-0927-10-000m-revmd-mac-comments.xls</a:t>
            </a:r>
            <a:r>
              <a:rPr lang="en-US" altLang="en-US" sz="2400" kern="0" dirty="0" smtClean="0"/>
              <a:t> except for CIDs 60 and </a:t>
            </a:r>
            <a:r>
              <a:rPr lang="en-US" altLang="en-US" sz="2400" kern="0" dirty="0" smtClean="0"/>
              <a:t>66, changing the resolution to CID 37 as “Rejected”</a:t>
            </a:r>
            <a:endParaRPr lang="en-US" altLang="en-US" sz="2400" kern="0" dirty="0"/>
          </a:p>
          <a:p>
            <a:pPr>
              <a:lnSpc>
                <a:spcPct val="80000"/>
              </a:lnSpc>
            </a:pPr>
            <a:r>
              <a:rPr lang="en-US" altLang="en-US" kern="0" dirty="0" smtClean="0"/>
              <a:t>Moved: </a:t>
            </a:r>
            <a:r>
              <a:rPr lang="en-US" altLang="en-US" kern="0" dirty="0" smtClean="0"/>
              <a:t>Mike </a:t>
            </a:r>
            <a:r>
              <a:rPr lang="en-US" altLang="en-US" kern="0" dirty="0" err="1" smtClean="0"/>
              <a:t>Montemurro</a:t>
            </a:r>
            <a:endParaRPr lang="en-US" altLang="en-US" kern="0" dirty="0" smtClean="0"/>
          </a:p>
          <a:p>
            <a:pPr>
              <a:lnSpc>
                <a:spcPct val="80000"/>
              </a:lnSpc>
            </a:pPr>
            <a:r>
              <a:rPr lang="en-US" altLang="en-US" kern="0" dirty="0" smtClean="0"/>
              <a:t>Seconded:  </a:t>
            </a:r>
            <a:r>
              <a:rPr lang="en-US" altLang="en-US" kern="0" dirty="0" smtClean="0"/>
              <a:t>Emily Qi</a:t>
            </a:r>
            <a:endParaRPr lang="en-US" altLang="en-US" kern="0" dirty="0" smtClean="0"/>
          </a:p>
          <a:p>
            <a:pPr>
              <a:lnSpc>
                <a:spcPct val="80000"/>
              </a:lnSpc>
            </a:pPr>
            <a:r>
              <a:rPr lang="en-US" altLang="en-US" kern="0" dirty="0" smtClean="0"/>
              <a:t>Result: </a:t>
            </a:r>
            <a:r>
              <a:rPr lang="en-US" altLang="en-US" kern="0" dirty="0" smtClean="0"/>
              <a:t>14-0-5 Passes</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01046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2191809" y="6096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15– </a:t>
            </a:r>
            <a:r>
              <a:rPr lang="en-US" dirty="0" smtClean="0"/>
              <a:t>Remove </a:t>
            </a:r>
            <a:r>
              <a:rPr lang="en-US" dirty="0"/>
              <a:t>Phased Coexistence Operation  </a:t>
            </a:r>
            <a:endParaRPr lang="en-GB" dirty="0"/>
          </a:p>
        </p:txBody>
      </p:sp>
      <p:sp>
        <p:nvSpPr>
          <p:cNvPr id="6" name="Rectangle 3"/>
          <p:cNvSpPr txBox="1">
            <a:spLocks noChangeArrowheads="1"/>
          </p:cNvSpPr>
          <p:nvPr/>
        </p:nvSpPr>
        <p:spPr bwMode="auto">
          <a:xfrm>
            <a:off x="2133600" y="1843882"/>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 for </a:t>
            </a:r>
          </a:p>
          <a:p>
            <a:pPr lvl="1">
              <a:lnSpc>
                <a:spcPct val="80000"/>
              </a:lnSpc>
            </a:pPr>
            <a:r>
              <a:rPr lang="en-US" altLang="en-US" sz="2400" kern="0" dirty="0" smtClean="0"/>
              <a:t>CID 60 in the “Motion MAC-G tab </a:t>
            </a:r>
            <a:r>
              <a:rPr lang="en-US" altLang="en-US" sz="2400" kern="0" dirty="0"/>
              <a:t>in </a:t>
            </a:r>
            <a:r>
              <a:rPr lang="en-US" altLang="en-US" sz="2400" kern="0" dirty="0">
                <a:hlinkClick r:id="rId2"/>
              </a:rPr>
              <a:t>https://mentor.ieee.org/802.11/dcn/17/11-17-0927-10-000m-revmd-mac-comments.xls</a:t>
            </a:r>
            <a:r>
              <a:rPr lang="en-US" altLang="en-US" sz="2400" kern="0" dirty="0"/>
              <a:t> </a:t>
            </a:r>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Chris Hansen</a:t>
            </a:r>
            <a:endParaRPr lang="en-US" altLang="en-US" kern="0" dirty="0" smtClean="0"/>
          </a:p>
          <a:p>
            <a:pPr>
              <a:lnSpc>
                <a:spcPct val="80000"/>
              </a:lnSpc>
            </a:pPr>
            <a:r>
              <a:rPr lang="en-US" altLang="en-US" kern="0" dirty="0" smtClean="0"/>
              <a:t>Seconded:  </a:t>
            </a:r>
            <a:r>
              <a:rPr lang="en-US" altLang="en-US" kern="0" dirty="0" smtClean="0"/>
              <a:t>Mark Rison</a:t>
            </a:r>
            <a:endParaRPr lang="en-US" altLang="en-US" kern="0" dirty="0" smtClean="0"/>
          </a:p>
          <a:p>
            <a:pPr>
              <a:lnSpc>
                <a:spcPct val="80000"/>
              </a:lnSpc>
            </a:pPr>
            <a:r>
              <a:rPr lang="en-US" altLang="en-US" kern="0" dirty="0" smtClean="0"/>
              <a:t>Result: </a:t>
            </a:r>
            <a:r>
              <a:rPr lang="en-US" altLang="en-US" kern="0" dirty="0" smtClean="0"/>
              <a:t>15-0-5 Passes</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938806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22</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16 – </a:t>
            </a:r>
            <a:r>
              <a:rPr lang="en-US" dirty="0"/>
              <a:t>Remove </a:t>
            </a:r>
            <a:r>
              <a:rPr lang="en-US" dirty="0" smtClean="0"/>
              <a:t>Strictly Ordered </a:t>
            </a:r>
            <a:r>
              <a:rPr lang="en-US" dirty="0"/>
              <a:t>service class</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 for </a:t>
            </a:r>
          </a:p>
          <a:p>
            <a:pPr lvl="1">
              <a:lnSpc>
                <a:spcPct val="80000"/>
              </a:lnSpc>
            </a:pPr>
            <a:r>
              <a:rPr lang="en-US" altLang="en-US" sz="2400" kern="0" dirty="0" smtClean="0"/>
              <a:t>CID 66 in the “Motion MAC-G tab </a:t>
            </a:r>
            <a:r>
              <a:rPr lang="en-US" altLang="en-US" sz="2400" kern="0" dirty="0"/>
              <a:t>in </a:t>
            </a:r>
            <a:r>
              <a:rPr lang="en-US" altLang="en-US" sz="2400" kern="0" dirty="0">
                <a:hlinkClick r:id="rId2"/>
              </a:rPr>
              <a:t>https://mentor.ieee.org/802.11/dcn/17/11-17-0927-10-000m-revmd-mac-comments.xls</a:t>
            </a:r>
            <a:r>
              <a:rPr lang="en-US" altLang="en-US" sz="2400" kern="0" dirty="0"/>
              <a:t> </a:t>
            </a:r>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Adrian Stephens</a:t>
            </a:r>
            <a:endParaRPr lang="en-US" altLang="en-US" kern="0" dirty="0" smtClean="0"/>
          </a:p>
          <a:p>
            <a:pPr>
              <a:lnSpc>
                <a:spcPct val="80000"/>
              </a:lnSpc>
            </a:pPr>
            <a:r>
              <a:rPr lang="en-US" altLang="en-US" kern="0" dirty="0" smtClean="0"/>
              <a:t>Seconded:  </a:t>
            </a:r>
            <a:r>
              <a:rPr lang="en-US" altLang="en-US" kern="0" dirty="0" smtClean="0"/>
              <a:t>Graham Smith</a:t>
            </a:r>
            <a:endParaRPr lang="en-US" altLang="en-US" kern="0" dirty="0" smtClean="0"/>
          </a:p>
          <a:p>
            <a:pPr>
              <a:lnSpc>
                <a:spcPct val="80000"/>
              </a:lnSpc>
            </a:pPr>
            <a:r>
              <a:rPr lang="en-US" altLang="en-US" kern="0" dirty="0" smtClean="0"/>
              <a:t>Result: </a:t>
            </a:r>
            <a:r>
              <a:rPr lang="en-US" altLang="en-US" kern="0" dirty="0" smtClean="0"/>
              <a:t>15-0-5 Passes</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1834007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Rectangle 2"/>
          <p:cNvSpPr txBox="1">
            <a:spLocks noChangeArrowheads="1"/>
          </p:cNvSpPr>
          <p:nvPr/>
        </p:nvSpPr>
        <p:spPr bwMode="auto">
          <a:xfrm>
            <a:off x="1371600" y="609600"/>
            <a:ext cx="981180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17– </a:t>
            </a:r>
            <a:r>
              <a:rPr lang="en-US" dirty="0"/>
              <a:t>Remove </a:t>
            </a:r>
            <a:r>
              <a:rPr lang="en-GB" dirty="0"/>
              <a:t>L-SIG TXOP protection mechanism </a:t>
            </a:r>
          </a:p>
        </p:txBody>
      </p:sp>
      <p:sp>
        <p:nvSpPr>
          <p:cNvPr id="6" name="Rectangle 3"/>
          <p:cNvSpPr txBox="1">
            <a:spLocks noChangeArrowheads="1"/>
          </p:cNvSpPr>
          <p:nvPr/>
        </p:nvSpPr>
        <p:spPr bwMode="auto">
          <a:xfrm>
            <a:off x="2133601" y="1843882"/>
            <a:ext cx="9220200" cy="4099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 for CID 67 as</a:t>
            </a:r>
          </a:p>
          <a:p>
            <a:pPr lvl="1">
              <a:lnSpc>
                <a:spcPct val="80000"/>
              </a:lnSpc>
            </a:pPr>
            <a:r>
              <a:rPr lang="en-US" altLang="en-US" sz="2400" kern="0" dirty="0" smtClean="0"/>
              <a:t>“Revised” </a:t>
            </a:r>
            <a:endParaRPr lang="en-US" altLang="en-US" sz="2400" kern="0" dirty="0"/>
          </a:p>
          <a:p>
            <a:pPr lvl="1">
              <a:lnSpc>
                <a:spcPct val="80000"/>
              </a:lnSpc>
            </a:pPr>
            <a:r>
              <a:rPr lang="en-US" altLang="en-US" sz="2400" kern="0" dirty="0" smtClean="0"/>
              <a:t>“Incorporate the changes in </a:t>
            </a:r>
            <a:r>
              <a:rPr lang="en-US" altLang="en-US" sz="2400" kern="0" dirty="0">
                <a:hlinkClick r:id="rId2"/>
              </a:rPr>
              <a:t>https://</a:t>
            </a:r>
            <a:r>
              <a:rPr lang="en-US" altLang="en-US" sz="2400" kern="0" dirty="0" smtClean="0">
                <a:hlinkClick r:id="rId2"/>
              </a:rPr>
              <a:t>mentor.ieee.org/802.11/dcn/17/11-17-0989-06-000m-resolutions-for-obsolete-and-repace-comments-d0-1.docx under CID 67</a:t>
            </a:r>
            <a:r>
              <a:rPr lang="en-US" altLang="en-US" sz="2400" kern="0" dirty="0" smtClean="0"/>
              <a:t>. These changes remove the L-SIG TXOP protection mechanism from the standard.</a:t>
            </a:r>
          </a:p>
          <a:p>
            <a:pPr lvl="1">
              <a:lnSpc>
                <a:spcPct val="80000"/>
              </a:lnSpc>
            </a:pPr>
            <a:endParaRPr lang="en-US" altLang="en-US" sz="2400" kern="0" dirty="0" smtClean="0"/>
          </a:p>
          <a:p>
            <a:pPr>
              <a:lnSpc>
                <a:spcPct val="80000"/>
              </a:lnSpc>
            </a:pPr>
            <a:r>
              <a:rPr lang="en-US" altLang="en-US" kern="0" dirty="0" smtClean="0"/>
              <a:t>Moved: </a:t>
            </a:r>
            <a:r>
              <a:rPr lang="en-US" altLang="en-US" kern="0" dirty="0" smtClean="0"/>
              <a:t>Graham Smith</a:t>
            </a:r>
            <a:endParaRPr lang="en-US" altLang="en-US" kern="0" dirty="0" smtClean="0"/>
          </a:p>
          <a:p>
            <a:pPr>
              <a:lnSpc>
                <a:spcPct val="80000"/>
              </a:lnSpc>
            </a:pPr>
            <a:r>
              <a:rPr lang="en-US" altLang="en-US" kern="0" dirty="0" smtClean="0"/>
              <a:t>Seconded:  </a:t>
            </a:r>
            <a:r>
              <a:rPr lang="en-US" altLang="en-US" kern="0" dirty="0" smtClean="0"/>
              <a:t>Mike </a:t>
            </a:r>
            <a:r>
              <a:rPr lang="en-US" altLang="en-US" kern="0" dirty="0" err="1" smtClean="0"/>
              <a:t>Montemurro</a:t>
            </a:r>
            <a:endParaRPr lang="en-US" altLang="en-US" kern="0" dirty="0" smtClean="0"/>
          </a:p>
          <a:p>
            <a:pPr>
              <a:lnSpc>
                <a:spcPct val="80000"/>
              </a:lnSpc>
            </a:pPr>
            <a:r>
              <a:rPr lang="en-US" altLang="en-US" kern="0" dirty="0" smtClean="0"/>
              <a:t>Result: </a:t>
            </a:r>
            <a:r>
              <a:rPr lang="en-US" altLang="en-US" kern="0" dirty="0" smtClean="0"/>
              <a:t>14-0-6 Passes</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8455035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24</a:t>
            </a:fld>
            <a:endParaRPr lang="en-US"/>
          </a:p>
        </p:txBody>
      </p:sp>
      <p:sp>
        <p:nvSpPr>
          <p:cNvPr id="5" name="Rectangle 2"/>
          <p:cNvSpPr txBox="1">
            <a:spLocks noChangeArrowheads="1"/>
          </p:cNvSpPr>
          <p:nvPr/>
        </p:nvSpPr>
        <p:spPr bwMode="auto">
          <a:xfrm>
            <a:off x="1371600" y="609600"/>
            <a:ext cx="981180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18– </a:t>
            </a:r>
            <a:r>
              <a:rPr lang="en-US" dirty="0" smtClean="0"/>
              <a:t>Approve “Editor Note” Comments</a:t>
            </a:r>
            <a:br>
              <a:rPr lang="en-US" dirty="0" smtClean="0"/>
            </a:br>
            <a:r>
              <a:rPr lang="en-US" dirty="0" smtClean="0"/>
              <a:t>as discussed on 2017-11-03 teleconference</a:t>
            </a:r>
            <a:endParaRPr lang="en-GB" dirty="0"/>
          </a:p>
        </p:txBody>
      </p:sp>
      <p:sp>
        <p:nvSpPr>
          <p:cNvPr id="6" name="Rectangle 3"/>
          <p:cNvSpPr txBox="1">
            <a:spLocks noChangeArrowheads="1"/>
          </p:cNvSpPr>
          <p:nvPr/>
        </p:nvSpPr>
        <p:spPr bwMode="auto">
          <a:xfrm>
            <a:off x="2171701" y="2092198"/>
            <a:ext cx="9220200" cy="4003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smtClean="0"/>
              <a:t> </a:t>
            </a:r>
            <a:r>
              <a:rPr lang="en-US" altLang="en-US" sz="2800" kern="0" dirty="0" smtClean="0">
                <a:hlinkClick r:id="rId2"/>
              </a:rPr>
              <a:t>https</a:t>
            </a:r>
            <a:r>
              <a:rPr lang="en-US" altLang="en-US" sz="2800" kern="0" dirty="0">
                <a:hlinkClick r:id="rId2"/>
              </a:rPr>
              <a:t>://</a:t>
            </a:r>
            <a:r>
              <a:rPr lang="en-US" altLang="en-US" sz="2800" kern="0" dirty="0" smtClean="0">
                <a:hlinkClick r:id="rId2"/>
              </a:rPr>
              <a:t>mentor.ieee.org/802.11/dcn/17/11-17-1610-01-000m-proposed-resolutions-for-editor-s-notes-in-revmd-d0-4.doc</a:t>
            </a:r>
            <a:r>
              <a:rPr lang="en-US" altLang="en-US" sz="2800" kern="0" dirty="0" smtClean="0"/>
              <a:t> </a:t>
            </a:r>
            <a:endParaRPr lang="en-US" altLang="en-US" sz="2400" kern="0" dirty="0" smtClean="0"/>
          </a:p>
          <a:p>
            <a:pPr lvl="1">
              <a:lnSpc>
                <a:spcPct val="80000"/>
              </a:lnSpc>
            </a:pPr>
            <a:endParaRPr lang="en-US" altLang="en-US" sz="2400" kern="0" dirty="0" smtClean="0"/>
          </a:p>
          <a:p>
            <a:pPr>
              <a:lnSpc>
                <a:spcPct val="80000"/>
              </a:lnSpc>
            </a:pPr>
            <a:r>
              <a:rPr lang="en-US" altLang="en-US" kern="0" dirty="0" smtClean="0"/>
              <a:t>Moved: </a:t>
            </a:r>
            <a:r>
              <a:rPr lang="en-US" altLang="en-US" kern="0" dirty="0" smtClean="0"/>
              <a:t>Emily Qi</a:t>
            </a:r>
            <a:endParaRPr lang="en-US" altLang="en-US" kern="0" dirty="0" smtClean="0"/>
          </a:p>
          <a:p>
            <a:pPr>
              <a:lnSpc>
                <a:spcPct val="80000"/>
              </a:lnSpc>
            </a:pPr>
            <a:r>
              <a:rPr lang="en-US" altLang="en-US" kern="0" dirty="0" smtClean="0"/>
              <a:t>Seconded:  </a:t>
            </a:r>
            <a:r>
              <a:rPr lang="en-US" altLang="en-US" kern="0" dirty="0" smtClean="0"/>
              <a:t>Edward Au</a:t>
            </a:r>
            <a:endParaRPr lang="en-US" altLang="en-US" kern="0" dirty="0" smtClean="0"/>
          </a:p>
          <a:p>
            <a:pPr>
              <a:lnSpc>
                <a:spcPct val="80000"/>
              </a:lnSpc>
            </a:pPr>
            <a:r>
              <a:rPr lang="en-US" altLang="en-US" kern="0" dirty="0" smtClean="0"/>
              <a:t>Result: </a:t>
            </a:r>
            <a:r>
              <a:rPr lang="en-US" altLang="en-US" kern="0" dirty="0" smtClean="0"/>
              <a:t>Unanimous</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6923528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25</a:t>
            </a:fld>
            <a:endParaRPr lang="en-US"/>
          </a:p>
        </p:txBody>
      </p:sp>
      <p:sp>
        <p:nvSpPr>
          <p:cNvPr id="5" name="Rectangle 2"/>
          <p:cNvSpPr txBox="1">
            <a:spLocks noChangeArrowheads="1"/>
          </p:cNvSpPr>
          <p:nvPr/>
        </p:nvSpPr>
        <p:spPr bwMode="auto">
          <a:xfrm>
            <a:off x="1371600" y="762000"/>
            <a:ext cx="981180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19 </a:t>
            </a:r>
            <a:r>
              <a:rPr lang="en-US" dirty="0"/>
              <a:t>– </a:t>
            </a:r>
            <a:r>
              <a:rPr lang="en-US" dirty="0" smtClean="0"/>
              <a:t>Nonce reuse prevention</a:t>
            </a:r>
            <a:br>
              <a:rPr lang="en-US" dirty="0" smtClean="0"/>
            </a:br>
            <a:endParaRPr lang="en-GB" dirty="0"/>
          </a:p>
        </p:txBody>
      </p:sp>
      <p:sp>
        <p:nvSpPr>
          <p:cNvPr id="6" name="Rectangle 3"/>
          <p:cNvSpPr txBox="1">
            <a:spLocks noChangeArrowheads="1"/>
          </p:cNvSpPr>
          <p:nvPr/>
        </p:nvSpPr>
        <p:spPr bwMode="auto">
          <a:xfrm>
            <a:off x="2171701" y="2092198"/>
            <a:ext cx="9220200" cy="4003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the text changes indicated in </a:t>
            </a:r>
            <a:r>
              <a:rPr lang="en-US" altLang="en-US" kern="0" dirty="0" smtClean="0">
                <a:hlinkClick r:id="rId2"/>
              </a:rPr>
              <a:t>https</a:t>
            </a:r>
            <a:r>
              <a:rPr lang="en-US" altLang="en-US" kern="0" dirty="0">
                <a:hlinkClick r:id="rId2"/>
              </a:rPr>
              <a:t>://</a:t>
            </a:r>
            <a:r>
              <a:rPr lang="en-US" altLang="en-US" kern="0" dirty="0" smtClean="0">
                <a:hlinkClick r:id="rId2"/>
              </a:rPr>
              <a:t>mentor.ieee.org/802.11/dcn/17/11-17-1602-03-000m-nonce-reuse-prevention.doc</a:t>
            </a:r>
            <a:r>
              <a:rPr lang="en-US" altLang="en-US" kern="0" dirty="0" smtClean="0"/>
              <a:t> </a:t>
            </a:r>
            <a:endParaRPr lang="en-US" altLang="en-US" sz="2000" kern="0" dirty="0" smtClean="0"/>
          </a:p>
          <a:p>
            <a:pPr lvl="1">
              <a:lnSpc>
                <a:spcPct val="80000"/>
              </a:lnSpc>
            </a:pPr>
            <a:endParaRPr lang="en-US" altLang="en-US" sz="2400" kern="0" dirty="0" smtClean="0"/>
          </a:p>
          <a:p>
            <a:pPr>
              <a:lnSpc>
                <a:spcPct val="80000"/>
              </a:lnSpc>
            </a:pPr>
            <a:r>
              <a:rPr lang="en-US" altLang="en-US" kern="0" dirty="0" smtClean="0"/>
              <a:t>Moved: </a:t>
            </a:r>
            <a:r>
              <a:rPr lang="en-US" altLang="en-US" kern="0" dirty="0" err="1" smtClean="0"/>
              <a:t>Menzo</a:t>
            </a:r>
            <a:r>
              <a:rPr lang="en-US" altLang="en-US" kern="0" dirty="0" smtClean="0"/>
              <a:t> </a:t>
            </a:r>
            <a:r>
              <a:rPr lang="en-US" altLang="en-US" kern="0" dirty="0" err="1" smtClean="0"/>
              <a:t>Wentink</a:t>
            </a:r>
            <a:endParaRPr lang="en-US" altLang="en-US" kern="0" dirty="0" smtClean="0"/>
          </a:p>
          <a:p>
            <a:pPr>
              <a:lnSpc>
                <a:spcPct val="80000"/>
              </a:lnSpc>
            </a:pPr>
            <a:r>
              <a:rPr lang="en-US" altLang="en-US" kern="0" dirty="0" smtClean="0"/>
              <a:t>Seconded:  </a:t>
            </a:r>
            <a:r>
              <a:rPr lang="en-US" altLang="en-US" kern="0" dirty="0" smtClean="0"/>
              <a:t>Emily Qi</a:t>
            </a:r>
            <a:endParaRPr lang="en-US" altLang="en-US" kern="0" dirty="0" smtClean="0"/>
          </a:p>
          <a:p>
            <a:pPr>
              <a:lnSpc>
                <a:spcPct val="80000"/>
              </a:lnSpc>
            </a:pPr>
            <a:r>
              <a:rPr lang="en-US" altLang="en-US" kern="0" dirty="0" smtClean="0"/>
              <a:t>Result: </a:t>
            </a:r>
            <a:r>
              <a:rPr lang="en-US" altLang="en-US" kern="0" dirty="0" smtClean="0"/>
              <a:t>20-0-1 Passes</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2186111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26</a:t>
            </a:fld>
            <a:endParaRPr lang="en-US"/>
          </a:p>
        </p:txBody>
      </p:sp>
      <p:sp>
        <p:nvSpPr>
          <p:cNvPr id="5" name="Rectangle 2"/>
          <p:cNvSpPr txBox="1">
            <a:spLocks noChangeArrowheads="1"/>
          </p:cNvSpPr>
          <p:nvPr/>
        </p:nvSpPr>
        <p:spPr bwMode="auto">
          <a:xfrm>
            <a:off x="1371600" y="762000"/>
            <a:ext cx="981180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20 </a:t>
            </a:r>
            <a:r>
              <a:rPr lang="en-US" dirty="0"/>
              <a:t>– </a:t>
            </a:r>
            <a:r>
              <a:rPr lang="en-US" dirty="0" smtClean="0"/>
              <a:t>Coverage Class</a:t>
            </a:r>
            <a:r>
              <a:rPr lang="en-US" dirty="0" smtClean="0"/>
              <a:t/>
            </a:r>
            <a:br>
              <a:rPr lang="en-US" dirty="0" smtClean="0"/>
            </a:br>
            <a:endParaRPr lang="en-GB" dirty="0"/>
          </a:p>
        </p:txBody>
      </p:sp>
      <p:sp>
        <p:nvSpPr>
          <p:cNvPr id="6" name="Rectangle 3"/>
          <p:cNvSpPr txBox="1">
            <a:spLocks noChangeArrowheads="1"/>
          </p:cNvSpPr>
          <p:nvPr/>
        </p:nvSpPr>
        <p:spPr bwMode="auto">
          <a:xfrm>
            <a:off x="1963209" y="1524000"/>
            <a:ext cx="9220200" cy="4383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Resolve CID 174 as</a:t>
            </a:r>
            <a:endParaRPr lang="en-US" altLang="en-US" sz="2000" kern="0" dirty="0" smtClean="0"/>
          </a:p>
          <a:p>
            <a:pPr lvl="1">
              <a:lnSpc>
                <a:spcPct val="80000"/>
              </a:lnSpc>
            </a:pPr>
            <a:r>
              <a:rPr lang="en-GB" sz="2400" b="1" dirty="0" smtClean="0"/>
              <a:t>REVISED</a:t>
            </a:r>
          </a:p>
          <a:p>
            <a:pPr lvl="1">
              <a:lnSpc>
                <a:spcPct val="80000"/>
              </a:lnSpc>
            </a:pPr>
            <a:r>
              <a:rPr lang="en-GB" sz="2400" dirty="0" smtClean="0"/>
              <a:t>“At 1482.54 insert “NOTE 3 – </a:t>
            </a:r>
            <a:r>
              <a:rPr lang="en-US" sz="2400" dirty="0"/>
              <a:t>An AP using coverage classes that determines that an associating or associated STA does not support coverage classes might deny association </a:t>
            </a:r>
            <a:r>
              <a:rPr lang="en-US" sz="2400" dirty="0" smtClean="0"/>
              <a:t>to or </a:t>
            </a:r>
            <a:r>
              <a:rPr lang="en-US" sz="2400" dirty="0"/>
              <a:t>disassociate that STA.  The mechanism by which the AP makes that determination is outside the scope of </a:t>
            </a:r>
            <a:r>
              <a:rPr lang="en-US" sz="2400" dirty="0" smtClean="0"/>
              <a:t>this </a:t>
            </a:r>
            <a:r>
              <a:rPr lang="en-US" sz="2400" dirty="0"/>
              <a:t>standard</a:t>
            </a:r>
            <a:r>
              <a:rPr lang="en-US" sz="2400" dirty="0" smtClean="0"/>
              <a:t>.”</a:t>
            </a:r>
            <a:endParaRPr lang="en-GB" sz="2400" dirty="0" smtClean="0"/>
          </a:p>
          <a:p>
            <a:pPr lvl="1">
              <a:lnSpc>
                <a:spcPct val="80000"/>
              </a:lnSpc>
            </a:pPr>
            <a:r>
              <a:rPr lang="en-GB" sz="2400" dirty="0" smtClean="0"/>
              <a:t>In response to the commenter: The request by the commenter to mark as obsolete is not adopted. We </a:t>
            </a:r>
            <a:r>
              <a:rPr lang="en-GB" sz="2400" dirty="0"/>
              <a:t>do not burden the standard with additional information in associate request that is unused outside of bands where Coverage Classes increase CSMA diameters. We are aware of products using Coverage Classes deployed in TV White Space bands, and do not agree to mark Coverage Classes as obsolete</a:t>
            </a:r>
            <a:r>
              <a:rPr lang="en-GB" sz="2400" dirty="0" smtClean="0"/>
              <a:t>.”</a:t>
            </a:r>
            <a:endParaRPr lang="en-GB" sz="2400" dirty="0"/>
          </a:p>
          <a:p>
            <a:pPr>
              <a:lnSpc>
                <a:spcPct val="80000"/>
              </a:lnSpc>
            </a:pPr>
            <a:r>
              <a:rPr lang="en-US" altLang="en-US" kern="0" dirty="0" smtClean="0"/>
              <a:t>Moved</a:t>
            </a:r>
            <a:r>
              <a:rPr lang="en-US" altLang="en-US" kern="0" dirty="0" smtClean="0"/>
              <a:t>: </a:t>
            </a:r>
            <a:r>
              <a:rPr lang="en-US" altLang="en-US" kern="0" dirty="0" smtClean="0"/>
              <a:t>Peter </a:t>
            </a:r>
            <a:r>
              <a:rPr lang="en-US" altLang="en-US" kern="0" dirty="0" err="1" smtClean="0"/>
              <a:t>Ecclesine</a:t>
            </a:r>
            <a:r>
              <a:rPr lang="en-US" altLang="en-US" kern="0" dirty="0" smtClean="0"/>
              <a:t> Seconded</a:t>
            </a:r>
            <a:r>
              <a:rPr lang="en-US" altLang="en-US" kern="0" dirty="0" smtClean="0"/>
              <a:t>:  </a:t>
            </a:r>
            <a:r>
              <a:rPr lang="en-US" altLang="en-US" kern="0" dirty="0" smtClean="0"/>
              <a:t>Mark Rison Result</a:t>
            </a:r>
            <a:r>
              <a:rPr lang="en-US" altLang="en-US" kern="0" dirty="0" smtClean="0"/>
              <a:t>: </a:t>
            </a:r>
            <a:r>
              <a:rPr lang="en-US" altLang="en-US" kern="0" dirty="0" smtClean="0"/>
              <a:t>13-0-7 Passes</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7218245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27</a:t>
            </a:fld>
            <a:endParaRPr lang="en-US"/>
          </a:p>
        </p:txBody>
      </p:sp>
      <p:sp>
        <p:nvSpPr>
          <p:cNvPr id="5" name="Rectangle 2"/>
          <p:cNvSpPr txBox="1">
            <a:spLocks noChangeArrowheads="1"/>
          </p:cNvSpPr>
          <p:nvPr/>
        </p:nvSpPr>
        <p:spPr bwMode="auto">
          <a:xfrm>
            <a:off x="1371600" y="762000"/>
            <a:ext cx="981180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21– </a:t>
            </a:r>
            <a:r>
              <a:rPr lang="en-US" dirty="0" smtClean="0"/>
              <a:t>RIFS</a:t>
            </a:r>
            <a:r>
              <a:rPr lang="en-US" dirty="0" smtClean="0"/>
              <a:t/>
            </a:r>
            <a:br>
              <a:rPr lang="en-US" dirty="0" smtClean="0"/>
            </a:br>
            <a:endParaRPr lang="en-GB" dirty="0"/>
          </a:p>
        </p:txBody>
      </p:sp>
      <p:sp>
        <p:nvSpPr>
          <p:cNvPr id="6" name="Rectangle 3"/>
          <p:cNvSpPr txBox="1">
            <a:spLocks noChangeArrowheads="1"/>
          </p:cNvSpPr>
          <p:nvPr/>
        </p:nvSpPr>
        <p:spPr bwMode="auto">
          <a:xfrm>
            <a:off x="2171701" y="2092197"/>
            <a:ext cx="9220200" cy="4383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Resolve CID 69 as </a:t>
            </a:r>
          </a:p>
          <a:p>
            <a:pPr lvl="1">
              <a:lnSpc>
                <a:spcPct val="80000"/>
              </a:lnSpc>
            </a:pPr>
            <a:r>
              <a:rPr lang="en-US" altLang="en-US" kern="0" dirty="0" smtClean="0"/>
              <a:t>“Rejected”</a:t>
            </a:r>
          </a:p>
          <a:p>
            <a:pPr marL="457200" indent="-127000">
              <a:spcBef>
                <a:spcPts val="0"/>
              </a:spcBef>
              <a:spcAft>
                <a:spcPts val="0"/>
              </a:spcAft>
              <a:buClr>
                <a:schemeClr val="dk1"/>
              </a:buClr>
              <a:buSzPct val="100000"/>
              <a:buNone/>
            </a:pPr>
            <a:r>
              <a:rPr lang="en-US" altLang="en-US" sz="1600" kern="0" dirty="0" smtClean="0"/>
              <a:t>“The TG considered three options: retaining the current text, marking as deprecated and removing the feature. See the straw poll results below; There was no consensus to remove RIFS from the standard. Concerns raised in the discussion include existence of implementations in the field.</a:t>
            </a:r>
          </a:p>
          <a:p>
            <a:pPr marL="457200" indent="-127000">
              <a:spcBef>
                <a:spcPts val="0"/>
              </a:spcBef>
              <a:spcAft>
                <a:spcPts val="0"/>
              </a:spcAft>
              <a:buClr>
                <a:schemeClr val="dk1"/>
              </a:buClr>
              <a:buSzPct val="100000"/>
              <a:buNone/>
            </a:pPr>
            <a:r>
              <a:rPr lang="en-US" sz="1600" b="0" kern="0" dirty="0">
                <a:solidFill>
                  <a:schemeClr val="dk1"/>
                </a:solidFill>
                <a:ea typeface="Times New Roman"/>
                <a:cs typeface="Times New Roman"/>
                <a:sym typeface="Times New Roman"/>
              </a:rPr>
              <a:t>	</a:t>
            </a:r>
            <a:r>
              <a:rPr lang="en-US" sz="1200" b="0" kern="0" dirty="0" smtClean="0">
                <a:solidFill>
                  <a:schemeClr val="dk1"/>
                </a:solidFill>
                <a:ea typeface="Times New Roman"/>
                <a:cs typeface="Times New Roman"/>
                <a:sym typeface="Times New Roman"/>
              </a:rPr>
              <a:t>Way </a:t>
            </a:r>
            <a:r>
              <a:rPr lang="en-US" sz="1200" b="0" kern="0" dirty="0">
                <a:solidFill>
                  <a:schemeClr val="dk1"/>
                </a:solidFill>
                <a:ea typeface="Times New Roman"/>
                <a:cs typeface="Times New Roman"/>
                <a:sym typeface="Times New Roman"/>
              </a:rPr>
              <a:t>forward for RIFS</a:t>
            </a:r>
          </a:p>
          <a:p>
            <a:pPr marL="914400" lvl="1" indent="-457200">
              <a:buFont typeface="+mj-lt"/>
              <a:buAutoNum type="arabicPeriod"/>
            </a:pPr>
            <a:r>
              <a:rPr lang="en-US" sz="1200" dirty="0"/>
              <a:t>Keep obsolete – no change to current standard 16</a:t>
            </a:r>
          </a:p>
          <a:p>
            <a:pPr marL="914400" lvl="1" indent="-457200">
              <a:buFont typeface="+mj-lt"/>
              <a:buAutoNum type="arabicPeriod"/>
            </a:pPr>
            <a:r>
              <a:rPr lang="en-US" sz="1200" dirty="0"/>
              <a:t>Make deprecated – text remains, Obsolete changed to deprecate, mention of removal is deleted - 8</a:t>
            </a:r>
          </a:p>
          <a:p>
            <a:pPr marL="914400" lvl="1" indent="-457200">
              <a:buFont typeface="+mj-lt"/>
              <a:buAutoNum type="arabicPeriod"/>
            </a:pPr>
            <a:r>
              <a:rPr lang="en-US" sz="1200" dirty="0"/>
              <a:t>Remove RIFS for non-DMG as proposed by CID 69 - 5</a:t>
            </a:r>
          </a:p>
          <a:p>
            <a:pPr marL="914400" lvl="1" indent="-457200">
              <a:buFont typeface="+mj-lt"/>
              <a:buAutoNum type="arabicPeriod"/>
            </a:pPr>
            <a:r>
              <a:rPr lang="en-US" sz="1200" dirty="0"/>
              <a:t>Abstain 4</a:t>
            </a:r>
            <a:endParaRPr lang="en-GB" sz="1200" dirty="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err="1" smtClean="0"/>
              <a:t>Menzo</a:t>
            </a:r>
            <a:r>
              <a:rPr lang="en-US" altLang="en-US" kern="0" dirty="0" smtClean="0"/>
              <a:t> </a:t>
            </a:r>
            <a:r>
              <a:rPr lang="en-US" altLang="en-US" kern="0" dirty="0" err="1" smtClean="0"/>
              <a:t>Wentink</a:t>
            </a:r>
            <a:endParaRPr lang="en-US" altLang="en-US" kern="0" dirty="0" smtClean="0"/>
          </a:p>
          <a:p>
            <a:pPr>
              <a:lnSpc>
                <a:spcPct val="80000"/>
              </a:lnSpc>
            </a:pPr>
            <a:r>
              <a:rPr lang="en-US" altLang="en-US" kern="0" dirty="0" smtClean="0"/>
              <a:t>Seconded:  </a:t>
            </a:r>
            <a:r>
              <a:rPr lang="en-US" altLang="en-US" kern="0" dirty="0" smtClean="0"/>
              <a:t>Stephen Palm</a:t>
            </a:r>
            <a:endParaRPr lang="en-US" altLang="en-US" kern="0" dirty="0" smtClean="0"/>
          </a:p>
          <a:p>
            <a:pPr>
              <a:lnSpc>
                <a:spcPct val="80000"/>
              </a:lnSpc>
            </a:pPr>
            <a:r>
              <a:rPr lang="en-US" altLang="en-US" kern="0" dirty="0" smtClean="0"/>
              <a:t>Result: </a:t>
            </a:r>
            <a:r>
              <a:rPr lang="en-US" altLang="en-US" kern="0" dirty="0" smtClean="0"/>
              <a:t>20-1-3 Passes </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8289033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28</a:t>
            </a:fld>
            <a:endParaRPr lang="en-US"/>
          </a:p>
        </p:txBody>
      </p:sp>
      <p:sp>
        <p:nvSpPr>
          <p:cNvPr id="5" name="Rectangle 2"/>
          <p:cNvSpPr txBox="1">
            <a:spLocks noChangeArrowheads="1"/>
          </p:cNvSpPr>
          <p:nvPr/>
        </p:nvSpPr>
        <p:spPr bwMode="auto">
          <a:xfrm>
            <a:off x="1371600" y="762000"/>
            <a:ext cx="981180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22– </a:t>
            </a:r>
            <a:r>
              <a:rPr lang="en-US" dirty="0" smtClean="0"/>
              <a:t>WEP &amp; TKIP</a:t>
            </a:r>
            <a:r>
              <a:rPr lang="en-US" dirty="0" smtClean="0"/>
              <a:t/>
            </a:r>
            <a:br>
              <a:rPr lang="en-US" dirty="0" smtClean="0"/>
            </a:br>
            <a:endParaRPr lang="en-GB" dirty="0"/>
          </a:p>
        </p:txBody>
      </p:sp>
      <p:sp>
        <p:nvSpPr>
          <p:cNvPr id="6" name="Rectangle 3"/>
          <p:cNvSpPr txBox="1">
            <a:spLocks noChangeArrowheads="1"/>
          </p:cNvSpPr>
          <p:nvPr/>
        </p:nvSpPr>
        <p:spPr bwMode="auto">
          <a:xfrm>
            <a:off x="2171701" y="2092197"/>
            <a:ext cx="9220200" cy="4383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Resolve CID 63 as </a:t>
            </a:r>
          </a:p>
          <a:p>
            <a:pPr lvl="1">
              <a:lnSpc>
                <a:spcPct val="80000"/>
              </a:lnSpc>
            </a:pPr>
            <a:r>
              <a:rPr lang="en-US" altLang="en-US" kern="0" dirty="0" smtClean="0"/>
              <a:t>“</a:t>
            </a:r>
            <a:r>
              <a:rPr lang="en-US" altLang="en-US" kern="0" dirty="0"/>
              <a:t>Rejected” </a:t>
            </a:r>
            <a:endParaRPr lang="en-US" altLang="en-US" kern="0" dirty="0" smtClean="0"/>
          </a:p>
          <a:p>
            <a:pPr lvl="1">
              <a:lnSpc>
                <a:spcPct val="80000"/>
              </a:lnSpc>
            </a:pPr>
            <a:r>
              <a:rPr lang="en-US" altLang="en-US" kern="0" dirty="0" smtClean="0"/>
              <a:t>“There </a:t>
            </a:r>
            <a:r>
              <a:rPr lang="en-US" altLang="en-US" kern="0" dirty="0"/>
              <a:t>are known implementations of these features in the market, so we choose not to remove them at this time.  The Group did not come to consensus on removal of these two features</a:t>
            </a:r>
            <a:r>
              <a:rPr lang="en-US" altLang="en-US" kern="0" dirty="0" smtClean="0"/>
              <a:t>.”</a:t>
            </a:r>
            <a:endParaRPr lang="en-US" altLang="en-US" kern="0" dirty="0" smtClean="0"/>
          </a:p>
          <a:p>
            <a:pPr lvl="1">
              <a:lnSpc>
                <a:spcPct val="80000"/>
              </a:lnSpc>
            </a:pPr>
            <a:endParaRPr lang="en-US" altLang="en-US"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err="1" smtClean="0"/>
              <a:t>Menzo</a:t>
            </a:r>
            <a:r>
              <a:rPr lang="en-US" altLang="en-US" kern="0" dirty="0" smtClean="0"/>
              <a:t> </a:t>
            </a:r>
            <a:r>
              <a:rPr lang="en-US" altLang="en-US" kern="0" dirty="0" err="1" smtClean="0"/>
              <a:t>Wentink</a:t>
            </a:r>
            <a:endParaRPr lang="en-US" altLang="en-US" kern="0" dirty="0" smtClean="0"/>
          </a:p>
          <a:p>
            <a:pPr>
              <a:lnSpc>
                <a:spcPct val="80000"/>
              </a:lnSpc>
            </a:pPr>
            <a:r>
              <a:rPr lang="en-US" altLang="en-US" kern="0" dirty="0" smtClean="0"/>
              <a:t>Seconded:  </a:t>
            </a:r>
            <a:r>
              <a:rPr lang="en-US" altLang="en-US" kern="0" dirty="0" smtClean="0"/>
              <a:t>Peter </a:t>
            </a:r>
            <a:r>
              <a:rPr lang="en-US" altLang="en-US" kern="0" dirty="0" err="1" smtClean="0"/>
              <a:t>Ecclesine</a:t>
            </a:r>
            <a:endParaRPr lang="en-US" altLang="en-US" kern="0" dirty="0" smtClean="0"/>
          </a:p>
          <a:p>
            <a:pPr>
              <a:lnSpc>
                <a:spcPct val="80000"/>
              </a:lnSpc>
            </a:pPr>
            <a:r>
              <a:rPr lang="en-US" altLang="en-US" kern="0" dirty="0" smtClean="0"/>
              <a:t>Result: </a:t>
            </a:r>
            <a:r>
              <a:rPr lang="en-US" altLang="en-US" kern="0" dirty="0" smtClean="0"/>
              <a:t> 19-3-3 Passes </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3190453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29</a:t>
            </a:fld>
            <a:endParaRPr lang="en-US"/>
          </a:p>
        </p:txBody>
      </p:sp>
      <p:sp>
        <p:nvSpPr>
          <p:cNvPr id="5" name="Rectangle 2"/>
          <p:cNvSpPr txBox="1">
            <a:spLocks noChangeArrowheads="1"/>
          </p:cNvSpPr>
          <p:nvPr/>
        </p:nvSpPr>
        <p:spPr bwMode="auto">
          <a:xfrm>
            <a:off x="1752600" y="592016"/>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 Teleconference non-CID documents</a:t>
            </a:r>
          </a:p>
          <a:p>
            <a:r>
              <a:rPr lang="en-US" sz="2800" dirty="0" smtClean="0"/>
              <a:t>&lt;Topic&gt; – &lt;date&gt;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in</a:t>
            </a:r>
          </a:p>
          <a:p>
            <a:pPr>
              <a:lnSpc>
                <a:spcPct val="80000"/>
              </a:lnSpc>
            </a:pPr>
            <a:endParaRPr lang="en-US" altLang="en-US" kern="0" dirty="0"/>
          </a:p>
          <a:p>
            <a:pPr>
              <a:lnSpc>
                <a:spcPct val="80000"/>
              </a:lnSpc>
            </a:pPr>
            <a:endParaRPr lang="en-US" altLang="en-US" kern="0" dirty="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a:t>
            </a:r>
            <a:r>
              <a:rPr lang="en-US" altLang="en-US" kern="0" dirty="0"/>
              <a:t>:</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85259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19200" y="2057400"/>
            <a:ext cx="4876800" cy="2545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 11-17-920r5</a:t>
            </a:r>
          </a:p>
          <a:p>
            <a:pPr lvl="1"/>
            <a:r>
              <a:rPr lang="en-US" altLang="en-US" sz="1800" dirty="0" smtClean="0"/>
              <a:t>Comment resolution</a:t>
            </a:r>
          </a:p>
          <a:p>
            <a:pPr lvl="1"/>
            <a:r>
              <a:rPr lang="en-US" altLang="en-US" sz="1800" dirty="0" smtClean="0"/>
              <a:t>CID 163, 255, 282, 294, 189 11-17-987 – Graham SMITH</a:t>
            </a:r>
          </a:p>
          <a:p>
            <a:pPr lvl="1"/>
            <a:r>
              <a:rPr lang="en-US" altLang="en-US" sz="1800" dirty="0" smtClean="0"/>
              <a:t>CIDs 301, 72 – Mark HAMILTON</a:t>
            </a:r>
            <a:endParaRPr lang="en-US" altLang="en-US" sz="1800" dirty="0"/>
          </a:p>
          <a:p>
            <a:pPr lvl="1"/>
            <a:endParaRPr lang="en-US" altLang="en-US" sz="1800" dirty="0"/>
          </a:p>
        </p:txBody>
      </p:sp>
      <p:sp>
        <p:nvSpPr>
          <p:cNvPr id="16" name="Rectangle 35"/>
          <p:cNvSpPr>
            <a:spLocks noChangeArrowheads="1"/>
          </p:cNvSpPr>
          <p:nvPr/>
        </p:nvSpPr>
        <p:spPr bwMode="auto">
          <a:xfrm>
            <a:off x="6248400" y="2057400"/>
            <a:ext cx="4953000" cy="1288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Tuesday PM1 </a:t>
            </a:r>
          </a:p>
          <a:p>
            <a:pPr lvl="1">
              <a:lnSpc>
                <a:spcPct val="80000"/>
              </a:lnSpc>
            </a:pPr>
            <a:r>
              <a:rPr lang="en-US" altLang="en-US" sz="1800" dirty="0" smtClean="0"/>
              <a:t>11-17-1602 – Dan HARKINS</a:t>
            </a:r>
          </a:p>
          <a:p>
            <a:pPr lvl="1">
              <a:lnSpc>
                <a:spcPct val="80000"/>
              </a:lnSpc>
            </a:pPr>
            <a:r>
              <a:rPr lang="en-US" altLang="en-US" sz="1800" dirty="0" smtClean="0"/>
              <a:t>11-17-1606- Nehru BHANDARU</a:t>
            </a:r>
          </a:p>
          <a:p>
            <a:pPr lvl="1">
              <a:lnSpc>
                <a:spcPct val="80000"/>
              </a:lnSpc>
            </a:pPr>
            <a:r>
              <a:rPr lang="en-US" altLang="en-US" sz="1800" dirty="0" smtClean="0"/>
              <a:t>Make features obsolete CIDs 174, 197, 198</a:t>
            </a:r>
          </a:p>
          <a:p>
            <a:pPr lvl="1">
              <a:lnSpc>
                <a:spcPct val="80000"/>
              </a:lnSpc>
            </a:pPr>
            <a:r>
              <a:rPr lang="en-US" altLang="en-US" sz="1800" dirty="0" smtClean="0"/>
              <a:t>Remove obsolete features – see next slides</a:t>
            </a:r>
          </a:p>
          <a:p>
            <a:pPr lvl="1">
              <a:lnSpc>
                <a:spcPct val="80000"/>
              </a:lnSpc>
            </a:pPr>
            <a:r>
              <a:rPr lang="en-US" altLang="en-US" sz="1800" dirty="0" smtClean="0"/>
              <a:t>CID 282 11-17-987 – Graham SMITH</a:t>
            </a:r>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30</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Orlando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“Motion-</a:t>
            </a:r>
            <a:r>
              <a:rPr lang="en-US" altLang="en-US" sz="2400" kern="0" dirty="0" err="1" smtClean="0"/>
              <a:t>tbd</a:t>
            </a:r>
            <a:r>
              <a:rPr lang="en-US" altLang="en-US" sz="2400" kern="0" dirty="0" smtClean="0"/>
              <a:t>” </a:t>
            </a:r>
            <a:r>
              <a:rPr lang="en-US" altLang="en-US" sz="2400" kern="0" dirty="0"/>
              <a:t>tab in </a:t>
            </a:r>
            <a:r>
              <a:rPr lang="en-US" altLang="en-US" sz="2400" kern="0" dirty="0" smtClean="0">
                <a:hlinkClick r:id="rId2"/>
              </a:rPr>
              <a:t>https://mentor.ieee.org/802.11/dcn/17/11-17-0956-08-000m-revmd-wg-cc25-for-editor-ad-hoc.xls</a:t>
            </a:r>
            <a:endParaRPr lang="en-US" altLang="en-US" sz="2400" kern="0" dirty="0" smtClean="0"/>
          </a:p>
          <a:p>
            <a:pPr lvl="1">
              <a:lnSpc>
                <a:spcPct val="80000"/>
              </a:lnSpc>
            </a:pPr>
            <a:r>
              <a:rPr lang="en-US" altLang="en-US" sz="2400" kern="0" dirty="0" smtClean="0"/>
              <a:t>“Motion GEN-xxx” tab in </a:t>
            </a:r>
            <a:r>
              <a:rPr lang="en-US" altLang="en-US" sz="2400" kern="0" dirty="0" smtClean="0">
                <a:hlinkClick r:id="rId3"/>
              </a:rPr>
              <a:t>https://mentor.ieee.org/802.11/dcn/17/11-17-0928-05-000m-revmd-cc25-gen-comments.xlsx</a:t>
            </a:r>
            <a:r>
              <a:rPr lang="en-US" altLang="en-US" sz="2400" kern="0" dirty="0" smtClean="0"/>
              <a:t> </a:t>
            </a:r>
          </a:p>
          <a:p>
            <a:pPr lvl="1">
              <a:lnSpc>
                <a:spcPct val="80000"/>
              </a:lnSpc>
            </a:pPr>
            <a:r>
              <a:rPr lang="en-US" altLang="en-US" sz="2400" kern="0" dirty="0" smtClean="0"/>
              <a:t>“PHY Motion TBD” tab in </a:t>
            </a:r>
            <a:r>
              <a:rPr lang="en-US" altLang="en-US" sz="2400" kern="0" dirty="0" smtClean="0">
                <a:hlinkClick r:id="rId4"/>
              </a:rPr>
              <a:t>https://mentor.ieee.org/802.11/dcn/17/11-17-0930-08-000m-revmd-cc25-phy-plus-comments.xls</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a:t>
            </a:r>
            <a:r>
              <a:rPr lang="en-US" altLang="en-US" sz="2400" kern="0" dirty="0" err="1" smtClean="0"/>
              <a:t>tbd</a:t>
            </a:r>
            <a:r>
              <a:rPr lang="en-US" altLang="en-US" sz="2400" kern="0" dirty="0" smtClean="0"/>
              <a:t>” </a:t>
            </a:r>
            <a:r>
              <a:rPr lang="en-US" altLang="en-US" sz="2400" kern="0" dirty="0"/>
              <a:t>and “</a:t>
            </a:r>
            <a:r>
              <a:rPr lang="en-US" altLang="en-US" sz="2400" kern="0" dirty="0" smtClean="0"/>
              <a:t>Motion MAC-</a:t>
            </a:r>
            <a:r>
              <a:rPr lang="en-US" altLang="en-US" sz="2400" kern="0" dirty="0" err="1" smtClean="0"/>
              <a:t>tbd</a:t>
            </a:r>
            <a:r>
              <a:rPr lang="en-US" altLang="en-US" sz="2400" kern="0" dirty="0" smtClean="0"/>
              <a:t>” </a:t>
            </a:r>
            <a:r>
              <a:rPr lang="en-US" altLang="en-US" sz="2400" kern="0" dirty="0"/>
              <a:t>tab in </a:t>
            </a:r>
            <a:r>
              <a:rPr lang="en-US" altLang="en-US" sz="2400" kern="0" dirty="0" smtClean="0">
                <a:hlinkClick r:id="rId5"/>
              </a:rPr>
              <a:t>https://mentor.ieee.org/802.11/dcn/17/11-17-0927-11-000m-revmd-mac-comments.xls</a:t>
            </a: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
        <p:nvSpPr>
          <p:cNvPr id="7" name="Rectangle 6"/>
          <p:cNvSpPr/>
          <p:nvPr/>
        </p:nvSpPr>
        <p:spPr>
          <a:xfrm rot="20881239">
            <a:off x="118312" y="2582531"/>
            <a:ext cx="2879313" cy="707886"/>
          </a:xfrm>
          <a:prstGeom prst="rect">
            <a:avLst/>
          </a:prstGeom>
          <a:noFill/>
        </p:spPr>
        <p:txBody>
          <a:bodyPr wrap="none" lIns="91440" tIns="45720" rIns="91440" bIns="45720">
            <a:spAutoFit/>
          </a:bodyPr>
          <a:lstStyle/>
          <a:p>
            <a:pPr algn="ctr"/>
            <a:r>
              <a:rPr lang="en-US" sz="40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Update docs</a:t>
            </a:r>
            <a:endParaRPr lang="en-US" sz="4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31607441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31</a:t>
            </a:fld>
            <a:endParaRPr lang="en-US" smtClean="0"/>
          </a:p>
        </p:txBody>
      </p:sp>
      <p:sp>
        <p:nvSpPr>
          <p:cNvPr id="25605" name="Rectangle 2"/>
          <p:cNvSpPr>
            <a:spLocks noGrp="1" noChangeArrowheads="1"/>
          </p:cNvSpPr>
          <p:nvPr>
            <p:ph type="title"/>
          </p:nvPr>
        </p:nvSpPr>
        <p:spPr/>
        <p:txBody>
          <a:bodyPr/>
          <a:lstStyle/>
          <a:p>
            <a:r>
              <a:rPr lang="en-US" altLang="en-US" dirty="0" smtClean="0"/>
              <a:t>November 2017 – January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Comment collection </a:t>
            </a:r>
            <a:r>
              <a:rPr lang="en-US" altLang="en-US" sz="2000" dirty="0" smtClean="0"/>
              <a:t>resolution</a:t>
            </a:r>
            <a:endParaRPr lang="en-US" altLang="en-US" sz="2000" dirty="0"/>
          </a:p>
          <a:p>
            <a:r>
              <a:rPr lang="en-US" altLang="en-US" sz="2000" dirty="0"/>
              <a:t>Conference calls </a:t>
            </a:r>
          </a:p>
          <a:p>
            <a:pPr lvl="1"/>
            <a:r>
              <a:rPr lang="en-US" altLang="en-US" sz="1800" dirty="0"/>
              <a:t>Fridays </a:t>
            </a:r>
            <a:r>
              <a:rPr lang="en-US" altLang="en-US" sz="1800" dirty="0" smtClean="0"/>
              <a:t>December 1, 15, Jan 5 10am </a:t>
            </a:r>
            <a:r>
              <a:rPr lang="en-US" sz="1800" dirty="0" smtClean="0"/>
              <a:t>Eastern </a:t>
            </a:r>
            <a:r>
              <a:rPr lang="en-US" sz="1800" dirty="0"/>
              <a:t>2 hours</a:t>
            </a:r>
            <a:endParaRPr lang="en-GB" sz="1800" dirty="0"/>
          </a:p>
          <a:p>
            <a:r>
              <a:rPr lang="en-US" altLang="en-US" sz="2000" dirty="0" smtClean="0"/>
              <a:t>December 7-8, Piscataway NJ ad-hoc </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a:t>TBD</a:t>
            </a:r>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32</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smtClean="0">
                <a:hlinkClick r:id="rId4"/>
              </a:rPr>
              <a:t>https://mentor.ieee.org/802.11/dcn/17/11-17-0914-05-000m-revmd-wg-cc-comments.xls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0953" y="964514"/>
            <a:ext cx="7772400" cy="457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8" name="Rectangle 35"/>
          <p:cNvSpPr>
            <a:spLocks noChangeArrowheads="1"/>
          </p:cNvSpPr>
          <p:nvPr/>
        </p:nvSpPr>
        <p:spPr bwMode="auto">
          <a:xfrm>
            <a:off x="6701820" y="4038600"/>
            <a:ext cx="5185379" cy="1217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a:t>
            </a:r>
            <a:r>
              <a:rPr lang="en-US" altLang="en-US" dirty="0"/>
              <a:t>PM2 </a:t>
            </a:r>
          </a:p>
          <a:p>
            <a:pPr lvl="1">
              <a:lnSpc>
                <a:spcPct val="80000"/>
              </a:lnSpc>
            </a:pPr>
            <a:r>
              <a:rPr lang="en-US" altLang="en-US" sz="1800" dirty="0" smtClean="0"/>
              <a:t>Motions, Comment resolution</a:t>
            </a:r>
          </a:p>
          <a:p>
            <a:pPr lvl="1">
              <a:lnSpc>
                <a:spcPct val="80000"/>
              </a:lnSpc>
            </a:pPr>
            <a:r>
              <a:rPr lang="en-US" altLang="en-US" sz="1800" dirty="0" smtClean="0"/>
              <a:t>AOB</a:t>
            </a:r>
            <a:endParaRPr lang="en-US" altLang="en-US" sz="1800" dirty="0"/>
          </a:p>
          <a:p>
            <a:pPr lvl="1">
              <a:lnSpc>
                <a:spcPct val="80000"/>
              </a:lnSpc>
            </a:pPr>
            <a:r>
              <a:rPr lang="en-US" altLang="en-US" sz="1800" dirty="0"/>
              <a:t>Plans for </a:t>
            </a:r>
            <a:r>
              <a:rPr lang="en-US" altLang="en-US" sz="1800" dirty="0" smtClean="0"/>
              <a:t>Nov 2017 – Jan 2018</a:t>
            </a:r>
            <a:endParaRPr lang="en-US" altLang="en-US" sz="1800" dirty="0"/>
          </a:p>
          <a:p>
            <a:pPr lvl="1">
              <a:lnSpc>
                <a:spcPct val="80000"/>
              </a:lnSpc>
            </a:pPr>
            <a:r>
              <a:rPr lang="en-US" altLang="en-US" sz="1800" dirty="0"/>
              <a:t>Adjourn</a:t>
            </a:r>
          </a:p>
          <a:p>
            <a:pPr lvl="1"/>
            <a:endParaRPr lang="en-GB" sz="1600" dirty="0"/>
          </a:p>
          <a:p>
            <a:pPr lvl="1"/>
            <a:endParaRPr lang="en-US" altLang="en-US" sz="1600" dirty="0"/>
          </a:p>
          <a:p>
            <a:pPr lvl="1"/>
            <a:endParaRPr lang="en-US" altLang="en-US" sz="1800" dirty="0"/>
          </a:p>
          <a:p>
            <a:pPr marL="457200" lvl="1" indent="0">
              <a:buNone/>
            </a:pPr>
            <a:endParaRPr lang="en-GB" altLang="en-US" sz="1600" dirty="0"/>
          </a:p>
          <a:p>
            <a:pPr lvl="1"/>
            <a:endParaRPr lang="en-US" altLang="en-US" sz="1600" dirty="0"/>
          </a:p>
          <a:p>
            <a:pPr lvl="1"/>
            <a:endParaRPr lang="en-US" altLang="en-US" dirty="0"/>
          </a:p>
          <a:p>
            <a:pPr lvl="1"/>
            <a:endParaRPr lang="en-US" altLang="en-US" dirty="0"/>
          </a:p>
        </p:txBody>
      </p:sp>
      <p:sp>
        <p:nvSpPr>
          <p:cNvPr id="9" name="Rectangle 35"/>
          <p:cNvSpPr>
            <a:spLocks noChangeArrowheads="1"/>
          </p:cNvSpPr>
          <p:nvPr/>
        </p:nvSpPr>
        <p:spPr bwMode="auto">
          <a:xfrm>
            <a:off x="1143000" y="2059903"/>
            <a:ext cx="5105400" cy="258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PM1 </a:t>
            </a:r>
            <a:endParaRPr lang="en-US" altLang="en-US" i="1" dirty="0"/>
          </a:p>
          <a:p>
            <a:pPr lvl="1">
              <a:lnSpc>
                <a:spcPct val="80000"/>
              </a:lnSpc>
            </a:pPr>
            <a:r>
              <a:rPr lang="en-US" altLang="en-US" sz="1800" dirty="0" smtClean="0"/>
              <a:t>Minutes, </a:t>
            </a:r>
            <a:r>
              <a:rPr lang="en-US" altLang="en-US" sz="1800" dirty="0" err="1" smtClean="0"/>
              <a:t>Telecon</a:t>
            </a:r>
            <a:r>
              <a:rPr lang="en-US" altLang="en-US" sz="1800" dirty="0" smtClean="0"/>
              <a:t> and September CID motions</a:t>
            </a:r>
          </a:p>
          <a:p>
            <a:pPr lvl="1">
              <a:lnSpc>
                <a:spcPct val="80000"/>
              </a:lnSpc>
            </a:pPr>
            <a:r>
              <a:rPr lang="en-US" altLang="en-US" sz="1800" dirty="0" smtClean="0"/>
              <a:t>11-17-1724 – Chris HANSEN</a:t>
            </a:r>
          </a:p>
          <a:p>
            <a:pPr lvl="1">
              <a:lnSpc>
                <a:spcPct val="80000"/>
              </a:lnSpc>
            </a:pPr>
            <a:r>
              <a:rPr lang="en-US" altLang="en-US" sz="1800" dirty="0" smtClean="0"/>
              <a:t>CID 112 11-17-1529 – </a:t>
            </a:r>
            <a:r>
              <a:rPr lang="en-US" altLang="en-US" sz="1800" dirty="0" err="1" smtClean="0"/>
              <a:t>Kaz</a:t>
            </a:r>
            <a:r>
              <a:rPr lang="en-US" altLang="en-US" sz="1800" dirty="0" smtClean="0"/>
              <a:t> SAKODA</a:t>
            </a:r>
          </a:p>
          <a:p>
            <a:pPr lvl="1">
              <a:lnSpc>
                <a:spcPct val="80000"/>
              </a:lnSpc>
            </a:pPr>
            <a:r>
              <a:rPr lang="en-US" altLang="en-US" sz="1800" dirty="0" smtClean="0"/>
              <a:t>11-17-1738 – </a:t>
            </a:r>
            <a:r>
              <a:rPr lang="en-US" altLang="en-US" sz="1800" dirty="0" err="1" smtClean="0"/>
              <a:t>Huizhao</a:t>
            </a:r>
            <a:r>
              <a:rPr lang="en-US" altLang="en-US" sz="1800" dirty="0" smtClean="0"/>
              <a:t> WANG</a:t>
            </a:r>
          </a:p>
          <a:p>
            <a:pPr lvl="1">
              <a:lnSpc>
                <a:spcPct val="80000"/>
              </a:lnSpc>
            </a:pPr>
            <a:r>
              <a:rPr lang="en-US" altLang="en-US" sz="1800" dirty="0"/>
              <a:t>CID 174 - 11-17-1745 – Peter </a:t>
            </a:r>
            <a:r>
              <a:rPr lang="en-US" altLang="en-US" sz="1800" dirty="0" smtClean="0"/>
              <a:t>ECCLESINE</a:t>
            </a:r>
          </a:p>
          <a:p>
            <a:pPr lvl="1">
              <a:lnSpc>
                <a:spcPct val="80000"/>
              </a:lnSpc>
            </a:pPr>
            <a:r>
              <a:rPr lang="en-US" altLang="en-US" sz="1800" dirty="0" smtClean="0"/>
              <a:t>RIFS CID 69</a:t>
            </a:r>
          </a:p>
          <a:p>
            <a:pPr lvl="1">
              <a:lnSpc>
                <a:spcPct val="80000"/>
              </a:lnSpc>
            </a:pPr>
            <a:r>
              <a:rPr lang="en-US" altLang="en-US" sz="1800" dirty="0" smtClean="0"/>
              <a:t>WEP/TKIP CID 63</a:t>
            </a:r>
            <a:endParaRPr lang="en-US" altLang="en-US" sz="1800" dirty="0"/>
          </a:p>
          <a:p>
            <a:pPr lvl="1">
              <a:lnSpc>
                <a:spcPct val="80000"/>
              </a:lnSpc>
            </a:pPr>
            <a:endParaRPr lang="en-GB" sz="1800" dirty="0"/>
          </a:p>
          <a:p>
            <a:pPr lvl="1"/>
            <a:endParaRPr lang="en-US" altLang="en-US" sz="1600" dirty="0"/>
          </a:p>
          <a:p>
            <a:pPr lvl="1"/>
            <a:endParaRPr lang="en-US" altLang="en-US" sz="1800" dirty="0"/>
          </a:p>
          <a:p>
            <a:pPr marL="457200" lvl="1" indent="0">
              <a:buNone/>
            </a:pPr>
            <a:endParaRPr lang="en-GB"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lvl="1"/>
            <a:endParaRPr lang="en-US" altLang="en-US" dirty="0"/>
          </a:p>
        </p:txBody>
      </p:sp>
      <p:sp>
        <p:nvSpPr>
          <p:cNvPr id="10" name="Rectangle 35"/>
          <p:cNvSpPr>
            <a:spLocks noChangeArrowheads="1"/>
          </p:cNvSpPr>
          <p:nvPr/>
        </p:nvSpPr>
        <p:spPr bwMode="auto">
          <a:xfrm>
            <a:off x="6695725" y="2094706"/>
            <a:ext cx="4924402" cy="1410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PM1 </a:t>
            </a:r>
          </a:p>
          <a:p>
            <a:pPr lvl="1">
              <a:lnSpc>
                <a:spcPct val="80000"/>
              </a:lnSpc>
            </a:pPr>
            <a:r>
              <a:rPr lang="en-US" altLang="en-US" sz="1800" dirty="0" smtClean="0"/>
              <a:t>11-17-1192 – Mathew FISCHER</a:t>
            </a:r>
          </a:p>
          <a:p>
            <a:pPr lvl="1"/>
            <a:r>
              <a:rPr lang="en-US" altLang="en-US" sz="1800" dirty="0" smtClean="0"/>
              <a:t>11-17-1089 </a:t>
            </a:r>
            <a:r>
              <a:rPr lang="en-US" altLang="en-US" sz="1800" dirty="0"/>
              <a:t>– Ganesh VENKATESAN</a:t>
            </a:r>
          </a:p>
          <a:p>
            <a:pPr lvl="1">
              <a:lnSpc>
                <a:spcPct val="80000"/>
              </a:lnSpc>
            </a:pPr>
            <a:r>
              <a:rPr lang="en-US" altLang="en-US" sz="1800" dirty="0" smtClean="0"/>
              <a:t>GEN </a:t>
            </a:r>
            <a:r>
              <a:rPr lang="en-US" altLang="en-US" sz="1800" dirty="0"/>
              <a:t>CIDs – Jon ROSDAHL</a:t>
            </a:r>
          </a:p>
          <a:p>
            <a:pPr lvl="1">
              <a:lnSpc>
                <a:spcPct val="80000"/>
              </a:lnSpc>
            </a:pPr>
            <a:endParaRPr lang="en-US" altLang="en-US" dirty="0"/>
          </a:p>
        </p:txBody>
      </p:sp>
      <p:sp>
        <p:nvSpPr>
          <p:cNvPr id="11" name="Rectangle 35"/>
          <p:cNvSpPr>
            <a:spLocks noChangeArrowheads="1"/>
          </p:cNvSpPr>
          <p:nvPr/>
        </p:nvSpPr>
        <p:spPr bwMode="auto">
          <a:xfrm>
            <a:off x="1112520" y="4646293"/>
            <a:ext cx="5105400" cy="1297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a:t>
            </a:r>
            <a:r>
              <a:rPr lang="en-US" altLang="en-US" dirty="0" smtClean="0"/>
              <a:t>PM2</a:t>
            </a:r>
            <a:endParaRPr lang="en-US" altLang="en-US" i="1" dirty="0"/>
          </a:p>
          <a:p>
            <a:pPr lvl="1"/>
            <a:r>
              <a:rPr lang="en-US" sz="1800" dirty="0" smtClean="0"/>
              <a:t>11-17-1728 – </a:t>
            </a:r>
            <a:r>
              <a:rPr lang="en-US" sz="1800" dirty="0" err="1" smtClean="0"/>
              <a:t>Evgeny</a:t>
            </a:r>
            <a:r>
              <a:rPr lang="en-US" sz="1800" dirty="0" smtClean="0"/>
              <a:t> KHOROV</a:t>
            </a:r>
            <a:endParaRPr lang="en-GB" sz="1800" dirty="0" smtClean="0"/>
          </a:p>
          <a:p>
            <a:pPr lvl="1"/>
            <a:r>
              <a:rPr lang="en-US" altLang="en-US" sz="1800" dirty="0" smtClean="0"/>
              <a:t>11-17-1089 </a:t>
            </a:r>
            <a:r>
              <a:rPr lang="en-US" altLang="en-US" sz="1800" dirty="0" smtClean="0"/>
              <a:t>– Mike MONTEMURRO</a:t>
            </a:r>
          </a:p>
        </p:txBody>
      </p:sp>
    </p:spTree>
    <p:extLst>
      <p:ext uri="{BB962C8B-B14F-4D97-AF65-F5344CB8AC3E}">
        <p14:creationId xmlns:p14="http://schemas.microsoft.com/office/powerpoint/2010/main" val="2753537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5</a:t>
            </a:fld>
            <a:endParaRPr lang="en-US" smtClean="0"/>
          </a:p>
        </p:txBody>
      </p:sp>
      <p:sp>
        <p:nvSpPr>
          <p:cNvPr id="9222" name="Rectangle 2"/>
          <p:cNvSpPr>
            <a:spLocks noGrp="1" noChangeArrowheads="1"/>
          </p:cNvSpPr>
          <p:nvPr>
            <p:ph type="title" idx="4294967295"/>
          </p:nvPr>
        </p:nvSpPr>
        <p:spPr>
          <a:xfrm>
            <a:off x="2209800" y="457200"/>
            <a:ext cx="9296400" cy="1066800"/>
          </a:xfrm>
        </p:spPr>
        <p:txBody>
          <a:bodyPr/>
          <a:lstStyle/>
          <a:p>
            <a:r>
              <a:rPr lang="en-US" altLang="en-US" dirty="0" smtClean="0"/>
              <a:t>CIDs 174, 197, 198 – reflector email sent 11Oct17</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graphicFrame>
        <p:nvGraphicFramePr>
          <p:cNvPr id="2" name="Table 1"/>
          <p:cNvGraphicFramePr>
            <a:graphicFrameLocks noGrp="1"/>
          </p:cNvGraphicFramePr>
          <p:nvPr>
            <p:extLst>
              <p:ext uri="{D42A27DB-BD31-4B8C-83A1-F6EECF244321}">
                <p14:modId xmlns:p14="http://schemas.microsoft.com/office/powerpoint/2010/main" val="3385928204"/>
              </p:ext>
            </p:extLst>
          </p:nvPr>
        </p:nvGraphicFramePr>
        <p:xfrm>
          <a:off x="1905001" y="1524000"/>
          <a:ext cx="8610599" cy="4876800"/>
        </p:xfrm>
        <a:graphic>
          <a:graphicData uri="http://schemas.openxmlformats.org/drawingml/2006/table">
            <a:tbl>
              <a:tblPr/>
              <a:tblGrid>
                <a:gridCol w="584795"/>
                <a:gridCol w="907440"/>
                <a:gridCol w="806614"/>
                <a:gridCol w="907440"/>
                <a:gridCol w="2702155"/>
                <a:gridCol w="2702155"/>
              </a:tblGrid>
              <a:tr h="1362099">
                <a:tc>
                  <a:txBody>
                    <a:bodyPr/>
                    <a:lstStyle/>
                    <a:p>
                      <a:pPr algn="r">
                        <a:spcAft>
                          <a:spcPts val="0"/>
                        </a:spcAft>
                      </a:pPr>
                      <a:r>
                        <a:rPr lang="en-GB" sz="1600" dirty="0">
                          <a:effectLst/>
                          <a:latin typeface="Arial" panose="020B0604020202020204" pitchFamily="34" charset="0"/>
                        </a:rPr>
                        <a:t>174</a:t>
                      </a:r>
                      <a:endParaRPr lang="en-GB" sz="3600" dirty="0">
                        <a:effectLst/>
                      </a:endParaRPr>
                    </a:p>
                  </a:txBody>
                  <a:tcPr marL="68580" marR="68580" marT="0" marB="0">
                    <a:lnL>
                      <a:noFill/>
                    </a:lnL>
                    <a:lnR>
                      <a:noFill/>
                    </a:lnR>
                    <a:lnT>
                      <a:noFill/>
                    </a:lnT>
                    <a:lnB>
                      <a:noFill/>
                    </a:lnB>
                  </a:tcPr>
                </a:tc>
                <a:tc>
                  <a:txBody>
                    <a:bodyPr/>
                    <a:lstStyle/>
                    <a:p>
                      <a:pPr algn="r">
                        <a:spcAft>
                          <a:spcPts val="0"/>
                        </a:spcAft>
                      </a:pPr>
                      <a:r>
                        <a:rPr lang="en-GB" sz="1600">
                          <a:effectLst/>
                          <a:latin typeface="Arial" panose="020B0604020202020204" pitchFamily="34" charset="0"/>
                        </a:rPr>
                        <a:t>1482.00</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29</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10.21.5</a:t>
                      </a:r>
                      <a:endParaRPr lang="en-GB" sz="360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Coverage classes are not interoperable, because there is no mechansim for an AP to know whether a STA supports them (and thence to deny association if it doesn't)</a:t>
                      </a:r>
                      <a:endParaRPr lang="en-US" sz="360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Mark coverage classes as obsolete and subject to deletion in a future version of the standard</a:t>
                      </a:r>
                      <a:endParaRPr lang="en-US" sz="3600">
                        <a:effectLst/>
                      </a:endParaRPr>
                    </a:p>
                  </a:txBody>
                  <a:tcPr marL="68580" marR="68580" marT="0" marB="0">
                    <a:lnL>
                      <a:noFill/>
                    </a:lnL>
                    <a:lnR>
                      <a:noFill/>
                    </a:lnR>
                    <a:lnT>
                      <a:noFill/>
                    </a:lnT>
                    <a:lnB>
                      <a:noFill/>
                    </a:lnB>
                  </a:tcPr>
                </a:tc>
              </a:tr>
              <a:tr h="1281975">
                <a:tc>
                  <a:txBody>
                    <a:bodyPr/>
                    <a:lstStyle/>
                    <a:p>
                      <a:pPr algn="r">
                        <a:spcAft>
                          <a:spcPts val="0"/>
                        </a:spcAft>
                      </a:pPr>
                      <a:r>
                        <a:rPr lang="en-GB" sz="1600">
                          <a:effectLst/>
                          <a:latin typeface="Arial" panose="020B0604020202020204" pitchFamily="34" charset="0"/>
                        </a:rPr>
                        <a:t>197</a:t>
                      </a:r>
                      <a:endParaRPr lang="en-GB" sz="3600">
                        <a:effectLst/>
                      </a:endParaRPr>
                    </a:p>
                  </a:txBody>
                  <a:tcPr marL="68580" marR="68580" marT="0" marB="0">
                    <a:lnL>
                      <a:noFill/>
                    </a:lnL>
                    <a:lnR>
                      <a:noFill/>
                    </a:lnR>
                    <a:lnT>
                      <a:noFill/>
                    </a:lnT>
                    <a:lnB>
                      <a:noFill/>
                    </a:lnB>
                  </a:tcPr>
                </a:tc>
                <a:tc>
                  <a:txBody>
                    <a:bodyPr/>
                    <a:lstStyle/>
                    <a:p>
                      <a:pPr algn="r">
                        <a:spcAft>
                          <a:spcPts val="0"/>
                        </a:spcAft>
                      </a:pPr>
                      <a:r>
                        <a:rPr lang="en-GB" sz="1600">
                          <a:effectLst/>
                          <a:latin typeface="Arial" panose="020B0604020202020204" pitchFamily="34" charset="0"/>
                        </a:rPr>
                        <a:t>1818.00</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11.9.3</a:t>
                      </a:r>
                      <a:endParaRPr lang="en-GB" sz="3600">
                        <a:effectLst/>
                      </a:endParaRPr>
                    </a:p>
                  </a:txBody>
                  <a:tcPr marL="68580" marR="68580" marT="0" marB="0">
                    <a:lnL>
                      <a:noFill/>
                    </a:lnL>
                    <a:lnR>
                      <a:noFill/>
                    </a:lnR>
                    <a:lnT>
                      <a:noFill/>
                    </a:lnT>
                    <a:lnB>
                      <a:noFill/>
                    </a:lnB>
                  </a:tcPr>
                </a:tc>
                <a:tc>
                  <a:txBody>
                    <a:bodyPr/>
                    <a:lstStyle/>
                    <a:p>
                      <a:pPr>
                        <a:spcAft>
                          <a:spcPts val="0"/>
                        </a:spcAft>
                      </a:pPr>
                      <a:r>
                        <a:rPr lang="en-US" sz="1600" dirty="0">
                          <a:effectLst/>
                          <a:latin typeface="Arial" panose="020B0604020202020204" pitchFamily="34" charset="0"/>
                        </a:rPr>
                        <a:t>Quiet Channel does not work in an IBSS because it's set by the BSS starter and replicated forever after.  See further discussion under CID 7271 in 16/0276</a:t>
                      </a:r>
                      <a:endParaRPr lang="en-US" sz="3600" dirty="0">
                        <a:effectLst/>
                      </a:endParaRPr>
                    </a:p>
                  </a:txBody>
                  <a:tcPr marL="68580" marR="68580" marT="0" marB="0">
                    <a:lnL>
                      <a:noFill/>
                    </a:lnL>
                    <a:lnR>
                      <a:noFill/>
                    </a:lnR>
                    <a:lnT>
                      <a:noFill/>
                    </a:lnT>
                    <a:lnB>
                      <a:noFill/>
                    </a:lnB>
                  </a:tcPr>
                </a:tc>
                <a:tc>
                  <a:txBody>
                    <a:bodyPr/>
                    <a:lstStyle/>
                    <a:p>
                      <a:pPr>
                        <a:spcAft>
                          <a:spcPts val="0"/>
                        </a:spcAft>
                      </a:pPr>
                      <a:r>
                        <a:rPr lang="en-US" sz="1600" dirty="0">
                          <a:effectLst/>
                          <a:latin typeface="Arial" panose="020B0604020202020204" pitchFamily="34" charset="0"/>
                        </a:rPr>
                        <a:t>Delete or deprecate use of Quiet Channel elements in </a:t>
                      </a:r>
                      <a:r>
                        <a:rPr lang="en-US" sz="1600" dirty="0" err="1">
                          <a:effectLst/>
                          <a:latin typeface="Arial" panose="020B0604020202020204" pitchFamily="34" charset="0"/>
                        </a:rPr>
                        <a:t>IBSSen</a:t>
                      </a:r>
                      <a:endParaRPr lang="en-US" sz="3600" dirty="0">
                        <a:effectLst/>
                      </a:endParaRPr>
                    </a:p>
                  </a:txBody>
                  <a:tcPr marL="68580" marR="68580" marT="0" marB="0">
                    <a:lnL>
                      <a:noFill/>
                    </a:lnL>
                    <a:lnR>
                      <a:noFill/>
                    </a:lnR>
                    <a:lnT>
                      <a:noFill/>
                    </a:lnT>
                    <a:lnB>
                      <a:noFill/>
                    </a:lnB>
                  </a:tcPr>
                </a:tc>
              </a:tr>
              <a:tr h="1167513">
                <a:tc>
                  <a:txBody>
                    <a:bodyPr/>
                    <a:lstStyle/>
                    <a:p>
                      <a:pPr algn="r">
                        <a:spcAft>
                          <a:spcPts val="0"/>
                        </a:spcAft>
                      </a:pPr>
                      <a:r>
                        <a:rPr lang="en-GB" sz="1600">
                          <a:effectLst/>
                          <a:latin typeface="Arial" panose="020B0604020202020204" pitchFamily="34" charset="0"/>
                        </a:rPr>
                        <a:t>198</a:t>
                      </a:r>
                      <a:endParaRPr lang="en-GB" sz="3600">
                        <a:effectLst/>
                      </a:endParaRPr>
                    </a:p>
                  </a:txBody>
                  <a:tcPr marL="68580" marR="68580" marT="0" marB="0">
                    <a:lnL>
                      <a:noFill/>
                    </a:lnL>
                    <a:lnR>
                      <a:noFill/>
                    </a:lnR>
                    <a:lnT>
                      <a:noFill/>
                    </a:lnT>
                    <a:lnB>
                      <a:noFill/>
                    </a:lnB>
                  </a:tcPr>
                </a:tc>
                <a:tc>
                  <a:txBody>
                    <a:bodyPr/>
                    <a:lstStyle/>
                    <a:p>
                      <a:pPr algn="r">
                        <a:spcAft>
                          <a:spcPts val="0"/>
                        </a:spcAft>
                      </a:pPr>
                      <a:r>
                        <a:rPr lang="en-GB" sz="1600">
                          <a:effectLst/>
                          <a:latin typeface="Arial" panose="020B0604020202020204" pitchFamily="34" charset="0"/>
                        </a:rPr>
                        <a:t>1818.00</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11.9.3</a:t>
                      </a:r>
                      <a:endParaRPr lang="en-GB" sz="360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Quiet Channel does not work in an IBSS and probably doesn't work in an MBSS either.  See further discussion under CID 7271 in 16/0276</a:t>
                      </a:r>
                      <a:endParaRPr lang="en-US" sz="3600">
                        <a:effectLst/>
                      </a:endParaRPr>
                    </a:p>
                  </a:txBody>
                  <a:tcPr marL="68580" marR="68580" marT="0" marB="0">
                    <a:lnL>
                      <a:noFill/>
                    </a:lnL>
                    <a:lnR>
                      <a:noFill/>
                    </a:lnR>
                    <a:lnT>
                      <a:noFill/>
                    </a:lnT>
                    <a:lnB>
                      <a:noFill/>
                    </a:lnB>
                  </a:tcPr>
                </a:tc>
                <a:tc>
                  <a:txBody>
                    <a:bodyPr/>
                    <a:lstStyle/>
                    <a:p>
                      <a:pPr>
                        <a:spcAft>
                          <a:spcPts val="0"/>
                        </a:spcAft>
                      </a:pPr>
                      <a:r>
                        <a:rPr lang="en-US" sz="1600" dirty="0">
                          <a:effectLst/>
                          <a:latin typeface="Arial" panose="020B0604020202020204" pitchFamily="34" charset="0"/>
                        </a:rPr>
                        <a:t>Delete or deprecate use of Quiet Channel elements in </a:t>
                      </a:r>
                      <a:r>
                        <a:rPr lang="en-US" sz="1600" dirty="0" err="1">
                          <a:effectLst/>
                          <a:latin typeface="Arial" panose="020B0604020202020204" pitchFamily="34" charset="0"/>
                        </a:rPr>
                        <a:t>MBSSen</a:t>
                      </a:r>
                      <a:endParaRPr lang="en-US" sz="3600" dirty="0">
                        <a:effectLst/>
                      </a:endParaRPr>
                    </a:p>
                  </a:txBody>
                  <a:tcPr marL="68580" marR="6858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CID 174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CID 174: </a:t>
            </a:r>
          </a:p>
          <a:p>
            <a:pPr lvl="1">
              <a:lnSpc>
                <a:spcPct val="80000"/>
              </a:lnSpc>
            </a:pPr>
            <a:r>
              <a:rPr lang="en-US" altLang="en-US" dirty="0" smtClean="0"/>
              <a:t>“</a:t>
            </a:r>
            <a:r>
              <a:rPr lang="en-US" dirty="0"/>
              <a:t>Mark coverage classes as obsolete and subject to deletion in a future version of the </a:t>
            </a:r>
            <a:r>
              <a:rPr lang="en-US" dirty="0" smtClean="0"/>
              <a:t>standard”</a:t>
            </a:r>
            <a:endParaRPr lang="en-US" altLang="en-US" dirty="0" smtClean="0"/>
          </a:p>
          <a:p>
            <a:pPr>
              <a:lnSpc>
                <a:spcPct val="80000"/>
              </a:lnSpc>
            </a:pPr>
            <a:r>
              <a:rPr lang="en-US" altLang="en-US" dirty="0" smtClean="0"/>
              <a:t>Email sent to reflector to notify members</a:t>
            </a:r>
          </a:p>
          <a:p>
            <a:pPr>
              <a:lnSpc>
                <a:spcPct val="80000"/>
              </a:lnSpc>
            </a:pPr>
            <a:r>
              <a:rPr lang="en-US" altLang="en-US" dirty="0" smtClean="0"/>
              <a:t>Comment received re: CID 174</a:t>
            </a:r>
          </a:p>
          <a:p>
            <a:pPr lvl="1"/>
            <a:r>
              <a:rPr lang="en-US" dirty="0" smtClean="0"/>
              <a:t>“We </a:t>
            </a:r>
            <a:r>
              <a:rPr lang="en-US" dirty="0"/>
              <a:t>are producing a product using the 802.11af standard</a:t>
            </a:r>
            <a:r>
              <a:rPr lang="en-US" dirty="0" smtClean="0"/>
              <a:t>. We </a:t>
            </a:r>
            <a:r>
              <a:rPr lang="en-US" dirty="0"/>
              <a:t>are using the below collision </a:t>
            </a:r>
            <a:r>
              <a:rPr lang="en-US" dirty="0" smtClean="0"/>
              <a:t>detection [coverage classes] </a:t>
            </a:r>
            <a:r>
              <a:rPr lang="en-US" dirty="0"/>
              <a:t>back off timing and do not want it marked obsolete</a:t>
            </a:r>
            <a:r>
              <a:rPr lang="en-US" dirty="0" smtClean="0"/>
              <a:t>.”</a:t>
            </a:r>
            <a:endParaRPr lang="en-US"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22750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7</a:t>
            </a:fld>
            <a:endParaRPr lang="en-US" smtClean="0"/>
          </a:p>
        </p:txBody>
      </p:sp>
      <p:sp>
        <p:nvSpPr>
          <p:cNvPr id="9222" name="Rectangle 2"/>
          <p:cNvSpPr>
            <a:spLocks noGrp="1" noChangeArrowheads="1"/>
          </p:cNvSpPr>
          <p:nvPr>
            <p:ph type="title" idx="4294967295"/>
          </p:nvPr>
        </p:nvSpPr>
        <p:spPr>
          <a:xfrm>
            <a:off x="2209800" y="609600"/>
            <a:ext cx="7772400" cy="1066800"/>
          </a:xfrm>
        </p:spPr>
        <p:txBody>
          <a:bodyPr/>
          <a:lstStyle/>
          <a:p>
            <a:r>
              <a:rPr lang="en-US" altLang="en-US" dirty="0" smtClean="0"/>
              <a:t>Comments for removal of features from the standard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601786"/>
            <a:ext cx="10972800" cy="4951414"/>
          </a:xfrm>
        </p:spPr>
        <p:txBody>
          <a:bodyPr/>
          <a:lstStyle/>
          <a:p>
            <a:r>
              <a:rPr lang="en-GB" dirty="0" smtClean="0"/>
              <a:t>CIDs 57, 58, 61, 70  </a:t>
            </a:r>
            <a:r>
              <a:rPr lang="en-GB" dirty="0"/>
              <a:t>in </a:t>
            </a:r>
            <a:r>
              <a:rPr lang="en-GB" dirty="0" smtClean="0"/>
              <a:t>11-17-1137 – text prepared, pending review – Ad-hoc</a:t>
            </a:r>
          </a:p>
          <a:p>
            <a:pPr lvl="1"/>
            <a:r>
              <a:rPr lang="en-US" dirty="0" smtClean="0"/>
              <a:t>CID 57 	</a:t>
            </a:r>
            <a:r>
              <a:rPr lang="en-GB" dirty="0" err="1" smtClean="0"/>
              <a:t>BlockAckReq</a:t>
            </a:r>
            <a:endParaRPr lang="en-GB" dirty="0" smtClean="0"/>
          </a:p>
          <a:p>
            <a:pPr lvl="1"/>
            <a:r>
              <a:rPr lang="en-US" dirty="0" smtClean="0"/>
              <a:t>CID 58	B</a:t>
            </a:r>
            <a:r>
              <a:rPr lang="en-GB" dirty="0" err="1" smtClean="0"/>
              <a:t>asic</a:t>
            </a:r>
            <a:r>
              <a:rPr lang="en-GB" dirty="0" smtClean="0"/>
              <a:t> </a:t>
            </a:r>
            <a:r>
              <a:rPr lang="en-GB" dirty="0" err="1"/>
              <a:t>BlockAck</a:t>
            </a:r>
            <a:r>
              <a:rPr lang="en-GB" dirty="0"/>
              <a:t> </a:t>
            </a:r>
            <a:r>
              <a:rPr lang="en-GB" dirty="0" smtClean="0"/>
              <a:t>variant</a:t>
            </a:r>
          </a:p>
          <a:p>
            <a:pPr lvl="1"/>
            <a:r>
              <a:rPr lang="en-US" dirty="0" smtClean="0"/>
              <a:t>CID 61	</a:t>
            </a:r>
            <a:r>
              <a:rPr lang="en-GB" dirty="0"/>
              <a:t>Non-HT </a:t>
            </a:r>
            <a:r>
              <a:rPr lang="en-GB" dirty="0" smtClean="0"/>
              <a:t>block </a:t>
            </a:r>
            <a:r>
              <a:rPr lang="en-GB" dirty="0" err="1" smtClean="0"/>
              <a:t>ack</a:t>
            </a:r>
            <a:r>
              <a:rPr lang="en-GB" dirty="0" smtClean="0"/>
              <a:t> </a:t>
            </a:r>
          </a:p>
          <a:p>
            <a:pPr lvl="1"/>
            <a:r>
              <a:rPr lang="en-US" dirty="0" smtClean="0"/>
              <a:t>CID 70	</a:t>
            </a:r>
            <a:r>
              <a:rPr lang="en-GB" dirty="0"/>
              <a:t>HT-delayed block </a:t>
            </a:r>
            <a:r>
              <a:rPr lang="en-GB" dirty="0" err="1"/>
              <a:t>ack</a:t>
            </a:r>
            <a:r>
              <a:rPr lang="en-GB" dirty="0"/>
              <a:t> </a:t>
            </a:r>
            <a:endParaRPr lang="en-GB" dirty="0" smtClean="0"/>
          </a:p>
          <a:p>
            <a:r>
              <a:rPr lang="en-GB" dirty="0" smtClean="0"/>
              <a:t>CIDs </a:t>
            </a:r>
            <a:r>
              <a:rPr lang="en-GB" dirty="0"/>
              <a:t>59 and 62 in 11-17-1518 </a:t>
            </a:r>
            <a:r>
              <a:rPr lang="en-GB" dirty="0" smtClean="0"/>
              <a:t>– text prepared, pending review – Ad-hoc</a:t>
            </a:r>
          </a:p>
          <a:p>
            <a:pPr lvl="1"/>
            <a:r>
              <a:rPr lang="en-GB" dirty="0" smtClean="0"/>
              <a:t>CID 59	</a:t>
            </a:r>
            <a:r>
              <a:rPr lang="en-GB" dirty="0"/>
              <a:t>DLS </a:t>
            </a:r>
            <a:endParaRPr lang="en-GB" dirty="0" smtClean="0"/>
          </a:p>
          <a:p>
            <a:pPr lvl="1"/>
            <a:r>
              <a:rPr lang="en-GB" dirty="0" smtClean="0"/>
              <a:t>CID 58 	STSL</a:t>
            </a:r>
            <a:endParaRPr lang="en-GB" sz="2200"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406106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2" name="Rectangle 2"/>
          <p:cNvSpPr>
            <a:spLocks noGrp="1" noChangeArrowheads="1"/>
          </p:cNvSpPr>
          <p:nvPr>
            <p:ph type="title" idx="4294967295"/>
          </p:nvPr>
        </p:nvSpPr>
        <p:spPr>
          <a:xfrm>
            <a:off x="2209800" y="609600"/>
            <a:ext cx="7772400" cy="1066800"/>
          </a:xfrm>
        </p:spPr>
        <p:txBody>
          <a:bodyPr/>
          <a:lstStyle/>
          <a:p>
            <a:r>
              <a:rPr lang="en-US" altLang="en-US" dirty="0" smtClean="0"/>
              <a:t>Comments for removal of features from the standard - 2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981201"/>
            <a:ext cx="10058400" cy="4114799"/>
          </a:xfrm>
        </p:spPr>
        <p:txBody>
          <a:bodyPr/>
          <a:lstStyle/>
          <a:p>
            <a:r>
              <a:rPr lang="en-GB" dirty="0" smtClean="0"/>
              <a:t>CID </a:t>
            </a:r>
            <a:r>
              <a:rPr lang="en-GB" dirty="0"/>
              <a:t>63 </a:t>
            </a:r>
            <a:r>
              <a:rPr lang="en-GB" dirty="0" smtClean="0"/>
              <a:t>in 11-17-1504 – text prepared; assess group direction</a:t>
            </a:r>
          </a:p>
          <a:p>
            <a:pPr lvl="1"/>
            <a:r>
              <a:rPr lang="en-GB" dirty="0" smtClean="0"/>
              <a:t>CID 63	Pre-RSNA methods – Resolution: Reject</a:t>
            </a:r>
          </a:p>
          <a:p>
            <a:r>
              <a:rPr lang="en-GB" dirty="0" smtClean="0"/>
              <a:t>CID </a:t>
            </a:r>
            <a:r>
              <a:rPr lang="en-GB" dirty="0"/>
              <a:t>65 </a:t>
            </a:r>
            <a:r>
              <a:rPr lang="en-GB" dirty="0" smtClean="0"/>
              <a:t>in 11-17-1519 – text prepared, pending review – January/</a:t>
            </a:r>
            <a:r>
              <a:rPr lang="en-GB" dirty="0" err="1" smtClean="0"/>
              <a:t>Menzo</a:t>
            </a:r>
            <a:endParaRPr lang="en-GB" dirty="0" smtClean="0"/>
          </a:p>
          <a:p>
            <a:pPr lvl="1"/>
            <a:r>
              <a:rPr lang="en-GB" dirty="0" smtClean="0"/>
              <a:t>CID 65 	PCF</a:t>
            </a:r>
          </a:p>
          <a:p>
            <a:r>
              <a:rPr lang="en-GB" dirty="0" smtClean="0"/>
              <a:t>CID </a:t>
            </a:r>
            <a:r>
              <a:rPr lang="en-GB" dirty="0"/>
              <a:t>69 </a:t>
            </a:r>
            <a:r>
              <a:rPr lang="en-GB" dirty="0" smtClean="0"/>
              <a:t>RIFS in 11-17-1520</a:t>
            </a:r>
            <a:r>
              <a:rPr lang="en-GB" dirty="0"/>
              <a:t>– text prepared, pending </a:t>
            </a:r>
            <a:r>
              <a:rPr lang="en-GB" dirty="0" smtClean="0"/>
              <a:t>review – Ad-hoc</a:t>
            </a:r>
          </a:p>
          <a:p>
            <a:pPr lvl="1"/>
            <a:r>
              <a:rPr lang="en-US" dirty="0" smtClean="0"/>
              <a:t>Keep obsolete – no change </a:t>
            </a:r>
          </a:p>
          <a:p>
            <a:pPr lvl="1"/>
            <a:r>
              <a:rPr lang="en-US" dirty="0" smtClean="0"/>
              <a:t>Make deprecated</a:t>
            </a:r>
          </a:p>
          <a:p>
            <a:pPr lvl="1"/>
            <a:r>
              <a:rPr lang="en-US" dirty="0" smtClean="0"/>
              <a:t>Remove RIFS for non-DMG</a:t>
            </a:r>
            <a:endParaRPr lang="en-GB" dirty="0" smtClean="0"/>
          </a:p>
          <a:p>
            <a:r>
              <a:rPr lang="en-US" dirty="0" smtClean="0"/>
              <a:t>CID 72 in 11-17-1261 – text prepared - Ad-hoc</a:t>
            </a:r>
          </a:p>
          <a:p>
            <a:pPr lvl="1"/>
            <a:r>
              <a:rPr lang="en-US" dirty="0" smtClean="0"/>
              <a:t>CID 72	Annex G</a:t>
            </a:r>
            <a:endParaRPr lang="en-GB"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107955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828800" y="944563"/>
            <a:ext cx="8610600" cy="5532437"/>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The IEEE-SA strongly recommends that at each WG meeting the chair or a designee:</a:t>
            </a:r>
          </a:p>
          <a:p>
            <a:pPr lvl="1">
              <a:lnSpc>
                <a:spcPct val="80000"/>
              </a:lnSpc>
              <a:buFont typeface="Arial" panose="020B0604020202020204" pitchFamily="34" charset="0"/>
              <a:buChar char="•"/>
            </a:pPr>
            <a:r>
              <a:rPr lang="en-US" altLang="en-US" sz="1400" b="1" dirty="0"/>
              <a:t>Show slides #1 through #4 of this presentation</a:t>
            </a:r>
          </a:p>
          <a:p>
            <a:pPr lvl="1">
              <a:lnSpc>
                <a:spcPct val="80000"/>
              </a:lnSpc>
              <a:buFont typeface="Arial" panose="020B0604020202020204" pitchFamily="34" charset="0"/>
              <a:buChar char="•"/>
            </a:pPr>
            <a:r>
              <a:rPr lang="en-US" altLang="en-US" sz="1400" b="1" dirty="0"/>
              <a:t>Advise the WG attendees that:</a:t>
            </a:r>
            <a:r>
              <a:rPr lang="en-US" altLang="en-US" sz="1400" dirty="0"/>
              <a:t> </a:t>
            </a:r>
          </a:p>
          <a:p>
            <a:pPr lvl="2">
              <a:lnSpc>
                <a:spcPct val="80000"/>
              </a:lnSpc>
              <a:buFont typeface="Arial" panose="020B0604020202020204"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anose="020B0604020202020204"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anose="020B0604020202020204"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anose="020B0604020202020204" pitchFamily="34" charset="0"/>
              <a:buChar char="•"/>
            </a:pPr>
            <a:r>
              <a:rPr lang="en-US" altLang="en-US" sz="1400" dirty="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a:t>standard </a:t>
            </a:r>
          </a:p>
          <a:p>
            <a:pPr lvl="2">
              <a:lnSpc>
                <a:spcPct val="80000"/>
              </a:lnSpc>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a:p>
          <a:p>
            <a:pPr lvl="1">
              <a:lnSpc>
                <a:spcPct val="80000"/>
              </a:lnSpc>
              <a:spcBef>
                <a:spcPct val="500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a:buNone/>
            </a:pPr>
            <a:endParaRPr lang="en-US" altLang="en-US" sz="1200"/>
          </a:p>
          <a:p>
            <a:pPr lvl="1">
              <a:lnSpc>
                <a:spcPct val="80000"/>
              </a:lnSpc>
              <a:spcBef>
                <a:spcPct val="5000"/>
              </a:spcBef>
              <a:buFont typeface="Monotype Sorts"/>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endParaRPr lang="en-US" altLang="en-US" sz="1200" dirty="0"/>
          </a:p>
        </p:txBody>
      </p:sp>
      <p:sp>
        <p:nvSpPr>
          <p:cNvPr id="7171" name="Rectangle 1026"/>
          <p:cNvSpPr>
            <a:spLocks noGrp="1" noChangeArrowheads="1"/>
          </p:cNvSpPr>
          <p:nvPr>
            <p:ph type="title"/>
          </p:nvPr>
        </p:nvSpPr>
        <p:spPr>
          <a:xfrm>
            <a:off x="2223448" y="480219"/>
            <a:ext cx="7772400" cy="609600"/>
          </a:xfrm>
        </p:spPr>
        <p:txBody>
          <a:bodyPr vert="horz" wrap="square" lIns="90487" tIns="44450" rIns="90487" bIns="44450" numCol="1" anchor="ctr" anchorCtr="0" compatLnSpc="1">
            <a:prstTxWarp prst="textNoShape">
              <a:avLst/>
            </a:prstTxWarp>
          </a:bodyPr>
          <a:lstStyle/>
          <a:p>
            <a:r>
              <a:rPr lang="en-US" altLang="en-US" sz="2400" u="sng" dirty="0"/>
              <a:t>Instructions for the WG Chair</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2891633"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475985</TotalTime>
  <Words>2537</Words>
  <Application>Microsoft Office PowerPoint</Application>
  <PresentationFormat>Widescreen</PresentationFormat>
  <Paragraphs>544</Paragraphs>
  <Slides>32</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MS Gothic</vt:lpstr>
      <vt:lpstr>MS PGothic</vt:lpstr>
      <vt:lpstr>Arial</vt:lpstr>
      <vt:lpstr>Helvetica</vt:lpstr>
      <vt:lpstr>Monotype Sorts</vt:lpstr>
      <vt:lpstr>Times New Roman</vt:lpstr>
      <vt:lpstr>802-11-Submission</vt:lpstr>
      <vt:lpstr>Document</vt:lpstr>
      <vt:lpstr>IEEE 802.11 TGmd November 2017 Agenda</vt:lpstr>
      <vt:lpstr>Abstract</vt:lpstr>
      <vt:lpstr>TGmd Agenda - 1</vt:lpstr>
      <vt:lpstr>TGmd Agenda - 2</vt:lpstr>
      <vt:lpstr>CIDs 174, 197, 198 – reflector email sent 11Oct17</vt:lpstr>
      <vt:lpstr>CID 174</vt:lpstr>
      <vt:lpstr>Comments for removal of features from the standard</vt:lpstr>
      <vt:lpstr>Comments for removal of features from the standard - 2</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November 2017 – January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November 2017</cp:keywords>
  <cp:lastModifiedBy>Stanley, Dorothy</cp:lastModifiedBy>
  <cp:revision>2966</cp:revision>
  <cp:lastPrinted>1998-02-10T13:28:06Z</cp:lastPrinted>
  <dcterms:created xsi:type="dcterms:W3CDTF">2005-01-04T21:26:55Z</dcterms:created>
  <dcterms:modified xsi:type="dcterms:W3CDTF">2017-11-08T20:26:23Z</dcterms:modified>
</cp:coreProperties>
</file>