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632" r:id="rId4"/>
    <p:sldId id="658" r:id="rId5"/>
    <p:sldId id="557" r:id="rId6"/>
    <p:sldId id="652" r:id="rId7"/>
    <p:sldId id="648" r:id="rId8"/>
    <p:sldId id="649" r:id="rId9"/>
    <p:sldId id="621" r:id="rId10"/>
    <p:sldId id="622" r:id="rId11"/>
    <p:sldId id="623" r:id="rId12"/>
    <p:sldId id="624" r:id="rId13"/>
    <p:sldId id="625" r:id="rId14"/>
    <p:sldId id="620" r:id="rId15"/>
    <p:sldId id="647" r:id="rId16"/>
    <p:sldId id="629" r:id="rId17"/>
    <p:sldId id="635" r:id="rId18"/>
    <p:sldId id="638" r:id="rId19"/>
    <p:sldId id="657" r:id="rId20"/>
    <p:sldId id="656" r:id="rId21"/>
    <p:sldId id="650" r:id="rId22"/>
    <p:sldId id="651" r:id="rId23"/>
    <p:sldId id="653" r:id="rId24"/>
    <p:sldId id="654" r:id="rId25"/>
    <p:sldId id="655" r:id="rId26"/>
    <p:sldId id="636" r:id="rId27"/>
    <p:sldId id="646" r:id="rId28"/>
    <p:sldId id="590" r:id="rId29"/>
    <p:sldId id="516" r:id="rId3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14</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14</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65249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9</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802.11-17/1556r4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7/11-17-1545-02-000m-minutes-revmd-sep-oct-and-nov-telecons.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89-06-000m-resolutions-for-obsolete-and-repace-comments-d0-1.docx%20under%20CID%2067"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610-01-000m-proposed-resolutions-for-editor-s-notes-in-revmd-d0-4.doc"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1602-03-000m-nonce-reuse-prevention.doc"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1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13</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14</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Berlin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September 29</a:t>
            </a:r>
            <a:r>
              <a:rPr lang="en-US" altLang="en-US" baseline="30000" dirty="0" smtClean="0"/>
              <a:t>th</a:t>
            </a:r>
            <a:r>
              <a:rPr lang="en-US" altLang="en-US" dirty="0" smtClean="0"/>
              <a:t>, October 6</a:t>
            </a:r>
            <a:r>
              <a:rPr lang="en-US" altLang="en-US" baseline="30000" dirty="0" smtClean="0"/>
              <a:t>th</a:t>
            </a:r>
            <a:r>
              <a:rPr lang="en-US" altLang="en-US" dirty="0" smtClean="0"/>
              <a:t>, 13</a:t>
            </a:r>
            <a:r>
              <a:rPr lang="en-US" altLang="en-US" baseline="30000" dirty="0" smtClean="0"/>
              <a:t>th</a:t>
            </a:r>
            <a:r>
              <a:rPr lang="en-US" altLang="en-US" dirty="0" smtClean="0"/>
              <a:t>, November 3</a:t>
            </a:r>
            <a:r>
              <a:rPr lang="en-US" altLang="en-US" baseline="30000" dirty="0" smtClean="0"/>
              <a:t>rd</a:t>
            </a:r>
            <a:r>
              <a:rPr lang="en-US" altLang="en-US" dirty="0" smtClean="0"/>
              <a:t> teleconferences in  </a:t>
            </a:r>
            <a:r>
              <a:rPr lang="en-US" altLang="en-US" dirty="0" smtClean="0">
                <a:hlinkClick r:id="rId4"/>
              </a:rPr>
              <a:t>https://mentor.ieee.org/802.11/dcn/17/11-17-1545-02-000m-minutes-revmd-sep-oct-and-nov-telecons.docx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 11-17-1606</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802.11 specification should define a mechanism to protect against multi-channel MITM</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20 N:1 A:11</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RSNE should advertise operating channel validation capability and policy</a:t>
            </a:r>
          </a:p>
          <a:p>
            <a:pPr marL="457200" indent="-127000">
              <a:spcBef>
                <a:spcPts val="0"/>
              </a:spcBef>
              <a:spcAft>
                <a:spcPts val="0"/>
              </a:spcAft>
              <a:buClr>
                <a:schemeClr val="dk1"/>
              </a:buClr>
              <a:buSzPct val="100000"/>
              <a:buFont typeface="Times New Roman"/>
              <a:buNone/>
            </a:pPr>
            <a:r>
              <a:rPr lang="en-US" sz="2000" b="0" kern="0" dirty="0" smtClean="0"/>
              <a:t>Validation (capability indication):3, Required/not required (policy): 0</a:t>
            </a:r>
          </a:p>
          <a:p>
            <a:pPr marL="457200" indent="-127000">
              <a:spcBef>
                <a:spcPts val="0"/>
              </a:spcBef>
              <a:spcAft>
                <a:spcPts val="0"/>
              </a:spcAft>
              <a:buClr>
                <a:schemeClr val="dk1"/>
              </a:buClr>
              <a:buSzPct val="100000"/>
              <a:buFont typeface="Times New Roman"/>
              <a:buNone/>
            </a:pPr>
            <a:r>
              <a:rPr lang="en-US" sz="2000" b="0" kern="0" dirty="0" smtClean="0"/>
              <a:t>No advertisement needed0, Abstain:28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be included and MIC protected in RSN key exchanges - Pairwise and Group Key handshakes</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5 N: 0A: 30</a:t>
            </a:r>
          </a:p>
          <a:p>
            <a:pPr marL="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consist of one of</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Country, Operating Class and Channel</a:t>
            </a:r>
            <a:r>
              <a:rPr lang="en-US" kern="0" dirty="0" smtClean="0"/>
              <a:t>(s)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Hash of Operating Channel Information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Other/ Abstain 1/29</a:t>
            </a: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52400">
              <a:spcBef>
                <a:spcPts val="0"/>
              </a:spcBef>
              <a:spcAft>
                <a:spcPts val="0"/>
              </a:spcAft>
              <a:buClr>
                <a:schemeClr val="dk1"/>
              </a:buClr>
              <a:buSzPct val="100000"/>
              <a:buFont typeface="Times New Roman"/>
              <a:buNone/>
            </a:pPr>
            <a:endParaRPr lang="en-US" b="0" kern="0" dirty="0" smtClean="0">
              <a:solidFill>
                <a:schemeClr val="dk1"/>
              </a:solidFill>
              <a:latin typeface="Times New Roman"/>
              <a:ea typeface="Times New Roman"/>
              <a:cs typeface="Times New Roman"/>
              <a:sym typeface="Times New Roman"/>
            </a:endParaRPr>
          </a:p>
          <a:p>
            <a:pPr indent="-495300">
              <a:spcBef>
                <a:spcPts val="0"/>
              </a:spcBef>
              <a:spcAft>
                <a:spcPts val="0"/>
              </a:spcAft>
              <a:buClr>
                <a:schemeClr val="dk1"/>
              </a:buClr>
              <a:buSzPct val="100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indent="-374650">
              <a:spcBef>
                <a:spcPts val="400"/>
              </a:spcBef>
              <a:spcAft>
                <a:spcPts val="0"/>
              </a:spcAft>
              <a:buClr>
                <a:schemeClr val="dk1"/>
              </a:buClr>
              <a:buSzPct val="25000"/>
              <a:buFont typeface="Times New Roman"/>
              <a:buNone/>
            </a:pPr>
            <a:endParaRPr lang="en-US" sz="2000" b="0" kern="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4408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Polls – RIFS</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Tues PM1: RIFS should</a:t>
            </a:r>
          </a:p>
          <a:p>
            <a:pPr marL="457200" indent="-127000">
              <a:spcBef>
                <a:spcPts val="0"/>
              </a:spcBef>
              <a:spcAft>
                <a:spcPts val="0"/>
              </a:spcAft>
              <a:buClr>
                <a:schemeClr val="dk1"/>
              </a:buClr>
              <a:buSzPct val="100000"/>
              <a:buFont typeface="Times New Roman"/>
              <a:buNone/>
            </a:pPr>
            <a:endParaRPr lang="en-US" sz="2000" b="0" kern="0" dirty="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Be Removed	as proposed by CID 69	7</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Maintained as is			18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None/>
            </a:pPr>
            <a:r>
              <a:rPr lang="en-US" sz="2000" b="0" kern="0" dirty="0" smtClean="0">
                <a:solidFill>
                  <a:schemeClr val="dk1"/>
                </a:solidFill>
                <a:ea typeface="Times New Roman"/>
                <a:cs typeface="Times New Roman"/>
                <a:sym typeface="Times New Roman"/>
              </a:rPr>
              <a:t>TBD: </a:t>
            </a:r>
            <a:r>
              <a:rPr lang="en-US" sz="2000" b="0" kern="0" dirty="0" smtClean="0">
                <a:solidFill>
                  <a:schemeClr val="dk1"/>
                </a:solidFill>
                <a:latin typeface="Times New Roman"/>
                <a:ea typeface="Times New Roman"/>
                <a:cs typeface="Times New Roman"/>
                <a:sym typeface="Times New Roman"/>
              </a:rPr>
              <a:t>Way forward for RIFS</a:t>
            </a:r>
          </a:p>
          <a:p>
            <a:pPr lvl="1"/>
            <a:r>
              <a:rPr lang="en-US" dirty="0"/>
              <a:t>Keep obsolete – no change </a:t>
            </a:r>
          </a:p>
          <a:p>
            <a:pPr lvl="1"/>
            <a:r>
              <a:rPr lang="en-US" dirty="0"/>
              <a:t>Make deprecated</a:t>
            </a:r>
          </a:p>
          <a:p>
            <a:pPr lvl="1"/>
            <a:r>
              <a:rPr lang="en-US" dirty="0"/>
              <a:t>Remove RIFS for </a:t>
            </a:r>
            <a:r>
              <a:rPr lang="en-US" dirty="0" smtClean="0"/>
              <a:t>non-DMG as proposed by CID 69</a:t>
            </a:r>
          </a:p>
          <a:p>
            <a:pPr lvl="1"/>
            <a:r>
              <a:rPr lang="en-US" dirty="0" smtClean="0"/>
              <a:t>Abstain</a:t>
            </a:r>
            <a:endParaRPr lang="en-GB" dirty="0"/>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8393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except for CIDs 60 and 66</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a:t>
            </a:r>
            <a:r>
              <a:rPr lang="en-US" dirty="0" smtClean="0"/>
              <a:t>Remove </a:t>
            </a:r>
            <a:r>
              <a:rPr lang="en-US" dirty="0"/>
              <a:t>Phased Coexistence Operation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1371600" y="47533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Remove </a:t>
            </a:r>
            <a:r>
              <a:rPr lang="en-GB" dirty="0"/>
              <a:t>L-SIG TXOP protection mechanism </a:t>
            </a:r>
          </a:p>
        </p:txBody>
      </p:sp>
      <p:sp>
        <p:nvSpPr>
          <p:cNvPr id="6" name="Rectangle 3"/>
          <p:cNvSpPr txBox="1">
            <a:spLocks noChangeArrowheads="1"/>
          </p:cNvSpPr>
          <p:nvPr/>
        </p:nvSpPr>
        <p:spPr bwMode="auto">
          <a:xfrm>
            <a:off x="2133601" y="1539082"/>
            <a:ext cx="9220200"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CID 67 as</a:t>
            </a:r>
          </a:p>
          <a:p>
            <a:pPr lvl="1">
              <a:lnSpc>
                <a:spcPct val="80000"/>
              </a:lnSpc>
            </a:pPr>
            <a:r>
              <a:rPr lang="en-US" altLang="en-US" sz="2400" kern="0" dirty="0" smtClean="0"/>
              <a:t>“Revised” </a:t>
            </a:r>
            <a:endParaRPr lang="en-US" altLang="en-US" sz="2400" kern="0" dirty="0"/>
          </a:p>
          <a:p>
            <a:pPr lvl="1">
              <a:lnSpc>
                <a:spcPct val="80000"/>
              </a:lnSpc>
            </a:pPr>
            <a:r>
              <a:rPr lang="en-US" altLang="en-US" sz="2400" kern="0" dirty="0" smtClean="0"/>
              <a:t>“Incorporate the changes in </a:t>
            </a:r>
            <a:r>
              <a:rPr lang="en-US" altLang="en-US" sz="2400" kern="0" dirty="0">
                <a:hlinkClick r:id="rId2"/>
              </a:rPr>
              <a:t>https://</a:t>
            </a:r>
            <a:r>
              <a:rPr lang="en-US" altLang="en-US" sz="2400" kern="0" dirty="0" smtClean="0">
                <a:hlinkClick r:id="rId2"/>
              </a:rPr>
              <a:t>mentor.ieee.org/802.11/dcn/17/11-17-0989-06-000m-resolutions-for-obsolete-and-repace-comments-d0-1.docx under CID 67</a:t>
            </a:r>
            <a:r>
              <a:rPr lang="en-US" altLang="en-US" sz="2400" kern="0" dirty="0" smtClean="0"/>
              <a:t>. These changes remove the L-SIG TXOP protection mechanism from the standard.</a:t>
            </a:r>
          </a:p>
          <a:p>
            <a:pPr lvl="1">
              <a:lnSpc>
                <a:spcPct val="80000"/>
              </a:lnSpc>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4550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a:t>
            </a:r>
            <a:r>
              <a:rPr lang="en-US" dirty="0" smtClean="0"/>
              <a:t>Approve “Editor Note” Comments</a:t>
            </a:r>
            <a:br>
              <a:rPr lang="en-US" dirty="0" smtClean="0"/>
            </a:br>
            <a:r>
              <a:rPr lang="en-US" dirty="0" smtClean="0"/>
              <a:t>as discussed on 2017-11-03 teleconference</a:t>
            </a: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t> </a:t>
            </a:r>
            <a:r>
              <a:rPr lang="en-US" altLang="en-US" sz="2800" kern="0" dirty="0" smtClean="0">
                <a:hlinkClick r:id="rId2"/>
              </a:rPr>
              <a:t>https</a:t>
            </a:r>
            <a:r>
              <a:rPr lang="en-US" altLang="en-US" sz="2800" kern="0" dirty="0">
                <a:hlinkClick r:id="rId2"/>
              </a:rPr>
              <a:t>://</a:t>
            </a:r>
            <a:r>
              <a:rPr lang="en-US" altLang="en-US" sz="2800" kern="0" dirty="0" smtClean="0">
                <a:hlinkClick r:id="rId2"/>
              </a:rPr>
              <a:t>mentor.ieee.org/802.11/dcn/17/11-17-1610-01-000m-proposed-resolutions-for-editor-s-notes-in-revmd-d0-4.doc</a:t>
            </a:r>
            <a:r>
              <a:rPr lang="en-US" altLang="en-US" sz="2800" kern="0" dirty="0" smtClean="0"/>
              <a:t> </a:t>
            </a:r>
            <a:endParaRPr lang="en-US" altLang="en-US" sz="2400" kern="0" dirty="0" smtClean="0"/>
          </a:p>
          <a:p>
            <a:pPr lvl="1">
              <a:lnSpc>
                <a:spcPct val="80000"/>
              </a:lnSpc>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92352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a:t>
            </a:r>
            <a:r>
              <a:rPr lang="en-US" dirty="0" smtClean="0"/>
              <a:t>Nonce reuse prevention</a:t>
            </a:r>
            <a:br>
              <a:rPr lang="en-US" dirty="0" smtClean="0"/>
            </a:b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the text changes indicated in </a:t>
            </a:r>
            <a:r>
              <a:rPr lang="en-US" altLang="en-US" kern="0" dirty="0" smtClean="0">
                <a:hlinkClick r:id="rId2"/>
              </a:rPr>
              <a:t>https</a:t>
            </a:r>
            <a:r>
              <a:rPr lang="en-US" altLang="en-US" kern="0" dirty="0">
                <a:hlinkClick r:id="rId2"/>
              </a:rPr>
              <a:t>://</a:t>
            </a:r>
            <a:r>
              <a:rPr lang="en-US" altLang="en-US" kern="0" dirty="0" smtClean="0">
                <a:hlinkClick r:id="rId2"/>
              </a:rPr>
              <a:t>mentor.ieee.org/802.11/dcn/17/11-17-1602-03-000m-nonce-reuse-prevention.doc</a:t>
            </a:r>
            <a:r>
              <a:rPr lang="en-US" altLang="en-US" kern="0" dirty="0" smtClean="0"/>
              <a:t> </a:t>
            </a:r>
            <a:endParaRPr lang="en-US" altLang="en-US" sz="2000" kern="0" dirty="0" smtClean="0"/>
          </a:p>
          <a:p>
            <a:pPr lvl="1">
              <a:lnSpc>
                <a:spcPct val="80000"/>
              </a:lnSpc>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18611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GEN-xxx” tab in </a:t>
            </a:r>
            <a:r>
              <a:rPr lang="en-US" altLang="en-US" sz="2400" kern="0" dirty="0" smtClean="0">
                <a:hlinkClick r:id="rId3"/>
              </a:rPr>
              <a:t>https://mentor.ieee.org/802.11/dcn/17/11-17-0928-05-000m-revmd-cc25-gen-comments.xlsx</a:t>
            </a:r>
            <a:r>
              <a:rPr lang="en-US" altLang="en-US" sz="2400" kern="0" dirty="0" smtClean="0"/>
              <a:t> </a:t>
            </a:r>
          </a:p>
          <a:p>
            <a:pPr lvl="1">
              <a:lnSpc>
                <a:spcPct val="80000"/>
              </a:lnSpc>
            </a:pPr>
            <a:r>
              <a:rPr lang="en-US" altLang="en-US" sz="2400" kern="0" dirty="0" smtClean="0"/>
              <a:t>“PHY Motion TBD” 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2057400"/>
            <a:ext cx="487680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11-17-920r5</a:t>
            </a:r>
          </a:p>
          <a:p>
            <a:pPr lvl="1"/>
            <a:r>
              <a:rPr lang="en-US" altLang="en-US" sz="1800" dirty="0" smtClean="0"/>
              <a:t>Comment resolution</a:t>
            </a:r>
          </a:p>
          <a:p>
            <a:pPr lvl="1"/>
            <a:r>
              <a:rPr lang="en-US" altLang="en-US" sz="1800" dirty="0" smtClean="0"/>
              <a:t>CID 163, 255, 282, 294, 189 11-17-987 – Graham SMITH</a:t>
            </a:r>
          </a:p>
          <a:p>
            <a:pPr lvl="1"/>
            <a:r>
              <a:rPr lang="en-US" altLang="en-US" sz="1800" dirty="0" smtClean="0"/>
              <a:t>CIDs 301, 72 – Mark HAMILTON</a:t>
            </a:r>
            <a:endParaRPr lang="en-US" altLang="en-US" sz="1800" dirty="0"/>
          </a:p>
          <a:p>
            <a:pPr lvl="1"/>
            <a:endParaRPr lang="en-US" altLang="en-US" sz="1800" dirty="0"/>
          </a:p>
        </p:txBody>
      </p:sp>
      <p:sp>
        <p:nvSpPr>
          <p:cNvPr id="16" name="Rectangle 35"/>
          <p:cNvSpPr>
            <a:spLocks noChangeArrowheads="1"/>
          </p:cNvSpPr>
          <p:nvPr/>
        </p:nvSpPr>
        <p:spPr bwMode="auto">
          <a:xfrm>
            <a:off x="6248400" y="2057400"/>
            <a:ext cx="49530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Tuesday PM1 </a:t>
            </a:r>
          </a:p>
          <a:p>
            <a:pPr lvl="1">
              <a:lnSpc>
                <a:spcPct val="80000"/>
              </a:lnSpc>
            </a:pPr>
            <a:r>
              <a:rPr lang="en-US" altLang="en-US" sz="1800" dirty="0" smtClean="0"/>
              <a:t>11-17-1602 – Dan HARKINS</a:t>
            </a:r>
          </a:p>
          <a:p>
            <a:pPr lvl="1">
              <a:lnSpc>
                <a:spcPct val="80000"/>
              </a:lnSpc>
            </a:pPr>
            <a:r>
              <a:rPr lang="en-US" altLang="en-US" sz="1800" dirty="0" smtClean="0"/>
              <a:t>11-17-1606- Nehru BHANDARU</a:t>
            </a:r>
          </a:p>
          <a:p>
            <a:pPr lvl="1">
              <a:lnSpc>
                <a:spcPct val="80000"/>
              </a:lnSpc>
            </a:pPr>
            <a:r>
              <a:rPr lang="en-US" altLang="en-US" sz="1800" dirty="0" smtClean="0"/>
              <a:t>Make features obsolete CIDs 174, 197, 198</a:t>
            </a:r>
          </a:p>
          <a:p>
            <a:pPr lvl="1">
              <a:lnSpc>
                <a:spcPct val="80000"/>
              </a:lnSpc>
            </a:pPr>
            <a:r>
              <a:rPr lang="en-US" altLang="en-US" sz="1800" dirty="0" smtClean="0"/>
              <a:t>Remove obsolete features – see next slides</a:t>
            </a:r>
          </a:p>
          <a:p>
            <a:pPr lvl="1">
              <a:lnSpc>
                <a:spcPct val="80000"/>
              </a:lnSpc>
            </a:pPr>
            <a:r>
              <a:rPr lang="en-US" altLang="en-US" sz="1800" dirty="0" smtClean="0"/>
              <a:t>CID 282 11-17-987 – Graham SMITH</a:t>
            </a:r>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0953" y="964514"/>
            <a:ext cx="7772400" cy="457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6701820" y="4038600"/>
            <a:ext cx="5185379"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PM2 </a:t>
            </a:r>
          </a:p>
          <a:p>
            <a:pPr lvl="1">
              <a:lnSpc>
                <a:spcPct val="80000"/>
              </a:lnSpc>
            </a:pPr>
            <a:r>
              <a:rPr lang="en-US" altLang="en-US" sz="1800" dirty="0" smtClean="0"/>
              <a:t>Motions, Comment resolution</a:t>
            </a:r>
          </a:p>
          <a:p>
            <a:pPr lvl="1">
              <a:lnSpc>
                <a:spcPct val="80000"/>
              </a:lnSpc>
            </a:pPr>
            <a:r>
              <a:rPr lang="en-US" altLang="en-US" sz="1800" dirty="0" smtClean="0"/>
              <a:t>AOB</a:t>
            </a:r>
            <a:endParaRPr lang="en-US" altLang="en-US" sz="1800" dirty="0"/>
          </a:p>
          <a:p>
            <a:pPr lvl="1">
              <a:lnSpc>
                <a:spcPct val="80000"/>
              </a:lnSpc>
            </a:pPr>
            <a:r>
              <a:rPr lang="en-US" altLang="en-US" sz="1800" dirty="0"/>
              <a:t>Plans for </a:t>
            </a:r>
            <a:r>
              <a:rPr lang="en-US" altLang="en-US" sz="1800" dirty="0" smtClean="0"/>
              <a:t>Nov 2017 – Jan 2018</a:t>
            </a:r>
            <a:endParaRPr lang="en-US" altLang="en-US" sz="1800" dirty="0"/>
          </a:p>
          <a:p>
            <a:pPr lvl="1">
              <a:lnSpc>
                <a:spcPct val="80000"/>
              </a:lnSpc>
            </a:pPr>
            <a:r>
              <a:rPr lang="en-US" altLang="en-US" sz="1800" dirty="0"/>
              <a:t>Adjourn</a:t>
            </a:r>
          </a:p>
          <a:p>
            <a:pPr lvl="1"/>
            <a:endParaRPr lang="en-GB" sz="1600" dirty="0"/>
          </a:p>
          <a:p>
            <a:pPr lvl="1"/>
            <a:endParaRPr lang="en-US" altLang="en-US" sz="1600" dirty="0"/>
          </a:p>
          <a:p>
            <a:pPr lvl="1"/>
            <a:endParaRPr lang="en-US" altLang="en-US" sz="1800" dirty="0"/>
          </a:p>
          <a:p>
            <a:pPr marL="457200" lvl="1" indent="0">
              <a:buNone/>
            </a:pPr>
            <a:endParaRPr lang="en-GB" altLang="en-US" sz="1600" dirty="0"/>
          </a:p>
          <a:p>
            <a:pPr lvl="1"/>
            <a:endParaRPr lang="en-US" altLang="en-US" sz="1600" dirty="0"/>
          </a:p>
          <a:p>
            <a:pPr lvl="1"/>
            <a:endParaRPr lang="en-US" altLang="en-US" dirty="0"/>
          </a:p>
          <a:p>
            <a:pPr lvl="1"/>
            <a:endParaRPr lang="en-US" altLang="en-US" dirty="0"/>
          </a:p>
        </p:txBody>
      </p:sp>
      <p:sp>
        <p:nvSpPr>
          <p:cNvPr id="9" name="Rectangle 35"/>
          <p:cNvSpPr>
            <a:spLocks noChangeArrowheads="1"/>
          </p:cNvSpPr>
          <p:nvPr/>
        </p:nvSpPr>
        <p:spPr bwMode="auto">
          <a:xfrm>
            <a:off x="1143000" y="2059905"/>
            <a:ext cx="5105400" cy="1179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September CID motions</a:t>
            </a:r>
          </a:p>
          <a:p>
            <a:pPr lvl="1">
              <a:lnSpc>
                <a:spcPct val="80000"/>
              </a:lnSpc>
            </a:pPr>
            <a:r>
              <a:rPr lang="en-US" altLang="en-US" sz="1800" dirty="0" smtClean="0"/>
              <a:t>11-17-1724 – Chris HANSEN</a:t>
            </a:r>
          </a:p>
          <a:p>
            <a:pPr lvl="1">
              <a:lnSpc>
                <a:spcPct val="80000"/>
              </a:lnSpc>
            </a:pPr>
            <a:r>
              <a:rPr lang="en-US" altLang="en-US" sz="1800" dirty="0" smtClean="0"/>
              <a:t>CID 112 11-17-1529 – </a:t>
            </a:r>
            <a:r>
              <a:rPr lang="en-US" altLang="en-US" sz="1800" dirty="0" err="1" smtClean="0"/>
              <a:t>Kaz</a:t>
            </a:r>
            <a:r>
              <a:rPr lang="en-US" altLang="en-US" sz="1800" dirty="0" smtClean="0"/>
              <a:t> SAKODA</a:t>
            </a:r>
          </a:p>
          <a:p>
            <a:pPr lvl="1">
              <a:lnSpc>
                <a:spcPct val="80000"/>
              </a:lnSpc>
            </a:pPr>
            <a:r>
              <a:rPr lang="en-US" altLang="en-US" sz="1800" dirty="0" smtClean="0"/>
              <a:t>11-17-1738 – </a:t>
            </a:r>
            <a:r>
              <a:rPr lang="en-US" altLang="en-US" sz="1800" dirty="0" err="1" smtClean="0"/>
              <a:t>Huizhao</a:t>
            </a:r>
            <a:r>
              <a:rPr lang="en-US" altLang="en-US" sz="1800" dirty="0" smtClean="0"/>
              <a:t> WANG</a:t>
            </a:r>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695725" y="2094706"/>
            <a:ext cx="492440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11-17-1192 – Mathew FISCHER</a:t>
            </a:r>
          </a:p>
          <a:p>
            <a:pPr lvl="1"/>
            <a:r>
              <a:rPr lang="en-US" altLang="en-US" sz="1800" dirty="0" smtClean="0"/>
              <a:t>11-17-1089 </a:t>
            </a:r>
            <a:r>
              <a:rPr lang="en-US" altLang="en-US" sz="1800" dirty="0"/>
              <a:t>– Ganesh VENKATESAN</a:t>
            </a:r>
          </a:p>
          <a:p>
            <a:pPr lvl="1">
              <a:lnSpc>
                <a:spcPct val="80000"/>
              </a:lnSpc>
            </a:pPr>
            <a:r>
              <a:rPr lang="en-US" altLang="en-US" sz="1800" dirty="0" smtClean="0"/>
              <a:t>GEN </a:t>
            </a:r>
            <a:r>
              <a:rPr lang="en-US" altLang="en-US" sz="1800" dirty="0"/>
              <a:t>CIDs – Jon ROSDAHL</a:t>
            </a:r>
          </a:p>
          <a:p>
            <a:pPr lvl="1">
              <a:lnSpc>
                <a:spcPct val="80000"/>
              </a:lnSpc>
            </a:pPr>
            <a:endParaRPr lang="en-US" altLang="en-US" dirty="0"/>
          </a:p>
        </p:txBody>
      </p:sp>
      <p:sp>
        <p:nvSpPr>
          <p:cNvPr id="11" name="Rectangle 35"/>
          <p:cNvSpPr>
            <a:spLocks noChangeArrowheads="1"/>
          </p:cNvSpPr>
          <p:nvPr/>
        </p:nvSpPr>
        <p:spPr bwMode="auto">
          <a:xfrm>
            <a:off x="1112520" y="4199997"/>
            <a:ext cx="5105400" cy="129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11-17-1728 – </a:t>
            </a:r>
            <a:r>
              <a:rPr lang="en-US" sz="1800" dirty="0" err="1" smtClean="0"/>
              <a:t>Evgeny</a:t>
            </a:r>
            <a:r>
              <a:rPr lang="en-US" sz="1800" dirty="0" smtClean="0"/>
              <a:t> KHOROV</a:t>
            </a:r>
            <a:endParaRPr lang="en-GB" sz="1800" dirty="0" smtClean="0"/>
          </a:p>
          <a:p>
            <a:pPr lvl="1"/>
            <a:r>
              <a:rPr lang="en-US" altLang="en-US" sz="1800" dirty="0" smtClean="0"/>
              <a:t>CID 174 - 11-17-1745 – Peter ECCLESINE</a:t>
            </a:r>
          </a:p>
          <a:p>
            <a:pPr lvl="1"/>
            <a:r>
              <a:rPr lang="en-US" altLang="en-US" sz="1800" dirty="0" smtClean="0"/>
              <a:t>11-17-1089 – Mike MONTEMURRO</a:t>
            </a:r>
          </a:p>
        </p:txBody>
      </p:sp>
    </p:spTree>
    <p:extLst>
      <p:ext uri="{BB962C8B-B14F-4D97-AF65-F5344CB8AC3E}">
        <p14:creationId xmlns:p14="http://schemas.microsoft.com/office/powerpoint/2010/main" val="2753537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IBSSen</a:t>
                      </a:r>
                      <a:endParaRPr lang="en-US" sz="3600" dirty="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a:t>CID </a:t>
            </a:r>
            <a:r>
              <a:rPr lang="en-GB" dirty="0" smtClean="0"/>
              <a:t>60, 66, 67 </a:t>
            </a:r>
            <a:r>
              <a:rPr lang="en-GB" dirty="0"/>
              <a:t>in </a:t>
            </a:r>
            <a:r>
              <a:rPr lang="en-GB" dirty="0" smtClean="0"/>
              <a:t>11-17-989</a:t>
            </a:r>
          </a:p>
          <a:p>
            <a:pPr lvl="1"/>
            <a:r>
              <a:rPr lang="en-US" dirty="0"/>
              <a:t>CID 60 </a:t>
            </a:r>
            <a:r>
              <a:rPr lang="en-US" dirty="0" smtClean="0"/>
              <a:t>	PCO </a:t>
            </a:r>
            <a:r>
              <a:rPr lang="en-US" dirty="0"/>
              <a:t>Phased </a:t>
            </a:r>
            <a:r>
              <a:rPr lang="en-US" dirty="0" smtClean="0"/>
              <a:t>co-existence operation – Motion prepared </a:t>
            </a:r>
            <a:endParaRPr lang="en-GB" dirty="0"/>
          </a:p>
          <a:p>
            <a:pPr lvl="1"/>
            <a:r>
              <a:rPr lang="en-GB" dirty="0"/>
              <a:t>CID 66	Strictly Ordered Service Class </a:t>
            </a:r>
            <a:r>
              <a:rPr lang="en-GB" dirty="0" smtClean="0"/>
              <a:t>– Motion prepared</a:t>
            </a:r>
            <a:endParaRPr lang="en-GB" dirty="0"/>
          </a:p>
          <a:p>
            <a:pPr lvl="1"/>
            <a:r>
              <a:rPr lang="en-US" dirty="0"/>
              <a:t>CID 67</a:t>
            </a:r>
            <a:r>
              <a:rPr lang="en-GB" dirty="0"/>
              <a:t> </a:t>
            </a:r>
            <a:r>
              <a:rPr lang="en-GB" dirty="0" smtClean="0"/>
              <a:t>	L-SIG </a:t>
            </a:r>
            <a:r>
              <a:rPr lang="en-GB" dirty="0"/>
              <a:t>TXOP protection mechanism </a:t>
            </a:r>
            <a:r>
              <a:rPr lang="en-GB" dirty="0" smtClean="0"/>
              <a:t>– Motion to be prepared</a:t>
            </a:r>
          </a:p>
          <a:p>
            <a:r>
              <a:rPr lang="en-GB" dirty="0" smtClean="0"/>
              <a:t>CIDs 57, 58, 61, 70  </a:t>
            </a:r>
            <a:r>
              <a:rPr lang="en-GB" dirty="0"/>
              <a:t>in </a:t>
            </a:r>
            <a:r>
              <a:rPr lang="en-GB" dirty="0" smtClean="0"/>
              <a:t>11-17-1137 – text prepared, pending review – Ad-hoc</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 – Ad-hoc</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4114799"/>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 – Resolution: Reject</a:t>
            </a:r>
          </a:p>
          <a:p>
            <a:r>
              <a:rPr lang="en-GB" dirty="0" smtClean="0"/>
              <a:t>CID </a:t>
            </a:r>
            <a:r>
              <a:rPr lang="en-GB" dirty="0"/>
              <a:t>65 </a:t>
            </a:r>
            <a:r>
              <a:rPr lang="en-GB" dirty="0" smtClean="0"/>
              <a:t>in 11-17-1519 – text prepared, pending review – January/</a:t>
            </a:r>
            <a:r>
              <a:rPr lang="en-GB" dirty="0" err="1" smtClean="0"/>
              <a:t>Menzo</a:t>
            </a:r>
            <a:endParaRPr lang="en-GB" dirty="0" smtClean="0"/>
          </a:p>
          <a:p>
            <a:pPr lvl="1"/>
            <a:r>
              <a:rPr lang="en-GB" dirty="0" smtClean="0"/>
              <a:t>CID 65 	PCF</a:t>
            </a:r>
          </a:p>
          <a:p>
            <a:r>
              <a:rPr lang="en-GB" dirty="0" smtClean="0"/>
              <a:t>CID </a:t>
            </a:r>
            <a:r>
              <a:rPr lang="en-GB" dirty="0"/>
              <a:t>69 </a:t>
            </a:r>
            <a:r>
              <a:rPr lang="en-GB" dirty="0" smtClean="0"/>
              <a:t>RIFS in 11-17-1520</a:t>
            </a:r>
            <a:r>
              <a:rPr lang="en-GB" dirty="0"/>
              <a:t>– text prepared, pending </a:t>
            </a:r>
            <a:r>
              <a:rPr lang="en-GB" dirty="0" smtClean="0"/>
              <a:t>review – Ad-hoc</a:t>
            </a:r>
          </a:p>
          <a:p>
            <a:pPr lvl="1"/>
            <a:r>
              <a:rPr lang="en-US" dirty="0" smtClean="0"/>
              <a:t>Keep obsolete – no change </a:t>
            </a:r>
          </a:p>
          <a:p>
            <a:pPr lvl="1"/>
            <a:r>
              <a:rPr lang="en-US" dirty="0" smtClean="0"/>
              <a:t>Make deprecated</a:t>
            </a:r>
          </a:p>
          <a:p>
            <a:pPr lvl="1"/>
            <a:r>
              <a:rPr lang="en-US" dirty="0" smtClean="0"/>
              <a:t>Remove RIFS for non-DMG</a:t>
            </a:r>
            <a:endParaRPr lang="en-GB" dirty="0" smtClean="0"/>
          </a:p>
          <a:p>
            <a:r>
              <a:rPr lang="en-US" dirty="0" smtClean="0"/>
              <a:t>CID 72 in 11-17-1261 – text prepared - Ad-hoc</a:t>
            </a:r>
          </a:p>
          <a:p>
            <a:pPr lvl="1"/>
            <a:r>
              <a:rPr lang="en-US" dirty="0" smtClean="0"/>
              <a:t>CID 72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475845</TotalTime>
  <Words>2302</Words>
  <Application>Microsoft Office PowerPoint</Application>
  <PresentationFormat>Widescreen</PresentationFormat>
  <Paragraphs>509</Paragraphs>
  <Slides>29</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 - 1</vt:lpstr>
      <vt:lpstr>TGmd Agenda - 2</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2952</cp:revision>
  <cp:lastPrinted>1998-02-10T13:28:06Z</cp:lastPrinted>
  <dcterms:created xsi:type="dcterms:W3CDTF">2005-01-04T21:26:55Z</dcterms:created>
  <dcterms:modified xsi:type="dcterms:W3CDTF">2017-11-08T13:03:23Z</dcterms:modified>
</cp:coreProperties>
</file>