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278" r:id="rId3"/>
    <p:sldId id="632" r:id="rId4"/>
    <p:sldId id="557" r:id="rId5"/>
    <p:sldId id="652" r:id="rId6"/>
    <p:sldId id="648" r:id="rId7"/>
    <p:sldId id="649" r:id="rId8"/>
    <p:sldId id="621" r:id="rId9"/>
    <p:sldId id="622" r:id="rId10"/>
    <p:sldId id="623" r:id="rId11"/>
    <p:sldId id="624" r:id="rId12"/>
    <p:sldId id="625" r:id="rId13"/>
    <p:sldId id="620" r:id="rId14"/>
    <p:sldId id="647" r:id="rId15"/>
    <p:sldId id="629" r:id="rId16"/>
    <p:sldId id="635" r:id="rId17"/>
    <p:sldId id="638" r:id="rId18"/>
    <p:sldId id="650" r:id="rId19"/>
    <p:sldId id="651" r:id="rId20"/>
    <p:sldId id="636" r:id="rId21"/>
    <p:sldId id="646" r:id="rId22"/>
    <p:sldId id="590" r:id="rId23"/>
    <p:sldId id="516" r:id="rId24"/>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p:scale>
          <a:sx n="70" d="100"/>
          <a:sy n="70" d="100"/>
        </p:scale>
        <p:origin x="800"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802.11-17/1556r2</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2017</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802.11-17/1556r2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2017</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802.11-17/1556r2</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98D0850A-3ACE-48B7-B581-33C4AB58FF99}" type="slidenum">
              <a:rPr lang="en-US" altLang="en-US"/>
              <a:pPr/>
              <a:t>13</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752C0B67-D6B0-43A6-9069-88AEF567B9C0}" type="slidenum">
              <a:rPr lang="en-US" altLang="en-US">
                <a:ea typeface="MS Gothic" panose="020B0609070205080204" pitchFamily="49" charset="-128"/>
              </a:rPr>
              <a:pPr algn="r" hangingPunct="0">
                <a:buClrTx/>
                <a:buFontTx/>
                <a:buNone/>
              </a:pPr>
              <a:t>13</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
        <p:nvSpPr>
          <p:cNvPr id="2" name="Notes Placeholder 1"/>
          <p:cNvSpPr>
            <a:spLocks noGrp="1"/>
          </p:cNvSpPr>
          <p:nvPr>
            <p:ph type="body" idx="1"/>
          </p:nvPr>
        </p:nvSpPr>
        <p:spPr/>
        <p:txBody>
          <a:bodyPr/>
          <a:lstStyle/>
          <a:p>
            <a:r>
              <a:rPr lang="en-US" dirty="0" smtClean="0"/>
              <a:t>From https://mentor.ieee.org/802-ec/dcn/16/ec-16-0180-03-00EC-ieee-802-participation-slide.ppt </a:t>
            </a:r>
            <a:endParaRPr lang="en-GB" dirty="0"/>
          </a:p>
        </p:txBody>
      </p:sp>
    </p:spTree>
    <p:extLst>
      <p:ext uri="{BB962C8B-B14F-4D97-AF65-F5344CB8AC3E}">
        <p14:creationId xmlns:p14="http://schemas.microsoft.com/office/powerpoint/2010/main" val="28266061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802.11-17/1556r2</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22</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802.11-17/1556r2</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23</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802.11-17/1556r2</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802.11-17/1556r2</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1896362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12837260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8557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802.11-17/1556r2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2017</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41909987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2F4B55C-89CD-43B8-B40B-5F80CC9DCDFD}" type="slidenum">
              <a:rPr lang="en-US" altLang="en-US" sz="1300"/>
              <a:pPr>
                <a:spcBef>
                  <a:spcPct val="0"/>
                </a:spcBef>
              </a:pPr>
              <a:t>8</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r>
              <a:rPr lang="en-US" altLang="en-US" dirty="0" smtClean="0"/>
              <a:t>From</a:t>
            </a:r>
            <a:r>
              <a:rPr lang="en-US" altLang="en-US" baseline="0" dirty="0" smtClean="0"/>
              <a:t> https://development.standards.ieee.org/myproject/Public/mytools/mob/slideset.ppt </a:t>
            </a:r>
            <a:endParaRPr lang="en-GB" altLang="en-US" dirty="0" smtClean="0"/>
          </a:p>
        </p:txBody>
      </p:sp>
      <p:sp>
        <p:nvSpPr>
          <p:cNvPr id="13316" name="Rectangle 1027"/>
          <p:cNvSpPr>
            <a:spLocks noGrp="1" noRot="1" noChangeAspect="1" noChangeArrowheads="1" noTextEdit="1"/>
          </p:cNvSpPr>
          <p:nvPr>
            <p:ph type="sldImg"/>
          </p:nvPr>
        </p:nvSpPr>
        <p:spPr>
          <a:xfrm>
            <a:off x="342900" y="703263"/>
            <a:ext cx="6173788" cy="3473450"/>
          </a:xfrm>
          <a:ln w="12700" cap="flat">
            <a:solidFill>
              <a:schemeClr val="tx1"/>
            </a:solidFill>
          </a:ln>
        </p:spPr>
      </p:sp>
    </p:spTree>
    <p:extLst>
      <p:ext uri="{BB962C8B-B14F-4D97-AF65-F5344CB8AC3E}">
        <p14:creationId xmlns:p14="http://schemas.microsoft.com/office/powerpoint/2010/main" val="15969403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E982728-0FDC-4F66-A908-C2CDAB14CF78}" type="slidenum">
              <a:rPr lang="en-US" altLang="en-US" sz="1300"/>
              <a:pPr>
                <a:spcBef>
                  <a:spcPct val="0"/>
                </a:spcBef>
              </a:pPr>
              <a:t>12</a:t>
            </a:fld>
            <a:endParaRPr lang="en-US" altLang="en-US" sz="1300"/>
          </a:p>
        </p:txBody>
      </p:sp>
      <p:sp>
        <p:nvSpPr>
          <p:cNvPr id="14339" name="Rectangle 2"/>
          <p:cNvSpPr>
            <a:spLocks noGrp="1" noRot="1" noChangeAspect="1" noChangeArrowheads="1" noTextEdit="1"/>
          </p:cNvSpPr>
          <p:nvPr>
            <p:ph type="sldImg"/>
          </p:nvPr>
        </p:nvSpPr>
        <p:spPr>
          <a:xfrm>
            <a:off x="342900" y="703263"/>
            <a:ext cx="6173788" cy="3473450"/>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69644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2017</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802.11-17/1556r2</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7/11-17-1505-01-000m-minutes-revmd-sept-2017-waikoloa.doc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mentor.ieee.org/802.11/dcn/17/11-17-1545-02-000m-minutes-revmd-sep-oct-and-nov-telecons.doc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0929-05-000m-revmd-editor2-comments.xlsx" TargetMode="External"/><Relationship Id="rId2" Type="http://schemas.openxmlformats.org/officeDocument/2006/relationships/hyperlink" Target="https://mentor.ieee.org/802.11/dcn/17/11-17-0956-07-000m-revmd-wg-cc25-for-editor-ad-hoc.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7-10-000m-revmd-mac-comments.xls" TargetMode="External"/><Relationship Id="rId4" Type="http://schemas.openxmlformats.org/officeDocument/2006/relationships/hyperlink" Target="https://mentor.ieee.org/802.11/dcn/17/11-17-0930-08-000m-revmd-cc25-phy-plus-comments.xls"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7/11-17-0927-10-000m-revmd-mac-comments.xls"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17/11-17-0927-10-000m-revmd-mac-comments.xls"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928-05-000m-revmd-cc25-gen-comments.xlsx" TargetMode="External"/><Relationship Id="rId2" Type="http://schemas.openxmlformats.org/officeDocument/2006/relationships/hyperlink" Target="https://mentor.ieee.org/802.11/dcn/17/11-17-0956-08-000m-revmd-wg-cc25-for-editor-ad-hoc.xls" TargetMode="External"/><Relationship Id="rId1" Type="http://schemas.openxmlformats.org/officeDocument/2006/relationships/slideLayout" Target="../slideLayouts/slideLayout7.xml"/><Relationship Id="rId5" Type="http://schemas.openxmlformats.org/officeDocument/2006/relationships/hyperlink" Target="https://mentor.ieee.org/802.11/dcn/17/11-17-0927-11-000m-revmd-mac-comments.xls" TargetMode="External"/><Relationship Id="rId4" Type="http://schemas.openxmlformats.org/officeDocument/2006/relationships/hyperlink" Target="https://mentor.ieee.org/802.11/dcn/17/11-17-0930-08-000m-revmd-cc25-phy-plus-comments.xls"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5-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November 2017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2017-11-06</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407"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133600" y="334963"/>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1524000" y="1295400"/>
            <a:ext cx="8991600" cy="3886200"/>
          </a:xfrm>
        </p:spPr>
        <p:txBody>
          <a:bodyPr/>
          <a:lstStyle/>
          <a:p>
            <a:pPr lvl="1">
              <a:lnSpc>
                <a:spcPct val="90000"/>
              </a:lnSpc>
              <a:buFont typeface="Monotype Sorts"/>
              <a:buNone/>
            </a:pPr>
            <a:r>
              <a:rPr lang="en-US" altLang="en-US" sz="2400" dirty="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anose="02020603050405020304"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http://standards.ieee.org/develop/policies/bylaws/sect6-7.html#6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http://standards.ieee.org/develop/policies/opman/sect6.html#6.3</a:t>
            </a:r>
            <a:endParaRPr lang="en-US" altLang="en-US" sz="2400" dirty="0"/>
          </a:p>
          <a:p>
            <a:pPr lvl="1">
              <a:lnSpc>
                <a:spcPct val="90000"/>
              </a:lnSpc>
              <a:buFont typeface="Monotype Sorts"/>
              <a:buNone/>
            </a:pPr>
            <a:r>
              <a:rPr lang="en-US" altLang="en-US" sz="2400" dirty="0">
                <a:cs typeface="Times New Roman" panose="02020603050405020304"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http://standards.ieee.org/about/sasb/patcom/materials.html</a:t>
            </a:r>
          </a:p>
        </p:txBody>
      </p:sp>
      <p:sp>
        <p:nvSpPr>
          <p:cNvPr id="9220" name="Text Box 6"/>
          <p:cNvSpPr txBox="1">
            <a:spLocks noChangeArrowheads="1"/>
          </p:cNvSpPr>
          <p:nvPr/>
        </p:nvSpPr>
        <p:spPr bwMode="auto">
          <a:xfrm>
            <a:off x="160020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9221" name="Rectangle 7"/>
          <p:cNvSpPr>
            <a:spLocks noChangeArrowheads="1"/>
          </p:cNvSpPr>
          <p:nvPr/>
        </p:nvSpPr>
        <p:spPr bwMode="auto">
          <a:xfrm>
            <a:off x="2819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p>
          <a:p>
            <a:pPr algn="ctr">
              <a:lnSpc>
                <a:spcPct val="80000"/>
              </a:lnSpc>
              <a:buFont typeface="Monotype Sorts"/>
              <a:buNone/>
            </a:pPr>
            <a:r>
              <a:rPr lang="en-US" altLang="en-US" sz="1200" b="1"/>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648170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828800" y="47683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2220913" y="1761697"/>
            <a:ext cx="7772400" cy="4114800"/>
          </a:xfrm>
        </p:spPr>
        <p:txBody>
          <a:bodyPr/>
          <a:lstStyle/>
          <a:p>
            <a:pPr>
              <a:buFont typeface="Arial" panose="020B0604020202020204" pitchFamily="34" charset="0"/>
              <a:buChar char="•"/>
            </a:pPr>
            <a:r>
              <a:rPr lang="en-US" altLang="en-US" sz="2800" dirty="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dirty="0"/>
              <a:t>Either speak up now or</a:t>
            </a:r>
          </a:p>
          <a:p>
            <a:pPr lvl="1">
              <a:buFont typeface="Arial" panose="020B0604020202020204" pitchFamily="34" charset="0"/>
              <a:buChar char="•"/>
            </a:pPr>
            <a:r>
              <a:rPr lang="en-US" altLang="en-US" dirty="0"/>
              <a:t>Provide the chair of this group with the identity of the holder(s) of any and all such claims as soon as possible or</a:t>
            </a:r>
          </a:p>
          <a:p>
            <a:pPr lvl="1">
              <a:buFont typeface="Arial" panose="020B0604020202020204" pitchFamily="34" charset="0"/>
              <a:buChar char="•"/>
            </a:pPr>
            <a:r>
              <a:rPr lang="en-US" altLang="en-US" dirty="0"/>
              <a:t>Cause an LOA to be submitted</a:t>
            </a:r>
          </a:p>
        </p:txBody>
      </p:sp>
      <p:sp>
        <p:nvSpPr>
          <p:cNvPr id="10244" name="Text Box 1028"/>
          <p:cNvSpPr txBox="1">
            <a:spLocks noChangeArrowheads="1"/>
          </p:cNvSpPr>
          <p:nvPr/>
        </p:nvSpPr>
        <p:spPr bwMode="auto">
          <a:xfrm>
            <a:off x="1524000" y="60198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11</a:t>
            </a:fld>
            <a:endParaRPr lang="en-US"/>
          </a:p>
        </p:txBody>
      </p:sp>
    </p:spTree>
    <p:extLst>
      <p:ext uri="{BB962C8B-B14F-4D97-AF65-F5344CB8AC3E}">
        <p14:creationId xmlns:p14="http://schemas.microsoft.com/office/powerpoint/2010/main" val="6538480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840173" y="759619"/>
            <a:ext cx="8458200" cy="609600"/>
          </a:xfrm>
        </p:spPr>
        <p:txBody>
          <a:bodyPr/>
          <a:lstStyle/>
          <a:p>
            <a:r>
              <a:rPr lang="en-US" altLang="en-US" u="sng" dirty="0"/>
              <a:t>Other Guidelines for IEEE WG Meetings</a:t>
            </a:r>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952625" y="1624013"/>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
        <p:nvSpPr>
          <p:cNvPr id="11269" name="Text Box 7"/>
          <p:cNvSpPr txBox="1">
            <a:spLocks noChangeArrowheads="1"/>
          </p:cNvSpPr>
          <p:nvPr/>
        </p:nvSpPr>
        <p:spPr bwMode="auto">
          <a:xfrm>
            <a:off x="1581150" y="60198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12</a:t>
            </a:fld>
            <a:endParaRPr lang="en-US"/>
          </a:p>
        </p:txBody>
      </p:sp>
    </p:spTree>
    <p:extLst>
      <p:ext uri="{BB962C8B-B14F-4D97-AF65-F5344CB8AC3E}">
        <p14:creationId xmlns:p14="http://schemas.microsoft.com/office/powerpoint/2010/main" val="1330436899"/>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21D73FE3-120F-408C-B303-7C3A7515F23A}" type="slidenum">
              <a:rPr lang="en-US" altLang="en-US">
                <a:ea typeface="MS Gothic" panose="020B0609070205080204" pitchFamily="49" charset="-128"/>
              </a:rPr>
              <a:pPr hangingPunct="0">
                <a:buClrTx/>
                <a:buFontTx/>
                <a:buNone/>
              </a:pPr>
              <a:t>13</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609601"/>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6002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3"/>
              </a:rPr>
              <a:t>http://www.ieee802.org/devdocs.shtml</a:t>
            </a:r>
            <a:r>
              <a:rPr lang="en-GB" altLang="en-US" dirty="0">
                <a:ea typeface="MS Gothic" panose="020B0609070205080204" pitchFamily="49" charset="-128"/>
              </a:rPr>
              <a:t>)</a:t>
            </a:r>
          </a:p>
          <a:p>
            <a:pPr>
              <a:spcBef>
                <a:spcPts val="600"/>
              </a:spcBef>
            </a:pPr>
            <a:endParaRPr lang="en-GB" altLang="en-US" sz="1600" b="1"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a:xfrm>
            <a:off x="8128878" y="6473032"/>
            <a:ext cx="1944763" cy="184666"/>
          </a:xfrm>
        </p:spPr>
        <p:txBody>
          <a:bodyPr/>
          <a:lstStyle/>
          <a:p>
            <a:pPr>
              <a:defRPr/>
            </a:pPr>
            <a:r>
              <a:rPr lang="en-US" dirty="0" smtClean="0"/>
              <a:t>Dorothy Stanley, HP Enterprise</a:t>
            </a:r>
            <a:endParaRPr lang="en-US" dirty="0"/>
          </a:p>
        </p:txBody>
      </p:sp>
    </p:spTree>
    <p:extLst>
      <p:ext uri="{BB962C8B-B14F-4D97-AF65-F5344CB8AC3E}">
        <p14:creationId xmlns:p14="http://schemas.microsoft.com/office/powerpoint/2010/main" val="2426185282"/>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September 2017 meeting, Berlin in </a:t>
            </a:r>
            <a:r>
              <a:rPr lang="en-US" altLang="en-US" dirty="0" smtClean="0">
                <a:solidFill>
                  <a:srgbClr val="006600"/>
                </a:solidFill>
                <a:hlinkClick r:id="rId3"/>
              </a:rPr>
              <a:t>https://mentor.ieee.org/802.11/dcn/17/11-17-1505-01-000m-minutes-revmd-sept-2017-waikoloa.docx</a:t>
            </a:r>
            <a:r>
              <a:rPr lang="en-US" altLang="en-US" dirty="0" smtClean="0">
                <a:solidFill>
                  <a:srgbClr val="006600"/>
                </a:solidFill>
              </a:rPr>
              <a:t> </a:t>
            </a:r>
            <a:r>
              <a:rPr lang="en-US" altLang="en-US" dirty="0" smtClean="0"/>
              <a:t>and</a:t>
            </a:r>
          </a:p>
          <a:p>
            <a:pPr lvl="1">
              <a:lnSpc>
                <a:spcPct val="80000"/>
              </a:lnSpc>
            </a:pPr>
            <a:r>
              <a:rPr lang="en-US" altLang="en-US" dirty="0" err="1" smtClean="0"/>
              <a:t>TGmd</a:t>
            </a:r>
            <a:r>
              <a:rPr lang="en-US" altLang="en-US" dirty="0" smtClean="0"/>
              <a:t> September 29</a:t>
            </a:r>
            <a:r>
              <a:rPr lang="en-US" altLang="en-US" baseline="30000" dirty="0" smtClean="0"/>
              <a:t>th</a:t>
            </a:r>
            <a:r>
              <a:rPr lang="en-US" altLang="en-US" dirty="0" smtClean="0"/>
              <a:t>, October 6</a:t>
            </a:r>
            <a:r>
              <a:rPr lang="en-US" altLang="en-US" baseline="30000" dirty="0" smtClean="0"/>
              <a:t>th</a:t>
            </a:r>
            <a:r>
              <a:rPr lang="en-US" altLang="en-US" dirty="0" smtClean="0"/>
              <a:t>, 13</a:t>
            </a:r>
            <a:r>
              <a:rPr lang="en-US" altLang="en-US" baseline="30000" dirty="0" smtClean="0"/>
              <a:t>th</a:t>
            </a:r>
            <a:r>
              <a:rPr lang="en-US" altLang="en-US" dirty="0" smtClean="0"/>
              <a:t>, November 3</a:t>
            </a:r>
            <a:r>
              <a:rPr lang="en-US" altLang="en-US" baseline="30000" dirty="0" smtClean="0"/>
              <a:t>rd</a:t>
            </a:r>
            <a:r>
              <a:rPr lang="en-US" altLang="en-US" dirty="0" smtClean="0"/>
              <a:t> teleconferences in  </a:t>
            </a:r>
            <a:r>
              <a:rPr lang="en-US" altLang="en-US" dirty="0" smtClean="0">
                <a:hlinkClick r:id="rId4"/>
              </a:rPr>
              <a:t>https://mentor.ieee.org/802.11/dcn/17/11-17-1545-02-000m-minutes-revmd-sep-oct-and-nov-telecons.docx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a:t>
            </a:r>
          </a:p>
          <a:p>
            <a:pPr>
              <a:lnSpc>
                <a:spcPct val="80000"/>
              </a:lnSpc>
            </a:pPr>
            <a:r>
              <a:rPr lang="en-US" altLang="en-US" dirty="0" smtClean="0"/>
              <a:t>Result:</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2016</a:t>
            </a: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expected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P802.11aq – Aug 2017</a:t>
            </a:r>
          </a:p>
          <a:p>
            <a:pPr>
              <a:lnSpc>
                <a:spcPct val="80000"/>
              </a:lnSpc>
            </a:pPr>
            <a:r>
              <a:rPr lang="en-US" altLang="en-US" sz="2000" dirty="0">
                <a:solidFill>
                  <a:srgbClr val="006600"/>
                </a:solidFill>
              </a:rPr>
              <a:t>P802.11ak – Nov 2017</a:t>
            </a:r>
          </a:p>
          <a:p>
            <a:pPr>
              <a:lnSpc>
                <a:spcPct val="80000"/>
              </a:lnSpc>
            </a:pPr>
            <a:r>
              <a:rPr lang="en-US" altLang="en-US" sz="2000" dirty="0">
                <a:solidFill>
                  <a:srgbClr val="006600"/>
                </a:solidFill>
              </a:rPr>
              <a:t>P802.11aj – Dec 2017</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P802.11ax – </a:t>
            </a:r>
            <a:r>
              <a:rPr lang="en-US" altLang="en-US" sz="2000" dirty="0" smtClean="0">
                <a:solidFill>
                  <a:srgbClr val="006600"/>
                </a:solidFill>
              </a:rPr>
              <a:t>July </a:t>
            </a:r>
            <a:r>
              <a:rPr lang="en-US" altLang="en-US" sz="2000" dirty="0">
                <a:solidFill>
                  <a:srgbClr val="006600"/>
                </a:solidFill>
              </a:rPr>
              <a:t>2019</a:t>
            </a:r>
          </a:p>
          <a:p>
            <a:pPr>
              <a:lnSpc>
                <a:spcPct val="80000"/>
              </a:lnSpc>
            </a:pPr>
            <a:r>
              <a:rPr lang="en-US" altLang="en-US" sz="2000" dirty="0">
                <a:solidFill>
                  <a:srgbClr val="006600"/>
                </a:solidFill>
              </a:rPr>
              <a:t>P802.11ay – </a:t>
            </a:r>
            <a:r>
              <a:rPr lang="en-US" altLang="en-US" sz="2000" dirty="0" smtClean="0">
                <a:solidFill>
                  <a:srgbClr val="006600"/>
                </a:solidFill>
              </a:rPr>
              <a:t>December </a:t>
            </a:r>
            <a:r>
              <a:rPr lang="en-US" altLang="en-US" sz="2000" dirty="0">
                <a:solidFill>
                  <a:srgbClr val="006600"/>
                </a:solidFill>
              </a:rPr>
              <a:t>2019</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P802.11ba – Jul 2020</a:t>
            </a:r>
          </a:p>
          <a:p>
            <a:pPr>
              <a:lnSpc>
                <a:spcPct val="80000"/>
              </a:lnSpc>
            </a:pPr>
            <a:r>
              <a:rPr lang="en-US" altLang="en-US" sz="2000" dirty="0">
                <a:solidFill>
                  <a:srgbClr val="006600"/>
                </a:solidFill>
              </a:rPr>
              <a:t>P802.11az – Mar 2021</a:t>
            </a:r>
          </a:p>
          <a:p>
            <a:pPr>
              <a:lnSpc>
                <a:spcPct val="80000"/>
              </a:lnSpc>
            </a:pPr>
            <a:endParaRPr lang="en-US" altLang="en-US" sz="2000" dirty="0"/>
          </a:p>
        </p:txBody>
      </p:sp>
      <p:sp>
        <p:nvSpPr>
          <p:cNvPr id="2" name="Left Arrow 1"/>
          <p:cNvSpPr/>
          <p:nvPr/>
        </p:nvSpPr>
        <p:spPr bwMode="auto">
          <a:xfrm>
            <a:off x="5486400" y="3801428"/>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an </a:t>
            </a:r>
            <a:r>
              <a:rPr lang="en-US" sz="1600" b="1" dirty="0" smtClean="0"/>
              <a:t>18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17</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14  – </a:t>
            </a:r>
            <a:r>
              <a:rPr lang="en-US" dirty="0" err="1" smtClean="0"/>
              <a:t>Telecon</a:t>
            </a:r>
            <a:r>
              <a:rPr lang="en-US" dirty="0" smtClean="0"/>
              <a:t> and Waikoloa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a:t>
            </a:r>
            <a:r>
              <a:rPr lang="en-US" altLang="en-US" sz="2400" kern="0" dirty="0" smtClean="0"/>
              <a:t>Motion EDITOR-D” </a:t>
            </a:r>
            <a:r>
              <a:rPr lang="en-US" altLang="en-US" sz="2400" kern="0" dirty="0"/>
              <a:t>tab in </a:t>
            </a:r>
            <a:r>
              <a:rPr lang="en-US" altLang="en-US" sz="2400" kern="0" dirty="0" smtClean="0">
                <a:hlinkClick r:id="rId2"/>
              </a:rPr>
              <a:t>https://mentor.ieee.org/802.11/dcn/17/11-17-0956-07-000m-revmd-wg-cc25-for-editor-ad-hoc.xls</a:t>
            </a:r>
            <a:r>
              <a:rPr lang="en-US" altLang="en-US" sz="2400" kern="0" dirty="0" smtClean="0"/>
              <a:t>   </a:t>
            </a:r>
            <a:endParaRPr lang="en-US" altLang="en-US" sz="2400" kern="0" dirty="0" smtClean="0"/>
          </a:p>
          <a:p>
            <a:pPr lvl="1">
              <a:lnSpc>
                <a:spcPct val="80000"/>
              </a:lnSpc>
            </a:pPr>
            <a:r>
              <a:rPr lang="en-GB" sz="2400" dirty="0"/>
              <a:t>"Motion EDITOR2 - C" </a:t>
            </a:r>
            <a:r>
              <a:rPr lang="en-GB" sz="2400" dirty="0" smtClean="0"/>
              <a:t>in ​​</a:t>
            </a:r>
            <a:r>
              <a:rPr lang="en-GB" sz="2400" u="sng" dirty="0">
                <a:hlinkClick r:id="rId3"/>
              </a:rPr>
              <a:t>https://</a:t>
            </a:r>
            <a:r>
              <a:rPr lang="en-GB" sz="2400" u="sng" dirty="0" smtClean="0">
                <a:hlinkClick r:id="rId3"/>
              </a:rPr>
              <a:t>mentor.ieee.org/802.11/dcn/17/11-17-0929-05-000m-revmd-editor2-comments.xlsx</a:t>
            </a:r>
            <a:endParaRPr lang="en-US" altLang="en-US" sz="2400" kern="0" dirty="0" smtClean="0"/>
          </a:p>
          <a:p>
            <a:pPr lvl="1">
              <a:lnSpc>
                <a:spcPct val="80000"/>
              </a:lnSpc>
            </a:pPr>
            <a:r>
              <a:rPr lang="en-US" altLang="en-US" sz="2400" kern="0" dirty="0" smtClean="0"/>
              <a:t>“PHY Motion D” tab in </a:t>
            </a:r>
            <a:r>
              <a:rPr lang="en-US" altLang="en-US" sz="2400" kern="0" dirty="0" smtClean="0">
                <a:hlinkClick r:id="rId4"/>
              </a:rPr>
              <a:t>https://mentor.ieee.org/802.11/dcn/17/11-17-0930-08-000m-revmd-cc25-phy-plus-comments.xls</a:t>
            </a:r>
            <a:r>
              <a:rPr lang="en-US" altLang="en-US" sz="2400" kern="0" dirty="0" smtClean="0"/>
              <a:t> </a:t>
            </a:r>
          </a:p>
          <a:p>
            <a:pPr lvl="1">
              <a:lnSpc>
                <a:spcPct val="80000"/>
              </a:lnSpc>
            </a:pPr>
            <a:r>
              <a:rPr lang="en-US" altLang="en-US" sz="2400" kern="0" dirty="0" smtClean="0"/>
              <a:t>“</a:t>
            </a:r>
            <a:r>
              <a:rPr lang="en-US" altLang="en-US" sz="2400" kern="0" dirty="0"/>
              <a:t>Motion </a:t>
            </a:r>
            <a:r>
              <a:rPr lang="en-US" altLang="en-US" sz="2400" kern="0" dirty="0" smtClean="0"/>
              <a:t>MAC-F and Motion MAC-G”  </a:t>
            </a:r>
            <a:r>
              <a:rPr lang="en-US" altLang="en-US" sz="2400" kern="0" dirty="0" smtClean="0"/>
              <a:t>tabs </a:t>
            </a:r>
            <a:r>
              <a:rPr lang="en-US" altLang="en-US" sz="2400" kern="0" dirty="0"/>
              <a:t>in </a:t>
            </a:r>
            <a:r>
              <a:rPr lang="en-US" altLang="en-US" sz="2400" kern="0" dirty="0" smtClean="0">
                <a:hlinkClick r:id="rId5"/>
              </a:rPr>
              <a:t>https://mentor.ieee.org/802.11/dcn/17/11-17-0927-10-000m-revmd-mac-comments.xls</a:t>
            </a:r>
            <a:r>
              <a:rPr lang="en-US" altLang="en-US" sz="2400" kern="0" dirty="0" smtClean="0"/>
              <a:t> </a:t>
            </a:r>
            <a:r>
              <a:rPr lang="en-US" altLang="en-US" sz="2400" kern="0" dirty="0" smtClean="0"/>
              <a:t>except </a:t>
            </a:r>
            <a:r>
              <a:rPr lang="en-US" altLang="en-US" sz="2400" kern="0" dirty="0" smtClean="0"/>
              <a:t>for CIDs 60 and 66</a:t>
            </a:r>
            <a:endParaRPr lang="en-US" altLang="en-US" sz="2400" kern="0" dirty="0"/>
          </a:p>
          <a:p>
            <a:pPr>
              <a:lnSpc>
                <a:spcPct val="80000"/>
              </a:lnSpc>
            </a:pPr>
            <a:r>
              <a:rPr lang="en-US" altLang="en-US" kern="0" dirty="0" smtClean="0"/>
              <a:t>Moved</a:t>
            </a:r>
            <a:r>
              <a:rPr lang="en-US" altLang="en-US" kern="0" dirty="0" smtClean="0"/>
              <a:t>: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3440838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a:t>– </a:t>
            </a:r>
            <a:r>
              <a:rPr lang="en-US" dirty="0" smtClean="0"/>
              <a:t>Remove </a:t>
            </a:r>
            <a:r>
              <a:rPr lang="en-US" dirty="0"/>
              <a:t>Phased Coexistence Operation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 for </a:t>
            </a:r>
          </a:p>
          <a:p>
            <a:pPr lvl="1">
              <a:lnSpc>
                <a:spcPct val="80000"/>
              </a:lnSpc>
            </a:pPr>
            <a:r>
              <a:rPr lang="en-US" altLang="en-US" sz="2400" kern="0" dirty="0" smtClean="0"/>
              <a:t>CID 60 in the “Motion MAC-G tab </a:t>
            </a:r>
            <a:r>
              <a:rPr lang="en-US" altLang="en-US" sz="2400" kern="0" dirty="0"/>
              <a:t>in </a:t>
            </a:r>
            <a:r>
              <a:rPr lang="en-US" altLang="en-US" sz="2400" kern="0" dirty="0">
                <a:hlinkClick r:id="rId2"/>
              </a:rPr>
              <a:t>https://mentor.ieee.org/802.11/dcn/17/11-17-0927-10-000m-revmd-mac-comments.xls</a:t>
            </a:r>
            <a:r>
              <a:rPr lang="en-US" altLang="en-US" sz="2400" kern="0" dirty="0"/>
              <a:t> </a:t>
            </a:r>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39388067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19</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a:t>
            </a:r>
            <a:r>
              <a:rPr lang="en-US" dirty="0"/>
              <a:t>– Remove </a:t>
            </a:r>
            <a:r>
              <a:rPr lang="en-US" dirty="0" smtClean="0"/>
              <a:t>Strictly Ordered </a:t>
            </a:r>
            <a:r>
              <a:rPr lang="en-US" dirty="0"/>
              <a:t>service class</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 for </a:t>
            </a:r>
          </a:p>
          <a:p>
            <a:pPr lvl="1">
              <a:lnSpc>
                <a:spcPct val="80000"/>
              </a:lnSpc>
            </a:pPr>
            <a:r>
              <a:rPr lang="en-US" altLang="en-US" sz="2400" kern="0" dirty="0" smtClean="0"/>
              <a:t>CID 66 in the “Motion MAC-G tab </a:t>
            </a:r>
            <a:r>
              <a:rPr lang="en-US" altLang="en-US" sz="2400" kern="0" dirty="0"/>
              <a:t>in </a:t>
            </a:r>
            <a:r>
              <a:rPr lang="en-US" altLang="en-US" sz="2400" kern="0" dirty="0">
                <a:hlinkClick r:id="rId2"/>
              </a:rPr>
              <a:t>https://mentor.ieee.org/802.11/dcn/17/11-17-0927-10-000m-revmd-mac-comments.xls</a:t>
            </a:r>
            <a:r>
              <a:rPr lang="en-US" altLang="en-US" sz="2400" kern="0" dirty="0"/>
              <a:t> </a:t>
            </a:r>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183400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November 2017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20</a:t>
            </a:fld>
            <a:endParaRPr lang="en-US"/>
          </a:p>
        </p:txBody>
      </p:sp>
      <p:sp>
        <p:nvSpPr>
          <p:cNvPr id="5" name="Rectangle 2"/>
          <p:cNvSpPr txBox="1">
            <a:spLocks noChangeArrowheads="1"/>
          </p:cNvSpPr>
          <p:nvPr/>
        </p:nvSpPr>
        <p:spPr bwMode="auto">
          <a:xfrm>
            <a:off x="1752600" y="592016"/>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 Teleconference non-CID documents</a:t>
            </a:r>
          </a:p>
          <a:p>
            <a:r>
              <a:rPr lang="en-US" sz="2800" dirty="0" smtClean="0"/>
              <a:t>&lt;Topic&gt; – &lt;date&gt; teleconference</a:t>
            </a:r>
            <a:endParaRPr lang="en-GB" sz="2800" dirty="0"/>
          </a:p>
        </p:txBody>
      </p:sp>
      <p:sp>
        <p:nvSpPr>
          <p:cNvPr id="6" name="Rectangle 3"/>
          <p:cNvSpPr txBox="1">
            <a:spLocks noChangeArrowheads="1"/>
          </p:cNvSpPr>
          <p:nvPr/>
        </p:nvSpPr>
        <p:spPr bwMode="auto">
          <a:xfrm>
            <a:off x="2191809" y="1981200"/>
            <a:ext cx="7772400" cy="4265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kern="0" dirty="0" smtClean="0"/>
              <a:t>Incorporate </a:t>
            </a:r>
            <a:r>
              <a:rPr lang="en-US" altLang="en-US" kern="0" dirty="0"/>
              <a:t>the </a:t>
            </a:r>
            <a:r>
              <a:rPr lang="en-US" altLang="en-US" kern="0" dirty="0" smtClean="0"/>
              <a:t>text changes in</a:t>
            </a:r>
          </a:p>
          <a:p>
            <a:pPr>
              <a:lnSpc>
                <a:spcPct val="80000"/>
              </a:lnSpc>
            </a:pPr>
            <a:endParaRPr lang="en-US" altLang="en-US" kern="0" dirty="0"/>
          </a:p>
          <a:p>
            <a:pPr>
              <a:lnSpc>
                <a:spcPct val="80000"/>
              </a:lnSpc>
            </a:pPr>
            <a:endParaRPr lang="en-US" altLang="en-US" kern="0" dirty="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a:t>
            </a:r>
            <a:r>
              <a:rPr lang="en-US" altLang="en-US" kern="0" dirty="0"/>
              <a:t>:</a:t>
            </a:r>
            <a:endParaRPr lang="en-US" altLang="en-US" kern="0" dirty="0" smtClean="0"/>
          </a:p>
          <a:p>
            <a:pPr>
              <a:lnSpc>
                <a:spcPct val="80000"/>
              </a:lnSpc>
            </a:pPr>
            <a:endParaRPr lang="en-US" altLang="en-US" sz="2000" kern="0" dirty="0"/>
          </a:p>
          <a:p>
            <a:pPr>
              <a:lnSpc>
                <a:spcPct val="80000"/>
              </a:lnSpc>
            </a:pPr>
            <a:endParaRPr lang="en-US" altLang="en-US" sz="2000" kern="0" dirty="0"/>
          </a:p>
        </p:txBody>
      </p:sp>
    </p:spTree>
    <p:extLst>
      <p:ext uri="{BB962C8B-B14F-4D97-AF65-F5344CB8AC3E}">
        <p14:creationId xmlns:p14="http://schemas.microsoft.com/office/powerpoint/2010/main" val="285259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21</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Orlando CIDs </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pPr>
            <a:r>
              <a:rPr lang="en-US" altLang="en-US" sz="2800" kern="0" dirty="0" smtClean="0"/>
              <a:t>Approve the comment resolutions on the</a:t>
            </a:r>
          </a:p>
          <a:p>
            <a:pPr lvl="1">
              <a:lnSpc>
                <a:spcPct val="80000"/>
              </a:lnSpc>
            </a:pPr>
            <a:r>
              <a:rPr lang="en-US" altLang="en-US" sz="2400" kern="0" dirty="0" smtClean="0"/>
              <a:t>“Motion-</a:t>
            </a:r>
            <a:r>
              <a:rPr lang="en-US" altLang="en-US" sz="2400" kern="0" dirty="0" err="1" smtClean="0"/>
              <a:t>tbd</a:t>
            </a:r>
            <a:r>
              <a:rPr lang="en-US" altLang="en-US" sz="2400" kern="0" dirty="0" smtClean="0"/>
              <a:t>” </a:t>
            </a:r>
            <a:r>
              <a:rPr lang="en-US" altLang="en-US" sz="2400" kern="0" dirty="0"/>
              <a:t>tab in </a:t>
            </a:r>
            <a:r>
              <a:rPr lang="en-US" altLang="en-US" sz="2400" kern="0" dirty="0" smtClean="0">
                <a:hlinkClick r:id="rId2"/>
              </a:rPr>
              <a:t>https://mentor.ieee.org/802.11/dcn/17/11-17-0956-08-000m-revmd-wg-cc25-for-editor-ad-hoc.xls</a:t>
            </a:r>
            <a:endParaRPr lang="en-US" altLang="en-US" sz="2400" kern="0" dirty="0" smtClean="0"/>
          </a:p>
          <a:p>
            <a:pPr lvl="1">
              <a:lnSpc>
                <a:spcPct val="80000"/>
              </a:lnSpc>
            </a:pPr>
            <a:r>
              <a:rPr lang="en-US" altLang="en-US" sz="2400" kern="0" dirty="0" smtClean="0"/>
              <a:t>“Motion GEN-xxx” tab in </a:t>
            </a:r>
            <a:r>
              <a:rPr lang="en-US" altLang="en-US" sz="2400" kern="0" dirty="0" smtClean="0">
                <a:hlinkClick r:id="rId3"/>
              </a:rPr>
              <a:t>https://mentor.ieee.org/802.11/dcn/17/11-17-0928-05-000m-revmd-cc25-gen-comments.xlsx</a:t>
            </a:r>
            <a:r>
              <a:rPr lang="en-US" altLang="en-US" sz="2400" kern="0" dirty="0" smtClean="0"/>
              <a:t> </a:t>
            </a:r>
          </a:p>
          <a:p>
            <a:pPr lvl="1">
              <a:lnSpc>
                <a:spcPct val="80000"/>
              </a:lnSpc>
            </a:pPr>
            <a:r>
              <a:rPr lang="en-US" altLang="en-US" sz="2400" kern="0" dirty="0" smtClean="0"/>
              <a:t>“PHY Motion TBD” tab in </a:t>
            </a:r>
            <a:r>
              <a:rPr lang="en-US" altLang="en-US" sz="2400" kern="0" dirty="0" smtClean="0">
                <a:hlinkClick r:id="rId4"/>
              </a:rPr>
              <a:t>https://mentor.ieee.org/802.11/dcn/17/11-17-0930-08-000m-revmd-cc25-phy-plus-comments.xls</a:t>
            </a:r>
            <a:endParaRPr lang="en-US" altLang="en-US" sz="2400" kern="0" dirty="0" smtClean="0"/>
          </a:p>
          <a:p>
            <a:pPr lvl="1">
              <a:lnSpc>
                <a:spcPct val="80000"/>
              </a:lnSpc>
            </a:pPr>
            <a:r>
              <a:rPr lang="en-US" altLang="en-US" sz="2400" kern="0" dirty="0" smtClean="0"/>
              <a:t>“</a:t>
            </a:r>
            <a:r>
              <a:rPr lang="en-US" altLang="en-US" sz="2400" kern="0" dirty="0"/>
              <a:t>Motion </a:t>
            </a:r>
            <a:r>
              <a:rPr lang="en-US" altLang="en-US" sz="2400" kern="0" dirty="0" smtClean="0"/>
              <a:t>MAC-</a:t>
            </a:r>
            <a:r>
              <a:rPr lang="en-US" altLang="en-US" sz="2400" kern="0" dirty="0" err="1" smtClean="0"/>
              <a:t>tbd</a:t>
            </a:r>
            <a:r>
              <a:rPr lang="en-US" altLang="en-US" sz="2400" kern="0" dirty="0" smtClean="0"/>
              <a:t>” </a:t>
            </a:r>
            <a:r>
              <a:rPr lang="en-US" altLang="en-US" sz="2400" kern="0" dirty="0"/>
              <a:t>and “</a:t>
            </a:r>
            <a:r>
              <a:rPr lang="en-US" altLang="en-US" sz="2400" kern="0" dirty="0" smtClean="0"/>
              <a:t>Motion MAC-</a:t>
            </a:r>
            <a:r>
              <a:rPr lang="en-US" altLang="en-US" sz="2400" kern="0" dirty="0" err="1" smtClean="0"/>
              <a:t>tbd</a:t>
            </a:r>
            <a:r>
              <a:rPr lang="en-US" altLang="en-US" sz="2400" kern="0" dirty="0" smtClean="0"/>
              <a:t>” </a:t>
            </a:r>
            <a:r>
              <a:rPr lang="en-US" altLang="en-US" sz="2400" kern="0" dirty="0"/>
              <a:t>tab in </a:t>
            </a:r>
            <a:r>
              <a:rPr lang="en-US" altLang="en-US" sz="2400" kern="0" dirty="0" smtClean="0">
                <a:hlinkClick r:id="rId5"/>
              </a:rPr>
              <a:t>https://mentor.ieee.org/802.11/dcn/17/11-17-0927-11-000m-revmd-mac-comments.xls</a:t>
            </a:r>
            <a:endParaRPr lang="en-US" altLang="en-US" sz="2400" kern="0" dirty="0" smtClean="0"/>
          </a:p>
          <a:p>
            <a:pPr marL="457200" lvl="1" indent="0">
              <a:lnSpc>
                <a:spcPct val="80000"/>
              </a:lnSpc>
              <a:buNone/>
            </a:pPr>
            <a:endParaRPr lang="en-US" altLang="en-US" sz="2400" kern="0" dirty="0" smtClean="0"/>
          </a:p>
          <a:p>
            <a:pPr>
              <a:lnSpc>
                <a:spcPct val="80000"/>
              </a:lnSpc>
            </a:pPr>
            <a:r>
              <a:rPr lang="en-US" altLang="en-US" kern="0" dirty="0" smtClean="0"/>
              <a:t>Moved: </a:t>
            </a:r>
          </a:p>
          <a:p>
            <a:pPr>
              <a:lnSpc>
                <a:spcPct val="80000"/>
              </a:lnSpc>
            </a:pPr>
            <a:r>
              <a:rPr lang="en-US" altLang="en-US" kern="0" dirty="0" smtClean="0"/>
              <a:t>Seconded:  </a:t>
            </a:r>
          </a:p>
          <a:p>
            <a:pPr>
              <a:lnSpc>
                <a:spcPct val="80000"/>
              </a:lnSpc>
            </a:pPr>
            <a:r>
              <a:rPr lang="en-US" altLang="en-US" kern="0" dirty="0" smtClean="0"/>
              <a:t>Result: </a:t>
            </a:r>
          </a:p>
          <a:p>
            <a:pPr>
              <a:lnSpc>
                <a:spcPct val="80000"/>
              </a:lnSpc>
            </a:pPr>
            <a:endParaRPr lang="en-US" altLang="en-US" sz="2000" kern="0" dirty="0"/>
          </a:p>
          <a:p>
            <a:pPr>
              <a:lnSpc>
                <a:spcPct val="80000"/>
              </a:lnSpc>
            </a:pPr>
            <a:endParaRPr lang="en-US" altLang="en-US" sz="2000" kern="0" dirty="0"/>
          </a:p>
        </p:txBody>
      </p:sp>
      <p:sp>
        <p:nvSpPr>
          <p:cNvPr id="7" name="Rectangle 6"/>
          <p:cNvSpPr/>
          <p:nvPr/>
        </p:nvSpPr>
        <p:spPr>
          <a:xfrm rot="20881239">
            <a:off x="118312" y="2582531"/>
            <a:ext cx="2879313" cy="707886"/>
          </a:xfrm>
          <a:prstGeom prst="rect">
            <a:avLst/>
          </a:prstGeom>
          <a:noFill/>
        </p:spPr>
        <p:txBody>
          <a:bodyPr wrap="none" lIns="91440" tIns="45720" rIns="91440" bIns="45720">
            <a:spAutoFit/>
          </a:bodyPr>
          <a:lstStyle/>
          <a:p>
            <a:pPr algn="ctr"/>
            <a:r>
              <a:rPr lang="en-US" sz="4000" b="1" cap="none" spc="0" dirty="0" smtClean="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Update docs</a:t>
            </a:r>
            <a:endParaRPr lang="en-US" sz="4000" b="1" cap="none" spc="0"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Tree>
    <p:extLst>
      <p:ext uri="{BB962C8B-B14F-4D97-AF65-F5344CB8AC3E}">
        <p14:creationId xmlns:p14="http://schemas.microsoft.com/office/powerpoint/2010/main" val="3160744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22</a:t>
            </a:fld>
            <a:endParaRPr lang="en-US" smtClean="0"/>
          </a:p>
        </p:txBody>
      </p:sp>
      <p:sp>
        <p:nvSpPr>
          <p:cNvPr id="25605" name="Rectangle 2"/>
          <p:cNvSpPr>
            <a:spLocks noGrp="1" noChangeArrowheads="1"/>
          </p:cNvSpPr>
          <p:nvPr>
            <p:ph type="title"/>
          </p:nvPr>
        </p:nvSpPr>
        <p:spPr/>
        <p:txBody>
          <a:bodyPr/>
          <a:lstStyle/>
          <a:p>
            <a:r>
              <a:rPr lang="en-US" altLang="en-US" dirty="0" smtClean="0"/>
              <a:t>November 2017 – January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Comment collection </a:t>
            </a:r>
            <a:r>
              <a:rPr lang="en-US" altLang="en-US" sz="2000" dirty="0" smtClean="0"/>
              <a:t>resolution</a:t>
            </a:r>
            <a:endParaRPr lang="en-US" altLang="en-US" sz="2000" dirty="0"/>
          </a:p>
          <a:p>
            <a:r>
              <a:rPr lang="en-US" altLang="en-US" sz="2000" dirty="0"/>
              <a:t>Conference calls </a:t>
            </a:r>
          </a:p>
          <a:p>
            <a:pPr lvl="1"/>
            <a:r>
              <a:rPr lang="en-US" altLang="en-US" sz="1800" dirty="0"/>
              <a:t>Fridays </a:t>
            </a:r>
            <a:r>
              <a:rPr lang="en-US" altLang="en-US" sz="1800" dirty="0" smtClean="0"/>
              <a:t>December 1, 15, Jan 5 10am </a:t>
            </a:r>
            <a:r>
              <a:rPr lang="en-US" sz="1800" dirty="0" smtClean="0"/>
              <a:t>Eastern </a:t>
            </a:r>
            <a:r>
              <a:rPr lang="en-US" sz="1800" dirty="0"/>
              <a:t>2 hours</a:t>
            </a:r>
            <a:endParaRPr lang="en-GB" sz="1800" dirty="0"/>
          </a:p>
          <a:p>
            <a:r>
              <a:rPr lang="en-US" altLang="en-US" sz="2000" dirty="0" smtClean="0"/>
              <a:t>December 7-8, Piscataway NJ ad-hoc </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a:t>TBD</a:t>
            </a:r>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23</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smtClean="0">
                <a:hlinkClick r:id="rId4"/>
              </a:rPr>
              <a:t>https://mentor.ieee.org/802.11/dcn/17/11-17-0914-05-000m-revmd-wg-cc-comments.xls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TGmd</a:t>
            </a:r>
            <a:r>
              <a:rPr lang="en-US" altLang="en-US" sz="2400" dirty="0"/>
              <a:t> Agenda</a:t>
            </a:r>
          </a:p>
        </p:txBody>
      </p:sp>
      <p:sp>
        <p:nvSpPr>
          <p:cNvPr id="4103" name="Rectangle 19"/>
          <p:cNvSpPr>
            <a:spLocks noChangeArrowheads="1"/>
          </p:cNvSpPr>
          <p:nvPr/>
        </p:nvSpPr>
        <p:spPr bwMode="auto">
          <a:xfrm>
            <a:off x="1852868" y="1384105"/>
            <a:ext cx="4010025" cy="2545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Monday </a:t>
            </a:r>
            <a:r>
              <a:rPr lang="en-US" altLang="en-US" sz="1800" dirty="0" smtClean="0"/>
              <a:t>PM1</a:t>
            </a:r>
            <a:endParaRPr lang="en-US" altLang="en-US" sz="1800" dirty="0"/>
          </a:p>
          <a:p>
            <a:pPr lvl="1"/>
            <a:r>
              <a:rPr lang="en-US" altLang="en-US" sz="1400" dirty="0"/>
              <a:t>Chair’s Welcome, Policy &amp; patent reminder</a:t>
            </a:r>
          </a:p>
          <a:p>
            <a:pPr lvl="1"/>
            <a:r>
              <a:rPr lang="en-US" altLang="en-US" sz="1400" dirty="0"/>
              <a:t>Approve </a:t>
            </a:r>
            <a:r>
              <a:rPr lang="en-US" altLang="en-US" sz="1400" dirty="0" smtClean="0"/>
              <a:t>agenda</a:t>
            </a:r>
            <a:endParaRPr lang="en-US" altLang="en-US" sz="1400" dirty="0"/>
          </a:p>
          <a:p>
            <a:pPr lvl="1"/>
            <a:r>
              <a:rPr lang="en-US" altLang="en-US" sz="1400" dirty="0"/>
              <a:t>Status, Review of Objectives</a:t>
            </a:r>
          </a:p>
          <a:p>
            <a:pPr lvl="1"/>
            <a:r>
              <a:rPr lang="en-US" sz="1400" dirty="0" smtClean="0"/>
              <a:t>Editor Report 11-17-920r5</a:t>
            </a:r>
          </a:p>
          <a:p>
            <a:pPr lvl="1"/>
            <a:r>
              <a:rPr lang="en-US" altLang="en-US" sz="1400" dirty="0" smtClean="0"/>
              <a:t>Comment resolution</a:t>
            </a:r>
          </a:p>
          <a:p>
            <a:pPr lvl="1"/>
            <a:r>
              <a:rPr lang="en-US" altLang="en-US" sz="1400" dirty="0" smtClean="0"/>
              <a:t>CID 163, 255, 282, 294, 189 11-17-987 – Graham SMITH</a:t>
            </a:r>
          </a:p>
          <a:p>
            <a:pPr lvl="1"/>
            <a:r>
              <a:rPr lang="en-US" altLang="en-US" sz="1400" dirty="0" smtClean="0"/>
              <a:t>CIDs 301, 72 </a:t>
            </a:r>
            <a:r>
              <a:rPr lang="en-US" altLang="en-US" sz="1400" dirty="0" smtClean="0"/>
              <a:t>– Mark HAMILTON</a:t>
            </a:r>
            <a:endParaRPr lang="en-US" altLang="en-US" sz="1400" dirty="0"/>
          </a:p>
          <a:p>
            <a:pPr lvl="1"/>
            <a:endParaRPr lang="en-US" altLang="en-US" sz="1400" dirty="0"/>
          </a:p>
        </p:txBody>
      </p:sp>
      <p:sp>
        <p:nvSpPr>
          <p:cNvPr id="16" name="Rectangle 35"/>
          <p:cNvSpPr>
            <a:spLocks noChangeArrowheads="1"/>
          </p:cNvSpPr>
          <p:nvPr/>
        </p:nvSpPr>
        <p:spPr bwMode="auto">
          <a:xfrm>
            <a:off x="1905000" y="4273795"/>
            <a:ext cx="4343400" cy="1288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PM1 </a:t>
            </a:r>
          </a:p>
          <a:p>
            <a:pPr lvl="1">
              <a:lnSpc>
                <a:spcPct val="80000"/>
              </a:lnSpc>
            </a:pPr>
            <a:r>
              <a:rPr lang="en-US" altLang="en-US" sz="1400" dirty="0" smtClean="0"/>
              <a:t>11-17-1602 – Dan HARKINS</a:t>
            </a:r>
          </a:p>
          <a:p>
            <a:pPr lvl="1">
              <a:lnSpc>
                <a:spcPct val="80000"/>
              </a:lnSpc>
            </a:pPr>
            <a:r>
              <a:rPr lang="en-US" altLang="en-US" sz="1400" dirty="0" smtClean="0"/>
              <a:t>11-17-1606- Nehru BHANDARU</a:t>
            </a:r>
          </a:p>
          <a:p>
            <a:pPr lvl="1">
              <a:lnSpc>
                <a:spcPct val="80000"/>
              </a:lnSpc>
            </a:pPr>
            <a:r>
              <a:rPr lang="en-US" altLang="en-US" sz="1400" dirty="0" smtClean="0"/>
              <a:t>Make features obsolete CIDs 174, 197, 198</a:t>
            </a:r>
          </a:p>
          <a:p>
            <a:pPr lvl="1">
              <a:lnSpc>
                <a:spcPct val="80000"/>
              </a:lnSpc>
            </a:pPr>
            <a:r>
              <a:rPr lang="en-US" altLang="en-US" sz="1400" dirty="0" smtClean="0"/>
              <a:t>Remove obsolete features – see next </a:t>
            </a:r>
            <a:r>
              <a:rPr lang="en-US" altLang="en-US" sz="1400" dirty="0" smtClean="0"/>
              <a:t>slides</a:t>
            </a:r>
          </a:p>
          <a:p>
            <a:pPr lvl="1">
              <a:lnSpc>
                <a:spcPct val="80000"/>
              </a:lnSpc>
            </a:pPr>
            <a:r>
              <a:rPr lang="en-US" altLang="en-US" sz="1400" dirty="0" smtClean="0"/>
              <a:t>CID 282 11-17-987 – Graham SMITH</a:t>
            </a:r>
            <a:endParaRPr lang="en-US" altLang="en-US" sz="1400" dirty="0" smtClean="0"/>
          </a:p>
          <a:p>
            <a:pPr lvl="1">
              <a:lnSpc>
                <a:spcPct val="80000"/>
              </a:lnSpc>
            </a:pPr>
            <a:endParaRPr lang="en-US" altLang="en-US" sz="1400" dirty="0" smtClean="0"/>
          </a:p>
        </p:txBody>
      </p:sp>
      <p:sp>
        <p:nvSpPr>
          <p:cNvPr id="8" name="Rectangle 35"/>
          <p:cNvSpPr>
            <a:spLocks noChangeArrowheads="1"/>
          </p:cNvSpPr>
          <p:nvPr/>
        </p:nvSpPr>
        <p:spPr bwMode="auto">
          <a:xfrm>
            <a:off x="6553200" y="4648200"/>
            <a:ext cx="4573586" cy="1677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t>
            </a:r>
            <a:r>
              <a:rPr lang="en-US" altLang="en-US" sz="1800" dirty="0"/>
              <a:t>PM2 </a:t>
            </a:r>
          </a:p>
          <a:p>
            <a:pPr lvl="1">
              <a:lnSpc>
                <a:spcPct val="80000"/>
              </a:lnSpc>
            </a:pPr>
            <a:r>
              <a:rPr lang="en-US" altLang="en-US" sz="1400" dirty="0" smtClean="0"/>
              <a:t>Motions</a:t>
            </a:r>
          </a:p>
          <a:p>
            <a:pPr lvl="1"/>
            <a:r>
              <a:rPr lang="en-US" altLang="en-US" sz="1400" dirty="0" smtClean="0"/>
              <a:t>Comment resolution</a:t>
            </a:r>
          </a:p>
          <a:p>
            <a:pPr lvl="1">
              <a:lnSpc>
                <a:spcPct val="80000"/>
              </a:lnSpc>
            </a:pPr>
            <a:r>
              <a:rPr lang="en-US" altLang="en-US" sz="1400" dirty="0" smtClean="0"/>
              <a:t>AOB</a:t>
            </a:r>
            <a:endParaRPr lang="en-US" altLang="en-US" sz="1400" dirty="0"/>
          </a:p>
          <a:p>
            <a:pPr lvl="1">
              <a:lnSpc>
                <a:spcPct val="80000"/>
              </a:lnSpc>
            </a:pPr>
            <a:r>
              <a:rPr lang="en-US" altLang="en-US" sz="1400" dirty="0"/>
              <a:t>Plans for </a:t>
            </a:r>
            <a:r>
              <a:rPr lang="en-US" altLang="en-US" sz="1400" dirty="0" smtClean="0"/>
              <a:t>Nov 2017 – Jan 2018</a:t>
            </a:r>
            <a:endParaRPr lang="en-US" altLang="en-US" sz="1400" dirty="0"/>
          </a:p>
          <a:p>
            <a:pPr lvl="1">
              <a:lnSpc>
                <a:spcPct val="80000"/>
              </a:lnSpc>
            </a:pPr>
            <a:r>
              <a:rPr lang="en-US" altLang="en-US" sz="1400" dirty="0"/>
              <a:t>Adjourn</a:t>
            </a:r>
          </a:p>
          <a:p>
            <a:pPr lvl="1"/>
            <a:endParaRPr lang="en-GB" sz="12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9" name="Rectangle 35"/>
          <p:cNvSpPr>
            <a:spLocks noChangeArrowheads="1"/>
          </p:cNvSpPr>
          <p:nvPr/>
        </p:nvSpPr>
        <p:spPr bwMode="auto">
          <a:xfrm>
            <a:off x="6494585" y="1411251"/>
            <a:ext cx="4343400" cy="9509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PM1 </a:t>
            </a:r>
            <a:endParaRPr lang="en-US" altLang="en-US" sz="1800" i="1" dirty="0"/>
          </a:p>
          <a:p>
            <a:pPr lvl="1">
              <a:lnSpc>
                <a:spcPct val="80000"/>
              </a:lnSpc>
            </a:pPr>
            <a:r>
              <a:rPr lang="en-US" altLang="en-US" sz="1400" dirty="0" err="1" smtClean="0"/>
              <a:t>Telecon</a:t>
            </a:r>
            <a:r>
              <a:rPr lang="en-US" altLang="en-US" sz="1400" dirty="0" smtClean="0"/>
              <a:t> and September CID </a:t>
            </a:r>
            <a:r>
              <a:rPr lang="en-US" altLang="en-US" sz="1400" dirty="0" smtClean="0"/>
              <a:t>motions, minutes</a:t>
            </a:r>
            <a:endParaRPr lang="en-US" altLang="en-US" sz="1400" dirty="0" smtClean="0"/>
          </a:p>
          <a:p>
            <a:pPr lvl="1">
              <a:lnSpc>
                <a:spcPct val="80000"/>
              </a:lnSpc>
            </a:pPr>
            <a:r>
              <a:rPr lang="en-US" altLang="en-US" sz="1400" dirty="0" smtClean="0"/>
              <a:t>11-17-1724 </a:t>
            </a:r>
            <a:r>
              <a:rPr lang="en-US" altLang="en-US" sz="1400" dirty="0" smtClean="0"/>
              <a:t>– Chris HANSEN</a:t>
            </a:r>
          </a:p>
          <a:p>
            <a:pPr lvl="1">
              <a:lnSpc>
                <a:spcPct val="80000"/>
              </a:lnSpc>
            </a:pPr>
            <a:r>
              <a:rPr lang="en-US" altLang="en-US" sz="1400" dirty="0" smtClean="0"/>
              <a:t>CID 112 11-17-1529 – </a:t>
            </a:r>
            <a:r>
              <a:rPr lang="en-US" altLang="en-US" sz="1400" dirty="0" err="1" smtClean="0"/>
              <a:t>Kaz</a:t>
            </a:r>
            <a:r>
              <a:rPr lang="en-US" altLang="en-US" sz="1400" dirty="0" smtClean="0"/>
              <a:t> SAKODA</a:t>
            </a:r>
            <a:endParaRPr lang="en-US" altLang="en-US" sz="1400" dirty="0"/>
          </a:p>
          <a:p>
            <a:pPr lvl="1">
              <a:lnSpc>
                <a:spcPct val="80000"/>
              </a:lnSpc>
            </a:pPr>
            <a:endParaRPr lang="en-GB" sz="1400" dirty="0"/>
          </a:p>
          <a:p>
            <a:pPr lvl="1"/>
            <a:endParaRPr lang="en-US" altLang="en-US" sz="1200" dirty="0"/>
          </a:p>
          <a:p>
            <a:pPr lvl="1"/>
            <a:endParaRPr lang="en-US" altLang="en-US" sz="1400" dirty="0"/>
          </a:p>
          <a:p>
            <a:pPr marL="457200" lvl="1" indent="0">
              <a:buNone/>
            </a:pPr>
            <a:endParaRPr lang="en-GB" altLang="en-US" sz="1200" dirty="0"/>
          </a:p>
          <a:p>
            <a:pPr lvl="1"/>
            <a:endParaRPr lang="en-US" altLang="en-US" sz="1200" dirty="0"/>
          </a:p>
          <a:p>
            <a:pPr lvl="1"/>
            <a:endParaRPr lang="en-US" altLang="en-US" sz="1600" dirty="0"/>
          </a:p>
          <a:p>
            <a:pPr lvl="1"/>
            <a:endParaRPr lang="en-US" altLang="en-US" sz="1600" dirty="0"/>
          </a:p>
        </p:txBody>
      </p:sp>
      <p:sp>
        <p:nvSpPr>
          <p:cNvPr id="10" name="Rectangle 35"/>
          <p:cNvSpPr>
            <a:spLocks noChangeArrowheads="1"/>
          </p:cNvSpPr>
          <p:nvPr/>
        </p:nvSpPr>
        <p:spPr bwMode="auto">
          <a:xfrm>
            <a:off x="6553200" y="3657599"/>
            <a:ext cx="4343400" cy="841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Thursday PM1 </a:t>
            </a:r>
          </a:p>
          <a:p>
            <a:pPr lvl="1">
              <a:lnSpc>
                <a:spcPct val="80000"/>
              </a:lnSpc>
            </a:pPr>
            <a:r>
              <a:rPr lang="en-US" altLang="en-US" sz="1400" dirty="0" smtClean="0"/>
              <a:t>Comment </a:t>
            </a:r>
            <a:r>
              <a:rPr lang="en-US" altLang="en-US" sz="1400" dirty="0" smtClean="0"/>
              <a:t>resolution</a:t>
            </a:r>
          </a:p>
          <a:p>
            <a:pPr lvl="1"/>
            <a:endParaRPr lang="en-US" altLang="en-US" sz="1600" dirty="0"/>
          </a:p>
        </p:txBody>
      </p:sp>
      <p:sp>
        <p:nvSpPr>
          <p:cNvPr id="11" name="Rectangle 35"/>
          <p:cNvSpPr>
            <a:spLocks noChangeArrowheads="1"/>
          </p:cNvSpPr>
          <p:nvPr/>
        </p:nvSpPr>
        <p:spPr bwMode="auto">
          <a:xfrm>
            <a:off x="6494585" y="2555837"/>
            <a:ext cx="4343400" cy="1025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Wednesday </a:t>
            </a:r>
            <a:r>
              <a:rPr lang="en-US" altLang="en-US" sz="1800" dirty="0" smtClean="0"/>
              <a:t>PM2</a:t>
            </a:r>
            <a:endParaRPr lang="en-US" altLang="en-US" sz="1800" i="1" dirty="0"/>
          </a:p>
          <a:p>
            <a:pPr lvl="1"/>
            <a:r>
              <a:rPr lang="en-US" sz="1400" dirty="0" smtClean="0"/>
              <a:t>11-17-1728 – </a:t>
            </a:r>
            <a:r>
              <a:rPr lang="en-US" sz="1400" dirty="0" err="1" smtClean="0"/>
              <a:t>Evgeny</a:t>
            </a:r>
            <a:r>
              <a:rPr lang="en-US" sz="1400" dirty="0" smtClean="0"/>
              <a:t> KHOROV</a:t>
            </a:r>
            <a:endParaRPr lang="en-GB" sz="1400" dirty="0" smtClean="0"/>
          </a:p>
          <a:p>
            <a:pPr lvl="1"/>
            <a:r>
              <a:rPr lang="en-US" altLang="en-US" sz="1400" dirty="0" smtClean="0"/>
              <a:t>11-17-950 – Peter ECCLESINE</a:t>
            </a:r>
            <a:endParaRPr lang="en-US" altLang="en-US" sz="1400" dirty="0" smtClean="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4</a:t>
            </a:fld>
            <a:endParaRPr lang="en-US" smtClean="0"/>
          </a:p>
        </p:txBody>
      </p:sp>
      <p:sp>
        <p:nvSpPr>
          <p:cNvPr id="9222" name="Rectangle 2"/>
          <p:cNvSpPr>
            <a:spLocks noGrp="1" noChangeArrowheads="1"/>
          </p:cNvSpPr>
          <p:nvPr>
            <p:ph type="title" idx="4294967295"/>
          </p:nvPr>
        </p:nvSpPr>
        <p:spPr>
          <a:xfrm>
            <a:off x="2209800" y="457200"/>
            <a:ext cx="9296400" cy="1066800"/>
          </a:xfrm>
        </p:spPr>
        <p:txBody>
          <a:bodyPr/>
          <a:lstStyle/>
          <a:p>
            <a:r>
              <a:rPr lang="en-US" altLang="en-US" dirty="0" smtClean="0"/>
              <a:t>CIDs 174, 197, 198 – reflector email sent 11Oct17</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graphicFrame>
        <p:nvGraphicFramePr>
          <p:cNvPr id="2" name="Table 1"/>
          <p:cNvGraphicFramePr>
            <a:graphicFrameLocks noGrp="1"/>
          </p:cNvGraphicFramePr>
          <p:nvPr>
            <p:extLst>
              <p:ext uri="{D42A27DB-BD31-4B8C-83A1-F6EECF244321}">
                <p14:modId xmlns:p14="http://schemas.microsoft.com/office/powerpoint/2010/main" val="3385928204"/>
              </p:ext>
            </p:extLst>
          </p:nvPr>
        </p:nvGraphicFramePr>
        <p:xfrm>
          <a:off x="1905001" y="1524000"/>
          <a:ext cx="8610599" cy="4876800"/>
        </p:xfrm>
        <a:graphic>
          <a:graphicData uri="http://schemas.openxmlformats.org/drawingml/2006/table">
            <a:tbl>
              <a:tblPr/>
              <a:tblGrid>
                <a:gridCol w="584795"/>
                <a:gridCol w="907440"/>
                <a:gridCol w="806614"/>
                <a:gridCol w="907440"/>
                <a:gridCol w="2702155"/>
                <a:gridCol w="2702155"/>
              </a:tblGrid>
              <a:tr h="1362099">
                <a:tc>
                  <a:txBody>
                    <a:bodyPr/>
                    <a:lstStyle/>
                    <a:p>
                      <a:pPr algn="r">
                        <a:spcAft>
                          <a:spcPts val="0"/>
                        </a:spcAft>
                      </a:pPr>
                      <a:r>
                        <a:rPr lang="en-GB" sz="1600" dirty="0">
                          <a:effectLst/>
                          <a:latin typeface="Arial" panose="020B0604020202020204" pitchFamily="34" charset="0"/>
                        </a:rPr>
                        <a:t>174</a:t>
                      </a:r>
                      <a:endParaRPr lang="en-GB" sz="3600" dirty="0">
                        <a:effectLst/>
                      </a:endParaRPr>
                    </a:p>
                  </a:txBody>
                  <a:tcPr marL="68580" marR="68580" marT="0" marB="0">
                    <a:lnL>
                      <a:noFill/>
                    </a:lnL>
                    <a:lnR>
                      <a:noFill/>
                    </a:lnR>
                    <a:lnT>
                      <a:noFill/>
                    </a:lnT>
                    <a:lnB>
                      <a:noFill/>
                    </a:lnB>
                  </a:tcPr>
                </a:tc>
                <a:tc>
                  <a:txBody>
                    <a:bodyPr/>
                    <a:lstStyle/>
                    <a:p>
                      <a:pPr algn="r">
                        <a:spcAft>
                          <a:spcPts val="0"/>
                        </a:spcAft>
                      </a:pPr>
                      <a:r>
                        <a:rPr lang="en-GB" sz="1600">
                          <a:effectLst/>
                          <a:latin typeface="Arial" panose="020B0604020202020204" pitchFamily="34" charset="0"/>
                        </a:rPr>
                        <a:t>1482.00</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29</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10.21.5</a:t>
                      </a:r>
                      <a:endParaRPr lang="en-GB" sz="360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Coverage classes are not interoperable, because there is no mechansim for an AP to know whether a STA supports them (and thence to deny association if it doesn't)</a:t>
                      </a:r>
                      <a:endParaRPr lang="en-US" sz="360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Mark coverage classes as obsolete and subject to deletion in a future version of the standard</a:t>
                      </a:r>
                      <a:endParaRPr lang="en-US" sz="3600">
                        <a:effectLst/>
                      </a:endParaRPr>
                    </a:p>
                  </a:txBody>
                  <a:tcPr marL="68580" marR="68580" marT="0" marB="0">
                    <a:lnL>
                      <a:noFill/>
                    </a:lnL>
                    <a:lnR>
                      <a:noFill/>
                    </a:lnR>
                    <a:lnT>
                      <a:noFill/>
                    </a:lnT>
                    <a:lnB>
                      <a:noFill/>
                    </a:lnB>
                  </a:tcPr>
                </a:tc>
              </a:tr>
              <a:tr h="1281975">
                <a:tc>
                  <a:txBody>
                    <a:bodyPr/>
                    <a:lstStyle/>
                    <a:p>
                      <a:pPr algn="r">
                        <a:spcAft>
                          <a:spcPts val="0"/>
                        </a:spcAft>
                      </a:pPr>
                      <a:r>
                        <a:rPr lang="en-GB" sz="1600">
                          <a:effectLst/>
                          <a:latin typeface="Arial" panose="020B0604020202020204" pitchFamily="34" charset="0"/>
                        </a:rPr>
                        <a:t>197</a:t>
                      </a:r>
                      <a:endParaRPr lang="en-GB" sz="3600">
                        <a:effectLst/>
                      </a:endParaRPr>
                    </a:p>
                  </a:txBody>
                  <a:tcPr marL="68580" marR="68580" marT="0" marB="0">
                    <a:lnL>
                      <a:noFill/>
                    </a:lnL>
                    <a:lnR>
                      <a:noFill/>
                    </a:lnR>
                    <a:lnT>
                      <a:noFill/>
                    </a:lnT>
                    <a:lnB>
                      <a:noFill/>
                    </a:lnB>
                  </a:tcPr>
                </a:tc>
                <a:tc>
                  <a:txBody>
                    <a:bodyPr/>
                    <a:lstStyle/>
                    <a:p>
                      <a:pPr algn="r">
                        <a:spcAft>
                          <a:spcPts val="0"/>
                        </a:spcAft>
                      </a:pPr>
                      <a:r>
                        <a:rPr lang="en-GB" sz="1600">
                          <a:effectLst/>
                          <a:latin typeface="Arial" panose="020B0604020202020204" pitchFamily="34" charset="0"/>
                        </a:rPr>
                        <a:t>1818.00</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11.9.3</a:t>
                      </a:r>
                      <a:endParaRPr lang="en-GB" sz="3600">
                        <a:effectLst/>
                      </a:endParaRPr>
                    </a:p>
                  </a:txBody>
                  <a:tcPr marL="68580" marR="68580" marT="0" marB="0">
                    <a:lnL>
                      <a:noFill/>
                    </a:lnL>
                    <a:lnR>
                      <a:noFill/>
                    </a:lnR>
                    <a:lnT>
                      <a:noFill/>
                    </a:lnT>
                    <a:lnB>
                      <a:noFill/>
                    </a:lnB>
                  </a:tcPr>
                </a:tc>
                <a:tc>
                  <a:txBody>
                    <a:bodyPr/>
                    <a:lstStyle/>
                    <a:p>
                      <a:pPr>
                        <a:spcAft>
                          <a:spcPts val="0"/>
                        </a:spcAft>
                      </a:pPr>
                      <a:r>
                        <a:rPr lang="en-US" sz="1600" dirty="0">
                          <a:effectLst/>
                          <a:latin typeface="Arial" panose="020B0604020202020204" pitchFamily="34" charset="0"/>
                        </a:rPr>
                        <a:t>Quiet Channel does not work in an IBSS because it's set by the BSS starter and replicated forever after.  See further discussion under CID 7271 in 16/0276</a:t>
                      </a:r>
                      <a:endParaRPr lang="en-US" sz="3600" dirty="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Delete or deprecate use of Quiet Channel elements in IBSSen</a:t>
                      </a:r>
                      <a:endParaRPr lang="en-US" sz="3600">
                        <a:effectLst/>
                      </a:endParaRPr>
                    </a:p>
                  </a:txBody>
                  <a:tcPr marL="68580" marR="68580" marT="0" marB="0">
                    <a:lnL>
                      <a:noFill/>
                    </a:lnL>
                    <a:lnR>
                      <a:noFill/>
                    </a:lnR>
                    <a:lnT>
                      <a:noFill/>
                    </a:lnT>
                    <a:lnB>
                      <a:noFill/>
                    </a:lnB>
                  </a:tcPr>
                </a:tc>
              </a:tr>
              <a:tr h="1167513">
                <a:tc>
                  <a:txBody>
                    <a:bodyPr/>
                    <a:lstStyle/>
                    <a:p>
                      <a:pPr algn="r">
                        <a:spcAft>
                          <a:spcPts val="0"/>
                        </a:spcAft>
                      </a:pPr>
                      <a:r>
                        <a:rPr lang="en-GB" sz="1600">
                          <a:effectLst/>
                          <a:latin typeface="Arial" panose="020B0604020202020204" pitchFamily="34" charset="0"/>
                        </a:rPr>
                        <a:t>198</a:t>
                      </a:r>
                      <a:endParaRPr lang="en-GB" sz="3600">
                        <a:effectLst/>
                      </a:endParaRPr>
                    </a:p>
                  </a:txBody>
                  <a:tcPr marL="68580" marR="68580" marT="0" marB="0">
                    <a:lnL>
                      <a:noFill/>
                    </a:lnL>
                    <a:lnR>
                      <a:noFill/>
                    </a:lnR>
                    <a:lnT>
                      <a:noFill/>
                    </a:lnT>
                    <a:lnB>
                      <a:noFill/>
                    </a:lnB>
                  </a:tcPr>
                </a:tc>
                <a:tc>
                  <a:txBody>
                    <a:bodyPr/>
                    <a:lstStyle/>
                    <a:p>
                      <a:pPr algn="r">
                        <a:spcAft>
                          <a:spcPts val="0"/>
                        </a:spcAft>
                      </a:pPr>
                      <a:r>
                        <a:rPr lang="en-GB" sz="1600">
                          <a:effectLst/>
                          <a:latin typeface="Arial" panose="020B0604020202020204" pitchFamily="34" charset="0"/>
                        </a:rPr>
                        <a:t>1818.00</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a:t>
                      </a:r>
                      <a:endParaRPr lang="en-GB" sz="3600">
                        <a:effectLst/>
                      </a:endParaRPr>
                    </a:p>
                  </a:txBody>
                  <a:tcPr marL="68580" marR="68580" marT="0" marB="0">
                    <a:lnL>
                      <a:noFill/>
                    </a:lnL>
                    <a:lnR>
                      <a:noFill/>
                    </a:lnR>
                    <a:lnT>
                      <a:noFill/>
                    </a:lnT>
                    <a:lnB>
                      <a:noFill/>
                    </a:lnB>
                  </a:tcPr>
                </a:tc>
                <a:tc>
                  <a:txBody>
                    <a:bodyPr/>
                    <a:lstStyle/>
                    <a:p>
                      <a:pPr>
                        <a:spcAft>
                          <a:spcPts val="0"/>
                        </a:spcAft>
                      </a:pPr>
                      <a:r>
                        <a:rPr lang="en-GB" sz="1600">
                          <a:effectLst/>
                          <a:latin typeface="Arial" panose="020B0604020202020204" pitchFamily="34" charset="0"/>
                        </a:rPr>
                        <a:t>11.9.3</a:t>
                      </a:r>
                      <a:endParaRPr lang="en-GB" sz="3600">
                        <a:effectLst/>
                      </a:endParaRPr>
                    </a:p>
                  </a:txBody>
                  <a:tcPr marL="68580" marR="68580" marT="0" marB="0">
                    <a:lnL>
                      <a:noFill/>
                    </a:lnL>
                    <a:lnR>
                      <a:noFill/>
                    </a:lnR>
                    <a:lnT>
                      <a:noFill/>
                    </a:lnT>
                    <a:lnB>
                      <a:noFill/>
                    </a:lnB>
                  </a:tcPr>
                </a:tc>
                <a:tc>
                  <a:txBody>
                    <a:bodyPr/>
                    <a:lstStyle/>
                    <a:p>
                      <a:pPr>
                        <a:spcAft>
                          <a:spcPts val="0"/>
                        </a:spcAft>
                      </a:pPr>
                      <a:r>
                        <a:rPr lang="en-US" sz="1600">
                          <a:effectLst/>
                          <a:latin typeface="Arial" panose="020B0604020202020204" pitchFamily="34" charset="0"/>
                        </a:rPr>
                        <a:t>Quiet Channel does not work in an IBSS and probably doesn't work in an MBSS either.  See further discussion under CID 7271 in 16/0276</a:t>
                      </a:r>
                      <a:endParaRPr lang="en-US" sz="3600">
                        <a:effectLst/>
                      </a:endParaRPr>
                    </a:p>
                  </a:txBody>
                  <a:tcPr marL="68580" marR="68580" marT="0" marB="0">
                    <a:lnL>
                      <a:noFill/>
                    </a:lnL>
                    <a:lnR>
                      <a:noFill/>
                    </a:lnR>
                    <a:lnT>
                      <a:noFill/>
                    </a:lnT>
                    <a:lnB>
                      <a:noFill/>
                    </a:lnB>
                  </a:tcPr>
                </a:tc>
                <a:tc>
                  <a:txBody>
                    <a:bodyPr/>
                    <a:lstStyle/>
                    <a:p>
                      <a:pPr>
                        <a:spcAft>
                          <a:spcPts val="0"/>
                        </a:spcAft>
                      </a:pPr>
                      <a:r>
                        <a:rPr lang="en-US" sz="1600" dirty="0">
                          <a:effectLst/>
                          <a:latin typeface="Arial" panose="020B0604020202020204" pitchFamily="34" charset="0"/>
                        </a:rPr>
                        <a:t>Delete or deprecate use of Quiet Channel elements in </a:t>
                      </a:r>
                      <a:r>
                        <a:rPr lang="en-US" sz="1600" dirty="0" err="1">
                          <a:effectLst/>
                          <a:latin typeface="Arial" panose="020B0604020202020204" pitchFamily="34" charset="0"/>
                        </a:rPr>
                        <a:t>MBSSen</a:t>
                      </a:r>
                      <a:endParaRPr lang="en-US" sz="3600" dirty="0">
                        <a:effectLst/>
                      </a:endParaRPr>
                    </a:p>
                  </a:txBody>
                  <a:tcPr marL="68580" marR="68580" marT="0" marB="0">
                    <a:lnL>
                      <a:noFill/>
                    </a:lnL>
                    <a:lnR>
                      <a:noFill/>
                    </a:lnR>
                    <a:lnT>
                      <a:noFill/>
                    </a:lnT>
                    <a:lnB>
                      <a:noFill/>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CID 174</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9320" y="1903413"/>
            <a:ext cx="7772400" cy="4572001"/>
          </a:xfrm>
        </p:spPr>
        <p:txBody>
          <a:bodyPr/>
          <a:lstStyle/>
          <a:p>
            <a:pPr>
              <a:lnSpc>
                <a:spcPct val="80000"/>
              </a:lnSpc>
            </a:pPr>
            <a:r>
              <a:rPr lang="en-US" altLang="en-US" dirty="0" smtClean="0"/>
              <a:t>CID 174: </a:t>
            </a:r>
          </a:p>
          <a:p>
            <a:pPr lvl="1">
              <a:lnSpc>
                <a:spcPct val="80000"/>
              </a:lnSpc>
            </a:pPr>
            <a:r>
              <a:rPr lang="en-US" altLang="en-US" dirty="0" smtClean="0"/>
              <a:t>“</a:t>
            </a:r>
            <a:r>
              <a:rPr lang="en-US" dirty="0"/>
              <a:t>Mark coverage classes as obsolete and subject to deletion in a future version of the </a:t>
            </a:r>
            <a:r>
              <a:rPr lang="en-US" dirty="0" smtClean="0"/>
              <a:t>standard”</a:t>
            </a:r>
            <a:endParaRPr lang="en-US" altLang="en-US" dirty="0" smtClean="0"/>
          </a:p>
          <a:p>
            <a:pPr>
              <a:lnSpc>
                <a:spcPct val="80000"/>
              </a:lnSpc>
            </a:pPr>
            <a:r>
              <a:rPr lang="en-US" altLang="en-US" dirty="0" smtClean="0"/>
              <a:t>Email sent to reflector to notify members</a:t>
            </a:r>
          </a:p>
          <a:p>
            <a:pPr>
              <a:lnSpc>
                <a:spcPct val="80000"/>
              </a:lnSpc>
            </a:pPr>
            <a:r>
              <a:rPr lang="en-US" altLang="en-US" dirty="0" smtClean="0"/>
              <a:t>Comment received re: CID 174</a:t>
            </a:r>
          </a:p>
          <a:p>
            <a:pPr lvl="1"/>
            <a:r>
              <a:rPr lang="en-US" dirty="0" smtClean="0"/>
              <a:t>“We </a:t>
            </a:r>
            <a:r>
              <a:rPr lang="en-US" dirty="0"/>
              <a:t>are producing a product using the 802.11af standard</a:t>
            </a:r>
            <a:r>
              <a:rPr lang="en-US" dirty="0" smtClean="0"/>
              <a:t>. We </a:t>
            </a:r>
            <a:r>
              <a:rPr lang="en-US" dirty="0"/>
              <a:t>are using the below collision </a:t>
            </a:r>
            <a:r>
              <a:rPr lang="en-US" dirty="0" smtClean="0"/>
              <a:t>detection [coverage classes] </a:t>
            </a:r>
            <a:r>
              <a:rPr lang="en-US" dirty="0"/>
              <a:t>back off timing and do not want it marked obsolete</a:t>
            </a:r>
            <a:r>
              <a:rPr lang="en-US" dirty="0" smtClean="0"/>
              <a:t>.”</a:t>
            </a:r>
            <a:endParaRPr lang="en-US"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1227505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6</a:t>
            </a:fld>
            <a:endParaRPr lang="en-US" smtClean="0"/>
          </a:p>
        </p:txBody>
      </p:sp>
      <p:sp>
        <p:nvSpPr>
          <p:cNvPr id="9222" name="Rectangle 2"/>
          <p:cNvSpPr>
            <a:spLocks noGrp="1" noChangeArrowheads="1"/>
          </p:cNvSpPr>
          <p:nvPr>
            <p:ph type="title" idx="4294967295"/>
          </p:nvPr>
        </p:nvSpPr>
        <p:spPr>
          <a:xfrm>
            <a:off x="2209800" y="533400"/>
            <a:ext cx="7772400" cy="1066800"/>
          </a:xfrm>
        </p:spPr>
        <p:txBody>
          <a:bodyPr/>
          <a:lstStyle/>
          <a:p>
            <a:r>
              <a:rPr lang="en-US" altLang="en-US" dirty="0" smtClean="0"/>
              <a:t>Comments for removal of features from the standard</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601786"/>
            <a:ext cx="10972800" cy="4951414"/>
          </a:xfrm>
        </p:spPr>
        <p:txBody>
          <a:bodyPr/>
          <a:lstStyle/>
          <a:p>
            <a:r>
              <a:rPr lang="en-GB" dirty="0"/>
              <a:t>CID </a:t>
            </a:r>
            <a:r>
              <a:rPr lang="en-GB" dirty="0" smtClean="0"/>
              <a:t>60, 66, 67 </a:t>
            </a:r>
            <a:r>
              <a:rPr lang="en-GB" dirty="0"/>
              <a:t>in </a:t>
            </a:r>
            <a:r>
              <a:rPr lang="en-GB" dirty="0" smtClean="0"/>
              <a:t>11-17-989</a:t>
            </a:r>
          </a:p>
          <a:p>
            <a:pPr lvl="1"/>
            <a:r>
              <a:rPr lang="en-US" dirty="0"/>
              <a:t>CID 60 </a:t>
            </a:r>
            <a:r>
              <a:rPr lang="en-US" dirty="0" smtClean="0"/>
              <a:t>	PCO </a:t>
            </a:r>
            <a:r>
              <a:rPr lang="en-US" dirty="0"/>
              <a:t>Phased </a:t>
            </a:r>
            <a:r>
              <a:rPr lang="en-US" dirty="0" smtClean="0"/>
              <a:t>co-existence operation – Motion prepared </a:t>
            </a:r>
            <a:endParaRPr lang="en-GB" dirty="0"/>
          </a:p>
          <a:p>
            <a:pPr lvl="1"/>
            <a:r>
              <a:rPr lang="en-GB" dirty="0"/>
              <a:t>CID 66	Strictly Ordered Service Class </a:t>
            </a:r>
            <a:r>
              <a:rPr lang="en-GB" dirty="0" smtClean="0"/>
              <a:t>– Motion prepared</a:t>
            </a:r>
            <a:endParaRPr lang="en-GB" dirty="0"/>
          </a:p>
          <a:p>
            <a:pPr lvl="1"/>
            <a:r>
              <a:rPr lang="en-US" dirty="0"/>
              <a:t>CID 67</a:t>
            </a:r>
            <a:r>
              <a:rPr lang="en-GB" dirty="0"/>
              <a:t> </a:t>
            </a:r>
            <a:r>
              <a:rPr lang="en-GB" dirty="0" smtClean="0"/>
              <a:t>	L-SIG </a:t>
            </a:r>
            <a:r>
              <a:rPr lang="en-GB" dirty="0"/>
              <a:t>TXOP protection mechanism </a:t>
            </a:r>
            <a:endParaRPr lang="en-GB" dirty="0" smtClean="0"/>
          </a:p>
          <a:p>
            <a:r>
              <a:rPr lang="en-GB" dirty="0" smtClean="0"/>
              <a:t>CIDs 57, 58, 61, 70  </a:t>
            </a:r>
            <a:r>
              <a:rPr lang="en-GB" dirty="0"/>
              <a:t>in </a:t>
            </a:r>
            <a:r>
              <a:rPr lang="en-GB" dirty="0" smtClean="0"/>
              <a:t>11-17-1137 – text prepared, pending review</a:t>
            </a:r>
          </a:p>
          <a:p>
            <a:pPr lvl="1"/>
            <a:r>
              <a:rPr lang="en-US" dirty="0" smtClean="0"/>
              <a:t>CID 57 	</a:t>
            </a:r>
            <a:r>
              <a:rPr lang="en-GB" dirty="0" err="1" smtClean="0"/>
              <a:t>BlockAckReq</a:t>
            </a:r>
            <a:endParaRPr lang="en-GB" dirty="0" smtClean="0"/>
          </a:p>
          <a:p>
            <a:pPr lvl="1"/>
            <a:r>
              <a:rPr lang="en-US" dirty="0" smtClean="0"/>
              <a:t>CID 58	B</a:t>
            </a:r>
            <a:r>
              <a:rPr lang="en-GB" dirty="0" err="1" smtClean="0"/>
              <a:t>asic</a:t>
            </a:r>
            <a:r>
              <a:rPr lang="en-GB" dirty="0" smtClean="0"/>
              <a:t> </a:t>
            </a:r>
            <a:r>
              <a:rPr lang="en-GB" dirty="0" err="1"/>
              <a:t>BlockAck</a:t>
            </a:r>
            <a:r>
              <a:rPr lang="en-GB" dirty="0"/>
              <a:t> </a:t>
            </a:r>
            <a:r>
              <a:rPr lang="en-GB" dirty="0" smtClean="0"/>
              <a:t>variant</a:t>
            </a:r>
          </a:p>
          <a:p>
            <a:pPr lvl="1"/>
            <a:r>
              <a:rPr lang="en-US" dirty="0" smtClean="0"/>
              <a:t>CID 61	</a:t>
            </a:r>
            <a:r>
              <a:rPr lang="en-GB" dirty="0"/>
              <a:t>Non-HT </a:t>
            </a:r>
            <a:r>
              <a:rPr lang="en-GB" dirty="0" smtClean="0"/>
              <a:t>block </a:t>
            </a:r>
            <a:r>
              <a:rPr lang="en-GB" dirty="0" err="1" smtClean="0"/>
              <a:t>ack</a:t>
            </a:r>
            <a:r>
              <a:rPr lang="en-GB" dirty="0" smtClean="0"/>
              <a:t> </a:t>
            </a:r>
          </a:p>
          <a:p>
            <a:pPr lvl="1"/>
            <a:r>
              <a:rPr lang="en-US" dirty="0" smtClean="0"/>
              <a:t>CID 70	</a:t>
            </a:r>
            <a:r>
              <a:rPr lang="en-GB" dirty="0"/>
              <a:t>HT-delayed block </a:t>
            </a:r>
            <a:r>
              <a:rPr lang="en-GB" dirty="0" err="1"/>
              <a:t>ack</a:t>
            </a:r>
            <a:r>
              <a:rPr lang="en-GB" dirty="0"/>
              <a:t> </a:t>
            </a:r>
            <a:endParaRPr lang="en-GB" dirty="0" smtClean="0"/>
          </a:p>
          <a:p>
            <a:r>
              <a:rPr lang="en-GB" dirty="0" smtClean="0"/>
              <a:t>CIDs </a:t>
            </a:r>
            <a:r>
              <a:rPr lang="en-GB" dirty="0"/>
              <a:t>59 and 62 in 11-17-1518 </a:t>
            </a:r>
            <a:r>
              <a:rPr lang="en-GB" dirty="0" smtClean="0"/>
              <a:t>– text prepared, pending review</a:t>
            </a:r>
          </a:p>
          <a:p>
            <a:pPr lvl="1"/>
            <a:r>
              <a:rPr lang="en-GB" dirty="0" smtClean="0"/>
              <a:t>CID 59	</a:t>
            </a:r>
            <a:r>
              <a:rPr lang="en-GB" dirty="0"/>
              <a:t>DLS </a:t>
            </a:r>
            <a:endParaRPr lang="en-GB" dirty="0" smtClean="0"/>
          </a:p>
          <a:p>
            <a:pPr lvl="1"/>
            <a:r>
              <a:rPr lang="en-GB" dirty="0" smtClean="0"/>
              <a:t>CID 58 	STSL</a:t>
            </a:r>
            <a:endParaRPr lang="en-GB" sz="2200" dirty="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4406106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2017</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7</a:t>
            </a:fld>
            <a:endParaRPr lang="en-US" smtClean="0"/>
          </a:p>
        </p:txBody>
      </p:sp>
      <p:sp>
        <p:nvSpPr>
          <p:cNvPr id="9222" name="Rectangle 2"/>
          <p:cNvSpPr>
            <a:spLocks noGrp="1" noChangeArrowheads="1"/>
          </p:cNvSpPr>
          <p:nvPr>
            <p:ph type="title" idx="4294967295"/>
          </p:nvPr>
        </p:nvSpPr>
        <p:spPr>
          <a:xfrm>
            <a:off x="2209800" y="533400"/>
            <a:ext cx="7772400" cy="1066800"/>
          </a:xfrm>
        </p:spPr>
        <p:txBody>
          <a:bodyPr/>
          <a:lstStyle/>
          <a:p>
            <a:r>
              <a:rPr lang="en-US" altLang="en-US" dirty="0" smtClean="0"/>
              <a:t>Comments for removal of features from the standard - 2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533400" y="1981201"/>
            <a:ext cx="10058400" cy="3503613"/>
          </a:xfrm>
        </p:spPr>
        <p:txBody>
          <a:bodyPr/>
          <a:lstStyle/>
          <a:p>
            <a:r>
              <a:rPr lang="en-GB" dirty="0" smtClean="0"/>
              <a:t>CID </a:t>
            </a:r>
            <a:r>
              <a:rPr lang="en-GB" dirty="0"/>
              <a:t>63 </a:t>
            </a:r>
            <a:r>
              <a:rPr lang="en-GB" dirty="0" smtClean="0"/>
              <a:t>in 11-17-1504 – text prepared; assess group direction</a:t>
            </a:r>
          </a:p>
          <a:p>
            <a:pPr lvl="1"/>
            <a:r>
              <a:rPr lang="en-GB" dirty="0" smtClean="0"/>
              <a:t>CID 63	Pre-RSNA methods</a:t>
            </a:r>
          </a:p>
          <a:p>
            <a:r>
              <a:rPr lang="en-GB" dirty="0" smtClean="0"/>
              <a:t>CID </a:t>
            </a:r>
            <a:r>
              <a:rPr lang="en-GB" dirty="0"/>
              <a:t>65 </a:t>
            </a:r>
            <a:r>
              <a:rPr lang="en-GB" dirty="0" smtClean="0"/>
              <a:t>in 11-17-1519 – text prepared, pending review</a:t>
            </a:r>
          </a:p>
          <a:p>
            <a:pPr lvl="1"/>
            <a:r>
              <a:rPr lang="en-GB" dirty="0" smtClean="0"/>
              <a:t>CID 65 	PCF</a:t>
            </a:r>
          </a:p>
          <a:p>
            <a:r>
              <a:rPr lang="en-GB" dirty="0" smtClean="0"/>
              <a:t>CID </a:t>
            </a:r>
            <a:r>
              <a:rPr lang="en-GB" dirty="0"/>
              <a:t>69 </a:t>
            </a:r>
            <a:r>
              <a:rPr lang="en-GB" dirty="0" smtClean="0"/>
              <a:t>in 11-17-1520</a:t>
            </a:r>
            <a:r>
              <a:rPr lang="en-GB" dirty="0"/>
              <a:t>– text prepared, pending </a:t>
            </a:r>
            <a:r>
              <a:rPr lang="en-GB" dirty="0" smtClean="0"/>
              <a:t>review</a:t>
            </a:r>
          </a:p>
          <a:p>
            <a:pPr lvl="1"/>
            <a:r>
              <a:rPr lang="en-GB" dirty="0" smtClean="0"/>
              <a:t>CID 69	</a:t>
            </a:r>
            <a:r>
              <a:rPr lang="en-GB" dirty="0" smtClean="0"/>
              <a:t>RIFS</a:t>
            </a:r>
          </a:p>
          <a:p>
            <a:r>
              <a:rPr lang="en-US" dirty="0" smtClean="0"/>
              <a:t>CID 72 in 11-17-1261 – text prepared</a:t>
            </a:r>
          </a:p>
          <a:p>
            <a:pPr lvl="1"/>
            <a:r>
              <a:rPr lang="en-US" dirty="0" smtClean="0"/>
              <a:t>CID 70	Annex G</a:t>
            </a:r>
            <a:endParaRPr lang="en-GB"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4107955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828800" y="944563"/>
            <a:ext cx="8610600" cy="5532437"/>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The IEEE-SA strongly recommends that at each WG meeting the chair or a designee:</a:t>
            </a:r>
          </a:p>
          <a:p>
            <a:pPr lvl="1">
              <a:lnSpc>
                <a:spcPct val="80000"/>
              </a:lnSpc>
              <a:buFont typeface="Arial" panose="020B0604020202020204" pitchFamily="34" charset="0"/>
              <a:buChar char="•"/>
            </a:pPr>
            <a:r>
              <a:rPr lang="en-US" altLang="en-US" sz="1400" b="1" dirty="0"/>
              <a:t>Show slides #1 through #4 of this presentation</a:t>
            </a:r>
          </a:p>
          <a:p>
            <a:pPr lvl="1">
              <a:lnSpc>
                <a:spcPct val="80000"/>
              </a:lnSpc>
              <a:buFont typeface="Arial" panose="020B0604020202020204" pitchFamily="34" charset="0"/>
              <a:buChar char="•"/>
            </a:pPr>
            <a:r>
              <a:rPr lang="en-US" altLang="en-US" sz="1400" b="1" dirty="0"/>
              <a:t>Advise the WG attendees that:</a:t>
            </a:r>
            <a:r>
              <a:rPr lang="en-US" altLang="en-US" sz="1400" dirty="0"/>
              <a:t> </a:t>
            </a:r>
          </a:p>
          <a:p>
            <a:pPr lvl="2">
              <a:lnSpc>
                <a:spcPct val="80000"/>
              </a:lnSpc>
              <a:buFont typeface="Arial" panose="020B0604020202020204"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anose="020B0604020202020204"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anose="020B0604020202020204"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anose="020B0604020202020204"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anose="020B0604020202020204" pitchFamily="34" charset="0"/>
              <a:buChar char="•"/>
            </a:pPr>
            <a:r>
              <a:rPr lang="en-US" altLang="en-US" sz="1400" dirty="0"/>
              <a:t>That the foregoing information was provided and that slides 1 through 4 (and this slide 0, if applicable) were shown; </a:t>
            </a:r>
          </a:p>
          <a:p>
            <a:pPr lvl="2">
              <a:lnSpc>
                <a:spcPct val="80000"/>
              </a:lnSpc>
              <a:buFont typeface="Arial" panose="020B0604020202020204"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a:t>
            </a:r>
            <a:r>
              <a:rPr lang="en-US" altLang="en-US" sz="1400"/>
              <a:t>standard </a:t>
            </a:r>
          </a:p>
          <a:p>
            <a:pPr lvl="2">
              <a:lnSpc>
                <a:spcPct val="80000"/>
              </a:lnSpc>
              <a:buFont typeface="Arial" panose="020B0604020202020204" pitchFamily="34" charset="0"/>
              <a:buChar char="•"/>
            </a:pPr>
            <a:r>
              <a:rPr lang="en-US" altLang="en-US" sz="1400"/>
              <a:t>Any responses that were given, specifically the patent claim(s)/patent application claim(s) and/or the holder of the patent claim(s)/patent application claim(s) that were identified (if any) and by whom.</a:t>
            </a:r>
          </a:p>
          <a:p>
            <a:pPr lvl="2">
              <a:lnSpc>
                <a:spcPct val="80000"/>
              </a:lnSpc>
              <a:buFont typeface="Arial" panose="020B0604020202020204" pitchFamily="34" charset="0"/>
              <a:buChar char="•"/>
            </a:pPr>
            <a:endParaRPr lang="en-US" altLang="en-US" sz="800"/>
          </a:p>
          <a:p>
            <a:pPr lvl="1">
              <a:lnSpc>
                <a:spcPct val="80000"/>
              </a:lnSpc>
              <a:spcBef>
                <a:spcPct val="5000"/>
              </a:spcBef>
              <a:buFont typeface="Arial" panose="020B0604020202020204" pitchFamily="34" charset="0"/>
              <a:buChar char="•"/>
            </a:pPr>
            <a:r>
              <a:rPr lang="en-US" altLang="en-US" sz="1400"/>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a:t>It is recommended that the WG chair review the guidance in </a:t>
            </a:r>
            <a:r>
              <a:rPr lang="en-US" altLang="en-US" sz="1400" i="1"/>
              <a:t>IEEE-SA Standards Board Operations Manual</a:t>
            </a:r>
            <a:r>
              <a:rPr lang="en-US" altLang="en-US" sz="1400"/>
              <a:t> 6.3.5 and in FAQs 14 and 15 on inclusion of potential Essential Patent Claims by incorporation or by reference.</a:t>
            </a:r>
            <a:r>
              <a:rPr lang="en-US" altLang="en-US" sz="1400">
                <a:solidFill>
                  <a:srgbClr val="FF3300"/>
                </a:solidFill>
              </a:rPr>
              <a:t> </a:t>
            </a:r>
          </a:p>
          <a:p>
            <a:pPr lvl="1">
              <a:lnSpc>
                <a:spcPct val="80000"/>
              </a:lnSpc>
              <a:spcBef>
                <a:spcPct val="5000"/>
              </a:spcBef>
              <a:buFont typeface="Monotype Sorts"/>
              <a:buNone/>
            </a:pPr>
            <a:endParaRPr lang="en-US" altLang="en-US" sz="1200"/>
          </a:p>
          <a:p>
            <a:pPr lvl="1">
              <a:lnSpc>
                <a:spcPct val="80000"/>
              </a:lnSpc>
              <a:spcBef>
                <a:spcPct val="5000"/>
              </a:spcBef>
              <a:buFont typeface="Monotype Sorts"/>
              <a:buNone/>
            </a:pPr>
            <a:r>
              <a:rPr lang="en-US" altLang="en-US" sz="1200"/>
              <a:t>	Note: </a:t>
            </a:r>
            <a:r>
              <a:rPr lang="en-US" altLang="en-US" sz="1200" b="1"/>
              <a:t>WG</a:t>
            </a:r>
            <a:r>
              <a:rPr lang="en-US" altLang="en-US" sz="1200"/>
              <a:t> includes Working Groups, Task Groups, and other standards-developing committees with a PAR approved by the IEEE-SA Standards Board.</a:t>
            </a:r>
            <a:endParaRPr lang="en-US" altLang="en-US" sz="1200" dirty="0"/>
          </a:p>
        </p:txBody>
      </p:sp>
      <p:sp>
        <p:nvSpPr>
          <p:cNvPr id="7171" name="Rectangle 1026"/>
          <p:cNvSpPr>
            <a:spLocks noGrp="1" noChangeArrowheads="1"/>
          </p:cNvSpPr>
          <p:nvPr>
            <p:ph type="title"/>
          </p:nvPr>
        </p:nvSpPr>
        <p:spPr>
          <a:xfrm>
            <a:off x="2223448" y="480219"/>
            <a:ext cx="7772400" cy="609600"/>
          </a:xfrm>
        </p:spPr>
        <p:txBody>
          <a:bodyPr vert="horz" wrap="square" lIns="90487" tIns="44450" rIns="90487" bIns="44450" numCol="1" anchor="ctr" anchorCtr="0" compatLnSpc="1">
            <a:prstTxWarp prst="textNoShape">
              <a:avLst/>
            </a:prstTxWarp>
          </a:bodyPr>
          <a:lstStyle/>
          <a:p>
            <a:r>
              <a:rPr lang="en-US" altLang="en-US" sz="2400" u="sng" dirty="0"/>
              <a:t>Instructions for the WG Chair</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2891633" y="6475413"/>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345728075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14500" y="534194"/>
            <a:ext cx="8839200" cy="838200"/>
          </a:xfrm>
        </p:spPr>
        <p:txBody>
          <a:bodyPr/>
          <a:lstStyle/>
          <a:p>
            <a:r>
              <a:rPr lang="en-US" altLang="en-US" u="sng" dirty="0"/>
              <a:t>Participants, Patents, and Duty to Inform</a:t>
            </a:r>
            <a:endParaRPr lang="en-US" altLang="en-US" dirty="0"/>
          </a:p>
        </p:txBody>
      </p:sp>
      <p:sp>
        <p:nvSpPr>
          <p:cNvPr id="8195" name="Rectangle 1027"/>
          <p:cNvSpPr>
            <a:spLocks noGrp="1" noChangeArrowheads="1"/>
          </p:cNvSpPr>
          <p:nvPr>
            <p:ph type="body" idx="1"/>
          </p:nvPr>
        </p:nvSpPr>
        <p:spPr>
          <a:xfrm>
            <a:off x="1447800" y="1447800"/>
            <a:ext cx="9144000" cy="4876800"/>
          </a:xfrm>
        </p:spPr>
        <p:txBody>
          <a:bodyPr/>
          <a:lstStyle/>
          <a:p>
            <a:pPr algn="ctr">
              <a:buFont typeface="Monotype Sorts"/>
              <a:buNone/>
            </a:pPr>
            <a:r>
              <a:rPr lang="en-US" altLang="en-US" sz="1600" dirty="0"/>
              <a:t>All participants in this meeting have certain obligations under the IEEE-SA Patent Policy. </a:t>
            </a:r>
          </a:p>
          <a:p>
            <a:pPr lvl="1">
              <a:buFont typeface="Arial" panose="020B0604020202020204"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anose="020B0604020202020204"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anose="020B0604020202020204"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a:solidFill>
                  <a:srgbClr val="003399"/>
                </a:solidFill>
              </a:rPr>
              <a:t>No duty to perform a patent search</a:t>
            </a:r>
            <a:endParaRPr lang="en-US" altLang="en-US" sz="1600" dirty="0"/>
          </a:p>
        </p:txBody>
      </p:sp>
      <p:sp>
        <p:nvSpPr>
          <p:cNvPr id="8196" name="Text Box 1028"/>
          <p:cNvSpPr txBox="1">
            <a:spLocks noChangeArrowheads="1"/>
          </p:cNvSpPr>
          <p:nvPr/>
        </p:nvSpPr>
        <p:spPr bwMode="auto">
          <a:xfrm>
            <a:off x="1600200" y="6030118"/>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November 2017</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a:xfrm>
            <a:off x="5930396" y="6475413"/>
            <a:ext cx="432811" cy="184666"/>
          </a:xfrm>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148864166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474193</TotalTime>
  <Words>2004</Words>
  <Application>Microsoft Office PowerPoint</Application>
  <PresentationFormat>Widescreen</PresentationFormat>
  <Paragraphs>425</Paragraphs>
  <Slides>23</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MS Gothic</vt:lpstr>
      <vt:lpstr>MS PGothic</vt:lpstr>
      <vt:lpstr>Arial</vt:lpstr>
      <vt:lpstr>Helvetica</vt:lpstr>
      <vt:lpstr>Monotype Sorts</vt:lpstr>
      <vt:lpstr>Times New Roman</vt:lpstr>
      <vt:lpstr>802-11-Submission</vt:lpstr>
      <vt:lpstr>Document</vt:lpstr>
      <vt:lpstr>IEEE 802.11 TGmd November 2017 Agenda</vt:lpstr>
      <vt:lpstr>Abstract</vt:lpstr>
      <vt:lpstr>TGmd Agenda</vt:lpstr>
      <vt:lpstr>CIDs 174, 197, 198 – reflector email sent 11Oct17</vt:lpstr>
      <vt:lpstr>CID 174</vt:lpstr>
      <vt:lpstr>Comments for removal of features from the standard</vt:lpstr>
      <vt:lpstr>Comments for removal of features from the standard - 2</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Approve prior TGmd minutes</vt:lpstr>
      <vt:lpstr>Standard and Amendment Ratification</vt:lpstr>
      <vt:lpstr>Current TGmd Schedule</vt:lpstr>
      <vt:lpstr>PowerPoint Presentation</vt:lpstr>
      <vt:lpstr>PowerPoint Presentation</vt:lpstr>
      <vt:lpstr>PowerPoint Presentation</vt:lpstr>
      <vt:lpstr>PowerPoint Presentation</vt:lpstr>
      <vt:lpstr>PowerPoint Presentation</vt:lpstr>
      <vt:lpstr>November 2017 – January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November 2017</cp:keywords>
  <cp:lastModifiedBy>Stanley, Dorothy</cp:lastModifiedBy>
  <cp:revision>2934</cp:revision>
  <cp:lastPrinted>1998-02-10T13:28:06Z</cp:lastPrinted>
  <dcterms:created xsi:type="dcterms:W3CDTF">2005-01-04T21:26:55Z</dcterms:created>
  <dcterms:modified xsi:type="dcterms:W3CDTF">2017-11-06T20:35:42Z</dcterms:modified>
</cp:coreProperties>
</file>