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8" r:id="rId3"/>
    <p:sldId id="632" r:id="rId4"/>
    <p:sldId id="557" r:id="rId5"/>
    <p:sldId id="652" r:id="rId6"/>
    <p:sldId id="648" r:id="rId7"/>
    <p:sldId id="649" r:id="rId8"/>
    <p:sldId id="621" r:id="rId9"/>
    <p:sldId id="622" r:id="rId10"/>
    <p:sldId id="623" r:id="rId11"/>
    <p:sldId id="624" r:id="rId12"/>
    <p:sldId id="625" r:id="rId13"/>
    <p:sldId id="620" r:id="rId14"/>
    <p:sldId id="647" r:id="rId15"/>
    <p:sldId id="629" r:id="rId16"/>
    <p:sldId id="635" r:id="rId17"/>
    <p:sldId id="638" r:id="rId18"/>
    <p:sldId id="650" r:id="rId19"/>
    <p:sldId id="651" r:id="rId20"/>
    <p:sldId id="636" r:id="rId21"/>
    <p:sldId id="646" r:id="rId22"/>
    <p:sldId id="590" r:id="rId23"/>
    <p:sldId id="516" r:id="rId24"/>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13</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13</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22</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23</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83726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90998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8</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12</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802.11-17/1556r1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7/11-17-1505-01-000m-minutes-revmd-sept-2017-waikoloa.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7/11-17-1545-02-000m-minutes-revmd-sep-oct-and-nov-telecons.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0956-07-000m-revmd-wg-cc25-for-editor-ad-hoc.xls" TargetMode="External"/><Relationship Id="rId2" Type="http://schemas.openxmlformats.org/officeDocument/2006/relationships/hyperlink" Target="https://mentor.ieee.org/802.11/dcn/17/11-17-0930-08-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7-10-000m-revmd-mac-comments.xls"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8-05-000m-revmd-cc25-gen-comments.xlsx" TargetMode="External"/><Relationship Id="rId2" Type="http://schemas.openxmlformats.org/officeDocument/2006/relationships/hyperlink" Target="https://mentor.ieee.org/802.11/dcn/17/11-17-0956-08-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11-000m-revmd-mac-comments.xls" TargetMode="External"/><Relationship Id="rId4" Type="http://schemas.openxmlformats.org/officeDocument/2006/relationships/hyperlink" Target="https://mentor.ieee.org/802.11/dcn/17/11-17-0930-08-000m-revmd-cc25-phy-plus-comments.xl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5-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November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2017-11-06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399"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12</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13</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September 2017 meeting, Berlin in </a:t>
            </a:r>
            <a:r>
              <a:rPr lang="en-US" altLang="en-US" dirty="0" smtClean="0">
                <a:solidFill>
                  <a:srgbClr val="006600"/>
                </a:solidFill>
                <a:hlinkClick r:id="rId3"/>
              </a:rPr>
              <a:t>https://mentor.ieee.org/802.11/dcn/17/11-17-1505-01-000m-minutes-revmd-sept-2017-waikoloa.docx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September 29</a:t>
            </a:r>
            <a:r>
              <a:rPr lang="en-US" altLang="en-US" baseline="30000" dirty="0" smtClean="0"/>
              <a:t>th</a:t>
            </a:r>
            <a:r>
              <a:rPr lang="en-US" altLang="en-US" dirty="0" smtClean="0"/>
              <a:t>, October 6</a:t>
            </a:r>
            <a:r>
              <a:rPr lang="en-US" altLang="en-US" baseline="30000" dirty="0" smtClean="0"/>
              <a:t>th</a:t>
            </a:r>
            <a:r>
              <a:rPr lang="en-US" altLang="en-US" dirty="0" smtClean="0"/>
              <a:t>, 13</a:t>
            </a:r>
            <a:r>
              <a:rPr lang="en-US" altLang="en-US" baseline="30000" dirty="0" smtClean="0"/>
              <a:t>th</a:t>
            </a:r>
            <a:r>
              <a:rPr lang="en-US" altLang="en-US" dirty="0" smtClean="0"/>
              <a:t>, November 3</a:t>
            </a:r>
            <a:r>
              <a:rPr lang="en-US" altLang="en-US" baseline="30000" dirty="0" smtClean="0"/>
              <a:t>rd</a:t>
            </a:r>
            <a:r>
              <a:rPr lang="en-US" altLang="en-US" dirty="0" smtClean="0"/>
              <a:t> teleconferences in  </a:t>
            </a:r>
            <a:r>
              <a:rPr lang="en-US" altLang="en-US" dirty="0" smtClean="0">
                <a:hlinkClick r:id="rId4"/>
              </a:rPr>
              <a:t>https://mentor.ieee.org/802.11/dcn/17/11-17-1545-02-000m-minutes-revmd-sep-oct-and-nov-telecons.docx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a:t>
            </a:r>
          </a:p>
          <a:p>
            <a:pPr>
              <a:lnSpc>
                <a:spcPct val="80000"/>
              </a:lnSpc>
            </a:pPr>
            <a:r>
              <a:rPr lang="en-US" altLang="en-US" dirty="0" smtClean="0"/>
              <a:t>Result:</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a:t>
            </a:r>
            <a:r>
              <a:rPr lang="en-US" altLang="en-US" sz="2000" dirty="0" smtClean="0">
                <a:solidFill>
                  <a:srgbClr val="006600"/>
                </a:solidFill>
              </a:rPr>
              <a:t>July </a:t>
            </a:r>
            <a:r>
              <a:rPr lang="en-US" altLang="en-US" sz="2000" dirty="0">
                <a:solidFill>
                  <a:srgbClr val="006600"/>
                </a:solidFill>
              </a:rPr>
              <a:t>2019</a:t>
            </a:r>
          </a:p>
          <a:p>
            <a:pPr>
              <a:lnSpc>
                <a:spcPct val="80000"/>
              </a:lnSpc>
            </a:pPr>
            <a:r>
              <a:rPr lang="en-US" altLang="en-US" sz="2000" dirty="0">
                <a:solidFill>
                  <a:srgbClr val="006600"/>
                </a:solidFill>
              </a:rPr>
              <a:t>P802.11ay – </a:t>
            </a:r>
            <a:r>
              <a:rPr lang="en-US" altLang="en-US" sz="2000" dirty="0" smtClean="0">
                <a:solidFill>
                  <a:srgbClr val="006600"/>
                </a:solidFill>
              </a:rPr>
              <a:t>December </a:t>
            </a:r>
            <a:r>
              <a:rPr lang="en-US" altLang="en-US" sz="2000" dirty="0">
                <a:solidFill>
                  <a:srgbClr val="006600"/>
                </a:solidFill>
              </a:rPr>
              <a:t>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01428"/>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a:t>
            </a:r>
            <a:r>
              <a:rPr lang="en-US" sz="1600" b="1" dirty="0" smtClean="0"/>
              <a:t>18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14  – </a:t>
            </a:r>
            <a:r>
              <a:rPr lang="en-US" dirty="0" err="1" smtClean="0"/>
              <a:t>Telecon</a:t>
            </a:r>
            <a:r>
              <a:rPr lang="en-US" dirty="0" smtClean="0"/>
              <a:t> and Waikoloa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D</a:t>
            </a:r>
            <a:r>
              <a:rPr lang="en-US" altLang="en-US" sz="2400" kern="0" dirty="0" smtClean="0"/>
              <a:t>” </a:t>
            </a:r>
            <a:r>
              <a:rPr lang="en-US" altLang="en-US" sz="2400" kern="0" dirty="0"/>
              <a:t>tab in </a:t>
            </a:r>
            <a:r>
              <a:rPr lang="en-US" altLang="en-US" sz="2400" kern="0" dirty="0" smtClean="0">
                <a:hlinkClick r:id="rId2"/>
              </a:rPr>
              <a:t>https://mentor.ieee.org/802.11/dcn/17/11-17-0930-08-000m-revmd-cc25-phy-plus-comments.xls</a:t>
            </a:r>
            <a:r>
              <a:rPr lang="en-US" altLang="en-US" sz="2400" kern="0" dirty="0" smtClean="0"/>
              <a:t> </a:t>
            </a:r>
            <a:endParaRPr lang="en-US" altLang="en-US" sz="2400" kern="0" dirty="0" smtClean="0"/>
          </a:p>
          <a:p>
            <a:pPr lvl="1">
              <a:lnSpc>
                <a:spcPct val="80000"/>
              </a:lnSpc>
            </a:pPr>
            <a:r>
              <a:rPr lang="en-US" altLang="en-US" sz="2400" kern="0" dirty="0" smtClean="0"/>
              <a:t>“</a:t>
            </a:r>
            <a:r>
              <a:rPr lang="en-US" altLang="en-US" sz="2400" kern="0" dirty="0" smtClean="0"/>
              <a:t>Motion EDITOR-D</a:t>
            </a:r>
            <a:r>
              <a:rPr lang="en-US" altLang="en-US" sz="2400" kern="0" dirty="0" smtClean="0"/>
              <a:t>” </a:t>
            </a:r>
            <a:r>
              <a:rPr lang="en-US" altLang="en-US" sz="2400" kern="0" dirty="0"/>
              <a:t>tab in </a:t>
            </a:r>
            <a:r>
              <a:rPr lang="en-US" altLang="en-US" sz="2400" kern="0" dirty="0" smtClean="0">
                <a:hlinkClick r:id="rId3"/>
              </a:rPr>
              <a:t>https://mentor.ieee.org/802.11/dcn/17/11-17-0956-07-000m-revmd-wg-cc25-for-editor-ad-hoc.xls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MAC-F tab </a:t>
            </a:r>
            <a:r>
              <a:rPr lang="en-US" altLang="en-US" sz="2400" kern="0" dirty="0"/>
              <a:t>in </a:t>
            </a:r>
            <a:r>
              <a:rPr lang="en-US" altLang="en-US" sz="2400" kern="0" dirty="0" smtClean="0">
                <a:hlinkClick r:id="rId4"/>
              </a:rPr>
              <a:t>https://mentor.ieee.org/802.11/dcn/17/11-17-0927-10-000m-revmd-mac-comments.xls</a:t>
            </a:r>
            <a:r>
              <a:rPr lang="en-US" altLang="en-US" sz="2400" kern="0" dirty="0" smtClean="0"/>
              <a:t> </a:t>
            </a:r>
            <a:endParaRPr lang="en-US" altLang="en-US" sz="2400" kern="0" dirty="0" smtClean="0"/>
          </a:p>
          <a:p>
            <a:pPr lvl="1">
              <a:lnSpc>
                <a:spcPct val="80000"/>
              </a:lnSpc>
            </a:pPr>
            <a:r>
              <a:rPr lang="en-US" altLang="en-US" sz="2400" kern="0" dirty="0"/>
              <a:t>“Motion </a:t>
            </a:r>
            <a:r>
              <a:rPr lang="en-US" altLang="en-US" sz="2400" kern="0" dirty="0" smtClean="0"/>
              <a:t>MAC-G tab </a:t>
            </a:r>
            <a:r>
              <a:rPr lang="en-US" altLang="en-US" sz="2400" kern="0" dirty="0"/>
              <a:t>in </a:t>
            </a:r>
            <a:r>
              <a:rPr lang="en-US" altLang="en-US" sz="2400" kern="0" dirty="0">
                <a:hlinkClick r:id="rId4"/>
              </a:rPr>
              <a:t>https://mentor.ieee.org/802.11/dcn/17/11-17-0927-10-000m-revmd-mac-comments.xls</a:t>
            </a:r>
            <a:r>
              <a:rPr lang="en-US" altLang="en-US" sz="2400" kern="0" dirty="0"/>
              <a:t> </a:t>
            </a:r>
            <a:r>
              <a:rPr lang="en-US" altLang="en-US" sz="2400" kern="0" dirty="0" smtClean="0"/>
              <a:t>except for CIDs 60 and 66</a:t>
            </a:r>
            <a:endParaRPr lang="en-US" altLang="en-US" sz="2400" kern="0" dirty="0"/>
          </a:p>
          <a:p>
            <a:pPr lvl="1">
              <a:lnSpc>
                <a:spcPct val="80000"/>
              </a:lnSpc>
            </a:pPr>
            <a:endParaRPr lang="en-US" altLang="en-US" sz="2400" kern="0" dirty="0" smtClean="0"/>
          </a:p>
          <a:p>
            <a:pPr>
              <a:lnSpc>
                <a:spcPct val="80000"/>
              </a:lnSpc>
            </a:pPr>
            <a:r>
              <a:rPr lang="en-US" altLang="en-US" kern="0" dirty="0" smtClean="0"/>
              <a:t>Moved</a:t>
            </a:r>
            <a:r>
              <a:rPr lang="en-US" altLang="en-US" kern="0" dirty="0" smtClean="0"/>
              <a:t>: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44083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a:t>
            </a:r>
            <a:r>
              <a:rPr lang="en-US" dirty="0" smtClean="0"/>
              <a:t> </a:t>
            </a:r>
            <a:r>
              <a:rPr lang="en-US" dirty="0"/>
              <a:t>– </a:t>
            </a:r>
            <a:r>
              <a:rPr lang="en-US" dirty="0" smtClean="0"/>
              <a:t>Remove </a:t>
            </a:r>
            <a:r>
              <a:rPr lang="en-US" dirty="0"/>
              <a:t>Phased Coexistence Operation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a:t>
            </a:r>
            <a:r>
              <a:rPr lang="en-US" altLang="en-US" sz="2800" kern="0" dirty="0" smtClean="0"/>
              <a:t>resolution for </a:t>
            </a:r>
            <a:endParaRPr lang="en-US" altLang="en-US" sz="2800" kern="0" dirty="0" smtClean="0"/>
          </a:p>
          <a:p>
            <a:pPr lvl="1">
              <a:lnSpc>
                <a:spcPct val="80000"/>
              </a:lnSpc>
            </a:pPr>
            <a:r>
              <a:rPr lang="en-US" altLang="en-US" sz="2400" kern="0" dirty="0" smtClean="0"/>
              <a:t>CID 60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938806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a:t>
            </a:r>
            <a:r>
              <a:rPr lang="en-US" dirty="0" smtClean="0"/>
              <a:t> </a:t>
            </a:r>
            <a:r>
              <a:rPr lang="en-US" dirty="0"/>
              <a:t>– Remove </a:t>
            </a:r>
            <a:r>
              <a:rPr lang="en-US" dirty="0" smtClean="0"/>
              <a:t>Strictly Ordered </a:t>
            </a:r>
            <a:r>
              <a:rPr lang="en-US" dirty="0"/>
              <a:t>service class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a:t>
            </a:r>
            <a:r>
              <a:rPr lang="en-US" altLang="en-US" sz="2800" kern="0" dirty="0" smtClean="0"/>
              <a:t>resolution for </a:t>
            </a:r>
            <a:endParaRPr lang="en-US" altLang="en-US" sz="2800" kern="0" dirty="0" smtClean="0"/>
          </a:p>
          <a:p>
            <a:pPr lvl="1">
              <a:lnSpc>
                <a:spcPct val="80000"/>
              </a:lnSpc>
            </a:pPr>
            <a:r>
              <a:rPr lang="en-US" altLang="en-US" sz="2400" kern="0" dirty="0" smtClean="0"/>
              <a:t>CID 66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8340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Teleconference non-CID documents</a:t>
            </a:r>
          </a:p>
          <a:p>
            <a:r>
              <a:rPr lang="en-US" sz="2800" dirty="0" smtClean="0"/>
              <a:t>&lt;Topic&gt; – &lt;date&gt;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in</a:t>
            </a:r>
          </a:p>
          <a:p>
            <a:pPr>
              <a:lnSpc>
                <a:spcPct val="80000"/>
              </a:lnSpc>
            </a:pPr>
            <a:endParaRPr lang="en-US" altLang="en-US" kern="0" dirty="0"/>
          </a:p>
          <a:p>
            <a:pPr>
              <a:lnSpc>
                <a:spcPct val="80000"/>
              </a:lnSpc>
            </a:pPr>
            <a:endParaRPr lang="en-US" altLang="en-US"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a:t>
            </a:r>
            <a:r>
              <a:rPr lang="en-US" altLang="en-US" kern="0" dirty="0"/>
              <a:t>:</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Orlando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“Motion-</a:t>
            </a:r>
            <a:r>
              <a:rPr lang="en-US" altLang="en-US" sz="2400" kern="0" dirty="0" err="1" smtClean="0"/>
              <a:t>tbd</a:t>
            </a:r>
            <a:r>
              <a:rPr lang="en-US" altLang="en-US" sz="2400" kern="0" dirty="0" smtClean="0"/>
              <a:t>” </a:t>
            </a:r>
            <a:r>
              <a:rPr lang="en-US" altLang="en-US" sz="2400" kern="0" dirty="0"/>
              <a:t>tab in </a:t>
            </a:r>
            <a:r>
              <a:rPr lang="en-US" altLang="en-US" sz="2400" kern="0" dirty="0" smtClean="0">
                <a:hlinkClick r:id="rId2"/>
              </a:rPr>
              <a:t>https://mentor.ieee.org/802.11/dcn/17/11-17-0956-08-000m-revmd-wg-cc25-for-editor-ad-hoc.xls</a:t>
            </a:r>
            <a:endParaRPr lang="en-US" altLang="en-US" sz="2400" kern="0" dirty="0" smtClean="0"/>
          </a:p>
          <a:p>
            <a:pPr lvl="1">
              <a:lnSpc>
                <a:spcPct val="80000"/>
              </a:lnSpc>
            </a:pPr>
            <a:r>
              <a:rPr lang="en-US" altLang="en-US" sz="2400" kern="0" dirty="0" smtClean="0"/>
              <a:t>“Motion GEN-xxx” tab in </a:t>
            </a:r>
            <a:r>
              <a:rPr lang="en-US" altLang="en-US" sz="2400" kern="0" dirty="0" smtClean="0">
                <a:hlinkClick r:id="rId3"/>
              </a:rPr>
              <a:t>https://mentor.ieee.org/802.11/dcn/17/11-17-0928-05-000m-revmd-cc25-gen-comments.xlsx</a:t>
            </a:r>
            <a:r>
              <a:rPr lang="en-US" altLang="en-US" sz="2400" kern="0" dirty="0" smtClean="0"/>
              <a:t> </a:t>
            </a:r>
          </a:p>
          <a:p>
            <a:pPr lvl="1">
              <a:lnSpc>
                <a:spcPct val="80000"/>
              </a:lnSpc>
            </a:pPr>
            <a:r>
              <a:rPr lang="en-US" altLang="en-US" sz="2400" kern="0" dirty="0" smtClean="0"/>
              <a:t>“PHY Motion TBD” tab in </a:t>
            </a:r>
            <a:r>
              <a:rPr lang="en-US" altLang="en-US" sz="2400" kern="0" dirty="0" smtClean="0">
                <a:hlinkClick r:id="rId4"/>
              </a:rPr>
              <a:t>https://mentor.ieee.org/802.11/dcn/17/11-17-0930-08-000m-revmd-cc25-phy-plus-comments.xls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a:t>
            </a:r>
            <a:r>
              <a:rPr lang="en-US" altLang="en-US" sz="2400" kern="0" dirty="0" err="1" smtClean="0"/>
              <a:t>tbd</a:t>
            </a:r>
            <a:r>
              <a:rPr lang="en-US" altLang="en-US" sz="2400" kern="0" dirty="0" smtClean="0"/>
              <a:t>” </a:t>
            </a:r>
            <a:r>
              <a:rPr lang="en-US" altLang="en-US" sz="2400" kern="0" dirty="0"/>
              <a:t>and “</a:t>
            </a:r>
            <a:r>
              <a:rPr lang="en-US" altLang="en-US" sz="2400" kern="0" dirty="0" smtClean="0"/>
              <a:t>Motion MAC-</a:t>
            </a:r>
            <a:r>
              <a:rPr lang="en-US" altLang="en-US" sz="2400" kern="0" dirty="0" err="1" smtClean="0"/>
              <a:t>tbd</a:t>
            </a:r>
            <a:r>
              <a:rPr lang="en-US" altLang="en-US" sz="2400" kern="0" dirty="0" smtClean="0"/>
              <a:t>” </a:t>
            </a:r>
            <a:r>
              <a:rPr lang="en-US" altLang="en-US" sz="2400" kern="0" dirty="0"/>
              <a:t>tab in </a:t>
            </a:r>
            <a:r>
              <a:rPr lang="en-US" altLang="en-US" sz="2400" kern="0" dirty="0" smtClean="0">
                <a:hlinkClick r:id="rId5"/>
              </a:rPr>
              <a:t>https://mentor.ieee.org/802.11/dcn/17/11-17-0927-11-000m-revmd-mac-comments.xls</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
        <p:nvSpPr>
          <p:cNvPr id="7" name="Rectangle 6"/>
          <p:cNvSpPr/>
          <p:nvPr/>
        </p:nvSpPr>
        <p:spPr>
          <a:xfrm rot="20881239">
            <a:off x="118312" y="2582531"/>
            <a:ext cx="2879313" cy="707886"/>
          </a:xfrm>
          <a:prstGeom prst="rect">
            <a:avLst/>
          </a:prstGeom>
          <a:noFill/>
        </p:spPr>
        <p:txBody>
          <a:bodyPr wrap="none" lIns="91440" tIns="45720" rIns="91440" bIns="45720">
            <a:spAutoFit/>
          </a:bodyPr>
          <a:lstStyle/>
          <a:p>
            <a:pPr algn="ctr"/>
            <a:r>
              <a:rPr lang="en-US" sz="40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Update docs</a:t>
            </a:r>
            <a:endParaRPr lang="en-US"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3160744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22</a:t>
            </a:fld>
            <a:endParaRPr lang="en-US" smtClean="0"/>
          </a:p>
        </p:txBody>
      </p:sp>
      <p:sp>
        <p:nvSpPr>
          <p:cNvPr id="25605" name="Rectangle 2"/>
          <p:cNvSpPr>
            <a:spLocks noGrp="1" noChangeArrowheads="1"/>
          </p:cNvSpPr>
          <p:nvPr>
            <p:ph type="title"/>
          </p:nvPr>
        </p:nvSpPr>
        <p:spPr/>
        <p:txBody>
          <a:bodyPr/>
          <a:lstStyle/>
          <a:p>
            <a:r>
              <a:rPr lang="en-US" altLang="en-US" dirty="0" smtClean="0"/>
              <a:t>November 2017 – January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t>
            </a:r>
            <a:r>
              <a:rPr lang="en-US" altLang="en-US" sz="2000" dirty="0" smtClean="0"/>
              <a:t>resolution</a:t>
            </a:r>
            <a:endParaRPr lang="en-US" altLang="en-US" sz="2000" dirty="0"/>
          </a:p>
          <a:p>
            <a:r>
              <a:rPr lang="en-US" altLang="en-US" sz="2000" dirty="0"/>
              <a:t>Conference calls </a:t>
            </a:r>
          </a:p>
          <a:p>
            <a:pPr lvl="1"/>
            <a:r>
              <a:rPr lang="en-US" altLang="en-US" sz="1800" dirty="0"/>
              <a:t>Fridays </a:t>
            </a:r>
            <a:r>
              <a:rPr lang="en-US" altLang="en-US" sz="1800" dirty="0" smtClean="0"/>
              <a:t>December 1, 15, Jan 5 10am </a:t>
            </a:r>
            <a:r>
              <a:rPr lang="en-US" sz="1800" dirty="0" smtClean="0"/>
              <a:t>Eastern </a:t>
            </a:r>
            <a:r>
              <a:rPr lang="en-US" sz="1800" dirty="0"/>
              <a:t>2 hours</a:t>
            </a:r>
            <a:endParaRPr lang="en-GB" sz="1800" dirty="0"/>
          </a:p>
          <a:p>
            <a:r>
              <a:rPr lang="en-US" altLang="en-US" sz="2000" dirty="0" smtClean="0"/>
              <a:t>December 7-8, Piscataway NJ ad-hoc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23</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smtClean="0">
                <a:hlinkClick r:id="rId4"/>
              </a:rPr>
              <a:t>https://mentor.ieee.org/802.11/dcn/17/11-17-0914-05-000m-revmd-wg-cc-comments.xls</a:t>
            </a:r>
            <a:r>
              <a:rPr lang="en-US" altLang="en-US" sz="2000" dirty="0" smtClean="0"/>
              <a:t> </a:t>
            </a:r>
            <a:endParaRPr lang="en-US" altLang="en-US" sz="2000" dirty="0" smtClean="0"/>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384105"/>
            <a:ext cx="4010025" cy="20448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a:t>
            </a:r>
            <a:r>
              <a:rPr lang="en-US" altLang="en-US" sz="1800" dirty="0" smtClean="0"/>
              <a:t>PM1</a:t>
            </a:r>
            <a:endParaRPr lang="en-US" altLang="en-US" sz="1800" dirty="0"/>
          </a:p>
          <a:p>
            <a:pPr lvl="1"/>
            <a:r>
              <a:rPr lang="en-US" altLang="en-US" sz="1400" dirty="0"/>
              <a:t>Chair’s Welcome, Policy &amp; patent reminder</a:t>
            </a:r>
          </a:p>
          <a:p>
            <a:pPr lvl="1"/>
            <a:r>
              <a:rPr lang="en-US" altLang="en-US" sz="1400" dirty="0"/>
              <a:t>Approve agenda, previous minutes</a:t>
            </a:r>
          </a:p>
          <a:p>
            <a:pPr lvl="1"/>
            <a:r>
              <a:rPr lang="en-US" altLang="en-US" sz="1400" dirty="0"/>
              <a:t>Status, Review of Objectives</a:t>
            </a:r>
          </a:p>
          <a:p>
            <a:pPr lvl="1"/>
            <a:r>
              <a:rPr lang="en-US" sz="1400" dirty="0" smtClean="0"/>
              <a:t>Editor Report 11-17-920r5</a:t>
            </a:r>
          </a:p>
          <a:p>
            <a:pPr lvl="1"/>
            <a:r>
              <a:rPr lang="en-US" altLang="en-US" sz="1400" dirty="0" smtClean="0"/>
              <a:t>Comment </a:t>
            </a:r>
            <a:r>
              <a:rPr lang="en-US" altLang="en-US" sz="1400" dirty="0" smtClean="0"/>
              <a:t>resolution</a:t>
            </a:r>
          </a:p>
          <a:p>
            <a:pPr lvl="1"/>
            <a:r>
              <a:rPr lang="en-US" altLang="en-US" sz="1400" dirty="0" smtClean="0"/>
              <a:t>CID 163, 255, 282, 294, 189 11-17-987 – Graham SMITH</a:t>
            </a:r>
          </a:p>
          <a:p>
            <a:pPr lvl="1"/>
            <a:r>
              <a:rPr lang="en-US" altLang="en-US" sz="1400" dirty="0" smtClean="0"/>
              <a:t>Discuss CIDs – Mark HAMILTON</a:t>
            </a:r>
            <a:endParaRPr lang="en-US" altLang="en-US" sz="1400" dirty="0"/>
          </a:p>
          <a:p>
            <a:pPr lvl="1"/>
            <a:endParaRPr lang="en-US" altLang="en-US" sz="1400" dirty="0"/>
          </a:p>
        </p:txBody>
      </p:sp>
      <p:sp>
        <p:nvSpPr>
          <p:cNvPr id="16" name="Rectangle 35"/>
          <p:cNvSpPr>
            <a:spLocks noChangeArrowheads="1"/>
          </p:cNvSpPr>
          <p:nvPr/>
        </p:nvSpPr>
        <p:spPr bwMode="auto">
          <a:xfrm>
            <a:off x="1905000" y="3968995"/>
            <a:ext cx="4343400" cy="1288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400" dirty="0" smtClean="0"/>
              <a:t>11-17-1602 – Dan </a:t>
            </a:r>
            <a:r>
              <a:rPr lang="en-US" altLang="en-US" sz="1400" dirty="0" smtClean="0"/>
              <a:t>HARKINS</a:t>
            </a:r>
            <a:endParaRPr lang="en-US" altLang="en-US" sz="1400" dirty="0" smtClean="0"/>
          </a:p>
          <a:p>
            <a:pPr lvl="1">
              <a:lnSpc>
                <a:spcPct val="80000"/>
              </a:lnSpc>
            </a:pPr>
            <a:r>
              <a:rPr lang="en-US" altLang="en-US" sz="1400" dirty="0" smtClean="0"/>
              <a:t>11-17-1606- Nehru </a:t>
            </a:r>
            <a:r>
              <a:rPr lang="en-US" altLang="en-US" sz="1400" dirty="0" smtClean="0"/>
              <a:t>BHANDARU</a:t>
            </a:r>
            <a:endParaRPr lang="en-US" altLang="en-US" sz="1400" dirty="0" smtClean="0"/>
          </a:p>
          <a:p>
            <a:pPr lvl="1">
              <a:lnSpc>
                <a:spcPct val="80000"/>
              </a:lnSpc>
            </a:pPr>
            <a:r>
              <a:rPr lang="en-US" altLang="en-US" sz="1400" dirty="0" smtClean="0"/>
              <a:t>Make features obsolete CIDs </a:t>
            </a:r>
            <a:r>
              <a:rPr lang="en-US" altLang="en-US" sz="1400" dirty="0" smtClean="0"/>
              <a:t>174, 197, </a:t>
            </a:r>
            <a:r>
              <a:rPr lang="en-US" altLang="en-US" sz="1400" dirty="0" smtClean="0"/>
              <a:t>198</a:t>
            </a:r>
          </a:p>
          <a:p>
            <a:pPr lvl="1">
              <a:lnSpc>
                <a:spcPct val="80000"/>
              </a:lnSpc>
            </a:pPr>
            <a:r>
              <a:rPr lang="en-US" altLang="en-US" sz="1400" dirty="0" smtClean="0"/>
              <a:t>Remove obsolete features – see next slides</a:t>
            </a:r>
            <a:endParaRPr lang="en-US" altLang="en-US" sz="1400" dirty="0" smtClean="0"/>
          </a:p>
          <a:p>
            <a:pPr lvl="1">
              <a:lnSpc>
                <a:spcPct val="80000"/>
              </a:lnSpc>
            </a:pPr>
            <a:endParaRPr lang="en-US" altLang="en-US" sz="1400" dirty="0" smtClean="0"/>
          </a:p>
        </p:txBody>
      </p:sp>
      <p:sp>
        <p:nvSpPr>
          <p:cNvPr id="8" name="Rectangle 35"/>
          <p:cNvSpPr>
            <a:spLocks noChangeArrowheads="1"/>
          </p:cNvSpPr>
          <p:nvPr/>
        </p:nvSpPr>
        <p:spPr bwMode="auto">
          <a:xfrm>
            <a:off x="6553200" y="4418013"/>
            <a:ext cx="4573586" cy="167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a:t>PM2 </a:t>
            </a:r>
          </a:p>
          <a:p>
            <a:pPr lvl="1">
              <a:lnSpc>
                <a:spcPct val="80000"/>
              </a:lnSpc>
            </a:pPr>
            <a:r>
              <a:rPr lang="en-US" altLang="en-US" sz="1400" dirty="0" smtClean="0"/>
              <a:t>Motions</a:t>
            </a:r>
          </a:p>
          <a:p>
            <a:pPr lvl="1"/>
            <a:r>
              <a:rPr lang="en-US" altLang="en-US" sz="1400" dirty="0" smtClean="0"/>
              <a:t>Comment resolution</a:t>
            </a:r>
          </a:p>
          <a:p>
            <a:pPr lvl="1">
              <a:lnSpc>
                <a:spcPct val="80000"/>
              </a:lnSpc>
            </a:pPr>
            <a:r>
              <a:rPr lang="en-US" altLang="en-US" sz="1400" dirty="0" smtClean="0"/>
              <a:t>AOB</a:t>
            </a:r>
            <a:endParaRPr lang="en-US" altLang="en-US" sz="1400" dirty="0"/>
          </a:p>
          <a:p>
            <a:pPr lvl="1">
              <a:lnSpc>
                <a:spcPct val="80000"/>
              </a:lnSpc>
            </a:pPr>
            <a:r>
              <a:rPr lang="en-US" altLang="en-US" sz="1400" dirty="0"/>
              <a:t>Plans for </a:t>
            </a:r>
            <a:r>
              <a:rPr lang="en-US" altLang="en-US" sz="1400" dirty="0" smtClean="0"/>
              <a:t>Nov 2017 – Jan 2018</a:t>
            </a:r>
            <a:endParaRPr lang="en-US" altLang="en-US" sz="1400" dirty="0"/>
          </a:p>
          <a:p>
            <a:pPr lvl="1">
              <a:lnSpc>
                <a:spcPct val="80000"/>
              </a:lnSpc>
            </a:pPr>
            <a:r>
              <a:rPr lang="en-US" altLang="en-US" sz="14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1905000" y="5297451"/>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400" dirty="0" err="1" smtClean="0"/>
              <a:t>Telecon</a:t>
            </a:r>
            <a:r>
              <a:rPr lang="en-US" altLang="en-US" sz="1400" dirty="0" smtClean="0"/>
              <a:t> and September CID motions</a:t>
            </a:r>
          </a:p>
          <a:p>
            <a:pPr lvl="1">
              <a:lnSpc>
                <a:spcPct val="80000"/>
              </a:lnSpc>
            </a:pPr>
            <a:r>
              <a:rPr lang="en-US" altLang="en-US" sz="1400" dirty="0" smtClean="0"/>
              <a:t>11-17-xxx – Chris </a:t>
            </a:r>
            <a:r>
              <a:rPr lang="en-US" altLang="en-US" sz="1400" dirty="0" smtClean="0"/>
              <a:t>HANSEN</a:t>
            </a:r>
            <a:endParaRPr lang="en-US" altLang="en-US" sz="1400" dirty="0" smtClean="0"/>
          </a:p>
          <a:p>
            <a:pPr lvl="1">
              <a:lnSpc>
                <a:spcPct val="80000"/>
              </a:lnSpc>
            </a:pPr>
            <a:r>
              <a:rPr lang="en-US" altLang="en-US" sz="1400" dirty="0" smtClean="0"/>
              <a:t>Comment resolution</a:t>
            </a:r>
            <a:endParaRPr lang="en-US" altLang="en-US" sz="1400" dirty="0"/>
          </a:p>
          <a:p>
            <a:pPr lvl="1">
              <a:lnSpc>
                <a:spcPct val="80000"/>
              </a:lnSpc>
            </a:pPr>
            <a:endParaRPr lang="en-GB" sz="14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553200" y="3047999"/>
            <a:ext cx="4343400" cy="129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altLang="en-US" sz="1400" dirty="0" smtClean="0"/>
              <a:t>Comment resolution</a:t>
            </a:r>
          </a:p>
          <a:p>
            <a:pPr lvl="1"/>
            <a:endParaRPr lang="en-US" altLang="en-US" sz="1600" dirty="0"/>
          </a:p>
        </p:txBody>
      </p:sp>
      <p:sp>
        <p:nvSpPr>
          <p:cNvPr id="11" name="Rectangle 35"/>
          <p:cNvSpPr>
            <a:spLocks noChangeArrowheads="1"/>
          </p:cNvSpPr>
          <p:nvPr/>
        </p:nvSpPr>
        <p:spPr bwMode="auto">
          <a:xfrm>
            <a:off x="6494585" y="1411251"/>
            <a:ext cx="4343400" cy="140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a:t>
            </a:r>
            <a:r>
              <a:rPr lang="en-US" altLang="en-US" sz="1800" dirty="0" smtClean="0"/>
              <a:t>PM2</a:t>
            </a:r>
            <a:endParaRPr lang="en-US" altLang="en-US" sz="1800" i="1" dirty="0"/>
          </a:p>
          <a:p>
            <a:pPr lvl="1"/>
            <a:r>
              <a:rPr lang="en-US" sz="1400" dirty="0" smtClean="0"/>
              <a:t>Comment resolution</a:t>
            </a:r>
            <a:endParaRPr lang="en-US" altLang="en-US" sz="14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a:t>
            </a:fld>
            <a:endParaRPr lang="en-US" smtClean="0"/>
          </a:p>
        </p:txBody>
      </p:sp>
      <p:sp>
        <p:nvSpPr>
          <p:cNvPr id="9222" name="Rectangle 2"/>
          <p:cNvSpPr>
            <a:spLocks noGrp="1" noChangeArrowheads="1"/>
          </p:cNvSpPr>
          <p:nvPr>
            <p:ph type="title" idx="4294967295"/>
          </p:nvPr>
        </p:nvSpPr>
        <p:spPr>
          <a:xfrm>
            <a:off x="2209800" y="457200"/>
            <a:ext cx="9296400" cy="1066800"/>
          </a:xfrm>
        </p:spPr>
        <p:txBody>
          <a:bodyPr/>
          <a:lstStyle/>
          <a:p>
            <a:r>
              <a:rPr lang="en-US" altLang="en-US" dirty="0" smtClean="0"/>
              <a:t>CIDs 174, 197, 198 – reflector email sent 11Oct17</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3385928204"/>
              </p:ext>
            </p:extLst>
          </p:nvPr>
        </p:nvGraphicFramePr>
        <p:xfrm>
          <a:off x="1905001" y="1524000"/>
          <a:ext cx="8610599" cy="4876800"/>
        </p:xfrm>
        <a:graphic>
          <a:graphicData uri="http://schemas.openxmlformats.org/drawingml/2006/table">
            <a:tbl>
              <a:tblPr/>
              <a:tblGrid>
                <a:gridCol w="584795"/>
                <a:gridCol w="907440"/>
                <a:gridCol w="806614"/>
                <a:gridCol w="907440"/>
                <a:gridCol w="2702155"/>
                <a:gridCol w="2702155"/>
              </a:tblGrid>
              <a:tr h="1362099">
                <a:tc>
                  <a:txBody>
                    <a:bodyPr/>
                    <a:lstStyle/>
                    <a:p>
                      <a:pPr algn="r">
                        <a:spcAft>
                          <a:spcPts val="0"/>
                        </a:spcAft>
                      </a:pPr>
                      <a:r>
                        <a:rPr lang="en-GB" sz="1600" dirty="0">
                          <a:effectLst/>
                          <a:latin typeface="Arial" panose="020B0604020202020204" pitchFamily="34" charset="0"/>
                        </a:rPr>
                        <a:t>174</a:t>
                      </a:r>
                      <a:endParaRPr lang="en-GB" sz="3600" dirty="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1482.00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29</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10.21.5</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Coverage classes are not interoperable, because there is no mechansim for an AP to know whether a STA supports them (and thence to deny association if it doesn't)</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Mark coverage classes as obsolete and subject to deletion in a future version of the standard</a:t>
                      </a:r>
                      <a:endParaRPr lang="en-US" sz="3600">
                        <a:effectLst/>
                      </a:endParaRPr>
                    </a:p>
                  </a:txBody>
                  <a:tcPr marL="68580" marR="68580" marT="0" marB="0">
                    <a:lnL>
                      <a:noFill/>
                    </a:lnL>
                    <a:lnR>
                      <a:noFill/>
                    </a:lnR>
                    <a:lnT>
                      <a:noFill/>
                    </a:lnT>
                    <a:lnB>
                      <a:noFill/>
                    </a:lnB>
                  </a:tcPr>
                </a:tc>
              </a:tr>
              <a:tr h="1281975">
                <a:tc>
                  <a:txBody>
                    <a:bodyPr/>
                    <a:lstStyle/>
                    <a:p>
                      <a:pPr algn="r">
                        <a:spcAft>
                          <a:spcPts val="0"/>
                        </a:spcAft>
                      </a:pPr>
                      <a:r>
                        <a:rPr lang="en-GB" sz="1600">
                          <a:effectLst/>
                          <a:latin typeface="Arial" panose="020B0604020202020204" pitchFamily="34" charset="0"/>
                        </a:rPr>
                        <a:t>197</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Quiet Channel does not work in an IBSS because it's set by the BSS starter and replicated forever after.  See further discussion under CID 7271 in 16/0276</a:t>
                      </a:r>
                      <a:endParaRPr lang="en-US" sz="3600" dirty="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Delete or deprecate use of Quiet Channel elements in IBSSen</a:t>
                      </a:r>
                      <a:endParaRPr lang="en-US" sz="3600">
                        <a:effectLst/>
                      </a:endParaRPr>
                    </a:p>
                  </a:txBody>
                  <a:tcPr marL="68580" marR="68580" marT="0" marB="0">
                    <a:lnL>
                      <a:noFill/>
                    </a:lnL>
                    <a:lnR>
                      <a:noFill/>
                    </a:lnR>
                    <a:lnT>
                      <a:noFill/>
                    </a:lnT>
                    <a:lnB>
                      <a:noFill/>
                    </a:lnB>
                  </a:tcPr>
                </a:tc>
              </a:tr>
              <a:tr h="1167513">
                <a:tc>
                  <a:txBody>
                    <a:bodyPr/>
                    <a:lstStyle/>
                    <a:p>
                      <a:pPr algn="r">
                        <a:spcAft>
                          <a:spcPts val="0"/>
                        </a:spcAft>
                      </a:pPr>
                      <a:r>
                        <a:rPr lang="en-GB" sz="1600">
                          <a:effectLst/>
                          <a:latin typeface="Arial" panose="020B0604020202020204" pitchFamily="34" charset="0"/>
                        </a:rPr>
                        <a:t>198</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Quiet Channel does not work in an IBSS and probably doesn't work in an MBSS either.  See further discussion under CID 7271 in 16/0276</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Delete or deprecate use of Quiet Channel elements in </a:t>
                      </a:r>
                      <a:r>
                        <a:rPr lang="en-US" sz="1600" dirty="0" err="1">
                          <a:effectLst/>
                          <a:latin typeface="Arial" panose="020B0604020202020204" pitchFamily="34" charset="0"/>
                        </a:rPr>
                        <a:t>MBSSen</a:t>
                      </a:r>
                      <a:endParaRPr lang="en-US" sz="3600" dirty="0">
                        <a:effectLst/>
                      </a:endParaRPr>
                    </a:p>
                  </a:txBody>
                  <a:tcPr marL="68580" marR="6858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CID 174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CID 174: </a:t>
            </a:r>
          </a:p>
          <a:p>
            <a:pPr lvl="1">
              <a:lnSpc>
                <a:spcPct val="80000"/>
              </a:lnSpc>
            </a:pPr>
            <a:r>
              <a:rPr lang="en-US" altLang="en-US" dirty="0" smtClean="0"/>
              <a:t>“</a:t>
            </a:r>
            <a:r>
              <a:rPr lang="en-US" dirty="0"/>
              <a:t>Mark coverage classes as obsolete and subject to deletion in a future version of the </a:t>
            </a:r>
            <a:r>
              <a:rPr lang="en-US" dirty="0" smtClean="0"/>
              <a:t>standard”</a:t>
            </a:r>
            <a:endParaRPr lang="en-US" altLang="en-US" dirty="0" smtClean="0"/>
          </a:p>
          <a:p>
            <a:pPr>
              <a:lnSpc>
                <a:spcPct val="80000"/>
              </a:lnSpc>
            </a:pPr>
            <a:r>
              <a:rPr lang="en-US" altLang="en-US" dirty="0" smtClean="0"/>
              <a:t>Email sent to reflector to notify members</a:t>
            </a:r>
          </a:p>
          <a:p>
            <a:pPr>
              <a:lnSpc>
                <a:spcPct val="80000"/>
              </a:lnSpc>
            </a:pPr>
            <a:r>
              <a:rPr lang="en-US" altLang="en-US" dirty="0" smtClean="0"/>
              <a:t>Comment received re: CID 174</a:t>
            </a:r>
          </a:p>
          <a:p>
            <a:pPr lvl="1"/>
            <a:r>
              <a:rPr lang="en-US" dirty="0" smtClean="0"/>
              <a:t>“We </a:t>
            </a:r>
            <a:r>
              <a:rPr lang="en-US" dirty="0"/>
              <a:t>are producing a product using the 802.11af standard</a:t>
            </a:r>
            <a:r>
              <a:rPr lang="en-US" dirty="0" smtClean="0"/>
              <a:t>. We </a:t>
            </a:r>
            <a:r>
              <a:rPr lang="en-US" dirty="0"/>
              <a:t>are using the below collision </a:t>
            </a:r>
            <a:r>
              <a:rPr lang="en-US" dirty="0" smtClean="0"/>
              <a:t>detection [coverage classes] </a:t>
            </a:r>
            <a:r>
              <a:rPr lang="en-US" dirty="0"/>
              <a:t>back off timing and do not want it marked obsolete</a:t>
            </a:r>
            <a:r>
              <a:rPr lang="en-US" dirty="0" smtClean="0"/>
              <a:t>.”</a:t>
            </a:r>
            <a:endParaRPr lang="en-US"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22750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6</a:t>
            </a:fld>
            <a:endParaRPr lang="en-US" smtClean="0"/>
          </a:p>
        </p:txBody>
      </p:sp>
      <p:sp>
        <p:nvSpPr>
          <p:cNvPr id="9222" name="Rectangle 2"/>
          <p:cNvSpPr>
            <a:spLocks noGrp="1" noChangeArrowheads="1"/>
          </p:cNvSpPr>
          <p:nvPr>
            <p:ph type="title" idx="4294967295"/>
          </p:nvPr>
        </p:nvSpPr>
        <p:spPr>
          <a:xfrm>
            <a:off x="2209800" y="5334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601786"/>
            <a:ext cx="10972800" cy="4951414"/>
          </a:xfrm>
        </p:spPr>
        <p:txBody>
          <a:bodyPr/>
          <a:lstStyle/>
          <a:p>
            <a:r>
              <a:rPr lang="en-GB" dirty="0"/>
              <a:t>CID </a:t>
            </a:r>
            <a:r>
              <a:rPr lang="en-GB" dirty="0" smtClean="0"/>
              <a:t>60, 66, 67 </a:t>
            </a:r>
            <a:r>
              <a:rPr lang="en-GB" dirty="0"/>
              <a:t>in </a:t>
            </a:r>
            <a:r>
              <a:rPr lang="en-GB" dirty="0" smtClean="0"/>
              <a:t>11-17-989</a:t>
            </a:r>
          </a:p>
          <a:p>
            <a:pPr lvl="1"/>
            <a:r>
              <a:rPr lang="en-US" dirty="0"/>
              <a:t>CID 60 </a:t>
            </a:r>
            <a:r>
              <a:rPr lang="en-US" dirty="0" smtClean="0"/>
              <a:t>	PCO </a:t>
            </a:r>
            <a:r>
              <a:rPr lang="en-US" dirty="0"/>
              <a:t>Phased </a:t>
            </a:r>
            <a:r>
              <a:rPr lang="en-US" dirty="0" smtClean="0"/>
              <a:t>co-existence operation – Motion prepared </a:t>
            </a:r>
            <a:endParaRPr lang="en-GB" dirty="0"/>
          </a:p>
          <a:p>
            <a:pPr lvl="1"/>
            <a:r>
              <a:rPr lang="en-GB" dirty="0"/>
              <a:t>CID 66	Strictly Ordered Service Class </a:t>
            </a:r>
            <a:r>
              <a:rPr lang="en-GB" dirty="0" smtClean="0"/>
              <a:t>– Motion prepared</a:t>
            </a:r>
            <a:endParaRPr lang="en-GB" dirty="0"/>
          </a:p>
          <a:p>
            <a:pPr lvl="1"/>
            <a:r>
              <a:rPr lang="en-US" dirty="0"/>
              <a:t>CID 67</a:t>
            </a:r>
            <a:r>
              <a:rPr lang="en-GB" dirty="0"/>
              <a:t> </a:t>
            </a:r>
            <a:r>
              <a:rPr lang="en-GB" dirty="0" smtClean="0"/>
              <a:t>	L-SIG </a:t>
            </a:r>
            <a:r>
              <a:rPr lang="en-GB" dirty="0"/>
              <a:t>TXOP protection mechanism </a:t>
            </a:r>
            <a:endParaRPr lang="en-GB" dirty="0" smtClean="0"/>
          </a:p>
          <a:p>
            <a:r>
              <a:rPr lang="en-GB" dirty="0" smtClean="0"/>
              <a:t>CIDs 57, 58, 61, 70  </a:t>
            </a:r>
            <a:r>
              <a:rPr lang="en-GB" dirty="0"/>
              <a:t>in </a:t>
            </a:r>
            <a:r>
              <a:rPr lang="en-GB" dirty="0" smtClean="0"/>
              <a:t>11-17-1137 – text prepared, pending review</a:t>
            </a:r>
          </a:p>
          <a:p>
            <a:pPr lvl="1"/>
            <a:r>
              <a:rPr lang="en-US" dirty="0" smtClean="0"/>
              <a:t>CID 57 	</a:t>
            </a:r>
            <a:r>
              <a:rPr lang="en-GB" dirty="0" err="1" smtClean="0"/>
              <a:t>BlockAckReq</a:t>
            </a:r>
            <a:endParaRPr lang="en-GB" dirty="0" smtClean="0"/>
          </a:p>
          <a:p>
            <a:pPr lvl="1"/>
            <a:r>
              <a:rPr lang="en-US" dirty="0" smtClean="0"/>
              <a:t>CID 58	B</a:t>
            </a:r>
            <a:r>
              <a:rPr lang="en-GB" dirty="0" err="1" smtClean="0"/>
              <a:t>asic</a:t>
            </a:r>
            <a:r>
              <a:rPr lang="en-GB" dirty="0" smtClean="0"/>
              <a:t> </a:t>
            </a:r>
            <a:r>
              <a:rPr lang="en-GB" dirty="0" err="1"/>
              <a:t>BlockAck</a:t>
            </a:r>
            <a:r>
              <a:rPr lang="en-GB" dirty="0"/>
              <a:t> </a:t>
            </a:r>
            <a:r>
              <a:rPr lang="en-GB" dirty="0" smtClean="0"/>
              <a:t>variant</a:t>
            </a:r>
          </a:p>
          <a:p>
            <a:pPr lvl="1"/>
            <a:r>
              <a:rPr lang="en-US" dirty="0" smtClean="0"/>
              <a:t>CID 61	</a:t>
            </a:r>
            <a:r>
              <a:rPr lang="en-GB" dirty="0"/>
              <a:t>Non-HT </a:t>
            </a:r>
            <a:r>
              <a:rPr lang="en-GB" dirty="0" smtClean="0"/>
              <a:t>block </a:t>
            </a:r>
            <a:r>
              <a:rPr lang="en-GB" dirty="0" err="1" smtClean="0"/>
              <a:t>ack</a:t>
            </a:r>
            <a:r>
              <a:rPr lang="en-GB" dirty="0" smtClean="0"/>
              <a:t> </a:t>
            </a:r>
          </a:p>
          <a:p>
            <a:pPr lvl="1"/>
            <a:r>
              <a:rPr lang="en-US" dirty="0" smtClean="0"/>
              <a:t>CID 70	</a:t>
            </a:r>
            <a:r>
              <a:rPr lang="en-GB" dirty="0"/>
              <a:t>HT-delayed block </a:t>
            </a:r>
            <a:r>
              <a:rPr lang="en-GB" dirty="0" err="1"/>
              <a:t>ack</a:t>
            </a:r>
            <a:r>
              <a:rPr lang="en-GB" dirty="0"/>
              <a:t> </a:t>
            </a:r>
            <a:endParaRPr lang="en-GB" dirty="0" smtClean="0"/>
          </a:p>
          <a:p>
            <a:r>
              <a:rPr lang="en-GB" dirty="0" smtClean="0"/>
              <a:t>CIDs </a:t>
            </a:r>
            <a:r>
              <a:rPr lang="en-GB" dirty="0"/>
              <a:t>59 and 62 in 11-17-1518 </a:t>
            </a:r>
            <a:r>
              <a:rPr lang="en-GB" dirty="0" smtClean="0"/>
              <a:t>– text prepared, pending review</a:t>
            </a:r>
          </a:p>
          <a:p>
            <a:pPr lvl="1"/>
            <a:r>
              <a:rPr lang="en-GB" dirty="0" smtClean="0"/>
              <a:t>CID 59	</a:t>
            </a:r>
            <a:r>
              <a:rPr lang="en-GB" dirty="0"/>
              <a:t>DLS </a:t>
            </a:r>
            <a:endParaRPr lang="en-GB" dirty="0" smtClean="0"/>
          </a:p>
          <a:p>
            <a:pPr lvl="1"/>
            <a:r>
              <a:rPr lang="en-GB" dirty="0" smtClean="0"/>
              <a:t>CID 58 	STSL</a:t>
            </a:r>
            <a:endParaRPr lang="en-GB" sz="2200"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2" name="Rectangle 2"/>
          <p:cNvSpPr>
            <a:spLocks noGrp="1" noChangeArrowheads="1"/>
          </p:cNvSpPr>
          <p:nvPr>
            <p:ph type="title" idx="4294967295"/>
          </p:nvPr>
        </p:nvSpPr>
        <p:spPr>
          <a:xfrm>
            <a:off x="2209800" y="533400"/>
            <a:ext cx="7772400" cy="1066800"/>
          </a:xfrm>
        </p:spPr>
        <p:txBody>
          <a:bodyPr/>
          <a:lstStyle/>
          <a:p>
            <a:r>
              <a:rPr lang="en-US" altLang="en-US" dirty="0" smtClean="0"/>
              <a:t>Comments for removal of features from the standard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981201"/>
            <a:ext cx="10058400" cy="2819399"/>
          </a:xfrm>
        </p:spPr>
        <p:txBody>
          <a:bodyPr/>
          <a:lstStyle/>
          <a:p>
            <a:r>
              <a:rPr lang="en-GB" dirty="0" smtClean="0"/>
              <a:t>CID </a:t>
            </a:r>
            <a:r>
              <a:rPr lang="en-GB" dirty="0"/>
              <a:t>63 </a:t>
            </a:r>
            <a:r>
              <a:rPr lang="en-GB" dirty="0" smtClean="0"/>
              <a:t>in 11-17-1504 – text prepared; assess group direction</a:t>
            </a:r>
          </a:p>
          <a:p>
            <a:pPr lvl="1"/>
            <a:r>
              <a:rPr lang="en-GB" dirty="0" smtClean="0"/>
              <a:t>CID 63	Pre-RSNA methods</a:t>
            </a:r>
          </a:p>
          <a:p>
            <a:r>
              <a:rPr lang="en-GB" dirty="0" smtClean="0"/>
              <a:t>CID </a:t>
            </a:r>
            <a:r>
              <a:rPr lang="en-GB" dirty="0"/>
              <a:t>65 </a:t>
            </a:r>
            <a:r>
              <a:rPr lang="en-GB" dirty="0" smtClean="0"/>
              <a:t>in 11-17-1519 – text prepared, pending review</a:t>
            </a:r>
          </a:p>
          <a:p>
            <a:pPr lvl="1"/>
            <a:r>
              <a:rPr lang="en-GB" dirty="0" smtClean="0"/>
              <a:t>CID 65 	PCF</a:t>
            </a:r>
          </a:p>
          <a:p>
            <a:r>
              <a:rPr lang="en-GB" dirty="0" smtClean="0"/>
              <a:t>CID </a:t>
            </a:r>
            <a:r>
              <a:rPr lang="en-GB" dirty="0"/>
              <a:t>69 </a:t>
            </a:r>
            <a:r>
              <a:rPr lang="en-GB" dirty="0" smtClean="0"/>
              <a:t>in 11-17-1520</a:t>
            </a:r>
            <a:r>
              <a:rPr lang="en-GB" dirty="0"/>
              <a:t>– text prepared, pending </a:t>
            </a:r>
            <a:r>
              <a:rPr lang="en-GB" dirty="0" smtClean="0"/>
              <a:t>review</a:t>
            </a:r>
          </a:p>
          <a:p>
            <a:pPr lvl="1"/>
            <a:r>
              <a:rPr lang="en-GB" dirty="0" smtClean="0"/>
              <a:t>CID 69	RIFS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0795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473937</TotalTime>
  <Words>2019</Words>
  <Application>Microsoft Office PowerPoint</Application>
  <PresentationFormat>Widescreen</PresentationFormat>
  <Paragraphs>422</Paragraphs>
  <Slides>23</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MS Gothic</vt:lpstr>
      <vt:lpstr>MS PGothic</vt:lpstr>
      <vt:lpstr>Arial</vt:lpstr>
      <vt:lpstr>Helvetica</vt:lpstr>
      <vt:lpstr>Monotype Sorts</vt:lpstr>
      <vt:lpstr>Times New Roman</vt:lpstr>
      <vt:lpstr>802-11-Submission</vt:lpstr>
      <vt:lpstr>Document</vt:lpstr>
      <vt:lpstr>IEEE 802.11 TGmd November 2017 Agenda</vt:lpstr>
      <vt:lpstr>Abstract</vt:lpstr>
      <vt:lpstr>TGmd Agenda</vt:lpstr>
      <vt:lpstr>CIDs 174, 197, 198 – reflector email sent 11Oct17</vt:lpstr>
      <vt:lpstr>CID 174</vt:lpstr>
      <vt:lpstr>Comments for removal of features from the standard</vt:lpstr>
      <vt:lpstr>Comments for removal of features from the standard - 2</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November 2017 – January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2017</cp:keywords>
  <cp:lastModifiedBy>Stanley, Dorothy</cp:lastModifiedBy>
  <cp:revision>2927</cp:revision>
  <cp:lastPrinted>1998-02-10T13:28:06Z</cp:lastPrinted>
  <dcterms:created xsi:type="dcterms:W3CDTF">2005-01-04T21:26:55Z</dcterms:created>
  <dcterms:modified xsi:type="dcterms:W3CDTF">2017-11-06T14:59:47Z</dcterms:modified>
</cp:coreProperties>
</file>