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9"/>
  </p:notesMasterIdLst>
  <p:handoutMasterIdLst>
    <p:handoutMasterId r:id="rId70"/>
  </p:handoutMasterIdLst>
  <p:sldIdLst>
    <p:sldId id="269" r:id="rId2"/>
    <p:sldId id="302" r:id="rId3"/>
    <p:sldId id="300" r:id="rId4"/>
    <p:sldId id="295" r:id="rId5"/>
    <p:sldId id="296" r:id="rId6"/>
    <p:sldId id="297" r:id="rId7"/>
    <p:sldId id="298" r:id="rId8"/>
    <p:sldId id="503" r:id="rId9"/>
    <p:sldId id="738" r:id="rId10"/>
    <p:sldId id="301" r:id="rId11"/>
    <p:sldId id="416" r:id="rId12"/>
    <p:sldId id="306" r:id="rId13"/>
    <p:sldId id="397" r:id="rId14"/>
    <p:sldId id="508" r:id="rId15"/>
    <p:sldId id="510" r:id="rId16"/>
    <p:sldId id="511" r:id="rId17"/>
    <p:sldId id="514" r:id="rId18"/>
    <p:sldId id="516" r:id="rId19"/>
    <p:sldId id="515" r:id="rId20"/>
    <p:sldId id="747" r:id="rId21"/>
    <p:sldId id="784" r:id="rId22"/>
    <p:sldId id="764" r:id="rId23"/>
    <p:sldId id="763" r:id="rId24"/>
    <p:sldId id="783" r:id="rId25"/>
    <p:sldId id="765" r:id="rId26"/>
    <p:sldId id="770" r:id="rId27"/>
    <p:sldId id="779" r:id="rId28"/>
    <p:sldId id="767" r:id="rId29"/>
    <p:sldId id="766" r:id="rId30"/>
    <p:sldId id="768" r:id="rId31"/>
    <p:sldId id="771" r:id="rId32"/>
    <p:sldId id="769" r:id="rId33"/>
    <p:sldId id="780" r:id="rId34"/>
    <p:sldId id="781" r:id="rId35"/>
    <p:sldId id="782" r:id="rId36"/>
    <p:sldId id="785" r:id="rId37"/>
    <p:sldId id="786" r:id="rId38"/>
    <p:sldId id="796" r:id="rId39"/>
    <p:sldId id="797" r:id="rId40"/>
    <p:sldId id="798" r:id="rId41"/>
    <p:sldId id="758" r:id="rId42"/>
    <p:sldId id="759" r:id="rId43"/>
    <p:sldId id="762" r:id="rId44"/>
    <p:sldId id="760" r:id="rId45"/>
    <p:sldId id="801" r:id="rId46"/>
    <p:sldId id="802" r:id="rId47"/>
    <p:sldId id="803" r:id="rId48"/>
    <p:sldId id="804" r:id="rId49"/>
    <p:sldId id="756" r:id="rId50"/>
    <p:sldId id="790" r:id="rId51"/>
    <p:sldId id="792" r:id="rId52"/>
    <p:sldId id="793" r:id="rId53"/>
    <p:sldId id="788" r:id="rId54"/>
    <p:sldId id="799" r:id="rId55"/>
    <p:sldId id="800" r:id="rId56"/>
    <p:sldId id="795" r:id="rId57"/>
    <p:sldId id="794" r:id="rId58"/>
    <p:sldId id="745" r:id="rId59"/>
    <p:sldId id="761" r:id="rId60"/>
    <p:sldId id="627" r:id="rId61"/>
    <p:sldId id="626" r:id="rId62"/>
    <p:sldId id="620" r:id="rId63"/>
    <p:sldId id="625" r:id="rId64"/>
    <p:sldId id="604" r:id="rId65"/>
    <p:sldId id="598" r:id="rId66"/>
    <p:sldId id="791" r:id="rId67"/>
    <p:sldId id="305" r:id="rId6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71403" autoAdjust="0"/>
  </p:normalViewPr>
  <p:slideViewPr>
    <p:cSldViewPr>
      <p:cViewPr varScale="1">
        <p:scale>
          <a:sx n="84" d="100"/>
          <a:sy n="84" d="100"/>
        </p:scale>
        <p:origin x="533"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802.11-17/1551r3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7/11-17-1544-00-coex-minutes-of-coexistence-sc-september-meeting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Communications/16_11/R1-1613770.zip" TargetMode="External"/><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64-00-00EC-802-to-3gpp-ran-ran1-ran4-liaison-statemen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498-00-coex-3gpp-ran1-90-meeting-summary-on-laa-enhancements.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1588-00-coex-nr-workshop-summary.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7/11-17-1498-00-coex-3gpp-ran1-90-meeting-summary-on-laa-enhancements.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7/11-17-0634-04-0000-proposed-ls-to-etsi-bran-wrt-802-11-exception.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7/11-17-1637-00-coex-enabling-the-use-of-ieee-802-11ax-stye-spatial-reuse.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17/11-17-1393-00-coex-proposed-liaison-statement-to-etsi-bran-in-relation-to-blocking-energy-issues.docx" TargetMode="External"/><Relationship Id="rId2" Type="http://schemas.openxmlformats.org/officeDocument/2006/relationships/hyperlink" Target="https://mentor.ieee.org/802.11/dcn/17/11-17-1639-00-coex-proposal-to-restrict-blocking-energy.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17/11-17-1393-00-coex-proposed-liaison-statement-to-etsi-bran-in-relation-to-blocking-energy-issues.docx" TargetMode="External"/><Relationship Id="rId2" Type="http://schemas.openxmlformats.org/officeDocument/2006/relationships/hyperlink" Target="https://mentor.ieee.org/802.11/dcn/17/11-17-1639-00-coex-proposal-to-restrict-blocking-energy.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7/11-17-1393-00-coex-proposed-liaison-statement-to-etsi-bran-in-relation-to-blocking-energy-issues.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17/11-17-1721-00-coex-normative-text-for-deterministic-backoff.docx" TargetMode="External"/><Relationship Id="rId2" Type="http://schemas.openxmlformats.org/officeDocument/2006/relationships/hyperlink" Target="https://mentor.ieee.org/802.11/dcn/17/11-17-1428-03-coex-deterministic-backoff.ppt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720-00-coex-example-code-for-deterministic-backoff.doc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17/11-17-1578-00-coex-summary-of-1932-1-wg-activities.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ieeexplore.ieee.org/stamp/stamp.jsp?tp=&amp;arnumber=8082575" TargetMode="External"/><Relationship Id="rId2" Type="http://schemas.openxmlformats.org/officeDocument/2006/relationships/hyperlink" Target="http://www.comsoc.org/comstandardsmag"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www.standardsuniversity.org/e-magazine/september-2017/trade-off-innovation-regulation-unlicensed-spectrum/"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Orlando </a:t>
            </a:r>
            <a:r>
              <a:rPr lang="en-US" dirty="0" smtClean="0">
                <a:solidFill>
                  <a:schemeClr val="accent6"/>
                </a:solidFill>
              </a:rPr>
              <a:t>in November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7 November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a:solidFill>
                  <a:srgbClr val="FF0000"/>
                </a:solidFill>
              </a:rPr>
              <a:t>Deterministic </a:t>
            </a:r>
            <a:r>
              <a:rPr lang="en-AU" dirty="0" smtClean="0">
                <a:solidFill>
                  <a:srgbClr val="FF0000"/>
                </a:solidFill>
              </a:rPr>
              <a:t>backoff </a:t>
            </a:r>
            <a:endParaRPr lang="en-AU" dirty="0">
              <a:solidFill>
                <a:srgbClr val="FF0000"/>
              </a:solidFill>
            </a:endParaRPr>
          </a:p>
          <a:p>
            <a:pPr lvl="3"/>
            <a:r>
              <a:rPr lang="en-AU" dirty="0" smtClean="0"/>
              <a:t>Discuss possibility of “less rules and more innovation”</a:t>
            </a:r>
          </a:p>
          <a:p>
            <a:pPr lvl="3"/>
            <a:r>
              <a:rPr lang="en-AU" dirty="0" smtClean="0"/>
              <a:t>Discuss related paper on principles for HS</a:t>
            </a:r>
          </a:p>
          <a:p>
            <a:pPr lvl="3"/>
            <a:r>
              <a:rPr lang="en-AU" dirty="0" smtClean="0"/>
              <a:t>Review activities in IEEE 1932.1</a:t>
            </a:r>
          </a:p>
          <a:p>
            <a:pPr lvl="3"/>
            <a:r>
              <a:rPr lang="en-AU" dirty="0" smtClean="0"/>
              <a:t>Highlight recent IEEE articles</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approval of the Coexistence SC meeting minutes from Hawaii</a:t>
            </a:r>
            <a:endParaRPr lang="en-AU" dirty="0"/>
          </a:p>
        </p:txBody>
      </p:sp>
      <p:sp>
        <p:nvSpPr>
          <p:cNvPr id="3" name="Content Placeholder 2"/>
          <p:cNvSpPr>
            <a:spLocks noGrp="1"/>
          </p:cNvSpPr>
          <p:nvPr>
            <p:ph idx="1"/>
          </p:nvPr>
        </p:nvSpPr>
        <p:spPr/>
        <p:txBody>
          <a:bodyPr/>
          <a:lstStyle/>
          <a:p>
            <a:pPr lvl="1"/>
            <a:r>
              <a:rPr lang="en-AU" dirty="0" smtClean="0"/>
              <a:t>Guido Hiertz (Ericsson) kindly took notes for the Coexistence SC at the Hawaii meeting in Sept 2017</a:t>
            </a:r>
          </a:p>
          <a:p>
            <a:pPr lvl="1"/>
            <a:r>
              <a:rPr lang="en-AU" dirty="0" smtClean="0"/>
              <a:t>The notes are available on Mentor:</a:t>
            </a:r>
          </a:p>
          <a:p>
            <a:pPr lvl="2"/>
            <a:r>
              <a:rPr lang="en-AU" dirty="0" smtClean="0">
                <a:hlinkClick r:id="rId2"/>
              </a:rPr>
              <a:t>11-17-1544-00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A number of liaisons between IEEE 802 and 3GPP left the </a:t>
            </a:r>
            <a:r>
              <a:rPr lang="en-GB" i="1" dirty="0"/>
              <a:t>PDED issue </a:t>
            </a:r>
            <a:r>
              <a:rPr lang="en-GB" dirty="0"/>
              <a:t>open as of September 2016</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cxnSp>
        <p:nvCxnSpPr>
          <p:cNvPr id="7" name="Straight Arrow Connector 6"/>
          <p:cNvCxnSpPr/>
          <p:nvPr/>
        </p:nvCxnSpPr>
        <p:spPr bwMode="auto">
          <a:xfrm>
            <a:off x="838200" y="2057400"/>
            <a:ext cx="0" cy="4191000"/>
          </a:xfrm>
          <a:prstGeom prst="straightConnector1">
            <a:avLst/>
          </a:prstGeom>
          <a:solidFill>
            <a:schemeClr val="accent1"/>
          </a:solidFill>
          <a:ln w="57150" cap="flat" cmpd="sng" algn="ctr">
            <a:solidFill>
              <a:schemeClr val="accent2"/>
            </a:solidFill>
            <a:prstDash val="solid"/>
            <a:round/>
            <a:headEnd type="none" w="sm" len="sm"/>
            <a:tailEnd type="arrow"/>
          </a:ln>
          <a:effectLst/>
        </p:spPr>
      </p:cxnSp>
      <p:sp>
        <p:nvSpPr>
          <p:cNvPr id="8" name="Rectangle 7"/>
          <p:cNvSpPr/>
          <p:nvPr/>
        </p:nvSpPr>
        <p:spPr bwMode="auto">
          <a:xfrm>
            <a:off x="838200" y="20574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Mar</a:t>
            </a:r>
            <a:r>
              <a:rPr kumimoji="0" lang="en-AU" sz="1600" b="1" i="0" u="none" strike="noStrike" cap="none" normalizeH="0" dirty="0" smtClean="0">
                <a:ln>
                  <a:noFill/>
                </a:ln>
                <a:solidFill>
                  <a:schemeClr val="accent2"/>
                </a:solidFill>
                <a:effectLst/>
                <a:latin typeface="+mj-lt"/>
              </a:rPr>
              <a:t> 2016</a:t>
            </a:r>
            <a:endParaRPr kumimoji="0" lang="en-AU" sz="1600" b="1" i="0" u="none" strike="noStrike" cap="none" normalizeH="0" baseline="0" dirty="0" smtClean="0">
              <a:ln>
                <a:noFill/>
              </a:ln>
              <a:solidFill>
                <a:schemeClr val="accent2"/>
              </a:solidFill>
              <a:effectLst/>
              <a:latin typeface="+mj-lt"/>
            </a:endParaRPr>
          </a:p>
        </p:txBody>
      </p:sp>
      <p:sp>
        <p:nvSpPr>
          <p:cNvPr id="9" name="Rectangle 8"/>
          <p:cNvSpPr/>
          <p:nvPr/>
        </p:nvSpPr>
        <p:spPr bwMode="auto">
          <a:xfrm>
            <a:off x="838200" y="32766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Jun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0" name="Rectangle 9"/>
          <p:cNvSpPr/>
          <p:nvPr/>
        </p:nvSpPr>
        <p:spPr bwMode="auto">
          <a:xfrm>
            <a:off x="838200" y="44958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Aug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1" name="Rectangle 10"/>
          <p:cNvSpPr/>
          <p:nvPr/>
        </p:nvSpPr>
        <p:spPr bwMode="auto">
          <a:xfrm>
            <a:off x="2057400" y="20574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GB" sz="1600" dirty="0">
                <a:latin typeface="+mj-lt"/>
              </a:rPr>
              <a:t>Mar 2016: IEEE 802 requested (</a:t>
            </a:r>
            <a:r>
              <a:rPr lang="en-GB" sz="1600" dirty="0">
                <a:latin typeface="+mj-lt"/>
                <a:hlinkClick r:id="rId2"/>
              </a:rPr>
              <a:t>19-16-0037-09</a:t>
            </a:r>
            <a:r>
              <a:rPr lang="en-GB" sz="1600" dirty="0">
                <a:latin typeface="+mj-lt"/>
              </a:rPr>
              <a:t> ) that 3GPP RAN1 make LAA more sensitive to 802.11 transmissions, using either PD/ED similar to IEEE 802.11ac or ED of -77dBm</a:t>
            </a:r>
          </a:p>
        </p:txBody>
      </p:sp>
      <p:sp>
        <p:nvSpPr>
          <p:cNvPr id="12" name="Rectangle 11"/>
          <p:cNvSpPr/>
          <p:nvPr/>
        </p:nvSpPr>
        <p:spPr bwMode="auto">
          <a:xfrm>
            <a:off x="2057400" y="32766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dirty="0">
                <a:latin typeface="+mj-lt"/>
              </a:rPr>
              <a:t>3GPP RAN1 rejected (</a:t>
            </a:r>
            <a:r>
              <a:rPr lang="en-AU" sz="1600" dirty="0">
                <a:latin typeface="+mj-lt"/>
                <a:hlinkClick r:id="rId3"/>
              </a:rPr>
              <a:t>R1-166040</a:t>
            </a:r>
            <a:r>
              <a:rPr lang="en-AU" sz="1600" dirty="0">
                <a:latin typeface="+mj-lt"/>
              </a:rPr>
              <a:t>) IEEE 802’s  request on the basis that they had considerable debate and decided there was not a problem with an ED of -72dBm; they also requested that IEEE 802.11ax adopt the </a:t>
            </a:r>
            <a:r>
              <a:rPr lang="en-AU" sz="1600" dirty="0" smtClean="0">
                <a:latin typeface="+mj-lt"/>
              </a:rPr>
              <a:t>same mechanism</a:t>
            </a:r>
            <a:endParaRPr lang="en-AU" sz="1600" dirty="0">
              <a:latin typeface="+mj-lt"/>
            </a:endParaRPr>
          </a:p>
        </p:txBody>
      </p:sp>
      <p:sp>
        <p:nvSpPr>
          <p:cNvPr id="13" name="Rectangle 12"/>
          <p:cNvSpPr/>
          <p:nvPr/>
        </p:nvSpPr>
        <p:spPr bwMode="auto">
          <a:xfrm>
            <a:off x="2057400" y="44958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i="1" dirty="0" smtClean="0">
                <a:latin typeface="+mj-lt"/>
              </a:rPr>
              <a:t>IEEE 802 noted (</a:t>
            </a:r>
            <a:r>
              <a:rPr lang="en-AU" sz="1600" i="1" dirty="0" smtClean="0">
                <a:latin typeface="+mj-lt"/>
                <a:hlinkClick r:id="rId4"/>
              </a:rPr>
              <a:t>IEEE 802 liaison to 3GPP RAN</a:t>
            </a:r>
            <a:r>
              <a:rPr lang="en-AU" sz="1600" i="1" dirty="0" smtClean="0">
                <a:latin typeface="+mj-lt"/>
              </a:rPr>
              <a:t>) 3GPP RAN1’s simulations (issue 3) were based on invalid assumptions &amp; asked them to use more realistic assumptions; but did not respond to request that 802.11ax adopt an ED of -72dBm </a:t>
            </a:r>
            <a:endParaRPr lang="en-AU" sz="1600" i="1" dirty="0">
              <a:latin typeface="+mj-lt"/>
            </a:endParaRPr>
          </a:p>
        </p:txBody>
      </p:sp>
      <p:sp>
        <p:nvSpPr>
          <p:cNvPr id="17" name="Rectangle 16"/>
          <p:cNvSpPr/>
          <p:nvPr/>
        </p:nvSpPr>
        <p:spPr bwMode="auto">
          <a:xfrm>
            <a:off x="838200" y="57150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Sept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8" name="Rectangle 17"/>
          <p:cNvSpPr/>
          <p:nvPr/>
        </p:nvSpPr>
        <p:spPr bwMode="auto">
          <a:xfrm>
            <a:off x="2057400" y="57150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PDED issue open</a:t>
            </a:r>
            <a:endParaRPr lang="en-AU" sz="1600" b="1" dirty="0">
              <a:latin typeface="+mj-lt"/>
            </a:endParaRPr>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smtClean="0"/>
              <a:t>PDED ad hoc </a:t>
            </a:r>
            <a:r>
              <a:rPr lang="en-AU" dirty="0" smtClean="0"/>
              <a:t>was formed in Sept 2016 to respond to RAN1 request that </a:t>
            </a:r>
            <a:r>
              <a:rPr lang="en-GB" dirty="0" smtClean="0"/>
              <a:t>802.11ax adopt an ED of -72dBm</a:t>
            </a:r>
            <a:endParaRPr lang="en-AU" dirty="0"/>
          </a:p>
        </p:txBody>
      </p:sp>
      <p:sp>
        <p:nvSpPr>
          <p:cNvPr id="3" name="Content Placeholder 2"/>
          <p:cNvSpPr>
            <a:spLocks noGrp="1"/>
          </p:cNvSpPr>
          <p:nvPr>
            <p:ph idx="1"/>
          </p:nvPr>
        </p:nvSpPr>
        <p:spPr/>
        <p:txBody>
          <a:bodyPr/>
          <a:lstStyle/>
          <a:p>
            <a:r>
              <a:rPr lang="en-AU" dirty="0" smtClean="0"/>
              <a:t>Formation docs </a:t>
            </a:r>
            <a:r>
              <a:rPr lang="en-AU" dirty="0"/>
              <a:t>from Sept 2016</a:t>
            </a:r>
            <a:endParaRPr lang="en-AU" dirty="0">
              <a:hlinkClick r:id="rId2"/>
            </a:endParaRPr>
          </a:p>
          <a:p>
            <a:pPr lvl="1"/>
            <a:r>
              <a:rPr lang="en-AU" dirty="0">
                <a:hlinkClick r:id="rId2"/>
              </a:rPr>
              <a:t>19-16-0110-00</a:t>
            </a:r>
            <a:r>
              <a:rPr lang="en-AU" dirty="0"/>
              <a:t> described the </a:t>
            </a:r>
            <a:r>
              <a:rPr lang="en-AU" i="1" dirty="0"/>
              <a:t>PDED issue </a:t>
            </a:r>
            <a:r>
              <a:rPr lang="en-AU" dirty="0"/>
              <a:t>for IEEE 802.19 WG and a variety of possible responses </a:t>
            </a:r>
          </a:p>
          <a:p>
            <a:pPr lvl="1"/>
            <a:r>
              <a:rPr lang="en-AU" dirty="0">
                <a:hlinkClick r:id="rId3"/>
              </a:rPr>
              <a:t>11-16-1263-00</a:t>
            </a:r>
            <a:r>
              <a:rPr lang="en-AU" dirty="0"/>
              <a:t> summarised </a:t>
            </a:r>
            <a:r>
              <a:rPr lang="en-AU" i="1" dirty="0"/>
              <a:t>the PDED issue </a:t>
            </a:r>
            <a:r>
              <a:rPr lang="en-AU" dirty="0"/>
              <a:t>for the IEEE 802.11 WG and this directly led to the </a:t>
            </a:r>
            <a:r>
              <a:rPr lang="en-AU" i="1" dirty="0"/>
              <a:t>PDED ad hoc </a:t>
            </a:r>
            <a:r>
              <a:rPr lang="en-AU" dirty="0" smtClean="0"/>
              <a:t>formation</a:t>
            </a:r>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449182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smtClean="0"/>
              <a:t>sent LS’s to and received LS’s from 3GPP RAN1</a:t>
            </a:r>
            <a:endParaRPr lang="en-AU" dirty="0"/>
          </a:p>
        </p:txBody>
      </p:sp>
      <p:sp>
        <p:nvSpPr>
          <p:cNvPr id="3" name="Content Placeholder 2"/>
          <p:cNvSpPr>
            <a:spLocks noGrp="1"/>
          </p:cNvSpPr>
          <p:nvPr>
            <p:ph idx="1"/>
          </p:nvPr>
        </p:nvSpPr>
        <p:spPr/>
        <p:txBody>
          <a:bodyPr/>
          <a:lstStyle/>
          <a:p>
            <a:r>
              <a:rPr lang="en-AU" dirty="0" smtClean="0"/>
              <a:t>LS’s to/from 3GPP RAN1</a:t>
            </a:r>
          </a:p>
          <a:p>
            <a:pPr lvl="1"/>
            <a:r>
              <a:rPr lang="en-AU" b="1" dirty="0" smtClean="0"/>
              <a:t>Nov 2016</a:t>
            </a:r>
            <a:r>
              <a:rPr lang="en-AU" dirty="0" smtClean="0"/>
              <a:t>: </a:t>
            </a:r>
            <a:r>
              <a:rPr lang="en-AU" i="1" dirty="0"/>
              <a:t>PDED ad hoc </a:t>
            </a:r>
            <a:r>
              <a:rPr lang="en-AU" dirty="0" smtClean="0"/>
              <a:t>sent a </a:t>
            </a:r>
            <a:r>
              <a:rPr lang="en-AU" dirty="0" smtClean="0">
                <a:hlinkClick r:id="rId2"/>
              </a:rPr>
              <a:t>LS</a:t>
            </a:r>
            <a:r>
              <a:rPr lang="en-AU" dirty="0" smtClean="0"/>
              <a:t> to RAN1 explaining </a:t>
            </a:r>
            <a:r>
              <a:rPr lang="en-AU" dirty="0"/>
              <a:t>why the </a:t>
            </a:r>
            <a:r>
              <a:rPr lang="en-AU" dirty="0" smtClean="0"/>
              <a:t>RAN1 </a:t>
            </a:r>
            <a:r>
              <a:rPr lang="en-AU" dirty="0"/>
              <a:t>request that 802.11ax adopt ED = -72dBm does not make sense </a:t>
            </a:r>
            <a:r>
              <a:rPr lang="en-AU" dirty="0" smtClean="0"/>
              <a:t>and requesting RAN1 to adopt PD for LAA</a:t>
            </a:r>
          </a:p>
          <a:p>
            <a:pPr lvl="1"/>
            <a:r>
              <a:rPr lang="en-AU" b="1" dirty="0" smtClean="0"/>
              <a:t>Nov 2016</a:t>
            </a:r>
            <a:r>
              <a:rPr lang="en-AU" dirty="0" smtClean="0"/>
              <a:t>: RAN1 responded </a:t>
            </a:r>
            <a:r>
              <a:rPr lang="en-AU" dirty="0"/>
              <a:t>with a </a:t>
            </a:r>
            <a:r>
              <a:rPr lang="en-AU" dirty="0">
                <a:hlinkClick r:id="rId3"/>
              </a:rPr>
              <a:t>LS</a:t>
            </a:r>
            <a:r>
              <a:rPr lang="en-AU" dirty="0"/>
              <a:t> (see issues 13 &amp; 14) </a:t>
            </a:r>
            <a:r>
              <a:rPr lang="en-AU" dirty="0" smtClean="0"/>
              <a:t>that  rejected </a:t>
            </a:r>
            <a:r>
              <a:rPr lang="en-AU" i="1" dirty="0" smtClean="0"/>
              <a:t>PDED ad </a:t>
            </a:r>
            <a:r>
              <a:rPr lang="en-AU" i="1" dirty="0" err="1" smtClean="0"/>
              <a:t>hoc</a:t>
            </a:r>
            <a:r>
              <a:rPr lang="en-AU" dirty="0" err="1" smtClean="0"/>
              <a:t>’s</a:t>
            </a:r>
            <a:r>
              <a:rPr lang="en-AU" dirty="0" smtClean="0"/>
              <a:t> request  </a:t>
            </a:r>
            <a:r>
              <a:rPr lang="en-GB" dirty="0"/>
              <a:t>to </a:t>
            </a:r>
            <a:r>
              <a:rPr lang="en-AU" dirty="0"/>
              <a:t>consider use of PD in LAA </a:t>
            </a:r>
            <a:r>
              <a:rPr lang="en-AU" dirty="0" smtClean="0"/>
              <a:t>but did hint there was some possibility of RAN4 testing to resolve disagreements</a:t>
            </a:r>
          </a:p>
          <a:p>
            <a:pPr lvl="1"/>
            <a:r>
              <a:rPr lang="en-AU" b="1" dirty="0" smtClean="0"/>
              <a:t>Mar 2017</a:t>
            </a:r>
            <a:r>
              <a:rPr lang="en-AU" dirty="0" smtClean="0"/>
              <a:t>: </a:t>
            </a:r>
            <a:r>
              <a:rPr lang="en-AU" i="1" dirty="0" smtClean="0"/>
              <a:t>PDED ad hoc </a:t>
            </a:r>
            <a:r>
              <a:rPr lang="en-AU" dirty="0" smtClean="0"/>
              <a:t>noted in a </a:t>
            </a:r>
            <a:r>
              <a:rPr lang="en-GB" dirty="0"/>
              <a:t> </a:t>
            </a:r>
            <a:r>
              <a:rPr lang="en-GB" dirty="0" smtClean="0">
                <a:hlinkClick r:id="rId4"/>
              </a:rPr>
              <a:t>LS</a:t>
            </a:r>
            <a:r>
              <a:rPr lang="en-GB" dirty="0" smtClean="0"/>
              <a:t> to RAN1 </a:t>
            </a:r>
            <a:r>
              <a:rPr lang="en-AU" dirty="0" smtClean="0"/>
              <a:t>that there were ongoing disagreements and  requested confirmation they </a:t>
            </a:r>
            <a:r>
              <a:rPr lang="en-AU" dirty="0"/>
              <a:t>c</a:t>
            </a:r>
            <a:r>
              <a:rPr lang="en-AU" dirty="0" smtClean="0"/>
              <a:t>ould be resolved by RAN4 defined testing</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45264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PDED ad hoc also sent LS’s to 3GPP RAN4 and ETSI BRAN</a:t>
            </a:r>
            <a:endParaRPr lang="en-AU" dirty="0"/>
          </a:p>
        </p:txBody>
      </p:sp>
      <p:sp>
        <p:nvSpPr>
          <p:cNvPr id="3" name="Content Placeholder 2"/>
          <p:cNvSpPr>
            <a:spLocks noGrp="1"/>
          </p:cNvSpPr>
          <p:nvPr>
            <p:ph idx="1"/>
          </p:nvPr>
        </p:nvSpPr>
        <p:spPr/>
        <p:txBody>
          <a:bodyPr/>
          <a:lstStyle/>
          <a:p>
            <a:r>
              <a:rPr lang="en-AU" dirty="0" smtClean="0"/>
              <a:t>LS’s to 3GPP RAN4</a:t>
            </a:r>
          </a:p>
          <a:p>
            <a:pPr lvl="1"/>
            <a:r>
              <a:rPr lang="en-AU" b="1" dirty="0" smtClean="0"/>
              <a:t>May 2017</a:t>
            </a:r>
            <a:r>
              <a:rPr lang="en-AU" dirty="0" smtClean="0"/>
              <a:t>: </a:t>
            </a:r>
            <a:r>
              <a:rPr lang="en-AU" i="1" dirty="0" smtClean="0"/>
              <a:t>PDED ad hoc </a:t>
            </a:r>
            <a:r>
              <a:rPr lang="en-AU" dirty="0" smtClean="0"/>
              <a:t>sent a </a:t>
            </a:r>
            <a:r>
              <a:rPr lang="en-AU" dirty="0" smtClean="0">
                <a:hlinkClick r:id="rId2"/>
              </a:rPr>
              <a:t>LS</a:t>
            </a:r>
            <a:r>
              <a:rPr lang="en-AU" dirty="0" smtClean="0"/>
              <a:t> to RAN4 </a:t>
            </a:r>
            <a:r>
              <a:rPr lang="en-GB" dirty="0" smtClean="0"/>
              <a:t>recommending RAN4 consider an SIR level of 0 dB for their “Below ED” test configuration</a:t>
            </a:r>
            <a:endParaRPr lang="en-AU" dirty="0" smtClean="0"/>
          </a:p>
          <a:p>
            <a:r>
              <a:rPr lang="en-AU" dirty="0" smtClean="0"/>
              <a:t>LS’s to ETSI BRAN</a:t>
            </a:r>
          </a:p>
          <a:p>
            <a:pPr lvl="1"/>
            <a:r>
              <a:rPr lang="en-AU" b="1" dirty="0" smtClean="0"/>
              <a:t>May 2017</a:t>
            </a:r>
            <a:r>
              <a:rPr lang="en-AU" dirty="0" smtClean="0"/>
              <a:t>: </a:t>
            </a:r>
            <a:r>
              <a:rPr lang="en-AU" i="1" dirty="0" smtClean="0"/>
              <a:t>PDED ad hoc </a:t>
            </a:r>
            <a:r>
              <a:rPr lang="en-AU" dirty="0" smtClean="0"/>
              <a:t>sent a </a:t>
            </a:r>
            <a:r>
              <a:rPr lang="en-AU" dirty="0" smtClean="0">
                <a:hlinkClick r:id="rId3"/>
              </a:rPr>
              <a:t>LS</a:t>
            </a:r>
            <a:r>
              <a:rPr lang="en-AU" dirty="0" smtClean="0"/>
              <a:t> to ESTI BRAN </a:t>
            </a:r>
            <a:r>
              <a:rPr lang="en-GB" dirty="0" smtClean="0"/>
              <a:t>recommending that the upcoming revision of EN 301 893 should maintain the existing dual threshold option, and extend its applicability to IEEE 802.11ax</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181415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May 2017, it was agreed to transition the </a:t>
            </a:r>
            <a:r>
              <a:rPr lang="en-AU" i="1" dirty="0" smtClean="0"/>
              <a:t>PDED ad hoc</a:t>
            </a:r>
            <a:r>
              <a:rPr lang="en-AU" dirty="0" smtClean="0"/>
              <a:t> to the </a:t>
            </a:r>
            <a:r>
              <a:rPr lang="en-AU" i="1" dirty="0" smtClean="0"/>
              <a:t>Coexistence SC</a:t>
            </a:r>
            <a:endParaRPr lang="en-AU" i="1"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In May 2017, the IEEE 802.11 WG Chair noted he was uncomfortable about the </a:t>
            </a:r>
            <a:r>
              <a:rPr lang="en-AU" i="1" dirty="0" smtClean="0"/>
              <a:t>PDED ad hoc </a:t>
            </a:r>
            <a:r>
              <a:rPr lang="en-AU" dirty="0" smtClean="0"/>
              <a:t>continuing in that form for a long period</a:t>
            </a:r>
          </a:p>
          <a:p>
            <a:pPr lvl="1"/>
            <a:r>
              <a:rPr lang="en-AU" dirty="0" smtClean="0"/>
              <a:t>The </a:t>
            </a:r>
            <a:r>
              <a:rPr lang="en-AU" i="1" dirty="0"/>
              <a:t>PDED ad hoc </a:t>
            </a:r>
            <a:r>
              <a:rPr lang="en-AU" dirty="0" smtClean="0"/>
              <a:t>did not agreed to recommend a transition from an ad hoc to a standing committee</a:t>
            </a:r>
          </a:p>
          <a:p>
            <a:pPr lvl="2"/>
            <a:r>
              <a:rPr lang="en-AU" dirty="0" smtClean="0"/>
              <a:t>The vote failed 7/4/2 (see 11-17-834)</a:t>
            </a:r>
          </a:p>
          <a:p>
            <a:pPr lvl="1"/>
            <a:r>
              <a:rPr lang="en-AU" dirty="0" smtClean="0"/>
              <a:t>However, the IEEE 802.11 WG agreed to the transition</a:t>
            </a:r>
          </a:p>
          <a:p>
            <a:pPr lvl="2"/>
            <a:r>
              <a:rPr lang="en-AU" dirty="0"/>
              <a:t>The vote </a:t>
            </a:r>
            <a:r>
              <a:rPr lang="en-AU" dirty="0" smtClean="0"/>
              <a:t>passed 23/5/7 </a:t>
            </a:r>
            <a:r>
              <a:rPr lang="en-AU" dirty="0"/>
              <a:t>(see </a:t>
            </a:r>
            <a:r>
              <a:rPr lang="en-AU" dirty="0" smtClean="0"/>
              <a:t>11-17-739)</a:t>
            </a:r>
          </a:p>
          <a:p>
            <a:pPr lvl="2"/>
            <a:r>
              <a:rPr lang="en-AU" dirty="0" smtClean="0"/>
              <a:t>Andrew Myles was affirmed as Chair</a:t>
            </a:r>
            <a:endParaRPr lang="en-AU" dirty="0"/>
          </a:p>
          <a:p>
            <a:pPr lvl="1"/>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093772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PDED ad hoc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3rd F2F meeting of the </a:t>
            </a:r>
            <a:r>
              <a:rPr lang="en-AU" i="1" dirty="0" smtClean="0"/>
              <a:t>Coexistence Standing Committee </a:t>
            </a:r>
            <a:r>
              <a:rPr lang="en-AU" dirty="0" smtClean="0"/>
              <a:t>in Orlando in November 2017</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and Hawaii (Sept 2017)  and will meet thrice this week</a:t>
            </a:r>
          </a:p>
          <a:p>
            <a:pPr lvl="2"/>
            <a:r>
              <a:rPr lang="en-AU" dirty="0" smtClean="0"/>
              <a:t>Mon PM2</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3GPP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12786329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issues related to working with and monitoring other groups</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Coexistence SC may hear an update on recent 3GPP RAN1 activities related to </a:t>
            </a:r>
            <a:r>
              <a:rPr lang="en-AU" dirty="0" smtClean="0"/>
              <a:t>coexistence</a:t>
            </a:r>
          </a:p>
          <a:p>
            <a:pPr lvl="1"/>
            <a:r>
              <a:rPr lang="en-AU" dirty="0"/>
              <a:t>The Coexistence</a:t>
            </a:r>
            <a:r>
              <a:rPr lang="en-AU" dirty="0" smtClean="0"/>
              <a:t> </a:t>
            </a:r>
            <a:r>
              <a:rPr lang="en-AU" dirty="0"/>
              <a:t>SC may hear an update on recent NR-Unlicensed activities related to </a:t>
            </a:r>
            <a:r>
              <a:rPr lang="en-AU" dirty="0" smtClean="0"/>
              <a:t>coexistence</a:t>
            </a:r>
          </a:p>
          <a:p>
            <a:pPr lvl="1"/>
            <a:r>
              <a:rPr lang="en-AU" dirty="0"/>
              <a:t>The </a:t>
            </a:r>
            <a:r>
              <a:rPr lang="en-AU" dirty="0" err="1"/>
              <a:t>Coex</a:t>
            </a:r>
            <a:r>
              <a:rPr lang="en-AU" dirty="0"/>
              <a:t> SC may discuss ongoing interactions with 3GPP and other </a:t>
            </a:r>
            <a:r>
              <a:rPr lang="en-AU" dirty="0" smtClean="0"/>
              <a:t>groups </a:t>
            </a:r>
            <a:r>
              <a:rPr lang="en-AU" dirty="0"/>
              <a:t>in relation to coexistence</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7091420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may hear an update on recent 3GPP RAN1 activities related to coexistence</a:t>
            </a:r>
            <a:endParaRPr lang="en-AU" dirty="0"/>
          </a:p>
        </p:txBody>
      </p:sp>
      <p:sp>
        <p:nvSpPr>
          <p:cNvPr id="3" name="Content Placeholder 2"/>
          <p:cNvSpPr>
            <a:spLocks noGrp="1"/>
          </p:cNvSpPr>
          <p:nvPr>
            <p:ph idx="1"/>
          </p:nvPr>
        </p:nvSpPr>
        <p:spPr/>
        <p:txBody>
          <a:bodyPr/>
          <a:lstStyle/>
          <a:p>
            <a:pPr lvl="1"/>
            <a:r>
              <a:rPr lang="en-AU" dirty="0" smtClean="0"/>
              <a:t>In Hawaii, the </a:t>
            </a:r>
            <a:r>
              <a:rPr lang="en-AU" dirty="0" err="1" smtClean="0"/>
              <a:t>Coex</a:t>
            </a:r>
            <a:r>
              <a:rPr lang="en-AU" dirty="0" smtClean="0"/>
              <a:t> SC heard an </a:t>
            </a:r>
            <a:r>
              <a:rPr lang="en-AU" dirty="0"/>
              <a:t>update </a:t>
            </a:r>
            <a:r>
              <a:rPr lang="en-AU" dirty="0" smtClean="0"/>
              <a:t>(</a:t>
            </a:r>
            <a:r>
              <a:rPr lang="en-AU" dirty="0" smtClean="0">
                <a:hlinkClick r:id="rId2"/>
              </a:rPr>
              <a:t>11-17-1498-00</a:t>
            </a:r>
            <a:r>
              <a:rPr lang="en-AU" dirty="0" smtClean="0"/>
              <a:t>) from Thomas </a:t>
            </a:r>
            <a:r>
              <a:rPr lang="en-AU" dirty="0" err="1" smtClean="0"/>
              <a:t>Derham</a:t>
            </a:r>
            <a:r>
              <a:rPr lang="en-AU" dirty="0" smtClean="0"/>
              <a:t> (Broadcom) on discussions at 3GPP RAN1 #90 on the </a:t>
            </a:r>
            <a:r>
              <a:rPr lang="en-US" i="1" dirty="0" smtClean="0"/>
              <a:t>Enhancements </a:t>
            </a:r>
            <a:r>
              <a:rPr lang="en-US" i="1" dirty="0"/>
              <a:t>to LTE operation in unlicensed </a:t>
            </a:r>
            <a:r>
              <a:rPr lang="en-US" i="1" dirty="0" smtClean="0"/>
              <a:t>spectrum</a:t>
            </a:r>
            <a:r>
              <a:rPr lang="en-US" dirty="0" smtClean="0"/>
              <a:t> WI</a:t>
            </a:r>
          </a:p>
          <a:p>
            <a:pPr lvl="1"/>
            <a:r>
              <a:rPr lang="en-AU" dirty="0" smtClean="0"/>
              <a:t>The </a:t>
            </a:r>
            <a:r>
              <a:rPr lang="en-AU" dirty="0" err="1" smtClean="0"/>
              <a:t>Coex</a:t>
            </a:r>
            <a:r>
              <a:rPr lang="en-AU" dirty="0" smtClean="0"/>
              <a:t> SC </a:t>
            </a:r>
            <a:r>
              <a:rPr lang="en-AU" dirty="0"/>
              <a:t>may hear an update on recent 3GPP RAN1 activities related to </a:t>
            </a:r>
            <a:r>
              <a:rPr lang="en-AU" dirty="0" smtClean="0"/>
              <a:t>coexistence</a:t>
            </a:r>
          </a:p>
          <a:p>
            <a:pPr lvl="2"/>
            <a:r>
              <a:rPr lang="en-AU" dirty="0" smtClean="0"/>
              <a:t>I understand that Thomas </a:t>
            </a:r>
            <a:r>
              <a:rPr lang="en-AU" dirty="0" err="1" smtClean="0"/>
              <a:t>Derham</a:t>
            </a:r>
            <a:r>
              <a:rPr lang="en-AU" dirty="0" smtClean="0"/>
              <a:t> (Broadcom) may have a submission (</a:t>
            </a:r>
            <a:r>
              <a:rPr lang="en-AU" dirty="0" smtClean="0">
                <a:solidFill>
                  <a:srgbClr val="FF0000"/>
                </a:solidFill>
              </a:rPr>
              <a:t>11-17-0xxxr0</a:t>
            </a:r>
            <a:r>
              <a:rPr lang="en-AU" dirty="0" smtClean="0"/>
              <a:t>) on RAN1 activities – </a:t>
            </a:r>
            <a:r>
              <a:rPr lang="en-AU" dirty="0" smtClean="0">
                <a:solidFill>
                  <a:srgbClr val="FF0000"/>
                </a:solidFill>
              </a:rPr>
              <a:t>the submission is not ready and will be postponed to Wednesday</a:t>
            </a:r>
          </a:p>
          <a:p>
            <a:pPr lvl="2"/>
            <a:r>
              <a:rPr lang="en-AU" dirty="0" smtClean="0">
                <a:solidFill>
                  <a:srgbClr val="FF0000"/>
                </a:solidFill>
              </a:rPr>
              <a:t>Does anyone else have a submission?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
        <p:nvSpPr>
          <p:cNvPr id="6" name="Rectangle 5"/>
          <p:cNvSpPr/>
          <p:nvPr/>
        </p:nvSpPr>
        <p:spPr bwMode="auto">
          <a:xfrm rot="1632913">
            <a:off x="7246458" y="468566"/>
            <a:ext cx="1948908"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Wednesday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9044959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a:t>Coexistence </a:t>
            </a:r>
            <a:r>
              <a:rPr lang="en-AU" dirty="0" smtClean="0"/>
              <a:t>SC may hear an update on recent NR-Unlicensed activities related to coexistence</a:t>
            </a:r>
            <a:endParaRPr lang="en-AU" dirty="0"/>
          </a:p>
        </p:txBody>
      </p:sp>
      <p:sp>
        <p:nvSpPr>
          <p:cNvPr id="3" name="Content Placeholder 2"/>
          <p:cNvSpPr>
            <a:spLocks noGrp="1"/>
          </p:cNvSpPr>
          <p:nvPr>
            <p:ph idx="1"/>
          </p:nvPr>
        </p:nvSpPr>
        <p:spPr/>
        <p:txBody>
          <a:bodyPr/>
          <a:lstStyle/>
          <a:p>
            <a:pPr lvl="1"/>
            <a:r>
              <a:rPr lang="en-AU" dirty="0" smtClean="0"/>
              <a:t>There is significant work underway to define </a:t>
            </a:r>
            <a:r>
              <a:rPr lang="en-AU" dirty="0"/>
              <a:t>NR-Unlicensed </a:t>
            </a:r>
            <a:r>
              <a:rPr lang="en-AU" dirty="0" smtClean="0"/>
              <a:t>in various forums, including 3GPP and elsewhere</a:t>
            </a:r>
          </a:p>
          <a:p>
            <a:pPr lvl="1"/>
            <a:r>
              <a:rPr lang="en-AU" dirty="0"/>
              <a:t>The </a:t>
            </a:r>
            <a:r>
              <a:rPr lang="en-AU" dirty="0" err="1"/>
              <a:t>Coex</a:t>
            </a:r>
            <a:r>
              <a:rPr lang="en-AU" dirty="0"/>
              <a:t> SC may hear an update on recent NR-Unlicensed </a:t>
            </a:r>
            <a:r>
              <a:rPr lang="en-AU" dirty="0" smtClean="0"/>
              <a:t>activities </a:t>
            </a:r>
            <a:r>
              <a:rPr lang="en-AU" dirty="0"/>
              <a:t>related to coexistence</a:t>
            </a:r>
          </a:p>
          <a:p>
            <a:pPr lvl="2"/>
            <a:r>
              <a:rPr lang="en-AU" dirty="0" smtClean="0"/>
              <a:t>Andrew Myles will provide a brief report on a recent NR-Unlicensed Workshop</a:t>
            </a:r>
          </a:p>
          <a:p>
            <a:pPr lvl="3"/>
            <a:r>
              <a:rPr lang="en-AU" dirty="0" smtClean="0"/>
              <a:t>See </a:t>
            </a:r>
            <a:r>
              <a:rPr lang="en-AU" dirty="0" smtClean="0">
                <a:hlinkClick r:id="rId2"/>
              </a:rPr>
              <a:t>11-17-1588-00</a:t>
            </a:r>
            <a:endParaRPr lang="en-AU" dirty="0" smtClean="0"/>
          </a:p>
          <a:p>
            <a:pPr lvl="2"/>
            <a:r>
              <a:rPr lang="en-AU" dirty="0" smtClean="0">
                <a:solidFill>
                  <a:srgbClr val="FF0000"/>
                </a:solidFill>
              </a:rPr>
              <a:t>Does anyone else</a:t>
            </a:r>
            <a:r>
              <a:rPr lang="en-AU" dirty="0">
                <a:solidFill>
                  <a:srgbClr val="FF0000"/>
                </a:solidFill>
              </a:rPr>
              <a:t> </a:t>
            </a:r>
            <a:r>
              <a:rPr lang="en-AU" dirty="0" smtClean="0">
                <a:solidFill>
                  <a:srgbClr val="FF0000"/>
                </a:solidFill>
              </a:rPr>
              <a:t>have information about </a:t>
            </a:r>
            <a:r>
              <a:rPr lang="en-AU" dirty="0">
                <a:solidFill>
                  <a:srgbClr val="FF0000"/>
                </a:solidFill>
              </a:rPr>
              <a:t>recent NR-Unlicensed activities related to </a:t>
            </a:r>
            <a:r>
              <a:rPr lang="en-AU" dirty="0" smtClean="0">
                <a:solidFill>
                  <a:srgbClr val="FF0000"/>
                </a:solidFill>
              </a:rPr>
              <a:t>coexistence?</a:t>
            </a:r>
            <a:endParaRPr lang="en-AU" dirty="0">
              <a:solidFill>
                <a:srgbClr val="FF0000"/>
              </a:solidFill>
            </a:endParaRP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9338191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ongoing interactions with 3GPP and other groups in relation to coexistence</a:t>
            </a:r>
            <a:endParaRPr lang="en-AU" dirty="0"/>
          </a:p>
        </p:txBody>
      </p:sp>
      <p:sp>
        <p:nvSpPr>
          <p:cNvPr id="3" name="Content Placeholder 2"/>
          <p:cNvSpPr>
            <a:spLocks noGrp="1"/>
          </p:cNvSpPr>
          <p:nvPr>
            <p:ph idx="1"/>
          </p:nvPr>
        </p:nvSpPr>
        <p:spPr/>
        <p:txBody>
          <a:bodyPr/>
          <a:lstStyle/>
          <a:p>
            <a:pPr lvl="1"/>
            <a:r>
              <a:rPr lang="en-AU" dirty="0"/>
              <a:t>In Hawaii, Thomas </a:t>
            </a:r>
            <a:r>
              <a:rPr lang="en-AU" dirty="0" err="1" smtClean="0"/>
              <a:t>Derham’s</a:t>
            </a:r>
            <a:r>
              <a:rPr lang="en-AU" dirty="0" smtClean="0"/>
              <a:t> update on discussions </a:t>
            </a:r>
            <a:r>
              <a:rPr lang="en-AU" dirty="0"/>
              <a:t>at 3GPP RAN1 #</a:t>
            </a:r>
            <a:r>
              <a:rPr lang="en-AU" dirty="0" smtClean="0"/>
              <a:t>90 (</a:t>
            </a:r>
            <a:r>
              <a:rPr lang="en-AU" dirty="0" smtClean="0">
                <a:hlinkClick r:id="rId2"/>
              </a:rPr>
              <a:t>11-17-1498-00</a:t>
            </a:r>
            <a:r>
              <a:rPr lang="en-AU" dirty="0" smtClean="0"/>
              <a:t>) concluded:</a:t>
            </a:r>
            <a:endParaRPr lang="en-AU" dirty="0"/>
          </a:p>
          <a:p>
            <a:pPr lvl="2"/>
            <a:r>
              <a:rPr lang="en-US" i="1" dirty="0"/>
              <a:t>IEEE 802.11 should continue to monitor this 3GPP WI, since its outcomes may significantly impact coexistence fairness between unlicensed LTE and </a:t>
            </a:r>
            <a:r>
              <a:rPr lang="en-US" i="1" dirty="0" smtClean="0"/>
              <a:t>802.11</a:t>
            </a:r>
          </a:p>
          <a:p>
            <a:pPr lvl="1"/>
            <a:r>
              <a:rPr lang="en-US" dirty="0" smtClean="0"/>
              <a:t>The </a:t>
            </a:r>
            <a:r>
              <a:rPr lang="en-US" dirty="0" err="1" smtClean="0"/>
              <a:t>Coex</a:t>
            </a:r>
            <a:r>
              <a:rPr lang="en-US" dirty="0" smtClean="0"/>
              <a:t> SC has also discussed ongoing monitoring of MulteFire Alliance activities</a:t>
            </a:r>
          </a:p>
          <a:p>
            <a:pPr lvl="1"/>
            <a:r>
              <a:rPr lang="en-US" dirty="0" smtClean="0"/>
              <a:t>More important than monitoring is interaction to ensure that these groups do not do things contrary to the interests of 802.11</a:t>
            </a:r>
          </a:p>
          <a:p>
            <a:pPr lvl="1"/>
            <a:r>
              <a:rPr lang="en-US" dirty="0" smtClean="0"/>
              <a:t>Does anyone:</a:t>
            </a:r>
          </a:p>
          <a:p>
            <a:pPr lvl="2"/>
            <a:r>
              <a:rPr lang="en-US" dirty="0"/>
              <a:t>H</a:t>
            </a:r>
            <a:r>
              <a:rPr lang="en-US" dirty="0" smtClean="0"/>
              <a:t>ave views on what we could/should do, and when?</a:t>
            </a:r>
          </a:p>
          <a:p>
            <a:pPr lvl="2"/>
            <a:r>
              <a:rPr lang="en-US" dirty="0" smtClean="0"/>
              <a:t>Volunteer to lead any necessary work?</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34415533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Status of EN 301 893 WI</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02242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focus on ETSI BRAN activities highlights a intertwined set of choices for the </a:t>
            </a:r>
            <a:r>
              <a:rPr lang="en-AU" dirty="0" err="1" smtClean="0"/>
              <a:t>Coex</a:t>
            </a:r>
            <a:r>
              <a:rPr lang="en-AU" dirty="0" smtClean="0"/>
              <a:t> SC</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Coexistence </a:t>
            </a:r>
            <a:r>
              <a:rPr lang="en-AU" dirty="0"/>
              <a:t>SC is going to focus on preparing for the next ETSI BRAN meeting in Dec 2017 in </a:t>
            </a:r>
            <a:r>
              <a:rPr lang="en-AU" dirty="0" smtClean="0"/>
              <a:t>Brussels</a:t>
            </a:r>
          </a:p>
          <a:p>
            <a:pPr lvl="1"/>
            <a:r>
              <a:rPr lang="en-AU" dirty="0" smtClean="0"/>
              <a:t>ETSI </a:t>
            </a:r>
            <a:r>
              <a:rPr lang="en-AU" dirty="0"/>
              <a:t>BRAN recently approved a WI for the revision of EN 301 </a:t>
            </a:r>
            <a:r>
              <a:rPr lang="en-AU" dirty="0" smtClean="0"/>
              <a:t>893</a:t>
            </a:r>
          </a:p>
          <a:p>
            <a:pPr lvl="1"/>
            <a:r>
              <a:rPr lang="en-AU" dirty="0"/>
              <a:t>Any </a:t>
            </a:r>
            <a:r>
              <a:rPr lang="en-GB" dirty="0"/>
              <a:t>aspect related to the Article 3.2 of the RE-Directive is within the scope of the </a:t>
            </a:r>
            <a:r>
              <a:rPr lang="en-GB" dirty="0" smtClean="0"/>
              <a:t>WI</a:t>
            </a:r>
          </a:p>
          <a:p>
            <a:pPr lvl="1"/>
            <a:r>
              <a:rPr lang="en-AU" dirty="0"/>
              <a:t>We know about many of the coexistence </a:t>
            </a:r>
            <a:r>
              <a:rPr lang="en-AU" dirty="0" smtClean="0"/>
              <a:t>issues </a:t>
            </a:r>
            <a:r>
              <a:rPr lang="en-AU" dirty="0"/>
              <a:t>that </a:t>
            </a:r>
            <a:r>
              <a:rPr lang="en-AU" dirty="0" smtClean="0"/>
              <a:t>are </a:t>
            </a:r>
            <a:r>
              <a:rPr lang="en-AU" dirty="0"/>
              <a:t>likely to be addressed as EN 301 893 is </a:t>
            </a:r>
            <a:r>
              <a:rPr lang="en-AU" dirty="0" smtClean="0"/>
              <a:t>revised</a:t>
            </a:r>
          </a:p>
          <a:p>
            <a:pPr lvl="2"/>
            <a:r>
              <a:rPr lang="en-AU" dirty="0"/>
              <a:t>The ED threshold specified for use by 802.11ax may impact its performance </a:t>
            </a:r>
            <a:r>
              <a:rPr lang="en-AU" dirty="0" smtClean="0"/>
              <a:t>and the </a:t>
            </a:r>
            <a:r>
              <a:rPr lang="en-AU" dirty="0"/>
              <a:t>use of </a:t>
            </a:r>
            <a:r>
              <a:rPr lang="en-AU" dirty="0" smtClean="0"/>
              <a:t>SR</a:t>
            </a:r>
          </a:p>
          <a:p>
            <a:pPr lvl="2"/>
            <a:r>
              <a:rPr lang="en-AU" dirty="0"/>
              <a:t>The mechanism for dealing with the explicit 802.11 reference in EN 301 893 will have a significant effect</a:t>
            </a:r>
            <a:br>
              <a:rPr lang="en-AU" dirty="0"/>
            </a:br>
            <a:r>
              <a:rPr lang="en-AU" dirty="0"/>
              <a:t>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39200980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Coexistence SC is going to focus on preparing for the next ETSI BRAN meeting in Dec 2017 in Brussels</a:t>
            </a:r>
            <a:endParaRPr lang="en-AU" dirty="0"/>
          </a:p>
        </p:txBody>
      </p:sp>
      <p:sp>
        <p:nvSpPr>
          <p:cNvPr id="3" name="Content Placeholder 2"/>
          <p:cNvSpPr>
            <a:spLocks noGrp="1"/>
          </p:cNvSpPr>
          <p:nvPr>
            <p:ph idx="1"/>
          </p:nvPr>
        </p:nvSpPr>
        <p:spPr/>
        <p:txBody>
          <a:bodyPr/>
          <a:lstStyle/>
          <a:p>
            <a:pPr lvl="1"/>
            <a:r>
              <a:rPr lang="en-AU" dirty="0" smtClean="0"/>
              <a:t>The IEEE 802.11 Coexistence SC previously decided to focus on activities in ETSI BRAN in the short term because:</a:t>
            </a:r>
          </a:p>
          <a:p>
            <a:pPr lvl="2"/>
            <a:r>
              <a:rPr lang="en-AU" dirty="0" smtClean="0"/>
              <a:t>Of the regulatory impact of EN 301 893</a:t>
            </a:r>
          </a:p>
          <a:p>
            <a:pPr lvl="2"/>
            <a:r>
              <a:rPr lang="en-AU" dirty="0" smtClean="0"/>
              <a:t>Discussions with 3GPP RAN1 reached impasse on major topics</a:t>
            </a:r>
          </a:p>
          <a:p>
            <a:pPr lvl="1"/>
            <a:r>
              <a:rPr lang="en-AU" dirty="0" smtClean="0"/>
              <a:t>The next meeting of ETSI BRAN is in December 2017</a:t>
            </a:r>
          </a:p>
          <a:p>
            <a:pPr lvl="2"/>
            <a:r>
              <a:rPr lang="en-AU" dirty="0" smtClean="0"/>
              <a:t>Dates: 4-7 December</a:t>
            </a:r>
          </a:p>
          <a:p>
            <a:pPr lvl="2"/>
            <a:r>
              <a:rPr lang="en-AU" dirty="0" smtClean="0"/>
              <a:t>Location: Brussels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41162591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ETSI BRAN recently approved a WI for the revision of EN 301 893</a:t>
            </a:r>
            <a:endParaRPr lang="en-AU" dirty="0"/>
          </a:p>
        </p:txBody>
      </p:sp>
      <p:sp>
        <p:nvSpPr>
          <p:cNvPr id="3" name="Content Placeholder 2"/>
          <p:cNvSpPr>
            <a:spLocks noGrp="1"/>
          </p:cNvSpPr>
          <p:nvPr>
            <p:ph idx="1"/>
          </p:nvPr>
        </p:nvSpPr>
        <p:spPr>
          <a:xfrm>
            <a:off x="685800" y="1981200"/>
            <a:ext cx="6629400" cy="4114800"/>
          </a:xfrm>
        </p:spPr>
        <p:txBody>
          <a:bodyPr/>
          <a:lstStyle/>
          <a:p>
            <a:r>
              <a:rPr lang="en-AU" dirty="0" smtClean="0"/>
              <a:t>(2.9.1)	Scope of WI to revise EN 301 893 v2.1.1	(BRAN(17)75r10)</a:t>
            </a:r>
          </a:p>
          <a:p>
            <a:pPr marL="360363" lvl="1" indent="-360363">
              <a:buAutoNum type="arabicParenBoth"/>
            </a:pPr>
            <a:r>
              <a:rPr lang="en-GB" i="1" dirty="0" smtClean="0"/>
              <a:t>To </a:t>
            </a:r>
            <a:r>
              <a:rPr lang="en-GB" i="1" dirty="0"/>
              <a:t>consider the possible inclusion of the band 5 725 MHz to 5 850 MHz together with appropriate mitigation techniques for operation in this band</a:t>
            </a:r>
            <a:r>
              <a:rPr lang="en-GB" i="1" dirty="0" smtClean="0"/>
              <a:t>;</a:t>
            </a:r>
          </a:p>
          <a:p>
            <a:pPr marL="360363" lvl="1" indent="-360363">
              <a:buAutoNum type="arabicParenBoth"/>
            </a:pPr>
            <a:r>
              <a:rPr lang="en-GB" i="1" dirty="0" smtClean="0"/>
              <a:t>To </a:t>
            </a:r>
            <a:r>
              <a:rPr lang="en-GB" i="1" dirty="0"/>
              <a:t>revise clause 4.2.7.3.2.5 on Energy Detection Threshold (ED) and other sections of Adaptivity related to detection; </a:t>
            </a:r>
            <a:endParaRPr lang="en-GB" i="1" dirty="0" smtClean="0"/>
          </a:p>
          <a:p>
            <a:pPr marL="360363" lvl="1" indent="-360363">
              <a:buAutoNum type="arabicParenBoth"/>
            </a:pPr>
            <a:r>
              <a:rPr lang="en-GB" i="1" dirty="0" smtClean="0"/>
              <a:t>To </a:t>
            </a:r>
            <a:r>
              <a:rPr lang="en-GB" i="1" dirty="0"/>
              <a:t>revise clause 4.2.8 on Receiver Blocking and to consider the need to include additional receiver requirements</a:t>
            </a:r>
            <a:r>
              <a:rPr lang="en-GB" i="1" dirty="0" smtClean="0"/>
              <a:t>;</a:t>
            </a:r>
          </a:p>
          <a:p>
            <a:pPr marL="360363" lvl="1" indent="-360363">
              <a:buAutoNum type="arabicParenBoth"/>
            </a:pPr>
            <a:r>
              <a:rPr lang="en-GB" i="1" dirty="0" smtClean="0"/>
              <a:t>To </a:t>
            </a:r>
            <a:r>
              <a:rPr lang="en-GB" i="1" dirty="0"/>
              <a:t>consider improving existing text throughout the entire document without changing requirements other than those identified in (1) to (3) above</a:t>
            </a:r>
            <a:r>
              <a:rPr lang="en-GB" i="1" dirty="0" smtClean="0"/>
              <a:t>;</a:t>
            </a:r>
          </a:p>
          <a:p>
            <a:pPr marL="360363" lvl="1" indent="-360363">
              <a:buAutoNum type="arabicParenBoth"/>
            </a:pPr>
            <a:r>
              <a:rPr lang="en-GB" i="1" dirty="0" smtClean="0"/>
              <a:t>To </a:t>
            </a:r>
            <a:r>
              <a:rPr lang="en-GB" i="1" dirty="0"/>
              <a:t>revise/improve existing test methods where appropriate.</a:t>
            </a:r>
            <a:r>
              <a:rPr lang="en-GB"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
        <p:nvSpPr>
          <p:cNvPr id="6" name="Rectangle 5"/>
          <p:cNvSpPr/>
          <p:nvPr/>
        </p:nvSpPr>
        <p:spPr bwMode="auto">
          <a:xfrm rot="5400000">
            <a:off x="7029696" y="4589712"/>
            <a:ext cx="2817814" cy="648794"/>
          </a:xfrm>
          <a:prstGeom prst="rect">
            <a:avLst/>
          </a:prstGeom>
          <a:no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Of particular interest to Coexistence SC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accent6"/>
              </a:solidFill>
              <a:effectLst/>
              <a:latin typeface="+mj-lt"/>
            </a:endParaRPr>
          </a:p>
        </p:txBody>
      </p:sp>
      <p:cxnSp>
        <p:nvCxnSpPr>
          <p:cNvPr id="8" name="Straight Arrow Connector 7"/>
          <p:cNvCxnSpPr/>
          <p:nvPr/>
        </p:nvCxnSpPr>
        <p:spPr bwMode="auto">
          <a:xfrm flipH="1">
            <a:off x="7239000" y="38100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0" name="Straight Arrow Connector 9"/>
          <p:cNvCxnSpPr/>
          <p:nvPr/>
        </p:nvCxnSpPr>
        <p:spPr bwMode="auto">
          <a:xfrm flipH="1">
            <a:off x="7239000" y="61722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1" name="Straight Arrow Connector 10"/>
          <p:cNvCxnSpPr/>
          <p:nvPr/>
        </p:nvCxnSpPr>
        <p:spPr bwMode="auto">
          <a:xfrm flipH="1">
            <a:off x="7201993" y="5181600"/>
            <a:ext cx="875207" cy="0"/>
          </a:xfrm>
          <a:prstGeom prst="straightConnector1">
            <a:avLst/>
          </a:prstGeom>
          <a:solidFill>
            <a:schemeClr val="accent1"/>
          </a:solidFill>
          <a:ln w="57150" cap="flat" cmpd="sng" algn="ctr">
            <a:solidFill>
              <a:schemeClr val="accent6"/>
            </a:solidFill>
            <a:prstDash val="sysDash"/>
            <a:round/>
            <a:headEnd type="none" w="sm" len="sm"/>
            <a:tailEnd type="triangle"/>
          </a:ln>
          <a:effectLst/>
        </p:spPr>
      </p:cxnSp>
    </p:spTree>
    <p:extLst>
      <p:ext uri="{BB962C8B-B14F-4D97-AF65-F5344CB8AC3E}">
        <p14:creationId xmlns:p14="http://schemas.microsoft.com/office/powerpoint/2010/main" val="30313765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a:t>
            </a:r>
            <a:r>
              <a:rPr lang="en-GB" dirty="0"/>
              <a:t>aspect related to the Article 3.2 of the RE-Directive </a:t>
            </a:r>
            <a:r>
              <a:rPr lang="en-GB" dirty="0" smtClean="0"/>
              <a:t>is within </a:t>
            </a:r>
            <a:r>
              <a:rPr lang="en-GB" dirty="0"/>
              <a:t>the scope of </a:t>
            </a:r>
            <a:r>
              <a:rPr lang="en-GB" dirty="0" smtClean="0"/>
              <a:t>the WI</a:t>
            </a:r>
            <a:r>
              <a:rPr lang="en-AU" dirty="0"/>
              <a:t/>
            </a:r>
            <a:br>
              <a:rPr lang="en-AU" dirty="0"/>
            </a:b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At the last ETSI BRAN meeting there was considerable discussion about the limitations implied by the scope of the WI </a:t>
            </a:r>
          </a:p>
          <a:p>
            <a:pPr lvl="1"/>
            <a:r>
              <a:rPr lang="en-AU" dirty="0" smtClean="0"/>
              <a:t>The discussion concluded by clarifying the scope in the remarks section of the approved WI</a:t>
            </a:r>
          </a:p>
          <a:p>
            <a:pPr lvl="1"/>
            <a:r>
              <a:rPr lang="en-AU" dirty="0" smtClean="0"/>
              <a:t>The remarks section make it clear that the scope is quite broad</a:t>
            </a:r>
          </a:p>
          <a:p>
            <a:pPr lvl="2"/>
            <a:r>
              <a:rPr lang="en-GB" i="1" dirty="0" smtClean="0"/>
              <a:t>Every aspect </a:t>
            </a:r>
            <a:r>
              <a:rPr lang="en-GB" i="1" dirty="0"/>
              <a:t>related to the Article 3.2 of the RE-Directive (2014/53/EU) is considered within the scope of this Work </a:t>
            </a:r>
            <a:r>
              <a:rPr lang="en-GB" i="1" dirty="0" smtClean="0"/>
              <a:t>Item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1658717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 know about many of the coexistence issues that are likely to be addressed as EN 301 893 is revised</a:t>
            </a:r>
            <a:endParaRPr lang="en-AU" dirty="0"/>
          </a:p>
        </p:txBody>
      </p:sp>
      <p:sp>
        <p:nvSpPr>
          <p:cNvPr id="3" name="Content Placeholder 2"/>
          <p:cNvSpPr>
            <a:spLocks noGrp="1"/>
          </p:cNvSpPr>
          <p:nvPr>
            <p:ph idx="1"/>
          </p:nvPr>
        </p:nvSpPr>
        <p:spPr/>
        <p:txBody>
          <a:bodyPr/>
          <a:lstStyle/>
          <a:p>
            <a:pPr lvl="1"/>
            <a:r>
              <a:rPr lang="en-AU" dirty="0" smtClean="0"/>
              <a:t>Past discussions provide a hint of the issues related to coexistence that are likely to arise as EN 301 893 is revised, including:</a:t>
            </a:r>
          </a:p>
          <a:p>
            <a:pPr lvl="2"/>
            <a:r>
              <a:rPr lang="en-AU" dirty="0" smtClean="0"/>
              <a:t>Should 802.11ax (and other technologies) be allowed to use the dual threshold (aka PD/ED) mechanism?</a:t>
            </a:r>
          </a:p>
          <a:p>
            <a:pPr lvl="2"/>
            <a:r>
              <a:rPr lang="en-AU" dirty="0" smtClean="0"/>
              <a:t>Should 802.11ax be forced to use an ED of -72 dBm, rather than traditional ED of -62 </a:t>
            </a:r>
            <a:r>
              <a:rPr lang="en-AU" dirty="0" err="1" smtClean="0"/>
              <a:t>bBm</a:t>
            </a:r>
            <a:r>
              <a:rPr lang="en-AU" dirty="0" smtClean="0"/>
              <a:t>?</a:t>
            </a:r>
          </a:p>
          <a:p>
            <a:pPr lvl="2"/>
            <a:r>
              <a:rPr lang="en-AU" dirty="0" smtClean="0"/>
              <a:t>Should the direct reference to IEEE 802.11-2016 in EN 301 893 be removed?</a:t>
            </a:r>
          </a:p>
          <a:p>
            <a:pPr lvl="2"/>
            <a:r>
              <a:rPr lang="en-AU" dirty="0" smtClean="0"/>
              <a:t>Should energy blocking be explicitly banned in EN 301 893 (or maybe it is already banned)?</a:t>
            </a:r>
          </a:p>
          <a:p>
            <a:pPr lvl="2"/>
            <a:r>
              <a:rPr lang="en-AU" dirty="0" smtClean="0"/>
              <a:t>Is the delayed TxOP feature in EN 301 893 being misinterpreted by RAN1?</a:t>
            </a:r>
          </a:p>
          <a:p>
            <a:pPr lvl="2"/>
            <a:r>
              <a:rPr lang="en-AU" dirty="0" smtClean="0"/>
              <a:t>Does a neutral preamble weapon-</a:t>
            </a:r>
            <a:r>
              <a:rPr lang="en-AU" dirty="0" err="1" smtClean="0"/>
              <a:t>ise</a:t>
            </a:r>
            <a:r>
              <a:rPr lang="en-AU" dirty="0" smtClean="0"/>
              <a:t> LTE against 802.11?</a:t>
            </a:r>
          </a:p>
          <a:p>
            <a:pPr lvl="1"/>
            <a:r>
              <a:rPr lang="en-AU" dirty="0" smtClean="0"/>
              <a:t>Some of these issues are dependent on each other; the following pages will attempt to provide an overview of some of the interconnections</a:t>
            </a:r>
          </a:p>
          <a:p>
            <a:pPr lvl="1"/>
            <a:r>
              <a:rPr lang="en-AU" dirty="0" smtClean="0"/>
              <a:t>Later agenda items will address most of these issues</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25012783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ED threshold specified for use by 802.11ax may impact its performance and the use of SR</a:t>
            </a:r>
            <a:endParaRPr lang="en-AU" dirty="0"/>
          </a:p>
        </p:txBody>
      </p:sp>
      <p:sp>
        <p:nvSpPr>
          <p:cNvPr id="4" name="Footer Placeholder 3"/>
          <p:cNvSpPr>
            <a:spLocks noGrp="1"/>
          </p:cNvSpPr>
          <p:nvPr>
            <p:ph type="ftr" sz="quarter" idx="10"/>
          </p:nvPr>
        </p:nvSpPr>
        <p:spPr>
          <a:xfrm>
            <a:off x="8004543" y="6477000"/>
            <a:ext cx="566004"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267200" y="6477000"/>
            <a:ext cx="652096" cy="182562"/>
          </a:xfrm>
        </p:spPr>
        <p:txBody>
          <a:bodyPr/>
          <a:lstStyle/>
          <a:p>
            <a:pPr>
              <a:defRPr/>
            </a:pPr>
            <a:r>
              <a:rPr lang="en-US" smtClean="0"/>
              <a:t>Slide </a:t>
            </a:r>
            <a:fld id="{EF4002E7-DB4D-4CC3-8382-1939D19420D8}" type="slidenum">
              <a:rPr lang="en-US" smtClean="0"/>
              <a:pPr>
                <a:defRPr/>
              </a:pPr>
              <a:t>31</a:t>
            </a:fld>
            <a:endParaRPr lang="en-US"/>
          </a:p>
        </p:txBody>
      </p:sp>
      <p:sp>
        <p:nvSpPr>
          <p:cNvPr id="6" name="Rectangle 5"/>
          <p:cNvSpPr/>
          <p:nvPr/>
        </p:nvSpPr>
        <p:spPr bwMode="auto">
          <a:xfrm>
            <a:off x="1143000" y="1828800"/>
            <a:ext cx="78486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802.11a/n/ac can use ED = -62</a:t>
            </a:r>
            <a:r>
              <a:rPr kumimoji="0" lang="en-AU" sz="1600" b="0" i="0" u="none" strike="noStrike" cap="none" normalizeH="0" dirty="0" smtClean="0">
                <a:ln>
                  <a:noFill/>
                </a:ln>
                <a:solidFill>
                  <a:schemeClr val="tx1"/>
                </a:solidFill>
                <a:effectLst/>
                <a:latin typeface="+mj-lt"/>
              </a:rPr>
              <a:t> dBm, PD = -82 dBm</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latin typeface="+mj-lt"/>
              </a:rPr>
              <a:t>802.11ax</a:t>
            </a:r>
            <a:r>
              <a:rPr lang="en-AU" sz="1600" dirty="0" smtClean="0">
                <a:latin typeface="+mj-lt"/>
              </a:rPr>
              <a:t> (&amp; other technologies) must use ED = -72</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152400" y="1828800"/>
            <a:ext cx="990600" cy="6858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Status quo</a:t>
            </a:r>
          </a:p>
        </p:txBody>
      </p:sp>
      <p:sp>
        <p:nvSpPr>
          <p:cNvPr id="8" name="Rectangle 7"/>
          <p:cNvSpPr/>
          <p:nvPr/>
        </p:nvSpPr>
        <p:spPr bwMode="auto">
          <a:xfrm>
            <a:off x="1143000" y="2819400"/>
            <a:ext cx="3352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No work</a:t>
            </a:r>
            <a:r>
              <a:rPr lang="en-AU" sz="1600" dirty="0">
                <a:latin typeface="+mj-lt"/>
              </a:rPr>
              <a:t> </a:t>
            </a:r>
            <a:r>
              <a:rPr lang="en-AU" sz="1600" dirty="0" smtClean="0">
                <a:latin typeface="+mj-lt"/>
              </a:rPr>
              <a:t>required</a:t>
            </a:r>
            <a:endParaRPr kumimoji="0" lang="en-AU" sz="1600" b="0" i="0" u="none" strike="noStrike" cap="none" normalizeH="0" baseline="0" dirty="0" smtClean="0">
              <a:ln>
                <a:noFill/>
              </a:ln>
              <a:solidFill>
                <a:schemeClr val="tx1"/>
              </a:solidFill>
              <a:effectLst/>
              <a:latin typeface="+mj-lt"/>
            </a:endParaRPr>
          </a:p>
        </p:txBody>
      </p:sp>
      <p:sp>
        <p:nvSpPr>
          <p:cNvPr id="9" name="Rectangle 8"/>
          <p:cNvSpPr/>
          <p:nvPr/>
        </p:nvSpPr>
        <p:spPr bwMode="auto">
          <a:xfrm>
            <a:off x="1524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Accept</a:t>
            </a:r>
            <a:endParaRPr kumimoji="0" lang="en-AU" sz="1600" b="1" i="0" u="none" strike="noStrike" cap="none" normalizeH="0" baseline="0" dirty="0" smtClean="0">
              <a:ln>
                <a:noFill/>
              </a:ln>
              <a:solidFill>
                <a:schemeClr val="tx1"/>
              </a:solidFill>
              <a:effectLst/>
              <a:latin typeface="+mj-lt"/>
            </a:endParaRPr>
          </a:p>
        </p:txBody>
      </p:sp>
      <p:sp>
        <p:nvSpPr>
          <p:cNvPr id="10" name="Rectangle 9"/>
          <p:cNvSpPr/>
          <p:nvPr/>
        </p:nvSpPr>
        <p:spPr bwMode="auto">
          <a:xfrm>
            <a:off x="5638800" y="2819400"/>
            <a:ext cx="3352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Modify to allow 802.11ax (&amp; other technologies) to use dual threshold</a:t>
            </a:r>
          </a:p>
        </p:txBody>
      </p:sp>
      <p:sp>
        <p:nvSpPr>
          <p:cNvPr id="11" name="Rectangle 10"/>
          <p:cNvSpPr/>
          <p:nvPr/>
        </p:nvSpPr>
        <p:spPr bwMode="auto">
          <a:xfrm>
            <a:off x="4648199" y="2819400"/>
            <a:ext cx="1013637"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Change</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1143000" y="3642852"/>
            <a:ext cx="3352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Some simulations indicate</a:t>
            </a:r>
            <a:r>
              <a:rPr kumimoji="0" lang="en-AU" sz="1600" b="0" i="0" u="none" strike="noStrike" cap="none" normalizeH="0" dirty="0" smtClean="0">
                <a:ln>
                  <a:noFill/>
                </a:ln>
                <a:solidFill>
                  <a:schemeClr val="tx1"/>
                </a:solidFill>
                <a:effectLst/>
                <a:latin typeface="+mj-lt"/>
              </a:rPr>
              <a:t> 802.11ax will perform worse than 802.11ac (&amp; LAA); is this acceptable?</a:t>
            </a:r>
          </a:p>
          <a:p>
            <a:pPr marL="182563" indent="-182563" eaLnBrk="0" hangingPunct="0">
              <a:spcBef>
                <a:spcPts val="800"/>
              </a:spcBef>
              <a:buFont typeface="Arial" panose="020B0604020202020204" pitchFamily="34" charset="0"/>
              <a:buChar char="•"/>
            </a:pPr>
            <a:r>
              <a:rPr lang="en-AU" sz="1600" dirty="0">
                <a:solidFill>
                  <a:srgbClr val="FF0000"/>
                </a:solidFill>
                <a:latin typeface="+mj-lt"/>
              </a:rPr>
              <a:t>802.11ax-style </a:t>
            </a:r>
            <a:r>
              <a:rPr lang="en-AU" sz="1600" baseline="0" dirty="0" smtClean="0">
                <a:solidFill>
                  <a:srgbClr val="FF0000"/>
                </a:solidFill>
                <a:latin typeface="+mj-lt"/>
              </a:rPr>
              <a:t>SR</a:t>
            </a:r>
            <a:r>
              <a:rPr lang="en-AU" sz="1600" dirty="0" smtClean="0">
                <a:solidFill>
                  <a:srgbClr val="FF0000"/>
                </a:solidFill>
                <a:latin typeface="+mj-lt"/>
              </a:rPr>
              <a:t> will only be allowed up to ED = -72 dBm</a:t>
            </a:r>
            <a:r>
              <a:rPr lang="en-AU" sz="1600" dirty="0" smtClean="0">
                <a:latin typeface="+mj-lt"/>
              </a:rPr>
              <a:t>; is this acceptable?</a:t>
            </a:r>
            <a:endParaRPr kumimoji="0" lang="en-AU" sz="1600" b="0" i="0" u="none" strike="noStrike" cap="none" normalizeH="0" baseline="0" dirty="0" smtClean="0">
              <a:ln>
                <a:noFill/>
              </a:ln>
              <a:solidFill>
                <a:schemeClr val="tx1"/>
              </a:solidFill>
              <a:effectLst/>
              <a:latin typeface="+mj-lt"/>
            </a:endParaRPr>
          </a:p>
        </p:txBody>
      </p:sp>
      <p:sp>
        <p:nvSpPr>
          <p:cNvPr id="13" name="Rectangle 12"/>
          <p:cNvSpPr/>
          <p:nvPr/>
        </p:nvSpPr>
        <p:spPr bwMode="auto">
          <a:xfrm>
            <a:off x="1524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sp>
        <p:nvSpPr>
          <p:cNvPr id="14" name="Rectangle 13"/>
          <p:cNvSpPr/>
          <p:nvPr/>
        </p:nvSpPr>
        <p:spPr bwMode="auto">
          <a:xfrm>
            <a:off x="5638800" y="3642852"/>
            <a:ext cx="3352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0000"/>
                </a:solidFill>
                <a:effectLst/>
                <a:latin typeface="+mj-lt"/>
              </a:rPr>
              <a:t>A</a:t>
            </a:r>
            <a:r>
              <a:rPr kumimoji="0" lang="en-AU" sz="1600" b="0" i="0" u="none" strike="noStrike" cap="none" normalizeH="0" dirty="0" smtClean="0">
                <a:ln>
                  <a:noFill/>
                </a:ln>
                <a:solidFill>
                  <a:srgbClr val="FF0000"/>
                </a:solidFill>
                <a:effectLst/>
                <a:latin typeface="+mj-lt"/>
              </a:rPr>
              <a:t> additional mechanism wil</a:t>
            </a:r>
            <a:r>
              <a:rPr lang="en-AU" sz="1600" dirty="0" smtClean="0">
                <a:solidFill>
                  <a:srgbClr val="FF0000"/>
                </a:solidFill>
                <a:latin typeface="+mj-lt"/>
              </a:rPr>
              <a:t>l be needed to allow 802.11ax-style SR</a:t>
            </a:r>
            <a:r>
              <a:rPr lang="en-AU" sz="1600" dirty="0" smtClean="0">
                <a:latin typeface="+mj-lt"/>
              </a:rPr>
              <a:t>; do we need SR?</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0000"/>
                </a:solidFill>
                <a:latin typeface="+mj-lt"/>
              </a:rPr>
              <a:t>A neutral preamble will be required to enable other technologies</a:t>
            </a:r>
            <a:r>
              <a:rPr lang="en-AU" sz="1600" dirty="0" smtClean="0">
                <a:latin typeface="+mj-lt"/>
              </a:rPr>
              <a:t>; are we weapon-</a:t>
            </a:r>
            <a:r>
              <a:rPr lang="en-AU" sz="1600" dirty="0" err="1" smtClean="0">
                <a:latin typeface="+mj-lt"/>
              </a:rPr>
              <a:t>ising</a:t>
            </a:r>
            <a:r>
              <a:rPr lang="en-AU" sz="1600" dirty="0" smtClean="0">
                <a:latin typeface="+mj-lt"/>
              </a:rPr>
              <a:t> LTE?</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6600"/>
                </a:solidFill>
                <a:latin typeface="+mj-lt"/>
              </a:rPr>
              <a:t>Some believe there was an agreement in ETSI BRAN that 802.11ax use ED = -72 dBm</a:t>
            </a:r>
            <a:endParaRPr kumimoji="0" lang="en-AU" sz="1600" b="0" i="0" u="none" strike="noStrike" cap="none" normalizeH="0" baseline="0" dirty="0" smtClean="0">
              <a:ln>
                <a:noFill/>
              </a:ln>
              <a:solidFill>
                <a:srgbClr val="FF6600"/>
              </a:solidFill>
              <a:effectLst/>
              <a:latin typeface="+mj-lt"/>
            </a:endParaRPr>
          </a:p>
        </p:txBody>
      </p:sp>
      <p:sp>
        <p:nvSpPr>
          <p:cNvPr id="15" name="Rectangle 14"/>
          <p:cNvSpPr/>
          <p:nvPr/>
        </p:nvSpPr>
        <p:spPr bwMode="auto">
          <a:xfrm>
            <a:off x="4648199" y="3642852"/>
            <a:ext cx="1013637"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cxnSp>
        <p:nvCxnSpPr>
          <p:cNvPr id="17" name="Curved Connector 16"/>
          <p:cNvCxnSpPr>
            <a:stCxn id="7" idx="2"/>
            <a:endCxn id="9" idx="0"/>
          </p:cNvCxnSpPr>
          <p:nvPr/>
        </p:nvCxnSpPr>
        <p:spPr bwMode="auto">
          <a:xfrm rot="5400000">
            <a:off x="495300" y="2667000"/>
            <a:ext cx="304800" cy="12700"/>
          </a:xfrm>
          <a:prstGeom prst="curvedConnector3">
            <a:avLst>
              <a:gd name="adj1" fmla="val 50000"/>
            </a:avLst>
          </a:prstGeom>
          <a:solidFill>
            <a:schemeClr val="accent1"/>
          </a:solidFill>
          <a:ln w="38100" cap="flat" cmpd="sng" algn="ctr">
            <a:solidFill>
              <a:schemeClr val="tx1"/>
            </a:solidFill>
            <a:prstDash val="solid"/>
            <a:round/>
            <a:headEnd type="none" w="sm" len="sm"/>
            <a:tailEnd type="triangle"/>
          </a:ln>
          <a:effectLst/>
        </p:spPr>
      </p:cxnSp>
      <p:cxnSp>
        <p:nvCxnSpPr>
          <p:cNvPr id="21" name="Curved Connector 20"/>
          <p:cNvCxnSpPr>
            <a:stCxn id="7" idx="2"/>
            <a:endCxn id="11" idx="0"/>
          </p:cNvCxnSpPr>
          <p:nvPr/>
        </p:nvCxnSpPr>
        <p:spPr bwMode="auto">
          <a:xfrm rot="16200000" flipH="1">
            <a:off x="2748959" y="413341"/>
            <a:ext cx="304800" cy="4507318"/>
          </a:xfrm>
          <a:prstGeom prst="curvedConnector3">
            <a:avLst>
              <a:gd name="adj1" fmla="val 50000"/>
            </a:avLst>
          </a:prstGeom>
          <a:solidFill>
            <a:schemeClr val="accent1"/>
          </a:solidFill>
          <a:ln w="38100" cap="flat" cmpd="sng" algn="ctr">
            <a:solidFill>
              <a:schemeClr val="tx1"/>
            </a:solidFill>
            <a:prstDash val="solid"/>
            <a:round/>
            <a:headEnd type="none" w="sm" len="sm"/>
            <a:tailEnd type="triangle"/>
          </a:ln>
          <a:effectLst/>
        </p:spPr>
      </p:cxnSp>
      <p:sp>
        <p:nvSpPr>
          <p:cNvPr id="31" name="Rectangle 30"/>
          <p:cNvSpPr/>
          <p:nvPr/>
        </p:nvSpPr>
        <p:spPr bwMode="auto">
          <a:xfrm>
            <a:off x="5562600" y="2438400"/>
            <a:ext cx="3429000" cy="381000"/>
          </a:xfrm>
          <a:prstGeom prst="rect">
            <a:avLst/>
          </a:prstGeom>
          <a:noFill/>
          <a:ln w="12700" cap="flat" cmpd="sng" algn="ctr">
            <a:no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R="0" algn="l" defTabSz="914400" rtl="0" eaLnBrk="0" fontAlgn="base" latinLnBrk="0" hangingPunct="0">
              <a:lnSpc>
                <a:spcPct val="100000"/>
              </a:lnSpc>
              <a:spcBef>
                <a:spcPts val="800"/>
              </a:spcBef>
              <a:spcAft>
                <a:spcPct val="0"/>
              </a:spcAft>
              <a:buClrTx/>
              <a:buSzTx/>
              <a:tabLst/>
            </a:pPr>
            <a:r>
              <a:rPr kumimoji="0" lang="en-AU" sz="1600" b="0" i="0" u="none" strike="noStrike" cap="none" normalizeH="0" baseline="0" dirty="0" smtClean="0">
                <a:ln>
                  <a:noFill/>
                </a:ln>
                <a:solidFill>
                  <a:srgbClr val="FF0000"/>
                </a:solidFill>
                <a:effectLst/>
                <a:latin typeface="+mj-lt"/>
              </a:rPr>
              <a:t>Current</a:t>
            </a:r>
            <a:r>
              <a:rPr kumimoji="0" lang="en-AU" sz="1600" b="0" i="0" u="none" strike="noStrike" cap="none" normalizeH="0" dirty="0" smtClean="0">
                <a:ln>
                  <a:noFill/>
                </a:ln>
                <a:solidFill>
                  <a:srgbClr val="FF0000"/>
                </a:solidFill>
                <a:effectLst/>
                <a:latin typeface="+mj-lt"/>
              </a:rPr>
              <a:t> IEEE 802.11 WG position!</a:t>
            </a:r>
            <a:endParaRPr kumimoji="0" lang="en-AU" sz="1600" b="0" i="0" u="none" strike="noStrike" cap="none" normalizeH="0" baseline="0" dirty="0" smtClean="0">
              <a:ln>
                <a:noFill/>
              </a:ln>
              <a:solidFill>
                <a:srgbClr val="FF0000"/>
              </a:solidFill>
              <a:effectLst/>
              <a:latin typeface="+mj-lt"/>
            </a:endParaRPr>
          </a:p>
        </p:txBody>
      </p:sp>
      <p:cxnSp>
        <p:nvCxnSpPr>
          <p:cNvPr id="35" name="Straight Arrow Connector 34"/>
          <p:cNvCxnSpPr>
            <a:stCxn id="31" idx="1"/>
          </p:cNvCxnSpPr>
          <p:nvPr/>
        </p:nvCxnSpPr>
        <p:spPr bwMode="auto">
          <a:xfrm flipH="1">
            <a:off x="5181600" y="2628900"/>
            <a:ext cx="381000" cy="19050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36126106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mechanism for dealing with the explicit 802.11 reference in EN 301 893 will have a significant effect</a:t>
            </a:r>
            <a:endParaRPr lang="en-AU" dirty="0"/>
          </a:p>
        </p:txBody>
      </p:sp>
      <p:sp>
        <p:nvSpPr>
          <p:cNvPr id="4" name="Footer Placeholder 3"/>
          <p:cNvSpPr>
            <a:spLocks noGrp="1"/>
          </p:cNvSpPr>
          <p:nvPr>
            <p:ph type="ftr" sz="quarter" idx="10"/>
          </p:nvPr>
        </p:nvSpPr>
        <p:spPr>
          <a:xfrm>
            <a:off x="8004543" y="6477000"/>
            <a:ext cx="566004" cy="182562"/>
          </a:xfrm>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114800" y="6477000"/>
            <a:ext cx="385329" cy="182562"/>
          </a:xfrm>
        </p:spPr>
        <p:txBody>
          <a:bodyPr/>
          <a:lstStyle/>
          <a:p>
            <a:pPr>
              <a:defRPr/>
            </a:pPr>
            <a:r>
              <a:rPr lang="en-US" smtClean="0"/>
              <a:t>Slide </a:t>
            </a:r>
            <a:fld id="{EF4002E7-DB4D-4CC3-8382-1939D19420D8}" type="slidenum">
              <a:rPr lang="en-US" smtClean="0"/>
              <a:pPr>
                <a:defRPr/>
              </a:pPr>
              <a:t>32</a:t>
            </a:fld>
            <a:endParaRPr lang="en-US"/>
          </a:p>
        </p:txBody>
      </p:sp>
      <p:sp>
        <p:nvSpPr>
          <p:cNvPr id="6" name="Rectangle 5"/>
          <p:cNvSpPr/>
          <p:nvPr/>
        </p:nvSpPr>
        <p:spPr bwMode="auto">
          <a:xfrm>
            <a:off x="1143000" y="1828800"/>
            <a:ext cx="77724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Reference</a:t>
            </a:r>
            <a:r>
              <a:rPr kumimoji="0" lang="en-AU" sz="1600" b="0" i="0" u="none" strike="noStrike" cap="none" normalizeH="0" dirty="0" smtClean="0">
                <a:ln>
                  <a:noFill/>
                </a:ln>
                <a:solidFill>
                  <a:schemeClr val="tx1"/>
                </a:solidFill>
                <a:effectLst/>
                <a:latin typeface="+mj-lt"/>
              </a:rPr>
              <a:t> in EN 301 893 to IEEE 802.11-2016 enables use of dual threshold by 802.11a/n/ac, but not 802.11ax</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152400" y="1828800"/>
            <a:ext cx="990600" cy="6858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Status quo</a:t>
            </a:r>
          </a:p>
        </p:txBody>
      </p:sp>
      <p:sp>
        <p:nvSpPr>
          <p:cNvPr id="8" name="Rectangle 7"/>
          <p:cNvSpPr/>
          <p:nvPr/>
        </p:nvSpPr>
        <p:spPr bwMode="auto">
          <a:xfrm>
            <a:off x="1143000" y="2819400"/>
            <a:ext cx="1828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Enables</a:t>
            </a:r>
            <a:r>
              <a:rPr kumimoji="0" lang="en-AU" sz="1600" b="0" i="0" u="none" strike="noStrike" cap="none" normalizeH="0" dirty="0" smtClean="0">
                <a:ln>
                  <a:noFill/>
                </a:ln>
                <a:solidFill>
                  <a:schemeClr val="tx1"/>
                </a:solidFill>
                <a:effectLst/>
                <a:latin typeface="+mj-lt"/>
              </a:rPr>
              <a:t> continued use of legacy Wi-Fi</a:t>
            </a:r>
            <a:endParaRPr kumimoji="0" lang="en-AU" sz="1600" b="0" i="0" u="none" strike="noStrike" cap="none" normalizeH="0" baseline="0" dirty="0" smtClean="0">
              <a:ln>
                <a:noFill/>
              </a:ln>
              <a:solidFill>
                <a:schemeClr val="tx1"/>
              </a:solidFill>
              <a:effectLst/>
              <a:latin typeface="+mj-lt"/>
            </a:endParaRPr>
          </a:p>
        </p:txBody>
      </p:sp>
      <p:sp>
        <p:nvSpPr>
          <p:cNvPr id="9" name="Rectangle 8"/>
          <p:cNvSpPr/>
          <p:nvPr/>
        </p:nvSpPr>
        <p:spPr bwMode="auto">
          <a:xfrm>
            <a:off x="1524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No change</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1143000" y="3642852"/>
            <a:ext cx="1828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6600"/>
                </a:solidFill>
                <a:effectLst/>
                <a:latin typeface="+mj-lt"/>
              </a:rPr>
              <a:t>Some object to any external</a:t>
            </a:r>
            <a:r>
              <a:rPr kumimoji="0" lang="en-AU" sz="1600" b="0" i="0" u="none" strike="noStrike" cap="none" normalizeH="0" dirty="0" smtClean="0">
                <a:ln>
                  <a:noFill/>
                </a:ln>
                <a:solidFill>
                  <a:srgbClr val="FF6600"/>
                </a:solidFill>
                <a:effectLst/>
                <a:latin typeface="+mj-lt"/>
              </a:rPr>
              <a:t> ref. in revised EN 301 893 </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rgbClr val="FF0000"/>
                </a:solidFill>
                <a:latin typeface="+mj-lt"/>
              </a:rPr>
              <a:t>802.11ax</a:t>
            </a:r>
            <a:r>
              <a:rPr lang="en-AU" sz="1600" dirty="0" smtClean="0">
                <a:solidFill>
                  <a:srgbClr val="FF0000"/>
                </a:solidFill>
                <a:latin typeface="+mj-lt"/>
              </a:rPr>
              <a:t> must use ED = -72 dBm, making 11ax worse than 11ac</a:t>
            </a:r>
            <a:endParaRPr kumimoji="0" lang="en-AU" sz="1600" b="0" i="0" u="none" strike="noStrike" cap="none" normalizeH="0" baseline="0" dirty="0" smtClean="0">
              <a:ln>
                <a:noFill/>
              </a:ln>
              <a:solidFill>
                <a:srgbClr val="FF0000"/>
              </a:solidFill>
              <a:effectLst/>
              <a:latin typeface="+mj-lt"/>
            </a:endParaRPr>
          </a:p>
        </p:txBody>
      </p:sp>
      <p:sp>
        <p:nvSpPr>
          <p:cNvPr id="13" name="Rectangle 12"/>
          <p:cNvSpPr/>
          <p:nvPr/>
        </p:nvSpPr>
        <p:spPr bwMode="auto">
          <a:xfrm>
            <a:off x="1524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cxnSp>
        <p:nvCxnSpPr>
          <p:cNvPr id="17" name="Curved Connector 16"/>
          <p:cNvCxnSpPr>
            <a:stCxn id="7" idx="2"/>
            <a:endCxn id="9" idx="0"/>
          </p:cNvCxnSpPr>
          <p:nvPr/>
        </p:nvCxnSpPr>
        <p:spPr bwMode="auto">
          <a:xfrm rot="5400000">
            <a:off x="495300" y="2667000"/>
            <a:ext cx="304800" cy="12700"/>
          </a:xfrm>
          <a:prstGeom prst="curvedConnector3">
            <a:avLst>
              <a:gd name="adj1" fmla="val 50000"/>
            </a:avLst>
          </a:prstGeom>
          <a:solidFill>
            <a:schemeClr val="accent1"/>
          </a:solidFill>
          <a:ln w="38100" cap="flat" cmpd="sng" algn="ctr">
            <a:solidFill>
              <a:schemeClr val="tx1"/>
            </a:solidFill>
            <a:prstDash val="solid"/>
            <a:round/>
            <a:headEnd type="none" w="sm" len="sm"/>
            <a:tailEnd type="triangle"/>
          </a:ln>
          <a:effectLst/>
        </p:spPr>
      </p:cxnSp>
      <p:cxnSp>
        <p:nvCxnSpPr>
          <p:cNvPr id="21" name="Curved Connector 20"/>
          <p:cNvCxnSpPr>
            <a:stCxn id="7" idx="2"/>
            <a:endCxn id="29" idx="0"/>
          </p:cNvCxnSpPr>
          <p:nvPr/>
        </p:nvCxnSpPr>
        <p:spPr bwMode="auto">
          <a:xfrm rot="16200000" flipH="1">
            <a:off x="1981200" y="1181100"/>
            <a:ext cx="304800" cy="2971800"/>
          </a:xfrm>
          <a:prstGeom prst="curvedConnector3">
            <a:avLst>
              <a:gd name="adj1" fmla="val 68000"/>
            </a:avLst>
          </a:prstGeom>
          <a:solidFill>
            <a:schemeClr val="accent1"/>
          </a:solidFill>
          <a:ln w="38100" cap="flat" cmpd="sng" algn="ctr">
            <a:solidFill>
              <a:schemeClr val="tx1"/>
            </a:solidFill>
            <a:prstDash val="solid"/>
            <a:round/>
            <a:headEnd type="none" w="sm" len="sm"/>
            <a:tailEnd type="triangle"/>
          </a:ln>
          <a:effectLst/>
        </p:spPr>
      </p:cxnSp>
      <p:sp>
        <p:nvSpPr>
          <p:cNvPr id="31" name="Rectangle 30"/>
          <p:cNvSpPr/>
          <p:nvPr/>
        </p:nvSpPr>
        <p:spPr bwMode="auto">
          <a:xfrm>
            <a:off x="6705600" y="2438400"/>
            <a:ext cx="2698750" cy="381000"/>
          </a:xfrm>
          <a:prstGeom prst="rect">
            <a:avLst/>
          </a:prstGeom>
          <a:noFill/>
          <a:ln w="12700" cap="flat" cmpd="sng" algn="ctr">
            <a:noFill/>
            <a:prstDash val="solid"/>
            <a:round/>
            <a:headEnd type="none" w="sm" len="sm"/>
            <a:tailEnd type="none" w="sm" len="sm"/>
          </a:ln>
          <a:effectLst/>
        </p:spPr>
        <p:txBody>
          <a:bodyPr vert="horz" wrap="square" lIns="0" tIns="90000" rIns="91440" bIns="45720" numCol="1" rtlCol="0" anchor="t" anchorCtr="0" compatLnSpc="1">
            <a:prstTxWarp prst="textNoShape">
              <a:avLst/>
            </a:prstTxWarp>
          </a:bodyPr>
          <a:lstStyle/>
          <a:p>
            <a:pPr marR="0" algn="l" defTabSz="914400" rtl="0" eaLnBrk="0" fontAlgn="base" latinLnBrk="0" hangingPunct="0">
              <a:lnSpc>
                <a:spcPct val="100000"/>
              </a:lnSpc>
              <a:spcBef>
                <a:spcPts val="800"/>
              </a:spcBef>
              <a:spcAft>
                <a:spcPct val="0"/>
              </a:spcAft>
              <a:buClrTx/>
              <a:buSzTx/>
              <a:tabLst/>
            </a:pPr>
            <a:r>
              <a:rPr kumimoji="0" lang="en-AU" sz="1600" i="0" u="none" strike="noStrike" cap="none" normalizeH="0" baseline="0" dirty="0" smtClean="0">
                <a:ln>
                  <a:noFill/>
                </a:ln>
                <a:solidFill>
                  <a:schemeClr val="accent2"/>
                </a:solidFill>
                <a:effectLst/>
                <a:latin typeface="+mj-lt"/>
              </a:rPr>
              <a:t>Current</a:t>
            </a:r>
            <a:r>
              <a:rPr kumimoji="0" lang="en-AU" sz="1600" i="0" u="none" strike="noStrike" cap="none" normalizeH="0" dirty="0" smtClean="0">
                <a:ln>
                  <a:noFill/>
                </a:ln>
                <a:solidFill>
                  <a:schemeClr val="accent2"/>
                </a:solidFill>
                <a:effectLst/>
                <a:latin typeface="+mj-lt"/>
              </a:rPr>
              <a:t> IEEE 802 position!</a:t>
            </a:r>
            <a:endParaRPr kumimoji="0" lang="en-AU" sz="1600" i="0" u="none" strike="noStrike" cap="none" normalizeH="0" baseline="0" dirty="0" smtClean="0">
              <a:ln>
                <a:noFill/>
              </a:ln>
              <a:solidFill>
                <a:schemeClr val="accent2"/>
              </a:solidFill>
              <a:effectLst/>
              <a:latin typeface="+mj-lt"/>
            </a:endParaRPr>
          </a:p>
        </p:txBody>
      </p:sp>
      <p:cxnSp>
        <p:nvCxnSpPr>
          <p:cNvPr id="35" name="Straight Arrow Connector 34"/>
          <p:cNvCxnSpPr>
            <a:stCxn id="31" idx="1"/>
            <a:endCxn id="34" idx="0"/>
          </p:cNvCxnSpPr>
          <p:nvPr/>
        </p:nvCxnSpPr>
        <p:spPr bwMode="auto">
          <a:xfrm flipH="1">
            <a:off x="6591300" y="2628900"/>
            <a:ext cx="114300" cy="190500"/>
          </a:xfrm>
          <a:prstGeom prst="straightConnector1">
            <a:avLst/>
          </a:prstGeom>
          <a:solidFill>
            <a:schemeClr val="accent1"/>
          </a:solidFill>
          <a:ln w="12700" cap="flat" cmpd="sng" algn="ctr">
            <a:solidFill>
              <a:schemeClr val="accent2"/>
            </a:solidFill>
            <a:prstDash val="solid"/>
            <a:round/>
            <a:headEnd type="none" w="sm" len="sm"/>
            <a:tailEnd type="triangle"/>
          </a:ln>
          <a:effectLst/>
        </p:spPr>
      </p:cxnSp>
      <p:sp>
        <p:nvSpPr>
          <p:cNvPr id="28" name="Rectangle 27"/>
          <p:cNvSpPr/>
          <p:nvPr/>
        </p:nvSpPr>
        <p:spPr bwMode="auto">
          <a:xfrm>
            <a:off x="4114800" y="2819400"/>
            <a:ext cx="1828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Enables</a:t>
            </a:r>
            <a:r>
              <a:rPr kumimoji="0" lang="en-AU" sz="1600" b="0" i="0" u="none" strike="noStrike" cap="none" normalizeH="0" dirty="0" smtClean="0">
                <a:ln>
                  <a:noFill/>
                </a:ln>
                <a:solidFill>
                  <a:schemeClr val="tx1"/>
                </a:solidFill>
                <a:effectLst/>
                <a:latin typeface="+mj-lt"/>
              </a:rPr>
              <a:t> use of 802.11ax, including SR</a:t>
            </a:r>
            <a:endParaRPr kumimoji="0" lang="en-AU" sz="1600" b="0" i="0" u="none" strike="noStrike" cap="none" normalizeH="0" baseline="0" dirty="0" smtClean="0">
              <a:ln>
                <a:noFill/>
              </a:ln>
              <a:solidFill>
                <a:schemeClr val="tx1"/>
              </a:solidFill>
              <a:effectLst/>
              <a:latin typeface="+mj-lt"/>
            </a:endParaRPr>
          </a:p>
        </p:txBody>
      </p:sp>
      <p:sp>
        <p:nvSpPr>
          <p:cNvPr id="29" name="Rectangle 28"/>
          <p:cNvSpPr/>
          <p:nvPr/>
        </p:nvSpPr>
        <p:spPr bwMode="auto">
          <a:xfrm>
            <a:off x="31242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Add 802.11ax reference</a:t>
            </a:r>
            <a:endParaRPr kumimoji="0" lang="en-AU" sz="1600" b="1" i="0" u="none" strike="noStrike" cap="none" normalizeH="0" baseline="0" dirty="0" smtClean="0">
              <a:ln>
                <a:noFill/>
              </a:ln>
              <a:solidFill>
                <a:schemeClr val="tx1"/>
              </a:solidFill>
              <a:effectLst/>
              <a:latin typeface="+mj-lt"/>
            </a:endParaRPr>
          </a:p>
        </p:txBody>
      </p:sp>
      <p:sp>
        <p:nvSpPr>
          <p:cNvPr id="30" name="Rectangle 29"/>
          <p:cNvSpPr/>
          <p:nvPr/>
        </p:nvSpPr>
        <p:spPr bwMode="auto">
          <a:xfrm>
            <a:off x="4114800" y="3642852"/>
            <a:ext cx="1828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6600"/>
                </a:solidFill>
                <a:effectLst/>
                <a:latin typeface="+mj-lt"/>
              </a:rPr>
              <a:t>Some object to any externa</a:t>
            </a:r>
            <a:r>
              <a:rPr lang="en-AU" sz="1600" dirty="0" smtClean="0">
                <a:solidFill>
                  <a:srgbClr val="FF6600"/>
                </a:solidFill>
                <a:latin typeface="+mj-lt"/>
              </a:rPr>
              <a:t>l ref.</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rgbClr val="FF6600"/>
                </a:solidFill>
                <a:latin typeface="+mj-lt"/>
              </a:rPr>
              <a:t>No obvious ref. while 802.11ax is still draft</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rgbClr val="FF0000"/>
                </a:solidFill>
                <a:latin typeface="+mj-lt"/>
              </a:rPr>
              <a:t>Other</a:t>
            </a:r>
            <a:r>
              <a:rPr lang="en-AU" sz="1600" dirty="0" smtClean="0">
                <a:solidFill>
                  <a:srgbClr val="FF0000"/>
                </a:solidFill>
                <a:latin typeface="+mj-lt"/>
              </a:rPr>
              <a:t> tech. cannot use 802.11 preamble</a:t>
            </a:r>
            <a:r>
              <a:rPr lang="en-AU" sz="1600" dirty="0" smtClean="0">
                <a:latin typeface="+mj-lt"/>
              </a:rPr>
              <a:t>; is that important?</a:t>
            </a:r>
            <a:endParaRPr kumimoji="0" lang="en-AU" sz="1600" b="0" i="0" u="none" strike="noStrike" cap="none" normalizeH="0" baseline="0" dirty="0" smtClean="0">
              <a:ln>
                <a:noFill/>
              </a:ln>
              <a:solidFill>
                <a:schemeClr val="tx1"/>
              </a:solidFill>
              <a:effectLst/>
              <a:latin typeface="+mj-lt"/>
            </a:endParaRPr>
          </a:p>
        </p:txBody>
      </p:sp>
      <p:sp>
        <p:nvSpPr>
          <p:cNvPr id="32" name="Rectangle 31"/>
          <p:cNvSpPr/>
          <p:nvPr/>
        </p:nvSpPr>
        <p:spPr bwMode="auto">
          <a:xfrm>
            <a:off x="31242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sp>
        <p:nvSpPr>
          <p:cNvPr id="33" name="Rectangle 32"/>
          <p:cNvSpPr/>
          <p:nvPr/>
        </p:nvSpPr>
        <p:spPr bwMode="auto">
          <a:xfrm>
            <a:off x="7086600" y="2819400"/>
            <a:ext cx="1828800" cy="8234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68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Most technology</a:t>
            </a:r>
            <a:r>
              <a:rPr kumimoji="0" lang="en-AU" sz="1600" b="0" i="0" u="none" strike="noStrike" cap="none" normalizeH="0" dirty="0" smtClean="0">
                <a:ln>
                  <a:noFill/>
                </a:ln>
                <a:solidFill>
                  <a:schemeClr val="tx1"/>
                </a:solidFill>
                <a:effectLst/>
                <a:latin typeface="+mj-lt"/>
              </a:rPr>
              <a:t> neutral</a:t>
            </a:r>
            <a:endParaRPr kumimoji="0" lang="en-AU" sz="1600" b="0" i="0" u="none" strike="noStrike" cap="none" normalizeH="0" baseline="0" dirty="0" smtClean="0">
              <a:ln>
                <a:noFill/>
              </a:ln>
              <a:solidFill>
                <a:schemeClr val="tx1"/>
              </a:solidFill>
              <a:effectLst/>
              <a:latin typeface="+mj-lt"/>
            </a:endParaRPr>
          </a:p>
        </p:txBody>
      </p:sp>
      <p:sp>
        <p:nvSpPr>
          <p:cNvPr id="34" name="Rectangle 33"/>
          <p:cNvSpPr/>
          <p:nvPr/>
        </p:nvSpPr>
        <p:spPr bwMode="auto">
          <a:xfrm>
            <a:off x="6096000" y="2819400"/>
            <a:ext cx="990600" cy="82345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Add neutral preamble </a:t>
            </a:r>
            <a:endParaRPr kumimoji="0" lang="en-AU" sz="1600" b="1" i="0" u="none" strike="noStrike" cap="none" normalizeH="0" baseline="0" dirty="0" smtClean="0">
              <a:ln>
                <a:noFill/>
              </a:ln>
              <a:solidFill>
                <a:schemeClr val="tx1"/>
              </a:solidFill>
              <a:effectLst/>
              <a:latin typeface="+mj-lt"/>
            </a:endParaRPr>
          </a:p>
        </p:txBody>
      </p:sp>
      <p:sp>
        <p:nvSpPr>
          <p:cNvPr id="36" name="Rectangle 35"/>
          <p:cNvSpPr/>
          <p:nvPr/>
        </p:nvSpPr>
        <p:spPr bwMode="auto">
          <a:xfrm>
            <a:off x="7086600" y="3642852"/>
            <a:ext cx="1828800" cy="27579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6600"/>
                </a:solidFill>
                <a:latin typeface="+mj-lt"/>
              </a:rPr>
              <a:t>Expands EN 301 802 significantly</a:t>
            </a:r>
            <a:r>
              <a:rPr lang="en-AU" sz="1600" dirty="0" smtClean="0">
                <a:latin typeface="+mj-lt"/>
              </a:rPr>
              <a:t>; including testing?</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solidFill>
                  <a:srgbClr val="FF6600"/>
                </a:solidFill>
                <a:latin typeface="+mj-lt"/>
              </a:rPr>
              <a:t>Requires further modification to enable SR</a:t>
            </a:r>
            <a:r>
              <a:rPr lang="en-AU" sz="1600" dirty="0" smtClean="0">
                <a:latin typeface="+mj-lt"/>
              </a:rPr>
              <a:t>; is SR important?</a:t>
            </a:r>
          </a:p>
          <a:p>
            <a:pPr marL="182563" marR="0" indent="-182563"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endParaRPr kumimoji="0" lang="en-AU" sz="1600" b="0" i="0" u="none" strike="noStrike" cap="none" normalizeH="0" baseline="0" dirty="0" smtClean="0">
              <a:ln>
                <a:noFill/>
              </a:ln>
              <a:solidFill>
                <a:schemeClr val="tx1"/>
              </a:solidFill>
              <a:effectLst/>
              <a:latin typeface="+mj-lt"/>
            </a:endParaRPr>
          </a:p>
        </p:txBody>
      </p:sp>
      <p:sp>
        <p:nvSpPr>
          <p:cNvPr id="37" name="Rectangle 36"/>
          <p:cNvSpPr/>
          <p:nvPr/>
        </p:nvSpPr>
        <p:spPr bwMode="auto">
          <a:xfrm>
            <a:off x="6096000" y="3642852"/>
            <a:ext cx="990600" cy="275794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Issues</a:t>
            </a:r>
            <a:endParaRPr kumimoji="0" lang="en-AU" sz="1600" b="1" i="0" u="none" strike="noStrike" cap="none" normalizeH="0" baseline="0" dirty="0" smtClean="0">
              <a:ln>
                <a:noFill/>
              </a:ln>
              <a:solidFill>
                <a:schemeClr val="tx1"/>
              </a:solidFill>
              <a:effectLst/>
              <a:latin typeface="+mj-lt"/>
            </a:endParaRPr>
          </a:p>
        </p:txBody>
      </p:sp>
      <p:cxnSp>
        <p:nvCxnSpPr>
          <p:cNvPr id="38" name="Curved Connector 37"/>
          <p:cNvCxnSpPr>
            <a:stCxn id="7" idx="2"/>
            <a:endCxn id="34" idx="0"/>
          </p:cNvCxnSpPr>
          <p:nvPr/>
        </p:nvCxnSpPr>
        <p:spPr bwMode="auto">
          <a:xfrm rot="16200000" flipH="1">
            <a:off x="3467100" y="-304800"/>
            <a:ext cx="304800" cy="5943600"/>
          </a:xfrm>
          <a:prstGeom prst="curvedConnector3">
            <a:avLst>
              <a:gd name="adj1" fmla="val 38000"/>
            </a:avLst>
          </a:prstGeom>
          <a:solidFill>
            <a:schemeClr val="accent1"/>
          </a:solidFill>
          <a:ln w="381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628614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rgbClr val="FF0000"/>
                </a:solidFill>
              </a:rPr>
              <a:t>Preferences for EN 301 893</a:t>
            </a:r>
            <a:endParaRPr lang="en-AU" sz="2400"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7513280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IEEE 802.11 WG want to take a position on the various issues with ETSI BRAN?</a:t>
            </a:r>
            <a:endParaRPr lang="en-AU" dirty="0"/>
          </a:p>
        </p:txBody>
      </p:sp>
      <p:sp>
        <p:nvSpPr>
          <p:cNvPr id="3" name="Content Placeholder 2"/>
          <p:cNvSpPr>
            <a:spLocks noGrp="1"/>
          </p:cNvSpPr>
          <p:nvPr>
            <p:ph idx="1"/>
          </p:nvPr>
        </p:nvSpPr>
        <p:spPr/>
        <p:txBody>
          <a:bodyPr/>
          <a:lstStyle/>
          <a:p>
            <a:pPr lvl="1"/>
            <a:r>
              <a:rPr lang="en-AU" dirty="0" smtClean="0"/>
              <a:t>So far we have highlighted  various major intertwined issues likely to be discussed in ETSI BRAN at its December meeting</a:t>
            </a:r>
          </a:p>
          <a:p>
            <a:pPr lvl="2"/>
            <a:r>
              <a:rPr lang="en-AU" dirty="0" smtClean="0"/>
              <a:t>ED thresholds for 802.11ax</a:t>
            </a:r>
          </a:p>
          <a:p>
            <a:pPr lvl="2"/>
            <a:r>
              <a:rPr lang="en-AU" dirty="0" smtClean="0"/>
              <a:t>Neutral preambles</a:t>
            </a:r>
          </a:p>
          <a:p>
            <a:pPr lvl="2"/>
            <a:r>
              <a:rPr lang="en-AU" dirty="0" smtClean="0"/>
              <a:t>SR for 802.11ax</a:t>
            </a:r>
          </a:p>
          <a:p>
            <a:pPr lvl="2"/>
            <a:r>
              <a:rPr lang="en-AU" dirty="0" smtClean="0"/>
              <a:t>References to 802.11</a:t>
            </a:r>
          </a:p>
          <a:p>
            <a:pPr lvl="1"/>
            <a:r>
              <a:rPr lang="en-AU" dirty="0" smtClean="0"/>
              <a:t>Now we need to decide if IEEE 802.11 WG wants to take a position</a:t>
            </a:r>
          </a:p>
          <a:p>
            <a:pPr lvl="2"/>
            <a:r>
              <a:rPr lang="en-AU" dirty="0" smtClean="0"/>
              <a:t>IEEE 802.11 WG could send a LS to ETSI BRAN to complement (or contradict) the previous LS suggesting a neutral preamble</a:t>
            </a:r>
          </a:p>
          <a:p>
            <a:pPr lvl="2"/>
            <a:r>
              <a:rPr lang="en-AU" dirty="0" smtClean="0"/>
              <a:t>Alternatively, any discussion in the Coexistence SC could assist 802.11 participants at ETSI BRAN understand the issues better and maybe to take a consistent position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0743927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Four options cover the spectrum of possibilities for revising EN 301 893 in relation to the major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17692278"/>
              </p:ext>
            </p:extLst>
          </p:nvPr>
        </p:nvGraphicFramePr>
        <p:xfrm>
          <a:off x="685800" y="1447800"/>
          <a:ext cx="7772400" cy="5369560"/>
        </p:xfrm>
        <a:graphic>
          <a:graphicData uri="http://schemas.openxmlformats.org/drawingml/2006/table">
            <a:tbl>
              <a:tblPr firstRow="1" bandRow="1">
                <a:tableStyleId>{21E4AEA4-8DFA-4A89-87EB-49C32662AFE0}</a:tableStyleId>
              </a:tblPr>
              <a:tblGrid>
                <a:gridCol w="685800">
                  <a:extLst>
                    <a:ext uri="{9D8B030D-6E8A-4147-A177-3AD203B41FA5}">
                      <a16:colId xmlns:a16="http://schemas.microsoft.com/office/drawing/2014/main" val="1098602400"/>
                    </a:ext>
                  </a:extLst>
                </a:gridCol>
                <a:gridCol w="3124200">
                  <a:extLst>
                    <a:ext uri="{9D8B030D-6E8A-4147-A177-3AD203B41FA5}">
                      <a16:colId xmlns:a16="http://schemas.microsoft.com/office/drawing/2014/main" val="573999315"/>
                    </a:ext>
                  </a:extLst>
                </a:gridCol>
                <a:gridCol w="3962400">
                  <a:extLst>
                    <a:ext uri="{9D8B030D-6E8A-4147-A177-3AD203B41FA5}">
                      <a16:colId xmlns:a16="http://schemas.microsoft.com/office/drawing/2014/main" val="3773687456"/>
                    </a:ext>
                  </a:extLst>
                </a:gridCol>
              </a:tblGrid>
              <a:tr h="370840">
                <a:tc>
                  <a:txBody>
                    <a:bodyPr/>
                    <a:lstStyle/>
                    <a:p>
                      <a:pPr algn="ctr"/>
                      <a:r>
                        <a:rPr lang="en-AU" sz="1600" dirty="0" smtClean="0"/>
                        <a:t>Plan</a:t>
                      </a:r>
                      <a:endParaRPr lang="en-AU" sz="1600" dirty="0"/>
                    </a:p>
                  </a:txBody>
                  <a:tcPr/>
                </a:tc>
                <a:tc>
                  <a:txBody>
                    <a:bodyPr/>
                    <a:lstStyle/>
                    <a:p>
                      <a:r>
                        <a:rPr lang="en-AU" sz="1600" dirty="0" smtClean="0"/>
                        <a:t>Change to EN 301 893</a:t>
                      </a:r>
                      <a:endParaRPr lang="en-AU" sz="1600" dirty="0"/>
                    </a:p>
                  </a:txBody>
                  <a:tcPr/>
                </a:tc>
                <a:tc>
                  <a:txBody>
                    <a:bodyPr/>
                    <a:lstStyle/>
                    <a:p>
                      <a:r>
                        <a:rPr lang="en-AU" sz="1600" dirty="0" smtClean="0">
                          <a:solidFill>
                            <a:srgbClr val="00B050"/>
                          </a:solidFill>
                        </a:rPr>
                        <a:t>Pros</a:t>
                      </a:r>
                      <a:r>
                        <a:rPr lang="en-AU" sz="1600" dirty="0" smtClean="0"/>
                        <a:t> &amp;</a:t>
                      </a:r>
                      <a:r>
                        <a:rPr lang="en-AU" sz="1600" baseline="0" dirty="0" smtClean="0"/>
                        <a:t> </a:t>
                      </a:r>
                      <a:r>
                        <a:rPr lang="en-AU" sz="1600" baseline="0" dirty="0" smtClean="0">
                          <a:solidFill>
                            <a:srgbClr val="FF0000"/>
                          </a:solidFill>
                        </a:rPr>
                        <a:t>Cons</a:t>
                      </a:r>
                      <a:endParaRPr lang="en-AU" sz="1600" dirty="0">
                        <a:solidFill>
                          <a:srgbClr val="FF0000"/>
                        </a:solidFill>
                      </a:endParaRPr>
                    </a:p>
                  </a:txBody>
                  <a:tcPr/>
                </a:tc>
                <a:extLst>
                  <a:ext uri="{0D108BD9-81ED-4DB2-BD59-A6C34878D82A}">
                    <a16:rowId xmlns:a16="http://schemas.microsoft.com/office/drawing/2014/main" val="278706580"/>
                  </a:ext>
                </a:extLst>
              </a:tr>
              <a:tr h="370840">
                <a:tc>
                  <a:txBody>
                    <a:bodyPr/>
                    <a:lstStyle/>
                    <a:p>
                      <a:pPr algn="ctr">
                        <a:spcBef>
                          <a:spcPts val="200"/>
                        </a:spcBef>
                      </a:pPr>
                      <a:r>
                        <a:rPr lang="en-AU" sz="1600" dirty="0" smtClean="0"/>
                        <a:t>A</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Add reference</a:t>
                      </a:r>
                      <a:r>
                        <a:rPr lang="en-AU" sz="1600" baseline="0" dirty="0" smtClean="0"/>
                        <a:t> to 802.11ax</a:t>
                      </a:r>
                      <a:endParaRPr lang="en-AU" sz="1600" dirty="0"/>
                    </a:p>
                  </a:txBody>
                  <a:tcPr/>
                </a:tc>
                <a:tc>
                  <a:txBody>
                    <a:bodyPr/>
                    <a:lstStyle/>
                    <a:p>
                      <a:pPr marL="182563" indent="-182563">
                        <a:spcBef>
                          <a:spcPts val="0"/>
                        </a:spcBef>
                        <a:buFont typeface="Arial" panose="020B0604020202020204" pitchFamily="34" charset="0"/>
                        <a:buChar char="•"/>
                      </a:pPr>
                      <a:r>
                        <a:rPr lang="en-AU" sz="1600" baseline="0" dirty="0" smtClean="0">
                          <a:solidFill>
                            <a:srgbClr val="00B050"/>
                          </a:solidFill>
                        </a:rPr>
                        <a:t>Very simple to implement</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802.11ax</a:t>
                      </a:r>
                      <a:r>
                        <a:rPr lang="en-AU" sz="1600" baseline="0" dirty="0" smtClean="0">
                          <a:solidFill>
                            <a:srgbClr val="00B050"/>
                          </a:solidFill>
                        </a:rPr>
                        <a:t> can work as designed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Fairness with LTE technology likely</a:t>
                      </a:r>
                    </a:p>
                    <a:p>
                      <a:pPr marL="182563" indent="-182563">
                        <a:spcBef>
                          <a:spcPts val="0"/>
                        </a:spcBef>
                        <a:buFont typeface="Arial" panose="020B0604020202020204" pitchFamily="34" charset="0"/>
                        <a:buChar char="•"/>
                      </a:pPr>
                      <a:r>
                        <a:rPr lang="en-AU" sz="1600" dirty="0" smtClean="0">
                          <a:solidFill>
                            <a:srgbClr val="FF0000"/>
                          </a:solidFill>
                        </a:rPr>
                        <a:t>Not technology neutral to some</a:t>
                      </a:r>
                      <a:endParaRPr lang="en-AU" sz="1600" dirty="0">
                        <a:solidFill>
                          <a:srgbClr val="FF0000"/>
                        </a:solidFill>
                      </a:endParaRPr>
                    </a:p>
                  </a:txBody>
                  <a:tcPr/>
                </a:tc>
                <a:extLst>
                  <a:ext uri="{0D108BD9-81ED-4DB2-BD59-A6C34878D82A}">
                    <a16:rowId xmlns:a16="http://schemas.microsoft.com/office/drawing/2014/main" val="2252549799"/>
                  </a:ext>
                </a:extLst>
              </a:tr>
              <a:tr h="370840">
                <a:tc>
                  <a:txBody>
                    <a:bodyPr/>
                    <a:lstStyle/>
                    <a:p>
                      <a:pPr algn="ctr">
                        <a:spcBef>
                          <a:spcPts val="200"/>
                        </a:spcBef>
                      </a:pPr>
                      <a:r>
                        <a:rPr lang="en-AU" sz="1600" dirty="0" smtClean="0"/>
                        <a:t>B</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Define</a:t>
                      </a:r>
                      <a:r>
                        <a:rPr lang="en-AU" sz="1600" baseline="0" dirty="0" smtClean="0"/>
                        <a:t> neutral preamble</a:t>
                      </a:r>
                    </a:p>
                    <a:p>
                      <a:pPr marL="182563" indent="-182563">
                        <a:spcBef>
                          <a:spcPts val="200"/>
                        </a:spcBef>
                        <a:buFont typeface="Arial" panose="020B0604020202020204" pitchFamily="34" charset="0"/>
                        <a:buChar char="•"/>
                      </a:pPr>
                      <a:r>
                        <a:rPr lang="en-AU" sz="1600" baseline="0" dirty="0" smtClean="0"/>
                        <a:t>Define SR exception</a:t>
                      </a:r>
                      <a:endParaRPr lang="en-AU" sz="1600" dirty="0"/>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802.11ax</a:t>
                      </a:r>
                      <a:r>
                        <a:rPr lang="en-AU" sz="1600" baseline="0" dirty="0" smtClean="0">
                          <a:solidFill>
                            <a:srgbClr val="00B050"/>
                          </a:solidFill>
                        </a:rPr>
                        <a:t> can work as designed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Fairness with LTE technology likely</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Technology neutral</a:t>
                      </a:r>
                      <a:endParaRPr lang="en-AU" sz="1600" baseline="0" dirty="0" smtClean="0">
                        <a:solidFill>
                          <a:srgbClr val="00B050"/>
                        </a:solidFill>
                      </a:endParaRPr>
                    </a:p>
                    <a:p>
                      <a:pPr marL="182563" indent="-182563">
                        <a:spcBef>
                          <a:spcPts val="0"/>
                        </a:spcBef>
                        <a:buFont typeface="Arial" panose="020B0604020202020204" pitchFamily="34" charset="0"/>
                        <a:buChar char="•"/>
                      </a:pPr>
                      <a:r>
                        <a:rPr lang="en-AU" sz="1600" dirty="0" smtClean="0">
                          <a:solidFill>
                            <a:srgbClr val="FF0000"/>
                          </a:solidFill>
                        </a:rPr>
                        <a:t>Complex t</a:t>
                      </a:r>
                      <a:r>
                        <a:rPr lang="en-AU" sz="1600" baseline="0" dirty="0" smtClean="0">
                          <a:solidFill>
                            <a:srgbClr val="FF0000"/>
                          </a:solidFill>
                        </a:rPr>
                        <a:t>o implement (and test?)</a:t>
                      </a:r>
                      <a:endParaRPr lang="en-AU" sz="1600" dirty="0">
                        <a:solidFill>
                          <a:srgbClr val="FF0000"/>
                        </a:solidFill>
                      </a:endParaRPr>
                    </a:p>
                  </a:txBody>
                  <a:tcPr/>
                </a:tc>
                <a:extLst>
                  <a:ext uri="{0D108BD9-81ED-4DB2-BD59-A6C34878D82A}">
                    <a16:rowId xmlns:a16="http://schemas.microsoft.com/office/drawing/2014/main" val="3146573804"/>
                  </a:ext>
                </a:extLst>
              </a:tr>
              <a:tr h="370840">
                <a:tc>
                  <a:txBody>
                    <a:bodyPr/>
                    <a:lstStyle/>
                    <a:p>
                      <a:pPr algn="ctr">
                        <a:spcBef>
                          <a:spcPts val="200"/>
                        </a:spcBef>
                      </a:pPr>
                      <a:r>
                        <a:rPr lang="en-AU" sz="1600" dirty="0" smtClean="0"/>
                        <a:t>C</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Status quo</a:t>
                      </a:r>
                      <a:endParaRPr lang="en-AU" sz="1600" dirty="0"/>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No work required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Legacy Wi-Fi protected</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FF6600"/>
                          </a:solidFill>
                        </a:rPr>
                        <a:t>SR works to -72 dBm</a:t>
                      </a:r>
                    </a:p>
                    <a:p>
                      <a:pPr marL="182563" indent="-182563">
                        <a:spcBef>
                          <a:spcPts val="0"/>
                        </a:spcBef>
                        <a:buFont typeface="Arial" panose="020B0604020202020204" pitchFamily="34" charset="0"/>
                        <a:buChar char="•"/>
                      </a:pPr>
                      <a:r>
                        <a:rPr lang="en-AU" sz="1600" dirty="0" smtClean="0">
                          <a:solidFill>
                            <a:srgbClr val="FF0000"/>
                          </a:solidFill>
                        </a:rPr>
                        <a:t>Not technology neutral to some</a:t>
                      </a:r>
                    </a:p>
                    <a:p>
                      <a:pPr marL="182563" indent="-182563">
                        <a:spcBef>
                          <a:spcPts val="0"/>
                        </a:spcBef>
                        <a:buFont typeface="Arial" panose="020B0604020202020204" pitchFamily="34" charset="0"/>
                        <a:buChar char="•"/>
                      </a:pPr>
                      <a:r>
                        <a:rPr lang="en-AU" sz="1600" dirty="0" smtClean="0">
                          <a:solidFill>
                            <a:srgbClr val="FF0000"/>
                          </a:solidFill>
                        </a:rPr>
                        <a:t>802.11ax performance</a:t>
                      </a:r>
                      <a:r>
                        <a:rPr lang="en-AU" sz="1600" baseline="0" dirty="0" smtClean="0">
                          <a:solidFill>
                            <a:srgbClr val="FF0000"/>
                          </a:solidFill>
                        </a:rPr>
                        <a:t> &amp; fairness at risk</a:t>
                      </a:r>
                      <a:endParaRPr lang="en-AU" sz="1600" dirty="0">
                        <a:solidFill>
                          <a:srgbClr val="FF0000"/>
                        </a:solidFill>
                      </a:endParaRPr>
                    </a:p>
                  </a:txBody>
                  <a:tcPr/>
                </a:tc>
                <a:extLst>
                  <a:ext uri="{0D108BD9-81ED-4DB2-BD59-A6C34878D82A}">
                    <a16:rowId xmlns:a16="http://schemas.microsoft.com/office/drawing/2014/main" val="569585488"/>
                  </a:ext>
                </a:extLst>
              </a:tr>
              <a:tr h="370840">
                <a:tc>
                  <a:txBody>
                    <a:bodyPr/>
                    <a:lstStyle/>
                    <a:p>
                      <a:pPr algn="ctr">
                        <a:spcBef>
                          <a:spcPts val="200"/>
                        </a:spcBef>
                      </a:pPr>
                      <a:r>
                        <a:rPr lang="en-AU" sz="1600" dirty="0" smtClean="0"/>
                        <a:t>D</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Remove</a:t>
                      </a:r>
                      <a:r>
                        <a:rPr lang="en-AU" sz="1600" baseline="0" dirty="0" smtClean="0"/>
                        <a:t> all restrictions (and reference to 802.11-2016) except ED = -62 dBm</a:t>
                      </a:r>
                      <a:endParaRPr lang="en-AU" sz="1600" dirty="0"/>
                    </a:p>
                  </a:txBody>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Simple to implement</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smtClean="0">
                          <a:solidFill>
                            <a:srgbClr val="00B050"/>
                          </a:solidFill>
                        </a:rPr>
                        <a:t>Technology neutral</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baseline="0" dirty="0" smtClean="0">
                          <a:solidFill>
                            <a:srgbClr val="00B050"/>
                          </a:solidFill>
                        </a:rPr>
                        <a:t>Few restrictions for 802.11 </a:t>
                      </a:r>
                      <a:r>
                        <a:rPr lang="en-AU" sz="1600" baseline="0" dirty="0" smtClean="0">
                          <a:solidFill>
                            <a:srgbClr val="FF6600"/>
                          </a:solidFill>
                        </a:rPr>
                        <a:t>/</a:t>
                      </a:r>
                      <a:r>
                        <a:rPr lang="en-AU" sz="1600" baseline="0" dirty="0" smtClean="0">
                          <a:solidFill>
                            <a:srgbClr val="00B050"/>
                          </a:solidFill>
                        </a:rPr>
                        <a:t> </a:t>
                      </a:r>
                      <a:r>
                        <a:rPr lang="en-AU" sz="1600" baseline="0" dirty="0" smtClean="0">
                          <a:solidFill>
                            <a:srgbClr val="FF0000"/>
                          </a:solidFill>
                        </a:rPr>
                        <a:t>few restrictions for other technologies</a:t>
                      </a:r>
                    </a:p>
                    <a:p>
                      <a:pPr marL="182563" indent="-182563">
                        <a:spcBef>
                          <a:spcPts val="0"/>
                        </a:spcBef>
                        <a:buFont typeface="Arial" panose="020B0604020202020204" pitchFamily="34" charset="0"/>
                        <a:buChar char="•"/>
                      </a:pPr>
                      <a:r>
                        <a:rPr lang="en-AU" sz="1600" dirty="0" smtClean="0">
                          <a:solidFill>
                            <a:srgbClr val="FF0000"/>
                          </a:solidFill>
                        </a:rPr>
                        <a:t>802.11</a:t>
                      </a:r>
                      <a:r>
                        <a:rPr lang="en-AU" sz="1600" baseline="0" dirty="0" smtClean="0">
                          <a:solidFill>
                            <a:srgbClr val="FF0000"/>
                          </a:solidFill>
                        </a:rPr>
                        <a:t> (all flavours)</a:t>
                      </a:r>
                      <a:r>
                        <a:rPr lang="en-AU" sz="1600" dirty="0" smtClean="0">
                          <a:solidFill>
                            <a:srgbClr val="FF0000"/>
                          </a:solidFill>
                        </a:rPr>
                        <a:t> performance</a:t>
                      </a:r>
                      <a:r>
                        <a:rPr lang="en-AU" sz="1600" baseline="0" dirty="0" smtClean="0">
                          <a:solidFill>
                            <a:srgbClr val="FF0000"/>
                          </a:solidFill>
                        </a:rPr>
                        <a:t> &amp; fairness at risk</a:t>
                      </a:r>
                      <a:endParaRPr lang="en-AU" sz="1600" dirty="0" smtClean="0">
                        <a:solidFill>
                          <a:srgbClr val="FF0000"/>
                        </a:solidFill>
                      </a:endParaRPr>
                    </a:p>
                  </a:txBody>
                  <a:tcPr/>
                </a:tc>
                <a:extLst>
                  <a:ext uri="{0D108BD9-81ED-4DB2-BD59-A6C34878D82A}">
                    <a16:rowId xmlns:a16="http://schemas.microsoft.com/office/drawing/2014/main" val="2912578003"/>
                  </a:ext>
                </a:extLst>
              </a:tr>
            </a:tbl>
          </a:graphicData>
        </a:graphic>
      </p:graphicFrame>
    </p:spTree>
    <p:extLst>
      <p:ext uri="{BB962C8B-B14F-4D97-AF65-F5344CB8AC3E}">
        <p14:creationId xmlns:p14="http://schemas.microsoft.com/office/powerpoint/2010/main" val="39493457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Only two of the four options are likely to be meet needs of IEEE 802 community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0101876"/>
              </p:ext>
            </p:extLst>
          </p:nvPr>
        </p:nvGraphicFramePr>
        <p:xfrm>
          <a:off x="685800" y="1879600"/>
          <a:ext cx="7772400" cy="4597400"/>
        </p:xfrm>
        <a:graphic>
          <a:graphicData uri="http://schemas.openxmlformats.org/drawingml/2006/table">
            <a:tbl>
              <a:tblPr firstRow="1" bandRow="1">
                <a:tableStyleId>{21E4AEA4-8DFA-4A89-87EB-49C32662AFE0}</a:tableStyleId>
              </a:tblPr>
              <a:tblGrid>
                <a:gridCol w="685800">
                  <a:extLst>
                    <a:ext uri="{9D8B030D-6E8A-4147-A177-3AD203B41FA5}">
                      <a16:colId xmlns:a16="http://schemas.microsoft.com/office/drawing/2014/main" val="1098602400"/>
                    </a:ext>
                  </a:extLst>
                </a:gridCol>
                <a:gridCol w="3124200">
                  <a:extLst>
                    <a:ext uri="{9D8B030D-6E8A-4147-A177-3AD203B41FA5}">
                      <a16:colId xmlns:a16="http://schemas.microsoft.com/office/drawing/2014/main" val="573999315"/>
                    </a:ext>
                  </a:extLst>
                </a:gridCol>
                <a:gridCol w="3962400">
                  <a:extLst>
                    <a:ext uri="{9D8B030D-6E8A-4147-A177-3AD203B41FA5}">
                      <a16:colId xmlns:a16="http://schemas.microsoft.com/office/drawing/2014/main" val="3773687456"/>
                    </a:ext>
                  </a:extLst>
                </a:gridCol>
              </a:tblGrid>
              <a:tr h="370840">
                <a:tc>
                  <a:txBody>
                    <a:bodyPr/>
                    <a:lstStyle/>
                    <a:p>
                      <a:pPr algn="ctr"/>
                      <a:r>
                        <a:rPr lang="en-AU" sz="1600" dirty="0" smtClean="0"/>
                        <a:t>Plan</a:t>
                      </a:r>
                      <a:endParaRPr lang="en-AU" sz="1600" dirty="0"/>
                    </a:p>
                  </a:txBody>
                  <a:tcPr/>
                </a:tc>
                <a:tc>
                  <a:txBody>
                    <a:bodyPr/>
                    <a:lstStyle/>
                    <a:p>
                      <a:r>
                        <a:rPr lang="en-AU" sz="1600" dirty="0" smtClean="0"/>
                        <a:t>Change to EN 301 893</a:t>
                      </a:r>
                      <a:endParaRPr lang="en-AU" sz="1600" dirty="0"/>
                    </a:p>
                  </a:txBody>
                  <a:tcPr/>
                </a:tc>
                <a:tc>
                  <a:txBody>
                    <a:bodyPr/>
                    <a:lstStyle/>
                    <a:p>
                      <a:r>
                        <a:rPr lang="en-AU" sz="1600" dirty="0" smtClean="0">
                          <a:solidFill>
                            <a:srgbClr val="00B050"/>
                          </a:solidFill>
                        </a:rPr>
                        <a:t>Positive</a:t>
                      </a:r>
                      <a:r>
                        <a:rPr lang="en-AU" sz="1600" baseline="0" dirty="0" smtClean="0">
                          <a:solidFill>
                            <a:schemeClr val="bg1"/>
                          </a:solidFill>
                        </a:rPr>
                        <a:t> &amp; </a:t>
                      </a:r>
                      <a:r>
                        <a:rPr lang="en-AU" sz="1600" baseline="0" dirty="0" smtClean="0">
                          <a:solidFill>
                            <a:srgbClr val="FF0000"/>
                          </a:solidFill>
                        </a:rPr>
                        <a:t>negative</a:t>
                      </a:r>
                      <a:r>
                        <a:rPr lang="en-AU" sz="1600" baseline="0" dirty="0" smtClean="0">
                          <a:solidFill>
                            <a:schemeClr val="bg1"/>
                          </a:solidFill>
                        </a:rPr>
                        <a:t> c</a:t>
                      </a:r>
                      <a:r>
                        <a:rPr lang="en-AU" sz="1600" dirty="0" smtClean="0">
                          <a:solidFill>
                            <a:schemeClr val="bg1"/>
                          </a:solidFill>
                        </a:rPr>
                        <a:t>omments</a:t>
                      </a:r>
                      <a:endParaRPr lang="en-AU" sz="1600" dirty="0">
                        <a:solidFill>
                          <a:schemeClr val="bg1"/>
                        </a:solidFill>
                      </a:endParaRPr>
                    </a:p>
                  </a:txBody>
                  <a:tcPr/>
                </a:tc>
                <a:extLst>
                  <a:ext uri="{0D108BD9-81ED-4DB2-BD59-A6C34878D82A}">
                    <a16:rowId xmlns:a16="http://schemas.microsoft.com/office/drawing/2014/main" val="278706580"/>
                  </a:ext>
                </a:extLst>
              </a:tr>
              <a:tr h="370840">
                <a:tc>
                  <a:txBody>
                    <a:bodyPr/>
                    <a:lstStyle/>
                    <a:p>
                      <a:pPr algn="ctr">
                        <a:spcBef>
                          <a:spcPts val="200"/>
                        </a:spcBef>
                      </a:pPr>
                      <a:r>
                        <a:rPr lang="en-AU" sz="1600" dirty="0" smtClean="0"/>
                        <a:t>A</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Add reference</a:t>
                      </a:r>
                      <a:r>
                        <a:rPr lang="en-AU" sz="1600" baseline="0" dirty="0" smtClean="0"/>
                        <a:t> to 802.11ax</a:t>
                      </a:r>
                      <a:endParaRPr lang="en-AU" sz="1600" dirty="0"/>
                    </a:p>
                  </a:txBody>
                  <a:tcPr/>
                </a:tc>
                <a:tc>
                  <a:txBody>
                    <a:bodyPr/>
                    <a:lstStyle/>
                    <a:p>
                      <a:pPr marL="182563" indent="-182563">
                        <a:spcBef>
                          <a:spcPts val="400"/>
                        </a:spcBef>
                        <a:buFont typeface="Arial" panose="020B0604020202020204" pitchFamily="34" charset="0"/>
                        <a:buChar char="•"/>
                      </a:pPr>
                      <a:r>
                        <a:rPr lang="en-AU" sz="1600" dirty="0" smtClean="0">
                          <a:solidFill>
                            <a:srgbClr val="FF0000"/>
                          </a:solidFill>
                        </a:rPr>
                        <a:t>It is unlikely Plan A is will</a:t>
                      </a:r>
                      <a:r>
                        <a:rPr lang="en-AU" sz="1600" baseline="0" dirty="0" smtClean="0">
                          <a:solidFill>
                            <a:srgbClr val="FF0000"/>
                          </a:solidFill>
                        </a:rPr>
                        <a:t> be acceptable to some stakeholders</a:t>
                      </a:r>
                    </a:p>
                    <a:p>
                      <a:pPr marL="182563" indent="-182563">
                        <a:spcBef>
                          <a:spcPts val="400"/>
                        </a:spcBef>
                        <a:buFont typeface="Arial" panose="020B0604020202020204" pitchFamily="34" charset="0"/>
                        <a:buChar char="•"/>
                      </a:pPr>
                      <a:r>
                        <a:rPr lang="en-AU" sz="1600" baseline="0" dirty="0" smtClean="0">
                          <a:solidFill>
                            <a:srgbClr val="00B050"/>
                          </a:solidFill>
                        </a:rPr>
                        <a:t>Some people are apparently planning to promote Plan A in ETSI BRAN</a:t>
                      </a:r>
                    </a:p>
                    <a:p>
                      <a:pPr marL="182563" indent="-182563">
                        <a:spcBef>
                          <a:spcPts val="400"/>
                        </a:spcBef>
                        <a:buFont typeface="Arial" panose="020B0604020202020204" pitchFamily="34" charset="0"/>
                        <a:buChar char="•"/>
                      </a:pPr>
                      <a:r>
                        <a:rPr lang="en-AU" sz="1600" dirty="0" smtClean="0">
                          <a:solidFill>
                            <a:srgbClr val="00B050"/>
                          </a:solidFill>
                        </a:rPr>
                        <a:t>Plan A </a:t>
                      </a:r>
                      <a:r>
                        <a:rPr lang="en-AU" sz="1600" baseline="0" dirty="0" smtClean="0">
                          <a:solidFill>
                            <a:srgbClr val="00B050"/>
                          </a:solidFill>
                        </a:rPr>
                        <a:t> would be a win for 802.11!</a:t>
                      </a:r>
                      <a:endParaRPr lang="en-AU" sz="1600" dirty="0">
                        <a:solidFill>
                          <a:srgbClr val="00B050"/>
                        </a:solidFill>
                      </a:endParaRPr>
                    </a:p>
                  </a:txBody>
                  <a:tcPr/>
                </a:tc>
                <a:extLst>
                  <a:ext uri="{0D108BD9-81ED-4DB2-BD59-A6C34878D82A}">
                    <a16:rowId xmlns:a16="http://schemas.microsoft.com/office/drawing/2014/main" val="2252549799"/>
                  </a:ext>
                </a:extLst>
              </a:tr>
              <a:tr h="370840">
                <a:tc>
                  <a:txBody>
                    <a:bodyPr/>
                    <a:lstStyle/>
                    <a:p>
                      <a:pPr algn="ctr">
                        <a:spcBef>
                          <a:spcPts val="200"/>
                        </a:spcBef>
                      </a:pPr>
                      <a:r>
                        <a:rPr lang="en-AU" sz="1600" dirty="0" smtClean="0"/>
                        <a:t>B</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Define</a:t>
                      </a:r>
                      <a:r>
                        <a:rPr lang="en-AU" sz="1600" baseline="0" dirty="0" smtClean="0"/>
                        <a:t> neutral preamble</a:t>
                      </a:r>
                    </a:p>
                    <a:p>
                      <a:pPr marL="182563" indent="-182563">
                        <a:spcBef>
                          <a:spcPts val="200"/>
                        </a:spcBef>
                        <a:buFont typeface="Arial" panose="020B0604020202020204" pitchFamily="34" charset="0"/>
                        <a:buChar char="•"/>
                      </a:pPr>
                      <a:r>
                        <a:rPr lang="en-AU" sz="1600" baseline="0" dirty="0" smtClean="0"/>
                        <a:t>Define SR exception</a:t>
                      </a:r>
                      <a:endParaRPr lang="en-AU" sz="1600" dirty="0"/>
                    </a:p>
                  </a:txBody>
                  <a:tcPr/>
                </a:tc>
                <a:tc>
                  <a:txBody>
                    <a:bodyPr/>
                    <a:lstStyle/>
                    <a:p>
                      <a:pPr marL="182563" indent="-182563">
                        <a:spcBef>
                          <a:spcPts val="400"/>
                        </a:spcBef>
                        <a:buFont typeface="Arial" panose="020B0604020202020204" pitchFamily="34" charset="0"/>
                        <a:buChar char="•"/>
                      </a:pPr>
                      <a:r>
                        <a:rPr lang="en-AU" sz="1600" dirty="0" smtClean="0">
                          <a:solidFill>
                            <a:srgbClr val="00B050"/>
                          </a:solidFill>
                        </a:rPr>
                        <a:t>Plan B</a:t>
                      </a:r>
                      <a:r>
                        <a:rPr lang="en-AU" sz="1600" baseline="0" dirty="0" smtClean="0">
                          <a:solidFill>
                            <a:srgbClr val="00B050"/>
                          </a:solidFill>
                        </a:rPr>
                        <a:t> is closest to IEEE 802’s position as defined by LS to ETSI BRAN</a:t>
                      </a:r>
                    </a:p>
                    <a:p>
                      <a:pPr marL="182563" indent="-182563">
                        <a:spcBef>
                          <a:spcPts val="400"/>
                        </a:spcBef>
                        <a:buFont typeface="Arial" panose="020B0604020202020204" pitchFamily="34" charset="0"/>
                        <a:buChar char="•"/>
                      </a:pPr>
                      <a:r>
                        <a:rPr lang="en-AU" sz="1600" baseline="0" dirty="0" smtClean="0">
                          <a:solidFill>
                            <a:srgbClr val="FF0000"/>
                          </a:solidFill>
                        </a:rPr>
                        <a:t>But Plan B has most complexity, particularly its need for an SR exception</a:t>
                      </a:r>
                      <a:endParaRPr lang="en-AU" sz="1600" dirty="0">
                        <a:solidFill>
                          <a:srgbClr val="FF0000"/>
                        </a:solidFill>
                      </a:endParaRPr>
                    </a:p>
                  </a:txBody>
                  <a:tcPr/>
                </a:tc>
                <a:extLst>
                  <a:ext uri="{0D108BD9-81ED-4DB2-BD59-A6C34878D82A}">
                    <a16:rowId xmlns:a16="http://schemas.microsoft.com/office/drawing/2014/main" val="3146573804"/>
                  </a:ext>
                </a:extLst>
              </a:tr>
              <a:tr h="370840">
                <a:tc>
                  <a:txBody>
                    <a:bodyPr/>
                    <a:lstStyle/>
                    <a:p>
                      <a:pPr algn="ctr">
                        <a:spcBef>
                          <a:spcPts val="200"/>
                        </a:spcBef>
                      </a:pPr>
                      <a:r>
                        <a:rPr lang="en-AU" sz="1600" dirty="0" smtClean="0"/>
                        <a:t>C</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Status quo</a:t>
                      </a:r>
                      <a:endParaRPr lang="en-AU" sz="1600" dirty="0"/>
                    </a:p>
                  </a:txBody>
                  <a:tcPr/>
                </a:tc>
                <a:tc>
                  <a:txBody>
                    <a:bodyPr/>
                    <a:lstStyle/>
                    <a:p>
                      <a:pPr marL="182563" indent="-182563">
                        <a:spcBef>
                          <a:spcPts val="400"/>
                        </a:spcBef>
                        <a:buFont typeface="Arial" panose="020B0604020202020204" pitchFamily="34" charset="0"/>
                        <a:buChar char="•"/>
                      </a:pPr>
                      <a:r>
                        <a:rPr lang="en-AU" sz="1600" dirty="0" smtClean="0">
                          <a:solidFill>
                            <a:srgbClr val="FF0000"/>
                          </a:solidFill>
                        </a:rPr>
                        <a:t>The</a:t>
                      </a:r>
                      <a:r>
                        <a:rPr lang="en-AU" sz="1600" baseline="0" dirty="0" smtClean="0">
                          <a:solidFill>
                            <a:srgbClr val="FF0000"/>
                          </a:solidFill>
                        </a:rPr>
                        <a:t> impact on performance of 802.11ax makes Plan C unattractive</a:t>
                      </a:r>
                      <a:endParaRPr lang="en-AU" sz="1600" dirty="0">
                        <a:solidFill>
                          <a:srgbClr val="FF0000"/>
                        </a:solidFill>
                      </a:endParaRPr>
                    </a:p>
                  </a:txBody>
                  <a:tcPr/>
                </a:tc>
                <a:extLst>
                  <a:ext uri="{0D108BD9-81ED-4DB2-BD59-A6C34878D82A}">
                    <a16:rowId xmlns:a16="http://schemas.microsoft.com/office/drawing/2014/main" val="569585488"/>
                  </a:ext>
                </a:extLst>
              </a:tr>
              <a:tr h="370840">
                <a:tc>
                  <a:txBody>
                    <a:bodyPr/>
                    <a:lstStyle/>
                    <a:p>
                      <a:pPr algn="ctr">
                        <a:spcBef>
                          <a:spcPts val="200"/>
                        </a:spcBef>
                      </a:pPr>
                      <a:r>
                        <a:rPr lang="en-AU" sz="1600" dirty="0" smtClean="0"/>
                        <a:t>D</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Remove</a:t>
                      </a:r>
                      <a:r>
                        <a:rPr lang="en-AU" sz="1600" baseline="0" dirty="0" smtClean="0"/>
                        <a:t> all restrictions (and reference to 802.11-2016) except ED = -62 dBm</a:t>
                      </a:r>
                      <a:endParaRPr lang="en-AU" sz="1600" dirty="0"/>
                    </a:p>
                  </a:txBody>
                  <a:tcPr/>
                </a:tc>
                <a:tc>
                  <a:txBody>
                    <a:bodyPr/>
                    <a:lstStyle/>
                    <a:p>
                      <a:pPr marL="182563" marR="0" lvl="0" indent="-182563" algn="l" defTabSz="9144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600" dirty="0" smtClean="0">
                          <a:solidFill>
                            <a:srgbClr val="00B050"/>
                          </a:solidFill>
                        </a:rPr>
                        <a:t>No </a:t>
                      </a:r>
                      <a:r>
                        <a:rPr lang="en-AU" sz="1600" baseline="0" dirty="0" smtClean="0">
                          <a:solidFill>
                            <a:srgbClr val="00B050"/>
                          </a:solidFill>
                        </a:rPr>
                        <a:t>restrictions &amp; simplicity is attractive</a:t>
                      </a:r>
                    </a:p>
                    <a:p>
                      <a:pPr marL="182563" marR="0" lvl="0" indent="-182563" algn="l" defTabSz="9144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600" dirty="0" smtClean="0">
                          <a:solidFill>
                            <a:srgbClr val="FF0000"/>
                          </a:solidFill>
                        </a:rPr>
                        <a:t>The</a:t>
                      </a:r>
                      <a:r>
                        <a:rPr lang="en-AU" sz="1600" baseline="0" dirty="0" smtClean="0">
                          <a:solidFill>
                            <a:srgbClr val="FF0000"/>
                          </a:solidFill>
                        </a:rPr>
                        <a:t> impact on performance on all versions of 802.11 makes Plan D unattractive</a:t>
                      </a:r>
                      <a:endParaRPr lang="en-AU" sz="1600" dirty="0" smtClean="0">
                        <a:solidFill>
                          <a:srgbClr val="FF0000"/>
                        </a:solidFill>
                      </a:endParaRPr>
                    </a:p>
                  </a:txBody>
                  <a:tcPr/>
                </a:tc>
                <a:extLst>
                  <a:ext uri="{0D108BD9-81ED-4DB2-BD59-A6C34878D82A}">
                    <a16:rowId xmlns:a16="http://schemas.microsoft.com/office/drawing/2014/main" val="2912578003"/>
                  </a:ext>
                </a:extLst>
              </a:tr>
            </a:tbl>
          </a:graphicData>
        </a:graphic>
      </p:graphicFrame>
    </p:spTree>
    <p:extLst>
      <p:ext uri="{BB962C8B-B14F-4D97-AF65-F5344CB8AC3E}">
        <p14:creationId xmlns:p14="http://schemas.microsoft.com/office/powerpoint/2010/main" val="4706790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support for the four plans (or any other ideas)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65024454"/>
              </p:ext>
            </p:extLst>
          </p:nvPr>
        </p:nvGraphicFramePr>
        <p:xfrm>
          <a:off x="685800" y="1879600"/>
          <a:ext cx="7772400" cy="2540000"/>
        </p:xfrm>
        <a:graphic>
          <a:graphicData uri="http://schemas.openxmlformats.org/drawingml/2006/table">
            <a:tbl>
              <a:tblPr firstRow="1" bandRow="1">
                <a:tableStyleId>{21E4AEA4-8DFA-4A89-87EB-49C32662AFE0}</a:tableStyleId>
              </a:tblPr>
              <a:tblGrid>
                <a:gridCol w="685800">
                  <a:extLst>
                    <a:ext uri="{9D8B030D-6E8A-4147-A177-3AD203B41FA5}">
                      <a16:colId xmlns:a16="http://schemas.microsoft.com/office/drawing/2014/main" val="1098602400"/>
                    </a:ext>
                  </a:extLst>
                </a:gridCol>
                <a:gridCol w="3124200">
                  <a:extLst>
                    <a:ext uri="{9D8B030D-6E8A-4147-A177-3AD203B41FA5}">
                      <a16:colId xmlns:a16="http://schemas.microsoft.com/office/drawing/2014/main" val="573999315"/>
                    </a:ext>
                  </a:extLst>
                </a:gridCol>
                <a:gridCol w="3962400">
                  <a:extLst>
                    <a:ext uri="{9D8B030D-6E8A-4147-A177-3AD203B41FA5}">
                      <a16:colId xmlns:a16="http://schemas.microsoft.com/office/drawing/2014/main" val="3773687456"/>
                    </a:ext>
                  </a:extLst>
                </a:gridCol>
              </a:tblGrid>
              <a:tr h="370840">
                <a:tc>
                  <a:txBody>
                    <a:bodyPr/>
                    <a:lstStyle/>
                    <a:p>
                      <a:pPr algn="ctr"/>
                      <a:r>
                        <a:rPr lang="en-AU" sz="1600" dirty="0" smtClean="0"/>
                        <a:t>Plan</a:t>
                      </a:r>
                      <a:endParaRPr lang="en-AU" sz="1600" dirty="0"/>
                    </a:p>
                  </a:txBody>
                  <a:tcPr/>
                </a:tc>
                <a:tc>
                  <a:txBody>
                    <a:bodyPr/>
                    <a:lstStyle/>
                    <a:p>
                      <a:r>
                        <a:rPr lang="en-AU" sz="1600" dirty="0" smtClean="0"/>
                        <a:t>Change to EN 301 893</a:t>
                      </a:r>
                      <a:endParaRPr lang="en-AU" sz="1600" dirty="0"/>
                    </a:p>
                  </a:txBody>
                  <a:tcPr/>
                </a:tc>
                <a:tc>
                  <a:txBody>
                    <a:bodyPr/>
                    <a:lstStyle/>
                    <a:p>
                      <a:r>
                        <a:rPr lang="en-AU" sz="1600" dirty="0" smtClean="0">
                          <a:solidFill>
                            <a:schemeClr val="bg1"/>
                          </a:solidFill>
                        </a:rPr>
                        <a:t>Comments</a:t>
                      </a:r>
                      <a:endParaRPr lang="en-AU" sz="1600" dirty="0">
                        <a:solidFill>
                          <a:schemeClr val="bg1"/>
                        </a:solidFill>
                      </a:endParaRPr>
                    </a:p>
                  </a:txBody>
                  <a:tcPr/>
                </a:tc>
                <a:extLst>
                  <a:ext uri="{0D108BD9-81ED-4DB2-BD59-A6C34878D82A}">
                    <a16:rowId xmlns:a16="http://schemas.microsoft.com/office/drawing/2014/main" val="278706580"/>
                  </a:ext>
                </a:extLst>
              </a:tr>
              <a:tr h="370840">
                <a:tc>
                  <a:txBody>
                    <a:bodyPr/>
                    <a:lstStyle/>
                    <a:p>
                      <a:pPr algn="ctr">
                        <a:spcBef>
                          <a:spcPts val="200"/>
                        </a:spcBef>
                      </a:pPr>
                      <a:r>
                        <a:rPr lang="en-AU" sz="1600" dirty="0" smtClean="0"/>
                        <a:t>A</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Add reference</a:t>
                      </a:r>
                      <a:r>
                        <a:rPr lang="en-AU" sz="1600" baseline="0" dirty="0" smtClean="0"/>
                        <a:t> to 802.11ax</a:t>
                      </a:r>
                      <a:endParaRPr lang="en-AU" sz="1600" dirty="0"/>
                    </a:p>
                  </a:txBody>
                  <a:tcPr/>
                </a:tc>
                <a:tc>
                  <a:txBody>
                    <a:bodyPr/>
                    <a:lstStyle/>
                    <a:p>
                      <a:endParaRPr lang="en-AU" dirty="0"/>
                    </a:p>
                  </a:txBody>
                  <a:tcPr/>
                </a:tc>
                <a:extLst>
                  <a:ext uri="{0D108BD9-81ED-4DB2-BD59-A6C34878D82A}">
                    <a16:rowId xmlns:a16="http://schemas.microsoft.com/office/drawing/2014/main" val="2252549799"/>
                  </a:ext>
                </a:extLst>
              </a:tr>
              <a:tr h="370840">
                <a:tc>
                  <a:txBody>
                    <a:bodyPr/>
                    <a:lstStyle/>
                    <a:p>
                      <a:pPr algn="ctr">
                        <a:spcBef>
                          <a:spcPts val="200"/>
                        </a:spcBef>
                      </a:pPr>
                      <a:r>
                        <a:rPr lang="en-AU" sz="1600" dirty="0" smtClean="0"/>
                        <a:t>B</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Define</a:t>
                      </a:r>
                      <a:r>
                        <a:rPr lang="en-AU" sz="1600" baseline="0" dirty="0" smtClean="0"/>
                        <a:t> neutral preamble</a:t>
                      </a:r>
                    </a:p>
                    <a:p>
                      <a:pPr marL="182563" indent="-182563">
                        <a:spcBef>
                          <a:spcPts val="200"/>
                        </a:spcBef>
                        <a:buFont typeface="Arial" panose="020B0604020202020204" pitchFamily="34" charset="0"/>
                        <a:buChar char="•"/>
                      </a:pPr>
                      <a:r>
                        <a:rPr lang="en-AU" sz="1600" baseline="0" dirty="0" smtClean="0"/>
                        <a:t>Define SR exception</a:t>
                      </a:r>
                      <a:endParaRPr lang="en-AU" sz="1600" dirty="0"/>
                    </a:p>
                  </a:txBody>
                  <a:tcPr/>
                </a:tc>
                <a:tc>
                  <a:txBody>
                    <a:bodyPr/>
                    <a:lstStyle/>
                    <a:p>
                      <a:endParaRPr lang="en-AU"/>
                    </a:p>
                  </a:txBody>
                  <a:tcPr/>
                </a:tc>
                <a:extLst>
                  <a:ext uri="{0D108BD9-81ED-4DB2-BD59-A6C34878D82A}">
                    <a16:rowId xmlns:a16="http://schemas.microsoft.com/office/drawing/2014/main" val="3146573804"/>
                  </a:ext>
                </a:extLst>
              </a:tr>
              <a:tr h="370840">
                <a:tc>
                  <a:txBody>
                    <a:bodyPr/>
                    <a:lstStyle/>
                    <a:p>
                      <a:pPr algn="ctr">
                        <a:spcBef>
                          <a:spcPts val="200"/>
                        </a:spcBef>
                      </a:pPr>
                      <a:r>
                        <a:rPr lang="en-AU" sz="1600" dirty="0" smtClean="0"/>
                        <a:t>C</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Status quo</a:t>
                      </a:r>
                      <a:endParaRPr lang="en-AU" sz="1600" dirty="0"/>
                    </a:p>
                  </a:txBody>
                  <a:tcPr/>
                </a:tc>
                <a:tc>
                  <a:txBody>
                    <a:bodyPr/>
                    <a:lstStyle/>
                    <a:p>
                      <a:endParaRPr lang="en-AU"/>
                    </a:p>
                  </a:txBody>
                  <a:tcPr/>
                </a:tc>
                <a:extLst>
                  <a:ext uri="{0D108BD9-81ED-4DB2-BD59-A6C34878D82A}">
                    <a16:rowId xmlns:a16="http://schemas.microsoft.com/office/drawing/2014/main" val="569585488"/>
                  </a:ext>
                </a:extLst>
              </a:tr>
              <a:tr h="370840">
                <a:tc>
                  <a:txBody>
                    <a:bodyPr/>
                    <a:lstStyle/>
                    <a:p>
                      <a:pPr algn="ctr">
                        <a:spcBef>
                          <a:spcPts val="200"/>
                        </a:spcBef>
                      </a:pPr>
                      <a:r>
                        <a:rPr lang="en-AU" sz="1600" dirty="0" smtClean="0"/>
                        <a:t>D</a:t>
                      </a:r>
                      <a:endParaRPr lang="en-AU" sz="1600" dirty="0"/>
                    </a:p>
                  </a:txBody>
                  <a:tcPr/>
                </a:tc>
                <a:tc>
                  <a:txBody>
                    <a:bodyPr/>
                    <a:lstStyle/>
                    <a:p>
                      <a:pPr marL="182563" indent="-182563">
                        <a:spcBef>
                          <a:spcPts val="200"/>
                        </a:spcBef>
                        <a:buFont typeface="Arial" panose="020B0604020202020204" pitchFamily="34" charset="0"/>
                        <a:buChar char="•"/>
                      </a:pPr>
                      <a:r>
                        <a:rPr lang="en-AU" sz="1600" dirty="0" smtClean="0"/>
                        <a:t>Remove</a:t>
                      </a:r>
                      <a:r>
                        <a:rPr lang="en-AU" sz="1600" baseline="0" dirty="0" smtClean="0"/>
                        <a:t> all restrictions (and reference to 802.11-2016) except ED = -62 dBm</a:t>
                      </a:r>
                      <a:endParaRPr lang="en-AU" sz="1600" dirty="0"/>
                    </a:p>
                  </a:txBody>
                  <a:tcPr/>
                </a:tc>
                <a:tc>
                  <a:txBody>
                    <a:bodyPr/>
                    <a:lstStyle/>
                    <a:p>
                      <a:endParaRPr lang="en-AU" dirty="0"/>
                    </a:p>
                  </a:txBody>
                  <a:tcPr/>
                </a:tc>
                <a:extLst>
                  <a:ext uri="{0D108BD9-81ED-4DB2-BD59-A6C34878D82A}">
                    <a16:rowId xmlns:a16="http://schemas.microsoft.com/office/drawing/2014/main" val="2912578003"/>
                  </a:ext>
                </a:extLst>
              </a:tr>
            </a:tbl>
          </a:graphicData>
        </a:graphic>
      </p:graphicFrame>
    </p:spTree>
    <p:extLst>
      <p:ext uri="{BB962C8B-B14F-4D97-AF65-F5344CB8AC3E}">
        <p14:creationId xmlns:p14="http://schemas.microsoft.com/office/powerpoint/2010/main" val="22609969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Discussion on Monday suggested the possibility of a “plan E” using a generic neutral preamble</a:t>
            </a:r>
            <a:endParaRPr lang="en-AU" dirty="0"/>
          </a:p>
        </p:txBody>
      </p:sp>
      <p:sp>
        <p:nvSpPr>
          <p:cNvPr id="3" name="Content Placeholder 2"/>
          <p:cNvSpPr>
            <a:spLocks noGrp="1"/>
          </p:cNvSpPr>
          <p:nvPr>
            <p:ph idx="1"/>
          </p:nvPr>
        </p:nvSpPr>
        <p:spPr/>
        <p:txBody>
          <a:bodyPr/>
          <a:lstStyle/>
          <a:p>
            <a:pPr lvl="1"/>
            <a:r>
              <a:rPr lang="en-AU" dirty="0" smtClean="0"/>
              <a:t>During the discussion on Monday PM2, Guido Hiertz suggested a fifth option (plan E) that:</a:t>
            </a:r>
          </a:p>
          <a:p>
            <a:pPr lvl="2"/>
            <a:r>
              <a:rPr lang="en-AU" dirty="0"/>
              <a:t>R</a:t>
            </a:r>
            <a:r>
              <a:rPr lang="en-AU" dirty="0" smtClean="0"/>
              <a:t>elied on a generic neutral preamble</a:t>
            </a:r>
          </a:p>
          <a:p>
            <a:pPr lvl="2"/>
            <a:r>
              <a:rPr lang="en-AU" dirty="0" smtClean="0"/>
              <a:t>Rather than a specific neutral preamble based on the 802.11a preamble </a:t>
            </a:r>
          </a:p>
          <a:p>
            <a:pPr lvl="1"/>
            <a:r>
              <a:rPr lang="en-AU" dirty="0" smtClean="0"/>
              <a:t>Conceptually a generic neutral preamble is potentially more attractive than a specific neutral preamble because:</a:t>
            </a:r>
          </a:p>
          <a:p>
            <a:pPr lvl="2"/>
            <a:r>
              <a:rPr lang="en-AU" dirty="0" smtClean="0"/>
              <a:t>It is more technology neutral</a:t>
            </a:r>
          </a:p>
          <a:p>
            <a:pPr lvl="2"/>
            <a:r>
              <a:rPr lang="en-AU" dirty="0" smtClean="0"/>
              <a:t>It makes future innovation easier</a:t>
            </a:r>
          </a:p>
          <a:p>
            <a:pPr lvl="2"/>
            <a:r>
              <a:rPr lang="en-AU" dirty="0" smtClean="0"/>
              <a:t>Minimises complexity of EN 301 893</a:t>
            </a:r>
          </a:p>
          <a:p>
            <a:pPr lvl="1"/>
            <a:r>
              <a:rPr lang="en-AU" dirty="0" smtClean="0"/>
              <a:t>However, we cannot move forward on the generic preamble idea without a bit more detail</a:t>
            </a:r>
          </a:p>
          <a:p>
            <a:pPr lvl="2"/>
            <a:r>
              <a:rPr lang="en-AU" dirty="0" smtClean="0"/>
              <a:t>What might it look like in the context of EN 301 893?</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ectangle 5"/>
          <p:cNvSpPr/>
          <p:nvPr/>
        </p:nvSpPr>
        <p:spPr bwMode="auto">
          <a:xfrm rot="1632913">
            <a:off x="7253106" y="441102"/>
            <a:ext cx="1828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Wednesday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0967534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generic neutral preamble rule in EN 301 is simple and seems to be effective</a:t>
            </a:r>
            <a:endParaRPr lang="en-AU" dirty="0"/>
          </a:p>
        </p:txBody>
      </p:sp>
      <p:sp>
        <p:nvSpPr>
          <p:cNvPr id="3" name="Content Placeholder 2"/>
          <p:cNvSpPr>
            <a:spLocks noGrp="1"/>
          </p:cNvSpPr>
          <p:nvPr>
            <p:ph idx="1"/>
          </p:nvPr>
        </p:nvSpPr>
        <p:spPr/>
        <p:txBody>
          <a:bodyPr/>
          <a:lstStyle/>
          <a:p>
            <a:pPr lvl="1"/>
            <a:r>
              <a:rPr lang="en-AU" dirty="0" smtClean="0"/>
              <a:t>A generic preamble rule in EN 301 893 might be something like</a:t>
            </a:r>
          </a:p>
          <a:p>
            <a:pPr lvl="2"/>
            <a:r>
              <a:rPr lang="en-AU" i="1" dirty="0" smtClean="0"/>
              <a:t>A device that transmits a particular preamble may use an ED threshold of -62 dBm when determining if the medium is free if it also determines the medium is not free when it receives the same particular preamble  with a PD threshold greater than -82 dBm  </a:t>
            </a:r>
          </a:p>
          <a:p>
            <a:pPr lvl="1"/>
            <a:r>
              <a:rPr lang="en-AU" dirty="0" smtClean="0"/>
              <a:t>This rule would allow 802.11a/n/ac devices to keep doing what they do today, and 802.11ax device to adopt the traditional PD/ED mechanism</a:t>
            </a:r>
          </a:p>
          <a:p>
            <a:pPr lvl="1"/>
            <a:r>
              <a:rPr lang="en-AU" dirty="0" smtClean="0"/>
              <a:t>It would allow LTE based devices to use a 802.11-style dual threshold mechanism thus supporting better LTE/Wi-Fi coexistence</a:t>
            </a:r>
          </a:p>
          <a:p>
            <a:pPr lvl="1"/>
            <a:r>
              <a:rPr lang="en-AU" dirty="0" smtClean="0"/>
              <a:t>It would also allow both technologies to adopt a different preamble (possibly common but maybe not), thus promoting technology neutrality</a:t>
            </a:r>
          </a:p>
          <a:p>
            <a:pPr lvl="1"/>
            <a:r>
              <a:rPr lang="en-AU" dirty="0" smtClean="0"/>
              <a:t>This type of rule is particularly suited to “test by declaration”, which limits the amount of testing necessary in EN 301 893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
        <p:nvSpPr>
          <p:cNvPr id="6" name="Rectangle 5"/>
          <p:cNvSpPr/>
          <p:nvPr/>
        </p:nvSpPr>
        <p:spPr bwMode="auto">
          <a:xfrm rot="1632913">
            <a:off x="7253106" y="441102"/>
            <a:ext cx="1828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Wednesday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574937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However a generic neutral preamble rule in EN 301 might not be as good as a common preamble</a:t>
            </a:r>
            <a:endParaRPr lang="en-AU" dirty="0"/>
          </a:p>
        </p:txBody>
      </p:sp>
      <p:sp>
        <p:nvSpPr>
          <p:cNvPr id="3" name="Content Placeholder 2"/>
          <p:cNvSpPr>
            <a:spLocks noGrp="1"/>
          </p:cNvSpPr>
          <p:nvPr>
            <p:ph idx="1"/>
          </p:nvPr>
        </p:nvSpPr>
        <p:spPr/>
        <p:txBody>
          <a:bodyPr/>
          <a:lstStyle/>
          <a:p>
            <a:pPr lvl="1"/>
            <a:r>
              <a:rPr lang="en-AU" dirty="0" smtClean="0"/>
              <a:t>The question is there any downside from this approach?</a:t>
            </a:r>
          </a:p>
          <a:p>
            <a:pPr lvl="1"/>
            <a:r>
              <a:rPr lang="en-AU" dirty="0" smtClean="0"/>
              <a:t>Suppose that we add another rule that allows SR (see later agenda item)</a:t>
            </a:r>
          </a:p>
          <a:p>
            <a:pPr lvl="1"/>
            <a:r>
              <a:rPr lang="en-AU" dirty="0" smtClean="0"/>
              <a:t>… and suppose LTE technologies always allow SR</a:t>
            </a:r>
          </a:p>
          <a:p>
            <a:pPr lvl="1"/>
            <a:r>
              <a:rPr lang="en-AU" dirty="0" smtClean="0"/>
              <a:t>… then these rules would allow LTE technologies to always ignore 802.11 up to an ED threshold of -62dBm </a:t>
            </a:r>
          </a:p>
          <a:p>
            <a:pPr lvl="1"/>
            <a:r>
              <a:rPr lang="en-AU" dirty="0" smtClean="0"/>
              <a:t>It might better to enforce a “common” preamble …</a:t>
            </a:r>
          </a:p>
          <a:p>
            <a:pPr lvl="1"/>
            <a:r>
              <a:rPr lang="en-AU" dirty="0" smtClean="0"/>
              <a:t>… that allows different technologies to work together towards efficient and fair use of the medium</a:t>
            </a:r>
          </a:p>
          <a:p>
            <a:pPr lvl="1"/>
            <a:r>
              <a:rPr lang="en-AU" dirty="0" smtClean="0"/>
              <a:t>… rather than working independently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
        <p:nvSpPr>
          <p:cNvPr id="6" name="Rectangle 5"/>
          <p:cNvSpPr/>
          <p:nvPr/>
        </p:nvSpPr>
        <p:spPr bwMode="auto">
          <a:xfrm rot="1632913">
            <a:off x="7253106" y="441102"/>
            <a:ext cx="1828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Wednesday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9974618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a:solidFill>
                  <a:schemeClr val="accent2"/>
                </a:solidFill>
              </a:rPr>
              <a:t>Discuss a neutral preamble definition for EN 301 </a:t>
            </a:r>
            <a:r>
              <a:rPr lang="en-AU" sz="2400" dirty="0" smtClean="0">
                <a:solidFill>
                  <a:schemeClr val="accent2"/>
                </a:solidFill>
              </a:rPr>
              <a:t>893</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1102946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hear a briefing in relation to a neutral preamble in EN 301 893 </a:t>
            </a:r>
            <a:endParaRPr lang="en-AU" dirty="0"/>
          </a:p>
        </p:txBody>
      </p:sp>
      <p:sp>
        <p:nvSpPr>
          <p:cNvPr id="3" name="Content Placeholder 2"/>
          <p:cNvSpPr>
            <a:spLocks noGrp="1"/>
          </p:cNvSpPr>
          <p:nvPr>
            <p:ph idx="1"/>
          </p:nvPr>
        </p:nvSpPr>
        <p:spPr/>
        <p:txBody>
          <a:bodyPr/>
          <a:lstStyle/>
          <a:p>
            <a:pPr lvl="1"/>
            <a:r>
              <a:rPr lang="en-AU" dirty="0" smtClean="0"/>
              <a:t>In May 2017, the </a:t>
            </a:r>
            <a:r>
              <a:rPr lang="en-AU" i="1" dirty="0" smtClean="0"/>
              <a:t>PDED </a:t>
            </a:r>
            <a:r>
              <a:rPr lang="en-AU" i="1" dirty="0"/>
              <a:t>ad hoc </a:t>
            </a:r>
            <a:r>
              <a:rPr lang="en-AU" dirty="0"/>
              <a:t>sent a </a:t>
            </a:r>
            <a:r>
              <a:rPr lang="en-AU" dirty="0">
                <a:hlinkClick r:id="rId2"/>
              </a:rPr>
              <a:t>LS</a:t>
            </a:r>
            <a:r>
              <a:rPr lang="en-AU" dirty="0"/>
              <a:t> to ESTI BRAN </a:t>
            </a:r>
            <a:r>
              <a:rPr lang="en-GB" dirty="0"/>
              <a:t>recommending that the upcoming revision of EN 301 893 </a:t>
            </a:r>
            <a:r>
              <a:rPr lang="en-GB" dirty="0" smtClean="0"/>
              <a:t>should:</a:t>
            </a:r>
          </a:p>
          <a:p>
            <a:pPr lvl="2"/>
            <a:r>
              <a:rPr lang="en-GB" dirty="0"/>
              <a:t>M</a:t>
            </a:r>
            <a:r>
              <a:rPr lang="en-GB" dirty="0" smtClean="0"/>
              <a:t>aintain </a:t>
            </a:r>
            <a:r>
              <a:rPr lang="en-GB" dirty="0"/>
              <a:t>the existing dual threshold </a:t>
            </a:r>
            <a:r>
              <a:rPr lang="en-GB" dirty="0" smtClean="0"/>
              <a:t>option for 802.11a/n/ac</a:t>
            </a:r>
            <a:br>
              <a:rPr lang="en-GB" dirty="0" smtClean="0"/>
            </a:br>
            <a:r>
              <a:rPr lang="en-GB" dirty="0" smtClean="0"/>
              <a:t>(with PD = -82 dBm and ED = -62 dBm)</a:t>
            </a:r>
          </a:p>
          <a:p>
            <a:pPr lvl="2"/>
            <a:r>
              <a:rPr lang="en-GB" dirty="0"/>
              <a:t>E</a:t>
            </a:r>
            <a:r>
              <a:rPr lang="en-GB" dirty="0" smtClean="0"/>
              <a:t>xtend </a:t>
            </a:r>
            <a:r>
              <a:rPr lang="en-GB" dirty="0"/>
              <a:t>dual threshold option applicability to </a:t>
            </a:r>
            <a:r>
              <a:rPr lang="en-GB" dirty="0" smtClean="0"/>
              <a:t>802.11ax </a:t>
            </a:r>
          </a:p>
          <a:p>
            <a:pPr lvl="2"/>
            <a:r>
              <a:rPr lang="en-GB" dirty="0" smtClean="0"/>
              <a:t>Extend </a:t>
            </a:r>
            <a:r>
              <a:rPr lang="en-GB" dirty="0"/>
              <a:t>dual threshold option applicability to </a:t>
            </a:r>
            <a:r>
              <a:rPr lang="en-GB" dirty="0" smtClean="0"/>
              <a:t>other technologies</a:t>
            </a:r>
          </a:p>
          <a:p>
            <a:pPr lvl="1"/>
            <a:r>
              <a:rPr lang="en-GB" dirty="0" smtClean="0"/>
              <a:t>One possible mechanism to help enable this recommendation is for EN 301 893 to define a “neutral” preamble applicable to all technologies …</a:t>
            </a:r>
          </a:p>
          <a:p>
            <a:pPr lvl="1"/>
            <a:r>
              <a:rPr lang="en-GB" dirty="0" smtClean="0"/>
              <a:t>… but compatible with the 802.11a/n/ac/</a:t>
            </a:r>
            <a:r>
              <a:rPr lang="en-GB" dirty="0" err="1" smtClean="0"/>
              <a:t>ax</a:t>
            </a:r>
            <a:r>
              <a:rPr lang="en-GB" dirty="0" smtClean="0"/>
              <a:t> preamble to ensure backward compatibility with legacy devices and future Wi-Fi devices</a:t>
            </a:r>
          </a:p>
          <a:p>
            <a:pPr lvl="1"/>
            <a:r>
              <a:rPr lang="en-GB" dirty="0"/>
              <a:t>The introduction of neutral preamble </a:t>
            </a:r>
            <a:r>
              <a:rPr lang="en-GB" dirty="0" smtClean="0"/>
              <a:t>also </a:t>
            </a:r>
            <a:r>
              <a:rPr lang="en-GB" dirty="0"/>
              <a:t>e</a:t>
            </a:r>
            <a:r>
              <a:rPr lang="en-GB" dirty="0" smtClean="0"/>
              <a:t>nables the removal </a:t>
            </a:r>
            <a:r>
              <a:rPr lang="en-GB" dirty="0"/>
              <a:t>of </a:t>
            </a:r>
            <a:r>
              <a:rPr lang="en-GB" dirty="0" smtClean="0"/>
              <a:t>the reference </a:t>
            </a:r>
            <a:r>
              <a:rPr lang="en-GB" dirty="0"/>
              <a:t>to 802.11-2016 in EN 301 893</a:t>
            </a:r>
          </a:p>
          <a:p>
            <a:pPr lvl="2"/>
            <a:r>
              <a:rPr lang="en-GB" dirty="0" smtClean="0"/>
              <a:t>Some people believe this is important to establish technology neutrality</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38575349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hear a briefing in relation to a neutral preamble in EN 301 893 </a:t>
            </a:r>
            <a:endParaRPr lang="en-AU" dirty="0"/>
          </a:p>
        </p:txBody>
      </p:sp>
      <p:sp>
        <p:nvSpPr>
          <p:cNvPr id="3" name="Content Placeholder 2"/>
          <p:cNvSpPr>
            <a:spLocks noGrp="1"/>
          </p:cNvSpPr>
          <p:nvPr>
            <p:ph idx="1"/>
          </p:nvPr>
        </p:nvSpPr>
        <p:spPr/>
        <p:txBody>
          <a:bodyPr/>
          <a:lstStyle/>
          <a:p>
            <a:pPr lvl="1"/>
            <a:r>
              <a:rPr lang="en-GB" dirty="0" err="1" smtClean="0"/>
              <a:t>Menzo</a:t>
            </a:r>
            <a:r>
              <a:rPr lang="en-GB" dirty="0" smtClean="0"/>
              <a:t> </a:t>
            </a:r>
            <a:r>
              <a:rPr lang="en-GB" dirty="0" err="1" smtClean="0"/>
              <a:t>Wentink</a:t>
            </a:r>
            <a:r>
              <a:rPr lang="en-GB" dirty="0" smtClean="0"/>
              <a:t> is planning to make a submission to ETSI BRAN in December 2017 on behalf of Qualcomm but has agreed to brief this SC</a:t>
            </a:r>
          </a:p>
          <a:p>
            <a:pPr lvl="2"/>
            <a:r>
              <a:rPr lang="en-GB" dirty="0" smtClean="0"/>
              <a:t>See </a:t>
            </a:r>
            <a:r>
              <a:rPr lang="en-GB" dirty="0" smtClean="0">
                <a:solidFill>
                  <a:srgbClr val="FF0000"/>
                </a:solidFill>
              </a:rPr>
              <a:t>&lt;link to file</a:t>
            </a:r>
            <a:r>
              <a:rPr lang="en-GB" dirty="0" smtClean="0">
                <a:solidFill>
                  <a:srgbClr val="FF0000"/>
                </a:solidFill>
              </a:rPr>
              <a:t>&gt;</a:t>
            </a:r>
          </a:p>
          <a:p>
            <a:pPr lvl="2"/>
            <a:r>
              <a:rPr lang="en-GB" dirty="0" smtClean="0">
                <a:solidFill>
                  <a:srgbClr val="FF0000"/>
                </a:solidFill>
              </a:rPr>
              <a:t>Probably delayed until January</a:t>
            </a:r>
            <a:endParaRPr lang="en-GB" dirty="0" smtClean="0">
              <a:solidFill>
                <a:srgbClr val="FF0000"/>
              </a:solidFill>
            </a:endParaRPr>
          </a:p>
          <a:p>
            <a:pPr lvl="1"/>
            <a:r>
              <a:rPr lang="en-GB" dirty="0" smtClean="0"/>
              <a:t>Are there any other neutral preamble proposals?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
        <p:nvSpPr>
          <p:cNvPr id="6" name="Rectangle 5"/>
          <p:cNvSpPr/>
          <p:nvPr/>
        </p:nvSpPr>
        <p:spPr bwMode="auto">
          <a:xfrm rot="1632913">
            <a:off x="7248387" y="460597"/>
            <a:ext cx="1914058"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Thursday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2484307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Coexistence SC </a:t>
            </a:r>
            <a:r>
              <a:rPr lang="en-AU" dirty="0" smtClean="0"/>
              <a:t>will discuss the proposal for a </a:t>
            </a:r>
            <a:r>
              <a:rPr lang="en-AU" dirty="0"/>
              <a:t>neutral preamble in EN 301 893 </a:t>
            </a:r>
            <a:r>
              <a:rPr lang="en-AU" dirty="0" smtClean="0"/>
              <a:t> </a:t>
            </a:r>
            <a:endParaRPr lang="en-AU" dirty="0"/>
          </a:p>
        </p:txBody>
      </p:sp>
      <p:sp>
        <p:nvSpPr>
          <p:cNvPr id="3" name="Content Placeholder 2"/>
          <p:cNvSpPr>
            <a:spLocks noGrp="1"/>
          </p:cNvSpPr>
          <p:nvPr>
            <p:ph idx="1"/>
          </p:nvPr>
        </p:nvSpPr>
        <p:spPr/>
        <p:txBody>
          <a:bodyPr/>
          <a:lstStyle/>
          <a:p>
            <a:r>
              <a:rPr lang="en-AU" dirty="0" smtClean="0"/>
              <a:t>Comments &amp; questions</a:t>
            </a:r>
          </a:p>
          <a:p>
            <a:pPr lvl="1"/>
            <a:r>
              <a:rPr lang="en-AU" dirty="0" smtClean="0"/>
              <a:t>Is the proposed neutral preamble definition the same as 802.11?</a:t>
            </a:r>
          </a:p>
          <a:p>
            <a:pPr lvl="2"/>
            <a:r>
              <a:rPr lang="en-AU" dirty="0" smtClean="0"/>
              <a:t>The primary goal of the neutral preamble is to allow 802.11 to continue using its current preamble without a 802.11 reference in EN 301 </a:t>
            </a:r>
            <a:r>
              <a:rPr lang="en-AU" dirty="0" smtClean="0"/>
              <a:t>893</a:t>
            </a:r>
          </a:p>
          <a:p>
            <a:pPr lvl="2"/>
            <a:r>
              <a:rPr lang="en-AU" dirty="0" smtClean="0"/>
              <a:t>The other goal is to define a common preamble that enables better communication within and between different technologies</a:t>
            </a:r>
            <a:endParaRPr lang="en-AU" dirty="0" smtClean="0"/>
          </a:p>
          <a:p>
            <a:pPr lvl="1"/>
            <a:r>
              <a:rPr lang="en-AU" dirty="0" smtClean="0"/>
              <a:t>Is there any concern that the neutral preamble will </a:t>
            </a:r>
            <a:r>
              <a:rPr lang="en-AU" dirty="0" err="1" smtClean="0"/>
              <a:t>weaponise</a:t>
            </a:r>
            <a:r>
              <a:rPr lang="en-AU" dirty="0" smtClean="0"/>
              <a:t> LTE?</a:t>
            </a:r>
          </a:p>
          <a:p>
            <a:pPr lvl="2"/>
            <a:r>
              <a:rPr lang="en-AU" dirty="0" smtClean="0"/>
              <a:t>A concern has been expressed that allowing LTE technologies to transmit a neutral preamble will allow them to harm 802.11 operation</a:t>
            </a:r>
          </a:p>
          <a:p>
            <a:pPr lvl="2"/>
            <a:r>
              <a:rPr lang="en-AU" dirty="0" smtClean="0"/>
              <a:t>The answer is probably no because LTE technologies can transmit an 802.11 preamble without any definition of a neutral preamble too</a:t>
            </a:r>
          </a:p>
          <a:p>
            <a:pPr lvl="1"/>
            <a:r>
              <a:rPr lang="en-AU" dirty="0" smtClean="0"/>
              <a:t>…</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17260331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a:solidFill>
                  <a:schemeClr val="accent2"/>
                </a:solidFill>
              </a:rPr>
              <a:t>Discuss interpretation of EN 301 893 wrt paused TXOPs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
        <p:nvSpPr>
          <p:cNvPr id="5" name="Rectangle 4"/>
          <p:cNvSpPr/>
          <p:nvPr/>
        </p:nvSpPr>
        <p:spPr bwMode="auto">
          <a:xfrm rot="1632913">
            <a:off x="7253106" y="441102"/>
            <a:ext cx="1828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Wednesday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2858271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Coexistence SC will </a:t>
            </a:r>
            <a:r>
              <a:rPr lang="en-AU" dirty="0" smtClean="0"/>
              <a:t>discuss </a:t>
            </a:r>
            <a:r>
              <a:rPr lang="en-AU" dirty="0"/>
              <a:t>a </a:t>
            </a:r>
            <a:r>
              <a:rPr lang="en-AU" dirty="0" smtClean="0"/>
              <a:t>concern about paused </a:t>
            </a:r>
            <a:r>
              <a:rPr lang="en-AU" dirty="0" err="1" smtClean="0"/>
              <a:t>TxOPs</a:t>
            </a:r>
            <a:r>
              <a:rPr lang="en-AU" dirty="0" smtClean="0"/>
              <a:t> </a:t>
            </a:r>
            <a:r>
              <a:rPr lang="en-AU" dirty="0"/>
              <a:t>in EN 301 893 </a:t>
            </a:r>
          </a:p>
        </p:txBody>
      </p:sp>
      <p:sp>
        <p:nvSpPr>
          <p:cNvPr id="3" name="Content Placeholder 2"/>
          <p:cNvSpPr>
            <a:spLocks noGrp="1"/>
          </p:cNvSpPr>
          <p:nvPr>
            <p:ph idx="1"/>
          </p:nvPr>
        </p:nvSpPr>
        <p:spPr/>
        <p:txBody>
          <a:bodyPr/>
          <a:lstStyle/>
          <a:p>
            <a:pPr lvl="1"/>
            <a:r>
              <a:rPr lang="en-AU" dirty="0" smtClean="0"/>
              <a:t>There is concern about an interpretation of </a:t>
            </a:r>
            <a:r>
              <a:rPr lang="en-AU" dirty="0"/>
              <a:t>EN 301 893 </a:t>
            </a:r>
            <a:r>
              <a:rPr lang="en-AU" dirty="0" smtClean="0"/>
              <a:t>in relation to the use of paused </a:t>
            </a:r>
            <a:r>
              <a:rPr lang="en-AU" dirty="0" err="1" smtClean="0"/>
              <a:t>TxOPs</a:t>
            </a:r>
            <a:r>
              <a:rPr lang="en-AU" dirty="0" smtClean="0"/>
              <a:t> by LTE based systems</a:t>
            </a:r>
          </a:p>
          <a:p>
            <a:pPr lvl="1"/>
            <a:r>
              <a:rPr lang="en-AU" dirty="0" smtClean="0"/>
              <a:t>Matthew Fischer will present </a:t>
            </a:r>
            <a:r>
              <a:rPr lang="en-AU" dirty="0" smtClean="0">
                <a:hlinkClick r:id="rId2"/>
              </a:rPr>
              <a:t>17-11-1577r0</a:t>
            </a:r>
            <a:endParaRPr lang="en-AU" dirty="0" smtClean="0"/>
          </a:p>
          <a:p>
            <a:pPr lvl="1"/>
            <a:r>
              <a:rPr lang="en-AU" dirty="0" smtClean="0"/>
              <a:t>The SC will discuss a possible LS to ETSI BRAN in relation to this issue</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
        <p:nvSpPr>
          <p:cNvPr id="6" name="Rectangle 5"/>
          <p:cNvSpPr/>
          <p:nvPr/>
        </p:nvSpPr>
        <p:spPr bwMode="auto">
          <a:xfrm rot="1632913">
            <a:off x="7253106" y="441102"/>
            <a:ext cx="1828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Wednesday</a:t>
            </a:r>
            <a:r>
              <a:rPr kumimoji="0" lang="en-AU" sz="1600" b="1" i="0" u="none" strike="noStrike" cap="none" normalizeH="0" dirty="0" smtClean="0">
                <a:ln>
                  <a:noFill/>
                </a:ln>
                <a:solidFill>
                  <a:srgbClr val="FF0000"/>
                </a:solidFill>
                <a:effectLst/>
                <a:latin typeface="+mj-lt"/>
              </a:rPr>
              <a:t> PM1</a:t>
            </a:r>
            <a:endParaRPr kumimoji="0" lang="en-AU" sz="16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6762149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Spatial reuse</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1313616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how to enable SR under Plan B in EN 301 893</a:t>
            </a:r>
            <a:endParaRPr lang="en-AU" dirty="0"/>
          </a:p>
        </p:txBody>
      </p:sp>
      <p:sp>
        <p:nvSpPr>
          <p:cNvPr id="3" name="Content Placeholder 2"/>
          <p:cNvSpPr>
            <a:spLocks noGrp="1"/>
          </p:cNvSpPr>
          <p:nvPr>
            <p:ph idx="1"/>
          </p:nvPr>
        </p:nvSpPr>
        <p:spPr/>
        <p:txBody>
          <a:bodyPr/>
          <a:lstStyle/>
          <a:p>
            <a:pPr lvl="1"/>
            <a:r>
              <a:rPr lang="en-AU" dirty="0" smtClean="0"/>
              <a:t>It has been noted that EN 301 893 will need to be revised to enable 802.11ax-style SR if we follow Plan B</a:t>
            </a:r>
          </a:p>
          <a:p>
            <a:pPr lvl="2"/>
            <a:r>
              <a:rPr lang="en-AU" dirty="0" smtClean="0"/>
              <a:t>SR is enabled in Plan A by reference to 802.11ax</a:t>
            </a:r>
          </a:p>
          <a:p>
            <a:pPr lvl="2"/>
            <a:r>
              <a:rPr lang="en-AU" dirty="0" smtClean="0"/>
              <a:t>SR is enabled in Plan C up to -72 dBm (and possibly higher depending on </a:t>
            </a:r>
            <a:r>
              <a:rPr lang="en-AU" dirty="0" err="1" smtClean="0"/>
              <a:t>tx</a:t>
            </a:r>
            <a:r>
              <a:rPr lang="en-AU" dirty="0" smtClean="0"/>
              <a:t> power)</a:t>
            </a:r>
          </a:p>
          <a:p>
            <a:pPr lvl="2"/>
            <a:r>
              <a:rPr lang="en-AU" dirty="0" smtClean="0"/>
              <a:t>SR is enabled in Plan D because Plan D is a “free for all”</a:t>
            </a:r>
          </a:p>
          <a:p>
            <a:pPr lvl="1"/>
            <a:r>
              <a:rPr lang="en-AU" dirty="0" smtClean="0"/>
              <a:t>There is at least one concept available for how SR can be enabled under Plan B</a:t>
            </a:r>
          </a:p>
          <a:p>
            <a:pPr lvl="2"/>
            <a:r>
              <a:rPr lang="en-AU" dirty="0" smtClean="0"/>
              <a:t>This is a refinement of the concept described at the Hawaii meeting</a:t>
            </a:r>
          </a:p>
          <a:p>
            <a:pPr lvl="2"/>
            <a:r>
              <a:rPr lang="en-AU" dirty="0" smtClean="0"/>
              <a:t>See </a:t>
            </a:r>
            <a:r>
              <a:rPr lang="en-AU" dirty="0" smtClean="0">
                <a:hlinkClick r:id="rId2"/>
              </a:rPr>
              <a:t>11-17-1637-00</a:t>
            </a:r>
            <a:endParaRPr lang="en-AU" dirty="0" smtClean="0"/>
          </a:p>
          <a:p>
            <a:pPr lvl="1"/>
            <a:r>
              <a:rPr lang="en-AU" dirty="0" smtClean="0">
                <a:solidFill>
                  <a:srgbClr val="FF0000"/>
                </a:solidFill>
              </a:rPr>
              <a:t>Does anyone else have ideas related to enabling SR in EN 301 893 under Plan B?</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32044359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Blocking energy</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835373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Coexistence SC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Blocking energy needs to addressed given breakdown of likely compromise</a:t>
            </a:r>
            <a:endParaRPr lang="en-AU" dirty="0"/>
          </a:p>
        </p:txBody>
      </p:sp>
      <p:sp>
        <p:nvSpPr>
          <p:cNvPr id="3" name="Content Placeholder 2"/>
          <p:cNvSpPr>
            <a:spLocks noGrp="1"/>
          </p:cNvSpPr>
          <p:nvPr>
            <p:ph idx="1"/>
          </p:nvPr>
        </p:nvSpPr>
        <p:spPr/>
        <p:txBody>
          <a:bodyPr/>
          <a:lstStyle/>
          <a:p>
            <a:pPr lvl="1"/>
            <a:r>
              <a:rPr lang="en-AU" dirty="0" smtClean="0"/>
              <a:t>The topic of “blocking energy” has been discussed in a number of LS’s between IEEE 802 and 3GPP RAN1</a:t>
            </a:r>
          </a:p>
          <a:p>
            <a:pPr lvl="1"/>
            <a:r>
              <a:rPr lang="en-AU" dirty="0" smtClean="0"/>
              <a:t>The fundamental issue is whether a system is allowed to:</a:t>
            </a:r>
          </a:p>
          <a:p>
            <a:pPr lvl="2"/>
            <a:r>
              <a:rPr lang="en-AU" dirty="0" smtClean="0"/>
              <a:t>Transmit energy for between the time it gains access to the medium using LBT and the time it is ready to transmit real data (up to 500us in case of LAA) …</a:t>
            </a:r>
          </a:p>
          <a:p>
            <a:pPr lvl="2"/>
            <a:r>
              <a:rPr lang="en-AU" dirty="0" smtClean="0"/>
              <a:t>… for the primary purpose of blocking other systems from grabbing the medium in  the meantime</a:t>
            </a:r>
          </a:p>
          <a:p>
            <a:pPr lvl="1"/>
            <a:r>
              <a:rPr lang="en-AU" dirty="0" smtClean="0"/>
              <a:t>It appeared at one point that consensus between IEEE 802 &amp; 3GPP RAN1 on a potential solution was achieved on the basis that additional starting positions would be defined, thus reducing the duration of the bocking energy</a:t>
            </a:r>
          </a:p>
          <a:p>
            <a:pPr lvl="1"/>
            <a:r>
              <a:rPr lang="en-AU" dirty="0" smtClean="0"/>
              <a:t>Unfortunately, the prospects of 3GPP RAN1 defining additional mandatory starting positions is diminishing, suggesting IEEE 802 needs to explore other solutions or give up on this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49092378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at least four known ways to address the blocking energy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87074311"/>
              </p:ext>
            </p:extLst>
          </p:nvPr>
        </p:nvGraphicFramePr>
        <p:xfrm>
          <a:off x="685800" y="1981200"/>
          <a:ext cx="7772400" cy="4881880"/>
        </p:xfrm>
        <a:graphic>
          <a:graphicData uri="http://schemas.openxmlformats.org/drawingml/2006/table">
            <a:tbl>
              <a:tblPr firstRow="1" bandRow="1">
                <a:tableStyleId>{21E4AEA4-8DFA-4A89-87EB-49C32662AFE0}</a:tableStyleId>
              </a:tblPr>
              <a:tblGrid>
                <a:gridCol w="2590800">
                  <a:extLst>
                    <a:ext uri="{9D8B030D-6E8A-4147-A177-3AD203B41FA5}">
                      <a16:colId xmlns:a16="http://schemas.microsoft.com/office/drawing/2014/main" val="2822363416"/>
                    </a:ext>
                  </a:extLst>
                </a:gridCol>
                <a:gridCol w="2590800">
                  <a:extLst>
                    <a:ext uri="{9D8B030D-6E8A-4147-A177-3AD203B41FA5}">
                      <a16:colId xmlns:a16="http://schemas.microsoft.com/office/drawing/2014/main" val="1841762363"/>
                    </a:ext>
                  </a:extLst>
                </a:gridCol>
                <a:gridCol w="2590800">
                  <a:extLst>
                    <a:ext uri="{9D8B030D-6E8A-4147-A177-3AD203B41FA5}">
                      <a16:colId xmlns:a16="http://schemas.microsoft.com/office/drawing/2014/main" val="1245729757"/>
                    </a:ext>
                  </a:extLst>
                </a:gridCol>
              </a:tblGrid>
              <a:tr h="370840">
                <a:tc>
                  <a:txBody>
                    <a:bodyPr/>
                    <a:lstStyle/>
                    <a:p>
                      <a:r>
                        <a:rPr lang="en-AU" dirty="0" smtClean="0"/>
                        <a:t>Option</a:t>
                      </a:r>
                      <a:endParaRPr lang="en-AU" dirty="0"/>
                    </a:p>
                  </a:txBody>
                  <a:tcPr/>
                </a:tc>
                <a:tc>
                  <a:txBody>
                    <a:bodyPr/>
                    <a:lstStyle/>
                    <a:p>
                      <a:r>
                        <a:rPr lang="en-AU" dirty="0" smtClean="0"/>
                        <a:t>Basis</a:t>
                      </a:r>
                      <a:endParaRPr lang="en-AU" dirty="0"/>
                    </a:p>
                  </a:txBody>
                  <a:tcPr/>
                </a:tc>
                <a:tc>
                  <a:txBody>
                    <a:bodyPr/>
                    <a:lstStyle/>
                    <a:p>
                      <a:r>
                        <a:rPr lang="en-AU" dirty="0" smtClean="0"/>
                        <a:t>Next steps</a:t>
                      </a:r>
                      <a:endParaRPr lang="en-AU" dirty="0"/>
                    </a:p>
                  </a:txBody>
                  <a:tcPr/>
                </a:tc>
                <a:extLst>
                  <a:ext uri="{0D108BD9-81ED-4DB2-BD59-A6C34878D82A}">
                    <a16:rowId xmlns:a16="http://schemas.microsoft.com/office/drawing/2014/main" val="82264381"/>
                  </a:ext>
                </a:extLst>
              </a:tr>
              <a:tr h="370840">
                <a:tc>
                  <a:txBody>
                    <a:bodyPr/>
                    <a:lstStyle/>
                    <a:p>
                      <a:r>
                        <a:rPr lang="en-AU" sz="1600" dirty="0" smtClean="0"/>
                        <a:t>Ban it because</a:t>
                      </a:r>
                      <a:r>
                        <a:rPr lang="en-AU" sz="1600" baseline="0" dirty="0" smtClean="0"/>
                        <a:t> </a:t>
                      </a:r>
                      <a:r>
                        <a:rPr lang="en-AU" sz="1600" i="1" baseline="0" dirty="0" smtClean="0"/>
                        <a:t>b</a:t>
                      </a:r>
                      <a:r>
                        <a:rPr lang="en-AU" sz="1600" i="1" dirty="0" smtClean="0"/>
                        <a:t>locking</a:t>
                      </a:r>
                      <a:r>
                        <a:rPr lang="en-AU" sz="1600" i="1" baseline="0" dirty="0" smtClean="0"/>
                        <a:t> energy </a:t>
                      </a:r>
                      <a:r>
                        <a:rPr lang="en-AU" sz="1600" baseline="0" dirty="0" smtClean="0"/>
                        <a:t>is not allowed under terms of RE-D</a:t>
                      </a:r>
                      <a:endParaRPr lang="en-AU" sz="1600" dirty="0"/>
                    </a:p>
                  </a:txBody>
                  <a:tcPr/>
                </a:tc>
                <a:tc>
                  <a:txBody>
                    <a:bodyPr/>
                    <a:lstStyle/>
                    <a:p>
                      <a:r>
                        <a:rPr lang="en-AU" sz="1600" dirty="0" smtClean="0"/>
                        <a:t>R-ED</a:t>
                      </a:r>
                      <a:r>
                        <a:rPr lang="en-AU" sz="1600" baseline="0" dirty="0" smtClean="0"/>
                        <a:t> requires that systems </a:t>
                      </a:r>
                      <a:r>
                        <a:rPr lang="en-GB" sz="1600" i="1" kern="1200" smtClean="0">
                          <a:solidFill>
                            <a:schemeClr val="dk1"/>
                          </a:solidFill>
                          <a:effectLst/>
                          <a:latin typeface="+mn-lt"/>
                          <a:ea typeface="+mn-ea"/>
                          <a:cs typeface="+mn-cs"/>
                        </a:rPr>
                        <a:t>avoid harmful interference</a:t>
                      </a:r>
                      <a:r>
                        <a:rPr lang="en-AU" sz="1600" baseline="0" smtClean="0"/>
                        <a:t> </a:t>
                      </a:r>
                      <a:endParaRPr lang="en-AU" sz="1600" dirty="0"/>
                    </a:p>
                  </a:txBody>
                  <a:tcPr/>
                </a:tc>
                <a:tc>
                  <a:txBody>
                    <a:bodyPr/>
                    <a:lstStyle/>
                    <a:p>
                      <a:r>
                        <a:rPr lang="en-AU" sz="1600" dirty="0" smtClean="0"/>
                        <a:t>At</a:t>
                      </a:r>
                      <a:r>
                        <a:rPr lang="en-AU" sz="1600" baseline="0" dirty="0" smtClean="0"/>
                        <a:t> least one regulator in Europe may make this case at the next ETSI BRAN meeting</a:t>
                      </a:r>
                      <a:endParaRPr lang="en-AU" sz="1600" dirty="0"/>
                    </a:p>
                  </a:txBody>
                  <a:tcPr/>
                </a:tc>
                <a:extLst>
                  <a:ext uri="{0D108BD9-81ED-4DB2-BD59-A6C34878D82A}">
                    <a16:rowId xmlns:a16="http://schemas.microsoft.com/office/drawing/2014/main" val="3795144229"/>
                  </a:ext>
                </a:extLst>
              </a:tr>
              <a:tr h="370840">
                <a:tc>
                  <a:txBody>
                    <a:bodyPr/>
                    <a:lstStyle/>
                    <a:p>
                      <a:r>
                        <a:rPr lang="en-AU" sz="1600" dirty="0" smtClean="0"/>
                        <a:t>Ban it because</a:t>
                      </a:r>
                      <a:r>
                        <a:rPr lang="en-AU" sz="1600" baseline="0" dirty="0" smtClean="0"/>
                        <a:t> </a:t>
                      </a:r>
                      <a:r>
                        <a:rPr lang="en-AU" sz="1600" i="1" baseline="0" dirty="0" smtClean="0"/>
                        <a:t>b</a:t>
                      </a:r>
                      <a:r>
                        <a:rPr lang="en-AU" sz="1600" i="1" dirty="0" smtClean="0"/>
                        <a:t>locking</a:t>
                      </a:r>
                      <a:r>
                        <a:rPr lang="en-AU" sz="1600" i="1" baseline="0" dirty="0" smtClean="0"/>
                        <a:t> energy</a:t>
                      </a:r>
                      <a:r>
                        <a:rPr lang="en-AU" sz="1600" baseline="0" dirty="0" smtClean="0"/>
                        <a:t> is not allowed under terms of EN 301 893</a:t>
                      </a:r>
                      <a:endParaRPr lang="en-AU" sz="1600" dirty="0"/>
                    </a:p>
                  </a:txBody>
                  <a:tcPr/>
                </a:tc>
                <a:tc>
                  <a:txBody>
                    <a:bodyPr/>
                    <a:lstStyle/>
                    <a:p>
                      <a:r>
                        <a:rPr lang="en-AU" sz="1600" dirty="0" smtClean="0"/>
                        <a:t>Current version</a:t>
                      </a:r>
                      <a:r>
                        <a:rPr lang="en-AU" sz="1600" baseline="0" dirty="0" smtClean="0"/>
                        <a:t> of </a:t>
                      </a:r>
                      <a:r>
                        <a:rPr lang="en-AU" sz="1600" dirty="0" smtClean="0"/>
                        <a:t>EN </a:t>
                      </a:r>
                      <a:r>
                        <a:rPr lang="en-AU" sz="1600" dirty="0" smtClean="0"/>
                        <a:t>301 893</a:t>
                      </a:r>
                      <a:endParaRPr lang="en-AU" sz="1600" dirty="0"/>
                    </a:p>
                  </a:txBody>
                  <a:tcPr/>
                </a:tc>
                <a:tc>
                  <a:txBody>
                    <a:bodyPr/>
                    <a:lstStyle/>
                    <a:p>
                      <a:r>
                        <a:rPr lang="en-AU" sz="1600" dirty="0" smtClean="0"/>
                        <a:t>See </a:t>
                      </a:r>
                      <a:r>
                        <a:rPr lang="en-AU" sz="1600" dirty="0" smtClean="0">
                          <a:solidFill>
                            <a:srgbClr val="FF0000"/>
                          </a:solidFill>
                        </a:rPr>
                        <a:t>11-17-1759-00 </a:t>
                      </a:r>
                      <a:r>
                        <a:rPr lang="en-AU" sz="1600" dirty="0" smtClean="0"/>
                        <a:t>to be </a:t>
                      </a:r>
                      <a:r>
                        <a:rPr lang="en-AU" sz="1600" dirty="0" smtClean="0">
                          <a:solidFill>
                            <a:schemeClr val="tx1"/>
                          </a:solidFill>
                        </a:rPr>
                        <a:t>presented</a:t>
                      </a:r>
                      <a:r>
                        <a:rPr lang="en-AU" sz="1600" baseline="0" dirty="0" smtClean="0">
                          <a:solidFill>
                            <a:schemeClr val="tx1"/>
                          </a:solidFill>
                        </a:rPr>
                        <a:t> by </a:t>
                      </a:r>
                      <a:r>
                        <a:rPr lang="en-AU" sz="1600" baseline="0" dirty="0" smtClean="0">
                          <a:solidFill>
                            <a:schemeClr val="tx1"/>
                          </a:solidFill>
                        </a:rPr>
                        <a:t>Vinko Erceg</a:t>
                      </a:r>
                      <a:endParaRPr lang="en-AU" sz="1600" dirty="0">
                        <a:solidFill>
                          <a:schemeClr val="tx1"/>
                        </a:solidFill>
                      </a:endParaRPr>
                    </a:p>
                  </a:txBody>
                  <a:tcPr/>
                </a:tc>
                <a:extLst>
                  <a:ext uri="{0D108BD9-81ED-4DB2-BD59-A6C34878D82A}">
                    <a16:rowId xmlns:a16="http://schemas.microsoft.com/office/drawing/2014/main" val="3685417012"/>
                  </a:ext>
                </a:extLst>
              </a:tr>
              <a:tr h="370840">
                <a:tc>
                  <a:txBody>
                    <a:bodyPr/>
                    <a:lstStyle/>
                    <a:p>
                      <a:r>
                        <a:rPr lang="en-AU" sz="1600" dirty="0" smtClean="0"/>
                        <a:t>Restrict</a:t>
                      </a:r>
                      <a:r>
                        <a:rPr lang="en-AU" sz="1600" baseline="0" dirty="0" smtClean="0"/>
                        <a:t> </a:t>
                      </a:r>
                      <a:r>
                        <a:rPr lang="en-AU" sz="1600" i="1" baseline="0" dirty="0" smtClean="0"/>
                        <a:t>blocking energy </a:t>
                      </a:r>
                      <a:r>
                        <a:rPr lang="en-AU" sz="1600" baseline="0" dirty="0" smtClean="0"/>
                        <a:t>to limit its impact</a:t>
                      </a:r>
                      <a:endParaRPr lang="en-AU" sz="1600" dirty="0"/>
                    </a:p>
                  </a:txBody>
                  <a:tcPr/>
                </a:tc>
                <a:tc>
                  <a:txBody>
                    <a:bodyPr/>
                    <a:lstStyle/>
                    <a:p>
                      <a:r>
                        <a:rPr lang="en-AU" sz="1600" dirty="0" smtClean="0"/>
                        <a:t>It is better to have some protection</a:t>
                      </a:r>
                      <a:r>
                        <a:rPr lang="en-AU" sz="1600" baseline="0" dirty="0" smtClean="0"/>
                        <a:t> from unnecessary </a:t>
                      </a:r>
                      <a:r>
                        <a:rPr lang="en-AU" sz="1600" i="1" baseline="0" dirty="0" smtClean="0"/>
                        <a:t>blocking ener</a:t>
                      </a:r>
                      <a:r>
                        <a:rPr lang="en-AU" sz="1600" baseline="0" dirty="0" smtClean="0"/>
                        <a:t>gy rather than none</a:t>
                      </a:r>
                      <a:endParaRPr lang="en-AU" sz="1600" dirty="0"/>
                    </a:p>
                  </a:txBody>
                  <a:tcPr/>
                </a:tc>
                <a:tc>
                  <a:txBody>
                    <a:bodyPr/>
                    <a:lstStyle/>
                    <a:p>
                      <a:r>
                        <a:rPr lang="en-AU" sz="1600" dirty="0" smtClean="0"/>
                        <a:t>See </a:t>
                      </a:r>
                      <a:r>
                        <a:rPr lang="en-AU" sz="1600" dirty="0" smtClean="0">
                          <a:hlinkClick r:id="rId2"/>
                        </a:rPr>
                        <a:t>11-17-1639-00</a:t>
                      </a:r>
                      <a:r>
                        <a:rPr lang="en-AU" sz="1600" dirty="0" smtClean="0"/>
                        <a:t> (</a:t>
                      </a:r>
                      <a:r>
                        <a:rPr lang="en-AU" sz="1600" dirty="0" err="1" smtClean="0"/>
                        <a:t>ppt</a:t>
                      </a:r>
                      <a:r>
                        <a:rPr lang="en-AU" sz="1600" dirty="0" smtClean="0"/>
                        <a:t>) and </a:t>
                      </a:r>
                      <a:r>
                        <a:rPr lang="en-AU" sz="1600" dirty="0" smtClean="0">
                          <a:hlinkClick r:id="rId3"/>
                        </a:rPr>
                        <a:t>11-17-1393-00</a:t>
                      </a:r>
                      <a:r>
                        <a:rPr lang="en-AU" sz="1600" dirty="0" smtClean="0"/>
                        <a:t> (proposed LS) to be </a:t>
                      </a:r>
                      <a:r>
                        <a:rPr lang="en-AU" sz="1600" dirty="0" smtClean="0">
                          <a:solidFill>
                            <a:schemeClr val="tx1"/>
                          </a:solidFill>
                        </a:rPr>
                        <a:t>presented</a:t>
                      </a:r>
                      <a:r>
                        <a:rPr lang="en-AU" sz="1600" baseline="0" dirty="0" smtClean="0">
                          <a:solidFill>
                            <a:schemeClr val="tx1"/>
                          </a:solidFill>
                        </a:rPr>
                        <a:t> by</a:t>
                      </a:r>
                      <a:r>
                        <a:rPr lang="en-AU" sz="1600" dirty="0" smtClean="0"/>
                        <a:t> Andrew Myles</a:t>
                      </a:r>
                      <a:endParaRPr lang="en-AU" sz="1600" dirty="0"/>
                    </a:p>
                  </a:txBody>
                  <a:tcPr/>
                </a:tc>
                <a:extLst>
                  <a:ext uri="{0D108BD9-81ED-4DB2-BD59-A6C34878D82A}">
                    <a16:rowId xmlns:a16="http://schemas.microsoft.com/office/drawing/2014/main" val="305792331"/>
                  </a:ext>
                </a:extLst>
              </a:tr>
              <a:tr h="370840">
                <a:tc>
                  <a:txBody>
                    <a:bodyPr/>
                    <a:lstStyle/>
                    <a:p>
                      <a:r>
                        <a:rPr lang="en-AU" sz="1600" dirty="0" smtClean="0"/>
                        <a:t>Give up on the </a:t>
                      </a:r>
                      <a:r>
                        <a:rPr lang="en-AU" sz="1600" i="1" baseline="0" dirty="0" smtClean="0"/>
                        <a:t>blocking energy</a:t>
                      </a:r>
                      <a:r>
                        <a:rPr lang="en-AU" sz="1600" dirty="0" smtClean="0"/>
                        <a:t> issue</a:t>
                      </a:r>
                      <a:endParaRPr lang="en-AU" sz="1600" dirty="0"/>
                    </a:p>
                  </a:txBody>
                  <a:tcPr/>
                </a:tc>
                <a:tc>
                  <a:txBody>
                    <a:bodyPr/>
                    <a:lstStyle/>
                    <a:p>
                      <a:r>
                        <a:rPr lang="en-AU" sz="1600" dirty="0" smtClean="0"/>
                        <a:t>Some</a:t>
                      </a:r>
                      <a:r>
                        <a:rPr lang="en-AU" sz="1600" baseline="0" dirty="0" smtClean="0"/>
                        <a:t> people claim </a:t>
                      </a:r>
                      <a:r>
                        <a:rPr lang="en-AU" sz="1600" i="1" baseline="0" dirty="0" smtClean="0"/>
                        <a:t>blocking energy </a:t>
                      </a:r>
                      <a:r>
                        <a:rPr lang="en-AU" sz="1600" baseline="0" dirty="0" smtClean="0"/>
                        <a:t>causes no more harm than other overheads</a:t>
                      </a:r>
                      <a:endParaRPr lang="en-AU" sz="1600" dirty="0"/>
                    </a:p>
                  </a:txBody>
                  <a:tcPr/>
                </a:tc>
                <a:tc>
                  <a:txBody>
                    <a:bodyPr/>
                    <a:lstStyle/>
                    <a:p>
                      <a:r>
                        <a:rPr lang="en-AU" sz="1600" dirty="0" smtClean="0"/>
                        <a:t>None</a:t>
                      </a:r>
                      <a:endParaRPr lang="en-AU" sz="1600" dirty="0"/>
                    </a:p>
                  </a:txBody>
                  <a:tcPr/>
                </a:tc>
                <a:extLst>
                  <a:ext uri="{0D108BD9-81ED-4DB2-BD59-A6C34878D82A}">
                    <a16:rowId xmlns:a16="http://schemas.microsoft.com/office/drawing/2014/main" val="321791824"/>
                  </a:ext>
                </a:extLst>
              </a:tr>
            </a:tbl>
          </a:graphicData>
        </a:graphic>
      </p:graphicFrame>
    </p:spTree>
    <p:extLst>
      <p:ext uri="{BB962C8B-B14F-4D97-AF65-F5344CB8AC3E}">
        <p14:creationId xmlns:p14="http://schemas.microsoft.com/office/powerpoint/2010/main" val="34331018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hear at least two proposals for next steps</a:t>
            </a:r>
            <a:endParaRPr lang="en-AU" dirty="0"/>
          </a:p>
        </p:txBody>
      </p:sp>
      <p:sp>
        <p:nvSpPr>
          <p:cNvPr id="3" name="Content Placeholder 2"/>
          <p:cNvSpPr>
            <a:spLocks noGrp="1"/>
          </p:cNvSpPr>
          <p:nvPr>
            <p:ph idx="1"/>
          </p:nvPr>
        </p:nvSpPr>
        <p:spPr/>
        <p:txBody>
          <a:bodyPr/>
          <a:lstStyle/>
          <a:p>
            <a:r>
              <a:rPr lang="en-AU" dirty="0" smtClean="0"/>
              <a:t>Proposal 1</a:t>
            </a:r>
          </a:p>
          <a:p>
            <a:pPr lvl="1"/>
            <a:r>
              <a:rPr lang="en-AU" dirty="0" smtClean="0"/>
              <a:t>Make case that </a:t>
            </a:r>
            <a:r>
              <a:rPr lang="en-AU" i="1" dirty="0" smtClean="0"/>
              <a:t>blocking energy </a:t>
            </a:r>
            <a:r>
              <a:rPr lang="en-AU" dirty="0" smtClean="0"/>
              <a:t>(also called reservation signals) already banned</a:t>
            </a:r>
          </a:p>
          <a:p>
            <a:pPr lvl="2"/>
            <a:r>
              <a:rPr lang="en-AU" i="1" dirty="0"/>
              <a:t>On transmission of reservation signals by LAA</a:t>
            </a:r>
            <a:endParaRPr lang="en-AU" i="1" dirty="0" smtClean="0"/>
          </a:p>
          <a:p>
            <a:pPr lvl="2"/>
            <a:r>
              <a:rPr lang="en-AU" dirty="0" smtClean="0"/>
              <a:t>See </a:t>
            </a:r>
            <a:r>
              <a:rPr lang="en-AU" dirty="0" smtClean="0">
                <a:solidFill>
                  <a:srgbClr val="FF0000"/>
                </a:solidFill>
              </a:rPr>
              <a:t>11-17-1759-00 (</a:t>
            </a:r>
            <a:r>
              <a:rPr lang="en-AU" dirty="0" err="1" smtClean="0">
                <a:solidFill>
                  <a:srgbClr val="FF0000"/>
                </a:solidFill>
              </a:rPr>
              <a:t>ppt</a:t>
            </a:r>
            <a:r>
              <a:rPr lang="en-AU" dirty="0" smtClean="0">
                <a:solidFill>
                  <a:srgbClr val="FF0000"/>
                </a:solidFill>
              </a:rPr>
              <a:t>)</a:t>
            </a:r>
          </a:p>
          <a:p>
            <a:pPr lvl="2"/>
            <a:r>
              <a:rPr lang="en-AU" dirty="0" smtClean="0"/>
              <a:t>To </a:t>
            </a:r>
            <a:r>
              <a:rPr lang="en-AU" dirty="0" smtClean="0"/>
              <a:t>be presented by </a:t>
            </a:r>
            <a:r>
              <a:rPr lang="en-AU" dirty="0"/>
              <a:t>Vinko </a:t>
            </a:r>
            <a:r>
              <a:rPr lang="en-AU" dirty="0" smtClean="0"/>
              <a:t>Erceg</a:t>
            </a:r>
            <a:endParaRPr lang="en-AU" dirty="0" smtClean="0"/>
          </a:p>
          <a:p>
            <a:r>
              <a:rPr lang="en-AU" dirty="0" smtClean="0"/>
              <a:t>Proposal 2</a:t>
            </a:r>
          </a:p>
          <a:p>
            <a:pPr lvl="1"/>
            <a:r>
              <a:rPr lang="en-AU" dirty="0" smtClean="0"/>
              <a:t>Make a case for restricting </a:t>
            </a:r>
            <a:r>
              <a:rPr lang="en-AU" dirty="0"/>
              <a:t>blocking </a:t>
            </a:r>
            <a:r>
              <a:rPr lang="en-AU" dirty="0" smtClean="0"/>
              <a:t>energy</a:t>
            </a:r>
          </a:p>
          <a:p>
            <a:pPr lvl="2"/>
            <a:r>
              <a:rPr lang="en-AU" dirty="0" smtClean="0"/>
              <a:t>See </a:t>
            </a:r>
            <a:r>
              <a:rPr lang="en-AU" dirty="0" smtClean="0">
                <a:hlinkClick r:id="rId2"/>
              </a:rPr>
              <a:t>11-17-1639-00</a:t>
            </a:r>
            <a:r>
              <a:rPr lang="en-AU" dirty="0" smtClean="0"/>
              <a:t> (</a:t>
            </a:r>
            <a:r>
              <a:rPr lang="en-AU" dirty="0" err="1" smtClean="0"/>
              <a:t>ppt</a:t>
            </a:r>
            <a:r>
              <a:rPr lang="en-AU" dirty="0" smtClean="0"/>
              <a:t>)</a:t>
            </a:r>
          </a:p>
          <a:p>
            <a:pPr lvl="2"/>
            <a:r>
              <a:rPr lang="en-AU" dirty="0" smtClean="0">
                <a:hlinkClick r:id="rId3"/>
              </a:rPr>
              <a:t>See 11-17-1393-00</a:t>
            </a:r>
            <a:r>
              <a:rPr lang="en-AU" dirty="0" smtClean="0"/>
              <a:t> (proposed LS)</a:t>
            </a:r>
          </a:p>
          <a:p>
            <a:pPr lvl="2"/>
            <a:r>
              <a:rPr lang="en-AU" dirty="0"/>
              <a:t>T</a:t>
            </a:r>
            <a:r>
              <a:rPr lang="en-AU" dirty="0" smtClean="0"/>
              <a:t>o be presented by Andrew Myles</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33996036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consider a </a:t>
            </a:r>
            <a:r>
              <a:rPr lang="en-AU" dirty="0"/>
              <a:t>LS to ETSI </a:t>
            </a:r>
            <a:r>
              <a:rPr lang="en-AU" dirty="0" smtClean="0"/>
              <a:t>BRAN proposing blocking energy is restricted</a:t>
            </a:r>
            <a:endParaRPr lang="en-AU" dirty="0"/>
          </a:p>
        </p:txBody>
      </p:sp>
      <p:sp>
        <p:nvSpPr>
          <p:cNvPr id="3" name="Content Placeholder 2"/>
          <p:cNvSpPr>
            <a:spLocks noGrp="1"/>
          </p:cNvSpPr>
          <p:nvPr>
            <p:ph idx="1"/>
          </p:nvPr>
        </p:nvSpPr>
        <p:spPr/>
        <p:txBody>
          <a:bodyPr/>
          <a:lstStyle/>
          <a:p>
            <a:r>
              <a:rPr lang="en-AU" dirty="0" smtClean="0"/>
              <a:t>Possible motion related to proposal 2</a:t>
            </a:r>
          </a:p>
          <a:p>
            <a:pPr lvl="1"/>
            <a:r>
              <a:rPr lang="en-AU" i="1" dirty="0" smtClean="0"/>
              <a:t>The IEEE 802.11 Coexistence SC recommends that a LS discussing blocking energy (see </a:t>
            </a:r>
            <a:r>
              <a:rPr lang="en-AU" dirty="0" smtClean="0">
                <a:hlinkClick r:id="rId2"/>
              </a:rPr>
              <a:t>11-17-1393-00</a:t>
            </a:r>
            <a:r>
              <a:rPr lang="en-AU" i="1" dirty="0" smtClean="0"/>
              <a:t>) be liaised by IEEE 802 to ETSI BRAN</a:t>
            </a:r>
          </a:p>
          <a:p>
            <a:pPr lvl="1"/>
            <a:r>
              <a:rPr lang="en-AU" dirty="0" smtClean="0"/>
              <a:t>Moved:</a:t>
            </a:r>
          </a:p>
          <a:p>
            <a:pPr lvl="1"/>
            <a:r>
              <a:rPr lang="en-AU" dirty="0" smtClean="0"/>
              <a:t>Seconded:</a:t>
            </a:r>
          </a:p>
          <a:p>
            <a:pPr lvl="1"/>
            <a:r>
              <a:rPr lang="en-AU" dirty="0" smtClean="0"/>
              <a:t>Results: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1567227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More on ED</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16667924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hear an </a:t>
            </a:r>
            <a:r>
              <a:rPr lang="en-AU" dirty="0"/>
              <a:t>update </a:t>
            </a:r>
            <a:r>
              <a:rPr lang="en-AU" dirty="0" smtClean="0"/>
              <a:t>on </a:t>
            </a:r>
            <a:r>
              <a:rPr lang="en-AU" dirty="0"/>
              <a:t>detection schemes and thresholds</a:t>
            </a:r>
            <a:br>
              <a:rPr lang="en-AU" dirty="0"/>
            </a:br>
            <a:endParaRPr lang="en-AU" dirty="0"/>
          </a:p>
        </p:txBody>
      </p:sp>
      <p:sp>
        <p:nvSpPr>
          <p:cNvPr id="3" name="Content Placeholder 2"/>
          <p:cNvSpPr>
            <a:spLocks noGrp="1"/>
          </p:cNvSpPr>
          <p:nvPr>
            <p:ph idx="1"/>
          </p:nvPr>
        </p:nvSpPr>
        <p:spPr/>
        <p:txBody>
          <a:bodyPr/>
          <a:lstStyle/>
          <a:p>
            <a:pPr lvl="1"/>
            <a:r>
              <a:rPr lang="en-AU" dirty="0" err="1" smtClean="0"/>
              <a:t>Shubhodeep</a:t>
            </a:r>
            <a:r>
              <a:rPr lang="en-AU" dirty="0" smtClean="0"/>
              <a:t> </a:t>
            </a:r>
            <a:r>
              <a:rPr lang="en-AU" dirty="0" err="1" smtClean="0"/>
              <a:t>Adhikari</a:t>
            </a:r>
            <a:r>
              <a:rPr lang="en-AU" dirty="0" smtClean="0"/>
              <a:t> will present on</a:t>
            </a:r>
          </a:p>
          <a:p>
            <a:pPr lvl="2"/>
            <a:r>
              <a:rPr lang="en-AU" dirty="0" smtClean="0"/>
              <a:t>“A discussion on detection </a:t>
            </a:r>
            <a:r>
              <a:rPr lang="en-AU" dirty="0"/>
              <a:t>schemes and </a:t>
            </a:r>
            <a:r>
              <a:rPr lang="en-AU" dirty="0" smtClean="0"/>
              <a:t>thresholds”</a:t>
            </a:r>
          </a:p>
          <a:p>
            <a:pPr lvl="2"/>
            <a:r>
              <a:rPr lang="en-AU" dirty="0" smtClean="0"/>
              <a:t>See </a:t>
            </a:r>
            <a:r>
              <a:rPr lang="en-AU" dirty="0" smtClean="0">
                <a:solidFill>
                  <a:srgbClr val="FF0000"/>
                </a:solidFill>
              </a:rPr>
              <a:t>11-17-1760-00</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37799274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Deterministic backoff</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237543222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hear an update on the deterministic backoff topic</a:t>
            </a:r>
            <a:endParaRPr lang="en-AU" dirty="0"/>
          </a:p>
        </p:txBody>
      </p:sp>
      <p:sp>
        <p:nvSpPr>
          <p:cNvPr id="3" name="Content Placeholder 2"/>
          <p:cNvSpPr>
            <a:spLocks noGrp="1"/>
          </p:cNvSpPr>
          <p:nvPr>
            <p:ph idx="1"/>
          </p:nvPr>
        </p:nvSpPr>
        <p:spPr/>
        <p:txBody>
          <a:bodyPr/>
          <a:lstStyle/>
          <a:p>
            <a:pPr lvl="1"/>
            <a:r>
              <a:rPr lang="en-AU" dirty="0" smtClean="0"/>
              <a:t>Previously the SC has heard a presentation proposing a new deterministic backoff mechanism for 802.11</a:t>
            </a:r>
          </a:p>
          <a:p>
            <a:pPr lvl="1"/>
            <a:r>
              <a:rPr lang="en-AU" dirty="0" smtClean="0"/>
              <a:t>This topic is relevant </a:t>
            </a:r>
            <a:r>
              <a:rPr lang="en-AU" dirty="0"/>
              <a:t>t</a:t>
            </a:r>
            <a:r>
              <a:rPr lang="en-AU" dirty="0" smtClean="0"/>
              <a:t>o </a:t>
            </a:r>
            <a:r>
              <a:rPr lang="en-AU" dirty="0" smtClean="0"/>
              <a:t>the Coexistence SC because such a mechanism (if adopted) would not be allowed in </a:t>
            </a:r>
            <a:r>
              <a:rPr lang="en-AU" dirty="0" smtClean="0"/>
              <a:t>the current version EN </a:t>
            </a:r>
            <a:r>
              <a:rPr lang="en-AU" dirty="0" smtClean="0"/>
              <a:t>301 893</a:t>
            </a:r>
          </a:p>
          <a:p>
            <a:pPr lvl="1"/>
            <a:r>
              <a:rPr lang="en-AU" dirty="0" err="1" smtClean="0"/>
              <a:t>Menzo</a:t>
            </a:r>
            <a:r>
              <a:rPr lang="en-AU" dirty="0" smtClean="0"/>
              <a:t> </a:t>
            </a:r>
            <a:r>
              <a:rPr lang="en-AU" dirty="0" err="1" smtClean="0"/>
              <a:t>Wentink</a:t>
            </a:r>
            <a:r>
              <a:rPr lang="en-AU" dirty="0" smtClean="0"/>
              <a:t> will provide an update</a:t>
            </a:r>
          </a:p>
          <a:p>
            <a:pPr lvl="2"/>
            <a:r>
              <a:rPr lang="en-US" u="sng" dirty="0" smtClean="0">
                <a:hlinkClick r:id="rId2"/>
              </a:rPr>
              <a:t>11-17-1428-03-coex-deterministic-backoff.pptx</a:t>
            </a:r>
            <a:endParaRPr lang="en-AU" sz="1800" dirty="0"/>
          </a:p>
          <a:p>
            <a:pPr lvl="2"/>
            <a:r>
              <a:rPr lang="en-US" u="sng" dirty="0" smtClean="0">
                <a:hlinkClick r:id="rId3"/>
              </a:rPr>
              <a:t>11-17-1721-00-coex-normative-text-for-deterministic-backoff.docx</a:t>
            </a:r>
            <a:endParaRPr lang="en-AU" sz="1800" dirty="0"/>
          </a:p>
          <a:p>
            <a:pPr lvl="2"/>
            <a:r>
              <a:rPr lang="en-US" u="sng" dirty="0" smtClean="0">
                <a:hlinkClick r:id="rId4"/>
              </a:rPr>
              <a:t>11-17-1720-00-coex-example-code-for-deterministic-backoff.docx</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9663668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1932.1 WG work</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8884551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IEEE 1932.1 WG activities</a:t>
            </a:r>
            <a:endParaRPr lang="en-AU" dirty="0"/>
          </a:p>
        </p:txBody>
      </p:sp>
      <p:sp>
        <p:nvSpPr>
          <p:cNvPr id="3" name="Content Placeholder 2"/>
          <p:cNvSpPr>
            <a:spLocks noGrp="1"/>
          </p:cNvSpPr>
          <p:nvPr>
            <p:ph idx="1"/>
          </p:nvPr>
        </p:nvSpPr>
        <p:spPr/>
        <p:txBody>
          <a:bodyPr/>
          <a:lstStyle/>
          <a:p>
            <a:pPr lvl="1"/>
            <a:r>
              <a:rPr lang="en-AU" dirty="0" smtClean="0"/>
              <a:t>There has been concern expressed about potential overlap </a:t>
            </a:r>
            <a:r>
              <a:rPr lang="en-AU" dirty="0"/>
              <a:t>between IEEE 1932.1 WG </a:t>
            </a:r>
            <a:r>
              <a:rPr lang="en-AU" dirty="0" smtClean="0"/>
              <a:t>&amp; </a:t>
            </a:r>
            <a:r>
              <a:rPr lang="en-AU" dirty="0"/>
              <a:t>our </a:t>
            </a:r>
            <a:r>
              <a:rPr lang="en-AU" dirty="0" smtClean="0"/>
              <a:t>Coexistence </a:t>
            </a:r>
            <a:r>
              <a:rPr lang="en-AU" dirty="0"/>
              <a:t>SC </a:t>
            </a:r>
            <a:r>
              <a:rPr lang="en-AU" dirty="0" smtClean="0"/>
              <a:t>activities</a:t>
            </a:r>
          </a:p>
          <a:p>
            <a:pPr lvl="1"/>
            <a:r>
              <a:rPr lang="en-AU" dirty="0" smtClean="0"/>
              <a:t>Andrew Myles has determined, after discussing the matter with the Chair of IEEE 1932.1, that that any concern is probably misplaced</a:t>
            </a:r>
          </a:p>
          <a:p>
            <a:pPr lvl="2"/>
            <a:r>
              <a:rPr lang="en-AU" dirty="0" smtClean="0"/>
              <a:t>See </a:t>
            </a:r>
            <a:r>
              <a:rPr lang="en-AU" dirty="0" smtClean="0">
                <a:hlinkClick r:id="rId2"/>
              </a:rPr>
              <a:t>17-11-1578r0</a:t>
            </a:r>
            <a:endParaRPr lang="en-AU" dirty="0" smtClean="0"/>
          </a:p>
          <a:p>
            <a:pPr lvl="1"/>
            <a:r>
              <a:rPr lang="en-AU" dirty="0" smtClean="0"/>
              <a:t>The </a:t>
            </a:r>
            <a:r>
              <a:rPr lang="en-AU" dirty="0"/>
              <a:t>Coexistence SC </a:t>
            </a:r>
            <a:r>
              <a:rPr lang="en-AU" dirty="0" smtClean="0"/>
              <a:t>may discuss any remaining concerns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4163422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articles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333716683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coexistence with other technologies will be mentioned in a couple of IEEE publications</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IEEE 802.11 Coexistence SC </a:t>
            </a:r>
            <a:r>
              <a:rPr lang="en-AU" dirty="0" smtClean="0"/>
              <a:t>was </a:t>
            </a:r>
            <a:r>
              <a:rPr lang="en-AU" dirty="0"/>
              <a:t>announced in </a:t>
            </a:r>
            <a:r>
              <a:rPr lang="en-US" dirty="0"/>
              <a:t>IEEE Communications Standards </a:t>
            </a:r>
            <a:r>
              <a:rPr lang="en-US" dirty="0" smtClean="0"/>
              <a:t>Magazine</a:t>
            </a:r>
          </a:p>
          <a:p>
            <a:pPr lvl="1"/>
            <a:r>
              <a:rPr lang="en-US" dirty="0"/>
              <a:t>There </a:t>
            </a:r>
            <a:r>
              <a:rPr lang="en-US" dirty="0" smtClean="0"/>
              <a:t>was an </a:t>
            </a:r>
            <a:r>
              <a:rPr lang="en-US" dirty="0"/>
              <a:t>article about coexistence with  802.11 in </a:t>
            </a:r>
            <a:r>
              <a:rPr lang="en-AU" dirty="0"/>
              <a:t>IEEE Standards Education </a:t>
            </a:r>
            <a:r>
              <a:rPr lang="en-AU" dirty="0" err="1"/>
              <a:t>eZine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5706030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IEEE 802.11 Coexistence SC was announced in </a:t>
            </a:r>
            <a:r>
              <a:rPr lang="en-US" dirty="0"/>
              <a:t>IEEE Communications Standards Magazine </a:t>
            </a:r>
            <a:endParaRPr lang="en-AU" dirty="0"/>
          </a:p>
        </p:txBody>
      </p:sp>
      <p:sp>
        <p:nvSpPr>
          <p:cNvPr id="3" name="Content Placeholder 2"/>
          <p:cNvSpPr>
            <a:spLocks noGrp="1"/>
          </p:cNvSpPr>
          <p:nvPr>
            <p:ph idx="1"/>
          </p:nvPr>
        </p:nvSpPr>
        <p:spPr/>
        <p:txBody>
          <a:bodyPr/>
          <a:lstStyle/>
          <a:p>
            <a:pPr lvl="1"/>
            <a:r>
              <a:rPr lang="en-AU" dirty="0" smtClean="0"/>
              <a:t>The </a:t>
            </a:r>
            <a:r>
              <a:rPr lang="en-US" dirty="0"/>
              <a:t>IEEE Communications Standards Magazine (a spin-off from IEEE Communications Magazine</a:t>
            </a:r>
            <a:r>
              <a:rPr lang="en-US" dirty="0" smtClean="0"/>
              <a:t>) has a column called </a:t>
            </a:r>
            <a:r>
              <a:rPr lang="en-US" dirty="0"/>
              <a:t>“Standards News</a:t>
            </a:r>
            <a:r>
              <a:rPr lang="en-US" dirty="0" smtClean="0"/>
              <a:t>”</a:t>
            </a:r>
          </a:p>
          <a:p>
            <a:pPr lvl="2"/>
            <a:r>
              <a:rPr lang="en-US" dirty="0" smtClean="0"/>
              <a:t>See </a:t>
            </a:r>
            <a:r>
              <a:rPr lang="en-US" u="sng" dirty="0">
                <a:hlinkClick r:id="rId2"/>
              </a:rPr>
              <a:t>http://</a:t>
            </a:r>
            <a:r>
              <a:rPr lang="en-US" u="sng" dirty="0" smtClean="0">
                <a:hlinkClick r:id="rId2"/>
              </a:rPr>
              <a:t>www.comsoc.org/comstandardsmag</a:t>
            </a:r>
            <a:endParaRPr lang="en-US" dirty="0" smtClean="0"/>
          </a:p>
          <a:p>
            <a:pPr lvl="1"/>
            <a:r>
              <a:rPr lang="en-US" dirty="0" smtClean="0"/>
              <a:t>The </a:t>
            </a:r>
            <a:r>
              <a:rPr lang="en-US" dirty="0"/>
              <a:t>“Standards News” </a:t>
            </a:r>
            <a:r>
              <a:rPr lang="en-US" dirty="0" smtClean="0"/>
              <a:t>column provides an update on the </a:t>
            </a:r>
            <a:r>
              <a:rPr lang="en-US" dirty="0"/>
              <a:t>latest development in standards </a:t>
            </a:r>
            <a:r>
              <a:rPr lang="en-US" dirty="0" smtClean="0"/>
              <a:t>activities</a:t>
            </a:r>
          </a:p>
          <a:p>
            <a:pPr lvl="1"/>
            <a:r>
              <a:rPr lang="en-US" dirty="0" smtClean="0"/>
              <a:t>The Coexistence SC Chair was invited to provide a short article explaining the history and purpose of the SC</a:t>
            </a:r>
          </a:p>
          <a:p>
            <a:pPr lvl="1"/>
            <a:r>
              <a:rPr lang="en-AU" dirty="0" smtClean="0"/>
              <a:t>It was published in the </a:t>
            </a:r>
            <a:r>
              <a:rPr lang="en-US" dirty="0" smtClean="0"/>
              <a:t>September 2017 issue  </a:t>
            </a:r>
          </a:p>
          <a:p>
            <a:pPr lvl="2"/>
            <a:r>
              <a:rPr lang="en-US" dirty="0"/>
              <a:t>See </a:t>
            </a:r>
            <a:r>
              <a:rPr lang="en-US" dirty="0">
                <a:hlinkClick r:id="rId3"/>
              </a:rPr>
              <a:t>http://ieeexplore.ieee.org/stamp/stamp.jsp?tp=&amp;</a:t>
            </a:r>
            <a:r>
              <a:rPr lang="en-US" dirty="0" smtClean="0">
                <a:hlinkClick r:id="rId3"/>
              </a:rPr>
              <a:t>arnumber=8082575</a:t>
            </a:r>
            <a:endParaRPr lang="en-US" dirty="0" smtClean="0"/>
          </a:p>
          <a:p>
            <a:pPr lvl="2"/>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9875689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a:t>
            </a:r>
            <a:r>
              <a:rPr lang="en-US" dirty="0" smtClean="0"/>
              <a:t>was an article about coexistence with  802.11 in </a:t>
            </a:r>
            <a:r>
              <a:rPr lang="en-AU" dirty="0"/>
              <a:t>IEEE Standards Education </a:t>
            </a:r>
            <a:r>
              <a:rPr lang="en-AU" dirty="0" err="1"/>
              <a:t>eZine</a:t>
            </a:r>
            <a:endParaRPr lang="en-AU" dirty="0"/>
          </a:p>
        </p:txBody>
      </p:sp>
      <p:sp>
        <p:nvSpPr>
          <p:cNvPr id="3" name="Content Placeholder 2"/>
          <p:cNvSpPr>
            <a:spLocks noGrp="1"/>
          </p:cNvSpPr>
          <p:nvPr>
            <p:ph idx="1"/>
          </p:nvPr>
        </p:nvSpPr>
        <p:spPr/>
        <p:txBody>
          <a:bodyPr/>
          <a:lstStyle/>
          <a:p>
            <a:pPr lvl="1"/>
            <a:r>
              <a:rPr lang="en-US" dirty="0" smtClean="0"/>
              <a:t>There was a recent call for contributions for the </a:t>
            </a:r>
            <a:r>
              <a:rPr lang="en-AU" dirty="0" smtClean="0"/>
              <a:t>IEEE </a:t>
            </a:r>
            <a:r>
              <a:rPr lang="en-AU" dirty="0"/>
              <a:t>Standards Education </a:t>
            </a:r>
            <a:r>
              <a:rPr lang="en-AU" dirty="0" err="1"/>
              <a:t>eZine</a:t>
            </a:r>
            <a:r>
              <a:rPr lang="en-AU" dirty="0"/>
              <a:t> special issue on Standards and Compliance and </a:t>
            </a:r>
            <a:r>
              <a:rPr lang="en-AU" dirty="0" smtClean="0"/>
              <a:t>Regulation</a:t>
            </a:r>
          </a:p>
          <a:p>
            <a:pPr lvl="1"/>
            <a:r>
              <a:rPr lang="en-AU" dirty="0" smtClean="0"/>
              <a:t>A submission from Andrews Myles was accepted on “</a:t>
            </a:r>
            <a:r>
              <a:rPr lang="en-AU" i="1" dirty="0"/>
              <a:t>What is the trade-off between innovation and regulation in unlicensed spectrum</a:t>
            </a:r>
            <a:r>
              <a:rPr lang="en-AU" i="1" dirty="0" smtClean="0"/>
              <a:t>?</a:t>
            </a:r>
            <a:r>
              <a:rPr lang="en-AU" dirty="0" smtClean="0"/>
              <a:t>” </a:t>
            </a:r>
          </a:p>
          <a:p>
            <a:pPr lvl="1"/>
            <a:r>
              <a:rPr lang="en-AU" dirty="0" smtClean="0"/>
              <a:t>The article was published in 3Q issue on 11 September 2017</a:t>
            </a:r>
          </a:p>
          <a:p>
            <a:pPr lvl="2"/>
            <a:r>
              <a:rPr lang="en-AU" dirty="0" smtClean="0"/>
              <a:t>See </a:t>
            </a:r>
            <a:r>
              <a:rPr lang="en-AU" u="sng" dirty="0">
                <a:hlinkClick r:id="rId2"/>
              </a:rPr>
              <a:t>https://www.standardsuniversity.org/e-magazine/september-2017/trade-off-innovation-regulation-unlicensed-spectrum/</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1271926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185014237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will provide submissions to the SC?</a:t>
            </a:r>
            <a:endParaRPr lang="en-AU" dirty="0"/>
          </a:p>
        </p:txBody>
      </p:sp>
      <p:sp>
        <p:nvSpPr>
          <p:cNvPr id="3" name="Content Placeholder 2"/>
          <p:cNvSpPr>
            <a:spLocks noGrp="1"/>
          </p:cNvSpPr>
          <p:nvPr>
            <p:ph idx="1"/>
          </p:nvPr>
        </p:nvSpPr>
        <p:spPr/>
        <p:txBody>
          <a:bodyPr/>
          <a:lstStyle/>
          <a:p>
            <a:pPr lvl="1"/>
            <a:r>
              <a:rPr lang="en-AU" dirty="0" smtClean="0"/>
              <a:t>The Chair has provided a lot of material over recent months</a:t>
            </a:r>
          </a:p>
          <a:p>
            <a:pPr lvl="1"/>
            <a:r>
              <a:rPr lang="en-AU" dirty="0" smtClean="0"/>
              <a:t>… with greatly appreciated support from a few others </a:t>
            </a:r>
          </a:p>
          <a:p>
            <a:pPr lvl="1"/>
            <a:r>
              <a:rPr lang="en-AU" dirty="0" smtClean="0"/>
              <a:t>However, this activity will only succeed if there is support from many stakeholders …</a:t>
            </a:r>
          </a:p>
          <a:p>
            <a:pPr lvl="1"/>
            <a:r>
              <a:rPr lang="en-AU" dirty="0" smtClean="0"/>
              <a:t>… and so everyone is encouraged to provide ideas and submissions for  discussion within the SC and with external parties</a:t>
            </a:r>
          </a:p>
          <a:p>
            <a:pPr lvl="1"/>
            <a:r>
              <a:rPr lang="en-AU" dirty="0" smtClean="0"/>
              <a:t>Who is intending to make submissions?</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5317521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Coexistence SC will continue its work in January 2017</a:t>
            </a:r>
            <a:endParaRPr lang="en-AU" dirty="0"/>
          </a:p>
        </p:txBody>
      </p:sp>
      <p:sp>
        <p:nvSpPr>
          <p:cNvPr id="3" name="Content Placeholder 2"/>
          <p:cNvSpPr>
            <a:spLocks noGrp="1"/>
          </p:cNvSpPr>
          <p:nvPr>
            <p:ph idx="1"/>
          </p:nvPr>
        </p:nvSpPr>
        <p:spPr/>
        <p:txBody>
          <a:bodyPr/>
          <a:lstStyle/>
          <a:p>
            <a:r>
              <a:rPr lang="en-US" dirty="0" smtClean="0"/>
              <a:t>The plan for the meeting in Jan 2017 is</a:t>
            </a:r>
          </a:p>
          <a:p>
            <a:pPr lvl="1"/>
            <a:r>
              <a:rPr lang="en-US" dirty="0" smtClean="0"/>
              <a:t>Report of ETSI BRAN meeting</a:t>
            </a:r>
          </a:p>
          <a:p>
            <a:pPr lvl="1"/>
            <a:r>
              <a:rPr lang="en-US" dirty="0" smtClean="0"/>
              <a:t>Report on other relevant meetings</a:t>
            </a:r>
          </a:p>
          <a:p>
            <a:pPr lvl="1"/>
            <a:r>
              <a:rPr lang="en-US" dirty="0" smtClean="0"/>
              <a:t>Hear any proposals for additional work or LS’s</a:t>
            </a:r>
          </a:p>
          <a:p>
            <a:pPr lvl="1"/>
            <a:r>
              <a:rPr lang="en-US" dirty="0" smtClean="0"/>
              <a:t>...</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0796172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Orlando in November 2017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smtClean="0"/>
              <a:t>Prepare for upcoming ETSI BRAN meeting</a:t>
            </a:r>
          </a:p>
          <a:p>
            <a:pPr lvl="3"/>
            <a:r>
              <a:rPr lang="en-AU" dirty="0" smtClean="0"/>
              <a:t>Review recent 3GPP RAN1 activities</a:t>
            </a:r>
          </a:p>
          <a:p>
            <a:pPr lvl="3"/>
            <a:r>
              <a:rPr lang="en-AU" dirty="0" smtClean="0"/>
              <a:t>Determine how to engage 3GPP RAN1 going forward</a:t>
            </a:r>
          </a:p>
          <a:p>
            <a:pPr lvl="3"/>
            <a:r>
              <a:rPr lang="en-AU" dirty="0"/>
              <a:t>Determine how to engage MulteFire</a:t>
            </a:r>
            <a:r>
              <a:rPr lang="en-AU" dirty="0" smtClean="0"/>
              <a:t> Alliance </a:t>
            </a:r>
            <a:r>
              <a:rPr lang="en-AU" dirty="0"/>
              <a:t>going </a:t>
            </a:r>
            <a:r>
              <a:rPr lang="en-AU" dirty="0" smtClean="0"/>
              <a:t>forward</a:t>
            </a:r>
          </a:p>
          <a:p>
            <a:pPr lvl="3"/>
            <a:r>
              <a:rPr lang="en-AU" dirty="0" smtClean="0"/>
              <a:t>…</a:t>
            </a:r>
          </a:p>
          <a:p>
            <a:pPr lvl="2"/>
            <a:r>
              <a:rPr lang="en-AU" dirty="0"/>
              <a:t>Technical issues</a:t>
            </a:r>
          </a:p>
          <a:p>
            <a:pPr lvl="3"/>
            <a:r>
              <a:rPr lang="en-AU" dirty="0"/>
              <a:t>Discuss a neutral preamble definition for EN 301 893</a:t>
            </a:r>
          </a:p>
          <a:p>
            <a:pPr lvl="3"/>
            <a:r>
              <a:rPr lang="en-AU" dirty="0"/>
              <a:t>Discuss SR under EN 301 893</a:t>
            </a:r>
          </a:p>
          <a:p>
            <a:pPr lvl="3"/>
            <a:r>
              <a:rPr lang="en-AU" dirty="0"/>
              <a:t>Discuss blocking energy issue</a:t>
            </a:r>
          </a:p>
          <a:p>
            <a:pPr lvl="3"/>
            <a:r>
              <a:rPr lang="en-AU" dirty="0" smtClean="0"/>
              <a:t>Discuss interpretation of EN 301 893 wrt paused TXOPs</a:t>
            </a:r>
            <a:endParaRPr lang="en-AU" dirty="0"/>
          </a:p>
          <a:p>
            <a:pPr lvl="3"/>
            <a:r>
              <a:rPr lang="en-AU" dirty="0"/>
              <a:t>…</a:t>
            </a:r>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5552</Words>
  <Application>Microsoft Office PowerPoint</Application>
  <PresentationFormat>On-screen Show (4:3)</PresentationFormat>
  <Paragraphs>642</Paragraphs>
  <Slides>67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67</vt:i4>
      </vt:variant>
    </vt:vector>
  </HeadingPairs>
  <TitlesOfParts>
    <vt:vector size="71" baseType="lpstr">
      <vt:lpstr>Arial</vt:lpstr>
      <vt:lpstr>Times New Roman</vt:lpstr>
      <vt:lpstr>Wingdings</vt:lpstr>
      <vt:lpstr>802-11-Submission</vt:lpstr>
      <vt:lpstr>Agenda for IEEE 802.11 Coexistence SC meeting in Orlando in November 2017</vt:lpstr>
      <vt:lpstr>Welcome to the 3rd F2F meeting of the Coexistence Standing Committee in Orlando in November 2017</vt:lpstr>
      <vt:lpstr>The first task for the Coexistence SC today is not to appoint a secretary</vt:lpstr>
      <vt:lpstr>The Coexistence SC will review the official IEEE-SA patent material for pre-PAR groups</vt:lpstr>
      <vt:lpstr>The Coexistence SC will review the official IEEE-SA patent material for pre-PAR groups</vt:lpstr>
      <vt:lpstr>Links are available to a variety of other useful resources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Hawaii</vt:lpstr>
      <vt:lpstr>PowerPoint Presentation</vt:lpstr>
      <vt:lpstr>A number of liaisons between IEEE 802 and 3GPP left the PDED issue open as of September 2016</vt:lpstr>
      <vt:lpstr>PDED ad hoc was formed in Sept 2016 to respond to RAN1 request that 802.11ax adopt an ED of -72dBm</vt:lpstr>
      <vt:lpstr>PDED ad hoc sent LS’s to and received LS’s from 3GPP RAN1</vt:lpstr>
      <vt:lpstr>PDED ad hoc also sent LS’s to 3GPP RAN4 and ETSI BRAN</vt:lpstr>
      <vt:lpstr>In May 2017, it was agreed to transition the PDED ad hoc to the Coexistence SC</vt:lpstr>
      <vt:lpstr>The agreed Coexistence SC scope focuses on ensuring 802.11ax has fair access to global unlicensed spectrum </vt:lpstr>
      <vt:lpstr>Coexistence SC will close when determined by the WG or 802.11ax is ratified</vt:lpstr>
      <vt:lpstr>PowerPoint Presentation</vt:lpstr>
      <vt:lpstr>The Coexistence SC will discuss issues related to working with and monitoring other groups</vt:lpstr>
      <vt:lpstr>The Coexistence SC may hear an update on recent 3GPP RAN1 activities related to coexistence</vt:lpstr>
      <vt:lpstr>The Coexistence SC may hear an update on recent NR-Unlicensed activities related to coexistence</vt:lpstr>
      <vt:lpstr>The Coex SC may discuss ongoing interactions with 3GPP and other groups in relation to coexistence</vt:lpstr>
      <vt:lpstr>PowerPoint Presentation</vt:lpstr>
      <vt:lpstr>The focus on ETSI BRAN activities highlights a intertwined set of choices for the Coex SC</vt:lpstr>
      <vt:lpstr>The Coexistence SC is going to focus on preparing for the next ETSI BRAN meeting in Dec 2017 in Brussels</vt:lpstr>
      <vt:lpstr>ETSI BRAN recently approved a WI for the revision of EN 301 893</vt:lpstr>
      <vt:lpstr>Any aspect related to the Article 3.2 of the RE-Directive is within the scope of the WI  </vt:lpstr>
      <vt:lpstr>We know about many of the coexistence issues that are likely to be addressed as EN 301 893 is revised</vt:lpstr>
      <vt:lpstr>The ED threshold specified for use by 802.11ax may impact its performance and the use of SR</vt:lpstr>
      <vt:lpstr>The mechanism for dealing with the explicit 802.11 reference in EN 301 893 will have a significant effect</vt:lpstr>
      <vt:lpstr>PowerPoint Presentation</vt:lpstr>
      <vt:lpstr>Does IEEE 802.11 WG want to take a position on the various issues with ETSI BRAN?</vt:lpstr>
      <vt:lpstr>Four options cover the spectrum of possibilities for revising EN 301 893 in relation to the major issues</vt:lpstr>
      <vt:lpstr>Only two of the four options are likely to be meet needs of IEEE 802 community</vt:lpstr>
      <vt:lpstr>The Coex SC will discuss support for the four plans (or any other ideas)</vt:lpstr>
      <vt:lpstr>Discussion on Monday suggested the possibility of a “plan E” using a generic neutral preamble</vt:lpstr>
      <vt:lpstr>A generic neutral preamble rule in EN 301 is simple and seems to be effective</vt:lpstr>
      <vt:lpstr>However a generic neutral preamble rule in EN 301 might not be as good as a common preamble</vt:lpstr>
      <vt:lpstr>PowerPoint Presentation</vt:lpstr>
      <vt:lpstr>The Coexistence SC will hear a briefing in relation to a neutral preamble in EN 301 893 </vt:lpstr>
      <vt:lpstr>The Coexistence SC will hear a briefing in relation to a neutral preamble in EN 301 893 </vt:lpstr>
      <vt:lpstr>The Coexistence SC will discuss the proposal for a neutral preamble in EN 301 893  </vt:lpstr>
      <vt:lpstr>PowerPoint Presentation</vt:lpstr>
      <vt:lpstr>The Coexistence SC will discuss a concern about paused TxOPs in EN 301 893 </vt:lpstr>
      <vt:lpstr>PowerPoint Presentation</vt:lpstr>
      <vt:lpstr>The Coex SC will discuss how to enable SR under Plan B in EN 301 893</vt:lpstr>
      <vt:lpstr>PowerPoint Presentation</vt:lpstr>
      <vt:lpstr>Blocking energy needs to addressed given breakdown of likely compromise</vt:lpstr>
      <vt:lpstr>There are at least four known ways to address the blocking energy issue</vt:lpstr>
      <vt:lpstr>The Coexistence SC will hear at least two proposals for next steps</vt:lpstr>
      <vt:lpstr>The Coex SC may consider a LS to ETSI BRAN proposing blocking energy is restricted</vt:lpstr>
      <vt:lpstr>PowerPoint Presentation</vt:lpstr>
      <vt:lpstr>The SC will hear an update on detection schemes and thresholds </vt:lpstr>
      <vt:lpstr>PowerPoint Presentation</vt:lpstr>
      <vt:lpstr>The SC will hear an update on the deterministic backoff topic</vt:lpstr>
      <vt:lpstr>PowerPoint Presentation</vt:lpstr>
      <vt:lpstr>The Coexistence SC will discuss IEEE 1932.1 WG activities</vt:lpstr>
      <vt:lpstr>PowerPoint Presentation</vt:lpstr>
      <vt:lpstr>IEEE 802.11 coexistence with other technologies will be mentioned in a couple of IEEE publications</vt:lpstr>
      <vt:lpstr>The IEEE 802.11 Coexistence SC was announced in IEEE Communications Standards Magazine </vt:lpstr>
      <vt:lpstr>There was an article about coexistence with  802.11 in IEEE Standards Education eZine</vt:lpstr>
      <vt:lpstr>PowerPoint Presentation</vt:lpstr>
      <vt:lpstr>Who will provide submissions to the SC?</vt:lpstr>
      <vt:lpstr>The Coexistence SC will continue its work in January 2017</vt:lpstr>
      <vt:lpstr>The IEEE 802.11 Coexistence SC meeting in Orlando in November 2017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2017-11-08T14:14:56Z</dcterms:modified>
</cp:coreProperties>
</file>