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89" r:id="rId4"/>
    <p:sldId id="300" r:id="rId5"/>
    <p:sldId id="272" r:id="rId6"/>
    <p:sldId id="273" r:id="rId7"/>
    <p:sldId id="274" r:id="rId8"/>
    <p:sldId id="315" r:id="rId9"/>
    <p:sldId id="275" r:id="rId10"/>
    <p:sldId id="290" r:id="rId11"/>
    <p:sldId id="313" r:id="rId12"/>
    <p:sldId id="306" r:id="rId13"/>
    <p:sldId id="317" r:id="rId14"/>
    <p:sldId id="281" r:id="rId15"/>
    <p:sldId id="280" r:id="rId16"/>
    <p:sldId id="283" r:id="rId17"/>
    <p:sldId id="284" r:id="rId18"/>
    <p:sldId id="291" r:id="rId19"/>
    <p:sldId id="292" r:id="rId20"/>
    <p:sldId id="264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908F36A-661D-4E96-AB8F-CACEA162F713}">
          <p14:sldIdLst>
            <p14:sldId id="256"/>
            <p14:sldId id="257"/>
          </p14:sldIdLst>
        </p14:section>
        <p14:section name="Monday" id="{4B7C112C-E236-4D4B-9841-D43330742BB2}">
          <p14:sldIdLst>
            <p14:sldId id="289"/>
            <p14:sldId id="300"/>
            <p14:sldId id="272"/>
            <p14:sldId id="273"/>
            <p14:sldId id="274"/>
            <p14:sldId id="315"/>
            <p14:sldId id="275"/>
            <p14:sldId id="290"/>
            <p14:sldId id="313"/>
            <p14:sldId id="306"/>
            <p14:sldId id="317"/>
          </p14:sldIdLst>
        </p14:section>
        <p14:section name="Wednessday" id="{F21A492A-BA32-4758-8679-031504230AE7}">
          <p14:sldIdLst>
            <p14:sldId id="281"/>
            <p14:sldId id="280"/>
          </p14:sldIdLst>
        </p14:section>
        <p14:section name="Friday" id="{4BE27709-667B-4290-8292-4F4C0A5CE0BA}">
          <p14:sldIdLst>
            <p14:sldId id="283"/>
            <p14:sldId id="284"/>
            <p14:sldId id="291"/>
            <p14:sldId id="292"/>
          </p14:sldIdLst>
        </p14:section>
        <p14:section name="References" id="{03E33B6E-3194-4347-8B33-30FA8EACB3AB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95" autoAdjust="0"/>
    <p:restoredTop sz="94148" autoAdjust="0"/>
  </p:normalViewPr>
  <p:slideViewPr>
    <p:cSldViewPr>
      <p:cViewPr varScale="1">
        <p:scale>
          <a:sx n="66" d="100"/>
          <a:sy n="66" d="100"/>
        </p:scale>
        <p:origin x="450" y="72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802-11-17/1539r0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802-11-17/1539r0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802-11-17/1539r0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802-11-17/1539r0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802-11-17/1539r0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802-11-17/1539r0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802-11-17/1539r0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802-11-17/1539r0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26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Report</a:t>
            </a:r>
            <a:r>
              <a:rPr lang="en-US" baseline="0" dirty="0"/>
              <a:t> version </a:t>
            </a:r>
            <a:r>
              <a:rPr lang="en-US" dirty="0"/>
              <a:t>R0 and R1  had</a:t>
            </a:r>
            <a:r>
              <a:rPr lang="en-US" baseline="0" dirty="0"/>
              <a:t> an error on the date of Early-Bird Registration Deadline – 19 May is correct.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802-11-17/1539r0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29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802-11-17/1539r0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/>
              <a:t>doc.: IEEE 802-11-17/1539r0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/>
              <a:t>November 2017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10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802-11-17/1539r0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802-11-17/1539r0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11-17/1539r1</a:t>
            </a: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griffin.meeting.verilan.com/docs/802.19" TargetMode="External"/><Relationship Id="rId13" Type="http://schemas.openxmlformats.org/officeDocument/2006/relationships/hyperlink" Target="http://griffin.meeting.verilan.com/docs/omniran" TargetMode="External"/><Relationship Id="rId3" Type="http://schemas.openxmlformats.org/officeDocument/2006/relationships/hyperlink" Target="https://imat.ieee.org/" TargetMode="External"/><Relationship Id="rId7" Type="http://schemas.openxmlformats.org/officeDocument/2006/relationships/hyperlink" Target="http://griffin.meeting.verilan.com/docs/802.18" TargetMode="External"/><Relationship Id="rId12" Type="http://schemas.openxmlformats.org/officeDocument/2006/relationships/hyperlink" Target="http://griffin.meeting.verilan.com/docs/802.24" TargetMode="External"/><Relationship Id="rId2" Type="http://schemas.openxmlformats.org/officeDocument/2006/relationships/notesSlide" Target="../notesSlides/notesSlide7.xml"/><Relationship Id="rId16" Type="http://schemas.openxmlformats.org/officeDocument/2006/relationships/hyperlink" Target="ftp://griffin.meeting.verilan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iffin.meeting.verilan.com/docs/802.16" TargetMode="External"/><Relationship Id="rId11" Type="http://schemas.openxmlformats.org/officeDocument/2006/relationships/hyperlink" Target="http://griffin.meeting.verilan.com/docs/802.23" TargetMode="External"/><Relationship Id="rId5" Type="http://schemas.openxmlformats.org/officeDocument/2006/relationships/hyperlink" Target="http://griffin.meeting.verilan.com/docs/802.15" TargetMode="External"/><Relationship Id="rId15" Type="http://schemas.openxmlformats.org/officeDocument/2006/relationships/hyperlink" Target="http://griffin.meeting.verilan.com/docs/802-ec" TargetMode="External"/><Relationship Id="rId10" Type="http://schemas.openxmlformats.org/officeDocument/2006/relationships/hyperlink" Target="http://griffin.meeting.verilan.com/docs/802.22" TargetMode="External"/><Relationship Id="rId4" Type="http://schemas.openxmlformats.org/officeDocument/2006/relationships/hyperlink" Target="http://griffin.meeting.verilan.com/docs/802.11" TargetMode="External"/><Relationship Id="rId9" Type="http://schemas.openxmlformats.org/officeDocument/2006/relationships/hyperlink" Target="http://griffin.meeting.verilan.com/docs/802.21" TargetMode="External"/><Relationship Id="rId14" Type="http://schemas.openxmlformats.org/officeDocument/2006/relationships/hyperlink" Target="http://griffin.meeting.verilan.com/docs/802-sg-whitespace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066-00-00EC-802-plenary-future-venue-contract-status.xls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-ec/dcn/17/ec-17-0198-04-00EC-executive-secretary-agenda-items-nov-2017-plenary.pptx" TargetMode="External"/><Relationship Id="rId4" Type="http://schemas.openxmlformats.org/officeDocument/2006/relationships/hyperlink" Target="https://mentor.ieee.org/802-ec/dcn/16/ec-16-0177-01-00EC-executive-secretary-agenda-items-november-2016-plenary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grouper.ieee.org/groups/802/18/" TargetMode="External"/><Relationship Id="rId13" Type="http://schemas.openxmlformats.org/officeDocument/2006/relationships/hyperlink" Target="http://standards.ieee.org/guides/bylaws/sect6-7.html#6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www.ieee802.org/16/" TargetMode="External"/><Relationship Id="rId12" Type="http://schemas.openxmlformats.org/officeDocument/2006/relationships/hyperlink" Target="https://mentor.ieee.org/802.22/dcn/17/22-17-0051-00-0000-802-22-2017-july-plenary-opening-report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ocuments?is_dcn=agenda&amp;is_group=0000" TargetMode="External"/><Relationship Id="rId11" Type="http://schemas.openxmlformats.org/officeDocument/2006/relationships/hyperlink" Target="http://www.ieee802.org/24/" TargetMode="External"/><Relationship Id="rId5" Type="http://schemas.openxmlformats.org/officeDocument/2006/relationships/hyperlink" Target="https://mentor.ieee.org/802.11/dcn/17/11-17-0536-01-0000-may-2017-wg-agenda.xlsx" TargetMode="External"/><Relationship Id="rId15" Type="http://schemas.openxmlformats.org/officeDocument/2006/relationships/hyperlink" Target="http://standards.ieee.org/resources/antitrust-guidelines.pdf" TargetMode="External"/><Relationship Id="rId10" Type="http://schemas.openxmlformats.org/officeDocument/2006/relationships/hyperlink" Target="http://www.ieee802.org/21/" TargetMode="External"/><Relationship Id="rId4" Type="http://schemas.openxmlformats.org/officeDocument/2006/relationships/hyperlink" Target="http://www.ieee802.org/3/" TargetMode="External"/><Relationship Id="rId9" Type="http://schemas.openxmlformats.org/officeDocument/2006/relationships/hyperlink" Target="http://www.ieee802.org/19/" TargetMode="External"/><Relationship Id="rId14" Type="http://schemas.openxmlformats.org/officeDocument/2006/relationships/hyperlink" Target="http://standards.ieee.org/board/pat/pat-slideset.pp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chedule.802world.com/schedule/schedule/show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802world.org/plenary/files/2015/03/Caribe-Royale-Floor-Plan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chedule.802world.com/ics/directory" TargetMode="External"/><Relationship Id="rId2" Type="http://schemas.openxmlformats.org/officeDocument/2006/relationships/hyperlink" Target="http://schedule.802world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hedule.802world.com/ics/show?group=1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wireles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ws.passkey.com/go/IEEE802W2018" TargetMode="External"/><Relationship Id="rId4" Type="http://schemas.openxmlformats.org/officeDocument/2006/relationships/hyperlink" Target="https://www.regonline.com/january2018ieee802wirelessinteri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Vice Chair Report – </a:t>
            </a:r>
            <a:br>
              <a:rPr lang="en-US" dirty="0"/>
            </a:br>
            <a:r>
              <a:rPr lang="en-US" dirty="0"/>
              <a:t>November 2017 – Orlando, Florida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207568" y="172820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2017-11-10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303451" cy="273050"/>
          </a:xfrm>
        </p:spPr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2070101" y="2711451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1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1" y="2711451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M3.8 Local File Document Server information</a:t>
            </a:r>
            <a:endParaRPr lang="en-US" dirty="0"/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US" dirty="0"/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D72A24D-A7DF-47A4-B599-5ECE22807E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769648"/>
              </p:ext>
            </p:extLst>
          </p:nvPr>
        </p:nvGraphicFramePr>
        <p:xfrm>
          <a:off x="1415479" y="1484784"/>
          <a:ext cx="10369153" cy="4990630"/>
        </p:xfrm>
        <a:graphic>
          <a:graphicData uri="http://schemas.openxmlformats.org/drawingml/2006/table">
            <a:tbl>
              <a:tblPr/>
              <a:tblGrid>
                <a:gridCol w="2016225">
                  <a:extLst>
                    <a:ext uri="{9D8B030D-6E8A-4147-A177-3AD203B41FA5}">
                      <a16:colId xmlns:a16="http://schemas.microsoft.com/office/drawing/2014/main" val="3295704582"/>
                    </a:ext>
                  </a:extLst>
                </a:gridCol>
                <a:gridCol w="8352928">
                  <a:extLst>
                    <a:ext uri="{9D8B030D-6E8A-4147-A177-3AD203B41FA5}">
                      <a16:colId xmlns:a16="http://schemas.microsoft.com/office/drawing/2014/main" val="4064606208"/>
                    </a:ext>
                  </a:extLst>
                </a:gridCol>
              </a:tblGrid>
              <a:tr h="4990630"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Attendance Links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3"/>
                        </a:rPr>
                        <a:t>802.1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3"/>
                        </a:rPr>
                        <a:t>802.3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3"/>
                        </a:rPr>
                        <a:t>802.11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3"/>
                        </a:rPr>
                        <a:t>802.15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3"/>
                        </a:rPr>
                        <a:t>802.16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3"/>
                        </a:rPr>
                        <a:t>802.18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3"/>
                        </a:rPr>
                        <a:t>802.19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3"/>
                        </a:rPr>
                        <a:t>802.20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3"/>
                        </a:rPr>
                        <a:t>802.21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3"/>
                        </a:rPr>
                        <a:t>802.22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3"/>
                        </a:rPr>
                        <a:t>802.23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3"/>
                        </a:rPr>
                        <a:t>802.24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endParaRPr lang="en-US" sz="2000" dirty="0">
                        <a:effectLst/>
                      </a:endParaRPr>
                    </a:p>
                  </a:txBody>
                  <a:tcPr marL="13513" marR="13513" marT="13513" marB="135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Working Group Documents (Local Document Server)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4"/>
                        </a:rPr>
                        <a:t>802.11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5"/>
                        </a:rPr>
                        <a:t>802.15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6"/>
                        </a:rPr>
                        <a:t>802.16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7"/>
                        </a:rPr>
                        <a:t>802.18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8"/>
                        </a:rPr>
                        <a:t>802.19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9"/>
                        </a:rPr>
                        <a:t>802.21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10"/>
                        </a:rPr>
                        <a:t>802.22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11"/>
                        </a:rPr>
                        <a:t>802.23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12"/>
                        </a:rPr>
                        <a:t>802.24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 err="1">
                          <a:effectLst/>
                          <a:hlinkClick r:id="rId13"/>
                        </a:rPr>
                        <a:t>Omniran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14"/>
                        </a:rPr>
                        <a:t>802 Whitespace SG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15"/>
                        </a:rPr>
                        <a:t>802 Executive Committee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i="1" dirty="0">
                          <a:effectLst/>
                        </a:rPr>
                        <a:t>For FTP access, please use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b="1" dirty="0">
                          <a:effectLst/>
                          <a:hlinkClick r:id="rId16"/>
                        </a:rPr>
                        <a:t>ftp://griffin.meeting.verilan.com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</a:rPr>
                        <a:t>Please DO NOT synchronize your documents directly with Mentor!</a:t>
                      </a:r>
                      <a:endParaRPr lang="en-US" sz="2000" dirty="0">
                        <a:effectLst/>
                      </a:endParaRPr>
                    </a:p>
                  </a:txBody>
                  <a:tcPr marL="13513" marR="13513" marT="13513" marB="135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6461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2209801" y="968784"/>
            <a:ext cx="7702624" cy="4439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MS Gothic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M3.09 FOOD &amp; BEVERAGE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8" name="table">
            <a:extLst>
              <a:ext uri="{FF2B5EF4-FFF2-40B4-BE49-F238E27FC236}">
                <a16:creationId xmlns:a16="http://schemas.microsoft.com/office/drawing/2014/main" id="{5F1B4A5B-0BAB-4A1E-99DD-E1358A58AD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035" y="1556792"/>
            <a:ext cx="10837334" cy="4443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211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726976"/>
          </a:xfrm>
        </p:spPr>
        <p:txBody>
          <a:bodyPr/>
          <a:lstStyle/>
          <a:p>
            <a:r>
              <a:rPr lang="en-US" dirty="0"/>
              <a:t>Network Assistance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6655" y="1619966"/>
            <a:ext cx="9937103" cy="4680520"/>
          </a:xfrm>
        </p:spPr>
        <p:txBody>
          <a:bodyPr/>
          <a:lstStyle/>
          <a:p>
            <a:r>
              <a:rPr lang="en-US" sz="2800" dirty="0"/>
              <a:t>WIRED CAFÉ</a:t>
            </a:r>
          </a:p>
          <a:p>
            <a:pPr lvl="2"/>
            <a:r>
              <a:rPr lang="en-US" sz="2800" dirty="0"/>
              <a:t>Please report any disruption of service in the café to </a:t>
            </a:r>
            <a:r>
              <a:rPr lang="en-US" sz="2800" dirty="0" err="1"/>
              <a:t>VeriLAN</a:t>
            </a:r>
            <a:r>
              <a:rPr lang="en-US" sz="2800" dirty="0"/>
              <a:t> staff.</a:t>
            </a:r>
          </a:p>
          <a:p>
            <a:endParaRPr lang="en-US" sz="2800" dirty="0"/>
          </a:p>
          <a:p>
            <a:r>
              <a:rPr lang="en-US" sz="2800" dirty="0"/>
              <a:t>NETWORK HELP DESK</a:t>
            </a:r>
          </a:p>
          <a:p>
            <a:pPr lvl="2"/>
            <a:r>
              <a:rPr lang="en-US" sz="2800" dirty="0"/>
              <a:t>Network Help is available for attendees experiencing difficulties accessing the meeting network.</a:t>
            </a:r>
          </a:p>
          <a:p>
            <a:pPr lvl="2"/>
            <a:endParaRPr lang="en-US" dirty="0"/>
          </a:p>
          <a:p>
            <a:r>
              <a:rPr lang="en-US" dirty="0"/>
              <a:t>Located in the near the Registration Desk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682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656" y="764704"/>
            <a:ext cx="6748214" cy="56257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7079" y="175437"/>
            <a:ext cx="97287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/>
              <a:t>10.</a:t>
            </a:r>
          </a:p>
        </p:txBody>
      </p:sp>
    </p:spTree>
    <p:extLst>
      <p:ext uri="{BB962C8B-B14F-4D97-AF65-F5344CB8AC3E}">
        <p14:creationId xmlns:p14="http://schemas.microsoft.com/office/powerpoint/2010/main" val="447881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79576" y="2636913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/>
              <a:t>802.11 Mid-Week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07568" y="4293097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2.5 –  Announcements</a:t>
            </a:r>
          </a:p>
          <a:p>
            <a:r>
              <a:rPr lang="en-US" dirty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W5.1 Room Change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28800"/>
            <a:ext cx="10361084" cy="4752527"/>
          </a:xfrm>
        </p:spPr>
        <p:txBody>
          <a:bodyPr/>
          <a:lstStyle/>
          <a:p>
            <a:r>
              <a:rPr lang="en-US" dirty="0"/>
              <a:t>Delete:</a:t>
            </a:r>
          </a:p>
          <a:p>
            <a:pPr lvl="1"/>
            <a:r>
              <a:rPr lang="en-US" sz="1800" b="0" dirty="0" err="1"/>
              <a:t>TGax</a:t>
            </a:r>
            <a:r>
              <a:rPr lang="en-US" sz="1800" b="0" dirty="0"/>
              <a:t> - Wed PM2 and Thursday PM2 </a:t>
            </a:r>
            <a:endParaRPr lang="en-US" sz="900" b="0" dirty="0"/>
          </a:p>
          <a:p>
            <a:r>
              <a:rPr lang="en-US" dirty="0"/>
              <a:t>Add:</a:t>
            </a:r>
          </a:p>
          <a:p>
            <a:pPr lvl="1"/>
            <a:r>
              <a:rPr lang="en-US" sz="1800" dirty="0" err="1"/>
              <a:t>TGba</a:t>
            </a:r>
            <a:r>
              <a:rPr lang="en-US" sz="1800" dirty="0"/>
              <a:t> - Wed Pm2    </a:t>
            </a:r>
          </a:p>
          <a:p>
            <a:pPr lvl="1"/>
            <a:r>
              <a:rPr lang="en-US" sz="1800" dirty="0" err="1"/>
              <a:t>TGaq</a:t>
            </a:r>
            <a:r>
              <a:rPr lang="en-US" sz="1800" dirty="0"/>
              <a:t> - Thurs AM1 15 people   --    (if you cannot assign a room, we could use </a:t>
            </a:r>
            <a:r>
              <a:rPr lang="en-US" sz="1800" dirty="0" err="1"/>
              <a:t>TGak</a:t>
            </a:r>
            <a:r>
              <a:rPr lang="en-US" sz="1800" dirty="0"/>
              <a:t> if they finish early if no other option) </a:t>
            </a:r>
          </a:p>
          <a:p>
            <a:pPr lvl="1"/>
            <a:r>
              <a:rPr lang="en-US" sz="2400" dirty="0" err="1"/>
              <a:t>TGaz</a:t>
            </a:r>
            <a:r>
              <a:rPr lang="en-US" sz="2400" dirty="0"/>
              <a:t> - Thursday AM2 (45 people)  ----- (if you cannot get a room we will try to share with PAR with a delayed start.)</a:t>
            </a:r>
          </a:p>
          <a:p>
            <a:r>
              <a:rPr lang="en-US" dirty="0"/>
              <a:t> Swap Room request: -- Change room assignments:</a:t>
            </a:r>
          </a:p>
          <a:p>
            <a:pPr lvl="1"/>
            <a:r>
              <a:rPr lang="en-US" sz="1200" dirty="0"/>
              <a:t>     Wed PM1    </a:t>
            </a:r>
            <a:r>
              <a:rPr lang="en-US" sz="1200" dirty="0" err="1"/>
              <a:t>Coex</a:t>
            </a:r>
            <a:r>
              <a:rPr lang="en-US" sz="1200" dirty="0"/>
              <a:t> &lt;-&gt;  </a:t>
            </a:r>
            <a:r>
              <a:rPr lang="en-US" sz="1200" dirty="0" err="1"/>
              <a:t>TGmd</a:t>
            </a:r>
            <a:endParaRPr lang="en-US" sz="1200" dirty="0"/>
          </a:p>
          <a:p>
            <a:pPr lvl="1"/>
            <a:r>
              <a:rPr lang="en-US" sz="1200" dirty="0"/>
              <a:t>     Wed PM2    </a:t>
            </a:r>
            <a:r>
              <a:rPr lang="en-US" sz="1200" dirty="0" err="1"/>
              <a:t>TGaz</a:t>
            </a:r>
            <a:r>
              <a:rPr lang="en-US" sz="1200" dirty="0"/>
              <a:t>&lt;-&gt; </a:t>
            </a:r>
            <a:r>
              <a:rPr lang="en-US" sz="1200" dirty="0" err="1"/>
              <a:t>TGmd</a:t>
            </a:r>
            <a:endParaRPr lang="en-US" sz="1200" dirty="0"/>
          </a:p>
          <a:p>
            <a:pPr lvl="1"/>
            <a:r>
              <a:rPr lang="en-US" sz="1200" dirty="0"/>
              <a:t>     Thurs PM1   </a:t>
            </a:r>
            <a:r>
              <a:rPr lang="en-US" sz="1200" dirty="0" err="1"/>
              <a:t>Coex</a:t>
            </a:r>
            <a:r>
              <a:rPr lang="en-US" sz="1200" dirty="0"/>
              <a:t> &lt;-&gt; </a:t>
            </a:r>
            <a:r>
              <a:rPr lang="en-US" sz="1200" dirty="0" err="1"/>
              <a:t>TGmd</a:t>
            </a:r>
            <a:endParaRPr lang="en-US" sz="1200" dirty="0"/>
          </a:p>
          <a:p>
            <a:pPr lvl="1"/>
            <a:r>
              <a:rPr lang="en-US" sz="1200" dirty="0"/>
              <a:t>     Thurs  PM2  Move </a:t>
            </a:r>
            <a:r>
              <a:rPr lang="en-US" sz="1200" dirty="0" err="1"/>
              <a:t>TGaz</a:t>
            </a:r>
            <a:r>
              <a:rPr lang="en-US" sz="1200" dirty="0"/>
              <a:t>  -&gt; </a:t>
            </a:r>
            <a:r>
              <a:rPr lang="en-US" sz="1200" dirty="0" err="1"/>
              <a:t>Seirra</a:t>
            </a:r>
            <a:r>
              <a:rPr lang="en-US" sz="1200" dirty="0"/>
              <a:t> E  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54968"/>
          </a:xfrm>
        </p:spPr>
        <p:txBody>
          <a:bodyPr/>
          <a:lstStyle/>
          <a:p>
            <a:r>
              <a:rPr lang="en-US" sz="2800" dirty="0"/>
              <a:t>F3.1.1 -Straw Poll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</a:p>
          <a:p>
            <a:r>
              <a:rPr lang="en-US" dirty="0"/>
              <a:t>Yes  -  20</a:t>
            </a:r>
          </a:p>
          <a:p>
            <a:r>
              <a:rPr lang="en-US" dirty="0"/>
              <a:t>No – 12</a:t>
            </a:r>
          </a:p>
          <a:p>
            <a:r>
              <a:rPr lang="en-US" dirty="0"/>
              <a:t>Like the Social –  25</a:t>
            </a:r>
          </a:p>
          <a:p>
            <a:r>
              <a:rPr lang="en-US" dirty="0"/>
              <a:t>Disliked the Social –  2</a:t>
            </a:r>
          </a:p>
          <a:p>
            <a:r>
              <a:rPr lang="en-US" dirty="0"/>
              <a:t>Did not go to Social – 8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26" y="1631406"/>
            <a:ext cx="9289031" cy="4844008"/>
          </a:xfrm>
        </p:spPr>
        <p:txBody>
          <a:bodyPr/>
          <a:lstStyle/>
          <a:p>
            <a:r>
              <a:rPr lang="en-US" sz="3200" dirty="0"/>
              <a:t>Future 802 Wireless Interims:</a:t>
            </a:r>
          </a:p>
          <a:p>
            <a:pPr lvl="1"/>
            <a:r>
              <a:rPr lang="en-US" sz="2800" dirty="0"/>
              <a:t>Jan 2018 Hotel Irvine, </a:t>
            </a:r>
            <a:r>
              <a:rPr lang="en-GB" sz="2800" dirty="0"/>
              <a:t>Irvine, CA, USA</a:t>
            </a:r>
            <a:endParaRPr lang="en-US" sz="2800" dirty="0"/>
          </a:p>
          <a:p>
            <a:pPr lvl="1"/>
            <a:r>
              <a:rPr lang="en-US" sz="2800" dirty="0"/>
              <a:t>May 2018 Marriott Warsaw, Poland</a:t>
            </a:r>
          </a:p>
          <a:p>
            <a:pPr lvl="1"/>
            <a:r>
              <a:rPr lang="en-US" sz="2800" dirty="0"/>
              <a:t>Sept 2018  </a:t>
            </a:r>
            <a:r>
              <a:rPr lang="en-GB" sz="2800" dirty="0"/>
              <a:t>Hilton Waikoloa Village, Kona, HI, USA</a:t>
            </a:r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457201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556792"/>
            <a:ext cx="10460567" cy="4844008"/>
          </a:xfrm>
        </p:spPr>
        <p:txBody>
          <a:bodyPr>
            <a:normAutofit/>
          </a:bodyPr>
          <a:lstStyle/>
          <a:p>
            <a:r>
              <a:rPr lang="en-US" sz="2800" dirty="0"/>
              <a:t>Future 802 Plenary Sessions:</a:t>
            </a:r>
          </a:p>
          <a:p>
            <a:pPr lvl="1"/>
            <a:r>
              <a:rPr lang="en-GB" sz="2400" dirty="0"/>
              <a:t>March 4-9, 2018 Hyatt Regency O'Hare, Rosemont, Illinois, USA</a:t>
            </a:r>
          </a:p>
          <a:p>
            <a:pPr lvl="1"/>
            <a:r>
              <a:rPr lang="en-GB" sz="2400" dirty="0"/>
              <a:t>July 8-13, 2018 Manchester Grand Hyatt, San Diego, CA, USA</a:t>
            </a:r>
          </a:p>
          <a:p>
            <a:pPr lvl="1"/>
            <a:r>
              <a:rPr lang="en-GB" sz="2400" dirty="0"/>
              <a:t>November 11-16, 2018  Marriott Marquis Queen's Park, Bangkok, Thailand</a:t>
            </a:r>
            <a:endParaRPr lang="en-US" sz="2400" dirty="0"/>
          </a:p>
          <a:p>
            <a:pPr lvl="1"/>
            <a:endParaRPr lang="en-GB" sz="2400" dirty="0"/>
          </a:p>
          <a:p>
            <a:pPr lvl="1"/>
            <a:r>
              <a:rPr lang="en-GB" sz="2400" dirty="0"/>
              <a:t>March 10-15, 2019 Hyatt Regency Vancouver and Fairmont Hotel Vancouver, Vancouver, Canada</a:t>
            </a:r>
          </a:p>
          <a:p>
            <a:pPr lvl="1"/>
            <a:r>
              <a:rPr lang="en-GB" sz="2400" dirty="0"/>
              <a:t>July 14-19,2019  Austria Congress Centre, Vienna, Austria</a:t>
            </a:r>
          </a:p>
          <a:p>
            <a:pPr lvl="1"/>
            <a:r>
              <a:rPr lang="en-GB" sz="2400" dirty="0"/>
              <a:t>November 10-15, 2019 Hilton Waikoloa Village, Kona, HI, USA</a:t>
            </a:r>
            <a:endParaRPr lang="en-US" sz="24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9536" y="1412776"/>
            <a:ext cx="8424936" cy="4683224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Agenda Items for 1</a:t>
            </a:r>
            <a:r>
              <a:rPr lang="en-GB" sz="2000" baseline="30000" dirty="0"/>
              <a:t>st</a:t>
            </a:r>
            <a:r>
              <a:rPr lang="en-GB" sz="2000" dirty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M3.3	II	Other WG meeting 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M3.4	II	Meeting room locations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M3.5	II	Next meeting 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M3.6	II	Meeting 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M3.7	II	Recording 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M3.8	II	File 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M3.9	II	Breakfast, breaks, Social 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Friday:</a:t>
            </a:r>
          </a:p>
          <a:p>
            <a:pPr lvl="1">
              <a:buFontTx/>
              <a:buNone/>
            </a:pPr>
            <a:r>
              <a:rPr lang="en-US" dirty="0"/>
              <a:t>F3.1.1  II      Straw Poll of membership regarding this meeting location </a:t>
            </a:r>
          </a:p>
          <a:p>
            <a:pPr lvl="1">
              <a:buFontTx/>
              <a:buNone/>
            </a:pPr>
            <a:r>
              <a:rPr lang="en-US" dirty="0"/>
              <a:t>F3.1.2  DT	Future 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589203" cy="273050"/>
          </a:xfrm>
        </p:spPr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1177190" y="2204864"/>
            <a:ext cx="9937104" cy="4128816"/>
          </a:xfrm>
          <a:ln/>
        </p:spPr>
        <p:txBody>
          <a:bodyPr/>
          <a:lstStyle/>
          <a:p>
            <a:r>
              <a:rPr lang="en-US" dirty="0"/>
              <a:t>Plenary Meeting Status File: EC-16/66r1</a:t>
            </a:r>
          </a:p>
          <a:p>
            <a:r>
              <a:rPr lang="en-US" dirty="0">
                <a:hlinkClick r:id="rId3"/>
              </a:rPr>
              <a:t>https://mentor.ieee.org/802-ec/dcn/16/ec-16-0066-00-00EC-802-plenary-future-venue-contract-status.xlsx</a:t>
            </a:r>
            <a:endParaRPr lang="en-US" dirty="0">
              <a:hlinkClick r:id="rId4"/>
            </a:endParaRPr>
          </a:p>
          <a:p>
            <a:endParaRPr lang="en-US" dirty="0">
              <a:hlinkClick r:id="rId4"/>
            </a:endParaRPr>
          </a:p>
          <a:p>
            <a:r>
              <a:rPr lang="en-US" dirty="0"/>
              <a:t>802 Executive Secretary Report: EC-17/0198r4</a:t>
            </a:r>
            <a:endParaRPr lang="en-US" dirty="0">
              <a:hlinkClick r:id="rId4"/>
            </a:endParaRPr>
          </a:p>
          <a:p>
            <a:r>
              <a:rPr lang="en-US" dirty="0">
                <a:hlinkClick r:id="rId5"/>
              </a:rPr>
              <a:t>https://mentor.ieee.org/802-ec/dcn/17/ec-17-0198-04-00EC-executive-secretary-agenda-items-nov-2017-plenary.pptx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38349" y="357166"/>
            <a:ext cx="2374889" cy="273050"/>
          </a:xfrm>
        </p:spPr>
        <p:txBody>
          <a:bodyPr/>
          <a:lstStyle/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739074" y="6475414"/>
            <a:ext cx="232726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20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0" y="2819401"/>
            <a:ext cx="7772400" cy="1362075"/>
          </a:xfrm>
        </p:spPr>
        <p:txBody>
          <a:bodyPr/>
          <a:lstStyle/>
          <a:p>
            <a:r>
              <a:rPr lang="en-US" sz="3200" dirty="0"/>
              <a:t>Monday– </a:t>
            </a:r>
            <a:br>
              <a:rPr lang="en-US" sz="3200" dirty="0"/>
            </a:br>
            <a:r>
              <a:rPr lang="en-US" sz="3200" dirty="0"/>
              <a:t>802.11 Opening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86000" y="1219201"/>
            <a:ext cx="7772400" cy="1500187"/>
          </a:xfrm>
        </p:spPr>
        <p:txBody>
          <a:bodyPr/>
          <a:lstStyle/>
          <a:p>
            <a:r>
              <a:rPr lang="en-US" dirty="0"/>
              <a:t>802.11 First Vice Chair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4" y="332602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4" y="725488"/>
            <a:ext cx="7770813" cy="1065213"/>
          </a:xfrm>
        </p:spPr>
        <p:txBody>
          <a:bodyPr/>
          <a:lstStyle/>
          <a:p>
            <a:r>
              <a:rPr lang="en-GB" dirty="0"/>
              <a:t>M3.3	 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913" y="1412777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hlinkClick r:id="rId3"/>
              </a:rPr>
              <a:t>802.1</a:t>
            </a:r>
            <a:r>
              <a:rPr lang="en-US" dirty="0"/>
              <a:t>   </a:t>
            </a:r>
            <a:r>
              <a:rPr lang="en-US" dirty="0">
                <a:hlinkClick r:id="rId4"/>
              </a:rPr>
              <a:t>802.3</a:t>
            </a:r>
            <a:endParaRPr lang="en-US" dirty="0"/>
          </a:p>
          <a:p>
            <a:r>
              <a:rPr lang="en-US" dirty="0">
                <a:hlinkClick r:id="rId5"/>
              </a:rPr>
              <a:t>802.11</a:t>
            </a:r>
            <a:r>
              <a:rPr lang="en-US" dirty="0"/>
              <a:t>   </a:t>
            </a:r>
            <a:r>
              <a:rPr lang="en-US" dirty="0">
                <a:hlinkClick r:id="rId6"/>
              </a:rPr>
              <a:t>802.15</a:t>
            </a:r>
            <a:r>
              <a:rPr lang="en-US" dirty="0"/>
              <a:t>   </a:t>
            </a:r>
            <a:r>
              <a:rPr lang="en-US" dirty="0">
                <a:hlinkClick r:id="rId7"/>
              </a:rPr>
              <a:t>802.16</a:t>
            </a:r>
            <a:r>
              <a:rPr lang="en-US" dirty="0"/>
              <a:t>   </a:t>
            </a:r>
            <a:r>
              <a:rPr lang="en-US" dirty="0">
                <a:hlinkClick r:id="rId8"/>
              </a:rPr>
              <a:t>802.18</a:t>
            </a:r>
            <a:r>
              <a:rPr lang="en-US" dirty="0"/>
              <a:t>   </a:t>
            </a:r>
            <a:r>
              <a:rPr lang="en-US" dirty="0">
                <a:hlinkClick r:id="rId9"/>
              </a:rPr>
              <a:t>802.19</a:t>
            </a:r>
            <a:r>
              <a:rPr lang="en-US" dirty="0"/>
              <a:t>   </a:t>
            </a:r>
            <a:r>
              <a:rPr lang="en-US" dirty="0">
                <a:hlinkClick r:id="rId10"/>
              </a:rPr>
              <a:t>802.21</a:t>
            </a:r>
            <a:r>
              <a:rPr lang="en-US" dirty="0"/>
              <a:t>   </a:t>
            </a:r>
            <a:r>
              <a:rPr lang="en-US" dirty="0">
                <a:hlinkClick r:id="rId11"/>
              </a:rPr>
              <a:t>802.24</a:t>
            </a:r>
            <a:r>
              <a:rPr lang="en-US" dirty="0"/>
              <a:t> </a:t>
            </a:r>
          </a:p>
          <a:p>
            <a:r>
              <a:rPr lang="en-US" dirty="0">
                <a:hlinkClick r:id="rId12"/>
              </a:rPr>
              <a:t>802.22</a:t>
            </a:r>
            <a:endParaRPr lang="en-US" dirty="0"/>
          </a:p>
          <a:p>
            <a:endParaRPr lang="en-US" dirty="0"/>
          </a:p>
          <a:p>
            <a:r>
              <a:rPr lang="en-US" dirty="0"/>
              <a:t>Treasurer Report: 11-17/1540r0</a:t>
            </a:r>
          </a:p>
          <a:p>
            <a:endParaRPr lang="en-US" dirty="0">
              <a:hlinkClick r:id="rId13"/>
            </a:endParaRPr>
          </a:p>
          <a:p>
            <a:r>
              <a:rPr lang="en-US" dirty="0">
                <a:hlinkClick r:id="rId13"/>
              </a:rPr>
              <a:t>Patent policy</a:t>
            </a:r>
            <a:r>
              <a:rPr lang="en-US" dirty="0"/>
              <a:t> (in IEEE-SA bylaws), </a:t>
            </a:r>
            <a:r>
              <a:rPr lang="en-US" dirty="0">
                <a:hlinkClick r:id="rId14"/>
              </a:rPr>
              <a:t>patent policy</a:t>
            </a:r>
            <a:r>
              <a:rPr lang="en-US" dirty="0"/>
              <a:t> (slide set), and </a:t>
            </a:r>
            <a:r>
              <a:rPr lang="en-US" dirty="0">
                <a:hlinkClick r:id="rId15"/>
              </a:rPr>
              <a:t>antitrust guidelines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M3.4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Meeting room locations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</a:rPr>
              <a:t>Download the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hlinkClick r:id="rId3"/>
              </a:rPr>
              <a:t>Combined Meeting Schedule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en-U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MEETING MAP (FLOOR PLAN) </a:t>
            </a:r>
            <a:br>
              <a:rPr lang="en-US" altLang="en-US" b="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en-US" b="0" dirty="0">
                <a:solidFill>
                  <a:schemeClr val="tx1"/>
                </a:solidFill>
                <a:latin typeface="Arial" panose="020B0604020202020204" pitchFamily="34" charset="0"/>
              </a:rPr>
              <a:t>Accessed online:</a:t>
            </a: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b="0" dirty="0">
                <a:solidFill>
                  <a:schemeClr val="tx1"/>
                </a:solidFill>
                <a:latin typeface="Arial" panose="020B0604020202020204" pitchFamily="34" charset="0"/>
                <a:hlinkClick r:id="rId4"/>
              </a:rPr>
              <a:t>http://802world.org/plenary/files/2015/03/Caribe-Royale-Floor-Plan.pdf</a:t>
            </a:r>
            <a:r>
              <a:rPr lang="en-US" altLang="en-US" b="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Online Calendar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r>
              <a:rPr lang="en-GB" dirty="0"/>
              <a:t> Go to : </a:t>
            </a:r>
            <a:r>
              <a:rPr lang="en-GB" dirty="0">
                <a:hlinkClick r:id="rId2"/>
              </a:rPr>
              <a:t>http://schedule.802world.com</a:t>
            </a:r>
            <a:endParaRPr lang="en-GB" dirty="0"/>
          </a:p>
          <a:p>
            <a:r>
              <a:rPr lang="en-GB" dirty="0"/>
              <a:t>Select Calendar Integration:</a:t>
            </a:r>
          </a:p>
          <a:p>
            <a:r>
              <a:rPr lang="en-GB" dirty="0">
                <a:hlinkClick r:id="rId3"/>
              </a:rPr>
              <a:t>http://schedule.802world.com/ics/directory</a:t>
            </a:r>
            <a:endParaRPr lang="en-GB" dirty="0"/>
          </a:p>
          <a:p>
            <a:r>
              <a:rPr lang="en-US" dirty="0"/>
              <a:t>This application exports meetings in .</a:t>
            </a:r>
            <a:r>
              <a:rPr lang="en-US" dirty="0" err="1"/>
              <a:t>ics</a:t>
            </a:r>
            <a:r>
              <a:rPr lang="en-US" dirty="0"/>
              <a:t> format, which can be subscribed to from your favorite calendar application. 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hlinkClick r:id="rId4"/>
              </a:rPr>
              <a:t>http://schedule.802world.com/ics/show?group=11</a:t>
            </a:r>
            <a:r>
              <a:rPr lang="en-US" dirty="0"/>
              <a:t> </a:t>
            </a:r>
            <a:endParaRPr lang="en-GB" dirty="0"/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Note: the schedule on this calendar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32889"/>
          </a:xfrm>
        </p:spPr>
        <p:txBody>
          <a:bodyPr/>
          <a:lstStyle/>
          <a:p>
            <a:r>
              <a:rPr lang="en-US" dirty="0"/>
              <a:t>M3.5 Next meeting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682" y="1318690"/>
            <a:ext cx="10612918" cy="5156724"/>
          </a:xfrm>
        </p:spPr>
        <p:txBody>
          <a:bodyPr/>
          <a:lstStyle/>
          <a:p>
            <a:r>
              <a:rPr lang="en-US" dirty="0"/>
              <a:t>802W Interim: January 14-19, 2018, </a:t>
            </a:r>
            <a:r>
              <a:rPr lang="en-GB" dirty="0"/>
              <a:t>Hotel Irvine, Irvine, CA, USA</a:t>
            </a:r>
            <a:br>
              <a:rPr lang="en-GB" dirty="0"/>
            </a:br>
            <a:r>
              <a:rPr lang="en-GB" sz="2000" dirty="0">
                <a:hlinkClick r:id="rId3"/>
              </a:rPr>
              <a:t>Event Information</a:t>
            </a:r>
            <a:br>
              <a:rPr lang="en-GB" sz="2000" dirty="0"/>
            </a:br>
            <a:r>
              <a:rPr lang="en-GB" sz="2000" dirty="0">
                <a:hlinkClick r:id="rId4"/>
              </a:rPr>
              <a:t>Registration</a:t>
            </a:r>
            <a:br>
              <a:rPr lang="en-GB" sz="2000" dirty="0"/>
            </a:br>
            <a:r>
              <a:rPr lang="en-GB" sz="2000" dirty="0">
                <a:hlinkClick r:id="rId5"/>
              </a:rPr>
              <a:t>Hotel room reservation</a:t>
            </a:r>
            <a:br>
              <a:rPr lang="en-GB" sz="2000" dirty="0"/>
            </a:br>
            <a:br>
              <a:rPr lang="en-GB" sz="2000" dirty="0"/>
            </a:br>
            <a:r>
              <a:rPr lang="en-GB" sz="2000" dirty="0"/>
              <a:t>REGISTRATION FEES &amp; DEADLINES :   </a:t>
            </a:r>
            <a:endParaRPr lang="en-GB" dirty="0"/>
          </a:p>
          <a:p>
            <a:pPr lvl="1"/>
            <a:r>
              <a:rPr lang="en-GB" sz="1800" dirty="0"/>
              <a:t>Early Registration</a:t>
            </a:r>
          </a:p>
          <a:p>
            <a:pPr lvl="2"/>
            <a:r>
              <a:rPr lang="en-GB" dirty="0"/>
              <a:t>$US 650.00 for attendees staying three or more nights at the Hotel Irvine </a:t>
            </a:r>
          </a:p>
          <a:p>
            <a:pPr lvl="2"/>
            <a:r>
              <a:rPr lang="en-GB" dirty="0"/>
              <a:t>$US 950.00 for all others (including local attendees not staying at the group hotel)</a:t>
            </a:r>
          </a:p>
          <a:p>
            <a:pPr lvl="1"/>
            <a:r>
              <a:rPr lang="en-GB" sz="1800" i="1" dirty="0"/>
              <a:t>Deadline: 6:00 PM Pacific Time, Friday, December 8, 2017 </a:t>
            </a:r>
          </a:p>
          <a:p>
            <a:pPr lvl="1"/>
            <a:r>
              <a:rPr lang="en-GB" sz="1800" b="1" dirty="0"/>
              <a:t>IEEE 802 GROUP HOTEL US$179.00 per Night (Single/Double)</a:t>
            </a:r>
            <a:br>
              <a:rPr lang="en-GB" sz="1800" dirty="0"/>
            </a:br>
            <a:r>
              <a:rPr lang="en-GB" sz="1800" i="1" dirty="0"/>
              <a:t>IEEE 802 GROUP RATE DEADLINE Friday December 15, 2017, 5:00 PM Pacific Time </a:t>
            </a:r>
          </a:p>
          <a:p>
            <a:pPr lvl="1"/>
            <a:endParaRPr lang="en-GB" sz="1800" i="1" dirty="0"/>
          </a:p>
          <a:p>
            <a:r>
              <a:rPr lang="en-GB" sz="2800" dirty="0"/>
              <a:t>802 Plenary: 4-9 March</a:t>
            </a:r>
            <a:r>
              <a:rPr lang="en-US" sz="2800" dirty="0"/>
              <a:t> 2018 – </a:t>
            </a:r>
          </a:p>
          <a:p>
            <a:r>
              <a:rPr lang="en-US" sz="2000" dirty="0"/>
              <a:t>	</a:t>
            </a:r>
            <a:r>
              <a:rPr lang="en-GB" sz="2000" dirty="0"/>
              <a:t>Hyatt Regency O'Hare, Rosemont, Illinois, USA</a:t>
            </a:r>
            <a:endParaRPr lang="en-US" sz="2000" dirty="0"/>
          </a:p>
          <a:p>
            <a:br>
              <a:rPr lang="en-GB" sz="2000" dirty="0"/>
            </a:br>
            <a:endParaRPr lang="en-GB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M3.6	II	Meeting registration</a:t>
            </a:r>
            <a:br>
              <a:rPr lang="en-GB" dirty="0"/>
            </a:br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4C3972D-DF6B-43BA-AE9D-505417D561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943155"/>
              </p:ext>
            </p:extLst>
          </p:nvPr>
        </p:nvGraphicFramePr>
        <p:xfrm>
          <a:off x="3765605" y="1412776"/>
          <a:ext cx="4634651" cy="4896542"/>
        </p:xfrm>
        <a:graphic>
          <a:graphicData uri="http://schemas.openxmlformats.org/drawingml/2006/table">
            <a:tbl>
              <a:tblPr/>
              <a:tblGrid>
                <a:gridCol w="1996878">
                  <a:extLst>
                    <a:ext uri="{9D8B030D-6E8A-4147-A177-3AD203B41FA5}">
                      <a16:colId xmlns:a16="http://schemas.microsoft.com/office/drawing/2014/main" val="103798936"/>
                    </a:ext>
                  </a:extLst>
                </a:gridCol>
                <a:gridCol w="836344">
                  <a:extLst>
                    <a:ext uri="{9D8B030D-6E8A-4147-A177-3AD203B41FA5}">
                      <a16:colId xmlns:a16="http://schemas.microsoft.com/office/drawing/2014/main" val="334241730"/>
                    </a:ext>
                  </a:extLst>
                </a:gridCol>
                <a:gridCol w="1801429">
                  <a:extLst>
                    <a:ext uri="{9D8B030D-6E8A-4147-A177-3AD203B41FA5}">
                      <a16:colId xmlns:a16="http://schemas.microsoft.com/office/drawing/2014/main" val="3859667488"/>
                    </a:ext>
                  </a:extLst>
                </a:gridCol>
              </a:tblGrid>
              <a:tr h="823680">
                <a:tc gridSpan="3">
                  <a:txBody>
                    <a:bodyPr/>
                    <a:lstStyle/>
                    <a:p>
                      <a:r>
                        <a:rPr lang="en-US" sz="2000" dirty="0"/>
                        <a:t>Total Registrations as of Monday AM: 706</a:t>
                      </a:r>
                    </a:p>
                    <a:p>
                      <a:r>
                        <a:rPr lang="en-US" sz="2000" dirty="0"/>
                        <a:t>Reported Primary WG:</a:t>
                      </a:r>
                    </a:p>
                  </a:txBody>
                  <a:tcPr marL="17822" marR="17822" marT="17822" marB="17822" anchor="ctr">
                    <a:lnL>
                      <a:noFill/>
                    </a:lnL>
                    <a:lnR w="12700" cmpd="sng">
                      <a:noFill/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85543" marR="85543" marT="42772" marB="42772"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85543" marR="85543" marT="42772" marB="42772"/>
                </a:tc>
                <a:extLst>
                  <a:ext uri="{0D108BD9-81ED-4DB2-BD59-A6C34878D82A}">
                    <a16:rowId xmlns:a16="http://schemas.microsoft.com/office/drawing/2014/main" val="733701208"/>
                  </a:ext>
                </a:extLst>
              </a:tr>
              <a:tr h="36220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  <a:latin typeface="Arial" panose="020B0604020202020204" pitchFamily="34" charset="0"/>
                        </a:rPr>
                        <a:t>    </a:t>
                      </a:r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802.1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2147963"/>
                  </a:ext>
                </a:extLst>
              </a:tr>
              <a:tr h="36220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  <a:latin typeface="Arial" panose="020B0604020202020204" pitchFamily="34" charset="0"/>
                        </a:rPr>
                        <a:t>    </a:t>
                      </a:r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802.3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283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40%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11547918"/>
                  </a:ext>
                </a:extLst>
              </a:tr>
              <a:tr h="36220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  <a:latin typeface="Arial" panose="020B0604020202020204" pitchFamily="34" charset="0"/>
                        </a:rPr>
                        <a:t>    </a:t>
                      </a:r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802.11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272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39%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40930627"/>
                  </a:ext>
                </a:extLst>
              </a:tr>
              <a:tr h="36220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  <a:latin typeface="Arial" panose="020B0604020202020204" pitchFamily="34" charset="0"/>
                        </a:rPr>
                        <a:t>    </a:t>
                      </a:r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802.15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65501681"/>
                  </a:ext>
                </a:extLst>
              </a:tr>
              <a:tr h="36220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  <a:latin typeface="Arial" panose="020B0604020202020204" pitchFamily="34" charset="0"/>
                        </a:rPr>
                        <a:t>    </a:t>
                      </a:r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802.16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5052140"/>
                  </a:ext>
                </a:extLst>
              </a:tr>
              <a:tr h="36220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  <a:latin typeface="Arial" panose="020B0604020202020204" pitchFamily="34" charset="0"/>
                        </a:rPr>
                        <a:t>    </a:t>
                      </a:r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802.18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3288677"/>
                  </a:ext>
                </a:extLst>
              </a:tr>
              <a:tr h="36220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  <a:latin typeface="Arial" panose="020B0604020202020204" pitchFamily="34" charset="0"/>
                        </a:rPr>
                        <a:t>    </a:t>
                      </a:r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802.19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10278903"/>
                  </a:ext>
                </a:extLst>
              </a:tr>
              <a:tr h="36220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  <a:latin typeface="Arial" panose="020B0604020202020204" pitchFamily="34" charset="0"/>
                        </a:rPr>
                        <a:t>    </a:t>
                      </a:r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802.21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8989144"/>
                  </a:ext>
                </a:extLst>
              </a:tr>
              <a:tr h="36220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  <a:latin typeface="Arial" panose="020B0604020202020204" pitchFamily="34" charset="0"/>
                        </a:rPr>
                        <a:t>    </a:t>
                      </a:r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802.22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6189487"/>
                  </a:ext>
                </a:extLst>
              </a:tr>
              <a:tr h="36220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  <a:latin typeface="Arial" panose="020B0604020202020204" pitchFamily="34" charset="0"/>
                        </a:rPr>
                        <a:t>    </a:t>
                      </a:r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802.24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98120014"/>
                  </a:ext>
                </a:extLst>
              </a:tr>
              <a:tr h="45079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  <a:latin typeface="Arial" panose="020B0604020202020204" pitchFamily="34" charset="0"/>
                        </a:rPr>
                        <a:t>    </a:t>
                      </a:r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Unknown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40832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95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59429</TotalTime>
  <Words>1045</Words>
  <Application>Microsoft Office PowerPoint</Application>
  <PresentationFormat>Widescreen</PresentationFormat>
  <Paragraphs>268</Paragraphs>
  <Slides>20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 Unicode MS</vt:lpstr>
      <vt:lpstr>MS Gothic</vt:lpstr>
      <vt:lpstr>Arial</vt:lpstr>
      <vt:lpstr>Times New Roman</vt:lpstr>
      <vt:lpstr>802-11 Theme</vt:lpstr>
      <vt:lpstr>Document</vt:lpstr>
      <vt:lpstr>1st Vice Chair Report –  November 2017 – Orlando, Florida</vt:lpstr>
      <vt:lpstr>Abstract</vt:lpstr>
      <vt:lpstr>Monday–  802.11 Opening Plenary</vt:lpstr>
      <vt:lpstr>M3.3  Other WG meeting plans </vt:lpstr>
      <vt:lpstr>M3.4 Meeting room locations     </vt:lpstr>
      <vt:lpstr>Online Calendar Schedule</vt:lpstr>
      <vt:lpstr>M3.5 Next meeting reminder</vt:lpstr>
      <vt:lpstr>M3.6 II Meeting registration </vt:lpstr>
      <vt:lpstr>M3.7 Recording attendance</vt:lpstr>
      <vt:lpstr>M3.8 Local File Document Server information</vt:lpstr>
      <vt:lpstr>PowerPoint Presentation</vt:lpstr>
      <vt:lpstr>Network Assistance</vt:lpstr>
      <vt:lpstr>PowerPoint Presentation</vt:lpstr>
      <vt:lpstr>802.11 Mid-Week Plenary</vt:lpstr>
      <vt:lpstr>W5.1 Room Change Requests</vt:lpstr>
      <vt:lpstr>802.11 WG Closing Plenary</vt:lpstr>
      <vt:lpstr>F3.1.1 -Straw Poll regarding this meeting location</vt:lpstr>
      <vt:lpstr>F3.1.2: Future Venue Insight</vt:lpstr>
      <vt:lpstr>F3.1.2: Future Venue Insight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Nov 2017 - Orlando</dc:title>
  <dc:subject>November 2017</dc:subject>
  <dc:creator>Jon Rosdahl</dc:creator>
  <dc:description>Jon Rosdahl (Qualcomm)</dc:description>
  <cp:lastModifiedBy>Jon Rosdahl</cp:lastModifiedBy>
  <cp:revision>200</cp:revision>
  <cp:lastPrinted>1601-01-01T00:00:00Z</cp:lastPrinted>
  <dcterms:created xsi:type="dcterms:W3CDTF">2014-04-14T10:59:07Z</dcterms:created>
  <dcterms:modified xsi:type="dcterms:W3CDTF">2017-11-17T21:27:45Z</dcterms:modified>
  <cp:category>Report</cp:category>
</cp:coreProperties>
</file>