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9" r:id="rId3"/>
    <p:sldId id="393" r:id="rId4"/>
    <p:sldId id="409" r:id="rId5"/>
    <p:sldId id="410" r:id="rId6"/>
    <p:sldId id="411" r:id="rId7"/>
    <p:sldId id="412" r:id="rId8"/>
    <p:sldId id="413" r:id="rId9"/>
    <p:sldId id="390"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adcom" initials="Broadco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0" d="100"/>
          <a:sy n="90" d="100"/>
        </p:scale>
        <p:origin x="1234" y="67"/>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40" d="100"/>
          <a:sy n="40" d="100"/>
        </p:scale>
        <p:origin x="-253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03330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484515" y="6475413"/>
            <a:ext cx="2059410" cy="184666"/>
          </a:xfrm>
          <a:ln/>
        </p:spPr>
        <p:txBody>
          <a:bodyPr/>
          <a:lstStyle>
            <a:lvl1pPr>
              <a:defRPr/>
            </a:lvl1pPr>
          </a:lstStyle>
          <a:p>
            <a:pPr>
              <a:defRPr/>
            </a:pPr>
            <a:r>
              <a:rPr lang="en-US" dirty="0" smtClean="0"/>
              <a:t>Shubhodeep Adhikari,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2014</a:t>
            </a:r>
            <a:endParaRPr lang="en-US"/>
          </a:p>
        </p:txBody>
      </p:sp>
      <p:sp>
        <p:nvSpPr>
          <p:cNvPr id="8" name="Footer Placeholder 7"/>
          <p:cNvSpPr>
            <a:spLocks noGrp="1"/>
          </p:cNvSpPr>
          <p:nvPr>
            <p:ph type="ftr" sz="quarter" idx="11"/>
          </p:nvPr>
        </p:nvSpPr>
        <p:spPr/>
        <p:txBody>
          <a:bodyPr/>
          <a:lstStyle/>
          <a:p>
            <a:r>
              <a:rPr lang="en-US" smtClean="0"/>
              <a:t>Nihar Jindal,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2014</a:t>
            </a:r>
            <a:endParaRPr lang="en-US"/>
          </a:p>
        </p:txBody>
      </p:sp>
      <p:sp>
        <p:nvSpPr>
          <p:cNvPr id="4" name="Footer Placeholder 3"/>
          <p:cNvSpPr>
            <a:spLocks noGrp="1"/>
          </p:cNvSpPr>
          <p:nvPr>
            <p:ph type="ftr" sz="quarter" idx="11"/>
          </p:nvPr>
        </p:nvSpPr>
        <p:spPr/>
        <p:txBody>
          <a:bodyPr/>
          <a:lstStyle/>
          <a:p>
            <a:r>
              <a:rPr lang="en-US" smtClean="0"/>
              <a:t>Nihar Jindal,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2014</a:t>
            </a:r>
            <a:endParaRPr lang="en-US"/>
          </a:p>
        </p:txBody>
      </p:sp>
      <p:sp>
        <p:nvSpPr>
          <p:cNvPr id="3" name="Footer Placeholder 2"/>
          <p:cNvSpPr>
            <a:spLocks noGrp="1"/>
          </p:cNvSpPr>
          <p:nvPr>
            <p:ph type="ftr" sz="quarter" idx="11"/>
          </p:nvPr>
        </p:nvSpPr>
        <p:spPr/>
        <p:txBody>
          <a:bodyPr/>
          <a:lstStyle/>
          <a:p>
            <a:r>
              <a:rPr lang="en-US" smtClean="0"/>
              <a:t>Nihar Jindal,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8" name="Footer Placeholder 7"/>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Nihar Jindal,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Nihar Jindal,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484515" y="6475413"/>
            <a:ext cx="2059410" cy="184666"/>
          </a:xfrm>
          <a:ln/>
        </p:spPr>
        <p:txBody>
          <a:bodyPr/>
          <a:lstStyle>
            <a:lvl1pPr>
              <a:defRPr/>
            </a:lvl1pPr>
          </a:lstStyle>
          <a:p>
            <a:pPr>
              <a:defRPr/>
            </a:pPr>
            <a:r>
              <a:rPr lang="en-US" dirty="0" smtClean="0"/>
              <a:t>Shubhodeep Adhikari,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Nihar Jindal,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2017</a:t>
            </a:r>
            <a:endParaRPr lang="en-US" dirty="0"/>
          </a:p>
        </p:txBody>
      </p:sp>
      <p:sp>
        <p:nvSpPr>
          <p:cNvPr id="1029" name="Rectangle 5"/>
          <p:cNvSpPr>
            <a:spLocks noGrp="1" noChangeArrowheads="1"/>
          </p:cNvSpPr>
          <p:nvPr>
            <p:ph type="ftr" sz="quarter" idx="3"/>
          </p:nvPr>
        </p:nvSpPr>
        <p:spPr bwMode="auto">
          <a:xfrm>
            <a:off x="6484515" y="6475413"/>
            <a:ext cx="20594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Shubhodeep Adhikari,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4950889" y="332601"/>
            <a:ext cx="349461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i="0" kern="1200" dirty="0" smtClean="0">
                <a:solidFill>
                  <a:schemeClr val="tx1"/>
                </a:solidFill>
                <a:effectLst/>
                <a:latin typeface="Times New Roman" pitchFamily="18" charset="0"/>
                <a:ea typeface="+mn-ea"/>
                <a:cs typeface="Arial" charset="0"/>
              </a:rPr>
              <a:t>11-17-1498-00-coex</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Nihar Jindal,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2017</a:t>
            </a:r>
            <a:endParaRPr lang="en-US" dirty="0"/>
          </a:p>
        </p:txBody>
      </p:sp>
      <p:sp>
        <p:nvSpPr>
          <p:cNvPr id="1028"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1029" name="Rectangle 2"/>
          <p:cNvSpPr>
            <a:spLocks noGrp="1" noChangeArrowheads="1"/>
          </p:cNvSpPr>
          <p:nvPr>
            <p:ph type="title"/>
          </p:nvPr>
        </p:nvSpPr>
        <p:spPr>
          <a:xfrm>
            <a:off x="381000" y="685800"/>
            <a:ext cx="8458200" cy="1066800"/>
          </a:xfrm>
        </p:spPr>
        <p:txBody>
          <a:bodyPr/>
          <a:lstStyle/>
          <a:p>
            <a:r>
              <a:rPr lang="en-US" sz="2400" dirty="0" smtClean="0"/>
              <a:t>3GPP RAN1 #90 meeting summary on LAA Enhancements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2017-09-12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53789903"/>
              </p:ext>
            </p:extLst>
          </p:nvPr>
        </p:nvGraphicFramePr>
        <p:xfrm>
          <a:off x="763588" y="2513013"/>
          <a:ext cx="7712075" cy="3570287"/>
        </p:xfrm>
        <a:graphic>
          <a:graphicData uri="http://schemas.openxmlformats.org/presentationml/2006/ole">
            <mc:AlternateContent xmlns:mc="http://schemas.openxmlformats.org/markup-compatibility/2006">
              <mc:Choice xmlns:v="urn:schemas-microsoft-com:vml" Requires="v">
                <p:oleObj spid="_x0000_s2001" name="Document" r:id="rId5" imgW="9193742" imgH="4270314" progId="Word.Document.8">
                  <p:embed/>
                </p:oleObj>
              </mc:Choice>
              <mc:Fallback>
                <p:oleObj name="Document" r:id="rId5" imgW="9193742" imgH="4270314" progId="Word.Document.8">
                  <p:embed/>
                  <p:pic>
                    <p:nvPicPr>
                      <p:cNvPr id="0" name="Object 3"/>
                      <p:cNvPicPr>
                        <a:picLocks noChangeAspect="1" noChangeArrowheads="1"/>
                      </p:cNvPicPr>
                      <p:nvPr/>
                    </p:nvPicPr>
                    <p:blipFill>
                      <a:blip r:embed="rId6"/>
                      <a:srcRect/>
                      <a:stretch>
                        <a:fillRect/>
                      </a:stretch>
                    </p:blipFill>
                    <p:spPr bwMode="auto">
                      <a:xfrm>
                        <a:off x="763588" y="2513013"/>
                        <a:ext cx="7712075" cy="3570287"/>
                      </a:xfrm>
                      <a:prstGeom prst="rect">
                        <a:avLst/>
                      </a:prstGeom>
                      <a:noFill/>
                      <a:ln>
                        <a:noFill/>
                      </a:ln>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smtClean="0"/>
              <a:t>Overview</a:t>
            </a:r>
            <a:endParaRPr lang="en-US" sz="2400" dirty="0"/>
          </a:p>
        </p:txBody>
      </p:sp>
      <p:sp>
        <p:nvSpPr>
          <p:cNvPr id="3" name="Content Placeholder 2"/>
          <p:cNvSpPr>
            <a:spLocks noGrp="1"/>
          </p:cNvSpPr>
          <p:nvPr>
            <p:ph idx="1"/>
          </p:nvPr>
        </p:nvSpPr>
        <p:spPr>
          <a:xfrm>
            <a:off x="685800" y="1447800"/>
            <a:ext cx="7772400" cy="4648200"/>
          </a:xfrm>
        </p:spPr>
        <p:txBody>
          <a:bodyPr/>
          <a:lstStyle/>
          <a:p>
            <a:r>
              <a:rPr lang="en-US" sz="1600" b="0" dirty="0" smtClean="0"/>
              <a:t>In </a:t>
            </a:r>
            <a:r>
              <a:rPr lang="en-US" sz="1600" b="0" dirty="0"/>
              <a:t>the 3GPP RAN Plenary #75, a new Work Item (WI) on </a:t>
            </a:r>
            <a:r>
              <a:rPr lang="en-US" sz="1600" b="0" i="1" dirty="0" smtClean="0"/>
              <a:t>Enhancements </a:t>
            </a:r>
            <a:r>
              <a:rPr lang="en-US" sz="1600" b="0" i="1" dirty="0"/>
              <a:t>to LTE operation in unlicensed spectrum</a:t>
            </a:r>
            <a:r>
              <a:rPr lang="en-US" sz="1600" b="0" dirty="0"/>
              <a:t> was approved with following objectives [1]:</a:t>
            </a:r>
          </a:p>
          <a:p>
            <a:pPr lvl="1"/>
            <a:r>
              <a:rPr lang="en-US" sz="1600" b="0" i="1" dirty="0" smtClean="0"/>
              <a:t>Specify </a:t>
            </a:r>
            <a:r>
              <a:rPr lang="en-US" sz="1600" b="0" i="1" dirty="0"/>
              <a:t>support for multiple starting and ending positions in a subframe for UL and DL on </a:t>
            </a:r>
            <a:r>
              <a:rPr lang="en-US" sz="1600" b="0" i="1" dirty="0" err="1"/>
              <a:t>SCell</a:t>
            </a:r>
            <a:r>
              <a:rPr lang="en-US" sz="1600" b="0" i="1" dirty="0"/>
              <a:t> with Frame structure type 3. </a:t>
            </a:r>
          </a:p>
          <a:p>
            <a:pPr lvl="1"/>
            <a:r>
              <a:rPr lang="en-US" sz="1600" b="0" i="1" dirty="0" smtClean="0"/>
              <a:t>Study</a:t>
            </a:r>
            <a:r>
              <a:rPr lang="en-US" sz="1600" b="0" i="1" dirty="0"/>
              <a:t>, and specify if needed, support for autonomous uplink access with Frame Structure type 3 considering solutions from the L2 latency reduction work </a:t>
            </a:r>
            <a:r>
              <a:rPr lang="en-US" sz="1600" b="0" i="1" dirty="0" smtClean="0"/>
              <a:t>item</a:t>
            </a:r>
          </a:p>
          <a:p>
            <a:pPr lvl="1"/>
            <a:endParaRPr lang="en-US" sz="1600" dirty="0"/>
          </a:p>
          <a:p>
            <a:pPr marL="342900" lvl="1" indent="-342900">
              <a:buChar char="•"/>
            </a:pPr>
            <a:r>
              <a:rPr lang="en-US" sz="1600" dirty="0">
                <a:ea typeface="+mn-ea"/>
                <a:cs typeface="+mn-cs"/>
              </a:rPr>
              <a:t>This presentation covers the status of the following topics related to this WI in the recently concluded RAN1 #90 meeting (</a:t>
            </a:r>
            <a:r>
              <a:rPr lang="en-US" sz="1600" dirty="0" smtClean="0">
                <a:ea typeface="+mn-ea"/>
                <a:cs typeface="+mn-cs"/>
              </a:rPr>
              <a:t>21-25 Aug 2017</a:t>
            </a:r>
            <a:r>
              <a:rPr lang="en-US" sz="1600" dirty="0">
                <a:ea typeface="+mn-ea"/>
                <a:cs typeface="+mn-cs"/>
              </a:rPr>
              <a:t>)</a:t>
            </a:r>
          </a:p>
          <a:p>
            <a:pPr lvl="1"/>
            <a:r>
              <a:rPr lang="en-US" sz="1600" dirty="0" smtClean="0"/>
              <a:t>Channel access design for LAA Autonomous Uplink</a:t>
            </a:r>
          </a:p>
          <a:p>
            <a:pPr lvl="1"/>
            <a:r>
              <a:rPr lang="en-US" sz="1600" b="0" dirty="0" smtClean="0"/>
              <a:t>Additional starting/ending positions for an LAA DL subframe</a:t>
            </a:r>
          </a:p>
          <a:p>
            <a:pPr lvl="1"/>
            <a:r>
              <a:rPr lang="en-US" sz="1600" dirty="0" smtClean="0"/>
              <a:t>Additional starting/ending positions for an LAA UL subframe</a:t>
            </a:r>
            <a:endParaRPr lang="en-US" sz="1600" b="0" dirty="0"/>
          </a:p>
          <a:p>
            <a:pPr marL="0" indent="0">
              <a:buNone/>
            </a:pPr>
            <a:endParaRPr lang="en-US"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28745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sz="2400" dirty="0" smtClean="0"/>
              <a:t>Channel Access for LAA Autonomous UL</a:t>
            </a:r>
            <a:endParaRPr lang="en-US" sz="2400" dirty="0"/>
          </a:p>
        </p:txBody>
      </p:sp>
      <p:sp>
        <p:nvSpPr>
          <p:cNvPr id="3" name="Content Placeholder 2"/>
          <p:cNvSpPr>
            <a:spLocks noGrp="1"/>
          </p:cNvSpPr>
          <p:nvPr>
            <p:ph idx="1"/>
          </p:nvPr>
        </p:nvSpPr>
        <p:spPr>
          <a:xfrm>
            <a:off x="685800" y="1066800"/>
            <a:ext cx="7772400" cy="5105400"/>
          </a:xfrm>
        </p:spPr>
        <p:txBody>
          <a:bodyPr/>
          <a:lstStyle/>
          <a:p>
            <a:r>
              <a:rPr lang="en-US" sz="1600" b="0" dirty="0"/>
              <a:t>Most of the time </a:t>
            </a:r>
            <a:r>
              <a:rPr lang="en-US" sz="1600" b="0" dirty="0" smtClean="0"/>
              <a:t>allotted to this WI in </a:t>
            </a:r>
            <a:r>
              <a:rPr lang="en-US" sz="1600" b="0" dirty="0"/>
              <a:t>RAN1#90 was spent on </a:t>
            </a:r>
            <a:r>
              <a:rPr lang="en-US" sz="1600" b="0" dirty="0" smtClean="0"/>
              <a:t>Autonomous </a:t>
            </a:r>
            <a:r>
              <a:rPr lang="en-US" sz="1600" b="0" dirty="0" err="1" smtClean="0"/>
              <a:t>UpLink</a:t>
            </a:r>
            <a:r>
              <a:rPr lang="en-US" sz="1600" b="0" dirty="0" smtClean="0"/>
              <a:t> (AUL), </a:t>
            </a:r>
            <a:r>
              <a:rPr lang="en-US" sz="1600" b="0" dirty="0"/>
              <a:t>with a significant part </a:t>
            </a:r>
            <a:r>
              <a:rPr lang="en-US" sz="1600" b="0" dirty="0" smtClean="0"/>
              <a:t>on </a:t>
            </a:r>
            <a:r>
              <a:rPr lang="en-US" sz="1600" b="0" dirty="0"/>
              <a:t>channel access. </a:t>
            </a:r>
            <a:r>
              <a:rPr lang="en-US" sz="1600" b="0" dirty="0" smtClean="0"/>
              <a:t>This topic has strong interest in 3GPP and was prioritized above other topics in the WI, since it can reduce the uplink latency (which is relatively high in Rel. 14 </a:t>
            </a:r>
            <a:r>
              <a:rPr lang="en-US" sz="1600" b="0" dirty="0" err="1" smtClean="0"/>
              <a:t>eLAA</a:t>
            </a:r>
            <a:r>
              <a:rPr lang="en-US" sz="1600" b="0" dirty="0" smtClean="0"/>
              <a:t> compared to 802.11 uplink)</a:t>
            </a:r>
            <a:endParaRPr lang="en-US" sz="1600" b="0" dirty="0"/>
          </a:p>
          <a:p>
            <a:r>
              <a:rPr lang="en-US" sz="1600" b="0" dirty="0" smtClean="0"/>
              <a:t>Various proposals were made on AUL [2] [3] [4] [5] [6] [7]. Within these contributions, some proposals were made that could result in LAA unfairly gaining a larger </a:t>
            </a:r>
            <a:r>
              <a:rPr lang="en-US" sz="1600" b="0" dirty="0"/>
              <a:t>share of the unlicensed channel relative to </a:t>
            </a:r>
            <a:r>
              <a:rPr lang="en-US" sz="1600" b="0" dirty="0" smtClean="0"/>
              <a:t>802.11:</a:t>
            </a:r>
          </a:p>
          <a:p>
            <a:pPr lvl="1"/>
            <a:r>
              <a:rPr lang="en-US" sz="1600" b="0" dirty="0" smtClean="0"/>
              <a:t>Sharing </a:t>
            </a:r>
            <a:r>
              <a:rPr lang="en-US" sz="1600" b="0" dirty="0"/>
              <a:t>the TXOP acquired by </a:t>
            </a:r>
            <a:r>
              <a:rPr lang="en-US" sz="1600" dirty="0"/>
              <a:t>a</a:t>
            </a:r>
            <a:r>
              <a:rPr lang="en-US" sz="1600" b="0" dirty="0" smtClean="0"/>
              <a:t> </a:t>
            </a:r>
            <a:r>
              <a:rPr lang="en-US" sz="1600" b="0" dirty="0"/>
              <a:t>UE with the </a:t>
            </a:r>
            <a:r>
              <a:rPr lang="en-US" sz="1600" b="0" dirty="0" err="1"/>
              <a:t>eNB</a:t>
            </a:r>
            <a:r>
              <a:rPr lang="en-US" sz="1600" b="0" dirty="0"/>
              <a:t> so that the </a:t>
            </a:r>
            <a:r>
              <a:rPr lang="en-US" sz="1600" b="0" dirty="0" err="1"/>
              <a:t>eNB</a:t>
            </a:r>
            <a:r>
              <a:rPr lang="en-US" sz="1600" b="0" dirty="0"/>
              <a:t> does only 25us LBT and transmits to multiple UEs</a:t>
            </a:r>
            <a:r>
              <a:rPr lang="en-US" sz="1600" b="0" dirty="0" smtClean="0"/>
              <a:t>.  </a:t>
            </a:r>
          </a:p>
          <a:p>
            <a:pPr lvl="1"/>
            <a:r>
              <a:rPr lang="en-US" sz="1600" b="0" dirty="0" smtClean="0"/>
              <a:t>No </a:t>
            </a:r>
            <a:r>
              <a:rPr lang="en-US" sz="1600" b="0" dirty="0"/>
              <a:t>relation between the LBT priority class used by the UE for contending for the channel and the priority class of the data that it transmits</a:t>
            </a:r>
            <a:r>
              <a:rPr lang="en-US" sz="1600" b="0" dirty="0" smtClean="0"/>
              <a:t>.</a:t>
            </a:r>
            <a:endParaRPr lang="en-US" sz="1600" b="0" dirty="0"/>
          </a:p>
          <a:p>
            <a:pPr lvl="1"/>
            <a:r>
              <a:rPr lang="en-US" sz="1600" b="0" dirty="0" smtClean="0"/>
              <a:t>Use </a:t>
            </a:r>
            <a:r>
              <a:rPr lang="en-US" sz="1600" b="0" dirty="0"/>
              <a:t>of 25us LBT for AUL transmissions if they lie within a TXOP acquired by the </a:t>
            </a:r>
            <a:r>
              <a:rPr lang="en-US" sz="1600" b="0" dirty="0" err="1"/>
              <a:t>eNB</a:t>
            </a:r>
            <a:r>
              <a:rPr lang="en-US" sz="1600" b="0" dirty="0"/>
              <a:t> without the corresponding restrictions that have been specified for Scheduled LAA </a:t>
            </a:r>
            <a:r>
              <a:rPr lang="en-US" sz="1600" b="0" dirty="0" smtClean="0"/>
              <a:t>UL</a:t>
            </a:r>
          </a:p>
          <a:p>
            <a:pPr lvl="1"/>
            <a:r>
              <a:rPr lang="en-US" sz="1600" b="0" dirty="0" smtClean="0"/>
              <a:t>The </a:t>
            </a:r>
            <a:r>
              <a:rPr lang="en-US" sz="1600" b="0" dirty="0"/>
              <a:t>UE to assume that an AUL transmission is correct unless there is feedback from the </a:t>
            </a:r>
            <a:r>
              <a:rPr lang="en-US" sz="1600" b="0" dirty="0" err="1"/>
              <a:t>eNB</a:t>
            </a:r>
            <a:r>
              <a:rPr lang="en-US" sz="1600" b="0" dirty="0"/>
              <a:t> that it is in error.  </a:t>
            </a:r>
          </a:p>
          <a:p>
            <a:r>
              <a:rPr lang="en-US" sz="1600" b="0" dirty="0" smtClean="0"/>
              <a:t>However, after various discussions, the WF agreement for channel access design for AUL [8] did not include these proposals</a:t>
            </a:r>
            <a:endParaRPr lang="en-US"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27032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p>
            <a:r>
              <a:rPr lang="en-US" sz="2400" dirty="0" smtClean="0"/>
              <a:t>Additional starting symbol </a:t>
            </a:r>
            <a:r>
              <a:rPr lang="en-US" sz="2400" dirty="0"/>
              <a:t>positions for </a:t>
            </a:r>
            <a:r>
              <a:rPr lang="en-US" sz="2400" dirty="0" smtClean="0"/>
              <a:t>LAA DL</a:t>
            </a:r>
            <a:endParaRPr lang="en-US" sz="2400" dirty="0"/>
          </a:p>
        </p:txBody>
      </p:sp>
      <p:sp>
        <p:nvSpPr>
          <p:cNvPr id="3" name="Content Placeholder 2"/>
          <p:cNvSpPr>
            <a:spLocks noGrp="1"/>
          </p:cNvSpPr>
          <p:nvPr>
            <p:ph idx="1"/>
          </p:nvPr>
        </p:nvSpPr>
        <p:spPr>
          <a:xfrm>
            <a:off x="457200" y="1219200"/>
            <a:ext cx="8229600" cy="4648200"/>
          </a:xfrm>
        </p:spPr>
        <p:txBody>
          <a:bodyPr/>
          <a:lstStyle/>
          <a:p>
            <a:r>
              <a:rPr lang="en-US" sz="1600" b="0" dirty="0"/>
              <a:t>Additional starting positions in </a:t>
            </a:r>
            <a:r>
              <a:rPr lang="en-US" sz="1600" b="0" dirty="0" smtClean="0"/>
              <a:t>LAA </a:t>
            </a:r>
            <a:r>
              <a:rPr lang="en-US" sz="1600" b="0" dirty="0"/>
              <a:t>DL </a:t>
            </a:r>
            <a:r>
              <a:rPr lang="en-US" sz="1600" b="0" dirty="0" smtClean="0"/>
              <a:t>have </a:t>
            </a:r>
            <a:r>
              <a:rPr lang="en-US" sz="1600" b="0" dirty="0"/>
              <a:t>a twofold benefit: </a:t>
            </a:r>
          </a:p>
          <a:p>
            <a:pPr lvl="1"/>
            <a:r>
              <a:rPr lang="en-US" sz="1600" b="0" dirty="0"/>
              <a:t>R</a:t>
            </a:r>
            <a:r>
              <a:rPr lang="en-US" sz="1600" b="0" dirty="0" smtClean="0"/>
              <a:t>educe </a:t>
            </a:r>
            <a:r>
              <a:rPr lang="en-US" sz="1600" b="0" dirty="0"/>
              <a:t>the duration of reservation signals which enables better coexistence with </a:t>
            </a:r>
            <a:r>
              <a:rPr lang="en-US" sz="1600" b="0" dirty="0" smtClean="0"/>
              <a:t>802.11</a:t>
            </a:r>
            <a:endParaRPr lang="en-US" sz="1600" b="0" dirty="0"/>
          </a:p>
          <a:p>
            <a:pPr lvl="1"/>
            <a:r>
              <a:rPr lang="en-US" sz="1600" b="0" dirty="0"/>
              <a:t>I</a:t>
            </a:r>
            <a:r>
              <a:rPr lang="en-US" sz="1600" b="0" dirty="0" smtClean="0"/>
              <a:t>ncrease spectral </a:t>
            </a:r>
            <a:r>
              <a:rPr lang="en-US" sz="1600" b="0" dirty="0"/>
              <a:t>efficiency </a:t>
            </a:r>
            <a:r>
              <a:rPr lang="en-US" sz="1600" b="0" dirty="0" smtClean="0"/>
              <a:t>of LAA by </a:t>
            </a:r>
            <a:r>
              <a:rPr lang="en-US" sz="1600" b="0" dirty="0"/>
              <a:t>reducing </a:t>
            </a:r>
            <a:r>
              <a:rPr lang="en-US" sz="1600" b="0" dirty="0" smtClean="0"/>
              <a:t>TXOP wastage. </a:t>
            </a:r>
          </a:p>
          <a:p>
            <a:r>
              <a:rPr lang="en-US" sz="1600" b="0" dirty="0" smtClean="0"/>
              <a:t>Several companies proposed additional </a:t>
            </a:r>
            <a:r>
              <a:rPr lang="en-US" sz="1600" b="0" dirty="0"/>
              <a:t>DL </a:t>
            </a:r>
            <a:r>
              <a:rPr lang="en-US" sz="1600" b="0" dirty="0" smtClean="0"/>
              <a:t>starting </a:t>
            </a:r>
            <a:r>
              <a:rPr lang="en-US" sz="1600" b="0" dirty="0"/>
              <a:t>positions at symbols 4 and 11 </a:t>
            </a:r>
            <a:r>
              <a:rPr lang="en-US" sz="1600" b="0" dirty="0" smtClean="0"/>
              <a:t>of a subframe [9] [10] [15]. </a:t>
            </a:r>
          </a:p>
          <a:p>
            <a:pPr lvl="1"/>
            <a:r>
              <a:rPr lang="en-US" sz="1600" b="0" dirty="0" smtClean="0"/>
              <a:t>Symbols </a:t>
            </a:r>
            <a:r>
              <a:rPr lang="en-US" sz="1600" b="0" dirty="0"/>
              <a:t>4 and 11 were proposed since LTE reference signals are transmitted in these </a:t>
            </a:r>
            <a:r>
              <a:rPr lang="en-US" sz="1600" b="0" dirty="0" smtClean="0"/>
              <a:t>symbols, </a:t>
            </a:r>
            <a:r>
              <a:rPr lang="en-US" sz="1600" b="0" dirty="0"/>
              <a:t>and </a:t>
            </a:r>
            <a:r>
              <a:rPr lang="en-US" sz="1600" b="0" dirty="0" smtClean="0"/>
              <a:t>so </a:t>
            </a:r>
            <a:r>
              <a:rPr lang="en-US" sz="1600" b="0" dirty="0"/>
              <a:t>subframes starting at these positions can be </a:t>
            </a:r>
            <a:r>
              <a:rPr lang="en-US" sz="1600" b="0" dirty="0" smtClean="0"/>
              <a:t>more easily </a:t>
            </a:r>
            <a:r>
              <a:rPr lang="en-US" sz="1600" b="0" dirty="0"/>
              <a:t>detected by </a:t>
            </a:r>
            <a:r>
              <a:rPr lang="en-US" sz="1600" b="0" dirty="0" smtClean="0"/>
              <a:t>an </a:t>
            </a:r>
            <a:r>
              <a:rPr lang="en-US" sz="1600" b="0" dirty="0"/>
              <a:t>LTE UE. </a:t>
            </a:r>
          </a:p>
          <a:p>
            <a:pPr marL="342900" lvl="1" indent="-342900">
              <a:buChar char="•"/>
            </a:pPr>
            <a:r>
              <a:rPr lang="en-US" sz="1600" dirty="0" smtClean="0">
                <a:ea typeface="+mn-ea"/>
                <a:cs typeface="+mn-cs"/>
              </a:rPr>
              <a:t>Another proposal would have allowed DL starting positions at every symbol in an LTE </a:t>
            </a:r>
            <a:r>
              <a:rPr lang="en-US" sz="1600" dirty="0" err="1" smtClean="0">
                <a:ea typeface="+mn-ea"/>
                <a:cs typeface="+mn-cs"/>
              </a:rPr>
              <a:t>subframe</a:t>
            </a:r>
            <a:r>
              <a:rPr lang="en-US" sz="1600" dirty="0" smtClean="0">
                <a:ea typeface="+mn-ea"/>
                <a:cs typeface="+mn-cs"/>
              </a:rPr>
              <a:t> [11]</a:t>
            </a:r>
          </a:p>
          <a:p>
            <a:pPr marL="685800" lvl="2" indent="-342900"/>
            <a:r>
              <a:rPr lang="en-US" sz="1600" dirty="0" smtClean="0"/>
              <a:t>In principle, this would be the most efficient scheme possible in the current LTE design and also have the best coexistence with 802.11</a:t>
            </a:r>
            <a:endParaRPr lang="en-US" sz="1600" dirty="0" smtClean="0">
              <a:ea typeface="+mn-ea"/>
              <a:cs typeface="+mn-cs"/>
            </a:endParaRPr>
          </a:p>
          <a:p>
            <a:pPr marL="342900" lvl="1" indent="-342900">
              <a:buFontTx/>
              <a:buChar char="•"/>
            </a:pPr>
            <a:r>
              <a:rPr lang="en-US" sz="1600" dirty="0"/>
              <a:t>However, the introduction of even a small number of additional starting positions (i.e. at symbols 4 and 11) was opposed by </a:t>
            </a:r>
            <a:r>
              <a:rPr lang="en-US" sz="1600" dirty="0" smtClean="0"/>
              <a:t>several companies</a:t>
            </a:r>
            <a:endParaRPr lang="en-US" sz="1600" dirty="0"/>
          </a:p>
          <a:p>
            <a:pPr marL="342900" lvl="1" indent="-342900">
              <a:buChar char="•"/>
            </a:pPr>
            <a:endParaRPr lang="en-US" sz="1600" dirty="0">
              <a:ea typeface="+mn-ea"/>
              <a:cs typeface="+mn-cs"/>
            </a:endParaRP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98047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sz="2400" dirty="0" smtClean="0"/>
              <a:t>Additional starting symbol </a:t>
            </a:r>
            <a:r>
              <a:rPr lang="en-US" sz="2400" dirty="0"/>
              <a:t>positions for </a:t>
            </a:r>
            <a:r>
              <a:rPr lang="en-US" sz="2400" dirty="0" smtClean="0"/>
              <a:t>LAA DL [2]</a:t>
            </a:r>
            <a:endParaRPr lang="en-US" sz="2400" dirty="0"/>
          </a:p>
        </p:txBody>
      </p:sp>
      <p:sp>
        <p:nvSpPr>
          <p:cNvPr id="3" name="Content Placeholder 2"/>
          <p:cNvSpPr>
            <a:spLocks noGrp="1"/>
          </p:cNvSpPr>
          <p:nvPr>
            <p:ph idx="1"/>
          </p:nvPr>
        </p:nvSpPr>
        <p:spPr>
          <a:xfrm>
            <a:off x="685800" y="1066800"/>
            <a:ext cx="7772400" cy="5029200"/>
          </a:xfrm>
        </p:spPr>
        <p:txBody>
          <a:bodyPr/>
          <a:lstStyle/>
          <a:p>
            <a:r>
              <a:rPr lang="en-US" sz="1600" b="0" dirty="0" smtClean="0"/>
              <a:t>In [12], it was claimed </a:t>
            </a:r>
            <a:r>
              <a:rPr lang="en-US" sz="1600" b="0" dirty="0"/>
              <a:t>that any additional starting positions will degrade the subframe detection </a:t>
            </a:r>
            <a:r>
              <a:rPr lang="en-US" sz="1600" b="0" dirty="0" smtClean="0"/>
              <a:t>reliability of the UE and increase UE complexity</a:t>
            </a:r>
          </a:p>
          <a:p>
            <a:pPr lvl="1"/>
            <a:r>
              <a:rPr lang="en-US" sz="1400" b="0" dirty="0" smtClean="0"/>
              <a:t>However, it is noted that LTE DL has </a:t>
            </a:r>
            <a:r>
              <a:rPr lang="en-US" sz="1400" b="0" dirty="0"/>
              <a:t>reference signals in two symbols </a:t>
            </a:r>
            <a:r>
              <a:rPr lang="en-US" sz="1400" b="0" dirty="0" smtClean="0"/>
              <a:t>4 and 11 of every </a:t>
            </a:r>
            <a:r>
              <a:rPr lang="en-US" sz="1400" b="0" dirty="0"/>
              <a:t>subframe </a:t>
            </a:r>
            <a:r>
              <a:rPr lang="en-US" sz="1400" b="0" dirty="0" smtClean="0"/>
              <a:t>to enable reliable detection at </a:t>
            </a:r>
            <a:r>
              <a:rPr lang="en-US" sz="1400" b="0" dirty="0"/>
              <a:t>speeds up to </a:t>
            </a:r>
            <a:r>
              <a:rPr lang="en-US" sz="1400" b="0" dirty="0" smtClean="0"/>
              <a:t>300Km/</a:t>
            </a:r>
            <a:r>
              <a:rPr lang="en-US" sz="1400" b="0" dirty="0" err="1" smtClean="0"/>
              <a:t>hr</a:t>
            </a:r>
            <a:r>
              <a:rPr lang="en-US" sz="1400" dirty="0" smtClean="0"/>
              <a:t>; however</a:t>
            </a:r>
            <a:r>
              <a:rPr lang="en-US" sz="1400" b="0" dirty="0" smtClean="0"/>
              <a:t> </a:t>
            </a:r>
            <a:r>
              <a:rPr lang="en-US" sz="1400" b="0" dirty="0"/>
              <a:t>an LAA </a:t>
            </a:r>
            <a:r>
              <a:rPr lang="en-US" sz="1400" b="0" dirty="0" smtClean="0"/>
              <a:t>cell </a:t>
            </a:r>
            <a:r>
              <a:rPr lang="en-US" sz="1400" b="0" dirty="0"/>
              <a:t>is expected to operate at speeds lower than 30 Km/hr. So, </a:t>
            </a:r>
            <a:r>
              <a:rPr lang="en-US" sz="1400" dirty="0" smtClean="0"/>
              <a:t>if</a:t>
            </a:r>
            <a:r>
              <a:rPr lang="en-US" sz="1400" b="0" dirty="0" smtClean="0"/>
              <a:t> </a:t>
            </a:r>
            <a:r>
              <a:rPr lang="en-US" sz="1400" b="0" dirty="0"/>
              <a:t>a UE </a:t>
            </a:r>
            <a:r>
              <a:rPr lang="en-US" sz="1400" b="0" dirty="0" smtClean="0"/>
              <a:t>satisfies </a:t>
            </a:r>
            <a:r>
              <a:rPr lang="en-US" sz="1400" b="0" dirty="0"/>
              <a:t>the </a:t>
            </a:r>
            <a:r>
              <a:rPr lang="en-US" sz="1400" b="0" dirty="0" smtClean="0"/>
              <a:t>LTE </a:t>
            </a:r>
            <a:r>
              <a:rPr lang="en-US" sz="1400" b="0" dirty="0"/>
              <a:t>design requirements, </a:t>
            </a:r>
            <a:r>
              <a:rPr lang="en-US" sz="1400" b="0" dirty="0" smtClean="0"/>
              <a:t>halving </a:t>
            </a:r>
            <a:r>
              <a:rPr lang="en-US" sz="1400" b="0" dirty="0"/>
              <a:t>of the number of reference symbols per </a:t>
            </a:r>
            <a:r>
              <a:rPr lang="en-US" sz="1400" b="0" dirty="0" smtClean="0"/>
              <a:t>subframe from symbols 4 and 11 to either symbol 4 or symbol 11, should </a:t>
            </a:r>
            <a:r>
              <a:rPr lang="en-US" sz="1400" b="0" dirty="0"/>
              <a:t>have no impact on performance at 30 Km/hr. </a:t>
            </a:r>
          </a:p>
          <a:p>
            <a:r>
              <a:rPr lang="en-US" sz="1600" b="0" dirty="0" smtClean="0"/>
              <a:t>Some other companies claimed that </a:t>
            </a:r>
            <a:r>
              <a:rPr lang="en-US" sz="1600" b="0" dirty="0" err="1" smtClean="0"/>
              <a:t>eNB</a:t>
            </a:r>
            <a:r>
              <a:rPr lang="en-US" sz="1600" b="0" dirty="0" smtClean="0"/>
              <a:t> implementation may not be able to meet </a:t>
            </a:r>
            <a:r>
              <a:rPr lang="en-US" sz="1600" b="0" dirty="0"/>
              <a:t>the shorter transport block preparation times</a:t>
            </a:r>
            <a:r>
              <a:rPr lang="en-US" sz="1600" b="0" dirty="0" smtClean="0"/>
              <a:t>.</a:t>
            </a:r>
          </a:p>
          <a:p>
            <a:pPr lvl="1"/>
            <a:r>
              <a:rPr lang="en-US" sz="1400" b="0" dirty="0" smtClean="0"/>
              <a:t>However </a:t>
            </a:r>
            <a:r>
              <a:rPr lang="en-US" sz="1400" dirty="0" smtClean="0"/>
              <a:t>these views contradicted contributions in previous meetings which proposed introduction of additional starting positions </a:t>
            </a:r>
            <a:r>
              <a:rPr lang="en-US" sz="1400" b="0" dirty="0" smtClean="0"/>
              <a:t>[13] [14]</a:t>
            </a:r>
            <a:endParaRPr lang="en-US" sz="1400" b="0" dirty="0"/>
          </a:p>
          <a:p>
            <a:r>
              <a:rPr lang="en-US" sz="1600" dirty="0" smtClean="0"/>
              <a:t>Given </a:t>
            </a:r>
            <a:r>
              <a:rPr lang="en-US" sz="1600" dirty="0"/>
              <a:t>the </a:t>
            </a:r>
            <a:r>
              <a:rPr lang="en-US" sz="1600" dirty="0" smtClean="0"/>
              <a:t>opposing viewpoints and that most </a:t>
            </a:r>
            <a:r>
              <a:rPr lang="en-US" sz="1600" dirty="0"/>
              <a:t>of the meeting time being spent on LAA Autonomous UL, </a:t>
            </a:r>
            <a:r>
              <a:rPr lang="en-US" sz="1600" dirty="0" smtClean="0"/>
              <a:t>no </a:t>
            </a:r>
            <a:r>
              <a:rPr lang="en-US" sz="1600" dirty="0"/>
              <a:t>decision was made on introducing addition starting positions in LAA DL. </a:t>
            </a:r>
            <a:r>
              <a:rPr lang="en-US" sz="1600" dirty="0" smtClean="0"/>
              <a:t>This topic will be raised again in the next RAN1 </a:t>
            </a:r>
            <a:r>
              <a:rPr lang="en-US" sz="1600" dirty="0"/>
              <a:t>meeting (09 – </a:t>
            </a:r>
            <a:r>
              <a:rPr lang="en-US" sz="1600" dirty="0" smtClean="0"/>
              <a:t>13 Oct 2017</a:t>
            </a:r>
            <a:r>
              <a:rPr lang="en-US" sz="1600" dirty="0"/>
              <a:t>)</a:t>
            </a:r>
          </a:p>
          <a:p>
            <a:endParaRPr lang="en-US" sz="1600" b="0"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073556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p>
            <a:r>
              <a:rPr lang="en-US" sz="2400" dirty="0" smtClean="0"/>
              <a:t>Additional starting and ending symbol </a:t>
            </a:r>
            <a:r>
              <a:rPr lang="en-US" sz="2400" dirty="0"/>
              <a:t>positions for </a:t>
            </a:r>
            <a:r>
              <a:rPr lang="en-US" sz="2400" dirty="0" smtClean="0"/>
              <a:t>LAA UL</a:t>
            </a:r>
            <a:endParaRPr lang="en-US" sz="2400" dirty="0"/>
          </a:p>
        </p:txBody>
      </p:sp>
      <p:sp>
        <p:nvSpPr>
          <p:cNvPr id="3" name="Content Placeholder 2"/>
          <p:cNvSpPr>
            <a:spLocks noGrp="1"/>
          </p:cNvSpPr>
          <p:nvPr>
            <p:ph idx="1"/>
          </p:nvPr>
        </p:nvSpPr>
        <p:spPr>
          <a:xfrm>
            <a:off x="533400" y="1219200"/>
            <a:ext cx="8229600" cy="5029200"/>
          </a:xfrm>
        </p:spPr>
        <p:txBody>
          <a:bodyPr/>
          <a:lstStyle/>
          <a:p>
            <a:r>
              <a:rPr lang="en-US" sz="1600" b="0" dirty="0" smtClean="0"/>
              <a:t>Additional starting symbol positions:</a:t>
            </a:r>
          </a:p>
          <a:p>
            <a:pPr lvl="1"/>
            <a:r>
              <a:rPr lang="en-US" sz="1600" b="0" dirty="0" smtClean="0"/>
              <a:t>The previous 3GPP RAN1 meeting (RAN1#89) had decided to introduce 1 additional starting position at the slot boundary (symbol #7) for LAA UL [16].</a:t>
            </a:r>
          </a:p>
          <a:p>
            <a:pPr lvl="1"/>
            <a:r>
              <a:rPr lang="en-US" sz="1600" b="0" dirty="0" smtClean="0"/>
              <a:t>The low number of starting positions in LAA UL does not harm coexistence with 802.11 as LAA UE will not transmit reservation signals.</a:t>
            </a:r>
          </a:p>
          <a:p>
            <a:r>
              <a:rPr lang="en-US" sz="1600" b="0" dirty="0" smtClean="0"/>
              <a:t>Additional ending symbol positions:</a:t>
            </a:r>
          </a:p>
          <a:p>
            <a:pPr lvl="1"/>
            <a:r>
              <a:rPr lang="en-US" sz="1600" b="0" dirty="0" smtClean="0"/>
              <a:t>Currently an LAA/LTE transmission can only end at subframe (1ms) boundaries. </a:t>
            </a:r>
          </a:p>
          <a:p>
            <a:pPr lvl="1"/>
            <a:r>
              <a:rPr lang="en-US" sz="1600" b="0" dirty="0" smtClean="0"/>
              <a:t>So, an LAA UE may have to transmit lower priority data or padding to align the end of transmission to a subframe boundary. This may harm coexistence with 802.11.</a:t>
            </a:r>
          </a:p>
          <a:p>
            <a:pPr lvl="1"/>
            <a:r>
              <a:rPr lang="en-US" sz="1600" b="0" dirty="0" smtClean="0"/>
              <a:t>It also lowers spectral efficienc</a:t>
            </a:r>
            <a:r>
              <a:rPr lang="en-US" sz="1600" dirty="0" smtClean="0"/>
              <a:t>y of LAA due</a:t>
            </a:r>
            <a:r>
              <a:rPr lang="en-US" sz="1600" b="0" dirty="0" smtClean="0"/>
              <a:t> to TXOP wastage (by 0.5ms on average), since LAA can win the channel at any time but transmit only up to a 1ms boundary.</a:t>
            </a:r>
          </a:p>
          <a:p>
            <a:pPr lvl="1"/>
            <a:r>
              <a:rPr lang="en-US" sz="1600" b="0" dirty="0" smtClean="0"/>
              <a:t>A proposed </a:t>
            </a:r>
            <a:r>
              <a:rPr lang="en-US" sz="1600" dirty="0" smtClean="0"/>
              <a:t>was made for </a:t>
            </a:r>
            <a:r>
              <a:rPr lang="en-US" sz="1600" b="0" dirty="0" smtClean="0"/>
              <a:t>additional UL ending positions at symbols 3 and 10 [17] [10].</a:t>
            </a:r>
          </a:p>
          <a:p>
            <a:pPr lvl="2"/>
            <a:r>
              <a:rPr lang="en-US" sz="1600" b="0" dirty="0" smtClean="0"/>
              <a:t>Symbols 3 </a:t>
            </a:r>
            <a:r>
              <a:rPr lang="en-US" sz="1600" b="0" dirty="0"/>
              <a:t>and </a:t>
            </a:r>
            <a:r>
              <a:rPr lang="en-US" sz="1600" b="0" dirty="0" smtClean="0"/>
              <a:t>10 </a:t>
            </a:r>
            <a:r>
              <a:rPr lang="en-US" sz="1600" b="0" dirty="0"/>
              <a:t>were proposed since LTE </a:t>
            </a:r>
            <a:r>
              <a:rPr lang="en-US" sz="1600" b="0" dirty="0" smtClean="0"/>
              <a:t>UL reference </a:t>
            </a:r>
            <a:r>
              <a:rPr lang="en-US" sz="1600" b="0" dirty="0"/>
              <a:t>signals </a:t>
            </a:r>
            <a:r>
              <a:rPr lang="en-US" sz="1600" b="0" dirty="0" smtClean="0"/>
              <a:t>are </a:t>
            </a:r>
            <a:r>
              <a:rPr lang="en-US" sz="1600" b="0" dirty="0"/>
              <a:t>transmitted in these symbols, and so subframes </a:t>
            </a:r>
            <a:r>
              <a:rPr lang="en-US" sz="1600" b="0" dirty="0" smtClean="0"/>
              <a:t>ending </a:t>
            </a:r>
            <a:r>
              <a:rPr lang="en-US" sz="1600" b="0" dirty="0"/>
              <a:t>at these positions can be more easily detected by an LTE </a:t>
            </a:r>
            <a:r>
              <a:rPr lang="en-US" sz="1600" b="0" dirty="0" err="1" smtClean="0"/>
              <a:t>eNB</a:t>
            </a:r>
            <a:r>
              <a:rPr lang="en-US" sz="1600" b="0" dirty="0" smtClean="0"/>
              <a:t>. </a:t>
            </a:r>
            <a:endParaRPr lang="en-US" sz="1600" b="0" dirty="0"/>
          </a:p>
          <a:p>
            <a:pPr lvl="1"/>
            <a:r>
              <a:rPr lang="en-US" sz="1600" b="1" dirty="0" smtClean="0"/>
              <a:t>However, this topic was not discussed in RAN1#90 due to lack of time. It will be discussed again at the next meeting.</a:t>
            </a:r>
          </a:p>
          <a:p>
            <a:endParaRPr lang="en-US" sz="1600" b="0" dirty="0"/>
          </a:p>
          <a:p>
            <a:endParaRPr lang="en-US" sz="1600" b="0" dirty="0" smtClean="0"/>
          </a:p>
          <a:p>
            <a:endParaRPr lang="en-US" sz="1600" b="0" dirty="0" smtClean="0"/>
          </a:p>
          <a:p>
            <a:endParaRPr lang="en-US" sz="1600" b="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051678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p>
            <a:r>
              <a:rPr lang="en-US" sz="2400" dirty="0" smtClean="0"/>
              <a:t>Next steps</a:t>
            </a:r>
            <a:endParaRPr lang="en-US" sz="2400" dirty="0"/>
          </a:p>
        </p:txBody>
      </p:sp>
      <p:sp>
        <p:nvSpPr>
          <p:cNvPr id="3" name="Content Placeholder 2"/>
          <p:cNvSpPr>
            <a:spLocks noGrp="1"/>
          </p:cNvSpPr>
          <p:nvPr>
            <p:ph idx="1"/>
          </p:nvPr>
        </p:nvSpPr>
        <p:spPr>
          <a:xfrm>
            <a:off x="533400" y="1371600"/>
            <a:ext cx="8229600" cy="3429000"/>
          </a:xfrm>
        </p:spPr>
        <p:txBody>
          <a:bodyPr/>
          <a:lstStyle/>
          <a:p>
            <a:r>
              <a:rPr lang="en-US" sz="1600" b="0" dirty="0" smtClean="0"/>
              <a:t>IEEE 802.11 should continue to monitor this 3GPP WI, since its outcomes may significantly impact coexistence fairness between unlicensed LTE and 802.11</a:t>
            </a:r>
          </a:p>
          <a:p>
            <a:endParaRPr lang="en-US" sz="1600" b="0" dirty="0"/>
          </a:p>
          <a:p>
            <a:r>
              <a:rPr lang="en-US" sz="1600" b="0" dirty="0" smtClean="0"/>
              <a:t>Note the starting and ending position topic directly relates to the recent LS exchanges between 802.11 and 3GPP, most recently the LS from 3GPP RAN1 in R1-1709854</a:t>
            </a:r>
            <a:endParaRPr lang="en-US" sz="1600" b="0" dirty="0"/>
          </a:p>
          <a:p>
            <a:pPr lvl="1"/>
            <a:r>
              <a:rPr lang="en-GB" sz="1200" dirty="0" smtClean="0"/>
              <a:t>“Furthermore</a:t>
            </a:r>
            <a:r>
              <a:rPr lang="en-GB" sz="1200" dirty="0"/>
              <a:t>, RAN1 notes that RAN plenary has approved a new work item (RP-170848) on LAA in Rel-15 with the specific objective of specifying multiple start positions for initial and end partial </a:t>
            </a:r>
            <a:r>
              <a:rPr lang="en-GB" sz="1200" dirty="0" err="1"/>
              <a:t>subframes</a:t>
            </a:r>
            <a:r>
              <a:rPr lang="en-GB" sz="1200" dirty="0"/>
              <a:t> for both DL and UL to enable more efficient medium occupancy and reduce the overhead.”</a:t>
            </a:r>
          </a:p>
          <a:p>
            <a:pPr lvl="1"/>
            <a:r>
              <a:rPr lang="en-GB" sz="1200" dirty="0"/>
              <a:t>RAN1 notes that all the specified initial and end DL partial </a:t>
            </a:r>
            <a:r>
              <a:rPr lang="en-GB" sz="1200" dirty="0" err="1"/>
              <a:t>subframes</a:t>
            </a:r>
            <a:r>
              <a:rPr lang="en-GB" sz="1200" dirty="0"/>
              <a:t> in Rel-13 are optional for UE implementation. Rel-14 does not specify any UL end partial </a:t>
            </a:r>
            <a:r>
              <a:rPr lang="en-GB" sz="1200" dirty="0" err="1"/>
              <a:t>subframes</a:t>
            </a:r>
            <a:r>
              <a:rPr lang="en-GB" sz="1200" dirty="0"/>
              <a:t>. The discussion of mandatory and optional features for Rel-15 (and for any release in general) happens at the end of each release at which time further information could be provided on which start and end positions for DL and UL transmissions are mandatory for Rel-15 LAA capable UEs. </a:t>
            </a:r>
            <a:endParaRPr lang="en-US" sz="1600" b="1" dirty="0" smtClean="0"/>
          </a:p>
          <a:p>
            <a:endParaRPr lang="en-US" sz="1600" b="0" dirty="0"/>
          </a:p>
          <a:p>
            <a:endParaRPr lang="en-US" sz="1600" b="0" dirty="0" smtClean="0"/>
          </a:p>
          <a:p>
            <a:endParaRPr lang="en-US" sz="1600" b="0" dirty="0" smtClean="0"/>
          </a:p>
          <a:p>
            <a:endParaRPr lang="en-US" sz="1600" b="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6484515" y="6475413"/>
            <a:ext cx="2059410" cy="184666"/>
          </a:xfrm>
        </p:spPr>
        <p:txBody>
          <a:bodyPr/>
          <a:lstStyle/>
          <a:p>
            <a:pPr>
              <a:defRPr/>
            </a:pPr>
            <a:r>
              <a:rPr lang="en-US" dirty="0" smtClean="0"/>
              <a:t>Shubhodeep Adhikari,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506361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References</a:t>
            </a:r>
            <a:endParaRPr lang="en-US" sz="2400" dirty="0"/>
          </a:p>
        </p:txBody>
      </p:sp>
      <p:sp>
        <p:nvSpPr>
          <p:cNvPr id="3" name="Content Placeholder 2"/>
          <p:cNvSpPr>
            <a:spLocks noGrp="1"/>
          </p:cNvSpPr>
          <p:nvPr>
            <p:ph idx="1"/>
          </p:nvPr>
        </p:nvSpPr>
        <p:spPr>
          <a:xfrm>
            <a:off x="685800" y="1295400"/>
            <a:ext cx="8153400" cy="4114800"/>
          </a:xfrm>
        </p:spPr>
        <p:txBody>
          <a:bodyPr>
            <a:normAutofit fontScale="85000" lnSpcReduction="20000"/>
          </a:bodyPr>
          <a:lstStyle/>
          <a:p>
            <a:pPr marL="0" indent="0">
              <a:buNone/>
            </a:pPr>
            <a:r>
              <a:rPr lang="en-US" sz="1600" b="0" dirty="0" smtClean="0"/>
              <a:t>[1]</a:t>
            </a:r>
            <a:r>
              <a:rPr lang="en-GB" sz="1600" b="0" dirty="0"/>
              <a:t> </a:t>
            </a:r>
            <a:r>
              <a:rPr lang="en-GB" sz="1600" b="0" dirty="0" smtClean="0"/>
              <a:t>    </a:t>
            </a:r>
            <a:r>
              <a:rPr lang="en-US" sz="1600" b="0" dirty="0" smtClean="0"/>
              <a:t>RP-170848</a:t>
            </a:r>
            <a:r>
              <a:rPr lang="en-US" sz="1600" b="0" dirty="0"/>
              <a:t>, </a:t>
            </a:r>
            <a:r>
              <a:rPr lang="en-US" sz="1600" b="0" dirty="0" smtClean="0"/>
              <a:t>Work </a:t>
            </a:r>
            <a:r>
              <a:rPr lang="en-US" sz="1600" b="0" dirty="0"/>
              <a:t>Item on Enhancements to LTE operation in unlicensed </a:t>
            </a:r>
            <a:r>
              <a:rPr lang="en-US" sz="1600" b="0" dirty="0" smtClean="0"/>
              <a:t>spectrum</a:t>
            </a:r>
          </a:p>
          <a:p>
            <a:pPr marL="0" indent="0">
              <a:buNone/>
            </a:pPr>
            <a:r>
              <a:rPr lang="en-US" sz="1600" b="0" dirty="0" smtClean="0"/>
              <a:t>[2</a:t>
            </a:r>
            <a:r>
              <a:rPr lang="en-US" sz="1600" b="0" dirty="0"/>
              <a:t>] </a:t>
            </a:r>
            <a:r>
              <a:rPr lang="en-US" sz="1600" b="0" dirty="0" smtClean="0"/>
              <a:t>    R1-1713028</a:t>
            </a:r>
            <a:r>
              <a:rPr lang="en-US" sz="1600" b="0" dirty="0"/>
              <a:t>, Channel access mechanism for autonomous UL </a:t>
            </a:r>
            <a:r>
              <a:rPr lang="en-US" sz="1600" b="0" dirty="0" smtClean="0"/>
              <a:t>access, Qualcomm</a:t>
            </a:r>
          </a:p>
          <a:p>
            <a:pPr marL="0" indent="0">
              <a:buNone/>
            </a:pPr>
            <a:r>
              <a:rPr lang="en-US" sz="1600" b="0" dirty="0" smtClean="0"/>
              <a:t>[3</a:t>
            </a:r>
            <a:r>
              <a:rPr lang="en-US" sz="1600" b="0" dirty="0"/>
              <a:t>] </a:t>
            </a:r>
            <a:r>
              <a:rPr lang="en-US" sz="1600" b="0" dirty="0" smtClean="0"/>
              <a:t>    R1-1713312</a:t>
            </a:r>
            <a:r>
              <a:rPr lang="en-US" sz="1600" b="0" dirty="0"/>
              <a:t>, On Channel Access for </a:t>
            </a:r>
            <a:r>
              <a:rPr lang="en-US" sz="1600" b="0" dirty="0" smtClean="0"/>
              <a:t>AUL, Ericsson</a:t>
            </a:r>
          </a:p>
          <a:p>
            <a:pPr marL="0" indent="0">
              <a:buNone/>
            </a:pPr>
            <a:r>
              <a:rPr lang="en-US" sz="1600" b="0" dirty="0" smtClean="0"/>
              <a:t>[</a:t>
            </a:r>
            <a:r>
              <a:rPr lang="en-US" sz="1600" b="0" dirty="0"/>
              <a:t>4] </a:t>
            </a:r>
            <a:r>
              <a:rPr lang="en-US" sz="1600" b="0" dirty="0" smtClean="0"/>
              <a:t>    R1-1712480</a:t>
            </a:r>
            <a:r>
              <a:rPr lang="en-US" sz="1600" b="0" dirty="0"/>
              <a:t>, Consideration on channel access mechanism for autonomous uplink </a:t>
            </a:r>
            <a:r>
              <a:rPr lang="en-US" sz="1600" b="0" dirty="0" smtClean="0"/>
              <a:t>access, Intel</a:t>
            </a:r>
          </a:p>
          <a:p>
            <a:pPr marL="0" indent="0">
              <a:buNone/>
            </a:pPr>
            <a:r>
              <a:rPr lang="en-US" sz="1600" b="0" dirty="0" smtClean="0"/>
              <a:t>[</a:t>
            </a:r>
            <a:r>
              <a:rPr lang="en-US" sz="1600" b="0" dirty="0"/>
              <a:t>5] </a:t>
            </a:r>
            <a:r>
              <a:rPr lang="en-US" sz="1600" b="0" dirty="0" smtClean="0"/>
              <a:t>    R1-1712124</a:t>
            </a:r>
            <a:r>
              <a:rPr lang="en-US" sz="1600" b="0" dirty="0"/>
              <a:t>, Channel access for autonomous UL access on unlicensed </a:t>
            </a:r>
            <a:r>
              <a:rPr lang="en-US" sz="1600" b="0" dirty="0" err="1" smtClean="0"/>
              <a:t>Scell</a:t>
            </a:r>
            <a:r>
              <a:rPr lang="en-US" sz="1600" b="0" dirty="0" smtClean="0"/>
              <a:t>, Huawei</a:t>
            </a:r>
          </a:p>
          <a:p>
            <a:pPr marL="0" indent="0">
              <a:buNone/>
            </a:pPr>
            <a:r>
              <a:rPr lang="en-US" sz="1600" b="0" dirty="0"/>
              <a:t>[6] </a:t>
            </a:r>
            <a:r>
              <a:rPr lang="en-US" sz="1600" b="0" dirty="0" smtClean="0"/>
              <a:t>    R1-1713861</a:t>
            </a:r>
            <a:r>
              <a:rPr lang="en-US" sz="1600" b="0" dirty="0"/>
              <a:t>, On channel access for autonomous UL </a:t>
            </a:r>
            <a:r>
              <a:rPr lang="en-US" sz="1600" b="0" dirty="0" smtClean="0"/>
              <a:t>access, Nokia</a:t>
            </a:r>
          </a:p>
          <a:p>
            <a:pPr marL="0" indent="0">
              <a:buNone/>
            </a:pPr>
            <a:r>
              <a:rPr lang="en-US" sz="1600" b="0" dirty="0"/>
              <a:t>[7] </a:t>
            </a:r>
            <a:r>
              <a:rPr lang="en-US" sz="1600" b="0" dirty="0" smtClean="0"/>
              <a:t>    R1-1713085</a:t>
            </a:r>
            <a:r>
              <a:rPr lang="en-US" sz="1600" b="0" dirty="0"/>
              <a:t>, Channel access procedure for autonomous UL access</a:t>
            </a:r>
            <a:r>
              <a:rPr lang="en-US" sz="1600" b="0" dirty="0" smtClean="0"/>
              <a:t>, LG</a:t>
            </a:r>
          </a:p>
          <a:p>
            <a:pPr marL="0" indent="0">
              <a:buNone/>
            </a:pPr>
            <a:r>
              <a:rPr lang="en-US" sz="1600" b="0" dirty="0" smtClean="0"/>
              <a:t>[8]     R1-1715019, WF </a:t>
            </a:r>
            <a:r>
              <a:rPr lang="en-US" sz="1600" b="0" dirty="0"/>
              <a:t>on channel access for Autonomous UL in </a:t>
            </a:r>
            <a:r>
              <a:rPr lang="en-US" sz="1600" b="0" dirty="0" err="1" smtClean="0"/>
              <a:t>FeLAA</a:t>
            </a:r>
            <a:r>
              <a:rPr lang="en-US" sz="1600" b="0" dirty="0" smtClean="0"/>
              <a:t> </a:t>
            </a:r>
          </a:p>
          <a:p>
            <a:pPr marL="0" indent="0">
              <a:buNone/>
            </a:pPr>
            <a:r>
              <a:rPr lang="en-US" sz="1600" b="0" dirty="0" smtClean="0"/>
              <a:t>[9]     R1-1714479</a:t>
            </a:r>
            <a:r>
              <a:rPr lang="en-US" sz="1600" b="0" dirty="0"/>
              <a:t>, Discussion on additional starting positions for DL in LAA, </a:t>
            </a:r>
            <a:r>
              <a:rPr lang="en-US" sz="1600" b="0" dirty="0" smtClean="0"/>
              <a:t>Broadcom</a:t>
            </a:r>
            <a:endParaRPr lang="en-US" sz="1600" b="0" dirty="0"/>
          </a:p>
          <a:p>
            <a:pPr marL="0" indent="0">
              <a:buNone/>
            </a:pPr>
            <a:r>
              <a:rPr lang="en-US" sz="1600" b="0" dirty="0" smtClean="0"/>
              <a:t>[10]   R1-1715050</a:t>
            </a:r>
            <a:r>
              <a:rPr lang="en-US" sz="1600" b="0" dirty="0"/>
              <a:t>, WF on additional DL and UL start and end positions in </a:t>
            </a:r>
            <a:r>
              <a:rPr lang="en-US" sz="1600" b="0" dirty="0" err="1" smtClean="0"/>
              <a:t>FeLAA</a:t>
            </a:r>
            <a:r>
              <a:rPr lang="en-US" sz="1600" b="0" dirty="0" smtClean="0"/>
              <a:t>, Broadcom</a:t>
            </a:r>
            <a:r>
              <a:rPr lang="en-US" sz="1600" b="0" dirty="0"/>
              <a:t>, </a:t>
            </a:r>
            <a:r>
              <a:rPr lang="en-US" sz="1600" b="0" dirty="0" err="1"/>
              <a:t>CableLabs</a:t>
            </a:r>
            <a:r>
              <a:rPr lang="en-US" sz="1600" b="0" dirty="0"/>
              <a:t>, Brocade, BlackBerry, Comcast, </a:t>
            </a:r>
            <a:r>
              <a:rPr lang="en-US" sz="1600" b="0" dirty="0" err="1"/>
              <a:t>Sequans</a:t>
            </a:r>
            <a:r>
              <a:rPr lang="en-US" sz="1600" b="0" dirty="0"/>
              <a:t>  </a:t>
            </a:r>
          </a:p>
          <a:p>
            <a:pPr marL="0" indent="0">
              <a:buNone/>
            </a:pPr>
            <a:r>
              <a:rPr lang="en-US" sz="1600" b="0" dirty="0" smtClean="0"/>
              <a:t>[11]   R1-1713024</a:t>
            </a:r>
            <a:r>
              <a:rPr lang="en-US" sz="1600" b="0" dirty="0"/>
              <a:t>, Multiple starting and ending positions in a subframe in UL, </a:t>
            </a:r>
            <a:r>
              <a:rPr lang="en-US" sz="1600" b="0" dirty="0" smtClean="0"/>
              <a:t>Qualcomm</a:t>
            </a:r>
          </a:p>
          <a:p>
            <a:pPr marL="0" indent="0">
              <a:buNone/>
            </a:pPr>
            <a:r>
              <a:rPr lang="en-US" sz="1600" b="0" dirty="0" smtClean="0"/>
              <a:t>[12]   R1-1712476</a:t>
            </a:r>
            <a:r>
              <a:rPr lang="en-US" sz="1600" b="0" dirty="0"/>
              <a:t>, On the additional downlink starting positions in a subframe for FS3, </a:t>
            </a:r>
            <a:r>
              <a:rPr lang="en-US" sz="1600" b="0" dirty="0" smtClean="0"/>
              <a:t>Intel</a:t>
            </a:r>
          </a:p>
          <a:p>
            <a:pPr marL="0" indent="0">
              <a:buNone/>
            </a:pPr>
            <a:r>
              <a:rPr lang="en-US" sz="1600" b="0" dirty="0" smtClean="0"/>
              <a:t>[13]   R1-1713308</a:t>
            </a:r>
            <a:r>
              <a:rPr lang="en-US" sz="1600" b="0" dirty="0"/>
              <a:t>, Multiple starting positions for LAA in DL, </a:t>
            </a:r>
            <a:r>
              <a:rPr lang="en-US" sz="1600" b="0" dirty="0" smtClean="0"/>
              <a:t>Ericsson</a:t>
            </a:r>
          </a:p>
          <a:p>
            <a:pPr marL="0" indent="0">
              <a:buNone/>
            </a:pPr>
            <a:r>
              <a:rPr lang="en-US" sz="1600" b="0" dirty="0" smtClean="0"/>
              <a:t>[14]   R1-1712948</a:t>
            </a:r>
            <a:r>
              <a:rPr lang="en-US" sz="1600" b="0" dirty="0"/>
              <a:t>, On multiple DL starting positions in a subframe for </a:t>
            </a:r>
            <a:r>
              <a:rPr lang="en-US" sz="1600" b="0" dirty="0" err="1"/>
              <a:t>feLAA</a:t>
            </a:r>
            <a:r>
              <a:rPr lang="en-US" sz="1600" b="0" dirty="0"/>
              <a:t>, </a:t>
            </a:r>
            <a:r>
              <a:rPr lang="en-US" sz="1600" b="0" dirty="0" smtClean="0"/>
              <a:t>Nokia</a:t>
            </a:r>
          </a:p>
          <a:p>
            <a:pPr marL="0" indent="0">
              <a:buNone/>
            </a:pPr>
            <a:r>
              <a:rPr lang="en-US" sz="1600" b="0" dirty="0" smtClean="0"/>
              <a:t>[15]   R1-1713081</a:t>
            </a:r>
            <a:r>
              <a:rPr lang="en-US" sz="1600" b="0" dirty="0"/>
              <a:t>, Discussion on multiple starting positions for LAA </a:t>
            </a:r>
            <a:r>
              <a:rPr lang="en-US" sz="1600" b="0" dirty="0" smtClean="0"/>
              <a:t>DL, LG</a:t>
            </a:r>
          </a:p>
          <a:p>
            <a:pPr marL="0" indent="0">
              <a:buNone/>
            </a:pPr>
            <a:r>
              <a:rPr lang="en-US" sz="1600" b="0" dirty="0" smtClean="0"/>
              <a:t>[16]   RAN1 89 Chairman’s notes</a:t>
            </a:r>
          </a:p>
          <a:p>
            <a:pPr marL="0" indent="0">
              <a:buNone/>
            </a:pPr>
            <a:r>
              <a:rPr lang="en-US" sz="1600" b="0" dirty="0"/>
              <a:t>[</a:t>
            </a:r>
            <a:r>
              <a:rPr lang="en-US" sz="1600" b="0" dirty="0" smtClean="0"/>
              <a:t>17]   R1-1714478</a:t>
            </a:r>
            <a:r>
              <a:rPr lang="en-US" sz="1600" b="0" dirty="0"/>
              <a:t>, Discussion on additional starting and ending positions for UL in </a:t>
            </a:r>
            <a:r>
              <a:rPr lang="en-US" sz="1600" b="0" dirty="0" smtClean="0"/>
              <a:t>LAA, Broadcom</a:t>
            </a:r>
            <a:endParaRPr lang="en-US" sz="1600" b="0" dirty="0"/>
          </a:p>
          <a:p>
            <a:pPr marL="0" indent="0">
              <a:buNone/>
            </a:pPr>
            <a:endParaRPr lang="en-US" sz="1600" b="0"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2017</a:t>
            </a:r>
            <a:endParaRPr lang="en-US" dirty="0"/>
          </a:p>
        </p:txBody>
      </p:sp>
      <p:sp>
        <p:nvSpPr>
          <p:cNvPr id="5" name="Footer Placeholder 4"/>
          <p:cNvSpPr>
            <a:spLocks noGrp="1"/>
          </p:cNvSpPr>
          <p:nvPr>
            <p:ph type="ftr" sz="quarter" idx="11"/>
          </p:nvPr>
        </p:nvSpPr>
        <p:spPr>
          <a:xfrm>
            <a:off x="7065956" y="6475413"/>
            <a:ext cx="1477969" cy="184666"/>
          </a:xfrm>
        </p:spPr>
        <p:txBody>
          <a:bodyPr/>
          <a:lstStyle/>
          <a:p>
            <a:pPr>
              <a:defRPr/>
            </a:pPr>
            <a:r>
              <a:rPr lang="en-US" smtClean="0"/>
              <a:t>Nihar Jindal,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001493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176245</TotalTime>
  <Words>1534</Words>
  <Application>Microsoft Office PowerPoint</Application>
  <PresentationFormat>On-screen Show (4:3)</PresentationFormat>
  <Paragraphs>102</Paragraphs>
  <Slides>8</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Times New Roman</vt:lpstr>
      <vt:lpstr>802-11-Submission</vt:lpstr>
      <vt:lpstr>Custom Design</vt:lpstr>
      <vt:lpstr>Document</vt:lpstr>
      <vt:lpstr>3GPP RAN1 #90 meeting summary on LAA Enhancements</vt:lpstr>
      <vt:lpstr>Overview</vt:lpstr>
      <vt:lpstr>Channel Access for LAA Autonomous UL</vt:lpstr>
      <vt:lpstr>Additional starting symbol positions for LAA DL</vt:lpstr>
      <vt:lpstr>Additional starting symbol positions for LAA DL [2]</vt:lpstr>
      <vt:lpstr>Additional starting and ending symbol positions for LAA UL</vt:lpstr>
      <vt:lpstr>Next steps</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Thomas Derham</cp:lastModifiedBy>
  <cp:revision>1447</cp:revision>
  <cp:lastPrinted>1998-02-10T13:28:06Z</cp:lastPrinted>
  <dcterms:created xsi:type="dcterms:W3CDTF">2007-05-21T21:00:37Z</dcterms:created>
  <dcterms:modified xsi:type="dcterms:W3CDTF">2017-09-13T19:56:08Z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