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592" r:id="rId3"/>
    <p:sldId id="593" r:id="rId4"/>
    <p:sldId id="594" r:id="rId5"/>
    <p:sldId id="595" r:id="rId6"/>
    <p:sldId id="596" r:id="rId7"/>
    <p:sldId id="597" r:id="rId8"/>
    <p:sldId id="598" r:id="rId9"/>
    <p:sldId id="599" r:id="rId10"/>
    <p:sldId id="600" r:id="rId11"/>
    <p:sldId id="601" r:id="rId12"/>
    <p:sldId id="602" r:id="rId13"/>
    <p:sldId id="604" r:id="rId14"/>
    <p:sldId id="605" r:id="rId15"/>
    <p:sldId id="606" r:id="rId16"/>
    <p:sldId id="607" r:id="rId17"/>
    <p:sldId id="608" r:id="rId18"/>
    <p:sldId id="609" r:id="rId19"/>
    <p:sldId id="61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2" d="100"/>
          <a:sy n="72" d="100"/>
        </p:scale>
        <p:origin x="132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3323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a:t>Sep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55390" cy="276999"/>
          </a:xfrm>
          <a:ln/>
        </p:spPr>
        <p:txBody>
          <a:bodyPr/>
          <a:lstStyle>
            <a:lvl1pPr>
              <a:defRPr/>
            </a:lvl1pPr>
          </a:lstStyle>
          <a:p>
            <a:pPr>
              <a:defRPr/>
            </a:pPr>
            <a:r>
              <a:rPr lang="en-US" altLang="en-US" dirty="0"/>
              <a:t>Sept</a:t>
            </a:r>
            <a:r>
              <a:rPr lang="en-US" dirty="0"/>
              <a:t> 2017</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a:t>May 2016</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 2017</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 et al</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a:t>Mar 2017</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6160259" y="6475413"/>
            <a:ext cx="2383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 et al</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a:t>Jul 2017</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Bo Sun (ZTE), et al</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March 2016</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Sept</a:t>
            </a:r>
            <a:r>
              <a:rPr lang="en-US" dirty="0"/>
              <a:t> 2017</a:t>
            </a:r>
          </a:p>
        </p:txBody>
      </p:sp>
      <p:sp>
        <p:nvSpPr>
          <p:cNvPr id="1029"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802.11-17/</a:t>
            </a:r>
            <a:r>
              <a:rPr lang="en-US" sz="1800" b="1" dirty="0" err="1"/>
              <a:t>1487r1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t>Sept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September 2017 Meeting MU ad-hoc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a:t>Date:</a:t>
            </a:r>
            <a:r>
              <a:rPr lang="en-US" altLang="en-US" sz="2000" b="0" dirty="0"/>
              <a:t> 2017-09-12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2877411181"/>
              </p:ext>
            </p:extLst>
          </p:nvPr>
        </p:nvGraphicFramePr>
        <p:xfrm>
          <a:off x="444954" y="3137694"/>
          <a:ext cx="7800067" cy="2943225"/>
        </p:xfrm>
        <a:graphic>
          <a:graphicData uri="http://schemas.openxmlformats.org/presentationml/2006/ole">
            <mc:AlternateContent xmlns:mc="http://schemas.openxmlformats.org/markup-compatibility/2006">
              <mc:Choice xmlns:v="urn:schemas-microsoft-com:vml" Requires="v">
                <p:oleObj spid="_x0000_s1129" name="Document" r:id="rId4" imgW="8317447" imgH="3136268" progId="Word.Document.8">
                  <p:embed/>
                </p:oleObj>
              </mc:Choice>
              <mc:Fallback>
                <p:oleObj name="Document" r:id="rId4" imgW="8317447" imgH="3136268" progId="Word.Document.8">
                  <p:embed/>
                  <p:pic>
                    <p:nvPicPr>
                      <p:cNvPr id="0" name="Picture 57"/>
                      <p:cNvPicPr>
                        <a:picLocks noChangeAspect="1" noChangeArrowheads="1"/>
                      </p:cNvPicPr>
                      <p:nvPr/>
                    </p:nvPicPr>
                    <p:blipFill>
                      <a:blip r:embed="rId5"/>
                      <a:srcRect/>
                      <a:stretch>
                        <a:fillRect/>
                      </a:stretch>
                    </p:blipFill>
                    <p:spPr bwMode="auto">
                      <a:xfrm>
                        <a:off x="444954" y="3137694"/>
                        <a:ext cx="7800067" cy="2943225"/>
                      </a:xfrm>
                      <a:prstGeom prst="rect">
                        <a:avLst/>
                      </a:prstGeom>
                      <a:noFill/>
                      <a:effectLst/>
                    </p:spPr>
                  </p:pic>
                </p:oleObj>
              </mc:Fallback>
            </mc:AlternateContent>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t>Authors:</a:t>
            </a:r>
            <a:endParaRPr lang="en-US" altLang="en-US" sz="2000" dirty="0"/>
          </a:p>
        </p:txBody>
      </p:sp>
      <p:sp>
        <p:nvSpPr>
          <p:cNvPr id="8" name="Rectangle 5"/>
          <p:cNvSpPr>
            <a:spLocks noGrp="1" noChangeArrowheads="1"/>
          </p:cNvSpPr>
          <p:nvPr>
            <p:ph type="ftr" sz="quarter" idx="3"/>
          </p:nvPr>
        </p:nvSpPr>
        <p:spPr bwMode="auto">
          <a:xfrm>
            <a:off x="6198731" y="6475413"/>
            <a:ext cx="23451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 et 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Participation in IEEE 802 Meetings</a:t>
            </a:r>
            <a:endParaRPr lang="zh-CN" altLang="en-US" dirty="0"/>
          </a:p>
        </p:txBody>
      </p:sp>
      <p:sp>
        <p:nvSpPr>
          <p:cNvPr id="3"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a:t>All participation in IEEE 802 Working Group meetings is on an individual basis</a:t>
            </a:r>
          </a:p>
          <a:p>
            <a:pPr>
              <a:buFontTx/>
              <a:buNone/>
            </a:pPr>
            <a:r>
              <a:rPr lang="en-GB" altLang="zh-CN" i="1" dirty="0"/>
              <a:t>•     Participants in the IEEE standards development individual process shall act based on their qualifications and experience. (</a:t>
            </a:r>
            <a:r>
              <a:rPr lang="en-GB" altLang="zh-CN" i="1" dirty="0">
                <a:hlinkClick r:id="rId2"/>
              </a:rPr>
              <a:t>https://standards.ieee.org/develop/policies/bylaws/sb_bylaws.pdf</a:t>
            </a:r>
            <a:r>
              <a:rPr lang="en-GB" altLang="zh-CN" i="1" dirty="0"/>
              <a:t>  section 5.2.1)</a:t>
            </a:r>
            <a:endParaRPr lang="en-US" altLang="zh-CN" dirty="0"/>
          </a:p>
          <a:p>
            <a:pPr>
              <a:buFontTx/>
              <a:buNone/>
            </a:pPr>
            <a:r>
              <a:rPr lang="en-US" altLang="zh-CN" dirty="0"/>
              <a:t>•    </a:t>
            </a:r>
            <a:r>
              <a:rPr lang="en-US" altLang="zh-CN" i="1" dirty="0"/>
              <a:t>IEEE 802 </a:t>
            </a:r>
            <a:r>
              <a:rPr lang="en-GB" altLang="zh-CN" i="1" dirty="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a:hlinkClick r:id="rId3"/>
              </a:rPr>
              <a:t>http://ieee802.org/PNP/approved/IEEE_802_WG_PandP_v19.pdf</a:t>
            </a:r>
            <a:r>
              <a:rPr lang="en-GB" altLang="zh-CN" i="1" dirty="0"/>
              <a:t> section 4.2.1)</a:t>
            </a:r>
            <a:endParaRPr lang="en-US" altLang="zh-CN" dirty="0"/>
          </a:p>
          <a:p>
            <a:r>
              <a:rPr lang="en-US" altLang="zh-CN"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a:t>You shall not direct the actions or votes of any other member of an IEEE 802 Working Group or retaliate against any other member for their actions or votes within IEEE 802 Working Group meetings, see </a:t>
            </a:r>
            <a:r>
              <a:rPr lang="en-US" altLang="zh-CN" u="sng" dirty="0">
                <a:hlinkClick r:id="rId4"/>
              </a:rPr>
              <a:t>https://standards.ieee.org/develop/policies/bylaws/sb_bylaws.pdf </a:t>
            </a:r>
            <a:r>
              <a:rPr lang="en-US" altLang="zh-CN" dirty="0"/>
              <a:t> section 5.2.1.3 and </a:t>
            </a:r>
            <a:r>
              <a:rPr lang="en-GB" altLang="zh-CN" u="sng" dirty="0">
                <a:hlinkClick r:id="rId3"/>
              </a:rPr>
              <a:t>http://ieee802.org/PNP/approved/IEEE_802_WG_PandP_v19.pdf</a:t>
            </a:r>
            <a:r>
              <a:rPr lang="en-GB" altLang="zh-CN" dirty="0"/>
              <a:t>  section 3.4.1, list item x</a:t>
            </a:r>
            <a:endParaRPr lang="en-US" altLang="zh-CN" dirty="0"/>
          </a:p>
          <a:p>
            <a:pPr>
              <a:buFontTx/>
              <a:buNone/>
            </a:pPr>
            <a:r>
              <a:rPr lang="en-US" altLang="zh-CN" sz="2800" dirty="0"/>
              <a:t>By participating in IEEE 802 meetings, you accept these requirements.  If you do not agree to these policies then you shall not participate.</a:t>
            </a:r>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#5</a:t>
            </a: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Ad Hoc Groups Operation</a:t>
            </a:r>
            <a:endParaRPr lang="zh-CN" altLang="en-US" dirty="0"/>
          </a:p>
        </p:txBody>
      </p:sp>
      <p:sp>
        <p:nvSpPr>
          <p:cNvPr id="3" name="内容占位符 2"/>
          <p:cNvSpPr>
            <a:spLocks noGrp="1"/>
          </p:cNvSpPr>
          <p:nvPr>
            <p:ph idx="1"/>
          </p:nvPr>
        </p:nvSpPr>
        <p:spPr/>
        <p:txBody>
          <a:bodyPr/>
          <a:lstStyle/>
          <a:p>
            <a:r>
              <a:rPr lang="en-US" altLang="en-US" dirty="0"/>
              <a:t>Straw Polls are only allowed during Ad Hoc group meeting // no motions, anyone can vote</a:t>
            </a:r>
          </a:p>
          <a:p>
            <a:r>
              <a:rPr lang="en-US" altLang="en-US" dirty="0"/>
              <a:t>A straw poll needs to achieves at least 75% to be converted to a motion at the TG level.</a:t>
            </a:r>
          </a:p>
          <a:p>
            <a:r>
              <a:rPr lang="en-US" altLang="en-US" dirty="0"/>
              <a:t>Each Presentation is suggested to have 20 minutes including presenting and Q&amp;A.</a:t>
            </a:r>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TGax</a:t>
            </a:r>
            <a:r>
              <a:rPr lang="en-US" altLang="zh-CN" dirty="0"/>
              <a:t> MU ad-hoc Schedule</a:t>
            </a:r>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graphicFrame>
        <p:nvGraphicFramePr>
          <p:cNvPr id="7" name="Table 6"/>
          <p:cNvGraphicFramePr>
            <a:graphicFrameLocks noGrp="1"/>
          </p:cNvGraphicFramePr>
          <p:nvPr>
            <p:extLst>
              <p:ext uri="{D42A27DB-BD31-4B8C-83A1-F6EECF244321}">
                <p14:modId xmlns:p14="http://schemas.microsoft.com/office/powerpoint/2010/main" val="1888509458"/>
              </p:ext>
            </p:extLst>
          </p:nvPr>
        </p:nvGraphicFramePr>
        <p:xfrm>
          <a:off x="1143000" y="1828800"/>
          <a:ext cx="7086600" cy="3486343"/>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708660">
                  <a:extLst>
                    <a:ext uri="{9D8B030D-6E8A-4147-A177-3AD203B41FA5}">
                      <a16:colId xmlns:a16="http://schemas.microsoft.com/office/drawing/2014/main" val="20005"/>
                    </a:ext>
                  </a:extLst>
                </a:gridCol>
                <a:gridCol w="708660">
                  <a:extLst>
                    <a:ext uri="{9D8B030D-6E8A-4147-A177-3AD203B41FA5}">
                      <a16:colId xmlns:a16="http://schemas.microsoft.com/office/drawing/2014/main" val="20006"/>
                    </a:ext>
                  </a:extLst>
                </a:gridCol>
                <a:gridCol w="1417320">
                  <a:extLst>
                    <a:ext uri="{9D8B030D-6E8A-4147-A177-3AD203B41FA5}">
                      <a16:colId xmlns:a16="http://schemas.microsoft.com/office/drawing/2014/main" val="20007"/>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gridSpan="2">
                  <a:txBody>
                    <a:bodyPr/>
                    <a:lstStyle/>
                    <a:p>
                      <a:pPr algn="ctr"/>
                      <a:r>
                        <a:rPr lang="en-US" dirty="0"/>
                        <a:t>Wednesday</a:t>
                      </a:r>
                    </a:p>
                  </a:txBody>
                  <a:tcPr/>
                </a:tc>
                <a:tc hMerge="1">
                  <a:txBody>
                    <a:bodyPr/>
                    <a:lstStyle/>
                    <a:p>
                      <a:endParaRPr lang="en-US"/>
                    </a:p>
                  </a:txBody>
                  <a:tcPr/>
                </a:tc>
                <a:tc>
                  <a:txBody>
                    <a:bodyPr/>
                    <a:lstStyle/>
                    <a:p>
                      <a:pPr algn="ctr"/>
                      <a:r>
                        <a:rPr lang="en-US" dirty="0"/>
                        <a:t>Thursday</a:t>
                      </a:r>
                    </a:p>
                  </a:txBody>
                  <a:tcPr/>
                </a:tc>
                <a:extLst>
                  <a:ext uri="{0D108BD9-81ED-4DB2-BD59-A6C34878D82A}">
                    <a16:rowId xmlns:a16="http://schemas.microsoft.com/office/drawing/2014/main" val="10000"/>
                  </a:ext>
                </a:extLst>
              </a:tr>
              <a:tr h="508092">
                <a:tc>
                  <a:txBody>
                    <a:bodyPr/>
                    <a:lstStyle/>
                    <a:p>
                      <a:pPr algn="ctr"/>
                      <a:r>
                        <a:rPr lang="en-US" dirty="0"/>
                        <a:t>AM 1</a:t>
                      </a:r>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a:t>TGax</a:t>
                      </a: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1"/>
                  </a:ext>
                </a:extLst>
              </a:tr>
              <a:tr h="533400">
                <a:tc>
                  <a:txBody>
                    <a:bodyPr/>
                    <a:lstStyle/>
                    <a:p>
                      <a:pPr algn="ctr"/>
                      <a:r>
                        <a:rPr lang="en-US" dirty="0"/>
                        <a:t>AM 2</a:t>
                      </a:r>
                    </a:p>
                  </a:txBody>
                  <a:tcPr/>
                </a:tc>
                <a:tc gridSpan="2">
                  <a:txBody>
                    <a:bodyPr/>
                    <a:lstStyle/>
                    <a:p>
                      <a:pPr algn="ctr"/>
                      <a:r>
                        <a:rPr lang="en-US" dirty="0" err="1"/>
                        <a:t>TGax</a:t>
                      </a:r>
                      <a:endParaRPr lang="en-US" dirty="0"/>
                    </a:p>
                  </a:txBody>
                  <a:tcPr/>
                </a:tc>
                <a:tc hMerge="1">
                  <a:txBody>
                    <a:bodyPr/>
                    <a:lstStyle/>
                    <a:p>
                      <a:endParaRPr lang="en-US"/>
                    </a:p>
                  </a:txBody>
                  <a:tcPr/>
                </a:tc>
                <a:tc>
                  <a:txBody>
                    <a:bodyPr/>
                    <a:lstStyle/>
                    <a:p>
                      <a:pPr algn="ctr"/>
                      <a:r>
                        <a:rPr lang="en-US" sz="1400" dirty="0"/>
                        <a:t>PHY</a:t>
                      </a:r>
                    </a:p>
                  </a:txBody>
                  <a:tcPr/>
                </a:tc>
                <a:tc>
                  <a:txBody>
                    <a:bodyPr/>
                    <a:lstStyle/>
                    <a:p>
                      <a:pPr algn="ctr"/>
                      <a:r>
                        <a:rPr lang="en-US" sz="1400" dirty="0"/>
                        <a:t>MAC</a:t>
                      </a:r>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533400">
                <a:tc>
                  <a:txBody>
                    <a:bodyPr/>
                    <a:lstStyle/>
                    <a:p>
                      <a:pPr algn="ctr"/>
                      <a:r>
                        <a:rPr lang="en-US" dirty="0"/>
                        <a:t>PM 1</a:t>
                      </a:r>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dirty="0" err="1"/>
                        <a:t>TGax</a:t>
                      </a:r>
                      <a:endParaRPr lang="en-US" dirty="0"/>
                    </a:p>
                  </a:txBody>
                  <a:tcPr/>
                </a:tc>
                <a:extLst>
                  <a:ext uri="{0D108BD9-81ED-4DB2-BD59-A6C34878D82A}">
                    <a16:rowId xmlns:a16="http://schemas.microsoft.com/office/drawing/2014/main" val="10003"/>
                  </a:ext>
                </a:extLst>
              </a:tr>
              <a:tr h="609600">
                <a:tc>
                  <a:txBody>
                    <a:bodyPr/>
                    <a:lstStyle/>
                    <a:p>
                      <a:pPr algn="ctr"/>
                      <a:r>
                        <a:rPr lang="en-US" dirty="0"/>
                        <a:t>PM</a:t>
                      </a:r>
                      <a:r>
                        <a:rPr lang="en-US" baseline="0" dirty="0"/>
                        <a:t> 2</a:t>
                      </a:r>
                      <a:endParaRPr lang="en-US" dirty="0"/>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dirty="0" err="1"/>
                        <a:t>TGax</a:t>
                      </a:r>
                      <a:endParaRPr lang="en-US" dirty="0"/>
                    </a:p>
                  </a:txBody>
                  <a:tcPr/>
                </a:tc>
                <a:extLst>
                  <a:ext uri="{0D108BD9-81ED-4DB2-BD59-A6C34878D82A}">
                    <a16:rowId xmlns:a16="http://schemas.microsoft.com/office/drawing/2014/main" val="10004"/>
                  </a:ext>
                </a:extLst>
              </a:tr>
              <a:tr h="578005">
                <a:tc>
                  <a:txBody>
                    <a:bodyPr/>
                    <a:lstStyle/>
                    <a:p>
                      <a:pPr algn="ctr"/>
                      <a:r>
                        <a:rPr lang="en-US" dirty="0"/>
                        <a:t>EVE</a:t>
                      </a:r>
                    </a:p>
                  </a:txBody>
                  <a:tcPr/>
                </a:tc>
                <a:tc>
                  <a:txBody>
                    <a:bodyPr/>
                    <a:lstStyle/>
                    <a:p>
                      <a:pPr algn="ctr"/>
                      <a:r>
                        <a:rPr lang="en-US" sz="1400" dirty="0"/>
                        <a:t>PHY</a:t>
                      </a:r>
                    </a:p>
                  </a:txBody>
                  <a:tcPr/>
                </a:tc>
                <a:tc>
                  <a:txBody>
                    <a:bodyPr/>
                    <a:lstStyle/>
                    <a:p>
                      <a:pPr algn="ctr"/>
                      <a:r>
                        <a:rPr lang="en-US" sz="1400" dirty="0"/>
                        <a:t>MAC</a:t>
                      </a:r>
                    </a:p>
                  </a:txBody>
                  <a:tcPr/>
                </a:tc>
                <a:tc>
                  <a:txBody>
                    <a:bodyPr/>
                    <a:lstStyle/>
                    <a:p>
                      <a:pPr algn="ctr"/>
                      <a:r>
                        <a:rPr lang="en-US" sz="2000" b="1" dirty="0">
                          <a:solidFill>
                            <a:srgbClr val="FF0000"/>
                          </a:solidFill>
                        </a:rPr>
                        <a:t>MU</a:t>
                      </a:r>
                    </a:p>
                  </a:txBody>
                  <a:tcPr/>
                </a:tc>
                <a:tc>
                  <a:txBody>
                    <a:bodyPr/>
                    <a:lstStyle/>
                    <a:p>
                      <a:pPr algn="ctr"/>
                      <a:r>
                        <a:rPr lang="en-US" sz="1400" dirty="0"/>
                        <a:t>MAC</a:t>
                      </a:r>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Submissions</a:t>
            </a:r>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9"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a:t>Notes:  </a:t>
            </a:r>
          </a:p>
          <a:p>
            <a:pPr marL="742950" lvl="1" indent="-285750">
              <a:buFont typeface="Arial" panose="020B0604020202020204" pitchFamily="34" charset="0"/>
              <a:buChar char="•"/>
            </a:pPr>
            <a:r>
              <a:rPr lang="en-US" sz="1600" b="1" dirty="0">
                <a:solidFill>
                  <a:srgbClr val="00B050"/>
                </a:solidFill>
              </a:rPr>
              <a:t>Docs in green color have been presented. </a:t>
            </a:r>
          </a:p>
          <a:p>
            <a:pPr lvl="1">
              <a:buFont typeface="Arial" pitchFamily="34" charset="0"/>
              <a:buChar char="•"/>
            </a:pPr>
            <a:r>
              <a:rPr lang="en-US" sz="1600" b="1" dirty="0">
                <a:solidFill>
                  <a:srgbClr val="FF0000"/>
                </a:solidFill>
              </a:rPr>
              <a:t>    Docs in red color have been withdrawn.</a:t>
            </a:r>
          </a:p>
          <a:p>
            <a:pPr lvl="1">
              <a:buFont typeface="Arial" pitchFamily="34" charset="0"/>
              <a:buChar char="•"/>
            </a:pPr>
            <a:r>
              <a:rPr lang="en-US" sz="1600" b="1" dirty="0"/>
              <a:t>    Docs in black color have NOT been presented.</a:t>
            </a:r>
          </a:p>
          <a:p>
            <a:pPr lvl="1">
              <a:buFont typeface="Arial" pitchFamily="34" charset="0"/>
              <a:buChar char="•"/>
            </a:pPr>
            <a:r>
              <a:rPr lang="en-US" sz="1600" b="1" dirty="0">
                <a:solidFill>
                  <a:srgbClr val="FFC000"/>
                </a:solidFill>
              </a:rPr>
              <a:t>    Docs presented but need more discussion or deferred</a:t>
            </a:r>
          </a:p>
        </p:txBody>
      </p:sp>
      <p:graphicFrame>
        <p:nvGraphicFramePr>
          <p:cNvPr id="10" name="Table 9"/>
          <p:cNvGraphicFramePr>
            <a:graphicFrameLocks noGrp="1"/>
          </p:cNvGraphicFramePr>
          <p:nvPr>
            <p:extLst>
              <p:ext uri="{D42A27DB-BD31-4B8C-83A1-F6EECF244321}">
                <p14:modId xmlns:p14="http://schemas.microsoft.com/office/powerpoint/2010/main" val="1713544147"/>
              </p:ext>
            </p:extLst>
          </p:nvPr>
        </p:nvGraphicFramePr>
        <p:xfrm>
          <a:off x="685800" y="3067887"/>
          <a:ext cx="8153399" cy="2108742"/>
        </p:xfrm>
        <a:graphic>
          <a:graphicData uri="http://schemas.openxmlformats.org/drawingml/2006/table">
            <a:tbl>
              <a:tblPr/>
              <a:tblGrid>
                <a:gridCol w="11430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1459655">
                  <a:extLst>
                    <a:ext uri="{9D8B030D-6E8A-4147-A177-3AD203B41FA5}">
                      <a16:colId xmlns:a16="http://schemas.microsoft.com/office/drawing/2014/main" val="20002"/>
                    </a:ext>
                  </a:extLst>
                </a:gridCol>
                <a:gridCol w="2426544">
                  <a:extLst>
                    <a:ext uri="{9D8B030D-6E8A-4147-A177-3AD203B41FA5}">
                      <a16:colId xmlns:a16="http://schemas.microsoft.com/office/drawing/2014/main" val="20004"/>
                    </a:ext>
                  </a:extLst>
                </a:gridCol>
              </a:tblGrid>
              <a:tr h="166280">
                <a:tc>
                  <a:txBody>
                    <a:bodyPr/>
                    <a:lstStyle/>
                    <a:p>
                      <a:pPr algn="ctr" fontAlgn="b"/>
                      <a:r>
                        <a:rPr lang="en-US" sz="1000" b="1" i="0" u="none" strike="noStrike" dirty="0">
                          <a:solidFill>
                            <a:srgbClr val="FFFFFF"/>
                          </a:solidFill>
                          <a:effectLst/>
                          <a:latin typeface="Calibri" panose="020F0502020204030204" pitchFamily="34" charset="0"/>
                        </a:rPr>
                        <a:t>DCN</a:t>
                      </a:r>
                    </a:p>
                  </a:txBody>
                  <a:tcPr marL="8314" marR="8314" marT="8314"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Title</a:t>
                      </a:r>
                    </a:p>
                  </a:txBody>
                  <a:tcPr marL="8314" marR="8314" marT="8314" marB="0" anchor="b">
                    <a:lnL>
                      <a:noFill/>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000" b="1" i="0" u="none" strike="noStrike">
                          <a:solidFill>
                            <a:srgbClr val="FFFFFF"/>
                          </a:solidFill>
                          <a:effectLst/>
                          <a:latin typeface="Calibri" panose="020F0502020204030204" pitchFamily="34" charset="0"/>
                        </a:rPr>
                        <a:t>Author</a:t>
                      </a:r>
                    </a:p>
                  </a:txBody>
                  <a:tcPr marL="8314" marR="8314" marT="8314" marB="0" anchor="b">
                    <a:lnL>
                      <a:noFill/>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fontAlgn="b"/>
                      <a:r>
                        <a:rPr lang="en-US" sz="1000" b="1" i="0" u="none" strike="noStrike" dirty="0">
                          <a:solidFill>
                            <a:srgbClr val="FFFFFF"/>
                          </a:solidFill>
                          <a:effectLst/>
                          <a:latin typeface="Calibri" panose="020F0502020204030204" pitchFamily="34" charset="0"/>
                        </a:rPr>
                        <a:t>Status</a:t>
                      </a:r>
                    </a:p>
                  </a:txBody>
                  <a:tcPr marL="8314" marR="8314" marT="8314" marB="0" anchor="b">
                    <a:lnL>
                      <a:noFill/>
                    </a:lnL>
                    <a:lnR>
                      <a:noFill/>
                    </a:lnR>
                    <a:lnT w="6350" cap="flat" cmpd="sng" algn="ctr">
                      <a:solidFill>
                        <a:srgbClr val="9BC2E6"/>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10000"/>
                  </a:ext>
                </a:extLst>
              </a:tr>
              <a:tr h="166280">
                <a:tc>
                  <a:txBody>
                    <a:bodyPr/>
                    <a:lstStyle/>
                    <a:p>
                      <a:pPr algn="l" fontAlgn="t"/>
                      <a:r>
                        <a:rPr lang="en-US" sz="1400" b="0" i="0" u="none" strike="noStrike" dirty="0">
                          <a:solidFill>
                            <a:srgbClr val="000000"/>
                          </a:solidFill>
                          <a:effectLst/>
                          <a:highlight>
                            <a:srgbClr val="00FF00"/>
                          </a:highlight>
                          <a:latin typeface="Calibri" panose="020F0502020204030204" pitchFamily="34" charset="0"/>
                        </a:rPr>
                        <a:t>11-17/1286</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highlight>
                            <a:srgbClr val="00FF00"/>
                          </a:highlight>
                          <a:latin typeface="Calibri" panose="020F0502020204030204" pitchFamily="34" charset="0"/>
                        </a:rPr>
                        <a:t>CR DL MU procedure</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highlight>
                            <a:srgbClr val="00FF00"/>
                          </a:highlight>
                          <a:latin typeface="Calibri" panose="020F0502020204030204" pitchFamily="34" charset="0"/>
                        </a:rPr>
                        <a:t>Zhou Lan</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highlight>
                            <a:srgbClr val="00FF00"/>
                          </a:highlight>
                          <a:latin typeface="Calibri" panose="020F0502020204030204" pitchFamily="34" charset="0"/>
                        </a:rPr>
                        <a:t>ready for motion except CIDs </a:t>
                      </a:r>
                    </a:p>
                    <a:p>
                      <a:pPr algn="l" fontAlgn="t"/>
                      <a:r>
                        <a:rPr lang="en-US" sz="1400" b="0" i="0" u="none" strike="noStrike" dirty="0">
                          <a:solidFill>
                            <a:srgbClr val="000000"/>
                          </a:solidFill>
                          <a:effectLst/>
                          <a:highlight>
                            <a:srgbClr val="00FF00"/>
                          </a:highlight>
                          <a:latin typeface="Calibri" panose="020F0502020204030204" pitchFamily="34" charset="0"/>
                        </a:rPr>
                        <a:t>4802, 4803, 7089, and 7647</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93284101"/>
                  </a:ext>
                </a:extLst>
              </a:tr>
              <a:tr h="166280">
                <a:tc>
                  <a:txBody>
                    <a:bodyPr/>
                    <a:lstStyle/>
                    <a:p>
                      <a:pPr algn="l" fontAlgn="t"/>
                      <a:r>
                        <a:rPr lang="en-US" sz="1400" b="0" i="0" u="none" strike="noStrike" dirty="0">
                          <a:solidFill>
                            <a:srgbClr val="000000"/>
                          </a:solidFill>
                          <a:effectLst/>
                          <a:highlight>
                            <a:srgbClr val="00FF00"/>
                          </a:highlight>
                          <a:latin typeface="Calibri" panose="020F0502020204030204" pitchFamily="34" charset="0"/>
                        </a:rPr>
                        <a:t>11-17/1060</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algn="l" defTabSz="914400" rtl="0" eaLnBrk="1" fontAlgn="t" latinLnBrk="0" hangingPunct="1"/>
                      <a:r>
                        <a:rPr lang="en-US" sz="1400" b="0" i="0" u="none" strike="noStrike" kern="1200" dirty="0">
                          <a:solidFill>
                            <a:srgbClr val="000000"/>
                          </a:solidFill>
                          <a:effectLst/>
                          <a:highlight>
                            <a:srgbClr val="00FF00"/>
                          </a:highlight>
                          <a:latin typeface="Calibri" panose="020F0502020204030204" pitchFamily="34" charset="0"/>
                          <a:ea typeface="+mn-ea"/>
                          <a:cs typeface="+mn-cs"/>
                        </a:rPr>
                        <a:t>CR on CID 6053</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err="1">
                          <a:solidFill>
                            <a:srgbClr val="000000"/>
                          </a:solidFill>
                          <a:effectLst/>
                          <a:highlight>
                            <a:srgbClr val="00FF00"/>
                          </a:highlight>
                          <a:latin typeface="Calibri" panose="020F0502020204030204" pitchFamily="34" charset="0"/>
                        </a:rPr>
                        <a:t>Jeongki</a:t>
                      </a:r>
                      <a:r>
                        <a:rPr lang="en-US" sz="1400" b="0" i="0" u="none" strike="noStrike" dirty="0">
                          <a:solidFill>
                            <a:srgbClr val="000000"/>
                          </a:solidFill>
                          <a:effectLst/>
                          <a:highlight>
                            <a:srgbClr val="00FF00"/>
                          </a:highlight>
                          <a:latin typeface="Calibri" panose="020F0502020204030204" pitchFamily="34" charset="0"/>
                        </a:rPr>
                        <a:t> Kim </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b"/>
                      <a:r>
                        <a:rPr lang="en-US" sz="1400" b="0" i="0" u="none" strike="noStrike" dirty="0">
                          <a:solidFill>
                            <a:srgbClr val="000000"/>
                          </a:solidFill>
                          <a:effectLst/>
                          <a:highlight>
                            <a:srgbClr val="00FF00"/>
                          </a:highlight>
                          <a:latin typeface="Calibri" panose="020F0502020204030204" pitchFamily="34" charset="0"/>
                        </a:rPr>
                        <a:t>no agreement</a:t>
                      </a: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2560">
                <a:tc>
                  <a:txBody>
                    <a:bodyPr/>
                    <a:lstStyle/>
                    <a:p>
                      <a:pPr algn="l" fontAlgn="t"/>
                      <a:r>
                        <a:rPr lang="en-US" sz="1400" b="0" i="0" u="none" strike="noStrike" kern="1200" dirty="0">
                          <a:solidFill>
                            <a:srgbClr val="000000"/>
                          </a:solidFill>
                          <a:effectLst/>
                          <a:highlight>
                            <a:srgbClr val="00FF00"/>
                          </a:highlight>
                          <a:latin typeface="Calibri" panose="020F0502020204030204" pitchFamily="34" charset="0"/>
                          <a:ea typeface="+mn-ea"/>
                          <a:cs typeface="+mn-cs"/>
                        </a:rPr>
                        <a:t>11-17/1139</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algn="l" defTabSz="914400" rtl="0" eaLnBrk="1" fontAlgn="t" latinLnBrk="0" hangingPunct="1"/>
                      <a:r>
                        <a:rPr lang="en-US" sz="1400" b="0" i="0" u="none" strike="noStrike" kern="1200" dirty="0">
                          <a:solidFill>
                            <a:srgbClr val="000000"/>
                          </a:solidFill>
                          <a:effectLst/>
                          <a:highlight>
                            <a:srgbClr val="00FF00"/>
                          </a:highlight>
                          <a:latin typeface="Calibri" panose="020F0502020204030204" pitchFamily="34" charset="0"/>
                          <a:ea typeface="+mn-ea"/>
                          <a:cs typeface="+mn-cs"/>
                        </a:rPr>
                        <a:t>Comment Resolution on retransmission of OFDMA random access</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dirty="0">
                          <a:solidFill>
                            <a:srgbClr val="000000"/>
                          </a:solidFill>
                          <a:effectLst/>
                          <a:highlight>
                            <a:srgbClr val="00FF00"/>
                          </a:highlight>
                          <a:latin typeface="Calibri" panose="020F0502020204030204" pitchFamily="34" charset="0"/>
                        </a:rPr>
                        <a:t>Jing Ma</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b"/>
                      <a:endParaRPr lang="en-US" sz="1400" b="0" i="0" u="none" strike="noStrike" dirty="0">
                        <a:solidFill>
                          <a:srgbClr val="000000"/>
                        </a:solidFill>
                        <a:effectLst/>
                        <a:highlight>
                          <a:srgbClr val="00FF00"/>
                        </a:highlight>
                        <a:latin typeface="Calibri" panose="020F0502020204030204" pitchFamily="34" charset="0"/>
                      </a:endParaRP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2560">
                <a:tc>
                  <a:txBody>
                    <a:bodyPr/>
                    <a:lstStyle/>
                    <a:p>
                      <a:pPr algn="l" fontAlgn="t"/>
                      <a:r>
                        <a:rPr lang="en-US" sz="1400" b="0" i="0" u="none" strike="noStrike" kern="1200" dirty="0">
                          <a:solidFill>
                            <a:srgbClr val="000000"/>
                          </a:solidFill>
                          <a:effectLst/>
                          <a:highlight>
                            <a:srgbClr val="00FF00"/>
                          </a:highlight>
                          <a:latin typeface="Calibri" panose="020F0502020204030204" pitchFamily="34" charset="0"/>
                          <a:ea typeface="+mn-ea"/>
                          <a:cs typeface="+mn-cs"/>
                        </a:rPr>
                        <a:t>11-17/1091</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sz="1400" b="0" i="0" u="none" strike="noStrike" kern="1200" dirty="0">
                          <a:solidFill>
                            <a:srgbClr val="000000"/>
                          </a:solidFill>
                          <a:effectLst/>
                          <a:highlight>
                            <a:srgbClr val="00FF00"/>
                          </a:highlight>
                          <a:latin typeface="Calibri" panose="020F0502020204030204" pitchFamily="34" charset="0"/>
                          <a:ea typeface="+mn-ea"/>
                          <a:cs typeface="+mn-cs"/>
                        </a:rPr>
                        <a:t>Proposed resolution for comments related to CIDs in 27.5.2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sz="1400" b="0" i="0" u="none" strike="noStrike" kern="1200" dirty="0">
                          <a:solidFill>
                            <a:srgbClr val="000000"/>
                          </a:solidFill>
                          <a:effectLst/>
                          <a:highlight>
                            <a:srgbClr val="00FF00"/>
                          </a:highlight>
                          <a:latin typeface="Calibri" panose="020F0502020204030204" pitchFamily="34" charset="0"/>
                          <a:ea typeface="+mn-ea"/>
                          <a:cs typeface="+mn-cs"/>
                        </a:rPr>
                        <a:t>Jing Ma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b"/>
                      <a:endParaRPr lang="en-US" sz="1400" b="0" i="0" u="none" strike="noStrike" dirty="0">
                        <a:solidFill>
                          <a:srgbClr val="000000"/>
                        </a:solidFill>
                        <a:effectLst/>
                        <a:highlight>
                          <a:srgbClr val="00FF00"/>
                        </a:highlight>
                        <a:latin typeface="Calibri" panose="020F0502020204030204" pitchFamily="34" charset="0"/>
                      </a:endParaRPr>
                    </a:p>
                  </a:txBody>
                  <a:tcPr marL="8314" marR="8314" marT="831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61050421"/>
                  </a:ext>
                </a:extLst>
              </a:tr>
              <a:tr h="332560">
                <a:tc>
                  <a:txBody>
                    <a:bodyPr/>
                    <a:lstStyle/>
                    <a:p>
                      <a:pPr algn="l" fontAlgn="t"/>
                      <a:r>
                        <a:rPr lang="en-US" sz="1400" b="0" i="0" u="none" strike="noStrike" kern="1200" dirty="0">
                          <a:solidFill>
                            <a:srgbClr val="000000"/>
                          </a:solidFill>
                          <a:effectLst/>
                          <a:highlight>
                            <a:srgbClr val="00FF00"/>
                          </a:highlight>
                          <a:latin typeface="Calibri" panose="020F0502020204030204" pitchFamily="34" charset="0"/>
                          <a:ea typeface="+mn-ea"/>
                          <a:cs typeface="+mn-cs"/>
                        </a:rPr>
                        <a:t>11-17/1440</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b="0" i="0" u="none" strike="noStrike" kern="1200" dirty="0">
                          <a:solidFill>
                            <a:srgbClr val="000000"/>
                          </a:solidFill>
                          <a:effectLst/>
                          <a:highlight>
                            <a:srgbClr val="00FF00"/>
                          </a:highlight>
                          <a:latin typeface="Calibri" panose="020F0502020204030204" pitchFamily="34" charset="0"/>
                          <a:ea typeface="+mn-ea"/>
                          <a:cs typeface="+mn-cs"/>
                        </a:rPr>
                        <a:t>CR on RDG MU</a:t>
                      </a: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r>
                        <a:rPr lang="en-US" sz="1400" dirty="0" err="1">
                          <a:highlight>
                            <a:srgbClr val="00FF00"/>
                          </a:highlight>
                        </a:rPr>
                        <a:t>Yunbo</a:t>
                      </a:r>
                      <a:r>
                        <a:rPr lang="en-US" sz="1400" dirty="0">
                          <a:highlight>
                            <a:srgbClr val="00FF00"/>
                          </a:highlight>
                        </a:rPr>
                        <a:t> Li</a:t>
                      </a:r>
                      <a:endParaRPr lang="en-US" sz="1400" b="0" i="0" u="none" strike="noStrike" dirty="0">
                        <a:solidFill>
                          <a:srgbClr val="000000"/>
                        </a:solidFill>
                        <a:effectLst/>
                        <a:highlight>
                          <a:srgbClr val="00FF00"/>
                        </a:highlight>
                        <a:latin typeface="Calibri" panose="020F0502020204030204" pitchFamily="34" charset="0"/>
                      </a:endParaRP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l" fontAlgn="t"/>
                      <a:endParaRPr lang="en-US" sz="1400" b="0" i="0" u="none" strike="noStrike" dirty="0">
                        <a:solidFill>
                          <a:srgbClr val="000000"/>
                        </a:solidFill>
                        <a:effectLst/>
                        <a:latin typeface="Calibri" panose="020F0502020204030204" pitchFamily="34" charset="0"/>
                      </a:endParaRPr>
                    </a:p>
                  </a:txBody>
                  <a:tcPr marL="8314" marR="8314" marT="831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56861027"/>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SP#1</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1286r1</a:t>
            </a:r>
            <a:r>
              <a:rPr lang="en-US" altLang="zh-CN" dirty="0"/>
              <a:t>?</a:t>
            </a:r>
          </a:p>
          <a:p>
            <a:pPr lvl="1"/>
            <a:r>
              <a:rPr lang="en-US" altLang="zh-CN" dirty="0"/>
              <a:t>CID </a:t>
            </a:r>
            <a:r>
              <a:rPr lang="en-GB" dirty="0"/>
              <a:t>3223, 3224, 4797, 4798, 4799, 4801, 4802, 4803, 4804, 5179, 5180, 5181, 5182, 5698, 5699, 5700, 5701, 5780, 5808, 5943, 5944, 5945, 5980, 5981, 5982, 6099, 6163, 6164, 6165, 7089, 7226, 7385, 7571, 7572, 7642, 7643, 7688, 7689, 7807, 7808, 8053, 8167, 8168, 8217, 8255, 8270, 8294, 8495, 8496, 8497, 8593, 8696, 8697, 8698, 8699, 9290, 9398, 9454, 9457, 9466, 9467, 9468, 9526, 9587, 9704, 9705, 9706, 9889, 9890, 9891, 9892, 9893, 10316</a:t>
            </a:r>
            <a:endParaRPr lang="en-US" sz="1600" dirty="0"/>
          </a:p>
          <a:p>
            <a:pPr lvl="1"/>
            <a:endParaRPr lang="en-US" altLang="zh-CN" dirty="0"/>
          </a:p>
          <a:p>
            <a:r>
              <a:rPr lang="en-US" altLang="zh-CN" dirty="0"/>
              <a:t>Accepted without objection -&gt; SP passes</a:t>
            </a:r>
          </a:p>
        </p:txBody>
      </p:sp>
      <p:sp>
        <p:nvSpPr>
          <p:cNvPr id="4" name="Date Placeholder 3"/>
          <p:cNvSpPr>
            <a:spLocks noGrp="1"/>
          </p:cNvSpPr>
          <p:nvPr>
            <p:ph type="dt" sz="half" idx="10"/>
          </p:nvPr>
        </p:nvSpPr>
        <p:spPr/>
        <p:txBody>
          <a:bodyPr/>
          <a:lstStyle/>
          <a:p>
            <a:pPr>
              <a:defRPr/>
            </a:pPr>
            <a:r>
              <a:rPr lang="en-US" altLang="en-US"/>
              <a:t>Sept</a:t>
            </a:r>
            <a:r>
              <a:rPr lang="en-US"/>
              <a:t>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14</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537955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SP#2</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1139r2</a:t>
            </a:r>
            <a:r>
              <a:rPr lang="en-US" altLang="zh-CN" dirty="0"/>
              <a:t>?</a:t>
            </a:r>
          </a:p>
          <a:p>
            <a:pPr lvl="1"/>
            <a:r>
              <a:rPr lang="en-US" altLang="zh-CN" dirty="0"/>
              <a:t>CID </a:t>
            </a:r>
            <a:r>
              <a:rPr lang="en-GB" dirty="0"/>
              <a:t>6139, 7425</a:t>
            </a:r>
            <a:endParaRPr lang="en-US" dirty="0"/>
          </a:p>
          <a:p>
            <a:pPr lvl="1"/>
            <a:endParaRPr lang="en-US" altLang="zh-CN" dirty="0"/>
          </a:p>
          <a:p>
            <a:pPr lvl="1"/>
            <a:endParaRPr lang="en-US" altLang="zh-CN" dirty="0"/>
          </a:p>
          <a:p>
            <a:r>
              <a:rPr lang="en-US" altLang="zh-CN" dirty="0"/>
              <a:t>Accepted without objection -&gt; SP passes</a:t>
            </a:r>
          </a:p>
          <a:p>
            <a:pPr marL="457200" lvl="1" indent="0">
              <a:buNone/>
            </a:pPr>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ltLang="en-US"/>
              <a:t>Sept</a:t>
            </a:r>
            <a:r>
              <a:rPr lang="en-US"/>
              <a:t>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15</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316630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SP#3</a:t>
            </a:r>
          </a:p>
        </p:txBody>
      </p:sp>
      <p:sp>
        <p:nvSpPr>
          <p:cNvPr id="3" name="Content Placeholder 2"/>
          <p:cNvSpPr>
            <a:spLocks noGrp="1"/>
          </p:cNvSpPr>
          <p:nvPr>
            <p:ph idx="1"/>
          </p:nvPr>
        </p:nvSpPr>
        <p:spPr/>
        <p:txBody>
          <a:bodyPr/>
          <a:lstStyle/>
          <a:p>
            <a:r>
              <a:rPr lang="en-US" altLang="zh-CN" dirty="0"/>
              <a:t>Do you agree the proposed comment resolution to the following CIDs as in </a:t>
            </a:r>
            <a:r>
              <a:rPr lang="en-GB" dirty="0"/>
              <a:t>11-17/</a:t>
            </a:r>
            <a:r>
              <a:rPr lang="en-GB" dirty="0" err="1"/>
              <a:t>1091r1</a:t>
            </a:r>
            <a:r>
              <a:rPr lang="en-US" altLang="zh-CN" dirty="0"/>
              <a:t>?</a:t>
            </a:r>
          </a:p>
          <a:p>
            <a:pPr lvl="1"/>
            <a:r>
              <a:rPr lang="en-US" altLang="zh-CN" dirty="0"/>
              <a:t>CID </a:t>
            </a:r>
            <a:r>
              <a:rPr lang="en-GB" dirty="0"/>
              <a:t>7394, 8058, 8275, 8303</a:t>
            </a:r>
          </a:p>
          <a:p>
            <a:pPr lvl="1"/>
            <a:endParaRPr lang="en-US" altLang="zh-CN" dirty="0"/>
          </a:p>
          <a:p>
            <a:r>
              <a:rPr lang="en-US" altLang="zh-CN" sz="2800" b="1" dirty="0">
                <a:cs typeface="ＭＳ Ｐゴシック" charset="0"/>
              </a:rPr>
              <a:t>Accepted without objection -&gt; SP passes</a:t>
            </a:r>
          </a:p>
          <a:p>
            <a:pPr marL="457200" lvl="1" indent="0">
              <a:buNone/>
            </a:pPr>
            <a:endParaRPr lang="en-US" altLang="zh-CN" dirty="0"/>
          </a:p>
          <a:p>
            <a:endParaRPr lang="en-US" dirty="0"/>
          </a:p>
        </p:txBody>
      </p:sp>
      <p:sp>
        <p:nvSpPr>
          <p:cNvPr id="4" name="Date Placeholder 3"/>
          <p:cNvSpPr>
            <a:spLocks noGrp="1"/>
          </p:cNvSpPr>
          <p:nvPr>
            <p:ph type="dt" sz="half" idx="10"/>
          </p:nvPr>
        </p:nvSpPr>
        <p:spPr/>
        <p:txBody>
          <a:bodyPr/>
          <a:lstStyle/>
          <a:p>
            <a:pPr>
              <a:defRPr/>
            </a:pPr>
            <a:r>
              <a:rPr lang="en-US" altLang="en-US"/>
              <a:t>Sept</a:t>
            </a:r>
            <a:r>
              <a:rPr lang="en-US"/>
              <a:t>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1379121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SP#4</a:t>
            </a:r>
          </a:p>
        </p:txBody>
      </p:sp>
      <p:sp>
        <p:nvSpPr>
          <p:cNvPr id="3" name="Content Placeholder 2"/>
          <p:cNvSpPr>
            <a:spLocks noGrp="1"/>
          </p:cNvSpPr>
          <p:nvPr>
            <p:ph idx="1"/>
          </p:nvPr>
        </p:nvSpPr>
        <p:spPr/>
        <p:txBody>
          <a:bodyPr/>
          <a:lstStyle/>
          <a:p>
            <a:r>
              <a:rPr lang="en-US" altLang="zh-CN" dirty="0"/>
              <a:t>Do you agree the proposed comment resolution to the following CIDs and the corresponding spec text modification as in </a:t>
            </a:r>
            <a:r>
              <a:rPr lang="en-GB" dirty="0"/>
              <a:t>11-17/</a:t>
            </a:r>
            <a:r>
              <a:rPr lang="en-GB" dirty="0" err="1"/>
              <a:t>1060r6</a:t>
            </a:r>
            <a:r>
              <a:rPr lang="en-US" altLang="zh-CN" dirty="0"/>
              <a:t>?</a:t>
            </a:r>
          </a:p>
          <a:p>
            <a:pPr lvl="1"/>
            <a:r>
              <a:rPr lang="en-US" altLang="zh-CN" dirty="0"/>
              <a:t>CID </a:t>
            </a:r>
            <a:r>
              <a:rPr lang="en-GB" dirty="0"/>
              <a:t>6053, 6042</a:t>
            </a:r>
            <a:endParaRPr lang="en-US" altLang="zh-CN" dirty="0"/>
          </a:p>
          <a:p>
            <a:endParaRPr lang="en-US" dirty="0"/>
          </a:p>
          <a:p>
            <a:r>
              <a:rPr lang="en-US" altLang="zh-CN" dirty="0"/>
              <a:t>Accepted without objection -&gt; SP passes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en-US"/>
              <a:t>Sept</a:t>
            </a:r>
            <a:r>
              <a:rPr lang="en-US"/>
              <a:t>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12035468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SP#6</a:t>
            </a:r>
          </a:p>
        </p:txBody>
      </p:sp>
      <p:sp>
        <p:nvSpPr>
          <p:cNvPr id="3" name="Content Placeholder 2"/>
          <p:cNvSpPr>
            <a:spLocks noGrp="1"/>
          </p:cNvSpPr>
          <p:nvPr>
            <p:ph idx="1"/>
          </p:nvPr>
        </p:nvSpPr>
        <p:spPr/>
        <p:txBody>
          <a:bodyPr/>
          <a:lstStyle/>
          <a:p>
            <a:r>
              <a:rPr lang="en-GB" i="1" dirty="0"/>
              <a:t>Do you agree with AP as an RD responder to trigger UL MU-MIMO transmissions in RDP and Option 1 in </a:t>
            </a:r>
            <a:r>
              <a:rPr lang="en-GB" i="1" dirty="0" err="1"/>
              <a:t>1440r1</a:t>
            </a:r>
            <a:r>
              <a:rPr lang="en-GB" i="1" dirty="0"/>
              <a:t> as a resolution for CIDs </a:t>
            </a:r>
            <a:r>
              <a:rPr lang="en-GB" dirty="0"/>
              <a:t>9472 and 9492</a:t>
            </a:r>
            <a:r>
              <a:rPr lang="en-GB" i="1" dirty="0"/>
              <a:t>?</a:t>
            </a:r>
          </a:p>
          <a:p>
            <a:endParaRPr lang="en-GB" i="1" dirty="0"/>
          </a:p>
          <a:p>
            <a:r>
              <a:rPr lang="en-GB" i="1" dirty="0"/>
              <a:t>Y/N/A: 8/6/4  -&gt; SP fails</a:t>
            </a:r>
          </a:p>
          <a:p>
            <a:endParaRPr lang="en-GB" i="1"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en-US"/>
              <a:t>Sept</a:t>
            </a:r>
            <a:r>
              <a:rPr lang="en-US"/>
              <a:t>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18</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537478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 SP#7</a:t>
            </a:r>
          </a:p>
        </p:txBody>
      </p:sp>
      <p:sp>
        <p:nvSpPr>
          <p:cNvPr id="3" name="Content Placeholder 2"/>
          <p:cNvSpPr>
            <a:spLocks noGrp="1"/>
          </p:cNvSpPr>
          <p:nvPr>
            <p:ph idx="1"/>
          </p:nvPr>
        </p:nvSpPr>
        <p:spPr/>
        <p:txBody>
          <a:bodyPr/>
          <a:lstStyle/>
          <a:p>
            <a:r>
              <a:rPr lang="en-GB" i="1" dirty="0"/>
              <a:t>Do you agree with AP as an RD responder to trigger both UL MU-MIMO and UL OFDMA transmissions in RDP and Option 2 in </a:t>
            </a:r>
            <a:r>
              <a:rPr lang="en-GB" i="1" dirty="0" err="1"/>
              <a:t>1440r1</a:t>
            </a:r>
            <a:r>
              <a:rPr lang="en-GB" i="1" dirty="0"/>
              <a:t> as a resolution for CIDs </a:t>
            </a:r>
            <a:r>
              <a:rPr lang="en-GB" dirty="0"/>
              <a:t>9472 and 9492</a:t>
            </a:r>
            <a:r>
              <a:rPr lang="en-GB" i="1" dirty="0"/>
              <a:t>?</a:t>
            </a:r>
          </a:p>
          <a:p>
            <a:endParaRPr lang="en-GB" i="1" dirty="0"/>
          </a:p>
          <a:p>
            <a:r>
              <a:rPr lang="en-GB" i="1" dirty="0"/>
              <a:t>No SP was run</a:t>
            </a:r>
          </a:p>
          <a:p>
            <a:endParaRPr lang="en-GB" i="1" dirty="0"/>
          </a:p>
          <a:p>
            <a:pPr marL="0" indent="0">
              <a:buNone/>
            </a:pP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altLang="en-US"/>
              <a:t>Sept</a:t>
            </a:r>
            <a:r>
              <a:rPr lang="en-US"/>
              <a:t> 2017</a:t>
            </a:r>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6" name="Footer Placeholder 5"/>
          <p:cNvSpPr>
            <a:spLocks noGrp="1"/>
          </p:cNvSpPr>
          <p:nvPr>
            <p:ph type="ftr" sz="quarter" idx="3"/>
          </p:nvPr>
        </p:nvSpPr>
        <p:spPr/>
        <p:txBody>
          <a:bodyPr/>
          <a:lstStyle/>
          <a:p>
            <a:pPr>
              <a:defRPr/>
            </a:pPr>
            <a:r>
              <a:rPr lang="en-US"/>
              <a:t>Sigurd Schelstraete (Quantenna), et al</a:t>
            </a:r>
            <a:endParaRPr lang="en-US" dirty="0"/>
          </a:p>
        </p:txBody>
      </p:sp>
    </p:spTree>
    <p:extLst>
      <p:ext uri="{BB962C8B-B14F-4D97-AF65-F5344CB8AC3E}">
        <p14:creationId xmlns:p14="http://schemas.microsoft.com/office/powerpoint/2010/main" val="3523572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Agenda items for the week</a:t>
            </a:r>
            <a:endParaRPr lang="zh-CN" altLang="en-US" dirty="0"/>
          </a:p>
        </p:txBody>
      </p:sp>
      <p:sp>
        <p:nvSpPr>
          <p:cNvPr id="3" name="内容占位符 2"/>
          <p:cNvSpPr>
            <a:spLocks noGrp="1"/>
          </p:cNvSpPr>
          <p:nvPr>
            <p:ph idx="1"/>
          </p:nvPr>
        </p:nvSpPr>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US" altLang="en-US" dirty="0"/>
              <a:t>Set and approve agenda</a:t>
            </a:r>
          </a:p>
          <a:p>
            <a:pPr lvl="0">
              <a:defRPr/>
            </a:pPr>
            <a:r>
              <a:rPr lang="en-CA" altLang="en-US" dirty="0"/>
              <a:t>Comment resolution presentations approved by 802.11ax for presentation this week, and related straw polls</a:t>
            </a:r>
            <a:endParaRPr lang="en-CA" altLang="en-US" sz="1800" dirty="0"/>
          </a:p>
          <a:p>
            <a:pPr lvl="0">
              <a:defRPr/>
            </a:pPr>
            <a:r>
              <a:rPr lang="en-CA" altLang="en-US" dirty="0"/>
              <a:t>Any other technical presentations </a:t>
            </a:r>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Meeting Protocol, Attendance, Voting &amp; Document Status</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2"/>
              </a:rPr>
              <a:t>https://imat.ieee.org</a:t>
            </a:r>
            <a:r>
              <a:rPr lang="en-US" altLang="en-US" dirty="0"/>
              <a:t> while on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a:t>
            </a:r>
            <a:r>
              <a:rPr lang="en-US" altLang="en-US" sz="2400" dirty="0" err="1"/>
              <a:t>Rosdahl</a:t>
            </a:r>
            <a:r>
              <a:rPr lang="en-US" altLang="en-US" sz="2400" dirty="0"/>
              <a:t> –  </a:t>
            </a:r>
            <a:r>
              <a:rPr lang="en-US" altLang="en-US" sz="2400" dirty="0">
                <a:hlinkClick r:id="rId3"/>
              </a:rPr>
              <a:t>jrosdahl@ieee.org</a:t>
            </a:r>
            <a:endParaRPr lang="en-US"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Patent Policy and Other Guidelines</a:t>
            </a:r>
            <a:endParaRPr lang="zh-CN" altLang="en-US" dirty="0"/>
          </a:p>
        </p:txBody>
      </p:sp>
      <p:sp>
        <p:nvSpPr>
          <p:cNvPr id="3" name="内容占位符 2"/>
          <p:cNvSpPr>
            <a:spLocks noGrp="1"/>
          </p:cNvSpPr>
          <p:nvPr>
            <p:ph idx="1"/>
          </p:nvPr>
        </p:nvSpPr>
        <p:spPr/>
        <p:txBody>
          <a:bodyPr/>
          <a:lstStyle/>
          <a:p>
            <a:r>
              <a:rPr lang="en-US" altLang="zh-CN" dirty="0"/>
              <a:t>Following 5 slides</a:t>
            </a:r>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Instructions for the WG Chair (optional to show)</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a:solidFill>
                  <a:schemeClr val="accent2"/>
                </a:solidFill>
              </a:rPr>
              <a:t>Show slides #1 through #4 of this presentation</a:t>
            </a:r>
          </a:p>
          <a:p>
            <a:pPr lvl="1">
              <a:lnSpc>
                <a:spcPct val="80000"/>
              </a:lnSpc>
              <a:buFont typeface="Arial"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sz="2800" u="sng" dirty="0">
                <a:solidFill>
                  <a:schemeClr val="accent2"/>
                </a:solidFill>
              </a:rPr>
              <a:t>Participants, Patents, and Duty to Inform</a:t>
            </a:r>
            <a:endParaRPr lang="zh-CN" altLang="en-US" sz="2800" dirty="0"/>
          </a:p>
        </p:txBody>
      </p:sp>
      <p:sp>
        <p:nvSpPr>
          <p:cNvPr id="3"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sz="2800" u="sng" dirty="0">
                <a:solidFill>
                  <a:schemeClr val="accent2"/>
                </a:solidFill>
              </a:rPr>
              <a:t>Patent Related Links</a:t>
            </a:r>
            <a:endParaRPr lang="zh-CN" altLang="en-US" sz="2800" dirty="0"/>
          </a:p>
        </p:txBody>
      </p:sp>
      <p:sp>
        <p:nvSpPr>
          <p:cNvPr id="3"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a:solidFill>
                  <a:srgbClr val="262699"/>
                </a:solidFill>
                <a:cs typeface="Times New Roman" pitchFamily="18" charset="0"/>
              </a:rPr>
              <a:t>Patent Policy is stated in these sources:</a:t>
            </a:r>
          </a:p>
          <a:p>
            <a:pPr lvl="1">
              <a:lnSpc>
                <a:spcPct val="90000"/>
              </a:lnSpc>
              <a:buNone/>
            </a:pPr>
            <a:r>
              <a:rPr lang="en-GB" altLang="en-US" sz="2400" dirty="0">
                <a:solidFill>
                  <a:srgbClr val="262699"/>
                </a:solidFill>
              </a:rPr>
              <a:t>		IEEE-SA Standards Boards Bylaws</a:t>
            </a:r>
          </a:p>
          <a:p>
            <a:pPr lvl="1">
              <a:lnSpc>
                <a:spcPct val="90000"/>
              </a:lnSpc>
              <a:buNone/>
            </a:pPr>
            <a:r>
              <a:rPr lang="en-US" altLang="en-US" sz="2100" dirty="0">
                <a:solidFill>
                  <a:srgbClr val="262699"/>
                </a:solidFill>
              </a:rPr>
              <a:t>		</a:t>
            </a:r>
            <a:r>
              <a:rPr lang="en-US" altLang="en-US" sz="2100" i="1" dirty="0">
                <a:solidFill>
                  <a:srgbClr val="262699"/>
                </a:solidFill>
              </a:rPr>
              <a:t>http://standards.ieee.org/develop/policies/bylaws/sect6-7.html#6</a:t>
            </a:r>
          </a:p>
          <a:p>
            <a:pPr lvl="1">
              <a:lnSpc>
                <a:spcPct val="90000"/>
              </a:lnSpc>
              <a:buNone/>
            </a:pPr>
            <a:r>
              <a:rPr lang="en-GB" altLang="en-US" sz="2400" dirty="0">
                <a:solidFill>
                  <a:srgbClr val="262699"/>
                </a:solidFill>
              </a:rPr>
              <a:t>		IEEE-SA Standards Board Operations Manual</a:t>
            </a:r>
          </a:p>
          <a:p>
            <a:pPr lvl="1">
              <a:lnSpc>
                <a:spcPct val="90000"/>
              </a:lnSpc>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lvl="1">
              <a:lnSpc>
                <a:spcPct val="90000"/>
              </a:lnSpc>
              <a:buNone/>
            </a:pPr>
            <a:r>
              <a:rPr lang="en-US" altLang="en-US" sz="2400" dirty="0">
                <a:solidFill>
                  <a:srgbClr val="262699"/>
                </a:solidFill>
                <a:cs typeface="Times New Roman" pitchFamily="18" charset="0"/>
              </a:rPr>
              <a:t>Material about the patent policy is available at</a:t>
            </a:r>
            <a:r>
              <a:rPr lang="en-US" altLang="en-US" sz="2400" dirty="0">
                <a:solidFill>
                  <a:srgbClr val="262699"/>
                </a:solidFill>
              </a:rPr>
              <a:t> </a:t>
            </a:r>
          </a:p>
          <a:p>
            <a:pPr lvl="1">
              <a:lnSpc>
                <a:spcPct val="90000"/>
              </a:lnSpc>
              <a:buNone/>
            </a:pPr>
            <a:r>
              <a:rPr lang="en-US" altLang="en-US" sz="2400" dirty="0">
                <a:solidFill>
                  <a:srgbClr val="262699"/>
                </a:solidFill>
              </a:rPr>
              <a:t>		</a:t>
            </a:r>
            <a:r>
              <a:rPr lang="en-US" altLang="en-US" sz="2100" i="1" dirty="0">
                <a:solidFill>
                  <a:srgbClr val="262699"/>
                </a:solidFill>
              </a:rPr>
              <a:t>http://standards.ieee.org/about/sasb/patcom/materials.html</a:t>
            </a:r>
            <a:endParaRPr lang="en-US" altLang="en-US" sz="1200"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#2</a:t>
            </a:r>
            <a:endParaRPr lang="en-US" altLang="en-US" sz="2400" dirty="0"/>
          </a:p>
        </p:txBody>
      </p:sp>
      <p:sp>
        <p:nvSpPr>
          <p:cNvPr id="8"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accent2">
                    <a:lumMod val="75000"/>
                  </a:schemeClr>
                </a:solidFill>
              </a:rPr>
              <a:t>Call for Potentially Essential Patents</a:t>
            </a:r>
            <a:endParaRPr lang="zh-CN" altLang="en-US" dirty="0"/>
          </a:p>
        </p:txBody>
      </p:sp>
      <p:sp>
        <p:nvSpPr>
          <p:cNvPr id="3" name="内容占位符 2"/>
          <p:cNvSpPr>
            <a:spLocks noGrp="1"/>
          </p:cNvSpPr>
          <p:nvPr>
            <p:ph idx="1"/>
          </p:nvPr>
        </p:nvSpPr>
        <p:spPr/>
        <p:txBody>
          <a:bodyPr/>
          <a:lstStyle/>
          <a:p>
            <a:pPr>
              <a:buFont typeface="Arial" pitchFamily="34" charset="0"/>
              <a:buChar char="•"/>
              <a:defRPr/>
            </a:pPr>
            <a:r>
              <a:rPr lang="en-US" altLang="en-US" sz="2800" dirty="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a:solidFill>
                  <a:schemeClr val="accent2">
                    <a:lumMod val="75000"/>
                  </a:schemeClr>
                </a:solidFill>
              </a:rPr>
              <a:t>Either speak up now or</a:t>
            </a:r>
          </a:p>
          <a:p>
            <a:pPr lvl="1">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a:solidFill>
                  <a:schemeClr val="accent2">
                    <a:lumMod val="75000"/>
                  </a:schemeClr>
                </a:solidFill>
              </a:rPr>
              <a:t>Cause an LOA to be submitted</a:t>
            </a:r>
          </a:p>
        </p:txBody>
      </p:sp>
      <p:sp>
        <p:nvSpPr>
          <p:cNvPr id="4" name="日期占位符 3"/>
          <p:cNvSpPr>
            <a:spLocks noGrp="1"/>
          </p:cNvSpPr>
          <p:nvPr>
            <p:ph type="dt" sz="half" idx="10"/>
          </p:nvPr>
        </p:nvSpPr>
        <p:spPr/>
        <p:txBody>
          <a:bodyPr/>
          <a:lstStyle/>
          <a:p>
            <a:pPr>
              <a:defRPr/>
            </a:pPr>
            <a:r>
              <a:rPr lang="en-US"/>
              <a:t>Jul 2017</a:t>
            </a:r>
            <a:endParaRPr lang="en-US" dirty="0"/>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u="sng" dirty="0">
                <a:solidFill>
                  <a:schemeClr val="accent2">
                    <a:lumMod val="75000"/>
                  </a:schemeClr>
                </a:solidFill>
              </a:rPr>
              <a:t>Other Guidelines for IEEE WG Meetings</a:t>
            </a:r>
            <a:endParaRPr lang="zh-CN" altLang="en-US" dirty="0"/>
          </a:p>
        </p:txBody>
      </p:sp>
      <p:sp>
        <p:nvSpPr>
          <p:cNvPr id="3"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a:solidFill>
                  <a:srgbClr val="000099"/>
                </a:solidFill>
                <a:latin typeface="Arial" pitchFamily="34" charset="0"/>
              </a:rPr>
              <a:t>---------------------------------------------------------------   </a:t>
            </a:r>
          </a:p>
          <a:p>
            <a:pPr marL="230188" indent="-230188" algn="ctr">
              <a:lnSpc>
                <a:spcPct val="80000"/>
              </a:lnSpc>
              <a:buClr>
                <a:srgbClr val="CC3300"/>
              </a:buClr>
              <a:buSzPct val="50000"/>
              <a:buNone/>
            </a:pPr>
            <a:endParaRPr lang="en-US" altLang="en-US" dirty="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a:solidFill>
                  <a:srgbClr val="000099"/>
                </a:solidFill>
                <a:latin typeface="Arial" pitchFamily="34" charset="0"/>
              </a:rPr>
              <a:t>See </a:t>
            </a:r>
            <a:r>
              <a:rPr lang="en-US" altLang="en-US" sz="1500" i="1" dirty="0">
                <a:solidFill>
                  <a:srgbClr val="000099"/>
                </a:solidFill>
                <a:latin typeface="Arial" pitchFamily="34" charset="0"/>
              </a:rPr>
              <a:t>IEEE-SA Standards Board Operations Manual</a:t>
            </a:r>
            <a:r>
              <a:rPr lang="en-US" altLang="en-US" sz="1500" dirty="0">
                <a:solidFill>
                  <a:srgbClr val="000099"/>
                </a:solidFill>
                <a:latin typeface="Arial" pitchFamily="34" charset="0"/>
              </a:rPr>
              <a:t>, clause 5.3.10 and </a:t>
            </a:r>
            <a:r>
              <a:rPr lang="en-GB" altLang="en-US" sz="1500" dirty="0">
                <a:solidFill>
                  <a:srgbClr val="000099"/>
                </a:solidFill>
                <a:latin typeface="Arial" pitchFamily="34" charset="0"/>
              </a:rPr>
              <a:t>“Promoting Competition and Innovation: What You Need to Know about the IEEE Standards Association's Antitrust and Competition Policy”</a:t>
            </a:r>
            <a:r>
              <a:rPr lang="en-US" altLang="en-US" sz="1500" dirty="0">
                <a:solidFill>
                  <a:srgbClr val="000099"/>
                </a:solidFill>
                <a:latin typeface="Arial" pitchFamily="34" charset="0"/>
              </a:rPr>
              <a:t> for more details.</a:t>
            </a:r>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altLang="en-US" dirty="0"/>
              <a:t>Sept</a:t>
            </a:r>
            <a:r>
              <a:rPr lang="en-US" dirty="0"/>
              <a:t> 2017</a:t>
            </a:r>
          </a:p>
        </p:txBody>
      </p:sp>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a:xfrm>
            <a:off x="6198731" y="6475413"/>
            <a:ext cx="2345194" cy="184666"/>
          </a:xfrm>
        </p:spPr>
        <p:txBody>
          <a:bodyPr/>
          <a:lstStyle/>
          <a:p>
            <a:pPr>
              <a:defRPr/>
            </a:pPr>
            <a:r>
              <a:rPr lang="en-US" dirty="0"/>
              <a:t>Sigurd Schelstraete (Quantenna), et al</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40868</TotalTime>
  <Words>1670</Words>
  <Application>Microsoft Office PowerPoint</Application>
  <PresentationFormat>On-screen Show (4:3)</PresentationFormat>
  <Paragraphs>236</Paragraphs>
  <Slides>19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ＭＳ Ｐゴシック</vt:lpstr>
      <vt:lpstr>ＭＳ Ｐゴシック</vt:lpstr>
      <vt:lpstr>Arial</vt:lpstr>
      <vt:lpstr>Calibri</vt:lpstr>
      <vt:lpstr>Monotype Sorts</vt:lpstr>
      <vt:lpstr>Times New Roman</vt:lpstr>
      <vt:lpstr>802-11-Submission</vt:lpstr>
      <vt:lpstr>Document</vt:lpstr>
      <vt:lpstr>TGax September 2017 Meeting MU ad-hoc Agenda</vt:lpstr>
      <vt:lpstr>Agenda items for the week</vt:lpstr>
      <vt:lpstr>Meeting Protocol, Attendance, Voting &amp; Document Status</vt:lpstr>
      <vt:lpstr>Patent Policy and Other Guidelines</vt:lpstr>
      <vt:lpstr>Instructions for the WG Chair (optional to show)</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MU ad-hoc Schedule</vt:lpstr>
      <vt:lpstr>Submissions</vt:lpstr>
      <vt:lpstr>MU SP#1</vt:lpstr>
      <vt:lpstr>MU SP#2</vt:lpstr>
      <vt:lpstr>MU SP#3</vt:lpstr>
      <vt:lpstr>MU SP#4</vt:lpstr>
      <vt:lpstr>MU SP#6</vt:lpstr>
      <vt:lpstr>MU SP#7</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2418</cp:revision>
  <cp:lastPrinted>1998-02-10T13:28:06Z</cp:lastPrinted>
  <dcterms:created xsi:type="dcterms:W3CDTF">2007-04-17T18:10:23Z</dcterms:created>
  <dcterms:modified xsi:type="dcterms:W3CDTF">2017-09-13T07:02:42Z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