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592" r:id="rId3"/>
    <p:sldId id="593" r:id="rId4"/>
    <p:sldId id="594" r:id="rId5"/>
    <p:sldId id="595" r:id="rId6"/>
    <p:sldId id="596" r:id="rId7"/>
    <p:sldId id="597" r:id="rId8"/>
    <p:sldId id="598" r:id="rId9"/>
    <p:sldId id="599" r:id="rId10"/>
    <p:sldId id="600" r:id="rId11"/>
    <p:sldId id="601" r:id="rId12"/>
    <p:sldId id="602" r:id="rId13"/>
    <p:sldId id="60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72" d="100"/>
          <a:sy n="72" d="100"/>
        </p:scale>
        <p:origin x="1326"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03323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a:t>Sep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55390" cy="276999"/>
          </a:xfrm>
          <a:ln/>
        </p:spPr>
        <p:txBody>
          <a:bodyPr/>
          <a:lstStyle>
            <a:lvl1pPr>
              <a:defRPr/>
            </a:lvl1pPr>
          </a:lstStyle>
          <a:p>
            <a:pPr>
              <a:defRPr/>
            </a:pPr>
            <a:r>
              <a:rPr lang="en-US" altLang="en-US" dirty="0"/>
              <a:t>Sept</a:t>
            </a:r>
            <a:r>
              <a:rPr lang="en-US" dirty="0"/>
              <a:t> 2017</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a:t>May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6160259" y="6475413"/>
            <a:ext cx="2383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 et al</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 2017</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 et al</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a:t>Mar 2017</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160259" y="6475413"/>
            <a:ext cx="2383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 et al</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a:t>Jul 2017</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6160259" y="6475413"/>
            <a:ext cx="2383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 et al</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a:t>Jul 2017</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Sept</a:t>
            </a:r>
            <a:r>
              <a:rPr lang="en-US" dirty="0"/>
              <a:t> 2017</a:t>
            </a:r>
          </a:p>
        </p:txBody>
      </p:sp>
      <p:sp>
        <p:nvSpPr>
          <p:cNvPr id="1029"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292156" y="304800"/>
            <a:ext cx="3065006"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802.11-17/1487</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5539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Sept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a:t>TGax</a:t>
            </a:r>
            <a:r>
              <a:rPr lang="en-US" altLang="en-US" sz="2800" dirty="0"/>
              <a:t> September 2017 Meeting MU ad-hoc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a:t>Date:</a:t>
            </a:r>
            <a:r>
              <a:rPr lang="en-US" altLang="en-US" sz="2000" b="0" dirty="0"/>
              <a:t> 2017-09-12</a:t>
            </a:r>
          </a:p>
        </p:txBody>
      </p:sp>
      <p:graphicFrame>
        <p:nvGraphicFramePr>
          <p:cNvPr id="1026" name="Object 11"/>
          <p:cNvGraphicFramePr>
            <a:graphicFrameLocks noChangeAspect="1"/>
          </p:cNvGraphicFramePr>
          <p:nvPr>
            <p:extLst>
              <p:ext uri="{D42A27DB-BD31-4B8C-83A1-F6EECF244321}">
                <p14:modId xmlns:p14="http://schemas.microsoft.com/office/powerpoint/2010/main" val="2877411181"/>
              </p:ext>
            </p:extLst>
          </p:nvPr>
        </p:nvGraphicFramePr>
        <p:xfrm>
          <a:off x="444954" y="3137694"/>
          <a:ext cx="7800067" cy="2943225"/>
        </p:xfrm>
        <a:graphic>
          <a:graphicData uri="http://schemas.openxmlformats.org/presentationml/2006/ole">
            <mc:AlternateContent xmlns:mc="http://schemas.openxmlformats.org/markup-compatibility/2006">
              <mc:Choice xmlns:v="urn:schemas-microsoft-com:vml" Requires="v">
                <p:oleObj spid="_x0000_s1119" name="Document" r:id="rId4" imgW="8317447" imgH="3136268" progId="Word.Document.8">
                  <p:embed/>
                </p:oleObj>
              </mc:Choice>
              <mc:Fallback>
                <p:oleObj name="Document" r:id="rId4" imgW="8317447" imgH="3136268" progId="Word.Document.8">
                  <p:embed/>
                  <p:pic>
                    <p:nvPicPr>
                      <p:cNvPr id="0" name="Picture 57"/>
                      <p:cNvPicPr>
                        <a:picLocks noChangeAspect="1" noChangeArrowheads="1"/>
                      </p:cNvPicPr>
                      <p:nvPr/>
                    </p:nvPicPr>
                    <p:blipFill>
                      <a:blip r:embed="rId5"/>
                      <a:srcRect/>
                      <a:stretch>
                        <a:fillRect/>
                      </a:stretch>
                    </p:blipFill>
                    <p:spPr bwMode="auto">
                      <a:xfrm>
                        <a:off x="444954" y="3137694"/>
                        <a:ext cx="7800067" cy="2943225"/>
                      </a:xfrm>
                      <a:prstGeom prst="rect">
                        <a:avLst/>
                      </a:prstGeom>
                      <a:noFill/>
                      <a:effectLst/>
                    </p:spPr>
                  </p:pic>
                </p:oleObj>
              </mc:Fallback>
            </mc:AlternateContent>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t>Authors:</a:t>
            </a:r>
            <a:endParaRPr lang="en-US" altLang="en-US" sz="2000" dirty="0"/>
          </a:p>
        </p:txBody>
      </p:sp>
      <p:sp>
        <p:nvSpPr>
          <p:cNvPr id="8"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Participation in IEEE 802 Meetings</a:t>
            </a:r>
            <a:endParaRPr lang="zh-CN" altLang="en-US" dirty="0"/>
          </a:p>
        </p:txBody>
      </p:sp>
      <p:sp>
        <p:nvSpPr>
          <p:cNvPr id="3"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a:t>All participation in IEEE 802 Working Group meetings is on an individual basis</a:t>
            </a:r>
          </a:p>
          <a:p>
            <a:pPr>
              <a:buFontTx/>
              <a:buNone/>
            </a:pPr>
            <a:r>
              <a:rPr lang="en-GB" altLang="zh-CN" i="1" dirty="0"/>
              <a:t>•     Participants in the IEEE standards development individual process shall act based on their qualifications and experience. (</a:t>
            </a:r>
            <a:r>
              <a:rPr lang="en-GB" altLang="zh-CN" i="1" dirty="0">
                <a:hlinkClick r:id="rId2"/>
              </a:rPr>
              <a:t>https://standards.ieee.org/develop/policies/bylaws/sb_bylaws.pdf</a:t>
            </a:r>
            <a:r>
              <a:rPr lang="en-GB" altLang="zh-CN" i="1" dirty="0"/>
              <a:t>  section 5.2.1)</a:t>
            </a:r>
            <a:endParaRPr lang="en-US" altLang="zh-CN" dirty="0"/>
          </a:p>
          <a:p>
            <a:pPr>
              <a:buFontTx/>
              <a:buNone/>
            </a:pPr>
            <a:r>
              <a:rPr lang="en-US" altLang="zh-CN" dirty="0"/>
              <a:t>•    </a:t>
            </a:r>
            <a:r>
              <a:rPr lang="en-US" altLang="zh-CN" i="1" dirty="0"/>
              <a:t>IEEE 802 </a:t>
            </a:r>
            <a:r>
              <a:rPr lang="en-GB" altLang="zh-CN" i="1" dirty="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a:hlinkClick r:id="rId3"/>
              </a:rPr>
              <a:t>http://ieee802.org/PNP/approved/IEEE_802_WG_PandP_v19.pdf</a:t>
            </a:r>
            <a:r>
              <a:rPr lang="en-GB" altLang="zh-CN" i="1" dirty="0"/>
              <a:t> section 4.2.1)</a:t>
            </a:r>
            <a:endParaRPr lang="en-US" altLang="zh-CN" dirty="0"/>
          </a:p>
          <a:p>
            <a:r>
              <a:rPr lang="en-US" altLang="zh-CN"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a:t>You shall not direct the actions or votes of any other member of an IEEE 802 Working Group or retaliate against any other member for their actions or votes within IEEE 802 Working Group meetings, see </a:t>
            </a:r>
            <a:r>
              <a:rPr lang="en-US" altLang="zh-CN" u="sng" dirty="0">
                <a:hlinkClick r:id="rId4"/>
              </a:rPr>
              <a:t>https://standards.ieee.org/develop/policies/bylaws/sb_bylaws.pdf </a:t>
            </a:r>
            <a:r>
              <a:rPr lang="en-US" altLang="zh-CN" dirty="0"/>
              <a:t> section 5.2.1.3 and </a:t>
            </a:r>
            <a:r>
              <a:rPr lang="en-GB" altLang="zh-CN" u="sng" dirty="0">
                <a:hlinkClick r:id="rId3"/>
              </a:rPr>
              <a:t>http://ieee802.org/PNP/approved/IEEE_802_WG_PandP_v19.pdf</a:t>
            </a:r>
            <a:r>
              <a:rPr lang="en-GB" altLang="zh-CN" dirty="0"/>
              <a:t>  section 3.4.1, list item x</a:t>
            </a:r>
            <a:endParaRPr lang="en-US" altLang="zh-CN" dirty="0"/>
          </a:p>
          <a:p>
            <a:pPr>
              <a:buFontTx/>
              <a:buNone/>
            </a:pPr>
            <a:r>
              <a:rPr lang="en-US" altLang="zh-CN" sz="2800" dirty="0"/>
              <a:t>By participating in IEEE 802 meetings, you accept these requirements.  If you do not agree to these policies then you shall not participate.</a:t>
            </a:r>
          </a:p>
          <a:p>
            <a:endParaRPr lang="zh-CN" altLang="en-US"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#5</a:t>
            </a:r>
            <a:endParaRPr lang="en-US"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Ad Hoc Groups Operation</a:t>
            </a:r>
            <a:endParaRPr lang="zh-CN" altLang="en-US" dirty="0"/>
          </a:p>
        </p:txBody>
      </p:sp>
      <p:sp>
        <p:nvSpPr>
          <p:cNvPr id="3" name="内容占位符 2"/>
          <p:cNvSpPr>
            <a:spLocks noGrp="1"/>
          </p:cNvSpPr>
          <p:nvPr>
            <p:ph idx="1"/>
          </p:nvPr>
        </p:nvSpPr>
        <p:spPr/>
        <p:txBody>
          <a:bodyPr/>
          <a:lstStyle/>
          <a:p>
            <a:r>
              <a:rPr lang="en-US" altLang="en-US" dirty="0"/>
              <a:t>Straw Polls are only allowed during Ad Hoc group meeting // no motions, anyone can vote</a:t>
            </a:r>
          </a:p>
          <a:p>
            <a:r>
              <a:rPr lang="en-US" altLang="en-US" dirty="0"/>
              <a:t>A straw poll needs to achieves at least 75% to be converted to a motion at the TG level.</a:t>
            </a:r>
          </a:p>
          <a:p>
            <a:r>
              <a:rPr lang="en-US" altLang="en-US" dirty="0"/>
              <a:t>Each Presentation is suggested to have 20 minutes including presenting and Q&amp;A.</a:t>
            </a:r>
          </a:p>
          <a:p>
            <a:endParaRPr lang="zh-CN" altLang="en-US"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TGax</a:t>
            </a:r>
            <a:r>
              <a:rPr lang="en-US" altLang="zh-CN" dirty="0"/>
              <a:t> MU ad-hoc Schedule</a:t>
            </a:r>
            <a:endParaRPr lang="zh-CN" altLang="en-US"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graphicFrame>
        <p:nvGraphicFramePr>
          <p:cNvPr id="7" name="Table 6"/>
          <p:cNvGraphicFramePr>
            <a:graphicFrameLocks noGrp="1"/>
          </p:cNvGraphicFramePr>
          <p:nvPr>
            <p:extLst>
              <p:ext uri="{D42A27DB-BD31-4B8C-83A1-F6EECF244321}">
                <p14:modId xmlns:p14="http://schemas.microsoft.com/office/powerpoint/2010/main" val="1888509458"/>
              </p:ext>
            </p:extLst>
          </p:nvPr>
        </p:nvGraphicFramePr>
        <p:xfrm>
          <a:off x="1143000" y="1828800"/>
          <a:ext cx="7086600" cy="3486343"/>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708660">
                  <a:extLst>
                    <a:ext uri="{9D8B030D-6E8A-4147-A177-3AD203B41FA5}">
                      <a16:colId xmlns:a16="http://schemas.microsoft.com/office/drawing/2014/main" val="20005"/>
                    </a:ext>
                  </a:extLst>
                </a:gridCol>
                <a:gridCol w="708660">
                  <a:extLst>
                    <a:ext uri="{9D8B030D-6E8A-4147-A177-3AD203B41FA5}">
                      <a16:colId xmlns:a16="http://schemas.microsoft.com/office/drawing/2014/main" val="20006"/>
                    </a:ext>
                  </a:extLst>
                </a:gridCol>
                <a:gridCol w="1417320">
                  <a:extLst>
                    <a:ext uri="{9D8B030D-6E8A-4147-A177-3AD203B41FA5}">
                      <a16:colId xmlns:a16="http://schemas.microsoft.com/office/drawing/2014/main" val="20007"/>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gridSpan="2">
                  <a:txBody>
                    <a:bodyPr/>
                    <a:lstStyle/>
                    <a:p>
                      <a:pPr algn="ctr"/>
                      <a:r>
                        <a:rPr lang="en-US" dirty="0"/>
                        <a:t>Wednesday</a:t>
                      </a:r>
                    </a:p>
                  </a:txBody>
                  <a:tcPr/>
                </a:tc>
                <a:tc hMerge="1">
                  <a:txBody>
                    <a:bodyPr/>
                    <a:lstStyle/>
                    <a:p>
                      <a:endParaRPr lang="en-US"/>
                    </a:p>
                  </a:txBody>
                  <a:tcPr/>
                </a:tc>
                <a:tc>
                  <a:txBody>
                    <a:bodyPr/>
                    <a:lstStyle/>
                    <a:p>
                      <a:pPr algn="ctr"/>
                      <a:r>
                        <a:rPr lang="en-US" dirty="0"/>
                        <a:t>Thursday</a:t>
                      </a:r>
                    </a:p>
                  </a:txBody>
                  <a:tcPr/>
                </a:tc>
                <a:extLst>
                  <a:ext uri="{0D108BD9-81ED-4DB2-BD59-A6C34878D82A}">
                    <a16:rowId xmlns:a16="http://schemas.microsoft.com/office/drawing/2014/main" val="10000"/>
                  </a:ext>
                </a:extLst>
              </a:tr>
              <a:tr h="508092">
                <a:tc>
                  <a:txBody>
                    <a:bodyPr/>
                    <a:lstStyle/>
                    <a:p>
                      <a:pPr algn="ctr"/>
                      <a:r>
                        <a:rPr lang="en-US" dirty="0"/>
                        <a:t>AM 1</a:t>
                      </a:r>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a:t>TGax</a:t>
                      </a: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1"/>
                  </a:ext>
                </a:extLst>
              </a:tr>
              <a:tr h="533400">
                <a:tc>
                  <a:txBody>
                    <a:bodyPr/>
                    <a:lstStyle/>
                    <a:p>
                      <a:pPr algn="ctr"/>
                      <a:r>
                        <a:rPr lang="en-US" dirty="0"/>
                        <a:t>AM 2</a:t>
                      </a:r>
                    </a:p>
                  </a:txBody>
                  <a:tcPr/>
                </a:tc>
                <a:tc gridSpan="2">
                  <a:txBody>
                    <a:bodyPr/>
                    <a:lstStyle/>
                    <a:p>
                      <a:pPr algn="ctr"/>
                      <a:r>
                        <a:rPr lang="en-US" dirty="0" err="1"/>
                        <a:t>TGax</a:t>
                      </a:r>
                      <a:endParaRPr lang="en-US" dirty="0"/>
                    </a:p>
                  </a:txBody>
                  <a:tcPr/>
                </a:tc>
                <a:tc hMerge="1">
                  <a:txBody>
                    <a:bodyPr/>
                    <a:lstStyle/>
                    <a:p>
                      <a:endParaRPr lang="en-US"/>
                    </a:p>
                  </a:txBody>
                  <a:tcPr/>
                </a:tc>
                <a:tc>
                  <a:txBody>
                    <a:bodyPr/>
                    <a:lstStyle/>
                    <a:p>
                      <a:pPr algn="ctr"/>
                      <a:r>
                        <a:rPr lang="en-US" sz="1400" dirty="0"/>
                        <a:t>PHY</a:t>
                      </a:r>
                    </a:p>
                  </a:txBody>
                  <a:tcPr/>
                </a:tc>
                <a:tc>
                  <a:txBody>
                    <a:bodyPr/>
                    <a:lstStyle/>
                    <a:p>
                      <a:pPr algn="ctr"/>
                      <a:r>
                        <a:rPr lang="en-US" sz="1400" dirty="0"/>
                        <a:t>MAC</a:t>
                      </a:r>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533400">
                <a:tc>
                  <a:txBody>
                    <a:bodyPr/>
                    <a:lstStyle/>
                    <a:p>
                      <a:pPr algn="ctr"/>
                      <a:r>
                        <a:rPr lang="en-US" dirty="0"/>
                        <a:t>PM 1</a:t>
                      </a:r>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a:t>PHY</a:t>
                      </a:r>
                    </a:p>
                  </a:txBody>
                  <a:tcPr/>
                </a:tc>
                <a:tc>
                  <a:txBody>
                    <a:bodyPr/>
                    <a:lstStyle/>
                    <a:p>
                      <a:pPr algn="ctr"/>
                      <a:r>
                        <a:rPr lang="en-US" sz="1400" dirty="0"/>
                        <a:t>MAC</a:t>
                      </a:r>
                    </a:p>
                  </a:txBody>
                  <a:tcPr/>
                </a:tc>
                <a:tc>
                  <a:txBody>
                    <a:bodyPr/>
                    <a:lstStyle/>
                    <a:p>
                      <a:pPr algn="ctr"/>
                      <a:r>
                        <a:rPr lang="en-US" dirty="0" err="1"/>
                        <a:t>TGax</a:t>
                      </a:r>
                      <a:endParaRPr lang="en-US" dirty="0"/>
                    </a:p>
                  </a:txBody>
                  <a:tcPr/>
                </a:tc>
                <a:extLst>
                  <a:ext uri="{0D108BD9-81ED-4DB2-BD59-A6C34878D82A}">
                    <a16:rowId xmlns:a16="http://schemas.microsoft.com/office/drawing/2014/main" val="10003"/>
                  </a:ext>
                </a:extLst>
              </a:tr>
              <a:tr h="609600">
                <a:tc>
                  <a:txBody>
                    <a:bodyPr/>
                    <a:lstStyle/>
                    <a:p>
                      <a:pPr algn="ctr"/>
                      <a:r>
                        <a:rPr lang="en-US" dirty="0"/>
                        <a:t>PM</a:t>
                      </a:r>
                      <a:r>
                        <a:rPr lang="en-US" baseline="0" dirty="0"/>
                        <a:t> 2</a:t>
                      </a:r>
                      <a:endParaRPr lang="en-US" dirty="0"/>
                    </a:p>
                  </a:txBody>
                  <a:tcPr/>
                </a:tc>
                <a:tc>
                  <a:txBody>
                    <a:bodyPr/>
                    <a:lstStyle/>
                    <a:p>
                      <a:pPr algn="ctr"/>
                      <a:r>
                        <a:rPr lang="en-US" sz="1400" dirty="0"/>
                        <a:t>PHY</a:t>
                      </a:r>
                    </a:p>
                  </a:txBody>
                  <a:tcPr/>
                </a:tc>
                <a:tc>
                  <a:txBody>
                    <a:bodyPr/>
                    <a:lstStyle/>
                    <a:p>
                      <a:pPr algn="ctr"/>
                      <a:r>
                        <a:rPr lang="en-US" sz="1400" dirty="0"/>
                        <a:t>MAC</a:t>
                      </a:r>
                    </a:p>
                  </a:txBody>
                  <a:tcPr/>
                </a:tc>
                <a:tc>
                  <a:txBody>
                    <a:bodyPr/>
                    <a:lstStyle/>
                    <a:p>
                      <a:pPr algn="ctr"/>
                      <a:r>
                        <a:rPr lang="en-US" sz="1400" dirty="0"/>
                        <a:t>PHY</a:t>
                      </a:r>
                    </a:p>
                  </a:txBody>
                  <a:tcPr/>
                </a:tc>
                <a:tc>
                  <a:txBody>
                    <a:bodyPr/>
                    <a:lstStyle/>
                    <a:p>
                      <a:pPr algn="ctr"/>
                      <a:r>
                        <a:rPr lang="en-US" sz="1400" dirty="0"/>
                        <a:t>MAC</a:t>
                      </a:r>
                    </a:p>
                  </a:txBody>
                  <a:tcPr/>
                </a:tc>
                <a:tc>
                  <a:txBody>
                    <a:bodyPr/>
                    <a:lstStyle/>
                    <a:p>
                      <a:pPr algn="ctr"/>
                      <a:r>
                        <a:rPr lang="en-US" sz="1400" dirty="0"/>
                        <a:t>PHY</a:t>
                      </a:r>
                    </a:p>
                  </a:txBody>
                  <a:tcPr/>
                </a:tc>
                <a:tc>
                  <a:txBody>
                    <a:bodyPr/>
                    <a:lstStyle/>
                    <a:p>
                      <a:pPr algn="ctr"/>
                      <a:r>
                        <a:rPr lang="en-US" sz="1400" dirty="0"/>
                        <a:t>MAC</a:t>
                      </a:r>
                    </a:p>
                  </a:txBody>
                  <a:tcPr/>
                </a:tc>
                <a:tc>
                  <a:txBody>
                    <a:bodyPr/>
                    <a:lstStyle/>
                    <a:p>
                      <a:pPr algn="ctr"/>
                      <a:r>
                        <a:rPr lang="en-US" dirty="0" err="1"/>
                        <a:t>TGax</a:t>
                      </a:r>
                      <a:endParaRPr lang="en-US" dirty="0"/>
                    </a:p>
                  </a:txBody>
                  <a:tcPr/>
                </a:tc>
                <a:extLst>
                  <a:ext uri="{0D108BD9-81ED-4DB2-BD59-A6C34878D82A}">
                    <a16:rowId xmlns:a16="http://schemas.microsoft.com/office/drawing/2014/main" val="10004"/>
                  </a:ext>
                </a:extLst>
              </a:tr>
              <a:tr h="578005">
                <a:tc>
                  <a:txBody>
                    <a:bodyPr/>
                    <a:lstStyle/>
                    <a:p>
                      <a:pPr algn="ctr"/>
                      <a:r>
                        <a:rPr lang="en-US" dirty="0"/>
                        <a:t>EVE</a:t>
                      </a:r>
                    </a:p>
                  </a:txBody>
                  <a:tcPr/>
                </a:tc>
                <a:tc>
                  <a:txBody>
                    <a:bodyPr/>
                    <a:lstStyle/>
                    <a:p>
                      <a:pPr algn="ctr"/>
                      <a:r>
                        <a:rPr lang="en-US" sz="1400" dirty="0"/>
                        <a:t>PHY</a:t>
                      </a:r>
                    </a:p>
                  </a:txBody>
                  <a:tcPr/>
                </a:tc>
                <a:tc>
                  <a:txBody>
                    <a:bodyPr/>
                    <a:lstStyle/>
                    <a:p>
                      <a:pPr algn="ctr"/>
                      <a:r>
                        <a:rPr lang="en-US" sz="1400" dirty="0"/>
                        <a:t>MAC</a:t>
                      </a:r>
                    </a:p>
                  </a:txBody>
                  <a:tcPr/>
                </a:tc>
                <a:tc>
                  <a:txBody>
                    <a:bodyPr/>
                    <a:lstStyle/>
                    <a:p>
                      <a:pPr algn="ctr"/>
                      <a:r>
                        <a:rPr lang="en-US" sz="2000" b="1" dirty="0">
                          <a:solidFill>
                            <a:srgbClr val="FF0000"/>
                          </a:solidFill>
                        </a:rPr>
                        <a:t>MU</a:t>
                      </a:r>
                    </a:p>
                  </a:txBody>
                  <a:tcPr/>
                </a:tc>
                <a:tc>
                  <a:txBody>
                    <a:bodyPr/>
                    <a:lstStyle/>
                    <a:p>
                      <a:pPr algn="ctr"/>
                      <a:r>
                        <a:rPr lang="en-US" sz="1400" dirty="0"/>
                        <a:t>MAC</a:t>
                      </a:r>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Submissions</a:t>
            </a:r>
            <a:endParaRPr lang="zh-CN" altLang="en-US"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9"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a:t>Notes:  </a:t>
            </a:r>
          </a:p>
          <a:p>
            <a:pPr marL="742950" lvl="1" indent="-285750">
              <a:buFont typeface="Arial" panose="020B0604020202020204" pitchFamily="34" charset="0"/>
              <a:buChar char="•"/>
            </a:pPr>
            <a:r>
              <a:rPr lang="en-US" sz="1600" b="1" dirty="0">
                <a:solidFill>
                  <a:srgbClr val="00B050"/>
                </a:solidFill>
              </a:rPr>
              <a:t>Docs in green color have been presented. </a:t>
            </a:r>
          </a:p>
          <a:p>
            <a:pPr lvl="1">
              <a:buFont typeface="Arial" pitchFamily="34" charset="0"/>
              <a:buChar char="•"/>
            </a:pPr>
            <a:r>
              <a:rPr lang="en-US" sz="1600" b="1" dirty="0">
                <a:solidFill>
                  <a:srgbClr val="FF0000"/>
                </a:solidFill>
              </a:rPr>
              <a:t>    Docs in red color have been withdrawn.</a:t>
            </a:r>
          </a:p>
          <a:p>
            <a:pPr lvl="1">
              <a:buFont typeface="Arial" pitchFamily="34" charset="0"/>
              <a:buChar char="•"/>
            </a:pPr>
            <a:r>
              <a:rPr lang="en-US" sz="1600" b="1" dirty="0"/>
              <a:t>    Docs in black color have NOT been presented.</a:t>
            </a:r>
          </a:p>
          <a:p>
            <a:pPr lvl="1">
              <a:buFont typeface="Arial" pitchFamily="34" charset="0"/>
              <a:buChar char="•"/>
            </a:pPr>
            <a:r>
              <a:rPr lang="en-US" sz="1600" b="1" dirty="0">
                <a:solidFill>
                  <a:srgbClr val="FFC000"/>
                </a:solidFill>
              </a:rPr>
              <a:t>    Docs presented but need more discussion or deferred</a:t>
            </a:r>
          </a:p>
        </p:txBody>
      </p:sp>
      <p:graphicFrame>
        <p:nvGraphicFramePr>
          <p:cNvPr id="10" name="Table 9"/>
          <p:cNvGraphicFramePr>
            <a:graphicFrameLocks noGrp="1"/>
          </p:cNvGraphicFramePr>
          <p:nvPr>
            <p:extLst>
              <p:ext uri="{D42A27DB-BD31-4B8C-83A1-F6EECF244321}">
                <p14:modId xmlns:p14="http://schemas.microsoft.com/office/powerpoint/2010/main" val="3984038083"/>
              </p:ext>
            </p:extLst>
          </p:nvPr>
        </p:nvGraphicFramePr>
        <p:xfrm>
          <a:off x="685800" y="3067887"/>
          <a:ext cx="8153399" cy="1590582"/>
        </p:xfrm>
        <a:graphic>
          <a:graphicData uri="http://schemas.openxmlformats.org/drawingml/2006/table">
            <a:tbl>
              <a:tblPr/>
              <a:tblGrid>
                <a:gridCol w="1143000">
                  <a:extLst>
                    <a:ext uri="{9D8B030D-6E8A-4147-A177-3AD203B41FA5}">
                      <a16:colId xmlns:a16="http://schemas.microsoft.com/office/drawing/2014/main" val="20000"/>
                    </a:ext>
                  </a:extLst>
                </a:gridCol>
                <a:gridCol w="3074275">
                  <a:extLst>
                    <a:ext uri="{9D8B030D-6E8A-4147-A177-3AD203B41FA5}">
                      <a16:colId xmlns:a16="http://schemas.microsoft.com/office/drawing/2014/main" val="20001"/>
                    </a:ext>
                  </a:extLst>
                </a:gridCol>
                <a:gridCol w="1509580">
                  <a:extLst>
                    <a:ext uri="{9D8B030D-6E8A-4147-A177-3AD203B41FA5}">
                      <a16:colId xmlns:a16="http://schemas.microsoft.com/office/drawing/2014/main" val="20002"/>
                    </a:ext>
                  </a:extLst>
                </a:gridCol>
                <a:gridCol w="2426544">
                  <a:extLst>
                    <a:ext uri="{9D8B030D-6E8A-4147-A177-3AD203B41FA5}">
                      <a16:colId xmlns:a16="http://schemas.microsoft.com/office/drawing/2014/main" val="20004"/>
                    </a:ext>
                  </a:extLst>
                </a:gridCol>
              </a:tblGrid>
              <a:tr h="166280">
                <a:tc>
                  <a:txBody>
                    <a:bodyPr/>
                    <a:lstStyle/>
                    <a:p>
                      <a:pPr algn="ctr" fontAlgn="b"/>
                      <a:r>
                        <a:rPr lang="en-US" sz="1000" b="1" i="0" u="none" strike="noStrike" dirty="0">
                          <a:solidFill>
                            <a:srgbClr val="FFFFFF"/>
                          </a:solidFill>
                          <a:effectLst/>
                          <a:latin typeface="Calibri" panose="020F0502020204030204" pitchFamily="34" charset="0"/>
                        </a:rPr>
                        <a:t>DCN</a:t>
                      </a:r>
                    </a:p>
                  </a:txBody>
                  <a:tcPr marL="8314" marR="8314" marT="8314"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Title</a:t>
                      </a:r>
                    </a:p>
                  </a:txBody>
                  <a:tcPr marL="8314" marR="8314" marT="8314" marB="0" anchor="b">
                    <a:lnL>
                      <a:noFill/>
                    </a:lnL>
                    <a:lnR>
                      <a:noFill/>
                    </a:lnR>
                    <a:lnT w="6350" cap="flat" cmpd="sng" algn="ctr">
                      <a:solidFill>
                        <a:srgbClr val="9BC2E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Author</a:t>
                      </a:r>
                    </a:p>
                  </a:txBody>
                  <a:tcPr marL="8314" marR="8314" marT="8314" marB="0" anchor="b">
                    <a:lnL>
                      <a:noFill/>
                    </a:lnL>
                    <a:lnR>
                      <a:noFill/>
                    </a:lnR>
                    <a:lnT w="6350" cap="flat" cmpd="sng" algn="ctr">
                      <a:solidFill>
                        <a:srgbClr val="9BC2E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fontAlgn="b"/>
                      <a:r>
                        <a:rPr lang="en-US" sz="1000" b="1" i="0" u="none" strike="noStrike" dirty="0">
                          <a:solidFill>
                            <a:srgbClr val="FFFFFF"/>
                          </a:solidFill>
                          <a:effectLst/>
                          <a:latin typeface="Calibri" panose="020F0502020204030204" pitchFamily="34" charset="0"/>
                        </a:rPr>
                        <a:t>Status</a:t>
                      </a:r>
                    </a:p>
                  </a:txBody>
                  <a:tcPr marL="8314" marR="8314" marT="8314" marB="0" anchor="b">
                    <a:lnL>
                      <a:noFill/>
                    </a:lnL>
                    <a:lnR>
                      <a:noFill/>
                    </a:lnR>
                    <a:lnT w="6350" cap="flat" cmpd="sng" algn="ctr">
                      <a:solidFill>
                        <a:srgbClr val="9BC2E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extLst>
                  <a:ext uri="{0D108BD9-81ED-4DB2-BD59-A6C34878D82A}">
                    <a16:rowId xmlns:a16="http://schemas.microsoft.com/office/drawing/2014/main" val="10000"/>
                  </a:ext>
                </a:extLst>
              </a:tr>
              <a:tr h="166280">
                <a:tc>
                  <a:txBody>
                    <a:bodyPr/>
                    <a:lstStyle/>
                    <a:p>
                      <a:pPr algn="l" fontAlgn="t"/>
                      <a:r>
                        <a:rPr lang="en-US" sz="1400" b="0" i="0" u="none" strike="noStrike" dirty="0">
                          <a:solidFill>
                            <a:srgbClr val="000000"/>
                          </a:solidFill>
                          <a:effectLst/>
                          <a:latin typeface="Calibri" panose="020F0502020204030204" pitchFamily="34" charset="0"/>
                        </a:rPr>
                        <a:t>11-17/1286</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b="0" i="0" u="none" strike="noStrike" dirty="0">
                          <a:solidFill>
                            <a:srgbClr val="000000"/>
                          </a:solidFill>
                          <a:effectLst/>
                          <a:latin typeface="Calibri" panose="020F0502020204030204" pitchFamily="34" charset="0"/>
                        </a:rPr>
                        <a:t>CR DL MU procedure</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b="0" i="0" u="none" strike="noStrike" dirty="0">
                          <a:solidFill>
                            <a:srgbClr val="000000"/>
                          </a:solidFill>
                          <a:effectLst/>
                          <a:latin typeface="Calibri" panose="020F0502020204030204" pitchFamily="34" charset="0"/>
                        </a:rPr>
                        <a:t>Zhou Lan</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b="0" i="0" u="none" strike="noStrike" dirty="0">
                          <a:solidFill>
                            <a:srgbClr val="000000"/>
                          </a:solidFill>
                          <a:effectLst/>
                          <a:latin typeface="Calibri" panose="020F0502020204030204" pitchFamily="34" charset="0"/>
                        </a:rPr>
                        <a:t>ready for motion except CIDs </a:t>
                      </a:r>
                    </a:p>
                    <a:p>
                      <a:pPr algn="l" fontAlgn="t"/>
                      <a:r>
                        <a:rPr lang="en-US" sz="1400" b="0" i="0" u="none" strike="noStrike" dirty="0">
                          <a:solidFill>
                            <a:srgbClr val="000000"/>
                          </a:solidFill>
                          <a:effectLst/>
                          <a:latin typeface="Calibri" panose="020F0502020204030204" pitchFamily="34" charset="0"/>
                        </a:rPr>
                        <a:t>4802, 4803, 7089, and 7647</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3284101"/>
                  </a:ext>
                </a:extLst>
              </a:tr>
              <a:tr h="166280">
                <a:tc>
                  <a:txBody>
                    <a:bodyPr/>
                    <a:lstStyle/>
                    <a:p>
                      <a:pPr algn="l" fontAlgn="t"/>
                      <a:r>
                        <a:rPr lang="en-US" sz="1400" b="0" i="0" u="none" strike="noStrike" dirty="0">
                          <a:solidFill>
                            <a:srgbClr val="000000"/>
                          </a:solidFill>
                          <a:effectLst/>
                          <a:latin typeface="Calibri" panose="020F0502020204030204" pitchFamily="34" charset="0"/>
                        </a:rPr>
                        <a:t>11-17/1060</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b="0" i="0" u="none" strike="noStrike" dirty="0">
                          <a:solidFill>
                            <a:srgbClr val="000000"/>
                          </a:solidFill>
                          <a:effectLst/>
                          <a:latin typeface="Calibri" panose="020F0502020204030204" pitchFamily="34" charset="0"/>
                        </a:rPr>
                        <a:t>CR on CID 6053</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b="0" i="0" u="none" strike="noStrike">
                          <a:solidFill>
                            <a:srgbClr val="000000"/>
                          </a:solidFill>
                          <a:effectLst/>
                          <a:latin typeface="Calibri" panose="020F0502020204030204" pitchFamily="34" charset="0"/>
                        </a:rPr>
                        <a:t>Jeongki Kim </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b"/>
                      <a:r>
                        <a:rPr lang="en-US" sz="1400" b="0" i="0" u="none" strike="noStrike" dirty="0">
                          <a:solidFill>
                            <a:srgbClr val="000000"/>
                          </a:solidFill>
                          <a:effectLst/>
                          <a:latin typeface="Calibri" panose="020F0502020204030204" pitchFamily="34" charset="0"/>
                        </a:rPr>
                        <a:t>no agreement</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2560">
                <a:tc>
                  <a:txBody>
                    <a:bodyPr/>
                    <a:lstStyle/>
                    <a:p>
                      <a:pPr algn="l" fontAlgn="t"/>
                      <a:r>
                        <a:rPr lang="en-US" sz="1400" b="0" i="0" u="none" strike="noStrike" kern="1200" dirty="0">
                          <a:solidFill>
                            <a:srgbClr val="000000"/>
                          </a:solidFill>
                          <a:effectLst/>
                          <a:latin typeface="Calibri" panose="020F0502020204030204" pitchFamily="34" charset="0"/>
                          <a:ea typeface="+mn-ea"/>
                          <a:cs typeface="+mn-cs"/>
                        </a:rPr>
                        <a:t>11-17/1139</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b="0" i="0" u="none" strike="noStrike" dirty="0">
                          <a:solidFill>
                            <a:srgbClr val="000000"/>
                          </a:solidFill>
                          <a:effectLst/>
                          <a:latin typeface="Calibri" panose="020F0502020204030204" pitchFamily="34" charset="0"/>
                        </a:rPr>
                        <a:t>Comment Resolution on retransmission of OFDMA random access</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b="0" i="0" u="none" strike="noStrike" dirty="0">
                          <a:solidFill>
                            <a:srgbClr val="000000"/>
                          </a:solidFill>
                          <a:effectLst/>
                          <a:latin typeface="Calibri" panose="020F0502020204030204" pitchFamily="34" charset="0"/>
                        </a:rPr>
                        <a:t>Jing Ma</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32560">
                <a:tc>
                  <a:txBody>
                    <a:bodyPr/>
                    <a:lstStyle/>
                    <a:p>
                      <a:pPr algn="l" fontAlgn="t"/>
                      <a:r>
                        <a:rPr lang="en-US" sz="1400" b="0" i="0" u="none" strike="noStrike" kern="1200" dirty="0">
                          <a:solidFill>
                            <a:srgbClr val="000000"/>
                          </a:solidFill>
                          <a:effectLst/>
                          <a:latin typeface="Calibri" panose="020F0502020204030204" pitchFamily="34" charset="0"/>
                          <a:ea typeface="+mn-ea"/>
                          <a:cs typeface="+mn-cs"/>
                        </a:rPr>
                        <a:t>11-17/1440</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b="0" i="0" u="none" strike="noStrike" kern="1200" dirty="0">
                          <a:solidFill>
                            <a:srgbClr val="000000"/>
                          </a:solidFill>
                          <a:effectLst/>
                          <a:latin typeface="Calibri" panose="020F0502020204030204" pitchFamily="34" charset="0"/>
                          <a:ea typeface="+mn-ea"/>
                          <a:cs typeface="+mn-cs"/>
                        </a:rPr>
                        <a:t>CR on RDG MU</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dirty="0" err="1"/>
                        <a:t>Yunbo</a:t>
                      </a:r>
                      <a:r>
                        <a:rPr lang="en-US" sz="1400" dirty="0"/>
                        <a:t> Li</a:t>
                      </a:r>
                      <a:endParaRPr lang="en-US" sz="1400" b="0" i="0" u="none" strike="noStrike" dirty="0">
                        <a:solidFill>
                          <a:srgbClr val="000000"/>
                        </a:solidFill>
                        <a:effectLst/>
                        <a:latin typeface="Calibri" panose="020F0502020204030204" pitchFamily="34" charset="0"/>
                      </a:endParaRP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endParaRPr lang="en-US" sz="1400" b="0" i="0" u="none" strike="noStrike" dirty="0">
                        <a:solidFill>
                          <a:srgbClr val="000000"/>
                        </a:solidFill>
                        <a:effectLst/>
                        <a:latin typeface="Calibri" panose="020F0502020204030204" pitchFamily="34" charset="0"/>
                      </a:endParaRP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6861027"/>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Agenda items for the week</a:t>
            </a:r>
            <a:endParaRPr lang="zh-CN" altLang="en-US" dirty="0"/>
          </a:p>
        </p:txBody>
      </p:sp>
      <p:sp>
        <p:nvSpPr>
          <p:cNvPr id="3" name="内容占位符 2"/>
          <p:cNvSpPr>
            <a:spLocks noGrp="1"/>
          </p:cNvSpPr>
          <p:nvPr>
            <p:ph idx="1"/>
          </p:nvPr>
        </p:nvSpPr>
        <p:spPr/>
        <p:txBody>
          <a:bodyPr/>
          <a:lstStyle/>
          <a:p>
            <a:pPr lvl="0">
              <a:defRPr/>
            </a:pPr>
            <a:r>
              <a:rPr lang="en-US" altLang="en-US" dirty="0"/>
              <a:t>Call meeting to order </a:t>
            </a:r>
          </a:p>
          <a:p>
            <a:pPr lvl="0">
              <a:defRPr/>
            </a:pPr>
            <a:r>
              <a:rPr lang="en-US" altLang="en-US" dirty="0"/>
              <a:t>Patent policy, etc. (Call for Potentially Essential Patents)</a:t>
            </a:r>
          </a:p>
          <a:p>
            <a:pPr lvl="0">
              <a:defRPr/>
            </a:pPr>
            <a:r>
              <a:rPr lang="en-US" altLang="en-US" dirty="0"/>
              <a:t>Review ad hoc rules </a:t>
            </a:r>
          </a:p>
          <a:p>
            <a:pPr lvl="0">
              <a:defRPr/>
            </a:pPr>
            <a:r>
              <a:rPr lang="en-US" altLang="en-US" dirty="0"/>
              <a:t>Set and approve agenda</a:t>
            </a:r>
          </a:p>
          <a:p>
            <a:pPr lvl="0">
              <a:defRPr/>
            </a:pPr>
            <a:r>
              <a:rPr lang="en-CA" altLang="en-US" dirty="0"/>
              <a:t>Comment resolution presentations approved by 802.11ax for presentation this week, and related straw polls</a:t>
            </a:r>
            <a:endParaRPr lang="en-CA" altLang="en-US" sz="1800" dirty="0"/>
          </a:p>
          <a:p>
            <a:pPr lvl="0">
              <a:defRPr/>
            </a:pPr>
            <a:r>
              <a:rPr lang="en-CA" altLang="en-US" dirty="0"/>
              <a:t>Any other technical presentations </a:t>
            </a:r>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Meeting Protocol, Attendance, Voting &amp; Document Status</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en-US" dirty="0"/>
              <a:t>Please announce your affiliation when you first address the group during a meeting slot</a:t>
            </a:r>
          </a:p>
          <a:p>
            <a:r>
              <a:rPr lang="en-US" altLang="en-US" dirty="0"/>
              <a:t>Cell Phones to be silent or Off</a:t>
            </a:r>
          </a:p>
          <a:p>
            <a:r>
              <a:rPr lang="en-US" altLang="en-US" dirty="0"/>
              <a:t>Register your attendance via </a:t>
            </a:r>
            <a:r>
              <a:rPr lang="en-US" altLang="en-US" dirty="0">
                <a:hlinkClick r:id="rId2"/>
              </a:rPr>
              <a:t>https://imat.ieee.org</a:t>
            </a:r>
            <a:r>
              <a:rPr lang="en-US" altLang="en-US" dirty="0"/>
              <a:t> while on meeting SSID (e.g. </a:t>
            </a:r>
            <a:r>
              <a:rPr lang="en-US" altLang="en-US" dirty="0" err="1"/>
              <a:t>Verilan</a:t>
            </a:r>
            <a:r>
              <a:rPr lang="en-US" altLang="en-US" dirty="0"/>
              <a:t>-secure)</a:t>
            </a:r>
          </a:p>
          <a:p>
            <a:r>
              <a:rPr lang="en-US" altLang="en-US" dirty="0"/>
              <a:t>Make sure your badges are correct </a:t>
            </a:r>
          </a:p>
          <a:p>
            <a:r>
              <a:rPr lang="en-US" altLang="en-US" dirty="0"/>
              <a:t>If you plan to make a submission be sure it does not contain company logos or advertising</a:t>
            </a:r>
          </a:p>
          <a:p>
            <a:r>
              <a:rPr lang="en-US" altLang="en-US" dirty="0"/>
              <a:t>Questions on Voting status, Ballot pool, Access to Reflector, Documentation,  Member</a:t>
            </a:r>
            <a:r>
              <a:rPr lang="en-US" altLang="ja-JP" dirty="0"/>
              <a:t>’s Area</a:t>
            </a:r>
          </a:p>
          <a:p>
            <a:pPr lvl="1"/>
            <a:r>
              <a:rPr lang="en-US" altLang="en-US" sz="2400" dirty="0"/>
              <a:t>Contact Jon </a:t>
            </a:r>
            <a:r>
              <a:rPr lang="en-US" altLang="en-US" sz="2400" dirty="0" err="1"/>
              <a:t>Rosdahl</a:t>
            </a:r>
            <a:r>
              <a:rPr lang="en-US" altLang="en-US" sz="2400" dirty="0"/>
              <a:t> –  </a:t>
            </a:r>
            <a:r>
              <a:rPr lang="en-US" altLang="en-US" sz="2400" dirty="0">
                <a:hlinkClick r:id="rId3"/>
              </a:rPr>
              <a:t>jrosdahl@ieee.org</a:t>
            </a:r>
            <a:endParaRPr lang="en-US" altLang="en-US"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Patent Policy and Other Guidelines</a:t>
            </a:r>
            <a:endParaRPr lang="zh-CN" altLang="en-US" dirty="0"/>
          </a:p>
        </p:txBody>
      </p:sp>
      <p:sp>
        <p:nvSpPr>
          <p:cNvPr id="3" name="内容占位符 2"/>
          <p:cNvSpPr>
            <a:spLocks noGrp="1"/>
          </p:cNvSpPr>
          <p:nvPr>
            <p:ph idx="1"/>
          </p:nvPr>
        </p:nvSpPr>
        <p:spPr/>
        <p:txBody>
          <a:bodyPr/>
          <a:lstStyle/>
          <a:p>
            <a:r>
              <a:rPr lang="en-US" altLang="zh-CN" dirty="0"/>
              <a:t>Following 5 slides</a:t>
            </a:r>
            <a:endParaRPr lang="zh-CN" altLang="en-US"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a:solidFill>
                  <a:schemeClr val="accent2"/>
                </a:solidFill>
              </a:rPr>
              <a:t>Instructions for the WG Chair (optional to show)</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a:solidFill>
                  <a:schemeClr val="accent2"/>
                </a:solidFill>
              </a:rPr>
              <a:t>Show slides #1 through #4 of this presentation</a:t>
            </a:r>
          </a:p>
          <a:p>
            <a:pPr lvl="1">
              <a:lnSpc>
                <a:spcPct val="80000"/>
              </a:lnSpc>
              <a:buFont typeface="Arial" pitchFamily="34" charset="0"/>
              <a:buChar char="•"/>
            </a:pPr>
            <a:r>
              <a:rPr lang="en-US" altLang="en-US" sz="1400" b="1" dirty="0">
                <a:solidFill>
                  <a:schemeClr val="accent2"/>
                </a:solidFill>
              </a:rPr>
              <a:t>Advise the WG attendees that:</a:t>
            </a:r>
            <a:r>
              <a:rPr lang="en-US" altLang="en-US" sz="1400" dirty="0">
                <a:solidFill>
                  <a:schemeClr val="accent2"/>
                </a:solidFill>
              </a:rPr>
              <a:t> </a:t>
            </a:r>
          </a:p>
          <a:p>
            <a:pPr lvl="2">
              <a:lnSpc>
                <a:spcPct val="80000"/>
              </a:lnSpc>
            </a:pPr>
            <a:r>
              <a:rPr lang="en-US" altLang="en-US" sz="1400" dirty="0">
                <a:solidFill>
                  <a:schemeClr val="accent2"/>
                </a:solidFill>
              </a:rPr>
              <a:t>The IEEE’s patent policy is described in Clause 6 of the </a:t>
            </a:r>
            <a:r>
              <a:rPr lang="en-US" altLang="en-US" sz="1400" i="1" dirty="0">
                <a:solidFill>
                  <a:schemeClr val="accent2"/>
                </a:solidFill>
              </a:rPr>
              <a:t>IEEE-SA Standards Board Bylaws</a:t>
            </a:r>
            <a:r>
              <a:rPr lang="en-US" altLang="en-US" sz="1400" dirty="0">
                <a:solidFill>
                  <a:schemeClr val="accent2"/>
                </a:solidFill>
              </a:rPr>
              <a:t>;</a:t>
            </a:r>
          </a:p>
          <a:p>
            <a:pPr lvl="2">
              <a:lnSpc>
                <a:spcPct val="80000"/>
              </a:lnSpc>
            </a:pPr>
            <a:r>
              <a:rPr lang="en-US" altLang="en-US" sz="14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accent2"/>
                </a:solidFill>
              </a:rPr>
            </a:br>
            <a:endParaRPr lang="en-US" altLang="en-US" sz="1400" dirty="0">
              <a:solidFill>
                <a:schemeClr val="accent2"/>
              </a:solidFill>
            </a:endParaRPr>
          </a:p>
          <a:p>
            <a:pPr lvl="1">
              <a:lnSpc>
                <a:spcPct val="20000"/>
              </a:lnSpc>
              <a:buFont typeface="Arial" pitchFamily="34" charset="0"/>
              <a:buChar char="•"/>
            </a:pPr>
            <a:r>
              <a:rPr lang="en-US" altLang="en-US" sz="1400" b="1" dirty="0">
                <a:solidFill>
                  <a:schemeClr val="accent2"/>
                </a:solidFill>
              </a:rPr>
              <a:t>Instruct the WG Secretary to record in the minutes of the relevant WG meeting:</a:t>
            </a:r>
            <a:r>
              <a:rPr lang="en-US" altLang="en-US" sz="900" dirty="0">
                <a:solidFill>
                  <a:schemeClr val="accent2"/>
                </a:solidFill>
              </a:rPr>
              <a:t> </a:t>
            </a:r>
          </a:p>
          <a:p>
            <a:pPr lvl="2">
              <a:lnSpc>
                <a:spcPct val="80000"/>
              </a:lnSpc>
            </a:pPr>
            <a:r>
              <a:rPr lang="en-US" altLang="en-US" sz="1400" dirty="0">
                <a:solidFill>
                  <a:schemeClr val="accent2"/>
                </a:solidFill>
              </a:rPr>
              <a:t>That the foregoing information was provided and that slides 1 through 4 (and this slide 0, if applicable) were shown; </a:t>
            </a:r>
          </a:p>
          <a:p>
            <a:pPr lvl="2">
              <a:lnSpc>
                <a:spcPct val="80000"/>
              </a:lnSpc>
            </a:pPr>
            <a:r>
              <a:rPr lang="en-US" altLang="en-US" sz="14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a:solidFill>
                <a:schemeClr val="accent2"/>
              </a:solidFill>
            </a:endParaRPr>
          </a:p>
          <a:p>
            <a:pPr lvl="1">
              <a:lnSpc>
                <a:spcPct val="80000"/>
              </a:lnSpc>
              <a:spcBef>
                <a:spcPct val="5000"/>
              </a:spcBef>
              <a:buFont typeface="Arial" pitchFamily="34" charset="0"/>
              <a:buChar char="•"/>
            </a:pPr>
            <a:r>
              <a:rPr lang="en-US" altLang="en-US" sz="14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solidFill>
                  <a:schemeClr val="accent2"/>
                </a:solidFill>
              </a:rPr>
              <a:t>It is recommended that the WG chair review the guidance in </a:t>
            </a:r>
            <a:r>
              <a:rPr lang="en-US" altLang="en-US" sz="1400" i="1" dirty="0">
                <a:solidFill>
                  <a:schemeClr val="accent2"/>
                </a:solidFill>
              </a:rPr>
              <a:t>IEEE-SA Standards Board Operations Manual</a:t>
            </a:r>
            <a:r>
              <a:rPr lang="en-US" altLang="en-US" sz="14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a:solidFill>
                <a:schemeClr val="accent2"/>
              </a:solidFill>
            </a:endParaRPr>
          </a:p>
          <a:p>
            <a:pPr lvl="1">
              <a:lnSpc>
                <a:spcPct val="80000"/>
              </a:lnSpc>
              <a:spcBef>
                <a:spcPct val="5000"/>
              </a:spcBef>
              <a:buFont typeface="Monotype Sorts"/>
              <a:buNone/>
            </a:pPr>
            <a:r>
              <a:rPr lang="en-US" altLang="en-US" sz="1200" dirty="0">
                <a:solidFill>
                  <a:schemeClr val="accent2"/>
                </a:solidFill>
              </a:rPr>
              <a:t>	Note: </a:t>
            </a:r>
            <a:r>
              <a:rPr lang="en-US" altLang="en-US" sz="1200" b="1" dirty="0">
                <a:solidFill>
                  <a:schemeClr val="accent2"/>
                </a:solidFill>
              </a:rPr>
              <a:t>WG</a:t>
            </a:r>
            <a:r>
              <a:rPr lang="en-US" altLang="en-US" sz="12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a:solidFill>
                  <a:schemeClr val="accent2"/>
                </a:solidFill>
              </a:rPr>
              <a:t>Participants, Patents, and Duty to Inform</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a:solidFill>
                  <a:schemeClr val="accent2"/>
                </a:solidFill>
              </a:rPr>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a:p>
            <a:pPr>
              <a:lnSpc>
                <a:spcPct val="80000"/>
              </a:lnSpc>
              <a:spcAft>
                <a:spcPct val="30000"/>
              </a:spcAft>
              <a:buFontTx/>
              <a:buNone/>
            </a:pPr>
            <a:endParaRPr lang="en-US" altLang="en-US" sz="1200"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sz="2800" u="sng" dirty="0">
                <a:solidFill>
                  <a:schemeClr val="accent2"/>
                </a:solidFill>
              </a:rPr>
              <a:t>Patent Related Links</a:t>
            </a:r>
            <a:endParaRPr lang="zh-CN" altLang="en-US" sz="2800" dirty="0"/>
          </a:p>
        </p:txBody>
      </p:sp>
      <p:sp>
        <p:nvSpPr>
          <p:cNvPr id="3"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a:solidFill>
                  <a:srgbClr val="262699"/>
                </a:solidFill>
                <a:cs typeface="Times New Roman" pitchFamily="18" charset="0"/>
              </a:rPr>
              <a:t>Patent Policy is stated in these sources:</a:t>
            </a:r>
          </a:p>
          <a:p>
            <a:pPr lvl="1">
              <a:lnSpc>
                <a:spcPct val="90000"/>
              </a:lnSpc>
              <a:buNone/>
            </a:pPr>
            <a:r>
              <a:rPr lang="en-GB" altLang="en-US" sz="2400" dirty="0">
                <a:solidFill>
                  <a:srgbClr val="262699"/>
                </a:solidFill>
              </a:rPr>
              <a:t>		IEEE-SA Standards Boards Bylaws</a:t>
            </a:r>
          </a:p>
          <a:p>
            <a:pPr lvl="1">
              <a:lnSpc>
                <a:spcPct val="90000"/>
              </a:lnSpc>
              <a:buNone/>
            </a:pPr>
            <a:r>
              <a:rPr lang="en-US" altLang="en-US" sz="2100" dirty="0">
                <a:solidFill>
                  <a:srgbClr val="262699"/>
                </a:solidFill>
              </a:rPr>
              <a:t>		</a:t>
            </a:r>
            <a:r>
              <a:rPr lang="en-US" altLang="en-US" sz="2100" i="1" dirty="0">
                <a:solidFill>
                  <a:srgbClr val="262699"/>
                </a:solidFill>
              </a:rPr>
              <a:t>http://standards.ieee.org/develop/policies/bylaws/sect6-7.html#6</a:t>
            </a:r>
          </a:p>
          <a:p>
            <a:pPr lvl="1">
              <a:lnSpc>
                <a:spcPct val="90000"/>
              </a:lnSpc>
              <a:buNone/>
            </a:pPr>
            <a:r>
              <a:rPr lang="en-GB" altLang="en-US" sz="2400" dirty="0">
                <a:solidFill>
                  <a:srgbClr val="262699"/>
                </a:solidFill>
              </a:rPr>
              <a:t>		IEEE-SA Standards Board Operations Manual</a:t>
            </a:r>
          </a:p>
          <a:p>
            <a:pPr lvl="1">
              <a:lnSpc>
                <a:spcPct val="90000"/>
              </a:lnSpc>
              <a:buNone/>
            </a:pPr>
            <a:r>
              <a:rPr lang="en-US" altLang="en-US" sz="2400" dirty="0">
                <a:solidFill>
                  <a:srgbClr val="262699"/>
                </a:solidFill>
              </a:rPr>
              <a:t>		</a:t>
            </a:r>
            <a:r>
              <a:rPr lang="en-US" altLang="en-US" sz="2100" i="1" dirty="0">
                <a:solidFill>
                  <a:srgbClr val="262699"/>
                </a:solidFill>
              </a:rPr>
              <a:t>http://standards.ieee.org/develop/policies/opman/sect6.html#6.3</a:t>
            </a:r>
            <a:endParaRPr lang="en-US" altLang="en-US" sz="2400" dirty="0">
              <a:solidFill>
                <a:srgbClr val="262699"/>
              </a:solidFill>
            </a:endParaRPr>
          </a:p>
          <a:p>
            <a:pPr lvl="1">
              <a:lnSpc>
                <a:spcPct val="90000"/>
              </a:lnSpc>
              <a:buNone/>
            </a:pPr>
            <a:r>
              <a:rPr lang="en-US" altLang="en-US" sz="2400" dirty="0">
                <a:solidFill>
                  <a:srgbClr val="262699"/>
                </a:solidFill>
                <a:cs typeface="Times New Roman" pitchFamily="18" charset="0"/>
              </a:rPr>
              <a:t>Material about the patent policy is available at</a:t>
            </a:r>
            <a:r>
              <a:rPr lang="en-US" altLang="en-US" sz="2400" dirty="0">
                <a:solidFill>
                  <a:srgbClr val="262699"/>
                </a:solidFill>
              </a:rPr>
              <a:t> </a:t>
            </a:r>
          </a:p>
          <a:p>
            <a:pPr lvl="1">
              <a:lnSpc>
                <a:spcPct val="90000"/>
              </a:lnSpc>
              <a:buNone/>
            </a:pPr>
            <a:r>
              <a:rPr lang="en-US" altLang="en-US" sz="2400" dirty="0">
                <a:solidFill>
                  <a:srgbClr val="262699"/>
                </a:solidFill>
              </a:rPr>
              <a:t>		</a:t>
            </a:r>
            <a:r>
              <a:rPr lang="en-US" altLang="en-US" sz="2100" i="1" dirty="0">
                <a:solidFill>
                  <a:srgbClr val="262699"/>
                </a:solidFill>
              </a:rPr>
              <a:t>http://standards.ieee.org/about/sasb/patcom/materials.html</a:t>
            </a:r>
            <a:endParaRPr lang="en-US" altLang="en-US" sz="1200"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#2</a:t>
            </a:r>
            <a:endParaRPr lang="en-US" altLang="en-US" sz="2400" dirty="0"/>
          </a:p>
        </p:txBody>
      </p:sp>
      <p:sp>
        <p:nvSpPr>
          <p:cNvPr id="8"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accent2">
                    <a:lumMod val="75000"/>
                  </a:schemeClr>
                </a:solidFill>
              </a:rPr>
              <a:t>Call for Potentially Essential Patents</a:t>
            </a:r>
            <a:endParaRPr lang="zh-CN" altLang="en-US" dirty="0"/>
          </a:p>
        </p:txBody>
      </p:sp>
      <p:sp>
        <p:nvSpPr>
          <p:cNvPr id="3" name="内容占位符 2"/>
          <p:cNvSpPr>
            <a:spLocks noGrp="1"/>
          </p:cNvSpPr>
          <p:nvPr>
            <p:ph idx="1"/>
          </p:nvPr>
        </p:nvSpPr>
        <p:spPr/>
        <p:txBody>
          <a:bodyPr/>
          <a:lstStyle/>
          <a:p>
            <a:pPr>
              <a:buFont typeface="Arial" pitchFamily="34" charset="0"/>
              <a:buChar char="•"/>
              <a:defRPr/>
            </a:pPr>
            <a:r>
              <a:rPr lang="en-US" altLang="en-US" sz="2800" dirty="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a:solidFill>
                  <a:schemeClr val="accent2">
                    <a:lumMod val="75000"/>
                  </a:schemeClr>
                </a:solidFill>
              </a:rPr>
              <a:t>Either speak up now or</a:t>
            </a:r>
          </a:p>
          <a:p>
            <a:pPr lvl="1">
              <a:buFont typeface="Arial" pitchFamily="34" charset="0"/>
              <a:buChar char="•"/>
              <a:defRPr/>
            </a:pPr>
            <a:r>
              <a:rPr lang="en-US" altLang="en-US" dirty="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a:solidFill>
                  <a:schemeClr val="accent2">
                    <a:lumMod val="75000"/>
                  </a:schemeClr>
                </a:solidFill>
              </a:rPr>
              <a:t>Cause an LOA to be submitted</a:t>
            </a:r>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u="sng" dirty="0">
                <a:solidFill>
                  <a:schemeClr val="accent2">
                    <a:lumMod val="75000"/>
                  </a:schemeClr>
                </a:solidFill>
              </a:rPr>
              <a:t>Other Guidelines for IEEE WG Meetings</a:t>
            </a:r>
            <a:endParaRPr lang="zh-CN" altLang="en-US" dirty="0"/>
          </a:p>
        </p:txBody>
      </p:sp>
      <p:sp>
        <p:nvSpPr>
          <p:cNvPr id="3"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latin typeface="Arial" pitchFamily="34" charset="0"/>
              </a:rPr>
              <a:t>Technical considerations remain primary focus</a:t>
            </a:r>
            <a:endParaRPr lang="en-US" altLang="en-US" sz="1400" dirty="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a:solidFill>
                  <a:srgbClr val="000099"/>
                </a:solidFill>
                <a:latin typeface="Arial" pitchFamily="34" charset="0"/>
              </a:rPr>
              <a:t>---------------------------------------------------------------   </a:t>
            </a:r>
          </a:p>
          <a:p>
            <a:pPr marL="230188" indent="-230188" algn="ctr">
              <a:lnSpc>
                <a:spcPct val="80000"/>
              </a:lnSpc>
              <a:buClr>
                <a:srgbClr val="CC3300"/>
              </a:buClr>
              <a:buSzPct val="50000"/>
              <a:buNone/>
            </a:pPr>
            <a:endParaRPr lang="en-US" altLang="en-US" dirty="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a:solidFill>
                  <a:srgbClr val="000099"/>
                </a:solidFill>
                <a:latin typeface="Arial" pitchFamily="34" charset="0"/>
              </a:rPr>
              <a:t>See </a:t>
            </a:r>
            <a:r>
              <a:rPr lang="en-US" altLang="en-US" sz="1500" i="1" dirty="0">
                <a:solidFill>
                  <a:srgbClr val="000099"/>
                </a:solidFill>
                <a:latin typeface="Arial" pitchFamily="34" charset="0"/>
              </a:rPr>
              <a:t>IEEE-SA Standards Board Operations Manual</a:t>
            </a:r>
            <a:r>
              <a:rPr lang="en-US" altLang="en-US" sz="1500" dirty="0">
                <a:solidFill>
                  <a:srgbClr val="000099"/>
                </a:solidFill>
                <a:latin typeface="Arial" pitchFamily="34" charset="0"/>
              </a:rPr>
              <a:t>, clause 5.3.10 and </a:t>
            </a:r>
            <a:r>
              <a:rPr lang="en-GB" altLang="en-US" sz="1500" dirty="0">
                <a:solidFill>
                  <a:srgbClr val="000099"/>
                </a:solidFill>
                <a:latin typeface="Arial" pitchFamily="34" charset="0"/>
              </a:rPr>
              <a:t>“Promoting Competition and Innovation: What You Need to Know about the IEEE Standards Association's Antitrust and Competition Policy”</a:t>
            </a:r>
            <a:r>
              <a:rPr lang="en-US" altLang="en-US" sz="1500" dirty="0">
                <a:solidFill>
                  <a:srgbClr val="000099"/>
                </a:solidFill>
                <a:latin typeface="Arial" pitchFamily="34" charset="0"/>
              </a:rPr>
              <a:t> for more details.</a:t>
            </a:r>
          </a:p>
          <a:p>
            <a:endParaRPr lang="zh-CN" altLang="en-US"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40772</TotalTime>
  <Words>1226</Words>
  <Application>Microsoft Office PowerPoint</Application>
  <PresentationFormat>On-screen Show (4:3)</PresentationFormat>
  <Paragraphs>184</Paragraphs>
  <Slides>13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ＭＳ Ｐゴシック</vt:lpstr>
      <vt:lpstr>ＭＳ Ｐゴシック</vt:lpstr>
      <vt:lpstr>Arial</vt:lpstr>
      <vt:lpstr>Calibri</vt:lpstr>
      <vt:lpstr>Monotype Sorts</vt:lpstr>
      <vt:lpstr>Times New Roman</vt:lpstr>
      <vt:lpstr>802-11-Submission</vt:lpstr>
      <vt:lpstr>Document</vt:lpstr>
      <vt:lpstr>TGax September 2017 Meeting MU ad-hoc Agenda</vt:lpstr>
      <vt:lpstr>Agenda items for the week</vt:lpstr>
      <vt:lpstr>Meeting Protocol, Attendance, Voting &amp; Document Status</vt:lpstr>
      <vt:lpstr>Patent Policy and Other Guidelines</vt:lpstr>
      <vt:lpstr>Instructions for the WG Chair (optional to show)</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MU ad-hoc Schedule</vt:lpstr>
      <vt:lpstr>Submissions</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Sigurd Schelstraete</cp:lastModifiedBy>
  <cp:revision>2407</cp:revision>
  <cp:lastPrinted>1998-02-10T13:28:06Z</cp:lastPrinted>
  <dcterms:created xsi:type="dcterms:W3CDTF">2007-04-17T18:10:23Z</dcterms:created>
  <dcterms:modified xsi:type="dcterms:W3CDTF">2017-09-13T02:56:47Z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