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475" r:id="rId3"/>
    <p:sldId id="479" r:id="rId4"/>
    <p:sldId id="474" r:id="rId5"/>
    <p:sldId id="476" r:id="rId6"/>
    <p:sldId id="435" r:id="rId7"/>
    <p:sldId id="440" r:id="rId8"/>
    <p:sldId id="453" r:id="rId9"/>
    <p:sldId id="480" r:id="rId10"/>
    <p:sldId id="483" r:id="rId11"/>
    <p:sldId id="484" r:id="rId12"/>
    <p:sldId id="481" r:id="rId13"/>
    <p:sldId id="482" r:id="rId14"/>
    <p:sldId id="477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2E75B6"/>
    <a:srgbClr val="FFFFFF"/>
    <a:srgbClr val="009999"/>
    <a:srgbClr val="00CC99"/>
    <a:srgbClr val="99CCFF"/>
    <a:srgbClr val="4A7EBB"/>
    <a:srgbClr val="00956F"/>
    <a:srgbClr val="FFCC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133" autoAdjust="0"/>
  </p:normalViewPr>
  <p:slideViewPr>
    <p:cSldViewPr>
      <p:cViewPr varScale="1">
        <p:scale>
          <a:sx n="68" d="100"/>
          <a:sy n="68" d="100"/>
        </p:scale>
        <p:origin x="1264" y="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420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2652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Sean Coffey, Realtek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Sean Coffey, Realtek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21289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77912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3324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3926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Sean Coffey, Realtek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9880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2739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4960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95009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56850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9037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3271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7078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638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802.11-17/1479r1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303451" cy="273050"/>
          </a:xfrm>
        </p:spPr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9906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CCA Sensitivity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1939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>
                <a:latin typeface="Calibri" pitchFamily="34" charset="0"/>
              </a:rPr>
              <a:t>Date:</a:t>
            </a:r>
            <a:r>
              <a:rPr lang="en-GB" sz="2000" b="0" dirty="0">
                <a:latin typeface="Calibri" pitchFamily="34" charset="0"/>
              </a:rPr>
              <a:t> 2017-09-12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89908"/>
              </p:ext>
            </p:extLst>
          </p:nvPr>
        </p:nvGraphicFramePr>
        <p:xfrm>
          <a:off x="566738" y="3060700"/>
          <a:ext cx="7845425" cy="227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1" name="Document" r:id="rId4" imgW="8526058" imgH="2465301" progId="Word.Document.8">
                  <p:embed/>
                </p:oleObj>
              </mc:Choice>
              <mc:Fallback>
                <p:oleObj name="Document" r:id="rId4" imgW="8526058" imgH="2465301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738" y="3060700"/>
                        <a:ext cx="7845425" cy="2273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10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HT </a:t>
            </a:r>
            <a:r>
              <a:rPr lang="en-US" dirty="0">
                <a:latin typeface="Calibri" pitchFamily="34" charset="0"/>
              </a:rPr>
              <a:t>CCA requirements—HT and ERP PPDUs</a:t>
            </a:r>
            <a:endParaRPr lang="en-GB" dirty="0">
              <a:latin typeface="Calibri" pitchFamily="34" charset="0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058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“CCA requirements for non-HT PPDUs in the primary channel are described in 17.3.10.6 (CCA requirements) and 18.4.6 (CCA performance).”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“For an HT STA with the operating channel equal to 20 MHz, the start of a valid 20 MHz HT PPDU at a receive level greater than or equal to the minimum modulation and coding rate sensitivity of   </a:t>
            </a:r>
            <a:r>
              <a:rPr lang="en-GB" b="0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</a:t>
            </a: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82 dBm shall cause the PHY to set PHY-</a:t>
            </a:r>
            <a:r>
              <a:rPr lang="en-GB" b="0" dirty="0" err="1">
                <a:solidFill>
                  <a:schemeClr val="tx1"/>
                </a:solidFill>
                <a:latin typeface="Calibri" pitchFamily="34" charset="0"/>
              </a:rPr>
              <a:t>CCA.Indication</a:t>
            </a: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(Busy) with probability &gt; 90% within 4 </a:t>
            </a:r>
            <a:r>
              <a:rPr lang="en-GB" b="0" dirty="0"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s.”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		</a:t>
            </a:r>
            <a:r>
              <a:rPr lang="en-GB" sz="2000" b="0" dirty="0">
                <a:solidFill>
                  <a:schemeClr val="tx1"/>
                </a:solidFill>
                <a:latin typeface="Calibri" pitchFamily="34" charset="0"/>
              </a:rPr>
              <a:t>—</a:t>
            </a:r>
            <a:r>
              <a:rPr lang="en-GB" sz="2000" b="0" dirty="0" err="1">
                <a:solidFill>
                  <a:schemeClr val="tx1"/>
                </a:solidFill>
                <a:latin typeface="Calibri" pitchFamily="34" charset="0"/>
              </a:rPr>
              <a:t>TGmd</a:t>
            </a:r>
            <a:r>
              <a:rPr lang="en-GB" sz="2000" b="0" dirty="0">
                <a:solidFill>
                  <a:schemeClr val="tx1"/>
                </a:solidFill>
                <a:latin typeface="Calibri" pitchFamily="34" charset="0"/>
              </a:rPr>
              <a:t> draft 0.1, sections 19.3.19.5.2, .3 (pp. 2579-80)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i="1" dirty="0">
                <a:solidFill>
                  <a:schemeClr val="tx1"/>
                </a:solidFill>
                <a:latin typeface="Calibri" pitchFamily="34" charset="0"/>
              </a:rPr>
              <a:t>(no mention of measurement at antenna connectors)</a:t>
            </a:r>
          </a:p>
        </p:txBody>
      </p:sp>
    </p:spTree>
    <p:extLst>
      <p:ext uri="{BB962C8B-B14F-4D97-AF65-F5344CB8AC3E}">
        <p14:creationId xmlns:p14="http://schemas.microsoft.com/office/powerpoint/2010/main" val="33231965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11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Calibri" pitchFamily="34" charset="0"/>
              </a:rPr>
              <a:t>Some further issues—VHT case</a:t>
            </a:r>
            <a:endParaRPr lang="en-GB" dirty="0">
              <a:latin typeface="Calibri" pitchFamily="34" charset="0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058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Since a VHT STA is also an HT STA, the VHT STA is required to follow the clause 19 specification for HT (and ERP, etc.) PPDUs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The VHT STA cannot distinguish between VHT and HT PPDUs until well after 4 </a:t>
            </a:r>
            <a:r>
              <a:rPr lang="en-GB" b="0" dirty="0"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s*, so CCA must go high until after L-SIG is decoded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Is it possible to satisfy the requirement in the presence of interference?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2AB424B-25C7-4CE7-AEE7-AC7D37A08DC3}"/>
              </a:ext>
            </a:extLst>
          </p:cNvPr>
          <p:cNvSpPr txBox="1"/>
          <p:nvPr/>
        </p:nvSpPr>
        <p:spPr>
          <a:xfrm>
            <a:off x="1066800" y="5638800"/>
            <a:ext cx="44791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</a:rPr>
              <a:t>* </a:t>
            </a:r>
            <a:r>
              <a:rPr lang="en-US" sz="1800" dirty="0" err="1">
                <a:solidFill>
                  <a:schemeClr val="tx1"/>
                </a:solidFill>
                <a:latin typeface="Calibri" panose="020F0502020204030204" pitchFamily="34" charset="0"/>
              </a:rPr>
              <a:t>aCCATime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</a:rPr>
              <a:t> vs. 4 </a:t>
            </a:r>
            <a:r>
              <a:rPr lang="en-US" sz="1800" dirty="0"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</a:rPr>
              <a:t>s is a topic for another day</a:t>
            </a:r>
          </a:p>
        </p:txBody>
      </p:sp>
    </p:spTree>
    <p:extLst>
      <p:ext uri="{BB962C8B-B14F-4D97-AF65-F5344CB8AC3E}">
        <p14:creationId xmlns:p14="http://schemas.microsoft.com/office/powerpoint/2010/main" val="917240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12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Calibri" pitchFamily="34" charset="0"/>
              </a:rPr>
              <a:t>The CCA problem, and outline solution—I</a:t>
            </a:r>
            <a:endParaRPr lang="en-GB" dirty="0">
              <a:latin typeface="Calibri" pitchFamily="34" charset="0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4582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200" b="0" dirty="0">
                <a:solidFill>
                  <a:srgbClr val="4F81BD"/>
                </a:solidFill>
                <a:latin typeface="Calibri" pitchFamily="34" charset="0"/>
              </a:rPr>
              <a:t>Should the standard specify normative requirements for when deployed devices declare and maintain CCA?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It’s not that clear that D0.1 does so now, at least in any consistent way</a:t>
            </a:r>
            <a:endParaRPr lang="en-GB" b="0" dirty="0">
              <a:solidFill>
                <a:schemeClr val="tx1"/>
              </a:solidFill>
              <a:latin typeface="Calibri" pitchFamily="34" charset="0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200" b="0" dirty="0">
                <a:solidFill>
                  <a:srgbClr val="4F81BD"/>
                </a:solidFill>
                <a:latin typeface="Calibri" pitchFamily="34" charset="0"/>
              </a:rPr>
              <a:t>If we do so specify, how should the requirement be phrased?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Historically </a:t>
            </a:r>
            <a:r>
              <a:rPr lang="en-GB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 </a:t>
            </a: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82 dBm over-the-air received energy (</a:t>
            </a:r>
            <a:r>
              <a:rPr lang="en-GB" i="1" dirty="0">
                <a:solidFill>
                  <a:schemeClr val="tx1"/>
                </a:solidFill>
                <a:latin typeface="Calibri" pitchFamily="34" charset="0"/>
              </a:rPr>
              <a:t>S</a:t>
            </a: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 + </a:t>
            </a:r>
            <a:r>
              <a:rPr lang="en-GB" i="1" dirty="0">
                <a:solidFill>
                  <a:schemeClr val="tx1"/>
                </a:solidFill>
                <a:latin typeface="Calibri" pitchFamily="34" charset="0"/>
              </a:rPr>
              <a:t>N</a:t>
            </a: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 + </a:t>
            </a:r>
            <a:r>
              <a:rPr lang="en-GB" i="1" dirty="0">
                <a:solidFill>
                  <a:schemeClr val="tx1"/>
                </a:solidFill>
                <a:latin typeface="Calibri" pitchFamily="34" charset="0"/>
              </a:rPr>
              <a:t>I</a:t>
            </a: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)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But this has the problem that we cannot guarantee &gt; 90% probability of decoding L-SIG and maintaining CCA high for duration of the PPDU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It was fine for 11a and 11g, and even 11n, when </a:t>
            </a:r>
            <a:r>
              <a:rPr lang="en-GB" i="1" dirty="0">
                <a:solidFill>
                  <a:schemeClr val="tx1"/>
                </a:solidFill>
                <a:latin typeface="Calibri" pitchFamily="34" charset="0"/>
              </a:rPr>
              <a:t>I</a:t>
            </a: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 was usually low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200" b="0" dirty="0">
                <a:solidFill>
                  <a:srgbClr val="4F81BD"/>
                </a:solidFill>
                <a:latin typeface="Calibri" pitchFamily="34" charset="0"/>
              </a:rPr>
              <a:t>Thresholds and probabilities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The historic requirement was &gt; 90% probability of success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But </a:t>
            </a: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probability of success (for deployed device) depends on multipath in channel, unknown when device makes its first energy assessment</a:t>
            </a:r>
          </a:p>
        </p:txBody>
      </p:sp>
    </p:spTree>
    <p:extLst>
      <p:ext uri="{BB962C8B-B14F-4D97-AF65-F5344CB8AC3E}">
        <p14:creationId xmlns:p14="http://schemas.microsoft.com/office/powerpoint/2010/main" val="8176121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13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Calibri" pitchFamily="34" charset="0"/>
              </a:rPr>
              <a:t>The CCA problem, and outline solution—II</a:t>
            </a:r>
            <a:endParaRPr lang="en-GB" dirty="0">
              <a:latin typeface="Calibri" pitchFamily="34" charset="0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4582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solidFill>
                  <a:srgbClr val="4F81BD"/>
                </a:solidFill>
                <a:latin typeface="Calibri" pitchFamily="34" charset="0"/>
              </a:rPr>
              <a:t>Candidate solution: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Declare initial CCA (start of PPDU through L-SIG) given combination of received signal strength and autocorrelation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Autocorrelation to take care of high background interference levels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Level set low enough that &gt; 90% of valid preambles can be detected, over reasonable spread of channels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Declare CCA high for remaining duration if L-SIG is decoded</a:t>
            </a:r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000" dirty="0">
              <a:solidFill>
                <a:schemeClr val="tx1"/>
              </a:solidFill>
              <a:latin typeface="Calibri" pitchFamily="34" charset="0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Minimum receive sensitivity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No need to specify performance in multipath, since most receivers have same basic structure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Level should really be lower than now, but strictly speaking only performance in decoding L-SIGs matters</a:t>
            </a:r>
          </a:p>
        </p:txBody>
      </p:sp>
    </p:spTree>
    <p:extLst>
      <p:ext uri="{BB962C8B-B14F-4D97-AF65-F5344CB8AC3E}">
        <p14:creationId xmlns:p14="http://schemas.microsoft.com/office/powerpoint/2010/main" val="29222424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799"/>
            <a:ext cx="7770813" cy="1161288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924800" cy="4113213"/>
          </a:xfrm>
        </p:spPr>
        <p:txBody>
          <a:bodyPr/>
          <a:lstStyle/>
          <a:p>
            <a:r>
              <a:rPr lang="en-US" sz="1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[1] IEEE doc. 11/17-0458r0, “OBSS_PD: Threshold Problems”, S. Coffey (Realtek), March 2017</a:t>
            </a:r>
          </a:p>
          <a:p>
            <a:r>
              <a:rPr lang="en-US" sz="1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[2] IEEE doc. 11/15-1139r1, “Co-chairmen notes on current status of 802.11ax Spatial Reuse ad hoc group”, G. Hiertz (Ericsson) et al., September 2015</a:t>
            </a:r>
          </a:p>
          <a:p>
            <a:r>
              <a:rPr lang="en-US" sz="1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[3] IEEE doc. 11/17-1444r0, “History of PD and ED reviewed”, G. Hiertz (Ericsson) et al., September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Sean Coffey, Realtek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713231" y="356616"/>
            <a:ext cx="2377440" cy="273050"/>
          </a:xfrm>
        </p:spPr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7305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53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latin typeface="Calibri" pitchFamily="34" charset="0"/>
              </a:rPr>
              <a:t>All OFDM-based PHYs in 2.4 GHz and 5 GHz have the same basic requirement for CCA sensitivity, though with significantly different surrounding definitions. There are some problems:</a:t>
            </a:r>
          </a:p>
          <a:p>
            <a:pPr marL="457200" indent="-457200">
              <a:buAutoNum type="alphaL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latin typeface="Calibri" pitchFamily="34" charset="0"/>
              </a:rPr>
              <a:t>The definitions are still ambiguous, and either underspecify receiver behaviour or may be impossible to meet</a:t>
            </a:r>
          </a:p>
          <a:p>
            <a:pPr marL="457200" indent="-457200">
              <a:buAutoNum type="alphaL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latin typeface="Calibri" pitchFamily="34" charset="0"/>
              </a:rPr>
              <a:t>As written, the current requirements are far too loose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b="0" dirty="0">
              <a:latin typeface="Calibri" pitchFamily="34" charset="0"/>
            </a:endParaRP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latin typeface="Calibri" pitchFamily="34" charset="0"/>
              </a:rPr>
              <a:t>CIDs addressed: 77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600" dirty="0">
                <a:latin typeface="Calibri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7041959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Minimum Receive(r) Sensitivity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058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“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VHT receiver specification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>
                <a:solidFill>
                  <a:schemeClr val="tx1"/>
                </a:solidFill>
                <a:latin typeface="Calibri" pitchFamily="34" charset="0"/>
              </a:rPr>
              <a:t>For tests in this </a:t>
            </a:r>
            <a:r>
              <a:rPr lang="en-US" b="0" dirty="0" err="1">
                <a:solidFill>
                  <a:schemeClr val="tx1"/>
                </a:solidFill>
                <a:latin typeface="Calibri" pitchFamily="34" charset="0"/>
              </a:rPr>
              <a:t>subclause</a:t>
            </a:r>
            <a:r>
              <a:rPr lang="en-US" b="0" dirty="0">
                <a:solidFill>
                  <a:schemeClr val="tx1"/>
                </a:solidFill>
                <a:latin typeface="Calibri" pitchFamily="34" charset="0"/>
              </a:rPr>
              <a:t>, the input levels are measured at the antenna connectors … . Each output port of the transmitting STA shall be connected through a cable to one input port of the Device Under Test.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Receiver minimum input sensitivity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>
                <a:solidFill>
                  <a:schemeClr val="tx1"/>
                </a:solidFill>
                <a:latin typeface="Calibri" pitchFamily="34" charset="0"/>
              </a:rPr>
              <a:t>The packet error ratio (PER) shall be less than 10% for a PSDU of 4096 octets with the rate-dependent input levels listed in Table 21-25 …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>
                <a:solidFill>
                  <a:schemeClr val="tx1"/>
                </a:solidFill>
                <a:latin typeface="Calibri" pitchFamily="34" charset="0"/>
              </a:rPr>
              <a:t>[BPSK, rate 1/2 , 20 MHz]	</a:t>
            </a:r>
            <a:r>
              <a:rPr lang="en-US" b="0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</a:t>
            </a:r>
            <a:r>
              <a:rPr lang="en-US" b="0" dirty="0">
                <a:solidFill>
                  <a:schemeClr val="tx1"/>
                </a:solidFill>
                <a:latin typeface="Calibri" pitchFamily="34" charset="0"/>
              </a:rPr>
              <a:t>82 dBm”</a:t>
            </a:r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		—</a:t>
            </a:r>
            <a:r>
              <a:rPr lang="en-US" dirty="0" err="1">
                <a:solidFill>
                  <a:schemeClr val="tx1"/>
                </a:solidFill>
                <a:latin typeface="Calibri" pitchFamily="34" charset="0"/>
              </a:rPr>
              <a:t>TGmd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 draft 0.1, section 21.3.18, 21.3.18.1 (pp. 2769-70)</a:t>
            </a:r>
          </a:p>
        </p:txBody>
      </p:sp>
    </p:spTree>
    <p:extLst>
      <p:ext uri="{BB962C8B-B14F-4D97-AF65-F5344CB8AC3E}">
        <p14:creationId xmlns:p14="http://schemas.microsoft.com/office/powerpoint/2010/main" val="34842851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The CCA threshold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058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“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CCA sensitivity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>
                <a:solidFill>
                  <a:schemeClr val="tx1"/>
                </a:solidFill>
                <a:latin typeface="Calibri" pitchFamily="34" charset="0"/>
              </a:rPr>
              <a:t>… in an otherwise idle … channel … 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>
                <a:solidFill>
                  <a:schemeClr val="tx1"/>
                </a:solidFill>
                <a:latin typeface="Calibri" pitchFamily="34" charset="0"/>
              </a:rPr>
              <a:t>With &gt;90% probability, the PHY shall detect the start of a PPDU that occupies at least the primary 20 MHz of the channel under the conditions listed in Table 21-27 … within a period of </a:t>
            </a:r>
            <a:r>
              <a:rPr lang="en-US" b="0" dirty="0" err="1">
                <a:solidFill>
                  <a:schemeClr val="tx1"/>
                </a:solidFill>
                <a:latin typeface="Calibri" pitchFamily="34" charset="0"/>
              </a:rPr>
              <a:t>aCCATime</a:t>
            </a:r>
            <a:r>
              <a:rPr lang="en-US" b="0" dirty="0">
                <a:solidFill>
                  <a:schemeClr val="tx1"/>
                </a:solidFill>
                <a:latin typeface="Calibri" pitchFamily="34" charset="0"/>
              </a:rPr>
              <a:t> … and hold the CCA signal busy … for the duration of the PPDU.”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>
                <a:solidFill>
                  <a:schemeClr val="tx1"/>
                </a:solidFill>
                <a:latin typeface="Calibri" pitchFamily="34" charset="0"/>
              </a:rPr>
              <a:t>“The start of a 20 MHz VHT PPDU in the primary 20 MHz channel at or above -82 dBm”</a:t>
            </a:r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		—</a:t>
            </a:r>
            <a:r>
              <a:rPr lang="en-US" dirty="0" err="1">
                <a:solidFill>
                  <a:schemeClr val="tx1"/>
                </a:solidFill>
                <a:latin typeface="Calibri" pitchFamily="34" charset="0"/>
              </a:rPr>
              <a:t>TGmd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 draft 0.1, section 21.3.18.5 (p. 2772)</a:t>
            </a:r>
          </a:p>
        </p:txBody>
      </p:sp>
    </p:spTree>
    <p:extLst>
      <p:ext uri="{BB962C8B-B14F-4D97-AF65-F5344CB8AC3E}">
        <p14:creationId xmlns:p14="http://schemas.microsoft.com/office/powerpoint/2010/main" val="15411789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The -82 dBm </a:t>
            </a: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VHT</a:t>
            </a:r>
            <a:r>
              <a:rPr lang="en-GB" dirty="0">
                <a:latin typeface="Calibri" pitchFamily="34" charset="0"/>
              </a:rPr>
              <a:t> CCA threshold—1/4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058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rgbClr val="2E75B6"/>
                </a:solidFill>
                <a:latin typeface="Calibri" pitchFamily="34" charset="0"/>
              </a:rPr>
              <a:t>The basic structure goes back to 802.11a: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0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“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CCA sensitivity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>
                <a:solidFill>
                  <a:schemeClr val="tx1"/>
                </a:solidFill>
                <a:latin typeface="Calibri" pitchFamily="34" charset="0"/>
              </a:rPr>
              <a:t>The start of a valid OFDM transmission at a receive level equal to or greater than 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the minimum 6 Mbit/s sensitivity (-82 </a:t>
            </a:r>
            <a:r>
              <a:rPr lang="en-US" dirty="0" err="1">
                <a:solidFill>
                  <a:schemeClr val="tx1"/>
                </a:solidFill>
                <a:latin typeface="Calibri" pitchFamily="34" charset="0"/>
              </a:rPr>
              <a:t>dBm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) </a:t>
            </a:r>
            <a:r>
              <a:rPr lang="en-US" b="0" dirty="0">
                <a:solidFill>
                  <a:schemeClr val="tx1"/>
                </a:solidFill>
                <a:latin typeface="Calibri" pitchFamily="34" charset="0"/>
              </a:rPr>
              <a:t>shall cause CCA to indicate busy with a probability &gt;90% within 4 </a:t>
            </a:r>
            <a:r>
              <a:rPr lang="en-US" b="0" dirty="0" err="1">
                <a:solidFill>
                  <a:schemeClr val="tx1"/>
                </a:solidFill>
                <a:latin typeface="Calibri" pitchFamily="34" charset="0"/>
              </a:rPr>
              <a:t>μs</a:t>
            </a:r>
            <a:r>
              <a:rPr lang="en-US" b="0" dirty="0">
                <a:solidFill>
                  <a:schemeClr val="tx1"/>
                </a:solidFill>
                <a:latin typeface="Calibri" pitchFamily="34" charset="0"/>
              </a:rPr>
              <a:t>.”</a:t>
            </a:r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			—802.11a-1999 (R2003), section 17.3.10.5</a:t>
            </a:r>
          </a:p>
        </p:txBody>
      </p:sp>
    </p:spTree>
    <p:extLst>
      <p:ext uri="{BB962C8B-B14F-4D97-AF65-F5344CB8AC3E}">
        <p14:creationId xmlns:p14="http://schemas.microsoft.com/office/powerpoint/2010/main" val="15481606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The -82 dBm </a:t>
            </a: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VHT </a:t>
            </a:r>
            <a:r>
              <a:rPr lang="en-GB" dirty="0">
                <a:latin typeface="Calibri" pitchFamily="34" charset="0"/>
              </a:rPr>
              <a:t>CCA threshold—2/4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058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rgbClr val="2E75B6"/>
                </a:solidFill>
                <a:latin typeface="Calibri" pitchFamily="34" charset="0"/>
              </a:rPr>
              <a:t>… and reflected 1999 technology: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0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>
                <a:solidFill>
                  <a:schemeClr val="tx1"/>
                </a:solidFill>
                <a:latin typeface="Calibri" pitchFamily="34" charset="0"/>
              </a:rPr>
              <a:t>“</a:t>
            </a:r>
            <a:r>
              <a:rPr lang="en-US" b="1" dirty="0">
                <a:solidFill>
                  <a:schemeClr val="tx1"/>
                </a:solidFill>
                <a:latin typeface="Calibri" pitchFamily="34" charset="0"/>
              </a:rPr>
              <a:t>Receiver minimum input level sensitivity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>
                <a:solidFill>
                  <a:schemeClr val="tx1"/>
                </a:solidFill>
                <a:latin typeface="Calibri" pitchFamily="34" charset="0"/>
              </a:rPr>
              <a:t>The packet error rate (PER) shall be less than 10% at a PSDU length of 1000 bytes for rate-dependent input levels shall be the numbers listed in Table 91 or less. The minimum input levels are measured at the antenna connector (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NF of 10 dB </a:t>
            </a:r>
            <a:r>
              <a:rPr lang="en-US" b="0" dirty="0">
                <a:solidFill>
                  <a:schemeClr val="tx1"/>
                </a:solidFill>
                <a:latin typeface="Calibri" pitchFamily="34" charset="0"/>
              </a:rPr>
              <a:t>and 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5 dB implementation margins </a:t>
            </a:r>
            <a:r>
              <a:rPr lang="en-US" b="0" dirty="0">
                <a:solidFill>
                  <a:schemeClr val="tx1"/>
                </a:solidFill>
                <a:latin typeface="Calibri" pitchFamily="34" charset="0"/>
              </a:rPr>
              <a:t>are assumed).”</a:t>
            </a:r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			—802.11a-1999 (R2003), section 17.3.10.1</a:t>
            </a:r>
            <a:endParaRPr lang="en-GB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2464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The -82 dBm </a:t>
            </a: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VHT </a:t>
            </a:r>
            <a:r>
              <a:rPr lang="en-GB" dirty="0">
                <a:latin typeface="Calibri" pitchFamily="34" charset="0"/>
              </a:rPr>
              <a:t>CCA threshold—3/4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820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solidFill>
                  <a:srgbClr val="2E75B6"/>
                </a:solidFill>
                <a:latin typeface="Calibri" pitchFamily="34" charset="0"/>
              </a:rPr>
              <a:t>Full calculation that led to -82 </a:t>
            </a:r>
            <a:r>
              <a:rPr lang="en-GB" b="0" dirty="0" err="1">
                <a:solidFill>
                  <a:srgbClr val="2E75B6"/>
                </a:solidFill>
                <a:latin typeface="Calibri" pitchFamily="34" charset="0"/>
              </a:rPr>
              <a:t>dBm</a:t>
            </a:r>
            <a:r>
              <a:rPr lang="en-GB" b="0" dirty="0">
                <a:solidFill>
                  <a:srgbClr val="2E75B6"/>
                </a:solidFill>
                <a:latin typeface="Calibri" pitchFamily="34" charset="0"/>
              </a:rPr>
              <a:t>:</a:t>
            </a:r>
          </a:p>
          <a:p>
            <a:pPr marL="0" indent="0" algn="ctr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-102.1 dBm</a:t>
            </a:r>
            <a:r>
              <a:rPr lang="en-GB" b="0" baseline="30000" dirty="0">
                <a:solidFill>
                  <a:schemeClr val="tx1"/>
                </a:solidFill>
                <a:latin typeface="Calibri" pitchFamily="34" charset="0"/>
              </a:rPr>
              <a:t>1</a:t>
            </a: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 + 4.7 dB</a:t>
            </a:r>
            <a:r>
              <a:rPr lang="en-GB" b="0" baseline="30000" dirty="0">
                <a:solidFill>
                  <a:schemeClr val="tx1"/>
                </a:solidFill>
                <a:latin typeface="Calibri" pitchFamily="34" charset="0"/>
              </a:rPr>
              <a:t>2</a:t>
            </a: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 + 10 dB</a:t>
            </a:r>
            <a:r>
              <a:rPr lang="en-GB" b="0" baseline="30000" dirty="0">
                <a:solidFill>
                  <a:schemeClr val="tx1"/>
                </a:solidFill>
                <a:latin typeface="Calibri" pitchFamily="34" charset="0"/>
              </a:rPr>
              <a:t>3</a:t>
            </a: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 + 5 dB</a:t>
            </a:r>
            <a:r>
              <a:rPr lang="en-GB" b="0" baseline="30000" dirty="0">
                <a:solidFill>
                  <a:schemeClr val="tx1"/>
                </a:solidFill>
                <a:latin typeface="Calibri" pitchFamily="34" charset="0"/>
              </a:rPr>
              <a:t>4</a:t>
            </a: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 = -82.4 </a:t>
            </a:r>
            <a:r>
              <a:rPr lang="en-GB" b="0" dirty="0" err="1">
                <a:solidFill>
                  <a:schemeClr val="tx1"/>
                </a:solidFill>
                <a:latin typeface="Calibri" pitchFamily="34" charset="0"/>
              </a:rPr>
              <a:t>dBm</a:t>
            </a: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, </a:t>
            </a:r>
            <a:r>
              <a:rPr lang="en-GB" b="0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</a:t>
            </a: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 -82 dBm</a:t>
            </a:r>
            <a:r>
              <a:rPr lang="en-GB" b="0" baseline="30000" dirty="0">
                <a:solidFill>
                  <a:schemeClr val="tx1"/>
                </a:solidFill>
                <a:latin typeface="Calibri" pitchFamily="34" charset="0"/>
              </a:rPr>
              <a:t>5</a:t>
            </a:r>
            <a:endParaRPr lang="en-GB" sz="190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900" b="1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20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200" b="1" dirty="0">
              <a:solidFill>
                <a:srgbClr val="2E75B6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200" b="1" dirty="0">
              <a:solidFill>
                <a:srgbClr val="2E75B6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200" dirty="0">
              <a:solidFill>
                <a:srgbClr val="2E75B6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b="0" dirty="0">
              <a:solidFill>
                <a:srgbClr val="2E75B6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solidFill>
                  <a:srgbClr val="2E75B6"/>
                </a:solidFill>
                <a:latin typeface="Calibri" pitchFamily="34" charset="0"/>
              </a:rPr>
              <a:t>Corresponding calculation if specified today:</a:t>
            </a:r>
          </a:p>
          <a:p>
            <a:pPr marL="0" indent="0" algn="ctr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-102.1 </a:t>
            </a:r>
            <a:r>
              <a:rPr lang="en-GB" b="0" dirty="0" err="1">
                <a:solidFill>
                  <a:schemeClr val="tx1"/>
                </a:solidFill>
                <a:latin typeface="Calibri" pitchFamily="34" charset="0"/>
              </a:rPr>
              <a:t>dBm</a:t>
            </a: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 + 4 dB</a:t>
            </a:r>
            <a:r>
              <a:rPr lang="en-GB" b="0" baseline="30000" dirty="0">
                <a:solidFill>
                  <a:schemeClr val="tx1"/>
                </a:solidFill>
                <a:latin typeface="Calibri" pitchFamily="34" charset="0"/>
              </a:rPr>
              <a:t>(2)</a:t>
            </a: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 + 6 dB</a:t>
            </a:r>
            <a:r>
              <a:rPr lang="en-GB" b="0" baseline="30000" dirty="0">
                <a:solidFill>
                  <a:schemeClr val="tx1"/>
                </a:solidFill>
                <a:latin typeface="Calibri" pitchFamily="34" charset="0"/>
              </a:rPr>
              <a:t>(3)</a:t>
            </a: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 = -92.1 </a:t>
            </a:r>
            <a:r>
              <a:rPr lang="en-GB" b="0" dirty="0" err="1">
                <a:solidFill>
                  <a:schemeClr val="tx1"/>
                </a:solidFill>
                <a:latin typeface="Calibri" pitchFamily="34" charset="0"/>
              </a:rPr>
              <a:t>dBm</a:t>
            </a: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, </a:t>
            </a:r>
            <a:r>
              <a:rPr lang="en-GB" b="0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</a:t>
            </a: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GB" dirty="0">
                <a:solidFill>
                  <a:srgbClr val="FF0000"/>
                </a:solidFill>
                <a:latin typeface="Calibri" pitchFamily="34" charset="0"/>
              </a:rPr>
              <a:t>-92 </a:t>
            </a:r>
            <a:r>
              <a:rPr lang="en-GB" dirty="0" err="1">
                <a:solidFill>
                  <a:srgbClr val="FF0000"/>
                </a:solidFill>
                <a:latin typeface="Calibri" pitchFamily="34" charset="0"/>
              </a:rPr>
              <a:t>dBm</a:t>
            </a:r>
            <a:endParaRPr lang="en-GB" sz="1900" dirty="0">
              <a:solidFill>
                <a:srgbClr val="FF0000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b="0" dirty="0">
              <a:solidFill>
                <a:srgbClr val="2E75B6"/>
              </a:solidFill>
              <a:latin typeface="Calibri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14400" y="2971800"/>
            <a:ext cx="762793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600" dirty="0">
                <a:solidFill>
                  <a:schemeClr val="tx1"/>
                </a:solidFill>
                <a:latin typeface="Calibri" pitchFamily="34" charset="0"/>
              </a:rPr>
              <a:t>Noise floor for 16.25 MHz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solidFill>
                  <a:schemeClr val="tx1"/>
                </a:solidFill>
                <a:latin typeface="Calibri" pitchFamily="34" charset="0"/>
              </a:rPr>
              <a:t>Operating point for 6 </a:t>
            </a:r>
            <a:r>
              <a:rPr lang="en-US" sz="1600" dirty="0" err="1">
                <a:solidFill>
                  <a:schemeClr val="tx1"/>
                </a:solidFill>
                <a:latin typeface="Calibri" pitchFamily="34" charset="0"/>
              </a:rPr>
              <a:t>Mbps</a:t>
            </a:r>
            <a:r>
              <a:rPr lang="en-US" sz="1600" dirty="0">
                <a:solidFill>
                  <a:schemeClr val="tx1"/>
                </a:solidFill>
                <a:latin typeface="Calibri" pitchFamily="34" charset="0"/>
              </a:rPr>
              <a:t> 1,000 byte packets, 10% FER, from the simulations used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solidFill>
                  <a:schemeClr val="tx1"/>
                </a:solidFill>
                <a:latin typeface="Calibri" pitchFamily="34" charset="0"/>
              </a:rPr>
              <a:t>Noise figure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solidFill>
                  <a:schemeClr val="tx1"/>
                </a:solidFill>
                <a:latin typeface="Calibri" pitchFamily="34" charset="0"/>
              </a:rPr>
              <a:t>Implementation margin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solidFill>
                  <a:schemeClr val="tx1"/>
                </a:solidFill>
                <a:latin typeface="Calibri" pitchFamily="34" charset="0"/>
              </a:rPr>
              <a:t>See docs. IEEE 802.11-99/023, “Comments on P802.11a draft”, M. </a:t>
            </a:r>
            <a:r>
              <a:rPr lang="en-US" sz="1600" dirty="0" err="1">
                <a:solidFill>
                  <a:schemeClr val="tx1"/>
                </a:solidFill>
                <a:latin typeface="Calibri" pitchFamily="34" charset="0"/>
              </a:rPr>
              <a:t>Morikura</a:t>
            </a:r>
            <a:r>
              <a:rPr lang="en-US" sz="1600" dirty="0">
                <a:solidFill>
                  <a:schemeClr val="tx1"/>
                </a:solidFill>
                <a:latin typeface="Calibri" pitchFamily="34" charset="0"/>
              </a:rPr>
              <a:t> (NTT), January 1999 (giving curves, -88 </a:t>
            </a:r>
            <a:r>
              <a:rPr lang="en-US" sz="1600" dirty="0" err="1">
                <a:solidFill>
                  <a:schemeClr val="tx1"/>
                </a:solidFill>
                <a:latin typeface="Calibri" pitchFamily="34" charset="0"/>
              </a:rPr>
              <a:t>dBm</a:t>
            </a:r>
            <a:r>
              <a:rPr lang="en-US" sz="1600" dirty="0">
                <a:solidFill>
                  <a:schemeClr val="tx1"/>
                </a:solidFill>
                <a:latin typeface="Calibri" pitchFamily="34" charset="0"/>
              </a:rPr>
              <a:t> for first three combined), and IEEE 802.11-99/016, “Comments received on 802.11a in Letter Ballot 16”, January 9, 1999, pp. 7-8 (-87.4 </a:t>
            </a:r>
            <a:r>
              <a:rPr lang="en-US" sz="1600" dirty="0" err="1">
                <a:solidFill>
                  <a:schemeClr val="tx1"/>
                </a:solidFill>
                <a:latin typeface="Calibri" pitchFamily="34" charset="0"/>
              </a:rPr>
              <a:t>dBm</a:t>
            </a:r>
            <a:r>
              <a:rPr lang="en-US" sz="1600" dirty="0">
                <a:solidFill>
                  <a:schemeClr val="tx1"/>
                </a:solidFill>
                <a:latin typeface="Calibri" pitchFamily="34" charset="0"/>
              </a:rPr>
              <a:t> for first three, proposing -82 </a:t>
            </a:r>
            <a:r>
              <a:rPr lang="en-US" sz="1600" dirty="0" err="1">
                <a:solidFill>
                  <a:schemeClr val="tx1"/>
                </a:solidFill>
                <a:latin typeface="Calibri" pitchFamily="34" charset="0"/>
              </a:rPr>
              <a:t>dBm</a:t>
            </a:r>
            <a:r>
              <a:rPr lang="en-US" sz="1600" dirty="0">
                <a:solidFill>
                  <a:schemeClr val="tx1"/>
                </a:solidFill>
                <a:latin typeface="Calibri" pitchFamily="34" charset="0"/>
              </a:rPr>
              <a:t>)</a:t>
            </a: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76957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Calibri" pitchFamily="34" charset="0"/>
              </a:rPr>
              <a:t>The -82 dBm </a:t>
            </a:r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VHT </a:t>
            </a:r>
            <a:r>
              <a:rPr lang="en-US" dirty="0">
                <a:latin typeface="Calibri" pitchFamily="34" charset="0"/>
              </a:rPr>
              <a:t>CCA threshold—4/4</a:t>
            </a:r>
            <a:endParaRPr lang="en-GB" dirty="0">
              <a:latin typeface="Calibri" pitchFamily="34" charset="0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058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i="1" dirty="0">
                <a:solidFill>
                  <a:srgbClr val="4F81BD"/>
                </a:solidFill>
                <a:latin typeface="Calibri" pitchFamily="34" charset="0"/>
              </a:rPr>
              <a:t>Additional factors</a:t>
            </a:r>
            <a:endParaRPr lang="en-GB" sz="1600" i="1" dirty="0">
              <a:solidFill>
                <a:srgbClr val="4F81BD"/>
              </a:solidFill>
              <a:latin typeface="Calibri" pitchFamily="34" charset="0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For successful CCA, we need to decode the L-SIG (4 bytes), instead of 1,000 or 4,000 bytes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For successful CCA in deployed devices, we need to decode L-SIG with frequency-selective fading rather than AWGN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For successful CCA in deployed devices, we need to decode L-SIG in presence of interference</a:t>
            </a:r>
          </a:p>
        </p:txBody>
      </p:sp>
    </p:spTree>
    <p:extLst>
      <p:ext uri="{BB962C8B-B14F-4D97-AF65-F5344CB8AC3E}">
        <p14:creationId xmlns:p14="http://schemas.microsoft.com/office/powerpoint/2010/main" val="34738262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9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Calibri" pitchFamily="34" charset="0"/>
              </a:rPr>
              <a:t>Some issues—VHT case</a:t>
            </a:r>
            <a:endParaRPr lang="en-GB" dirty="0">
              <a:latin typeface="Calibri" pitchFamily="34" charset="0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058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Does the CCA threshold requirement include a restriction that the measurement is made in a cabled setup?—Cf. 21.3.18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1" dirty="0">
                <a:solidFill>
                  <a:srgbClr val="4F81BD"/>
                </a:solidFill>
                <a:latin typeface="Calibri" pitchFamily="34" charset="0"/>
              </a:rPr>
              <a:t>If so, what is the requirement for a deployed device? Is there a requirement?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Also if so, what does the condition “in an otherwise idle … channel” mean (21.3.18.5)?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And further, </a:t>
            </a: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if so, why do we choose a level that is</a:t>
            </a:r>
            <a:r>
              <a:rPr lang="en-GB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  10-15 dB looser than should be possible with current devices?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If the CCA threshold requirement does not assume a cabled setup, and does apply to a deployed device, what is the requirement if there is interference?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Is it even possible to guarantee &gt;90% success at 82 dBm?</a:t>
            </a:r>
            <a:endParaRPr lang="en-GB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900" b="1" dirty="0">
                <a:solidFill>
                  <a:schemeClr val="tx1"/>
                </a:solidFill>
                <a:latin typeface="Calibri" pitchFamily="34" charset="0"/>
              </a:rPr>
              <a:t>-</a:t>
            </a:r>
            <a:endParaRPr lang="en-GB" sz="1900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82755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75908</TotalTime>
  <Words>1549</Words>
  <Application>Microsoft Office PowerPoint</Application>
  <PresentationFormat>On-screen Show (4:3)</PresentationFormat>
  <Paragraphs>196</Paragraphs>
  <Slides>14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 Unicode MS</vt:lpstr>
      <vt:lpstr>MS Gothic</vt:lpstr>
      <vt:lpstr>Arial</vt:lpstr>
      <vt:lpstr>Calibri</vt:lpstr>
      <vt:lpstr>Symbol</vt:lpstr>
      <vt:lpstr>Times New Roman</vt:lpstr>
      <vt:lpstr>802-11-Submission</vt:lpstr>
      <vt:lpstr>Document</vt:lpstr>
      <vt:lpstr>CCA Sensitivity</vt:lpstr>
      <vt:lpstr>Abstract</vt:lpstr>
      <vt:lpstr>Minimum Receive(r) Sensitivity</vt:lpstr>
      <vt:lpstr>The CCA threshold</vt:lpstr>
      <vt:lpstr>The -82 dBm VHT CCA threshold—1/4</vt:lpstr>
      <vt:lpstr>The -82 dBm VHT CCA threshold—2/4</vt:lpstr>
      <vt:lpstr>The -82 dBm VHT CCA threshold—3/4</vt:lpstr>
      <vt:lpstr>The -82 dBm VHT CCA threshold—4/4</vt:lpstr>
      <vt:lpstr>Some issues—VHT case</vt:lpstr>
      <vt:lpstr>HT CCA requirements—HT and ERP PPDUs</vt:lpstr>
      <vt:lpstr>Some further issues—VHT case</vt:lpstr>
      <vt:lpstr>The CCA problem, and outline solution—I</vt:lpstr>
      <vt:lpstr>The CCA problem, and outline solution—II</vt:lpstr>
      <vt:lpstr>References</vt:lpstr>
    </vt:vector>
  </TitlesOfParts>
  <Company>Realtek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CCA Sensitivity</dc:title>
  <dc:creator>Sean Coffey</dc:creator>
  <cp:lastModifiedBy>Sean Coffey</cp:lastModifiedBy>
  <cp:revision>1041</cp:revision>
  <cp:lastPrinted>1601-01-01T00:00:00Z</cp:lastPrinted>
  <dcterms:created xsi:type="dcterms:W3CDTF">2014-07-14T14:49:11Z</dcterms:created>
  <dcterms:modified xsi:type="dcterms:W3CDTF">2017-09-13T06:54:06Z</dcterms:modified>
</cp:coreProperties>
</file>