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4"/>
  </p:notesMasterIdLst>
  <p:handoutMasterIdLst>
    <p:handoutMasterId r:id="rId15"/>
  </p:handoutMasterIdLst>
  <p:sldIdLst>
    <p:sldId id="316" r:id="rId2"/>
    <p:sldId id="302" r:id="rId3"/>
    <p:sldId id="309" r:id="rId4"/>
    <p:sldId id="313" r:id="rId5"/>
    <p:sldId id="311" r:id="rId6"/>
    <p:sldId id="308" r:id="rId7"/>
    <p:sldId id="315" r:id="rId8"/>
    <p:sldId id="314" r:id="rId9"/>
    <p:sldId id="312" r:id="rId10"/>
    <p:sldId id="305" r:id="rId11"/>
    <p:sldId id="306" r:id="rId12"/>
    <p:sldId id="307"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p:scale>
          <a:sx n="80" d="100"/>
          <a:sy n="80" d="100"/>
        </p:scale>
        <p:origin x="-1339"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376" y="18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453578" y="177284"/>
            <a:ext cx="178529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smtClean="0"/>
              <a:t>IEEE</a:t>
            </a:r>
            <a:endParaRPr lang="en-US" dirty="0"/>
          </a:p>
        </p:txBody>
      </p:sp>
      <p:sp>
        <p:nvSpPr>
          <p:cNvPr id="3075" name="Rectangle 3"/>
          <p:cNvSpPr>
            <a:spLocks noGrp="1" noChangeArrowheads="1"/>
          </p:cNvSpPr>
          <p:nvPr>
            <p:ph type="dt" sz="quarter" idx="1"/>
          </p:nvPr>
        </p:nvSpPr>
        <p:spPr bwMode="auto">
          <a:xfrm>
            <a:off x="695325" y="177284"/>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fld id="{F143FD44-3B8B-49F6-A5AC-A6A61A834CB2}" type="datetime1">
              <a:rPr lang="en-US" smtClean="0"/>
              <a:t>9/12/2017</a:t>
            </a:fld>
            <a:endParaRPr lang="en-US" dirty="0"/>
          </a:p>
        </p:txBody>
      </p:sp>
      <p:sp>
        <p:nvSpPr>
          <p:cNvPr id="3076" name="Rectangle 4"/>
          <p:cNvSpPr>
            <a:spLocks noGrp="1" noChangeArrowheads="1"/>
          </p:cNvSpPr>
          <p:nvPr>
            <p:ph type="ftr" sz="quarter" idx="2"/>
          </p:nvPr>
        </p:nvSpPr>
        <p:spPr bwMode="auto">
          <a:xfrm>
            <a:off x="4823867" y="8982075"/>
            <a:ext cx="14943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smtClean="0"/>
              <a:t>Vinko Erceg, Broadcom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96441" y="97909"/>
            <a:ext cx="178529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smtClean="0"/>
              <a:t>IEEE</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fld id="{82C0C738-361D-4F00-9753-7B1AA4077CB3}" type="datetime1">
              <a:rPr lang="en-US" smtClean="0"/>
              <a:t>9/12/2017</a:t>
            </a:fld>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5690" y="8985250"/>
            <a:ext cx="1956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smtClean="0"/>
              <a:t>Vinko Erceg, Broadcom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IEEE</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CF77DA6E-A29B-41CF-8E42-0ED221E0EE83}"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11</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2DD924C0-CC25-4527-A092-44CB6ED7D7BF}"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12</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82A9754D-944E-4E9B-8224-3678B820D6F6}"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2</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D97BA667-4AA0-4730-BE9C-284CD341E8D1}"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3</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45D82317-EF3C-4369-BA15-372C31F51A14}"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4</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894BE4FD-1E3F-4E13-AD79-3D00106814BF}"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5</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679B68E2-E474-42E5-8160-340FCDEE58BF}"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6</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3AD71B38-F553-4520-9C45-A3AAFF06196E}"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8</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7122B65E-7E20-46DA-AB4B-E03926697082}"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9</a:t>
            </a:fld>
            <a:endParaRPr lang="en-US"/>
          </a:p>
        </p:txBody>
      </p:sp>
    </p:spTree>
    <p:extLst>
      <p:ext uri="{BB962C8B-B14F-4D97-AF65-F5344CB8AC3E}">
        <p14:creationId xmlns:p14="http://schemas.microsoft.com/office/powerpoint/2010/main" val="3623935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IEEE</a:t>
            </a:r>
            <a:endParaRPr lang="en-US" dirty="0"/>
          </a:p>
        </p:txBody>
      </p:sp>
      <p:sp>
        <p:nvSpPr>
          <p:cNvPr id="5" name="Date Placeholder 4"/>
          <p:cNvSpPr>
            <a:spLocks noGrp="1"/>
          </p:cNvSpPr>
          <p:nvPr>
            <p:ph type="dt" idx="11"/>
          </p:nvPr>
        </p:nvSpPr>
        <p:spPr/>
        <p:txBody>
          <a:bodyPr/>
          <a:lstStyle/>
          <a:p>
            <a:pPr>
              <a:defRPr/>
            </a:pPr>
            <a:fld id="{7C9EE3A0-B874-49AD-817D-151856E7B179}" type="datetime1">
              <a:rPr lang="en-US" smtClean="0"/>
              <a:t>9/12/2017</a:t>
            </a:fld>
            <a:endParaRPr lang="en-US" dirty="0"/>
          </a:p>
        </p:txBody>
      </p:sp>
      <p:sp>
        <p:nvSpPr>
          <p:cNvPr id="6" name="Footer Placeholder 5"/>
          <p:cNvSpPr>
            <a:spLocks noGrp="1"/>
          </p:cNvSpPr>
          <p:nvPr>
            <p:ph type="ftr" sz="quarter" idx="12"/>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18D10512-F400-46E6-9813-0191A717DA9A}" type="slidenum">
              <a:rPr lang="en-US" smtClean="0"/>
              <a:pPr>
                <a:defRPr/>
              </a:pPr>
              <a:t>10</a:t>
            </a:fld>
            <a:endParaRPr lang="en-US"/>
          </a:p>
        </p:txBody>
      </p:sp>
    </p:spTree>
    <p:extLst>
      <p:ext uri="{BB962C8B-B14F-4D97-AF65-F5344CB8AC3E}">
        <p14:creationId xmlns:p14="http://schemas.microsoft.com/office/powerpoint/2010/main" val="3623935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Vinko Erceg, Broadcom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xfrm>
            <a:off x="6934061" y="6475413"/>
            <a:ext cx="1609864" cy="184666"/>
          </a:xfrm>
          <a:ln/>
        </p:spPr>
        <p:txBody>
          <a:bodyPr/>
          <a:lstStyle>
            <a:lvl1pPr>
              <a:defRPr/>
            </a:lvl1pPr>
          </a:lstStyle>
          <a:p>
            <a:pPr>
              <a:defRPr/>
            </a:pPr>
            <a:r>
              <a:rPr lang="en-US" dirty="0" smtClean="0"/>
              <a:t>Vinko Erceg, Broadcom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Vinko Erceg, Broadcom</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6934061" y="6475413"/>
            <a:ext cx="16098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Vinko Erceg, Broadcom</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475263" y="363380"/>
            <a:ext cx="297023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600" b="1" kern="1200" dirty="0" smtClean="0">
                <a:solidFill>
                  <a:schemeClr val="tx1"/>
                </a:solidFill>
                <a:latin typeface="Times New Roman" pitchFamily="18" charset="0"/>
                <a:ea typeface="+mn-ea"/>
                <a:cs typeface="Arial" pitchFamily="34" charset="0"/>
              </a:rPr>
              <a:t>doc.: IEEE </a:t>
            </a:r>
            <a:r>
              <a:rPr lang="en-US" sz="1600" b="1" kern="1200" dirty="0" smtClean="0">
                <a:solidFill>
                  <a:schemeClr val="tx1"/>
                </a:solidFill>
                <a:latin typeface="Times New Roman" pitchFamily="18" charset="0"/>
                <a:ea typeface="+mn-ea"/>
                <a:cs typeface="Arial" pitchFamily="34" charset="0"/>
              </a:rPr>
              <a:t>802.11-17/1478r0</a:t>
            </a:r>
            <a:endParaRPr lang="en-US" sz="1600" b="1" kern="1200" dirty="0" smtClean="0">
              <a:solidFill>
                <a:schemeClr val="tx1"/>
              </a:solidFill>
              <a:latin typeface="Times New Roman" pitchFamily="18" charset="0"/>
              <a:ea typeface="+mn-ea"/>
              <a:cs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5725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September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xx-yy-zzzz-note-on-detection-mechanisms-and-thresholds_v1.pptx#-1,8,Concerns regarding an ED-only detection threshold at -72dB..."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xx-yy-zzzz-note-on-detection-mechanisms-and-thresholds_v1.pptx#-1,10,Measurements of deployed Wi-Fi network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xx-yy-zzzz-note-on-detection-mechanisms-and-thresholds_v1.pptx#-1,12,Measurements of deployed Wi-Fi networks" TargetMode="External"/><Relationship Id="rId4" Type="http://schemas.openxmlformats.org/officeDocument/2006/relationships/hyperlink" Target="xx-yy-zzzz-note-on-detection-mechanisms-and-thresholds_v1.pptx#-1,11,Measurements of deployed Wi-Fi network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838200" y="1066800"/>
            <a:ext cx="8305800" cy="1066800"/>
          </a:xfrm>
        </p:spPr>
        <p:txBody>
          <a:bodyPr/>
          <a:lstStyle/>
          <a:p>
            <a:r>
              <a:rPr lang="en-US" dirty="0"/>
              <a:t>Discussion on detection schemes and thresholds</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2017-09-12</a:t>
            </a:r>
          </a:p>
        </p:txBody>
      </p:sp>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a:t>
            </a:fld>
            <a:endParaRPr lang="en-US"/>
          </a:p>
        </p:txBody>
      </p:sp>
      <p:sp>
        <p:nvSpPr>
          <p:cNvPr id="8" name="Rectangle 12"/>
          <p:cNvSpPr>
            <a:spLocks noChangeArrowheads="1"/>
          </p:cNvSpPr>
          <p:nvPr/>
        </p:nvSpPr>
        <p:spPr bwMode="auto">
          <a:xfrm>
            <a:off x="533400" y="256936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smtClean="0">
                <a:latin typeface="Arial" pitchFamily="34" charset="0"/>
              </a:rPr>
              <a:t>Authors:</a:t>
            </a:r>
            <a:endParaRPr lang="en-US" sz="1600" dirty="0">
              <a:latin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221651935"/>
              </p:ext>
            </p:extLst>
          </p:nvPr>
        </p:nvGraphicFramePr>
        <p:xfrm>
          <a:off x="685800" y="3251990"/>
          <a:ext cx="7696200" cy="1853410"/>
        </p:xfrm>
        <a:graphic>
          <a:graphicData uri="http://schemas.openxmlformats.org/drawingml/2006/table">
            <a:tbl>
              <a:tblPr firstRow="1" bandRow="1">
                <a:tableStyleId>{21E4AEA4-8DFA-4A89-87EB-49C32662AFE0}</a:tableStyleId>
              </a:tblPr>
              <a:tblGrid>
                <a:gridCol w="1924050"/>
                <a:gridCol w="1428750"/>
                <a:gridCol w="2133600"/>
                <a:gridCol w="220980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AU" sz="1200" dirty="0" smtClean="0">
                          <a:effectLst/>
                          <a:latin typeface="+mn-lt"/>
                          <a:ea typeface="Times New Roman"/>
                        </a:rPr>
                        <a:t>Shubhodeep Adhikari</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Broadcom</a:t>
                      </a:r>
                      <a:r>
                        <a:rPr lang="en-AU" sz="1200" baseline="0" dirty="0" smtClean="0">
                          <a:effectLst/>
                          <a:latin typeface="+mn-lt"/>
                          <a:ea typeface="Times New Roman"/>
                        </a:rPr>
                        <a:t> </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AU" sz="1200" dirty="0" smtClean="0">
                          <a:effectLst/>
                          <a:latin typeface="+mn-lt"/>
                          <a:ea typeface="Times New Roman"/>
                        </a:rPr>
                        <a:t>+91 98805 42405</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shubhodeep.adhikari@broadcom.com</a:t>
                      </a:r>
                      <a:endParaRPr lang="en-AU" sz="1200" dirty="0">
                        <a:effectLst/>
                        <a:latin typeface="+mn-lt"/>
                        <a:ea typeface="Times New Roman"/>
                      </a:endParaRPr>
                    </a:p>
                  </a:txBody>
                  <a:tcPr marL="68580" marR="68580" marT="0" marB="0" anchor="ctr">
                    <a:solidFill>
                      <a:schemeClr val="accent2">
                        <a:lumMod val="20000"/>
                        <a:lumOff val="80000"/>
                      </a:schemeClr>
                    </a:solidFill>
                  </a:tcPr>
                </a:tc>
              </a:tr>
              <a:tr h="370682">
                <a:tc>
                  <a:txBody>
                    <a:bodyPr/>
                    <a:lstStyle/>
                    <a:p>
                      <a:pPr>
                        <a:spcAft>
                          <a:spcPts val="0"/>
                        </a:spcAft>
                      </a:pPr>
                      <a:r>
                        <a:rPr lang="en-AU" sz="1200" dirty="0" smtClean="0">
                          <a:effectLst/>
                          <a:latin typeface="+mn-lt"/>
                          <a:ea typeface="Times New Roman"/>
                        </a:rPr>
                        <a:t>Sindhu Verma</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Broadcom</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AU" sz="1200" dirty="0" smtClean="0">
                          <a:effectLst/>
                          <a:latin typeface="+mn-lt"/>
                          <a:ea typeface="Times New Roman"/>
                        </a:rPr>
                        <a:t>+91 98809 91288</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sindhu.verma@broadcom.com</a:t>
                      </a:r>
                      <a:endParaRPr lang="en-AU" sz="1200" dirty="0">
                        <a:effectLst/>
                        <a:latin typeface="+mn-lt"/>
                        <a:ea typeface="Times New Roman"/>
                      </a:endParaRPr>
                    </a:p>
                  </a:txBody>
                  <a:tcPr marL="68580" marR="68580" marT="0" marB="0" anchor="ctr">
                    <a:solidFill>
                      <a:schemeClr val="accent2">
                        <a:lumMod val="20000"/>
                        <a:lumOff val="80000"/>
                      </a:schemeClr>
                    </a:solidFill>
                  </a:tcPr>
                </a:tc>
              </a:tr>
              <a:tr h="370682">
                <a:tc>
                  <a:txBody>
                    <a:bodyPr/>
                    <a:lstStyle/>
                    <a:p>
                      <a:pPr>
                        <a:spcAft>
                          <a:spcPts val="0"/>
                        </a:spcAft>
                      </a:pPr>
                      <a:r>
                        <a:rPr lang="en-AU" sz="1200" dirty="0" smtClean="0">
                          <a:effectLst/>
                          <a:latin typeface="+mn-lt"/>
                          <a:ea typeface="Times New Roman"/>
                        </a:rPr>
                        <a:t>David Boldy</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Broadcom</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AU" sz="1200" dirty="0" smtClean="0">
                          <a:effectLst/>
                          <a:latin typeface="+mn-lt"/>
                          <a:ea typeface="Times New Roman"/>
                        </a:rPr>
                        <a:t>david.boldy@broadcom.com</a:t>
                      </a:r>
                      <a:endParaRPr lang="en-AU" sz="1200" dirty="0">
                        <a:effectLst/>
                        <a:latin typeface="+mn-lt"/>
                        <a:ea typeface="Times New Roman"/>
                      </a:endParaRPr>
                    </a:p>
                  </a:txBody>
                  <a:tcPr marL="68580" marR="68580" marT="0" marB="0" anchor="ctr">
                    <a:solidFill>
                      <a:schemeClr val="accent2">
                        <a:lumMod val="20000"/>
                        <a:lumOff val="80000"/>
                      </a:schemeClr>
                    </a:solidFill>
                  </a:tcPr>
                </a:tc>
              </a:tr>
              <a:tr h="370682">
                <a:tc>
                  <a:txBody>
                    <a:bodyPr/>
                    <a:lstStyle/>
                    <a:p>
                      <a:pPr>
                        <a:spcAft>
                          <a:spcPts val="0"/>
                        </a:spcAft>
                      </a:pPr>
                      <a:r>
                        <a:rPr lang="en-US" sz="1200" dirty="0" smtClean="0">
                          <a:effectLst/>
                          <a:latin typeface="+mn-lt"/>
                          <a:ea typeface="+mn-ea"/>
                        </a:rPr>
                        <a:t>Vinko</a:t>
                      </a:r>
                      <a:r>
                        <a:rPr lang="en-US" sz="1200" baseline="0" dirty="0" smtClean="0">
                          <a:effectLst/>
                          <a:latin typeface="+mn-lt"/>
                          <a:ea typeface="+mn-ea"/>
                        </a:rPr>
                        <a:t> Erceg</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smtClean="0">
                          <a:effectLst/>
                          <a:latin typeface="+mn-lt"/>
                          <a:ea typeface="+mn-ea"/>
                        </a:rPr>
                        <a:t>Broadcom</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latin typeface="+mn-lt"/>
                          <a:ea typeface="+mn-ea"/>
                        </a:rPr>
                        <a:t>+1</a:t>
                      </a:r>
                      <a:r>
                        <a:rPr lang="en-US" sz="1200" baseline="0" dirty="0" smtClean="0">
                          <a:effectLst/>
                          <a:latin typeface="+mn-lt"/>
                          <a:ea typeface="+mn-ea"/>
                        </a:rPr>
                        <a:t> 858 208 6982</a:t>
                      </a:r>
                      <a:endParaRPr lang="en-AU" sz="1200" dirty="0">
                        <a:effectLst/>
                        <a:latin typeface="+mn-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smtClean="0">
                          <a:effectLst/>
                          <a:latin typeface="+mn-lt"/>
                        </a:rPr>
                        <a:t>vinko.erceg@broadcom.com</a:t>
                      </a:r>
                      <a:endParaRPr lang="en-AU" sz="1200" dirty="0">
                        <a:effectLst/>
                        <a:latin typeface="+mn-lt"/>
                        <a:ea typeface="Times New Roman"/>
                      </a:endParaRPr>
                    </a:p>
                  </a:txBody>
                  <a:tcPr marL="68580" marR="68580" marT="0" marB="0" anchor="ctr">
                    <a:solidFill>
                      <a:schemeClr val="accent2">
                        <a:lumMod val="20000"/>
                        <a:lumOff val="80000"/>
                      </a:schemeClr>
                    </a:solidFill>
                  </a:tcPr>
                </a:tc>
              </a:tr>
            </a:tbl>
          </a:graphicData>
        </a:graphic>
      </p:graphicFrame>
    </p:spTree>
    <p:extLst>
      <p:ext uri="{BB962C8B-B14F-4D97-AF65-F5344CB8AC3E}">
        <p14:creationId xmlns:p14="http://schemas.microsoft.com/office/powerpoint/2010/main" val="3057373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533400"/>
          </a:xfrm>
        </p:spPr>
        <p:txBody>
          <a:bodyPr/>
          <a:lstStyle/>
          <a:p>
            <a:r>
              <a:rPr lang="en-US" sz="2000" dirty="0" smtClean="0"/>
              <a:t>Appendix 1: Measurements </a:t>
            </a:r>
            <a:r>
              <a:rPr lang="en-US" sz="2000" dirty="0"/>
              <a:t>of deployed Wi-Fi networks</a:t>
            </a:r>
            <a:endParaRPr lang="en-AU" sz="2000" dirty="0"/>
          </a:p>
        </p:txBody>
      </p:sp>
      <p:sp>
        <p:nvSpPr>
          <p:cNvPr id="3" name="Content Placeholder 2"/>
          <p:cNvSpPr>
            <a:spLocks noGrp="1"/>
          </p:cNvSpPr>
          <p:nvPr>
            <p:ph idx="1"/>
          </p:nvPr>
        </p:nvSpPr>
        <p:spPr>
          <a:xfrm>
            <a:off x="685800" y="1066800"/>
            <a:ext cx="7772400" cy="5029200"/>
          </a:xfrm>
        </p:spPr>
        <p:txBody>
          <a:bodyPr/>
          <a:lstStyle/>
          <a:p>
            <a:pPr marL="0" indent="0"/>
            <a:r>
              <a:rPr lang="en-US" sz="1200" b="0" dirty="0" smtClean="0"/>
              <a:t>Data presented by HPE/Aruba (3GPP R4-1701879) show that even in optimized enterprise-grade networks planned, deployed and administered by a single entity and relatively isolated from external interference a significant proportion of Wi-Fi links operate below -72dBm. </a:t>
            </a:r>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a:buFont typeface="+mj-lt"/>
              <a:buAutoNum type="arabicPeriod"/>
            </a:pPr>
            <a:endParaRPr lang="en-US" sz="1400" b="0" dirty="0" smtClean="0"/>
          </a:p>
          <a:p>
            <a:pPr marL="0" indent="0"/>
            <a:endParaRPr lang="en-US" sz="1400" b="0" dirty="0" smtClean="0"/>
          </a:p>
          <a:p>
            <a:pPr marL="0" lvl="1" indent="0">
              <a:buNone/>
            </a:pPr>
            <a:r>
              <a:rPr lang="en-US" sz="1200" b="1" dirty="0" smtClean="0"/>
              <a:t>Indoor Single Operator Enterprise Network</a:t>
            </a:r>
            <a:r>
              <a:rPr lang="en-US" sz="1200" b="0" dirty="0" smtClean="0"/>
              <a:t>: The facility in San Francisco Bay Area covers 37,680 m</a:t>
            </a:r>
            <a:r>
              <a:rPr lang="en-US" sz="1200" b="0" baseline="30000" dirty="0" smtClean="0"/>
              <a:t>2</a:t>
            </a:r>
            <a:r>
              <a:rPr lang="en-US" sz="1200" b="0" dirty="0" smtClean="0"/>
              <a:t> with 2,800 employees and 203 APs. Data captured from 802.11ac Wave 1 APs operating on 5GHz 40MHz channels 36+, 44+, 52+, 108+, and 157+. </a:t>
            </a:r>
            <a:r>
              <a:rPr lang="en-US" sz="1200" dirty="0" err="1" smtClean="0"/>
              <a:t>MyBSS</a:t>
            </a:r>
            <a:r>
              <a:rPr lang="en-US" sz="1200" dirty="0" smtClean="0"/>
              <a:t> packets correspond to transmissions in the own AP while OBSS packets correspond to transmissions from neighboring APs. </a:t>
            </a:r>
          </a:p>
          <a:p>
            <a:pPr marL="0" lvl="1" indent="0">
              <a:buNone/>
            </a:pPr>
            <a:r>
              <a:rPr lang="en-US" sz="1400" b="1" dirty="0" smtClean="0"/>
              <a:t>Observation: 20% of “</a:t>
            </a:r>
            <a:r>
              <a:rPr lang="en-US" sz="1400" b="1" dirty="0" err="1" smtClean="0"/>
              <a:t>MyBSS</a:t>
            </a:r>
            <a:r>
              <a:rPr lang="en-US" sz="1400" b="1" dirty="0" smtClean="0"/>
              <a:t>” Wi-Fi links are below -72dBm.                                      </a:t>
            </a:r>
            <a:r>
              <a:rPr lang="en-US" sz="1400" dirty="0" smtClean="0">
                <a:hlinkClick r:id="rId3" action="ppaction://hlinkpres?slideindex=8&amp;slidetitle=Concerns regarding an ED-only detection threshold at -72dB..."/>
              </a:rPr>
              <a:t>Back</a:t>
            </a:r>
            <a:endParaRPr lang="en-US" sz="1400" dirty="0" smtClean="0"/>
          </a:p>
          <a:p>
            <a:pPr marL="182562" lvl="2" indent="0">
              <a:buNone/>
            </a:pPr>
            <a:endParaRPr lang="en-US" sz="1200"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676400"/>
            <a:ext cx="6019800" cy="35348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41089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381000"/>
          </a:xfrm>
        </p:spPr>
        <p:txBody>
          <a:bodyPr/>
          <a:lstStyle/>
          <a:p>
            <a:r>
              <a:rPr lang="en-US" sz="2000" dirty="0" smtClean="0"/>
              <a:t>Appendix 2: Measurements </a:t>
            </a:r>
            <a:r>
              <a:rPr lang="en-US" sz="2000" dirty="0"/>
              <a:t>of deployed Wi-Fi networks</a:t>
            </a:r>
            <a:endParaRPr lang="en-AU" sz="2000" dirty="0"/>
          </a:p>
        </p:txBody>
      </p:sp>
      <p:sp>
        <p:nvSpPr>
          <p:cNvPr id="3" name="Content Placeholder 2"/>
          <p:cNvSpPr>
            <a:spLocks noGrp="1"/>
          </p:cNvSpPr>
          <p:nvPr>
            <p:ph idx="1"/>
          </p:nvPr>
        </p:nvSpPr>
        <p:spPr>
          <a:xfrm>
            <a:off x="685800" y="1066800"/>
            <a:ext cx="7772400" cy="5029200"/>
          </a:xfrm>
        </p:spPr>
        <p:txBody>
          <a:bodyPr/>
          <a:lstStyle/>
          <a:p>
            <a:pPr marL="0" lvl="1" indent="0">
              <a:buNone/>
            </a:pPr>
            <a:r>
              <a:rPr lang="en-US" sz="1200" b="1" dirty="0"/>
              <a:t>Outdoor Single Operator Enterprise Network</a:t>
            </a:r>
            <a:r>
              <a:rPr lang="en-US" sz="1200" dirty="0"/>
              <a:t>. Levi’s Stadium in Santa Clara, California during the USA vs. Colombia match of the Copa America </a:t>
            </a:r>
            <a:r>
              <a:rPr lang="en-US" sz="1200" dirty="0" err="1"/>
              <a:t>Centenario</a:t>
            </a:r>
            <a:r>
              <a:rPr lang="en-US" sz="1200" dirty="0"/>
              <a:t> soccer tournament on 3 June 2016.  The stadium has a seating capacity of 68,500 and was 98.5% full. Data captured from 802.11ac Wave 1 APs operating on 5GHz 20MHz channels 157, 161, and 149. </a:t>
            </a:r>
            <a:r>
              <a:rPr lang="en-US" sz="1200" dirty="0" err="1"/>
              <a:t>MyBSS</a:t>
            </a:r>
            <a:r>
              <a:rPr lang="en-US" sz="1200" dirty="0"/>
              <a:t> packets correspond to transmissions in the own AP while OBSS packets correspond to transmissions from neighboring APs. </a:t>
            </a:r>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marL="0" lvl="1" indent="0">
              <a:buNone/>
            </a:pPr>
            <a:endParaRPr lang="en-US" sz="1400" dirty="0"/>
          </a:p>
          <a:p>
            <a:pPr marL="0" lvl="1" indent="0">
              <a:buNone/>
            </a:pPr>
            <a:endParaRPr lang="en-US" sz="1400" b="1" dirty="0" smtClean="0"/>
          </a:p>
          <a:p>
            <a:pPr marL="0" lvl="1" indent="0">
              <a:buNone/>
            </a:pPr>
            <a:endParaRPr lang="en-US" sz="1400" b="1" dirty="0" smtClean="0"/>
          </a:p>
          <a:p>
            <a:pPr marL="0" lvl="1" indent="0">
              <a:buNone/>
            </a:pPr>
            <a:r>
              <a:rPr lang="en-US" sz="1400" b="1" dirty="0" smtClean="0"/>
              <a:t>Observation: 60% of “</a:t>
            </a:r>
            <a:r>
              <a:rPr lang="en-US" sz="1400" b="1" dirty="0" err="1" smtClean="0"/>
              <a:t>MyBSS</a:t>
            </a:r>
            <a:r>
              <a:rPr lang="en-US" sz="1400" b="1" dirty="0" smtClean="0"/>
              <a:t>” Wi-Fi links are below -72dBm.                                       </a:t>
            </a:r>
            <a:endParaRPr lang="en-US" sz="12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2104292"/>
            <a:ext cx="6474372" cy="36107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1514603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924800" cy="381000"/>
          </a:xfrm>
        </p:spPr>
        <p:txBody>
          <a:bodyPr/>
          <a:lstStyle/>
          <a:p>
            <a:r>
              <a:rPr lang="en-US" sz="2000" dirty="0" smtClean="0"/>
              <a:t>Appendix 3: Measurements </a:t>
            </a:r>
            <a:r>
              <a:rPr lang="en-US" sz="2000" dirty="0"/>
              <a:t>of deployed Wi-Fi networks</a:t>
            </a:r>
            <a:endParaRPr lang="en-AU" sz="2000" dirty="0"/>
          </a:p>
        </p:txBody>
      </p:sp>
      <p:sp>
        <p:nvSpPr>
          <p:cNvPr id="3" name="Content Placeholder 2"/>
          <p:cNvSpPr>
            <a:spLocks noGrp="1"/>
          </p:cNvSpPr>
          <p:nvPr>
            <p:ph idx="1"/>
          </p:nvPr>
        </p:nvSpPr>
        <p:spPr>
          <a:xfrm>
            <a:off x="685800" y="990600"/>
            <a:ext cx="7772400" cy="5029200"/>
          </a:xfrm>
        </p:spPr>
        <p:txBody>
          <a:bodyPr/>
          <a:lstStyle/>
          <a:p>
            <a:pPr marL="0" indent="0"/>
            <a:r>
              <a:rPr lang="en-US" sz="1200" b="0" dirty="0"/>
              <a:t>In uncoordinated multi-operator environments typical of many public Wi-Fi deployments, a significantly higher </a:t>
            </a:r>
            <a:r>
              <a:rPr lang="en-US" sz="1200" b="0" dirty="0" smtClean="0"/>
              <a:t>p% of </a:t>
            </a:r>
            <a:r>
              <a:rPr lang="en-US" sz="1200" b="0" dirty="0"/>
              <a:t>Wi-Fi links can be below -</a:t>
            </a:r>
            <a:r>
              <a:rPr lang="en-US" sz="1200" b="0" dirty="0" smtClean="0"/>
              <a:t>72dBm. This </a:t>
            </a:r>
            <a:r>
              <a:rPr lang="en-US" sz="1200" b="0" dirty="0"/>
              <a:t>i</a:t>
            </a:r>
            <a:r>
              <a:rPr lang="en-US" sz="1200" b="0" dirty="0" smtClean="0"/>
              <a:t>s </a:t>
            </a:r>
            <a:r>
              <a:rPr lang="en-US" sz="1200" b="0" dirty="0"/>
              <a:t>borne out by the outdoor Wi-Fi network data presented by </a:t>
            </a:r>
            <a:r>
              <a:rPr lang="en-US" sz="1200" b="0" dirty="0" err="1"/>
              <a:t>CableLabs</a:t>
            </a:r>
            <a:r>
              <a:rPr lang="en-US" sz="1200" b="0" dirty="0"/>
              <a:t> (R4-164432) </a:t>
            </a:r>
            <a:r>
              <a:rPr lang="en-US" sz="1200" b="0" dirty="0" smtClean="0"/>
              <a:t>.This has </a:t>
            </a:r>
            <a:r>
              <a:rPr lang="en-US" sz="1200" b="0" dirty="0"/>
              <a:t>much lower RSSI than the single operator enterprise data presented by HPE</a:t>
            </a:r>
            <a:r>
              <a:rPr lang="en-US" sz="1200" b="0" dirty="0" smtClean="0"/>
              <a:t>. </a:t>
            </a:r>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a:buFont typeface="+mj-lt"/>
              <a:buAutoNum type="arabicPeriod"/>
            </a:pPr>
            <a:endParaRPr lang="en-US" sz="1400" b="0" dirty="0" smtClean="0"/>
          </a:p>
          <a:p>
            <a:pPr>
              <a:buFont typeface="+mj-lt"/>
              <a:buAutoNum type="arabicPeriod"/>
            </a:pPr>
            <a:endParaRPr lang="en-US" sz="1400" b="0" dirty="0"/>
          </a:p>
          <a:p>
            <a:pPr marL="0" lvl="1" indent="0">
              <a:buNone/>
            </a:pPr>
            <a:endParaRPr lang="en-US" sz="1200" dirty="0" smtClean="0"/>
          </a:p>
          <a:p>
            <a:pPr marL="0" lvl="1" indent="0">
              <a:buNone/>
            </a:pPr>
            <a:endParaRPr lang="en-US" sz="1200" dirty="0"/>
          </a:p>
          <a:p>
            <a:pPr marL="0" lvl="1" indent="0">
              <a:buNone/>
            </a:pPr>
            <a:endParaRPr lang="en-US" sz="1200" dirty="0" smtClean="0"/>
          </a:p>
          <a:p>
            <a:pPr marL="0" lvl="1" indent="0">
              <a:buNone/>
            </a:pPr>
            <a:endParaRPr lang="en-US" sz="1200" dirty="0"/>
          </a:p>
          <a:p>
            <a:pPr marL="0" lvl="1" indent="0">
              <a:buNone/>
            </a:pPr>
            <a:endParaRPr lang="en-US" sz="1200" dirty="0" smtClean="0"/>
          </a:p>
          <a:p>
            <a:pPr marL="0" lvl="1" indent="0">
              <a:buNone/>
            </a:pPr>
            <a:endParaRPr lang="en-US" sz="1200" dirty="0" smtClean="0"/>
          </a:p>
          <a:p>
            <a:pPr marL="0" lvl="1" indent="0">
              <a:buNone/>
            </a:pPr>
            <a:r>
              <a:rPr lang="en-US" sz="1200" dirty="0" smtClean="0"/>
              <a:t>Outdoor RSSI </a:t>
            </a:r>
            <a:r>
              <a:rPr lang="en-US" sz="1200" dirty="0"/>
              <a:t>of links from Wi-Fi networks used by multiple cable operators. The data consists of measurements at outdoor access points (APs) operating at 5GHz. It is a collection of over 1,000,000 individual measurement samples from 13,000 distinct outdoor APs for the duration of multiple days. </a:t>
            </a:r>
            <a:endParaRPr lang="en-US" sz="1200" dirty="0" smtClean="0"/>
          </a:p>
          <a:p>
            <a:pPr marL="0" lvl="1" indent="0">
              <a:buNone/>
            </a:pPr>
            <a:r>
              <a:rPr lang="en-US" sz="1400" b="1" dirty="0" smtClean="0"/>
              <a:t>Observation: 80% of Wi-Fi links are below -72dBm for both DL and UL.                         </a:t>
            </a:r>
            <a:endParaRPr lang="en-US" sz="12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76400"/>
            <a:ext cx="6391275"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352800"/>
            <a:ext cx="6396576"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74012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381000"/>
          </a:xfrm>
        </p:spPr>
        <p:txBody>
          <a:bodyPr/>
          <a:lstStyle/>
          <a:p>
            <a:r>
              <a:rPr lang="en-AU" dirty="0" smtClean="0"/>
              <a:t>Abstract</a:t>
            </a:r>
            <a:endParaRPr lang="en-AU" dirty="0"/>
          </a:p>
        </p:txBody>
      </p:sp>
      <p:sp>
        <p:nvSpPr>
          <p:cNvPr id="3" name="Content Placeholder 2"/>
          <p:cNvSpPr>
            <a:spLocks noGrp="1"/>
          </p:cNvSpPr>
          <p:nvPr>
            <p:ph idx="1"/>
          </p:nvPr>
        </p:nvSpPr>
        <p:spPr>
          <a:xfrm>
            <a:off x="685800" y="1371600"/>
            <a:ext cx="8229600" cy="5334000"/>
          </a:xfrm>
        </p:spPr>
        <p:txBody>
          <a:bodyPr/>
          <a:lstStyle/>
          <a:p>
            <a:pPr>
              <a:buFont typeface="Arial" panose="020B0604020202020204" pitchFamily="34" charset="0"/>
              <a:buChar char="•"/>
            </a:pPr>
            <a:r>
              <a:rPr lang="en-US" b="0" dirty="0" smtClean="0"/>
              <a:t>This presentation was presented in ETSI: BRAN(17)000085</a:t>
            </a:r>
          </a:p>
          <a:p>
            <a:pPr>
              <a:buFont typeface="Arial" panose="020B0604020202020204" pitchFamily="34" charset="0"/>
              <a:buChar char="•"/>
            </a:pPr>
            <a:r>
              <a:rPr lang="en-US" b="0" dirty="0" smtClean="0"/>
              <a:t>A comparison of the two detection schemes, ED-only @ -72dBm and ED @ -62dBm and PD @ -82dBm.</a:t>
            </a:r>
          </a:p>
          <a:p>
            <a:pPr>
              <a:buFont typeface="Arial" panose="020B0604020202020204" pitchFamily="34" charset="0"/>
              <a:buChar char="•"/>
            </a:pPr>
            <a:r>
              <a:rPr lang="en-US" b="0" dirty="0" smtClean="0"/>
              <a:t>The adverse impact on 802.11ax if it were to use ED @ -72dBm.</a:t>
            </a:r>
          </a:p>
        </p:txBody>
      </p:sp>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458200" cy="381000"/>
          </a:xfrm>
        </p:spPr>
        <p:txBody>
          <a:bodyPr/>
          <a:lstStyle/>
          <a:p>
            <a:r>
              <a:rPr lang="en-AU" dirty="0" smtClean="0"/>
              <a:t>Concerns regarding an ED-only detection threshold at     -72dBm</a:t>
            </a:r>
            <a:endParaRPr lang="en-AU" dirty="0"/>
          </a:p>
        </p:txBody>
      </p:sp>
      <p:sp>
        <p:nvSpPr>
          <p:cNvPr id="3" name="Content Placeholder 2"/>
          <p:cNvSpPr>
            <a:spLocks noGrp="1"/>
          </p:cNvSpPr>
          <p:nvPr>
            <p:ph idx="1"/>
          </p:nvPr>
        </p:nvSpPr>
        <p:spPr>
          <a:xfrm>
            <a:off x="381000" y="1371600"/>
            <a:ext cx="8534400" cy="5486400"/>
          </a:xfrm>
        </p:spPr>
        <p:txBody>
          <a:bodyPr/>
          <a:lstStyle/>
          <a:p>
            <a:pPr>
              <a:buFont typeface="Arial" panose="020B0604020202020204" pitchFamily="34" charset="0"/>
              <a:buChar char="•"/>
            </a:pPr>
            <a:r>
              <a:rPr lang="en-US" b="0" dirty="0"/>
              <a:t>ED = -72dBm is not an </a:t>
            </a:r>
            <a:r>
              <a:rPr lang="en-US" b="0" dirty="0" smtClean="0"/>
              <a:t>incidental value</a:t>
            </a:r>
            <a:r>
              <a:rPr lang="en-US" b="0" dirty="0"/>
              <a:t>. </a:t>
            </a:r>
            <a:r>
              <a:rPr lang="en-US" b="0" dirty="0" smtClean="0"/>
              <a:t>It </a:t>
            </a:r>
            <a:r>
              <a:rPr lang="en-US" b="0" dirty="0"/>
              <a:t>exists </a:t>
            </a:r>
            <a:r>
              <a:rPr lang="en-US" b="0" dirty="0" smtClean="0"/>
              <a:t>because </a:t>
            </a:r>
            <a:r>
              <a:rPr lang="en-US" b="0" dirty="0"/>
              <a:t>it was shown by </a:t>
            </a:r>
            <a:r>
              <a:rPr lang="en-US" b="0" dirty="0" smtClean="0"/>
              <a:t>simulations, primarily </a:t>
            </a:r>
            <a:r>
              <a:rPr lang="en-US" b="0" dirty="0"/>
              <a:t>in </a:t>
            </a:r>
            <a:r>
              <a:rPr lang="en-US" b="0" dirty="0" smtClean="0"/>
              <a:t>3GPP, </a:t>
            </a:r>
            <a:r>
              <a:rPr lang="en-US" b="0" dirty="0"/>
              <a:t>that </a:t>
            </a:r>
            <a:r>
              <a:rPr lang="en-US" b="0" dirty="0" smtClean="0"/>
              <a:t>by </a:t>
            </a:r>
            <a:r>
              <a:rPr lang="en-US" b="0" dirty="0">
                <a:solidFill>
                  <a:srgbClr val="FF0000"/>
                </a:solidFill>
              </a:rPr>
              <a:t>using </a:t>
            </a:r>
            <a:r>
              <a:rPr lang="en-US" b="0" dirty="0" smtClean="0">
                <a:solidFill>
                  <a:srgbClr val="FF0000"/>
                </a:solidFill>
              </a:rPr>
              <a:t>ED = -72dBm </a:t>
            </a:r>
            <a:r>
              <a:rPr lang="en-US" b="0" dirty="0">
                <a:solidFill>
                  <a:srgbClr val="FF0000"/>
                </a:solidFill>
              </a:rPr>
              <a:t>LAA </a:t>
            </a:r>
            <a:r>
              <a:rPr lang="en-US" b="0" dirty="0" smtClean="0">
                <a:solidFill>
                  <a:srgbClr val="FF0000"/>
                </a:solidFill>
              </a:rPr>
              <a:t>is fair </a:t>
            </a:r>
            <a:r>
              <a:rPr lang="en-US" b="0" dirty="0">
                <a:solidFill>
                  <a:srgbClr val="FF0000"/>
                </a:solidFill>
              </a:rPr>
              <a:t>to </a:t>
            </a:r>
            <a:r>
              <a:rPr lang="en-US" b="0" dirty="0" smtClean="0">
                <a:solidFill>
                  <a:srgbClr val="FF0000"/>
                </a:solidFill>
              </a:rPr>
              <a:t>Wi-Fi </a:t>
            </a:r>
            <a:r>
              <a:rPr lang="en-US" b="0" dirty="0">
                <a:solidFill>
                  <a:srgbClr val="FF0000"/>
                </a:solidFill>
              </a:rPr>
              <a:t>which uses ED =</a:t>
            </a:r>
            <a:r>
              <a:rPr lang="en-US" b="0" dirty="0" smtClean="0">
                <a:solidFill>
                  <a:srgbClr val="FF0000"/>
                </a:solidFill>
              </a:rPr>
              <a:t> </a:t>
            </a:r>
            <a:r>
              <a:rPr lang="en-US" b="0" dirty="0">
                <a:solidFill>
                  <a:srgbClr val="FF0000"/>
                </a:solidFill>
              </a:rPr>
              <a:t>-62 dBm and PD =</a:t>
            </a:r>
            <a:r>
              <a:rPr lang="en-US" b="0" dirty="0" smtClean="0">
                <a:solidFill>
                  <a:srgbClr val="FF0000"/>
                </a:solidFill>
              </a:rPr>
              <a:t> </a:t>
            </a:r>
            <a:r>
              <a:rPr lang="en-US" b="0" dirty="0">
                <a:solidFill>
                  <a:srgbClr val="FF0000"/>
                </a:solidFill>
              </a:rPr>
              <a:t>-82dBm</a:t>
            </a:r>
            <a:r>
              <a:rPr lang="en-US" b="0" dirty="0" smtClean="0"/>
              <a:t>. </a:t>
            </a:r>
          </a:p>
          <a:p>
            <a:pPr lvl="2">
              <a:buFont typeface="Courier New" panose="02070309020205020404" pitchFamily="49" charset="0"/>
              <a:buChar char="o"/>
            </a:pPr>
            <a:r>
              <a:rPr lang="en-US" sz="1800" dirty="0"/>
              <a:t>So, ED = -72dBm may not be fair </a:t>
            </a:r>
            <a:r>
              <a:rPr lang="en-US" sz="1800" dirty="0" smtClean="0"/>
              <a:t>if Wi-Fi uses lower thresholds. </a:t>
            </a:r>
            <a:r>
              <a:rPr lang="en-US" sz="1800" dirty="0"/>
              <a:t>This is pertinent because many Wi-Fi deployments use PD </a:t>
            </a:r>
            <a:r>
              <a:rPr lang="en-US" sz="1800" dirty="0" smtClean="0"/>
              <a:t>below </a:t>
            </a:r>
            <a:r>
              <a:rPr lang="en-US" sz="1800" dirty="0"/>
              <a:t>-</a:t>
            </a:r>
            <a:r>
              <a:rPr lang="en-US" sz="1800" dirty="0" smtClean="0"/>
              <a:t>82dBm in order to protect links below -82dBm. </a:t>
            </a:r>
            <a:r>
              <a:rPr lang="en-US" sz="1800" dirty="0"/>
              <a:t> </a:t>
            </a:r>
          </a:p>
          <a:p>
            <a:pPr>
              <a:buFont typeface="Arial" panose="020B0604020202020204" pitchFamily="34" charset="0"/>
              <a:buChar char="•"/>
            </a:pPr>
            <a:r>
              <a:rPr lang="en-US" b="0" dirty="0" smtClean="0"/>
              <a:t>ED </a:t>
            </a:r>
            <a:r>
              <a:rPr lang="en-US" b="0" dirty="0"/>
              <a:t>= -72dBm has been evaluated </a:t>
            </a:r>
            <a:r>
              <a:rPr lang="en-US" b="0" dirty="0" smtClean="0"/>
              <a:t>only </a:t>
            </a:r>
            <a:r>
              <a:rPr lang="en-US" b="0" dirty="0"/>
              <a:t>by </a:t>
            </a:r>
            <a:r>
              <a:rPr lang="en-US" b="0" dirty="0" smtClean="0"/>
              <a:t>simulations and</a:t>
            </a:r>
            <a:r>
              <a:rPr lang="en-US" dirty="0" smtClean="0"/>
              <a:t> </a:t>
            </a:r>
            <a:r>
              <a:rPr lang="en-US" b="0" dirty="0" smtClean="0"/>
              <a:t>not yet in field tests </a:t>
            </a:r>
            <a:r>
              <a:rPr lang="en-US" b="0" dirty="0"/>
              <a:t>or </a:t>
            </a:r>
            <a:r>
              <a:rPr lang="en-US" b="0" dirty="0" smtClean="0"/>
              <a:t>deployments</a:t>
            </a:r>
            <a:r>
              <a:rPr lang="en-US" b="0" dirty="0"/>
              <a:t>. </a:t>
            </a:r>
          </a:p>
          <a:p>
            <a:pPr>
              <a:buFont typeface="Arial" panose="020B0604020202020204" pitchFamily="34" charset="0"/>
              <a:buChar char="•"/>
            </a:pPr>
            <a:r>
              <a:rPr lang="en-US" b="0" dirty="0" smtClean="0"/>
              <a:t>3GPP simulations on the fairness of ED = -72dBm did not adequately model Wi-Fi networks since they assumed very low % of links below -72dBm whereas Wi-Fi networks can have 20% to 80% links below -72dBm.</a:t>
            </a:r>
          </a:p>
          <a:p>
            <a:pPr>
              <a:buFont typeface="Arial" panose="020B0604020202020204" pitchFamily="34" charset="0"/>
              <a:buChar char="•"/>
            </a:pPr>
            <a:r>
              <a:rPr lang="en-US" b="0" dirty="0"/>
              <a:t>E</a:t>
            </a:r>
            <a:r>
              <a:rPr lang="en-US" b="0" dirty="0" smtClean="0"/>
              <a:t>ven </a:t>
            </a:r>
            <a:r>
              <a:rPr lang="en-US" b="0" dirty="0"/>
              <a:t>with a very low % of links below -72dBm, some simulations in 3GPP showed that ED = -72dBm is not sufficient to protect Wi-Fi voice and that ED = -77dBm is required instead. </a:t>
            </a:r>
          </a:p>
          <a:p>
            <a:pPr lvl="2">
              <a:buFont typeface="Courier New" panose="02070309020205020404" pitchFamily="49" charset="0"/>
              <a:buChar char="o"/>
            </a:pPr>
            <a:r>
              <a:rPr lang="en-US" sz="1800" dirty="0"/>
              <a:t>However, due to the pressure to complete LAA standardization within deadline, ED = -72dBm was agreed as a compromise.</a:t>
            </a:r>
          </a:p>
          <a:p>
            <a:pPr>
              <a:buAutoNum type="arabicPeriod" startAt="2"/>
            </a:pPr>
            <a:endParaRPr lang="en-US" dirty="0" smtClean="0"/>
          </a:p>
          <a:p>
            <a:pPr lvl="3">
              <a:buFont typeface="Courier New" panose="02070309020205020404" pitchFamily="49" charset="0"/>
              <a:buChar char="o"/>
            </a:pPr>
            <a:endParaRPr lang="en-US" dirty="0"/>
          </a:p>
        </p:txBody>
      </p:sp>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2331122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381000"/>
          </a:xfrm>
        </p:spPr>
        <p:txBody>
          <a:bodyPr/>
          <a:lstStyle/>
          <a:p>
            <a:r>
              <a:rPr lang="en-US" dirty="0"/>
              <a:t>The </a:t>
            </a:r>
            <a:r>
              <a:rPr lang="en-US" dirty="0" smtClean="0"/>
              <a:t>adverse impact </a:t>
            </a:r>
            <a:r>
              <a:rPr lang="en-US" dirty="0"/>
              <a:t>on 802.11ax </a:t>
            </a:r>
            <a:r>
              <a:rPr lang="en-US" dirty="0" smtClean="0"/>
              <a:t>with ED </a:t>
            </a:r>
            <a:r>
              <a:rPr lang="en-US" dirty="0"/>
              <a:t>@ -</a:t>
            </a:r>
            <a:r>
              <a:rPr lang="en-US" dirty="0" smtClean="0"/>
              <a:t>72dBm</a:t>
            </a:r>
            <a:endParaRPr lang="en-US" dirty="0"/>
          </a:p>
        </p:txBody>
      </p:sp>
      <p:sp>
        <p:nvSpPr>
          <p:cNvPr id="3" name="Content Placeholder 2"/>
          <p:cNvSpPr>
            <a:spLocks noGrp="1"/>
          </p:cNvSpPr>
          <p:nvPr>
            <p:ph idx="1"/>
          </p:nvPr>
        </p:nvSpPr>
        <p:spPr>
          <a:xfrm>
            <a:off x="533400" y="838200"/>
            <a:ext cx="8382000" cy="5334000"/>
          </a:xfrm>
        </p:spPr>
        <p:txBody>
          <a:bodyPr/>
          <a:lstStyle/>
          <a:p>
            <a:pPr marL="0" indent="0"/>
            <a:endParaRPr lang="en-US" b="0" dirty="0" smtClean="0"/>
          </a:p>
          <a:p>
            <a:pPr marL="342900" lvl="2" indent="-342900">
              <a:spcBef>
                <a:spcPct val="50000"/>
              </a:spcBef>
              <a:buFont typeface="Arial" panose="020B0604020202020204" pitchFamily="34" charset="0"/>
              <a:buChar char="•"/>
            </a:pPr>
            <a:r>
              <a:rPr lang="en-US" sz="1800" dirty="0">
                <a:ea typeface="+mn-ea"/>
                <a:cs typeface="+mn-cs"/>
              </a:rPr>
              <a:t>Let us consider the most probable network configuration after the introduction of </a:t>
            </a:r>
            <a:r>
              <a:rPr lang="en-US" sz="1800" dirty="0" smtClean="0">
                <a:ea typeface="+mn-ea"/>
                <a:cs typeface="+mn-cs"/>
              </a:rPr>
              <a:t>11ax. Such a network would </a:t>
            </a:r>
            <a:r>
              <a:rPr lang="en-US" sz="1800" dirty="0">
                <a:ea typeface="+mn-ea"/>
                <a:cs typeface="+mn-cs"/>
              </a:rPr>
              <a:t>contain legacy Wi-Fi, 11ax and </a:t>
            </a:r>
            <a:r>
              <a:rPr lang="en-US" sz="1800" dirty="0" smtClean="0">
                <a:ea typeface="+mn-ea"/>
                <a:cs typeface="+mn-cs"/>
              </a:rPr>
              <a:t>LAA</a:t>
            </a:r>
            <a:r>
              <a:rPr lang="en-US" sz="1800" dirty="0">
                <a:ea typeface="+mn-ea"/>
                <a:cs typeface="+mn-cs"/>
              </a:rPr>
              <a:t>.  </a:t>
            </a:r>
          </a:p>
          <a:p>
            <a:pPr marL="342900" lvl="2" indent="-342900">
              <a:spcBef>
                <a:spcPct val="50000"/>
              </a:spcBef>
              <a:buFont typeface="Arial" panose="020B0604020202020204" pitchFamily="34" charset="0"/>
              <a:buChar char="•"/>
            </a:pPr>
            <a:r>
              <a:rPr lang="en-US" sz="1800" dirty="0">
                <a:ea typeface="+mn-ea"/>
                <a:cs typeface="+mn-cs"/>
              </a:rPr>
              <a:t>LAA will defer to all nodes whether LAA or Wi-Fi at -72dBm.</a:t>
            </a:r>
          </a:p>
          <a:p>
            <a:pPr marL="342900" lvl="2" indent="-342900">
              <a:spcBef>
                <a:spcPct val="50000"/>
              </a:spcBef>
              <a:buFont typeface="Arial" panose="020B0604020202020204" pitchFamily="34" charset="0"/>
              <a:buChar char="•"/>
            </a:pPr>
            <a:r>
              <a:rPr lang="en-US" sz="1800" dirty="0">
                <a:ea typeface="+mn-ea"/>
                <a:cs typeface="+mn-cs"/>
              </a:rPr>
              <a:t>Legacy Wi-Fi will defer to Wi-Fi nodes mostly at -82dBm (or lower as discussed earlier) and LAA at -62dBm.</a:t>
            </a:r>
          </a:p>
          <a:p>
            <a:pPr marL="342900" lvl="2" indent="-342900">
              <a:spcBef>
                <a:spcPct val="50000"/>
              </a:spcBef>
              <a:buFont typeface="Arial" panose="020B0604020202020204" pitchFamily="34" charset="0"/>
              <a:buChar char="•"/>
            </a:pPr>
            <a:r>
              <a:rPr lang="en-US" sz="1800" dirty="0">
                <a:ea typeface="+mn-ea"/>
                <a:cs typeface="+mn-cs"/>
              </a:rPr>
              <a:t>However, consider </a:t>
            </a:r>
            <a:r>
              <a:rPr lang="en-US" sz="1800" dirty="0" smtClean="0">
                <a:ea typeface="+mn-ea"/>
                <a:cs typeface="+mn-cs"/>
              </a:rPr>
              <a:t>11ax: </a:t>
            </a:r>
            <a:r>
              <a:rPr lang="en-US" sz="1800" dirty="0" smtClean="0"/>
              <a:t>In </a:t>
            </a:r>
            <a:r>
              <a:rPr lang="en-US" sz="1800" dirty="0"/>
              <a:t>order to ensure backward compatibility and to also adhere to Wi-Fi standards, it has to defer to all own-BSS Wi-Fi (legacy or 11ax) at -82dBm or lower. Additionally, it has to obey an ED threshold </a:t>
            </a:r>
            <a:r>
              <a:rPr lang="en-US" sz="1800" dirty="0" smtClean="0"/>
              <a:t>at </a:t>
            </a:r>
            <a:r>
              <a:rPr lang="en-US" sz="1800" dirty="0"/>
              <a:t>-72dBm</a:t>
            </a:r>
            <a:r>
              <a:rPr lang="en-US" sz="1800" dirty="0" smtClean="0"/>
              <a:t>. This means,</a:t>
            </a:r>
            <a:endParaRPr lang="en-US" sz="1800" dirty="0"/>
          </a:p>
          <a:p>
            <a:pPr lvl="3">
              <a:buFont typeface="Courier New" panose="02070309020205020404" pitchFamily="49" charset="0"/>
              <a:buChar char="o"/>
            </a:pPr>
            <a:r>
              <a:rPr lang="en-US" sz="1800" dirty="0" smtClean="0"/>
              <a:t>11ax </a:t>
            </a:r>
            <a:r>
              <a:rPr lang="en-US" sz="1800" dirty="0"/>
              <a:t>will use the same PD threshold as legacy Wi-Fi but use a lower ED threshold than legacy </a:t>
            </a:r>
            <a:r>
              <a:rPr lang="en-US" sz="1800" dirty="0" smtClean="0"/>
              <a:t>Wi-Fi. </a:t>
            </a:r>
            <a:r>
              <a:rPr lang="en-US" sz="1800" dirty="0"/>
              <a:t>Hence, in the presence of legacy Wi-Fi, 11ax will get a lower proportion of channel access.</a:t>
            </a:r>
          </a:p>
          <a:p>
            <a:pPr lvl="3">
              <a:buFont typeface="Courier New" panose="02070309020205020404" pitchFamily="49" charset="0"/>
              <a:buChar char="o"/>
            </a:pPr>
            <a:r>
              <a:rPr lang="en-US" sz="1800" dirty="0"/>
              <a:t>11ax will use the same ED threshold as LAA, but additionally use a lower PD threshold to defer to at least own-BSS 11ax and legacy Wi-Fi. However, LAA will use the same higher ED threshold for all other nodes. Hence, in the presence of LAA, 11ax will get a lower proportion of channel access.</a:t>
            </a:r>
          </a:p>
        </p:txBody>
      </p:sp>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3304329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610600" cy="381000"/>
          </a:xfrm>
        </p:spPr>
        <p:txBody>
          <a:bodyPr/>
          <a:lstStyle/>
          <a:p>
            <a:r>
              <a:rPr lang="en-AU" dirty="0" smtClean="0"/>
              <a:t>Advantages of the Wi-Fi scheme with a higher ED and a dynamically adjustable PD</a:t>
            </a:r>
            <a:endParaRPr lang="en-AU" dirty="0"/>
          </a:p>
        </p:txBody>
      </p:sp>
      <p:sp>
        <p:nvSpPr>
          <p:cNvPr id="3" name="Content Placeholder 2"/>
          <p:cNvSpPr>
            <a:spLocks noGrp="1"/>
          </p:cNvSpPr>
          <p:nvPr>
            <p:ph idx="1"/>
          </p:nvPr>
        </p:nvSpPr>
        <p:spPr>
          <a:xfrm>
            <a:off x="609600" y="1676400"/>
            <a:ext cx="8382000" cy="4953000"/>
          </a:xfrm>
        </p:spPr>
        <p:txBody>
          <a:bodyPr/>
          <a:lstStyle/>
          <a:p>
            <a:pPr>
              <a:buFont typeface="Arial" panose="020B0604020202020204" pitchFamily="34" charset="0"/>
              <a:buChar char="•"/>
            </a:pPr>
            <a:r>
              <a:rPr lang="en-US" b="0" dirty="0" smtClean="0"/>
              <a:t>The ED threshold @ -62dBm is a much higher value that is used as a fallback if a device is not able to detect preambles from another Wi-Fi device.</a:t>
            </a:r>
          </a:p>
          <a:p>
            <a:pPr>
              <a:buFont typeface="Arial" panose="020B0604020202020204" pitchFamily="34" charset="0"/>
              <a:buChar char="•"/>
            </a:pPr>
            <a:r>
              <a:rPr lang="en-US" b="0" dirty="0" smtClean="0"/>
              <a:t>The PD threshold is varied dynamically based on policy: </a:t>
            </a:r>
          </a:p>
          <a:p>
            <a:pPr lvl="3">
              <a:buFont typeface="Courier New" panose="02070309020205020404" pitchFamily="49" charset="0"/>
              <a:buChar char="o"/>
            </a:pPr>
            <a:r>
              <a:rPr lang="en-US" sz="1800" dirty="0"/>
              <a:t>Lower than -82dBm in order to protect weaker links, </a:t>
            </a:r>
            <a:r>
              <a:rPr lang="en-US" sz="1800" dirty="0" smtClean="0"/>
              <a:t>often below -92dBm till </a:t>
            </a:r>
            <a:r>
              <a:rPr lang="en-US" sz="1800" dirty="0"/>
              <a:t>the point a device can decode another devices’ </a:t>
            </a:r>
            <a:r>
              <a:rPr lang="en-US" sz="1800" dirty="0" smtClean="0"/>
              <a:t>preamble.</a:t>
            </a:r>
            <a:endParaRPr lang="en-US" sz="1800" dirty="0"/>
          </a:p>
          <a:p>
            <a:pPr lvl="3">
              <a:buFont typeface="Courier New" panose="02070309020205020404" pitchFamily="49" charset="0"/>
              <a:buChar char="o"/>
            </a:pPr>
            <a:r>
              <a:rPr lang="en-US" sz="1800" dirty="0"/>
              <a:t>Higher than -82dBm to enable spatial reuse if the corresponding increase in parallel transmission is estimated not to harm the </a:t>
            </a:r>
            <a:r>
              <a:rPr lang="en-US" sz="1800" dirty="0" smtClean="0"/>
              <a:t>network.</a:t>
            </a:r>
          </a:p>
          <a:p>
            <a:pPr marL="342900" lvl="3" indent="-342900">
              <a:spcBef>
                <a:spcPct val="50000"/>
              </a:spcBef>
              <a:buFont typeface="Arial" panose="020B0604020202020204" pitchFamily="34" charset="0"/>
              <a:buChar char="•"/>
            </a:pPr>
            <a:r>
              <a:rPr lang="en-US" sz="1800" dirty="0"/>
              <a:t>This dual threshold mechanism has been found to be efficient and fair in the numerous Wi-Fi deployments over many years. </a:t>
            </a:r>
          </a:p>
          <a:p>
            <a:pPr>
              <a:buFont typeface="Arial" panose="020B0604020202020204" pitchFamily="34" charset="0"/>
              <a:buChar char="•"/>
            </a:pPr>
            <a:r>
              <a:rPr lang="en-US" b="0" dirty="0" smtClean="0"/>
              <a:t>On the contrary, the above dynamic behavior cannot be achieved by ED, since it is not feasible to set the ED threshold very low. This is also acknowledged by </a:t>
            </a:r>
            <a:r>
              <a:rPr lang="en-US" b="0" dirty="0"/>
              <a:t>3GPP in their LS to IEEE “</a:t>
            </a:r>
            <a:r>
              <a:rPr lang="en-US" b="0" i="1" dirty="0"/>
              <a:t>RAN1 recognized the technical difficulties in operating at a very low energy </a:t>
            </a:r>
            <a:r>
              <a:rPr lang="en-US" b="0" i="1" dirty="0" smtClean="0"/>
              <a:t>threshold</a:t>
            </a:r>
            <a:r>
              <a:rPr lang="en-US" b="0" dirty="0" smtClean="0"/>
              <a:t>”.</a:t>
            </a:r>
          </a:p>
        </p:txBody>
      </p:sp>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4294420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381000"/>
          </a:xfrm>
        </p:spPr>
        <p:txBody>
          <a:bodyPr/>
          <a:lstStyle/>
          <a:p>
            <a:r>
              <a:rPr lang="en-AU" dirty="0" smtClean="0"/>
              <a:t>Discussion and Proposal </a:t>
            </a:r>
            <a:endParaRPr lang="en-AU" dirty="0"/>
          </a:p>
        </p:txBody>
      </p:sp>
      <p:sp>
        <p:nvSpPr>
          <p:cNvPr id="3" name="Content Placeholder 2"/>
          <p:cNvSpPr>
            <a:spLocks noGrp="1"/>
          </p:cNvSpPr>
          <p:nvPr>
            <p:ph idx="1"/>
          </p:nvPr>
        </p:nvSpPr>
        <p:spPr>
          <a:xfrm>
            <a:off x="533400" y="1219200"/>
            <a:ext cx="8382000" cy="5334000"/>
          </a:xfrm>
        </p:spPr>
        <p:txBody>
          <a:bodyPr/>
          <a:lstStyle/>
          <a:p>
            <a:pPr>
              <a:buFont typeface="Arial" panose="020B0604020202020204" pitchFamily="34" charset="0"/>
              <a:buChar char="•"/>
            </a:pPr>
            <a:r>
              <a:rPr lang="en-US" b="0" dirty="0"/>
              <a:t>The only substantial argument against an ED + PD scheme is that PD is not technology neutral and hence cannot be imposed on all access technologies. </a:t>
            </a:r>
          </a:p>
          <a:p>
            <a:pPr>
              <a:buFont typeface="Arial" panose="020B0604020202020204" pitchFamily="34" charset="0"/>
              <a:buChar char="•"/>
            </a:pPr>
            <a:r>
              <a:rPr lang="en-US" b="0" dirty="0"/>
              <a:t>Even from this perspective, </a:t>
            </a:r>
            <a:r>
              <a:rPr lang="en-US" b="0" dirty="0" smtClean="0"/>
              <a:t>considering the earlier points on the drawback of an ED-only scheme and the flexibility and proven effectiveness of the ED + PD scheme, it </a:t>
            </a:r>
            <a:r>
              <a:rPr lang="en-US" b="0" dirty="0"/>
              <a:t>is appropriate to let Wi-Fi continue </a:t>
            </a:r>
            <a:r>
              <a:rPr lang="en-US" b="0" dirty="0" smtClean="0"/>
              <a:t>with the ED </a:t>
            </a:r>
            <a:r>
              <a:rPr lang="en-US" b="0" dirty="0"/>
              <a:t>+ PD scheme </a:t>
            </a:r>
            <a:r>
              <a:rPr lang="en-US" b="0" dirty="0" smtClean="0"/>
              <a:t>and </a:t>
            </a:r>
            <a:r>
              <a:rPr lang="en-US" b="0" dirty="0"/>
              <a:t>let LAA employ an ED-only scheme once it has been proven to be fair in controlled tests and pilot deployments. </a:t>
            </a:r>
          </a:p>
          <a:p>
            <a:pPr>
              <a:buFont typeface="Arial" panose="020B0604020202020204" pitchFamily="34" charset="0"/>
              <a:buChar char="•"/>
            </a:pPr>
            <a:r>
              <a:rPr lang="en-US" b="0" dirty="0"/>
              <a:t>However, as a </a:t>
            </a:r>
            <a:r>
              <a:rPr lang="en-US" b="0" dirty="0" smtClean="0"/>
              <a:t>future long term solution</a:t>
            </a:r>
            <a:r>
              <a:rPr lang="en-US" b="0" dirty="0"/>
              <a:t>, it is possible to explore a common detection-only preamble for all technologies. </a:t>
            </a:r>
            <a:endParaRPr lang="en-US" b="0" dirty="0" smtClean="0"/>
          </a:p>
          <a:p>
            <a:pPr>
              <a:buFont typeface="+mj-lt"/>
              <a:buAutoNum type="arabicPeriod"/>
            </a:pPr>
            <a:endParaRPr lang="en-US" b="0" dirty="0"/>
          </a:p>
          <a:p>
            <a:pPr marL="0" indent="0"/>
            <a:r>
              <a:rPr lang="en-US" b="0" dirty="0" smtClean="0">
                <a:solidFill>
                  <a:srgbClr val="FF0000"/>
                </a:solidFill>
              </a:rPr>
              <a:t>Our proposal is that 802.11ax uses dual threshold mechanism (PD @ -82dBm and ED @ -62dBm), same as 802.11 legacy devices. </a:t>
            </a:r>
          </a:p>
          <a:p>
            <a:pPr>
              <a:buFont typeface="+mj-lt"/>
              <a:buAutoNum type="arabicPeriod"/>
            </a:pPr>
            <a:endParaRPr lang="en-US" b="0" dirty="0" smtClean="0"/>
          </a:p>
        </p:txBody>
      </p:sp>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1062069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solidFill>
                  <a:schemeClr val="accent2"/>
                </a:solidFill>
              </a:rPr>
              <a:t>Appendix</a:t>
            </a:r>
            <a:endParaRPr lang="en-US" sz="28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Vinko Erceg, Broadcom</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948011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153400" cy="381000"/>
          </a:xfrm>
        </p:spPr>
        <p:txBody>
          <a:bodyPr/>
          <a:lstStyle/>
          <a:p>
            <a:r>
              <a:rPr lang="en-AU" dirty="0" smtClean="0"/>
              <a:t>Concerns regarding an ED-only detection threshold at -72dBm: Continued</a:t>
            </a:r>
            <a:endParaRPr lang="en-AU" dirty="0"/>
          </a:p>
        </p:txBody>
      </p:sp>
      <p:sp>
        <p:nvSpPr>
          <p:cNvPr id="3" name="Content Placeholder 2"/>
          <p:cNvSpPr>
            <a:spLocks noGrp="1"/>
          </p:cNvSpPr>
          <p:nvPr>
            <p:ph idx="1"/>
          </p:nvPr>
        </p:nvSpPr>
        <p:spPr>
          <a:xfrm>
            <a:off x="381000" y="1524000"/>
            <a:ext cx="8534400" cy="5486400"/>
          </a:xfrm>
        </p:spPr>
        <p:txBody>
          <a:bodyPr/>
          <a:lstStyle/>
          <a:p>
            <a:pPr>
              <a:buFont typeface="Arial" panose="020B0604020202020204" pitchFamily="34" charset="0"/>
              <a:buChar char="•"/>
            </a:pPr>
            <a:r>
              <a:rPr lang="en-US" sz="1400" b="0" dirty="0" smtClean="0"/>
              <a:t>ED </a:t>
            </a:r>
            <a:r>
              <a:rPr lang="en-US" sz="1400" b="0" dirty="0"/>
              <a:t>= -72dBm has been evaluated </a:t>
            </a:r>
            <a:r>
              <a:rPr lang="en-US" sz="1400" b="0" dirty="0" smtClean="0"/>
              <a:t>only </a:t>
            </a:r>
            <a:r>
              <a:rPr lang="en-US" sz="1400" b="0" dirty="0"/>
              <a:t>by </a:t>
            </a:r>
            <a:r>
              <a:rPr lang="en-US" sz="1400" b="0" dirty="0" smtClean="0"/>
              <a:t>simulations and</a:t>
            </a:r>
            <a:r>
              <a:rPr lang="en-US" sz="1400" dirty="0" smtClean="0"/>
              <a:t> </a:t>
            </a:r>
            <a:r>
              <a:rPr lang="en-US" sz="1400" b="0" dirty="0" smtClean="0"/>
              <a:t>not yet in field tests </a:t>
            </a:r>
            <a:r>
              <a:rPr lang="en-US" sz="1400" b="0" dirty="0"/>
              <a:t>or </a:t>
            </a:r>
            <a:r>
              <a:rPr lang="en-US" sz="1400" b="0" dirty="0" smtClean="0"/>
              <a:t>deployments</a:t>
            </a:r>
            <a:r>
              <a:rPr lang="en-US" sz="1400" b="0" dirty="0"/>
              <a:t>. </a:t>
            </a:r>
            <a:endParaRPr lang="en-US" sz="1400" dirty="0" smtClean="0"/>
          </a:p>
          <a:p>
            <a:pPr>
              <a:buFont typeface="Arial" panose="020B0604020202020204" pitchFamily="34" charset="0"/>
              <a:buChar char="•"/>
            </a:pPr>
            <a:r>
              <a:rPr lang="en-US" sz="1400" b="0" dirty="0"/>
              <a:t>Further, simulation configurations in 3GPP did not adequately model </a:t>
            </a:r>
            <a:r>
              <a:rPr lang="en-US" sz="1400" b="0" dirty="0" smtClean="0"/>
              <a:t>Wi-Fi networks. 3GPP </a:t>
            </a:r>
            <a:r>
              <a:rPr lang="en-US" sz="1400" b="0" dirty="0"/>
              <a:t>simulations used a miniscule % of links below -</a:t>
            </a:r>
            <a:r>
              <a:rPr lang="en-US" sz="1400" b="0" dirty="0" smtClean="0"/>
              <a:t>72dBm</a:t>
            </a:r>
            <a:r>
              <a:rPr lang="en-US" sz="1400" b="0" dirty="0"/>
              <a:t> </a:t>
            </a:r>
            <a:r>
              <a:rPr lang="en-US" sz="1400" b="0" dirty="0" smtClean="0"/>
              <a:t>whereas </a:t>
            </a:r>
            <a:r>
              <a:rPr lang="en-US" sz="1400" b="0" dirty="0"/>
              <a:t>a signification % of </a:t>
            </a:r>
            <a:r>
              <a:rPr lang="en-US" sz="1400" b="0" dirty="0" smtClean="0"/>
              <a:t>links in deployed Wi-Fi networks are </a:t>
            </a:r>
            <a:r>
              <a:rPr lang="en-US" sz="1400" b="0" dirty="0"/>
              <a:t>below -</a:t>
            </a:r>
            <a:r>
              <a:rPr lang="en-US" sz="1400" b="0" dirty="0" smtClean="0"/>
              <a:t>72dBm.</a:t>
            </a:r>
            <a:endParaRPr lang="en-US" sz="1400" b="0" dirty="0"/>
          </a:p>
          <a:p>
            <a:pPr lvl="3">
              <a:buFont typeface="Courier New" panose="02070309020205020404" pitchFamily="49" charset="0"/>
              <a:buChar char="o"/>
            </a:pPr>
            <a:r>
              <a:rPr lang="en-US" dirty="0"/>
              <a:t>The </a:t>
            </a:r>
            <a:r>
              <a:rPr lang="en-US" dirty="0" smtClean="0"/>
              <a:t>3GPP Indoor </a:t>
            </a:r>
            <a:r>
              <a:rPr lang="en-US" dirty="0"/>
              <a:t>model has 1% </a:t>
            </a:r>
            <a:r>
              <a:rPr lang="en-US" dirty="0" smtClean="0"/>
              <a:t>links &lt; </a:t>
            </a:r>
            <a:r>
              <a:rPr lang="en-US" dirty="0"/>
              <a:t>-72dBm and the Outdoor model has 7% </a:t>
            </a:r>
            <a:r>
              <a:rPr lang="en-US" dirty="0" smtClean="0"/>
              <a:t>links &lt; </a:t>
            </a:r>
            <a:r>
              <a:rPr lang="en-US" dirty="0"/>
              <a:t>-72dBm</a:t>
            </a:r>
            <a:r>
              <a:rPr lang="en-US" dirty="0" smtClean="0"/>
              <a:t>. </a:t>
            </a:r>
          </a:p>
          <a:p>
            <a:pPr lvl="3">
              <a:buFont typeface="Courier New" panose="02070309020205020404" pitchFamily="49" charset="0"/>
              <a:buChar char="o"/>
            </a:pPr>
            <a:r>
              <a:rPr lang="en-US" dirty="0" smtClean="0"/>
              <a:t>In such an “above -72dBm” configuration, it is natural that ED = -72dBm may be appropriate.</a:t>
            </a:r>
            <a:endParaRPr lang="en-US" dirty="0"/>
          </a:p>
          <a:p>
            <a:pPr marL="366712" lvl="3" indent="0">
              <a:buNone/>
            </a:pPr>
            <a:r>
              <a:rPr lang="en-US" sz="1400" dirty="0" smtClean="0"/>
              <a:t>However:</a:t>
            </a:r>
          </a:p>
          <a:p>
            <a:pPr lvl="3">
              <a:buFont typeface="Courier New" panose="02070309020205020404" pitchFamily="49" charset="0"/>
              <a:buChar char="o"/>
            </a:pPr>
            <a:r>
              <a:rPr lang="en-US" dirty="0" smtClean="0"/>
              <a:t>Data presented by </a:t>
            </a:r>
            <a:r>
              <a:rPr lang="en-US" dirty="0"/>
              <a:t>HPE </a:t>
            </a:r>
            <a:r>
              <a:rPr lang="en-US" dirty="0" smtClean="0"/>
              <a:t>(Appendix </a:t>
            </a:r>
            <a:r>
              <a:rPr lang="en-US" dirty="0" smtClean="0">
                <a:hlinkClick r:id="rId3" action="ppaction://hlinkpres?slideindex=10&amp;slidetitle=Measurements of deployed Wi-Fi networks"/>
              </a:rPr>
              <a:t>1</a:t>
            </a:r>
            <a:r>
              <a:rPr lang="en-US" dirty="0" smtClean="0"/>
              <a:t> and </a:t>
            </a:r>
            <a:r>
              <a:rPr lang="en-US" dirty="0" smtClean="0">
                <a:hlinkClick r:id="rId4" action="ppaction://hlinkpres?slideindex=11&amp;slidetitle=Measurements of deployed Wi-Fi networks"/>
              </a:rPr>
              <a:t>2</a:t>
            </a:r>
            <a:r>
              <a:rPr lang="en-US" dirty="0" smtClean="0"/>
              <a:t>) show that even enterprise Wi-Fi networks (both Indoor and Stadium) that are administered and optimized by a single entity and relatively isolated from external interference have 20% - 60% of  own-BSS links &lt; -72dBm.</a:t>
            </a:r>
          </a:p>
          <a:p>
            <a:pPr lvl="3">
              <a:buFont typeface="Courier New" panose="02070309020205020404" pitchFamily="49" charset="0"/>
              <a:buChar char="o"/>
            </a:pPr>
            <a:r>
              <a:rPr lang="en-US" dirty="0" smtClean="0"/>
              <a:t>Data </a:t>
            </a:r>
            <a:r>
              <a:rPr lang="en-US" dirty="0"/>
              <a:t>presented by </a:t>
            </a:r>
            <a:r>
              <a:rPr lang="en-US" dirty="0" err="1"/>
              <a:t>CableLabs</a:t>
            </a:r>
            <a:r>
              <a:rPr lang="en-US" dirty="0"/>
              <a:t> </a:t>
            </a:r>
            <a:r>
              <a:rPr lang="en-US" dirty="0" smtClean="0"/>
              <a:t>(Appendix </a:t>
            </a:r>
            <a:r>
              <a:rPr lang="en-US" dirty="0" smtClean="0">
                <a:hlinkClick r:id="rId5" action="ppaction://hlinkpres?slideindex=12&amp;slidetitle=Measurements of deployed Wi-Fi networks"/>
              </a:rPr>
              <a:t>3</a:t>
            </a:r>
            <a:r>
              <a:rPr lang="en-US" dirty="0" smtClean="0"/>
              <a:t>) for </a:t>
            </a:r>
            <a:r>
              <a:rPr lang="en-US" dirty="0"/>
              <a:t>uncoordinated multi-operator environments typical of many public Wi-Fi </a:t>
            </a:r>
            <a:r>
              <a:rPr lang="en-US" dirty="0" smtClean="0"/>
              <a:t>deployments </a:t>
            </a:r>
            <a:r>
              <a:rPr lang="en-US" dirty="0"/>
              <a:t>show that 80% of links are &lt;</a:t>
            </a:r>
            <a:r>
              <a:rPr lang="en-US" dirty="0" smtClean="0"/>
              <a:t> </a:t>
            </a:r>
            <a:r>
              <a:rPr lang="en-US" dirty="0"/>
              <a:t>-72dBm. </a:t>
            </a:r>
            <a:endParaRPr lang="en-US" dirty="0" smtClean="0"/>
          </a:p>
          <a:p>
            <a:pPr lvl="3">
              <a:buFont typeface="Courier New" panose="02070309020205020404" pitchFamily="49" charset="0"/>
              <a:buChar char="o"/>
            </a:pPr>
            <a:r>
              <a:rPr lang="en-US" dirty="0"/>
              <a:t>Wi-Fi links &lt;</a:t>
            </a:r>
            <a:r>
              <a:rPr lang="en-US" dirty="0" smtClean="0"/>
              <a:t> </a:t>
            </a:r>
            <a:r>
              <a:rPr lang="en-US" dirty="0"/>
              <a:t>-72dBm are not “weak” and </a:t>
            </a:r>
            <a:r>
              <a:rPr lang="en-US" dirty="0" smtClean="0"/>
              <a:t>support </a:t>
            </a:r>
            <a:r>
              <a:rPr lang="en-US" dirty="0"/>
              <a:t>meaningful data transfer. O</a:t>
            </a:r>
            <a:r>
              <a:rPr lang="en-US" dirty="0" smtClean="0"/>
              <a:t>n an AWGN 20 </a:t>
            </a:r>
            <a:r>
              <a:rPr lang="en-US" dirty="0"/>
              <a:t>MHz channel, 11ac with even a single spatial stream </a:t>
            </a:r>
            <a:r>
              <a:rPr lang="en-US" dirty="0" smtClean="0"/>
              <a:t>can support </a:t>
            </a:r>
            <a:r>
              <a:rPr lang="en-US" dirty="0"/>
              <a:t>a </a:t>
            </a:r>
            <a:r>
              <a:rPr lang="en-US" dirty="0" smtClean="0"/>
              <a:t>data </a:t>
            </a:r>
            <a:r>
              <a:rPr lang="en-US" dirty="0"/>
              <a:t>rate of </a:t>
            </a:r>
            <a:r>
              <a:rPr lang="en-US" dirty="0" smtClean="0"/>
              <a:t>78Mbps @ -74dBm, 52Mbps @ -81dBm, 39Mbps @ </a:t>
            </a:r>
            <a:r>
              <a:rPr lang="en-US" dirty="0"/>
              <a:t>-85dBm and </a:t>
            </a:r>
            <a:r>
              <a:rPr lang="en-US" dirty="0" smtClean="0"/>
              <a:t>19.5Mbps </a:t>
            </a:r>
            <a:r>
              <a:rPr lang="en-US" dirty="0"/>
              <a:t>at -92dBm</a:t>
            </a:r>
            <a:r>
              <a:rPr lang="en-US" dirty="0" smtClean="0"/>
              <a:t>.</a:t>
            </a:r>
          </a:p>
          <a:p>
            <a:pPr lvl="3">
              <a:buFont typeface="Courier New" panose="02070309020205020404" pitchFamily="49" charset="0"/>
              <a:buChar char="o"/>
            </a:pPr>
            <a:r>
              <a:rPr lang="en-US" dirty="0" smtClean="0"/>
              <a:t>These links are now protected at least till -82dBm and in many cases till -92dBm due to common Wi-Fi deployments using PD up to -92dBm.</a:t>
            </a:r>
          </a:p>
          <a:p>
            <a:pPr lvl="1">
              <a:buFont typeface="Courier New" panose="02070309020205020404" pitchFamily="49" charset="0"/>
              <a:buChar char="o"/>
            </a:pPr>
            <a:endParaRPr lang="en-US" dirty="0" smtClean="0"/>
          </a:p>
          <a:p>
            <a:pPr lvl="3">
              <a:buFont typeface="Courier New" panose="02070309020205020404" pitchFamily="49" charset="0"/>
              <a:buChar char="o"/>
            </a:pPr>
            <a:endParaRPr lang="en-US" dirty="0"/>
          </a:p>
        </p:txBody>
      </p:sp>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2062004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381000"/>
          </a:xfrm>
        </p:spPr>
        <p:txBody>
          <a:bodyPr/>
          <a:lstStyle/>
          <a:p>
            <a:r>
              <a:rPr lang="en-AU" dirty="0"/>
              <a:t>N</a:t>
            </a:r>
            <a:r>
              <a:rPr lang="en-AU" dirty="0" smtClean="0"/>
              <a:t>ext steps: Continued</a:t>
            </a:r>
            <a:endParaRPr lang="en-AU" dirty="0"/>
          </a:p>
        </p:txBody>
      </p:sp>
      <p:sp>
        <p:nvSpPr>
          <p:cNvPr id="3" name="Content Placeholder 2"/>
          <p:cNvSpPr>
            <a:spLocks noGrp="1"/>
          </p:cNvSpPr>
          <p:nvPr>
            <p:ph idx="1"/>
          </p:nvPr>
        </p:nvSpPr>
        <p:spPr>
          <a:xfrm>
            <a:off x="533400" y="914400"/>
            <a:ext cx="8382000" cy="5334000"/>
          </a:xfrm>
        </p:spPr>
        <p:txBody>
          <a:bodyPr/>
          <a:lstStyle/>
          <a:p>
            <a:pPr marL="0" indent="0"/>
            <a:r>
              <a:rPr lang="en-US" sz="1400" b="0" dirty="0" smtClean="0"/>
              <a:t> </a:t>
            </a:r>
          </a:p>
          <a:p>
            <a:pPr marL="285750" indent="-285750">
              <a:buFont typeface="Arial" panose="020B0604020202020204" pitchFamily="34" charset="0"/>
              <a:buChar char="•"/>
            </a:pPr>
            <a:r>
              <a:rPr lang="en-US" sz="1400" b="0" dirty="0"/>
              <a:t>Note that it cannot be automatically inferred that different access technologies will be fair to each other as long as they use the same basic channel access scheme and detection threshold. For example, even if LAA and Wi-Fi were to use the same detection threshold, LAA will hold the channel longer and hence may be unfair to Wi-Fi due to the followings: </a:t>
            </a:r>
            <a:endParaRPr lang="en-US" sz="1400" b="0" dirty="0" smtClean="0"/>
          </a:p>
          <a:p>
            <a:pPr marL="285750" indent="-285750">
              <a:buFont typeface="Arial" panose="020B0604020202020204" pitchFamily="34" charset="0"/>
              <a:buChar char="•"/>
            </a:pPr>
            <a:endParaRPr lang="en-US" sz="1400" b="0" dirty="0"/>
          </a:p>
          <a:p>
            <a:pPr lvl="3">
              <a:buFont typeface="+mj-lt"/>
              <a:buAutoNum type="alphaLcPeriod"/>
            </a:pPr>
            <a:r>
              <a:rPr lang="en-US" dirty="0"/>
              <a:t>Wi-Fi relinquishes the channel if the first transmission in a COT is in error and may relinquish the channel if any intermediate transmission is in error. However, LAA continues transmissions within a COT irrespective of the error status of the transmissions. This is due the limitation that LAA isn’t aware of errors until at least after 4ms.</a:t>
            </a:r>
          </a:p>
          <a:p>
            <a:pPr lvl="4">
              <a:buFont typeface="Wingdings" panose="05000000000000000000" pitchFamily="2" charset="2"/>
              <a:buChar char="§"/>
            </a:pPr>
            <a:r>
              <a:rPr lang="en-US" sz="1400" dirty="0"/>
              <a:t>Errors even after proper channel sensing and link adaptation may indicate the presence of hidden nodes and so Wi-Fi relinquishes the channel to reduce the chance of subsequent collisions. </a:t>
            </a:r>
            <a:endParaRPr lang="en-US" dirty="0"/>
          </a:p>
          <a:p>
            <a:pPr lvl="3">
              <a:buFont typeface="+mj-lt"/>
              <a:buAutoNum type="alphaLcPeriod" startAt="2"/>
            </a:pPr>
            <a:endParaRPr lang="en-US" b="0" dirty="0" smtClean="0"/>
          </a:p>
          <a:p>
            <a:pPr lvl="3">
              <a:buFont typeface="+mj-lt"/>
              <a:buAutoNum type="alphaLcPeriod" startAt="2"/>
            </a:pPr>
            <a:r>
              <a:rPr lang="en-US" b="0" dirty="0" smtClean="0"/>
              <a:t>Once </a:t>
            </a:r>
            <a:r>
              <a:rPr lang="en-US" b="0" dirty="0"/>
              <a:t>the transmission of permitted data is over Wi-Fi </a:t>
            </a:r>
            <a:r>
              <a:rPr lang="en-US" b="0" dirty="0" smtClean="0"/>
              <a:t>ends </a:t>
            </a:r>
            <a:r>
              <a:rPr lang="en-US" b="0" dirty="0"/>
              <a:t>its transmission in the next 4us boundary irrespective of the </a:t>
            </a:r>
            <a:r>
              <a:rPr lang="en-US" dirty="0" smtClean="0"/>
              <a:t>duration</a:t>
            </a:r>
            <a:r>
              <a:rPr lang="en-US" b="0" dirty="0" smtClean="0"/>
              <a:t> of </a:t>
            </a:r>
            <a:r>
              <a:rPr lang="en-US" b="0" dirty="0"/>
              <a:t>the </a:t>
            </a:r>
            <a:r>
              <a:rPr lang="en-US" b="0" dirty="0" smtClean="0"/>
              <a:t>MCOT</a:t>
            </a:r>
            <a:r>
              <a:rPr lang="en-US" b="0" dirty="0"/>
              <a:t>. However, LAA </a:t>
            </a:r>
            <a:r>
              <a:rPr lang="en-US" b="0" dirty="0" smtClean="0"/>
              <a:t>transmits </a:t>
            </a:r>
            <a:r>
              <a:rPr lang="en-US" b="0" dirty="0"/>
              <a:t>for a minimum of 1ms and in most cases more than 1ms irrespective of the amount of permitted data. </a:t>
            </a:r>
            <a:r>
              <a:rPr lang="en-US" b="0" dirty="0" smtClean="0"/>
              <a:t>For example, if both </a:t>
            </a:r>
            <a:r>
              <a:rPr lang="en-US" dirty="0"/>
              <a:t>LAA and Wi-Fi were transmitting 1 voice flow </a:t>
            </a:r>
            <a:r>
              <a:rPr lang="en-US" dirty="0" smtClean="0"/>
              <a:t>each</a:t>
            </a:r>
            <a:r>
              <a:rPr lang="en-US" b="0" dirty="0" smtClean="0"/>
              <a:t>:</a:t>
            </a:r>
          </a:p>
          <a:p>
            <a:pPr lvl="4">
              <a:buFont typeface="Wingdings" panose="05000000000000000000" pitchFamily="2" charset="2"/>
              <a:buChar char="§"/>
            </a:pPr>
            <a:r>
              <a:rPr lang="en-US" sz="1400" dirty="0"/>
              <a:t>11ac will hold the channel for about 76us (assuming G.729 codec with 20 byte VoIP payload, 40 bytes IP/UDP/RTP header, 40 bytes MAC header, 4 bytes MPDU delimiter,  40us PHY preamble, 16us SIFS and 15us for ACK and an average MCS of 5). </a:t>
            </a:r>
          </a:p>
          <a:p>
            <a:pPr lvl="4">
              <a:buFont typeface="Wingdings" panose="05000000000000000000" pitchFamily="2" charset="2"/>
              <a:buChar char="§"/>
            </a:pPr>
            <a:r>
              <a:rPr lang="en-US" sz="1400" dirty="0"/>
              <a:t>LAA will hold the channel for an average 1.25ms which is ~20 times Wi-Fi</a:t>
            </a:r>
            <a:r>
              <a:rPr lang="en-US" sz="1400" dirty="0" smtClean="0"/>
              <a:t>.</a:t>
            </a:r>
            <a:endParaRPr lang="en-US" sz="1400" dirty="0"/>
          </a:p>
        </p:txBody>
      </p:sp>
      <p:sp>
        <p:nvSpPr>
          <p:cNvPr id="4" name="Footer Placeholder 3"/>
          <p:cNvSpPr>
            <a:spLocks noGrp="1"/>
          </p:cNvSpPr>
          <p:nvPr>
            <p:ph type="ftr" sz="quarter" idx="10"/>
          </p:nvPr>
        </p:nvSpPr>
        <p:spPr/>
        <p:txBody>
          <a:bodyPr/>
          <a:lstStyle/>
          <a:p>
            <a:pPr>
              <a:defRPr/>
            </a:pPr>
            <a:r>
              <a:rPr lang="en-US" smtClean="0"/>
              <a:t>Vinko Erceg, Broadcom</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809205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1618</Words>
  <Application>Microsoft Office PowerPoint</Application>
  <PresentationFormat>On-screen Show (4:3)</PresentationFormat>
  <Paragraphs>190</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802-11-Submission</vt:lpstr>
      <vt:lpstr>Discussion on detection schemes and thresholds</vt:lpstr>
      <vt:lpstr>Abstract</vt:lpstr>
      <vt:lpstr>Concerns regarding an ED-only detection threshold at     -72dBm</vt:lpstr>
      <vt:lpstr>The adverse impact on 802.11ax with ED @ -72dBm</vt:lpstr>
      <vt:lpstr>Advantages of the Wi-Fi scheme with a higher ED and a dynamically adjustable PD</vt:lpstr>
      <vt:lpstr>Discussion and Proposal </vt:lpstr>
      <vt:lpstr>PowerPoint Presentation</vt:lpstr>
      <vt:lpstr>Concerns regarding an ED-only detection threshold at -72dBm: Continued</vt:lpstr>
      <vt:lpstr>Next steps: Continued</vt:lpstr>
      <vt:lpstr>Appendix 1: Measurements of deployed Wi-Fi networks</vt:lpstr>
      <vt:lpstr>Appendix 2: Measurements of deployed Wi-Fi networks</vt:lpstr>
      <vt:lpstr>Appendix 3: Measurements of deployed Wi-Fi networks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2017-09-12T20:03:17Z</dcterms:modified>
</cp:coreProperties>
</file>