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424" r:id="rId3"/>
    <p:sldId id="425" r:id="rId4"/>
    <p:sldId id="435" r:id="rId5"/>
    <p:sldId id="426" r:id="rId6"/>
    <p:sldId id="427" r:id="rId7"/>
    <p:sldId id="431" r:id="rId8"/>
    <p:sldId id="428" r:id="rId9"/>
    <p:sldId id="429" r:id="rId10"/>
    <p:sldId id="437" r:id="rId11"/>
    <p:sldId id="423" r:id="rId12"/>
    <p:sldId id="430" r:id="rId13"/>
    <p:sldId id="436" r:id="rId14"/>
    <p:sldId id="433"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524" autoAdjust="0"/>
    <p:restoredTop sz="95405" autoAdjust="0"/>
  </p:normalViewPr>
  <p:slideViewPr>
    <p:cSldViewPr>
      <p:cViewPr varScale="1">
        <p:scale>
          <a:sx n="74" d="100"/>
          <a:sy n="74" d="100"/>
        </p:scale>
        <p:origin x="1596"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30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8518559-2895-4D68-95D4-9014A91F804E}" type="slidenum">
              <a:rPr lang="en-US" altLang="en-US"/>
              <a:pPr>
                <a:defRPr/>
              </a:pPr>
              <a:t>‹#›</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5864736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A26A3F50-84E2-4BBF-8516-ABEA9C400E2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136701953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6102A180-74B8-4484-B59C-FBC18878D606}"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990417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863A62B-D879-48E1-9DA7-AE0AE231FE8E}" type="slidenum">
              <a:rPr lang="en-US" altLang="en-US" smtClean="0"/>
              <a:pPr>
                <a:spcBef>
                  <a:spcPct val="0"/>
                </a:spcBef>
              </a:pPr>
              <a:t>11</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spcBef>
                <a:spcPct val="0"/>
              </a:spcBef>
            </a:pPr>
            <a:r>
              <a:rPr lang="en-US" altLang="en-US"/>
              <a:t>Page </a:t>
            </a:r>
            <a:fld id="{1D85E3CC-C6BE-4893-AC58-168441F77CB7}" type="slidenum">
              <a:rPr lang="en-US" altLang="en-US"/>
              <a:pPr algn="r">
                <a:spcBef>
                  <a:spcPct val="0"/>
                </a:spcBef>
              </a:pPr>
              <a:t>11</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006464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Edward Au (Marvell Semiconductor)</a:t>
            </a:r>
          </a:p>
        </p:txBody>
      </p:sp>
      <p:sp>
        <p:nvSpPr>
          <p:cNvPr id="3686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04CADE13-146E-47C3-B74F-DB9E9758BDC7}" type="slidenum">
              <a:rPr lang="en-US" altLang="en-US" smtClean="0"/>
              <a:pPr>
                <a:spcBef>
                  <a:spcPct val="0"/>
                </a:spcBef>
              </a:pPr>
              <a:t>12</a:t>
            </a:fld>
            <a:endParaRPr lang="en-US" altLang="en-US" smtClean="0"/>
          </a:p>
        </p:txBody>
      </p:sp>
      <p:sp>
        <p:nvSpPr>
          <p:cNvPr id="36870"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spcBef>
                <a:spcPct val="0"/>
              </a:spcBef>
            </a:pPr>
            <a:r>
              <a:rPr lang="en-US" altLang="en-US" sz="1400" b="1"/>
              <a:t>doc.: IEEE 802.11-10/0503r4</a:t>
            </a:r>
          </a:p>
        </p:txBody>
      </p:sp>
      <p:sp>
        <p:nvSpPr>
          <p:cNvPr id="36871"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b="1"/>
              <a:t>May 2010</a:t>
            </a:r>
          </a:p>
        </p:txBody>
      </p:sp>
      <p:sp>
        <p:nvSpPr>
          <p:cNvPr id="36872"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spcBef>
                <a:spcPct val="0"/>
              </a:spcBef>
            </a:pPr>
            <a:r>
              <a:rPr lang="en-US" altLang="en-US"/>
              <a:t>Michael Montemurro, Research in Motion</a:t>
            </a:r>
          </a:p>
        </p:txBody>
      </p:sp>
      <p:sp>
        <p:nvSpPr>
          <p:cNvPr id="36873"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spcBef>
                <a:spcPct val="0"/>
              </a:spcBef>
            </a:pPr>
            <a:r>
              <a:rPr lang="en-US" altLang="en-US"/>
              <a:t>Page </a:t>
            </a:r>
            <a:fld id="{DF134AAF-012E-4562-9C34-1CC6461CB648}"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1154113" y="701675"/>
            <a:ext cx="4625975" cy="3468688"/>
          </a:xfrm>
          <a:ln/>
        </p:spPr>
      </p:sp>
      <p:sp>
        <p:nvSpPr>
          <p:cNvPr id="368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8416296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B1396BC6-EC2F-42F5-A579-98F180D7C7FB}"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6185672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C3BB205F-5F75-4FE7-9B73-59C3B74306EC}" type="slidenum">
              <a:rPr lang="en-US" altLang="en-US" smtClean="0"/>
              <a:pPr>
                <a:spcBef>
                  <a:spcPct val="0"/>
                </a:spcBef>
              </a:pPr>
              <a:t>3</a:t>
            </a:fld>
            <a:endParaRPr lang="en-US" altLang="en-US" smtClean="0"/>
          </a:p>
        </p:txBody>
      </p:sp>
      <p:sp>
        <p:nvSpPr>
          <p:cNvPr id="20486"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spcBef>
                <a:spcPct val="0"/>
              </a:spcBef>
            </a:pPr>
            <a:r>
              <a:rPr lang="en-US" altLang="en-US" sz="1400" b="1"/>
              <a:t>doc.: IEEE 802.11-10/0503r4</a:t>
            </a:r>
          </a:p>
        </p:txBody>
      </p:sp>
      <p:sp>
        <p:nvSpPr>
          <p:cNvPr id="20487"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b="1"/>
              <a:t>May 2010</a:t>
            </a:r>
          </a:p>
        </p:txBody>
      </p:sp>
      <p:sp>
        <p:nvSpPr>
          <p:cNvPr id="20488"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spcBef>
                <a:spcPct val="0"/>
              </a:spcBef>
            </a:pPr>
            <a:r>
              <a:rPr lang="en-US" altLang="en-US"/>
              <a:t>Michael Montemurro, Research in Motion</a:t>
            </a:r>
          </a:p>
        </p:txBody>
      </p:sp>
      <p:sp>
        <p:nvSpPr>
          <p:cNvPr id="20489"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spcBef>
                <a:spcPct val="0"/>
              </a:spcBef>
            </a:pPr>
            <a:r>
              <a:rPr lang="en-US" altLang="en-US"/>
              <a:t>Page </a:t>
            </a:r>
            <a:fld id="{E7D4E138-D7F2-4229-90BE-D884370243E6}" type="slidenum">
              <a:rPr lang="en-US" altLang="en-US"/>
              <a:pPr algn="r">
                <a:spcBef>
                  <a:spcPct val="0"/>
                </a:spcBef>
              </a:pPr>
              <a:t>3</a:t>
            </a:fld>
            <a:endParaRPr lang="en-US" altLang="en-US"/>
          </a:p>
        </p:txBody>
      </p:sp>
      <p:sp>
        <p:nvSpPr>
          <p:cNvPr id="20490" name="Rectangle 2"/>
          <p:cNvSpPr>
            <a:spLocks noGrp="1" noRot="1" noChangeAspect="1" noChangeArrowheads="1" noTextEdit="1"/>
          </p:cNvSpPr>
          <p:nvPr>
            <p:ph type="sldImg"/>
          </p:nvPr>
        </p:nvSpPr>
        <p:spPr>
          <a:xfrm>
            <a:off x="1154113" y="701675"/>
            <a:ext cx="4625975" cy="3468688"/>
          </a:xfrm>
          <a:ln/>
        </p:spPr>
      </p:sp>
      <p:sp>
        <p:nvSpPr>
          <p:cNvPr id="204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3208736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Edward Au (Marvell Semiconductor)</a:t>
            </a:r>
          </a:p>
        </p:txBody>
      </p:sp>
      <p:sp>
        <p:nvSpPr>
          <p:cNvPr id="24581"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DD4DB4BF-6803-46DE-968F-D8760B610532}" type="slidenum">
              <a:rPr lang="en-US" altLang="en-US" smtClean="0"/>
              <a:pPr>
                <a:spcBef>
                  <a:spcPct val="0"/>
                </a:spcBef>
              </a:pPr>
              <a:t>5</a:t>
            </a:fld>
            <a:endParaRPr lang="en-US" altLang="en-US" smtClean="0"/>
          </a:p>
        </p:txBody>
      </p:sp>
      <p:sp>
        <p:nvSpPr>
          <p:cNvPr id="24582"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spcBef>
                <a:spcPct val="0"/>
              </a:spcBef>
            </a:pPr>
            <a:r>
              <a:rPr lang="en-US" altLang="en-US" sz="1400" b="1"/>
              <a:t>doc.: IEEE 802.11-10/0503r4</a:t>
            </a:r>
          </a:p>
        </p:txBody>
      </p:sp>
      <p:sp>
        <p:nvSpPr>
          <p:cNvPr id="24583"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b="1"/>
              <a:t>May 2010</a:t>
            </a:r>
          </a:p>
        </p:txBody>
      </p:sp>
      <p:sp>
        <p:nvSpPr>
          <p:cNvPr id="24584"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spcBef>
                <a:spcPct val="0"/>
              </a:spcBef>
            </a:pPr>
            <a:r>
              <a:rPr lang="en-US" altLang="en-US"/>
              <a:t>Michael Montemurro, Research in Motion</a:t>
            </a:r>
          </a:p>
        </p:txBody>
      </p:sp>
      <p:sp>
        <p:nvSpPr>
          <p:cNvPr id="24585"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spcBef>
                <a:spcPct val="0"/>
              </a:spcBef>
            </a:pPr>
            <a:r>
              <a:rPr lang="en-US" altLang="en-US"/>
              <a:t>Page </a:t>
            </a:r>
            <a:fld id="{FC9955F4-6C8C-4A7D-9180-F00219D56D90}" type="slidenum">
              <a:rPr lang="en-US" altLang="en-US"/>
              <a:pPr algn="r">
                <a:spcBef>
                  <a:spcPct val="0"/>
                </a:spcBef>
              </a:pPr>
              <a:t>5</a:t>
            </a:fld>
            <a:endParaRPr lang="en-US" altLang="en-US"/>
          </a:p>
        </p:txBody>
      </p:sp>
      <p:sp>
        <p:nvSpPr>
          <p:cNvPr id="24586" name="Rectangle 2"/>
          <p:cNvSpPr>
            <a:spLocks noGrp="1" noRot="1" noChangeAspect="1" noChangeArrowheads="1" noTextEdit="1"/>
          </p:cNvSpPr>
          <p:nvPr>
            <p:ph type="sldImg"/>
          </p:nvPr>
        </p:nvSpPr>
        <p:spPr>
          <a:xfrm>
            <a:off x="1154113" y="701675"/>
            <a:ext cx="4625975" cy="3468688"/>
          </a:xfrm>
          <a:ln/>
        </p:spPr>
      </p:sp>
      <p:sp>
        <p:nvSpPr>
          <p:cNvPr id="245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058608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C2AF2DA2-4A74-4B21-BC0C-54D72CF61CFA}" type="slidenum">
              <a:rPr lang="en-US" altLang="en-US" smtClean="0"/>
              <a:pPr>
                <a:spcBef>
                  <a:spcPct val="0"/>
                </a:spcBef>
              </a:pPr>
              <a:t>6</a:t>
            </a:fld>
            <a:endParaRPr lang="en-US" altLang="en-US" smtClean="0"/>
          </a:p>
        </p:txBody>
      </p:sp>
      <p:sp>
        <p:nvSpPr>
          <p:cNvPr id="26630"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spcBef>
                <a:spcPct val="0"/>
              </a:spcBef>
            </a:pPr>
            <a:r>
              <a:rPr lang="en-US" altLang="en-US" sz="1400" b="1"/>
              <a:t>doc.: IEEE 802.11-10/0503r4</a:t>
            </a:r>
          </a:p>
        </p:txBody>
      </p:sp>
      <p:sp>
        <p:nvSpPr>
          <p:cNvPr id="26631"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b="1"/>
              <a:t>May 2010</a:t>
            </a:r>
          </a:p>
        </p:txBody>
      </p:sp>
      <p:sp>
        <p:nvSpPr>
          <p:cNvPr id="26632"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spcBef>
                <a:spcPct val="0"/>
              </a:spcBef>
            </a:pPr>
            <a:r>
              <a:rPr lang="en-US" altLang="en-US"/>
              <a:t>Michael Montemurro, Research in Motion</a:t>
            </a:r>
          </a:p>
        </p:txBody>
      </p:sp>
      <p:sp>
        <p:nvSpPr>
          <p:cNvPr id="26633"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spcBef>
                <a:spcPct val="0"/>
              </a:spcBef>
            </a:pPr>
            <a:r>
              <a:rPr lang="en-US" altLang="en-US"/>
              <a:t>Page </a:t>
            </a:r>
            <a:fld id="{958E05E8-EA97-415B-A111-2844F4C29846}" type="slidenum">
              <a:rPr lang="en-US" altLang="en-US"/>
              <a:pPr algn="r">
                <a:spcBef>
                  <a:spcPct val="0"/>
                </a:spcBef>
              </a:pPr>
              <a:t>6</a:t>
            </a:fld>
            <a:endParaRPr lang="en-US" altLang="en-US"/>
          </a:p>
        </p:txBody>
      </p:sp>
      <p:sp>
        <p:nvSpPr>
          <p:cNvPr id="26634" name="Rectangle 2"/>
          <p:cNvSpPr>
            <a:spLocks noGrp="1" noRot="1" noChangeAspect="1" noChangeArrowheads="1" noTextEdit="1"/>
          </p:cNvSpPr>
          <p:nvPr>
            <p:ph type="sldImg"/>
          </p:nvPr>
        </p:nvSpPr>
        <p:spPr>
          <a:xfrm>
            <a:off x="1154113" y="701675"/>
            <a:ext cx="4625975" cy="3468688"/>
          </a:xfrm>
          <a:ln/>
        </p:spPr>
      </p:sp>
      <p:sp>
        <p:nvSpPr>
          <p:cNvPr id="266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2920982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Edward Au (Marvell Semiconductor)</a:t>
            </a:r>
          </a:p>
        </p:txBody>
      </p:sp>
      <p:sp>
        <p:nvSpPr>
          <p:cNvPr id="2867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F3DB2453-8FFE-474E-A129-AE3F28150F3E}" type="slidenum">
              <a:rPr lang="en-US" altLang="en-US" smtClean="0"/>
              <a:pPr>
                <a:spcBef>
                  <a:spcPct val="0"/>
                </a:spcBef>
              </a:pPr>
              <a:t>7</a:t>
            </a:fld>
            <a:endParaRPr lang="en-US" altLang="en-US" smtClean="0"/>
          </a:p>
        </p:txBody>
      </p:sp>
      <p:sp>
        <p:nvSpPr>
          <p:cNvPr id="28678"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spcBef>
                <a:spcPct val="0"/>
              </a:spcBef>
            </a:pPr>
            <a:r>
              <a:rPr lang="en-US" altLang="en-US" sz="1400" b="1"/>
              <a:t>doc.: IEEE 802.11-10/0503r4</a:t>
            </a:r>
          </a:p>
        </p:txBody>
      </p:sp>
      <p:sp>
        <p:nvSpPr>
          <p:cNvPr id="28679"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b="1"/>
              <a:t>May 2010</a:t>
            </a:r>
          </a:p>
        </p:txBody>
      </p:sp>
      <p:sp>
        <p:nvSpPr>
          <p:cNvPr id="28680"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spcBef>
                <a:spcPct val="0"/>
              </a:spcBef>
            </a:pPr>
            <a:r>
              <a:rPr lang="en-US" altLang="en-US"/>
              <a:t>Michael Montemurro, Research in Motion</a:t>
            </a:r>
          </a:p>
        </p:txBody>
      </p:sp>
      <p:sp>
        <p:nvSpPr>
          <p:cNvPr id="28681"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spcBef>
                <a:spcPct val="0"/>
              </a:spcBef>
            </a:pPr>
            <a:r>
              <a:rPr lang="en-US" altLang="en-US"/>
              <a:t>Page </a:t>
            </a:r>
            <a:fld id="{0DBBAC54-7AD5-4A2A-B3E1-467E8CFD09D1}" type="slidenum">
              <a:rPr lang="en-US" altLang="en-US"/>
              <a:pPr algn="r">
                <a:spcBef>
                  <a:spcPct val="0"/>
                </a:spcBef>
              </a:pPr>
              <a:t>7</a:t>
            </a:fld>
            <a:endParaRPr lang="en-US" altLang="en-US"/>
          </a:p>
        </p:txBody>
      </p:sp>
      <p:sp>
        <p:nvSpPr>
          <p:cNvPr id="28682" name="Rectangle 2"/>
          <p:cNvSpPr>
            <a:spLocks noGrp="1" noRot="1" noChangeAspect="1" noChangeArrowheads="1" noTextEdit="1"/>
          </p:cNvSpPr>
          <p:nvPr>
            <p:ph type="sldImg"/>
          </p:nvPr>
        </p:nvSpPr>
        <p:spPr>
          <a:xfrm>
            <a:off x="1154113" y="701675"/>
            <a:ext cx="4625975" cy="3468688"/>
          </a:xfrm>
          <a:ln/>
        </p:spPr>
      </p:sp>
      <p:sp>
        <p:nvSpPr>
          <p:cNvPr id="286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2466276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Edward Au (Marvell Semiconductor)</a:t>
            </a:r>
          </a:p>
        </p:txBody>
      </p:sp>
      <p:sp>
        <p:nvSpPr>
          <p:cNvPr id="3277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8E1C25FE-9EAC-4758-BC4D-7E290CD74AFA}" type="slidenum">
              <a:rPr lang="en-US" altLang="en-US" smtClean="0"/>
              <a:pPr>
                <a:spcBef>
                  <a:spcPct val="0"/>
                </a:spcBef>
              </a:pPr>
              <a:t>8</a:t>
            </a:fld>
            <a:endParaRPr lang="en-US" altLang="en-US" smtClean="0"/>
          </a:p>
        </p:txBody>
      </p:sp>
      <p:sp>
        <p:nvSpPr>
          <p:cNvPr id="3277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spcBef>
                <a:spcPct val="0"/>
              </a:spcBef>
            </a:pPr>
            <a:r>
              <a:rPr lang="en-US" altLang="en-US" sz="1400" b="1"/>
              <a:t>doc.: IEEE 802.11-10/0503r4</a:t>
            </a:r>
          </a:p>
        </p:txBody>
      </p:sp>
      <p:sp>
        <p:nvSpPr>
          <p:cNvPr id="3277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b="1"/>
              <a:t>May 2010</a:t>
            </a:r>
          </a:p>
        </p:txBody>
      </p:sp>
      <p:sp>
        <p:nvSpPr>
          <p:cNvPr id="3277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spcBef>
                <a:spcPct val="0"/>
              </a:spcBef>
            </a:pPr>
            <a:r>
              <a:rPr lang="en-US" altLang="en-US"/>
              <a:t>Michael Montemurro, Research in Motion</a:t>
            </a:r>
          </a:p>
        </p:txBody>
      </p:sp>
      <p:sp>
        <p:nvSpPr>
          <p:cNvPr id="3277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spcBef>
                <a:spcPct val="0"/>
              </a:spcBef>
            </a:pPr>
            <a:r>
              <a:rPr lang="en-US" altLang="en-US"/>
              <a:t>Page </a:t>
            </a:r>
            <a:fld id="{510EFC7C-6635-4FA4-BE3F-22C38A705C68}" type="slidenum">
              <a:rPr lang="en-US" altLang="en-US"/>
              <a:pPr algn="r">
                <a:spcBef>
                  <a:spcPct val="0"/>
                </a:spcBef>
              </a:pPr>
              <a:t>8</a:t>
            </a:fld>
            <a:endParaRPr lang="en-US" altLang="en-US"/>
          </a:p>
        </p:txBody>
      </p:sp>
      <p:sp>
        <p:nvSpPr>
          <p:cNvPr id="32778" name="Rectangle 2"/>
          <p:cNvSpPr>
            <a:spLocks noGrp="1" noRot="1" noChangeAspect="1" noChangeArrowheads="1" noTextEdit="1"/>
          </p:cNvSpPr>
          <p:nvPr>
            <p:ph type="sldImg"/>
          </p:nvPr>
        </p:nvSpPr>
        <p:spPr>
          <a:xfrm>
            <a:off x="1154113" y="701675"/>
            <a:ext cx="4625975" cy="3468688"/>
          </a:xfrm>
          <a:ln/>
        </p:spPr>
      </p:sp>
      <p:sp>
        <p:nvSpPr>
          <p:cNvPr id="327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4885968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Edward Au (Marvell Semiconductor)</a:t>
            </a:r>
          </a:p>
        </p:txBody>
      </p:sp>
      <p:sp>
        <p:nvSpPr>
          <p:cNvPr id="34821"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19D3566E-5690-415E-BC86-1227A1FAFED3}" type="slidenum">
              <a:rPr lang="en-US" altLang="en-US" smtClean="0"/>
              <a:pPr>
                <a:spcBef>
                  <a:spcPct val="0"/>
                </a:spcBef>
              </a:pPr>
              <a:t>9</a:t>
            </a:fld>
            <a:endParaRPr lang="en-US" altLang="en-US" smtClean="0"/>
          </a:p>
        </p:txBody>
      </p:sp>
      <p:sp>
        <p:nvSpPr>
          <p:cNvPr id="34822"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spcBef>
                <a:spcPct val="0"/>
              </a:spcBef>
            </a:pPr>
            <a:r>
              <a:rPr lang="en-US" altLang="en-US" sz="1400" b="1"/>
              <a:t>doc.: IEEE 802.11-10/0503r4</a:t>
            </a:r>
          </a:p>
        </p:txBody>
      </p:sp>
      <p:sp>
        <p:nvSpPr>
          <p:cNvPr id="34823"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b="1"/>
              <a:t>May 2010</a:t>
            </a:r>
          </a:p>
        </p:txBody>
      </p:sp>
      <p:sp>
        <p:nvSpPr>
          <p:cNvPr id="34824"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spcBef>
                <a:spcPct val="0"/>
              </a:spcBef>
            </a:pPr>
            <a:r>
              <a:rPr lang="en-US" altLang="en-US"/>
              <a:t>Michael Montemurro, Research in Motion</a:t>
            </a:r>
          </a:p>
        </p:txBody>
      </p:sp>
      <p:sp>
        <p:nvSpPr>
          <p:cNvPr id="34825"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spcBef>
                <a:spcPct val="0"/>
              </a:spcBef>
            </a:pPr>
            <a:r>
              <a:rPr lang="en-US" altLang="en-US"/>
              <a:t>Page </a:t>
            </a:r>
            <a:fld id="{49DE6FD6-25E0-46FC-8C16-86934740F23E}" type="slidenum">
              <a:rPr lang="en-US" altLang="en-US"/>
              <a:pPr algn="r">
                <a:spcBef>
                  <a:spcPct val="0"/>
                </a:spcBef>
              </a:pPr>
              <a:t>9</a:t>
            </a:fld>
            <a:endParaRPr lang="en-US" altLang="en-US"/>
          </a:p>
        </p:txBody>
      </p:sp>
      <p:sp>
        <p:nvSpPr>
          <p:cNvPr id="34826" name="Rectangle 2"/>
          <p:cNvSpPr>
            <a:spLocks noGrp="1" noRot="1" noChangeAspect="1" noChangeArrowheads="1" noTextEdit="1"/>
          </p:cNvSpPr>
          <p:nvPr>
            <p:ph type="sldImg"/>
          </p:nvPr>
        </p:nvSpPr>
        <p:spPr>
          <a:xfrm>
            <a:off x="1154113" y="701675"/>
            <a:ext cx="4625975" cy="3468688"/>
          </a:xfrm>
          <a:ln/>
        </p:spPr>
      </p:sp>
      <p:sp>
        <p:nvSpPr>
          <p:cNvPr id="348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752058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Edward Au (Marvell Semiconductor)</a:t>
            </a:r>
          </a:p>
        </p:txBody>
      </p:sp>
      <p:sp>
        <p:nvSpPr>
          <p:cNvPr id="34821"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19D3566E-5690-415E-BC86-1227A1FAFED3}" type="slidenum">
              <a:rPr lang="en-US" altLang="en-US" smtClean="0"/>
              <a:pPr>
                <a:spcBef>
                  <a:spcPct val="0"/>
                </a:spcBef>
              </a:pPr>
              <a:t>10</a:t>
            </a:fld>
            <a:endParaRPr lang="en-US" altLang="en-US" smtClean="0"/>
          </a:p>
        </p:txBody>
      </p:sp>
      <p:sp>
        <p:nvSpPr>
          <p:cNvPr id="34822"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spcBef>
                <a:spcPct val="0"/>
              </a:spcBef>
            </a:pPr>
            <a:r>
              <a:rPr lang="en-US" altLang="en-US" sz="1400" b="1"/>
              <a:t>doc.: IEEE 802.11-10/0503r4</a:t>
            </a:r>
          </a:p>
        </p:txBody>
      </p:sp>
      <p:sp>
        <p:nvSpPr>
          <p:cNvPr id="34823"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b="1"/>
              <a:t>May 2010</a:t>
            </a:r>
          </a:p>
        </p:txBody>
      </p:sp>
      <p:sp>
        <p:nvSpPr>
          <p:cNvPr id="34824"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spcBef>
                <a:spcPct val="0"/>
              </a:spcBef>
            </a:pPr>
            <a:r>
              <a:rPr lang="en-US" altLang="en-US"/>
              <a:t>Michael Montemurro, Research in Motion</a:t>
            </a:r>
          </a:p>
        </p:txBody>
      </p:sp>
      <p:sp>
        <p:nvSpPr>
          <p:cNvPr id="34825"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r">
              <a:spcBef>
                <a:spcPct val="0"/>
              </a:spcBef>
            </a:pPr>
            <a:r>
              <a:rPr lang="en-US" altLang="en-US"/>
              <a:t>Page </a:t>
            </a:r>
            <a:fld id="{49DE6FD6-25E0-46FC-8C16-86934740F23E}" type="slidenum">
              <a:rPr lang="en-US" altLang="en-US"/>
              <a:pPr algn="r">
                <a:spcBef>
                  <a:spcPct val="0"/>
                </a:spcBef>
              </a:pPr>
              <a:t>10</a:t>
            </a:fld>
            <a:endParaRPr lang="en-US" altLang="en-US"/>
          </a:p>
        </p:txBody>
      </p:sp>
      <p:sp>
        <p:nvSpPr>
          <p:cNvPr id="34826" name="Rectangle 2"/>
          <p:cNvSpPr>
            <a:spLocks noGrp="1" noRot="1" noChangeAspect="1" noChangeArrowheads="1" noTextEdit="1"/>
          </p:cNvSpPr>
          <p:nvPr>
            <p:ph type="sldImg"/>
          </p:nvPr>
        </p:nvSpPr>
        <p:spPr>
          <a:xfrm>
            <a:off x="1154113" y="701675"/>
            <a:ext cx="4625975" cy="3468688"/>
          </a:xfrm>
          <a:ln/>
        </p:spPr>
      </p:sp>
      <p:sp>
        <p:nvSpPr>
          <p:cNvPr id="348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2436939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55390" cy="276999"/>
          </a:xfrm>
        </p:spPr>
        <p:txBody>
          <a:bodyPr/>
          <a:lstStyle>
            <a:lvl1pPr>
              <a:defRPr/>
            </a:lvl1pPr>
          </a:lstStyle>
          <a:p>
            <a:pPr>
              <a:defRPr/>
            </a:pPr>
            <a:r>
              <a:rPr lang="en-US" dirty="0" smtClean="0"/>
              <a:t>Sept 2017</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Dong Chen (Huawei Technologies)</a:t>
            </a:r>
          </a:p>
        </p:txBody>
      </p:sp>
      <p:sp>
        <p:nvSpPr>
          <p:cNvPr id="6" name="Rectangle 6"/>
          <p:cNvSpPr>
            <a:spLocks noGrp="1" noChangeArrowheads="1"/>
          </p:cNvSpPr>
          <p:nvPr>
            <p:ph type="sldNum" sz="quarter" idx="12"/>
          </p:nvPr>
        </p:nvSpPr>
        <p:spPr/>
        <p:txBody>
          <a:bodyPr/>
          <a:lstStyle>
            <a:lvl1pPr>
              <a:defRPr/>
            </a:lvl1pPr>
          </a:lstStyle>
          <a:p>
            <a:pPr>
              <a:defRPr/>
            </a:pPr>
            <a:r>
              <a:rPr lang="en-US" altLang="en-US"/>
              <a:t>Slide </a:t>
            </a:r>
            <a:fld id="{C8939BFE-86BC-4EED-895B-E4023A0ECF0A}" type="slidenum">
              <a:rPr lang="en-US" altLang="en-US"/>
              <a:pPr>
                <a:defRPr/>
              </a:pPr>
              <a:t>‹#›</a:t>
            </a:fld>
            <a:endParaRPr lang="en-US" altLang="en-US"/>
          </a:p>
        </p:txBody>
      </p:sp>
    </p:spTree>
    <p:extLst>
      <p:ext uri="{BB962C8B-B14F-4D97-AF65-F5344CB8AC3E}">
        <p14:creationId xmlns:p14="http://schemas.microsoft.com/office/powerpoint/2010/main" val="231922877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May 2017</a:t>
            </a:r>
          </a:p>
        </p:txBody>
      </p:sp>
      <p:sp>
        <p:nvSpPr>
          <p:cNvPr id="5" name="Rectangle 5"/>
          <p:cNvSpPr>
            <a:spLocks noGrp="1" noChangeArrowheads="1"/>
          </p:cNvSpPr>
          <p:nvPr>
            <p:ph type="ftr" sz="quarter" idx="11"/>
          </p:nvPr>
        </p:nvSpPr>
        <p:spPr/>
        <p:txBody>
          <a:bodyPr/>
          <a:lstStyle>
            <a:lvl1pPr>
              <a:defRPr/>
            </a:lvl1pPr>
          </a:lstStyle>
          <a:p>
            <a:pPr>
              <a:defRPr/>
            </a:pPr>
            <a:r>
              <a:rPr lang="en-US"/>
              <a:t>Dong Chen (Huawei Technologies)</a:t>
            </a:r>
          </a:p>
        </p:txBody>
      </p:sp>
      <p:sp>
        <p:nvSpPr>
          <p:cNvPr id="6" name="Rectangle 6"/>
          <p:cNvSpPr>
            <a:spLocks noGrp="1" noChangeArrowheads="1"/>
          </p:cNvSpPr>
          <p:nvPr>
            <p:ph type="sldNum" sz="quarter" idx="12"/>
          </p:nvPr>
        </p:nvSpPr>
        <p:spPr/>
        <p:txBody>
          <a:bodyPr/>
          <a:lstStyle>
            <a:lvl1pPr>
              <a:defRPr/>
            </a:lvl1pPr>
          </a:lstStyle>
          <a:p>
            <a:pPr>
              <a:defRPr/>
            </a:pPr>
            <a:r>
              <a:rPr lang="en-US" altLang="en-US"/>
              <a:t>Slide </a:t>
            </a:r>
            <a:fld id="{B9C42A67-F160-4809-A46A-BB3FEE4910B4}" type="slidenum">
              <a:rPr lang="en-US" altLang="en-US"/>
              <a:pPr>
                <a:defRPr/>
              </a:pPr>
              <a:t>‹#›</a:t>
            </a:fld>
            <a:endParaRPr lang="en-US" altLang="en-US"/>
          </a:p>
        </p:txBody>
      </p:sp>
    </p:spTree>
    <p:extLst>
      <p:ext uri="{BB962C8B-B14F-4D97-AF65-F5344CB8AC3E}">
        <p14:creationId xmlns:p14="http://schemas.microsoft.com/office/powerpoint/2010/main" val="4165545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May 2017</a:t>
            </a:r>
          </a:p>
        </p:txBody>
      </p:sp>
      <p:sp>
        <p:nvSpPr>
          <p:cNvPr id="5" name="Rectangle 5"/>
          <p:cNvSpPr>
            <a:spLocks noGrp="1" noChangeArrowheads="1"/>
          </p:cNvSpPr>
          <p:nvPr>
            <p:ph type="ftr" sz="quarter" idx="11"/>
          </p:nvPr>
        </p:nvSpPr>
        <p:spPr/>
        <p:txBody>
          <a:bodyPr/>
          <a:lstStyle>
            <a:lvl1pPr>
              <a:defRPr/>
            </a:lvl1pPr>
          </a:lstStyle>
          <a:p>
            <a:pPr>
              <a:defRPr/>
            </a:pPr>
            <a:r>
              <a:rPr lang="en-US"/>
              <a:t>Dong Chen (Huawei Technologies)</a:t>
            </a:r>
          </a:p>
        </p:txBody>
      </p:sp>
      <p:sp>
        <p:nvSpPr>
          <p:cNvPr id="6" name="Rectangle 6"/>
          <p:cNvSpPr>
            <a:spLocks noGrp="1" noChangeArrowheads="1"/>
          </p:cNvSpPr>
          <p:nvPr>
            <p:ph type="sldNum" sz="quarter" idx="12"/>
          </p:nvPr>
        </p:nvSpPr>
        <p:spPr/>
        <p:txBody>
          <a:bodyPr/>
          <a:lstStyle>
            <a:lvl1pPr>
              <a:defRPr/>
            </a:lvl1pPr>
          </a:lstStyle>
          <a:p>
            <a:pPr>
              <a:defRPr/>
            </a:pPr>
            <a:r>
              <a:rPr lang="en-US" altLang="en-US"/>
              <a:t>Slide </a:t>
            </a:r>
            <a:fld id="{AAD9511A-9B73-4255-B60A-FC01DB3DE671}" type="slidenum">
              <a:rPr lang="en-US" altLang="en-US"/>
              <a:pPr>
                <a:defRPr/>
              </a:pPr>
              <a:t>‹#›</a:t>
            </a:fld>
            <a:endParaRPr lang="en-US" altLang="en-US"/>
          </a:p>
        </p:txBody>
      </p:sp>
    </p:spTree>
    <p:extLst>
      <p:ext uri="{BB962C8B-B14F-4D97-AF65-F5344CB8AC3E}">
        <p14:creationId xmlns:p14="http://schemas.microsoft.com/office/powerpoint/2010/main" val="1562472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579600" cy="276999"/>
          </a:xfrm>
        </p:spPr>
        <p:txBody>
          <a:bodyPr/>
          <a:lstStyle>
            <a:lvl1pPr>
              <a:defRPr/>
            </a:lvl1pPr>
          </a:lstStyle>
          <a:p>
            <a:pPr>
              <a:defRPr/>
            </a:pPr>
            <a:r>
              <a:rPr lang="en-US" dirty="0" smtClean="0"/>
              <a:t>September 2017</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Dong Chen (Huawei Technologies)</a:t>
            </a:r>
          </a:p>
        </p:txBody>
      </p:sp>
      <p:sp>
        <p:nvSpPr>
          <p:cNvPr id="6" name="Rectangle 6"/>
          <p:cNvSpPr>
            <a:spLocks noGrp="1" noChangeArrowheads="1"/>
          </p:cNvSpPr>
          <p:nvPr>
            <p:ph type="sldNum" sz="quarter" idx="12"/>
          </p:nvPr>
        </p:nvSpPr>
        <p:spPr/>
        <p:txBody>
          <a:bodyPr/>
          <a:lstStyle>
            <a:lvl1pPr>
              <a:defRPr/>
            </a:lvl1pPr>
          </a:lstStyle>
          <a:p>
            <a:pPr>
              <a:defRPr/>
            </a:pPr>
            <a:r>
              <a:rPr lang="en-US" altLang="en-US"/>
              <a:t>Slide </a:t>
            </a:r>
            <a:fld id="{D79B4CAB-5470-4CD8-A020-3C9FB397084B}" type="slidenum">
              <a:rPr lang="en-US" altLang="en-US"/>
              <a:pPr>
                <a:defRPr/>
              </a:pPr>
              <a:t>‹#›</a:t>
            </a:fld>
            <a:endParaRPr lang="en-US" altLang="en-US"/>
          </a:p>
        </p:txBody>
      </p:sp>
    </p:spTree>
    <p:extLst>
      <p:ext uri="{BB962C8B-B14F-4D97-AF65-F5344CB8AC3E}">
        <p14:creationId xmlns:p14="http://schemas.microsoft.com/office/powerpoint/2010/main" val="87043531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May 2017</a:t>
            </a:r>
          </a:p>
        </p:txBody>
      </p:sp>
      <p:sp>
        <p:nvSpPr>
          <p:cNvPr id="5" name="Rectangle 5"/>
          <p:cNvSpPr>
            <a:spLocks noGrp="1" noChangeArrowheads="1"/>
          </p:cNvSpPr>
          <p:nvPr>
            <p:ph type="ftr" sz="quarter" idx="11"/>
          </p:nvPr>
        </p:nvSpPr>
        <p:spPr/>
        <p:txBody>
          <a:bodyPr/>
          <a:lstStyle>
            <a:lvl1pPr>
              <a:defRPr/>
            </a:lvl1pPr>
          </a:lstStyle>
          <a:p>
            <a:pPr>
              <a:defRPr/>
            </a:pPr>
            <a:r>
              <a:rPr lang="en-US"/>
              <a:t>Dong Chen (Huawei Technologies)</a:t>
            </a:r>
          </a:p>
        </p:txBody>
      </p:sp>
      <p:sp>
        <p:nvSpPr>
          <p:cNvPr id="6" name="Rectangle 6"/>
          <p:cNvSpPr>
            <a:spLocks noGrp="1" noChangeArrowheads="1"/>
          </p:cNvSpPr>
          <p:nvPr>
            <p:ph type="sldNum" sz="quarter" idx="12"/>
          </p:nvPr>
        </p:nvSpPr>
        <p:spPr/>
        <p:txBody>
          <a:bodyPr/>
          <a:lstStyle>
            <a:lvl1pPr>
              <a:defRPr/>
            </a:lvl1pPr>
          </a:lstStyle>
          <a:p>
            <a:pPr>
              <a:defRPr/>
            </a:pPr>
            <a:r>
              <a:rPr lang="en-US" altLang="en-US"/>
              <a:t>Slide </a:t>
            </a:r>
            <a:fld id="{6822C91D-764C-498A-A4A7-E74014E7368E}" type="slidenum">
              <a:rPr lang="en-US" altLang="en-US"/>
              <a:pPr>
                <a:defRPr/>
              </a:pPr>
              <a:t>‹#›</a:t>
            </a:fld>
            <a:endParaRPr lang="en-US" altLang="en-US"/>
          </a:p>
        </p:txBody>
      </p:sp>
    </p:spTree>
    <p:extLst>
      <p:ext uri="{BB962C8B-B14F-4D97-AF65-F5344CB8AC3E}">
        <p14:creationId xmlns:p14="http://schemas.microsoft.com/office/powerpoint/2010/main" val="207729893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a:lvl1pPr>
          </a:lstStyle>
          <a:p>
            <a:pPr>
              <a:defRPr/>
            </a:pPr>
            <a:r>
              <a:rPr lang="en-US"/>
              <a:t>May 2017</a:t>
            </a:r>
          </a:p>
        </p:txBody>
      </p:sp>
      <p:sp>
        <p:nvSpPr>
          <p:cNvPr id="6" name="Rectangle 11"/>
          <p:cNvSpPr>
            <a:spLocks noGrp="1" noChangeArrowheads="1"/>
          </p:cNvSpPr>
          <p:nvPr>
            <p:ph type="ftr" sz="quarter" idx="11"/>
          </p:nvPr>
        </p:nvSpPr>
        <p:spPr/>
        <p:txBody>
          <a:bodyPr/>
          <a:lstStyle>
            <a:lvl1pPr>
              <a:defRPr/>
            </a:lvl1pPr>
          </a:lstStyle>
          <a:p>
            <a:pPr>
              <a:defRPr/>
            </a:pPr>
            <a:r>
              <a:rPr lang="en-US"/>
              <a:t>Dong Chen (Huawei Technologies)</a:t>
            </a:r>
          </a:p>
        </p:txBody>
      </p:sp>
      <p:sp>
        <p:nvSpPr>
          <p:cNvPr id="7" name="Rectangle 12"/>
          <p:cNvSpPr>
            <a:spLocks noGrp="1" noChangeArrowheads="1"/>
          </p:cNvSpPr>
          <p:nvPr>
            <p:ph type="sldNum" sz="quarter" idx="12"/>
          </p:nvPr>
        </p:nvSpPr>
        <p:spPr/>
        <p:txBody>
          <a:bodyPr/>
          <a:lstStyle>
            <a:lvl1pPr>
              <a:defRPr/>
            </a:lvl1pPr>
          </a:lstStyle>
          <a:p>
            <a:pPr>
              <a:defRPr/>
            </a:pPr>
            <a:r>
              <a:rPr lang="en-US" altLang="en-US"/>
              <a:t>Slide </a:t>
            </a:r>
            <a:fld id="{55A3D5A6-5270-44F6-9985-3D1A3051EFA9}" type="slidenum">
              <a:rPr lang="en-US" altLang="en-US"/>
              <a:pPr>
                <a:defRPr/>
              </a:pPr>
              <a:t>‹#›</a:t>
            </a:fld>
            <a:endParaRPr lang="en-US" altLang="en-US"/>
          </a:p>
        </p:txBody>
      </p:sp>
    </p:spTree>
    <p:extLst>
      <p:ext uri="{BB962C8B-B14F-4D97-AF65-F5344CB8AC3E}">
        <p14:creationId xmlns:p14="http://schemas.microsoft.com/office/powerpoint/2010/main" val="92471306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May 2017</a:t>
            </a:r>
          </a:p>
        </p:txBody>
      </p:sp>
      <p:sp>
        <p:nvSpPr>
          <p:cNvPr id="8" name="Rectangle 5"/>
          <p:cNvSpPr>
            <a:spLocks noGrp="1" noChangeArrowheads="1"/>
          </p:cNvSpPr>
          <p:nvPr>
            <p:ph type="ftr" sz="quarter" idx="11"/>
          </p:nvPr>
        </p:nvSpPr>
        <p:spPr/>
        <p:txBody>
          <a:bodyPr/>
          <a:lstStyle>
            <a:lvl1pPr>
              <a:defRPr/>
            </a:lvl1pPr>
          </a:lstStyle>
          <a:p>
            <a:pPr>
              <a:defRPr/>
            </a:pPr>
            <a:r>
              <a:rPr lang="en-US"/>
              <a:t>Dong Chen (Huawei Technologies)</a:t>
            </a:r>
          </a:p>
        </p:txBody>
      </p:sp>
      <p:sp>
        <p:nvSpPr>
          <p:cNvPr id="9" name="Rectangle 6"/>
          <p:cNvSpPr>
            <a:spLocks noGrp="1" noChangeArrowheads="1"/>
          </p:cNvSpPr>
          <p:nvPr>
            <p:ph type="sldNum" sz="quarter" idx="12"/>
          </p:nvPr>
        </p:nvSpPr>
        <p:spPr/>
        <p:txBody>
          <a:bodyPr/>
          <a:lstStyle>
            <a:lvl1pPr>
              <a:defRPr/>
            </a:lvl1pPr>
          </a:lstStyle>
          <a:p>
            <a:pPr>
              <a:defRPr/>
            </a:pPr>
            <a:r>
              <a:rPr lang="en-US" altLang="en-US"/>
              <a:t>Slide </a:t>
            </a:r>
            <a:fld id="{58F48001-560F-4754-A1E4-860FEF88F55D}" type="slidenum">
              <a:rPr lang="en-US" altLang="en-US"/>
              <a:pPr>
                <a:defRPr/>
              </a:pPr>
              <a:t>‹#›</a:t>
            </a:fld>
            <a:endParaRPr lang="en-US" altLang="en-US"/>
          </a:p>
        </p:txBody>
      </p:sp>
    </p:spTree>
    <p:extLst>
      <p:ext uri="{BB962C8B-B14F-4D97-AF65-F5344CB8AC3E}">
        <p14:creationId xmlns:p14="http://schemas.microsoft.com/office/powerpoint/2010/main" val="285513499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May 2017</a:t>
            </a:r>
          </a:p>
        </p:txBody>
      </p:sp>
      <p:sp>
        <p:nvSpPr>
          <p:cNvPr id="4" name="Rectangle 5"/>
          <p:cNvSpPr>
            <a:spLocks noGrp="1" noChangeArrowheads="1"/>
          </p:cNvSpPr>
          <p:nvPr>
            <p:ph type="ftr" sz="quarter" idx="11"/>
          </p:nvPr>
        </p:nvSpPr>
        <p:spPr/>
        <p:txBody>
          <a:bodyPr/>
          <a:lstStyle>
            <a:lvl1pPr>
              <a:defRPr/>
            </a:lvl1pPr>
          </a:lstStyle>
          <a:p>
            <a:pPr>
              <a:defRPr/>
            </a:pPr>
            <a:r>
              <a:rPr lang="en-US"/>
              <a:t>Dong Chen (Huawei Technologies)</a:t>
            </a:r>
          </a:p>
        </p:txBody>
      </p:sp>
      <p:sp>
        <p:nvSpPr>
          <p:cNvPr id="5" name="Rectangle 6"/>
          <p:cNvSpPr>
            <a:spLocks noGrp="1" noChangeArrowheads="1"/>
          </p:cNvSpPr>
          <p:nvPr>
            <p:ph type="sldNum" sz="quarter" idx="12"/>
          </p:nvPr>
        </p:nvSpPr>
        <p:spPr/>
        <p:txBody>
          <a:bodyPr/>
          <a:lstStyle>
            <a:lvl1pPr>
              <a:defRPr/>
            </a:lvl1pPr>
          </a:lstStyle>
          <a:p>
            <a:pPr>
              <a:defRPr/>
            </a:pPr>
            <a:r>
              <a:rPr lang="en-US" altLang="en-US"/>
              <a:t>Slide </a:t>
            </a:r>
            <a:fld id="{A9507B43-83DC-49E6-9D80-12974AA62C02}" type="slidenum">
              <a:rPr lang="en-US" altLang="en-US"/>
              <a:pPr>
                <a:defRPr/>
              </a:pPr>
              <a:t>‹#›</a:t>
            </a:fld>
            <a:endParaRPr lang="en-US" altLang="en-US"/>
          </a:p>
        </p:txBody>
      </p:sp>
    </p:spTree>
    <p:extLst>
      <p:ext uri="{BB962C8B-B14F-4D97-AF65-F5344CB8AC3E}">
        <p14:creationId xmlns:p14="http://schemas.microsoft.com/office/powerpoint/2010/main" val="22150024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May 2017</a:t>
            </a:r>
          </a:p>
        </p:txBody>
      </p:sp>
      <p:sp>
        <p:nvSpPr>
          <p:cNvPr id="3" name="Rectangle 5"/>
          <p:cNvSpPr>
            <a:spLocks noGrp="1" noChangeArrowheads="1"/>
          </p:cNvSpPr>
          <p:nvPr>
            <p:ph type="ftr" sz="quarter" idx="11"/>
          </p:nvPr>
        </p:nvSpPr>
        <p:spPr/>
        <p:txBody>
          <a:bodyPr/>
          <a:lstStyle>
            <a:lvl1pPr>
              <a:defRPr/>
            </a:lvl1pPr>
          </a:lstStyle>
          <a:p>
            <a:pPr>
              <a:defRPr/>
            </a:pPr>
            <a:r>
              <a:rPr lang="en-US"/>
              <a:t>Dong Chen (Huawei Technologies)</a:t>
            </a:r>
          </a:p>
        </p:txBody>
      </p:sp>
      <p:sp>
        <p:nvSpPr>
          <p:cNvPr id="4" name="Rectangle 6"/>
          <p:cNvSpPr>
            <a:spLocks noGrp="1" noChangeArrowheads="1"/>
          </p:cNvSpPr>
          <p:nvPr>
            <p:ph type="sldNum" sz="quarter" idx="12"/>
          </p:nvPr>
        </p:nvSpPr>
        <p:spPr/>
        <p:txBody>
          <a:bodyPr/>
          <a:lstStyle>
            <a:lvl1pPr>
              <a:defRPr/>
            </a:lvl1pPr>
          </a:lstStyle>
          <a:p>
            <a:pPr>
              <a:defRPr/>
            </a:pPr>
            <a:r>
              <a:rPr lang="en-US" altLang="en-US"/>
              <a:t>Slide </a:t>
            </a:r>
            <a:fld id="{C3E8F643-EDED-40A9-9A50-72F0800E8F45}" type="slidenum">
              <a:rPr lang="en-US" altLang="en-US"/>
              <a:pPr>
                <a:defRPr/>
              </a:pPr>
              <a:t>‹#›</a:t>
            </a:fld>
            <a:endParaRPr lang="en-US" altLang="en-US"/>
          </a:p>
        </p:txBody>
      </p:sp>
    </p:spTree>
    <p:extLst>
      <p:ext uri="{BB962C8B-B14F-4D97-AF65-F5344CB8AC3E}">
        <p14:creationId xmlns:p14="http://schemas.microsoft.com/office/powerpoint/2010/main" val="1571338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a:lvl1pPr>
          </a:lstStyle>
          <a:p>
            <a:pPr>
              <a:defRPr/>
            </a:pPr>
            <a:r>
              <a:rPr lang="en-US"/>
              <a:t>May 2017</a:t>
            </a:r>
          </a:p>
        </p:txBody>
      </p:sp>
      <p:sp>
        <p:nvSpPr>
          <p:cNvPr id="6" name="Rectangle 11"/>
          <p:cNvSpPr>
            <a:spLocks noGrp="1" noChangeArrowheads="1"/>
          </p:cNvSpPr>
          <p:nvPr>
            <p:ph type="ftr" sz="quarter" idx="11"/>
          </p:nvPr>
        </p:nvSpPr>
        <p:spPr/>
        <p:txBody>
          <a:bodyPr/>
          <a:lstStyle>
            <a:lvl1pPr>
              <a:defRPr/>
            </a:lvl1pPr>
          </a:lstStyle>
          <a:p>
            <a:pPr>
              <a:defRPr/>
            </a:pPr>
            <a:r>
              <a:rPr lang="en-US"/>
              <a:t>Dong Chen (Huawei Technologies)</a:t>
            </a:r>
          </a:p>
        </p:txBody>
      </p:sp>
      <p:sp>
        <p:nvSpPr>
          <p:cNvPr id="7" name="Rectangle 12"/>
          <p:cNvSpPr>
            <a:spLocks noGrp="1" noChangeArrowheads="1"/>
          </p:cNvSpPr>
          <p:nvPr>
            <p:ph type="sldNum" sz="quarter" idx="12"/>
          </p:nvPr>
        </p:nvSpPr>
        <p:spPr/>
        <p:txBody>
          <a:bodyPr/>
          <a:lstStyle>
            <a:lvl1pPr>
              <a:defRPr/>
            </a:lvl1pPr>
          </a:lstStyle>
          <a:p>
            <a:pPr>
              <a:defRPr/>
            </a:pPr>
            <a:r>
              <a:rPr lang="en-US" altLang="en-US"/>
              <a:t>Slide </a:t>
            </a:r>
            <a:fld id="{3A1B2735-C927-4067-9CA0-38F7EFDB7D82}" type="slidenum">
              <a:rPr lang="en-US" altLang="en-US"/>
              <a:pPr>
                <a:defRPr/>
              </a:pPr>
              <a:t>‹#›</a:t>
            </a:fld>
            <a:endParaRPr lang="en-US" altLang="en-US"/>
          </a:p>
        </p:txBody>
      </p:sp>
    </p:spTree>
    <p:extLst>
      <p:ext uri="{BB962C8B-B14F-4D97-AF65-F5344CB8AC3E}">
        <p14:creationId xmlns:p14="http://schemas.microsoft.com/office/powerpoint/2010/main" val="602585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a:lvl1pPr>
          </a:lstStyle>
          <a:p>
            <a:pPr>
              <a:defRPr/>
            </a:pPr>
            <a:r>
              <a:rPr lang="en-US"/>
              <a:t>May 2017</a:t>
            </a:r>
          </a:p>
        </p:txBody>
      </p:sp>
      <p:sp>
        <p:nvSpPr>
          <p:cNvPr id="6" name="Rectangle 11"/>
          <p:cNvSpPr>
            <a:spLocks noGrp="1" noChangeArrowheads="1"/>
          </p:cNvSpPr>
          <p:nvPr>
            <p:ph type="ftr" sz="quarter" idx="11"/>
          </p:nvPr>
        </p:nvSpPr>
        <p:spPr/>
        <p:txBody>
          <a:bodyPr/>
          <a:lstStyle>
            <a:lvl1pPr>
              <a:defRPr/>
            </a:lvl1pPr>
          </a:lstStyle>
          <a:p>
            <a:pPr>
              <a:defRPr/>
            </a:pPr>
            <a:r>
              <a:rPr lang="en-US"/>
              <a:t>Dong Chen (Huawei Technologies)</a:t>
            </a:r>
          </a:p>
        </p:txBody>
      </p:sp>
      <p:sp>
        <p:nvSpPr>
          <p:cNvPr id="7" name="Rectangle 12"/>
          <p:cNvSpPr>
            <a:spLocks noGrp="1" noChangeArrowheads="1"/>
          </p:cNvSpPr>
          <p:nvPr>
            <p:ph type="sldNum" sz="quarter" idx="12"/>
          </p:nvPr>
        </p:nvSpPr>
        <p:spPr/>
        <p:txBody>
          <a:bodyPr/>
          <a:lstStyle>
            <a:lvl1pPr>
              <a:defRPr/>
            </a:lvl1pPr>
          </a:lstStyle>
          <a:p>
            <a:pPr>
              <a:defRPr/>
            </a:pPr>
            <a:r>
              <a:rPr lang="en-US" altLang="en-US"/>
              <a:t>Slide </a:t>
            </a:r>
            <a:fld id="{96E79B1D-A5B7-4DE3-9286-89217340B07D}" type="slidenum">
              <a:rPr lang="en-US" altLang="en-US"/>
              <a:pPr>
                <a:defRPr/>
              </a:pPr>
              <a:t>‹#›</a:t>
            </a:fld>
            <a:endParaRPr lang="en-US" altLang="en-US"/>
          </a:p>
        </p:txBody>
      </p:sp>
    </p:spTree>
    <p:extLst>
      <p:ext uri="{BB962C8B-B14F-4D97-AF65-F5344CB8AC3E}">
        <p14:creationId xmlns:p14="http://schemas.microsoft.com/office/powerpoint/2010/main" val="3201182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Sept 2017</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Dong Chen (Huawei Technologies)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61545E10-55E8-40A3-8D26-8D2E8A023888}"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solidFill>
                  <a:schemeClr val="tx1"/>
                </a:solidFill>
              </a:rPr>
              <a:t>doc.: IEEE </a:t>
            </a:r>
            <a:r>
              <a:rPr lang="en-US" altLang="en-US" sz="1800" b="1" dirty="0" smtClean="0">
                <a:solidFill>
                  <a:schemeClr val="tx1"/>
                </a:solidFill>
              </a:rPr>
              <a:t>802.11-17/1470r0</a:t>
            </a:r>
            <a:endParaRPr lang="en-US" altLang="en-US" sz="1800" b="1" dirty="0" smtClean="0">
              <a:solidFill>
                <a:schemeClr val="tx1"/>
              </a:solidFill>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9"/>
          <p:cNvSpPr>
            <a:spLocks noChangeArrowheads="1"/>
          </p:cNvSpPr>
          <p:nvPr userDrawn="1"/>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dirty="0"/>
              <a:t>Submission</a:t>
            </a:r>
          </a:p>
        </p:txBody>
      </p:sp>
    </p:spTree>
  </p:cSld>
  <p:clrMap bg1="lt1" tx1="dk1" bg2="lt2" tx2="dk2" accent1="accent1" accent2="accent2" accent3="accent3" accent4="accent4" accent5="accent5" accent6="accent6" hlink="hlink" folHlink="folHlink"/>
  <p:sldLayoutIdLst>
    <p:sldLayoutId id="2147491770" r:id="rId1"/>
    <p:sldLayoutId id="2147491771" r:id="rId2"/>
    <p:sldLayoutId id="2147491772" r:id="rId3"/>
    <p:sldLayoutId id="2147491773" r:id="rId4"/>
    <p:sldLayoutId id="2147491774" r:id="rId5"/>
    <p:sldLayoutId id="2147491775" r:id="rId6"/>
    <p:sldLayoutId id="2147491776" r:id="rId7"/>
    <p:sldLayoutId id="2147491777" r:id="rId8"/>
    <p:sldLayoutId id="2147491778" r:id="rId9"/>
    <p:sldLayoutId id="2147491779" r:id="rId10"/>
    <p:sldLayoutId id="214749178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5539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S</a:t>
            </a:r>
            <a:r>
              <a:rPr lang="en-US" altLang="zh-CN" sz="1800" dirty="0" smtClean="0"/>
              <a:t>ept</a:t>
            </a:r>
            <a:r>
              <a:rPr lang="en-US" altLang="en-US" sz="1800" dirty="0" smtClean="0"/>
              <a:t> 2017</a:t>
            </a:r>
          </a:p>
        </p:txBody>
      </p:sp>
      <p:sp>
        <p:nvSpPr>
          <p:cNvPr id="15363" name="Footer Placeholder 4"/>
          <p:cNvSpPr>
            <a:spLocks noGrp="1"/>
          </p:cNvSpPr>
          <p:nvPr>
            <p:ph type="ftr" sz="quarter" idx="11"/>
          </p:nvPr>
        </p:nvSpPr>
        <p:spPr>
          <a:xfrm>
            <a:off x="4903788" y="6488668"/>
            <a:ext cx="370681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Dong Chen, John Li, Jiamin Chen (Huawei)</a:t>
            </a:r>
          </a:p>
        </p:txBody>
      </p:sp>
      <p:sp>
        <p:nvSpPr>
          <p:cNvPr id="1536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19CA2D99-A43F-4178-9796-9071DDB568D5}" type="slidenum">
              <a:rPr lang="en-US" altLang="en-US" sz="1200" b="0" smtClean="0"/>
              <a:pPr>
                <a:spcBef>
                  <a:spcPct val="0"/>
                </a:spcBef>
                <a:buFontTx/>
                <a:buNone/>
              </a:pPr>
              <a:t>1</a:t>
            </a:fld>
            <a:endParaRPr lang="en-US" altLang="en-US" sz="1200" b="0" smtClean="0"/>
          </a:p>
        </p:txBody>
      </p:sp>
      <p:sp>
        <p:nvSpPr>
          <p:cNvPr id="15365" name="Rectangle 2"/>
          <p:cNvSpPr>
            <a:spLocks noGrp="1" noChangeArrowheads="1"/>
          </p:cNvSpPr>
          <p:nvPr>
            <p:ph type="title"/>
          </p:nvPr>
        </p:nvSpPr>
        <p:spPr>
          <a:xfrm>
            <a:off x="685800" y="609600"/>
            <a:ext cx="7772400" cy="1066800"/>
          </a:xfrm>
        </p:spPr>
        <p:txBody>
          <a:bodyPr/>
          <a:lstStyle/>
          <a:p>
            <a:r>
              <a:rPr lang="en-US" altLang="en-US" dirty="0" smtClean="0"/>
              <a:t>Initial Considerations for LC SG</a:t>
            </a:r>
          </a:p>
        </p:txBody>
      </p:sp>
      <p:sp>
        <p:nvSpPr>
          <p:cNvPr id="15366" name="Rectangle 6"/>
          <p:cNvSpPr>
            <a:spLocks noGrp="1" noChangeArrowheads="1"/>
          </p:cNvSpPr>
          <p:nvPr>
            <p:ph type="body" idx="1"/>
          </p:nvPr>
        </p:nvSpPr>
        <p:spPr>
          <a:xfrm>
            <a:off x="685800" y="1676400"/>
            <a:ext cx="7772400" cy="381000"/>
          </a:xfrm>
        </p:spPr>
        <p:txBody>
          <a:bodyPr/>
          <a:lstStyle/>
          <a:p>
            <a:pPr algn="ctr">
              <a:buFontTx/>
              <a:buNone/>
            </a:pPr>
            <a:r>
              <a:rPr lang="en-US" altLang="en-US" sz="2000" smtClean="0"/>
              <a:t>Date:</a:t>
            </a:r>
            <a:r>
              <a:rPr lang="en-US" altLang="en-US" sz="2000" b="0" smtClean="0"/>
              <a:t> 2017-08-14</a:t>
            </a:r>
          </a:p>
        </p:txBody>
      </p:sp>
      <p:sp>
        <p:nvSpPr>
          <p:cNvPr id="15367" name="Rectangle 12"/>
          <p:cNvSpPr>
            <a:spLocks noChangeArrowheads="1"/>
          </p:cNvSpPr>
          <p:nvPr/>
        </p:nvSpPr>
        <p:spPr bwMode="auto">
          <a:xfrm>
            <a:off x="685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5368" name="Object 11"/>
          <p:cNvGraphicFramePr>
            <a:graphicFrameLocks noChangeAspect="1"/>
          </p:cNvGraphicFramePr>
          <p:nvPr>
            <p:extLst>
              <p:ext uri="{D42A27DB-BD31-4B8C-83A1-F6EECF244321}">
                <p14:modId xmlns:p14="http://schemas.microsoft.com/office/powerpoint/2010/main" val="654790340"/>
              </p:ext>
            </p:extLst>
          </p:nvPr>
        </p:nvGraphicFramePr>
        <p:xfrm>
          <a:off x="604838" y="2743200"/>
          <a:ext cx="7977187" cy="2503488"/>
        </p:xfrm>
        <a:graphic>
          <a:graphicData uri="http://schemas.openxmlformats.org/presentationml/2006/ole">
            <mc:AlternateContent xmlns:mc="http://schemas.openxmlformats.org/markup-compatibility/2006">
              <mc:Choice xmlns:v="urn:schemas-microsoft-com:vml" Requires="v">
                <p:oleObj spid="_x0000_s15428" name="Document" r:id="rId4" imgW="8328644" imgH="2625240" progId="Word.Document.8">
                  <p:embed/>
                </p:oleObj>
              </mc:Choice>
              <mc:Fallback>
                <p:oleObj name="Document" r:id="rId4" imgW="8328644" imgH="2625240" progId="Word.Document.8">
                  <p:embed/>
                  <p:pic>
                    <p:nvPicPr>
                      <p:cNvPr id="0" name="Object 11"/>
                      <p:cNvPicPr>
                        <a:picLocks noChangeAspect="1" noChangeArrowheads="1"/>
                      </p:cNvPicPr>
                      <p:nvPr/>
                    </p:nvPicPr>
                    <p:blipFill>
                      <a:blip r:embed="rId5"/>
                      <a:srcRect/>
                      <a:stretch>
                        <a:fillRect/>
                      </a:stretch>
                    </p:blipFill>
                    <p:spPr bwMode="auto">
                      <a:xfrm>
                        <a:off x="604838" y="2743200"/>
                        <a:ext cx="7977187" cy="2503488"/>
                      </a:xfrm>
                      <a:prstGeom prst="rect">
                        <a:avLst/>
                      </a:prstGeom>
                      <a:noFill/>
                      <a:ln>
                        <a:noFill/>
                      </a:ln>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993727A-2946-4525-9F89-35A32C8710E8}" type="slidenum">
              <a:rPr lang="en-US" altLang="en-US" sz="1200" b="0" smtClean="0"/>
              <a:pPr>
                <a:spcBef>
                  <a:spcPct val="0"/>
                </a:spcBef>
                <a:buFontTx/>
                <a:buNone/>
              </a:pPr>
              <a:t>10</a:t>
            </a:fld>
            <a:endParaRPr lang="en-US" altLang="en-US" sz="1200" b="0" smtClean="0"/>
          </a:p>
        </p:txBody>
      </p:sp>
      <p:sp>
        <p:nvSpPr>
          <p:cNvPr id="33795" name="Rectangle 3"/>
          <p:cNvSpPr>
            <a:spLocks noGrp="1" noChangeArrowheads="1"/>
          </p:cNvSpPr>
          <p:nvPr>
            <p:ph type="body" idx="4294967295"/>
          </p:nvPr>
        </p:nvSpPr>
        <p:spPr>
          <a:xfrm>
            <a:off x="685800" y="1676400"/>
            <a:ext cx="7772400" cy="4114800"/>
          </a:xfrm>
        </p:spPr>
        <p:txBody>
          <a:bodyPr/>
          <a:lstStyle/>
          <a:p>
            <a:r>
              <a:rPr lang="en-US" altLang="en-US" dirty="0" smtClean="0"/>
              <a:t>Should </a:t>
            </a:r>
            <a:r>
              <a:rPr lang="en-US" altLang="en-US" dirty="0"/>
              <a:t>hybrid operation of RF and LC be considered by LC SG?</a:t>
            </a:r>
          </a:p>
          <a:p>
            <a:pPr lvl="1">
              <a:lnSpc>
                <a:spcPct val="90000"/>
              </a:lnSpc>
              <a:defRPr/>
            </a:pPr>
            <a:r>
              <a:rPr lang="en-US" altLang="en-US" dirty="0"/>
              <a:t>Hybrid operation of RF and LC may support fast transition between LC-PHY and 802.11 2.4GHz / 5GHz / 60GHz PHYs to extend network coverage.</a:t>
            </a:r>
          </a:p>
          <a:p>
            <a:pPr lvl="1">
              <a:lnSpc>
                <a:spcPct val="90000"/>
              </a:lnSpc>
              <a:defRPr/>
            </a:pPr>
            <a:r>
              <a:rPr lang="en-US" altLang="en-US" dirty="0"/>
              <a:t>LC link </a:t>
            </a:r>
            <a:r>
              <a:rPr lang="en-US" altLang="en-US" dirty="0" smtClean="0"/>
              <a:t>may be </a:t>
            </a:r>
            <a:r>
              <a:rPr lang="en-US" altLang="en-US" dirty="0"/>
              <a:t>used </a:t>
            </a:r>
            <a:r>
              <a:rPr lang="en-US" altLang="en-US" dirty="0" smtClean="0"/>
              <a:t>for offloading purpose, especially for the downlink.</a:t>
            </a:r>
            <a:endParaRPr lang="en-US" altLang="en-US" dirty="0"/>
          </a:p>
        </p:txBody>
      </p:sp>
      <p:sp>
        <p:nvSpPr>
          <p:cNvPr id="337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Hybrid RF / LC</a:t>
            </a:r>
            <a:endParaRPr lang="en-US" altLang="en-US" sz="3200" dirty="0">
              <a:solidFill>
                <a:schemeClr val="tx2"/>
              </a:solidFill>
            </a:endParaRPr>
          </a:p>
        </p:txBody>
      </p:sp>
      <p:sp>
        <p:nvSpPr>
          <p:cNvPr id="33797" name="Date Placeholder 3"/>
          <p:cNvSpPr>
            <a:spLocks noGrp="1"/>
          </p:cNvSpPr>
          <p:nvPr>
            <p:ph type="dt" sz="quarter" idx="10"/>
          </p:nvPr>
        </p:nvSpPr>
        <p:spPr>
          <a:xfrm>
            <a:off x="696913" y="332601"/>
            <a:ext cx="95539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S</a:t>
            </a:r>
            <a:r>
              <a:rPr lang="en-US" altLang="zh-CN" sz="1800" dirty="0" smtClean="0"/>
              <a:t>ept</a:t>
            </a:r>
            <a:r>
              <a:rPr lang="en-US" altLang="en-US" sz="1800" dirty="0" smtClean="0"/>
              <a:t> 2017</a:t>
            </a:r>
          </a:p>
        </p:txBody>
      </p:sp>
      <p:sp>
        <p:nvSpPr>
          <p:cNvPr id="33798" name="Footer Placeholder 4"/>
          <p:cNvSpPr>
            <a:spLocks noGrp="1"/>
          </p:cNvSpPr>
          <p:nvPr>
            <p:ph type="ftr" sz="quarter" idx="11"/>
          </p:nvPr>
        </p:nvSpPr>
        <p:spPr>
          <a:xfrm>
            <a:off x="5791200" y="6475413"/>
            <a:ext cx="27527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Dong Chen, John Li, Jiamin Chen (Huawei)</a:t>
            </a:r>
          </a:p>
        </p:txBody>
      </p:sp>
    </p:spTree>
    <p:extLst>
      <p:ext uri="{BB962C8B-B14F-4D97-AF65-F5344CB8AC3E}">
        <p14:creationId xmlns:p14="http://schemas.microsoft.com/office/powerpoint/2010/main" val="20620652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16FC67-56BC-44AC-AB4D-62580047C25E}" type="slidenum">
              <a:rPr lang="en-US" altLang="en-US" sz="1200" b="0" smtClean="0"/>
              <a:pPr>
                <a:spcBef>
                  <a:spcPct val="0"/>
                </a:spcBef>
                <a:buFontTx/>
                <a:buNone/>
              </a:pPr>
              <a:t>11</a:t>
            </a:fld>
            <a:endParaRPr lang="en-US" altLang="en-US" sz="1200" b="0" smtClean="0"/>
          </a:p>
        </p:txBody>
      </p:sp>
      <p:sp>
        <p:nvSpPr>
          <p:cNvPr id="31747" name="Rectangle 3"/>
          <p:cNvSpPr>
            <a:spLocks noGrp="1" noChangeArrowheads="1"/>
          </p:cNvSpPr>
          <p:nvPr>
            <p:ph type="body" idx="4294967295"/>
          </p:nvPr>
        </p:nvSpPr>
        <p:spPr>
          <a:xfrm>
            <a:off x="685800" y="1676400"/>
            <a:ext cx="7772400" cy="4114800"/>
          </a:xfrm>
        </p:spPr>
        <p:txBody>
          <a:bodyPr/>
          <a:lstStyle/>
          <a:p>
            <a:pPr marL="342900" lvl="1" indent="-342900">
              <a:buFontTx/>
              <a:buChar char="•"/>
              <a:defRPr/>
            </a:pPr>
            <a:r>
              <a:rPr lang="en-US" altLang="zh-CN" sz="2400" b="1" dirty="0"/>
              <a:t>Four general use cases are included in the LC TIG report [1]</a:t>
            </a:r>
            <a:r>
              <a:rPr lang="zh-CN" altLang="en-US" sz="2400" b="1" dirty="0"/>
              <a:t>：</a:t>
            </a:r>
            <a:endParaRPr lang="en-US" altLang="en-US" sz="2400" b="1" dirty="0"/>
          </a:p>
          <a:p>
            <a:pPr lvl="1">
              <a:lnSpc>
                <a:spcPct val="90000"/>
              </a:lnSpc>
              <a:defRPr/>
            </a:pPr>
            <a:r>
              <a:rPr lang="en-US" altLang="en-US" dirty="0"/>
              <a:t>E</a:t>
            </a:r>
            <a:r>
              <a:rPr lang="en-US" altLang="zh-CN" dirty="0"/>
              <a:t>nterprise</a:t>
            </a:r>
            <a:endParaRPr lang="en-US" altLang="en-US" dirty="0"/>
          </a:p>
          <a:p>
            <a:pPr lvl="1">
              <a:lnSpc>
                <a:spcPct val="90000"/>
              </a:lnSpc>
              <a:defRPr/>
            </a:pPr>
            <a:r>
              <a:rPr lang="en-US" altLang="en-US" dirty="0"/>
              <a:t>Home</a:t>
            </a:r>
          </a:p>
          <a:p>
            <a:pPr lvl="1">
              <a:lnSpc>
                <a:spcPct val="90000"/>
              </a:lnSpc>
              <a:defRPr/>
            </a:pPr>
            <a:r>
              <a:rPr lang="en-US" altLang="en-US" dirty="0"/>
              <a:t>Retail</a:t>
            </a:r>
          </a:p>
          <a:p>
            <a:pPr lvl="1">
              <a:lnSpc>
                <a:spcPct val="90000"/>
              </a:lnSpc>
              <a:defRPr/>
            </a:pPr>
            <a:r>
              <a:rPr lang="en-US" altLang="en-US" dirty="0" err="1"/>
              <a:t>IoT</a:t>
            </a:r>
            <a:endParaRPr lang="en-US" altLang="en-US" dirty="0"/>
          </a:p>
          <a:p>
            <a:pPr marL="342900" lvl="1" indent="-342900">
              <a:buFontTx/>
              <a:buChar char="•"/>
              <a:defRPr/>
            </a:pPr>
            <a:r>
              <a:rPr lang="en-US" altLang="en-US" sz="2400" b="1" dirty="0"/>
              <a:t>It is expected that a more comprehensive document of usage models is necessary for further study. </a:t>
            </a:r>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Usage </a:t>
            </a:r>
            <a:r>
              <a:rPr lang="en-US" altLang="en-US" sz="3200" dirty="0" smtClean="0">
                <a:solidFill>
                  <a:schemeClr val="tx2"/>
                </a:solidFill>
              </a:rPr>
              <a:t>Models</a:t>
            </a:r>
            <a:endParaRPr lang="en-US" altLang="en-US" sz="3200" dirty="0">
              <a:solidFill>
                <a:schemeClr val="tx2"/>
              </a:solidFill>
            </a:endParaRPr>
          </a:p>
        </p:txBody>
      </p:sp>
      <p:sp>
        <p:nvSpPr>
          <p:cNvPr id="21509" name="Date Placeholder 3"/>
          <p:cNvSpPr>
            <a:spLocks noGrp="1"/>
          </p:cNvSpPr>
          <p:nvPr>
            <p:ph type="dt" sz="quarter" idx="10"/>
          </p:nvPr>
        </p:nvSpPr>
        <p:spPr>
          <a:xfrm>
            <a:off x="696913" y="332601"/>
            <a:ext cx="95539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S</a:t>
            </a:r>
            <a:r>
              <a:rPr lang="en-US" altLang="zh-CN" sz="1800" dirty="0" smtClean="0"/>
              <a:t>ept</a:t>
            </a:r>
            <a:r>
              <a:rPr lang="en-US" altLang="en-US" sz="1800" dirty="0" smtClean="0"/>
              <a:t> 2017</a:t>
            </a:r>
          </a:p>
        </p:txBody>
      </p:sp>
      <p:sp>
        <p:nvSpPr>
          <p:cNvPr id="21510" name="Footer Placeholder 4"/>
          <p:cNvSpPr>
            <a:spLocks noGrp="1"/>
          </p:cNvSpPr>
          <p:nvPr>
            <p:ph type="ftr" sz="quarter" idx="11"/>
          </p:nvPr>
        </p:nvSpPr>
        <p:spPr>
          <a:xfrm>
            <a:off x="5791200" y="6475413"/>
            <a:ext cx="27527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Dong Chen, John Li, Jiamin Chen (Huawei)</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89B9683-3CAF-4CE4-A147-83AD167E57EA}" type="slidenum">
              <a:rPr lang="en-US" altLang="en-US" sz="1200" b="0" smtClean="0"/>
              <a:pPr>
                <a:spcBef>
                  <a:spcPct val="0"/>
                </a:spcBef>
                <a:buFontTx/>
                <a:buNone/>
              </a:pPr>
              <a:t>12</a:t>
            </a:fld>
            <a:endParaRPr lang="en-US" altLang="en-US" sz="1200" b="0" smtClean="0"/>
          </a:p>
        </p:txBody>
      </p:sp>
      <p:sp>
        <p:nvSpPr>
          <p:cNvPr id="35843" name="Rectangle 3"/>
          <p:cNvSpPr>
            <a:spLocks noGrp="1" noChangeArrowheads="1"/>
          </p:cNvSpPr>
          <p:nvPr>
            <p:ph type="body" idx="4294967295"/>
          </p:nvPr>
        </p:nvSpPr>
        <p:spPr>
          <a:xfrm>
            <a:off x="685800" y="1371600"/>
            <a:ext cx="7772400" cy="4953000"/>
          </a:xfrm>
        </p:spPr>
        <p:txBody>
          <a:bodyPr/>
          <a:lstStyle/>
          <a:p>
            <a:r>
              <a:rPr lang="en-US" altLang="en-US" dirty="0" smtClean="0"/>
              <a:t>Possible timeline for LC SG:</a:t>
            </a:r>
          </a:p>
          <a:p>
            <a:pPr lvl="1">
              <a:spcBef>
                <a:spcPts val="600"/>
              </a:spcBef>
            </a:pPr>
            <a:r>
              <a:rPr lang="en-US" altLang="en-US" b="1" dirty="0" smtClean="0"/>
              <a:t>2017.09   </a:t>
            </a:r>
          </a:p>
          <a:p>
            <a:pPr lvl="2" eaLnBrk="1" hangingPunct="1">
              <a:lnSpc>
                <a:spcPct val="90000"/>
              </a:lnSpc>
            </a:pPr>
            <a:r>
              <a:rPr lang="en-US" altLang="en-US" dirty="0"/>
              <a:t>O</a:t>
            </a:r>
            <a:r>
              <a:rPr lang="en-US" altLang="en-US" dirty="0" smtClean="0"/>
              <a:t>utline of basic goals and issues that need to be addressed by the LC SG; </a:t>
            </a:r>
          </a:p>
          <a:p>
            <a:pPr lvl="2" eaLnBrk="1" hangingPunct="1">
              <a:lnSpc>
                <a:spcPct val="90000"/>
              </a:lnSpc>
            </a:pPr>
            <a:r>
              <a:rPr lang="en-US" altLang="en-US" dirty="0"/>
              <a:t>C</a:t>
            </a:r>
            <a:r>
              <a:rPr lang="en-US" altLang="en-US" dirty="0" smtClean="0"/>
              <a:t>all for contributions on the above issues</a:t>
            </a:r>
          </a:p>
          <a:p>
            <a:pPr lvl="1">
              <a:spcBef>
                <a:spcPts val="600"/>
              </a:spcBef>
            </a:pPr>
            <a:r>
              <a:rPr lang="en-US" altLang="en-US" b="1" dirty="0" smtClean="0"/>
              <a:t>2017.11    </a:t>
            </a:r>
          </a:p>
          <a:p>
            <a:pPr lvl="2" eaLnBrk="1" hangingPunct="1">
              <a:lnSpc>
                <a:spcPct val="90000"/>
              </a:lnSpc>
            </a:pPr>
            <a:r>
              <a:rPr lang="en-US" altLang="en-US" dirty="0"/>
              <a:t>C</a:t>
            </a:r>
            <a:r>
              <a:rPr lang="en-US" altLang="en-US" dirty="0" smtClean="0"/>
              <a:t>ontributions on the above issues; </a:t>
            </a:r>
          </a:p>
          <a:p>
            <a:pPr lvl="2" eaLnBrk="1" hangingPunct="1">
              <a:lnSpc>
                <a:spcPct val="90000"/>
              </a:lnSpc>
            </a:pPr>
            <a:r>
              <a:rPr lang="en-US" altLang="en-US" dirty="0"/>
              <a:t>C</a:t>
            </a:r>
            <a:r>
              <a:rPr lang="en-US" altLang="en-US" dirty="0" smtClean="0"/>
              <a:t>ontributions required to establish basis for PAR &amp; CSD</a:t>
            </a:r>
          </a:p>
          <a:p>
            <a:pPr lvl="1">
              <a:spcBef>
                <a:spcPts val="600"/>
              </a:spcBef>
            </a:pPr>
            <a:r>
              <a:rPr lang="en-US" altLang="en-US" b="1" dirty="0" smtClean="0"/>
              <a:t>2018.01 </a:t>
            </a:r>
          </a:p>
          <a:p>
            <a:pPr lvl="2" eaLnBrk="1" hangingPunct="1">
              <a:lnSpc>
                <a:spcPct val="90000"/>
              </a:lnSpc>
            </a:pPr>
            <a:r>
              <a:rPr lang="en-US" altLang="en-US" dirty="0" smtClean="0"/>
              <a:t>Draft PAR &amp; CSD</a:t>
            </a:r>
          </a:p>
          <a:p>
            <a:pPr lvl="1">
              <a:spcBef>
                <a:spcPts val="600"/>
              </a:spcBef>
            </a:pPr>
            <a:r>
              <a:rPr lang="en-US" altLang="en-US" b="1" dirty="0" smtClean="0"/>
              <a:t>2018.03 </a:t>
            </a:r>
          </a:p>
          <a:p>
            <a:pPr lvl="2" eaLnBrk="1" hangingPunct="1">
              <a:lnSpc>
                <a:spcPct val="90000"/>
              </a:lnSpc>
            </a:pPr>
            <a:r>
              <a:rPr lang="en-US" altLang="en-US" dirty="0" smtClean="0"/>
              <a:t>Finalize PAR &amp; CSD and supporting documents required to gain approval of PAR &amp; CSD by 802.11 WG, 802 EC, and </a:t>
            </a:r>
            <a:r>
              <a:rPr lang="en-US" altLang="en-US" dirty="0" err="1" smtClean="0"/>
              <a:t>NesCom</a:t>
            </a:r>
            <a:r>
              <a:rPr lang="en-US" altLang="en-US" dirty="0" smtClean="0"/>
              <a:t>.</a:t>
            </a:r>
          </a:p>
          <a:p>
            <a:pPr lvl="1">
              <a:spcBef>
                <a:spcPts val="600"/>
              </a:spcBef>
            </a:pPr>
            <a:r>
              <a:rPr lang="en-US" altLang="en-US" b="1" dirty="0" smtClean="0"/>
              <a:t>2018.05  </a:t>
            </a:r>
          </a:p>
          <a:p>
            <a:pPr lvl="2" eaLnBrk="1" hangingPunct="1">
              <a:lnSpc>
                <a:spcPct val="90000"/>
              </a:lnSpc>
            </a:pPr>
            <a:r>
              <a:rPr lang="en-US" altLang="en-US" dirty="0" smtClean="0"/>
              <a:t> Task group established </a:t>
            </a:r>
          </a:p>
          <a:p>
            <a:pPr lvl="1">
              <a:spcBef>
                <a:spcPts val="1800"/>
              </a:spcBef>
            </a:pPr>
            <a:endParaRPr lang="en-US" altLang="en-US" b="1" dirty="0" smtClean="0"/>
          </a:p>
        </p:txBody>
      </p:sp>
      <p:sp>
        <p:nvSpPr>
          <p:cNvPr id="3584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Possible </a:t>
            </a:r>
            <a:r>
              <a:rPr lang="en-US" altLang="en-US" sz="3200" dirty="0" smtClean="0">
                <a:solidFill>
                  <a:schemeClr val="tx2"/>
                </a:solidFill>
              </a:rPr>
              <a:t>Timeline </a:t>
            </a:r>
            <a:r>
              <a:rPr lang="en-US" altLang="en-US" sz="3200" dirty="0">
                <a:solidFill>
                  <a:schemeClr val="tx2"/>
                </a:solidFill>
              </a:rPr>
              <a:t>for LC SG</a:t>
            </a:r>
          </a:p>
        </p:txBody>
      </p:sp>
      <p:sp>
        <p:nvSpPr>
          <p:cNvPr id="35845" name="Date Placeholder 3"/>
          <p:cNvSpPr>
            <a:spLocks noGrp="1"/>
          </p:cNvSpPr>
          <p:nvPr>
            <p:ph type="dt" sz="quarter" idx="10"/>
          </p:nvPr>
        </p:nvSpPr>
        <p:spPr>
          <a:xfrm>
            <a:off x="696913" y="332601"/>
            <a:ext cx="95539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Sept 2017</a:t>
            </a:r>
          </a:p>
        </p:txBody>
      </p:sp>
      <p:sp>
        <p:nvSpPr>
          <p:cNvPr id="35846" name="Footer Placeholder 4"/>
          <p:cNvSpPr>
            <a:spLocks noGrp="1"/>
          </p:cNvSpPr>
          <p:nvPr>
            <p:ph type="ftr" sz="quarter" idx="11"/>
          </p:nvPr>
        </p:nvSpPr>
        <p:spPr>
          <a:xfrm>
            <a:off x="5791200" y="6475413"/>
            <a:ext cx="27527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Dong Chen, John Li, Jiamin Chen (Huawei)</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Summary</a:t>
            </a:r>
            <a:endParaRPr lang="zh-CN" altLang="en-US" dirty="0"/>
          </a:p>
        </p:txBody>
      </p:sp>
      <p:sp>
        <p:nvSpPr>
          <p:cNvPr id="3" name="内容占位符 2"/>
          <p:cNvSpPr>
            <a:spLocks noGrp="1"/>
          </p:cNvSpPr>
          <p:nvPr>
            <p:ph idx="1"/>
          </p:nvPr>
        </p:nvSpPr>
        <p:spPr/>
        <p:txBody>
          <a:bodyPr/>
          <a:lstStyle/>
          <a:p>
            <a:r>
              <a:rPr lang="en-US" altLang="en-US" dirty="0"/>
              <a:t>This presentation provides our initial considerations on potential tasks of LC SG in preparing the PAR and </a:t>
            </a:r>
            <a:r>
              <a:rPr lang="en-US" altLang="en-US" dirty="0" smtClean="0"/>
              <a:t>CSD, the following are proposed</a:t>
            </a:r>
          </a:p>
          <a:p>
            <a:pPr lvl="1"/>
            <a:r>
              <a:rPr lang="en-US" altLang="en-US" i="1" dirty="0"/>
              <a:t>Proposal 1: </a:t>
            </a:r>
            <a:r>
              <a:rPr lang="en-GB" altLang="zh-CN" i="1" dirty="0"/>
              <a:t>the PAR/CSD should target </a:t>
            </a:r>
            <a:r>
              <a:rPr lang="en-US" altLang="en-US" i="1" dirty="0"/>
              <a:t>to specify technologies to enable inter-operation between devices with different modulation bandwidths</a:t>
            </a:r>
            <a:endParaRPr lang="en-US" altLang="zh-CN" dirty="0"/>
          </a:p>
          <a:p>
            <a:pPr lvl="1"/>
            <a:r>
              <a:rPr lang="en-GB" altLang="zh-CN" i="1" dirty="0"/>
              <a:t>Proposal 2: the PAR/CSD should target maximum single link throughput of hundreds of Mbps</a:t>
            </a:r>
          </a:p>
          <a:p>
            <a:pPr lvl="1"/>
            <a:r>
              <a:rPr lang="en-US" altLang="en-US" i="1" dirty="0"/>
              <a:t>Proposal 3: the PAR/CSD should target to enable fast transition between neighboring LC-APs</a:t>
            </a:r>
            <a:endParaRPr lang="zh-CN" altLang="en-US" i="1" dirty="0"/>
          </a:p>
        </p:txBody>
      </p:sp>
      <p:sp>
        <p:nvSpPr>
          <p:cNvPr id="4" name="日期占位符 3"/>
          <p:cNvSpPr>
            <a:spLocks noGrp="1"/>
          </p:cNvSpPr>
          <p:nvPr>
            <p:ph type="dt" sz="half" idx="10"/>
          </p:nvPr>
        </p:nvSpPr>
        <p:spPr>
          <a:xfrm>
            <a:off x="696913" y="332601"/>
            <a:ext cx="955390" cy="276999"/>
          </a:xfrm>
        </p:spPr>
        <p:txBody>
          <a:bodyPr/>
          <a:lstStyle/>
          <a:p>
            <a:pPr>
              <a:defRPr/>
            </a:pPr>
            <a:r>
              <a:rPr lang="en-US" dirty="0" smtClean="0"/>
              <a:t>Sept 2017</a:t>
            </a:r>
            <a:endParaRPr lang="en-US" dirty="0"/>
          </a:p>
        </p:txBody>
      </p:sp>
      <p:sp>
        <p:nvSpPr>
          <p:cNvPr id="5" name="页脚占位符 4"/>
          <p:cNvSpPr>
            <a:spLocks noGrp="1"/>
          </p:cNvSpPr>
          <p:nvPr>
            <p:ph type="ftr" sz="quarter" idx="11"/>
          </p:nvPr>
        </p:nvSpPr>
        <p:spPr/>
        <p:txBody>
          <a:bodyPr/>
          <a:lstStyle/>
          <a:p>
            <a:r>
              <a:rPr lang="en-US" altLang="en-US" dirty="0"/>
              <a:t>Dong Chen, John Li, Jiamin Chen (Huawei)</a:t>
            </a:r>
          </a:p>
        </p:txBody>
      </p:sp>
      <p:sp>
        <p:nvSpPr>
          <p:cNvPr id="6" name="灯片编号占位符 5"/>
          <p:cNvSpPr>
            <a:spLocks noGrp="1"/>
          </p:cNvSpPr>
          <p:nvPr>
            <p:ph type="sldNum" sz="quarter" idx="12"/>
          </p:nvPr>
        </p:nvSpPr>
        <p:spPr/>
        <p:txBody>
          <a:bodyPr/>
          <a:lstStyle/>
          <a:p>
            <a:pPr>
              <a:defRPr/>
            </a:pPr>
            <a:r>
              <a:rPr lang="en-US" altLang="en-US" smtClean="0"/>
              <a:t>Slide </a:t>
            </a:r>
            <a:fld id="{D79B4CAB-5470-4CD8-A020-3C9FB397084B}" type="slidenum">
              <a:rPr lang="en-US" altLang="en-US" smtClean="0"/>
              <a:pPr>
                <a:defRPr/>
              </a:pPr>
              <a:t>13</a:t>
            </a:fld>
            <a:endParaRPr lang="en-US" altLang="en-US"/>
          </a:p>
        </p:txBody>
      </p:sp>
    </p:spTree>
    <p:extLst>
      <p:ext uri="{BB962C8B-B14F-4D97-AF65-F5344CB8AC3E}">
        <p14:creationId xmlns:p14="http://schemas.microsoft.com/office/powerpoint/2010/main" val="11031196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quarter" idx="10"/>
          </p:nvPr>
        </p:nvSpPr>
        <p:spPr>
          <a:xfrm>
            <a:off x="696913" y="332601"/>
            <a:ext cx="955390" cy="276999"/>
          </a:xfrm>
        </p:spPr>
        <p:txBody>
          <a:bodyPr/>
          <a:lstStyle/>
          <a:p>
            <a:pPr>
              <a:defRPr/>
            </a:pPr>
            <a:r>
              <a:rPr lang="en-US" dirty="0" smtClean="0"/>
              <a:t>Sept 2017</a:t>
            </a:r>
            <a:endParaRPr lang="en-US" dirty="0"/>
          </a:p>
        </p:txBody>
      </p:sp>
      <p:sp>
        <p:nvSpPr>
          <p:cNvPr id="3" name="页脚占位符 2"/>
          <p:cNvSpPr>
            <a:spLocks noGrp="1"/>
          </p:cNvSpPr>
          <p:nvPr>
            <p:ph type="ftr" sz="quarter" idx="11"/>
          </p:nvPr>
        </p:nvSpPr>
        <p:spPr/>
        <p:txBody>
          <a:bodyPr/>
          <a:lstStyle/>
          <a:p>
            <a:r>
              <a:rPr lang="en-US" altLang="en-US" dirty="0"/>
              <a:t>Dong Chen, John Li, Jiamin Chen (Huawei)</a:t>
            </a:r>
          </a:p>
        </p:txBody>
      </p:sp>
      <p:sp>
        <p:nvSpPr>
          <p:cNvPr id="37892" name="灯片编号占位符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C416CB8D-A801-47CB-AE6F-8C35F87B058B}" type="slidenum">
              <a:rPr lang="en-US" altLang="en-US" sz="1200" b="0" smtClean="0"/>
              <a:pPr>
                <a:spcBef>
                  <a:spcPct val="0"/>
                </a:spcBef>
                <a:buFontTx/>
                <a:buNone/>
              </a:pPr>
              <a:t>14</a:t>
            </a:fld>
            <a:endParaRPr lang="en-US" altLang="en-US" sz="1200" b="0" smtClean="0"/>
          </a:p>
        </p:txBody>
      </p:sp>
      <p:sp>
        <p:nvSpPr>
          <p:cNvPr id="5" name="Titre 1"/>
          <p:cNvSpPr txBox="1">
            <a:spLocks/>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fr-FR" altLang="zh-CN" kern="0" dirty="0" smtClean="0">
                <a:solidFill>
                  <a:schemeClr val="tx1"/>
                </a:solidFill>
              </a:rPr>
              <a:t>References</a:t>
            </a:r>
          </a:p>
        </p:txBody>
      </p:sp>
      <p:sp>
        <p:nvSpPr>
          <p:cNvPr id="6" name="Espace réservé du contenu 2"/>
          <p:cNvSpPr txBox="1">
            <a:spLocks/>
          </p:cNvSpPr>
          <p:nvPr/>
        </p:nvSpPr>
        <p:spPr>
          <a:xfrm>
            <a:off x="685800" y="1981200"/>
            <a:ext cx="77724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mj-lt"/>
              <a:buAutoNum type="arabicPeriod"/>
              <a:defRPr/>
            </a:pPr>
            <a:r>
              <a:rPr lang="en-US" altLang="zh-CN" sz="1400" kern="0" dirty="0" smtClean="0"/>
              <a:t>11-17/</a:t>
            </a:r>
            <a:r>
              <a:rPr lang="en-US" altLang="zh-CN" sz="1400" kern="0" dirty="0" err="1" smtClean="0"/>
              <a:t>0023r9</a:t>
            </a:r>
            <a:r>
              <a:rPr lang="en-US" altLang="zh-CN" sz="1400" kern="0" dirty="0" smtClean="0"/>
              <a:t> “Light Communications (LC) for 802.11: Use Cases and Functional Requirements: Guidelines for PAR and CSD Development”, </a:t>
            </a:r>
            <a:r>
              <a:rPr lang="en-GB" altLang="zh-CN" sz="1400" kern="0" dirty="0" smtClean="0"/>
              <a:t>Nikola Serafimovski (</a:t>
            </a:r>
            <a:r>
              <a:rPr lang="en-GB" altLang="zh-CN" sz="1400" kern="0" dirty="0" err="1" smtClean="0"/>
              <a:t>pureLiFi</a:t>
            </a:r>
            <a:r>
              <a:rPr lang="en-GB" altLang="zh-CN" sz="1400" kern="0" dirty="0" smtClean="0"/>
              <a:t>), Dobroslav Tsonev (</a:t>
            </a:r>
            <a:r>
              <a:rPr lang="en-GB" altLang="zh-CN" sz="1400" kern="0" dirty="0" err="1" smtClean="0"/>
              <a:t>pureLiFi</a:t>
            </a:r>
            <a:r>
              <a:rPr lang="en-GB" altLang="zh-CN" sz="1400" kern="0" dirty="0" smtClean="0"/>
              <a:t>), Abdullah S. </a:t>
            </a:r>
            <a:r>
              <a:rPr lang="en-GB" altLang="zh-CN" sz="1400" kern="0" dirty="0" err="1" smtClean="0"/>
              <a:t>Nufaii</a:t>
            </a:r>
            <a:r>
              <a:rPr lang="en-GB" altLang="zh-CN" sz="1400" kern="0" dirty="0" smtClean="0"/>
              <a:t> (Saudi Aramco), Ahmed J. </a:t>
            </a:r>
            <a:r>
              <a:rPr lang="en-GB" altLang="zh-CN" sz="1400" kern="0" dirty="0" err="1" smtClean="0"/>
              <a:t>Ghamdi</a:t>
            </a:r>
            <a:r>
              <a:rPr lang="en-GB" altLang="zh-CN" sz="1400" kern="0" dirty="0" smtClean="0"/>
              <a:t> (Saudi Aramco), Murat </a:t>
            </a:r>
            <a:r>
              <a:rPr lang="en-GB" altLang="zh-CN" sz="1400" kern="0" dirty="0" err="1" smtClean="0"/>
              <a:t>Uysal</a:t>
            </a:r>
            <a:r>
              <a:rPr lang="en-GB" altLang="zh-CN" sz="1400" kern="0" dirty="0" smtClean="0"/>
              <a:t> (</a:t>
            </a:r>
            <a:r>
              <a:rPr lang="en-GB" altLang="zh-CN" sz="1400" kern="0" dirty="0" err="1" smtClean="0"/>
              <a:t>Ozyegin</a:t>
            </a:r>
            <a:r>
              <a:rPr lang="en-GB" altLang="zh-CN" sz="1400" kern="0" dirty="0" smtClean="0"/>
              <a:t> University), </a:t>
            </a:r>
            <a:r>
              <a:rPr lang="en-GB" altLang="zh-CN" sz="1400" kern="0" dirty="0" err="1" smtClean="0"/>
              <a:t>Vinko</a:t>
            </a:r>
            <a:r>
              <a:rPr lang="en-GB" altLang="zh-CN" sz="1400" kern="0" dirty="0" smtClean="0"/>
              <a:t> </a:t>
            </a:r>
            <a:r>
              <a:rPr lang="en-GB" altLang="zh-CN" sz="1400" kern="0" dirty="0" err="1" smtClean="0"/>
              <a:t>Erceg</a:t>
            </a:r>
            <a:r>
              <a:rPr lang="en-GB" altLang="zh-CN" sz="1400" kern="0" dirty="0" smtClean="0"/>
              <a:t> (Broadcom), Tuncer Baykas (</a:t>
            </a:r>
            <a:r>
              <a:rPr lang="en-GB" altLang="zh-CN" sz="1400" kern="0" dirty="0" err="1" smtClean="0"/>
              <a:t>Istnabul</a:t>
            </a:r>
            <a:r>
              <a:rPr lang="en-GB" altLang="zh-CN" sz="1400" kern="0" dirty="0" smtClean="0"/>
              <a:t> </a:t>
            </a:r>
            <a:r>
              <a:rPr lang="en-GB" altLang="zh-CN" sz="1400" kern="0" dirty="0" err="1" smtClean="0"/>
              <a:t>Medipol</a:t>
            </a:r>
            <a:r>
              <a:rPr lang="en-GB" altLang="zh-CN" sz="1400" kern="0" dirty="0" smtClean="0"/>
              <a:t> University), Michael McInnis(Boeing), </a:t>
            </a:r>
            <a:r>
              <a:rPr lang="en-GB" altLang="zh-CN" sz="1400" kern="0" dirty="0" err="1" smtClean="0"/>
              <a:t>Alphan</a:t>
            </a:r>
            <a:r>
              <a:rPr lang="en-GB" altLang="zh-CN" sz="1400" kern="0" dirty="0" smtClean="0"/>
              <a:t> </a:t>
            </a:r>
            <a:r>
              <a:rPr lang="en-GB" altLang="zh-CN" sz="1400" kern="0" dirty="0" err="1" smtClean="0"/>
              <a:t>Sahin</a:t>
            </a:r>
            <a:r>
              <a:rPr lang="en-GB" altLang="zh-CN" sz="1400" kern="0" dirty="0" smtClean="0"/>
              <a:t> (</a:t>
            </a:r>
            <a:r>
              <a:rPr lang="en-GB" altLang="zh-CN" sz="1400" kern="0" dirty="0" err="1" smtClean="0"/>
              <a:t>InterDigital</a:t>
            </a:r>
            <a:r>
              <a:rPr lang="en-GB" altLang="zh-CN" sz="1400" kern="0" dirty="0" smtClean="0"/>
              <a:t>, Inc.), </a:t>
            </a:r>
            <a:r>
              <a:rPr lang="en-GB" altLang="zh-CN" sz="1400" kern="0" dirty="0" err="1" smtClean="0"/>
              <a:t>Rui</a:t>
            </a:r>
            <a:r>
              <a:rPr lang="en-GB" altLang="zh-CN" sz="1400" kern="0" dirty="0" smtClean="0"/>
              <a:t> Yang (</a:t>
            </a:r>
            <a:r>
              <a:rPr lang="en-GB" altLang="zh-CN" sz="1400" kern="0" dirty="0" err="1" smtClean="0"/>
              <a:t>InterDigital</a:t>
            </a:r>
            <a:r>
              <a:rPr lang="en-GB" altLang="zh-CN" sz="1400" kern="0" dirty="0" smtClean="0"/>
              <a:t>, Inc.), John Li (Huawei), Barnaby Fryer (Co-op Group Ltd.), Volker Jungnickel (</a:t>
            </a:r>
            <a:r>
              <a:rPr lang="en-GB" altLang="zh-CN" sz="1400" kern="0" dirty="0" err="1" smtClean="0"/>
              <a:t>Fraunhofer</a:t>
            </a:r>
            <a:r>
              <a:rPr lang="en-GB" altLang="zh-CN" sz="1400" kern="0" dirty="0" smtClean="0"/>
              <a:t> HHI)</a:t>
            </a:r>
          </a:p>
          <a:p>
            <a:pPr>
              <a:buFont typeface="+mj-lt"/>
              <a:buAutoNum type="arabicPeriod"/>
              <a:defRPr/>
            </a:pPr>
            <a:r>
              <a:rPr lang="en-GB" altLang="zh-CN" sz="1400" kern="0" dirty="0"/>
              <a:t>11-08/0525r0, “</a:t>
            </a:r>
            <a:r>
              <a:rPr lang="en-US" altLang="zh-CN" sz="1400" kern="0" dirty="0"/>
              <a:t>Recommendation for 60GHz PAR to be an Amendment to the 802.11 Standard</a:t>
            </a:r>
            <a:r>
              <a:rPr lang="en-GB" altLang="zh-CN" sz="1400" kern="0" dirty="0"/>
              <a:t>”, </a:t>
            </a:r>
            <a:r>
              <a:rPr lang="en-US" altLang="zh-CN" sz="1400" kern="0" dirty="0"/>
              <a:t>Mark </a:t>
            </a:r>
            <a:r>
              <a:rPr lang="en-US" altLang="zh-CN" sz="1400" kern="0" dirty="0" err="1"/>
              <a:t>Grodzinsky</a:t>
            </a:r>
            <a:r>
              <a:rPr lang="en-US" altLang="zh-CN" sz="1400" kern="0" dirty="0"/>
              <a:t> (</a:t>
            </a:r>
            <a:r>
              <a:rPr lang="en-US" altLang="zh-CN" sz="1400" kern="0" dirty="0" err="1"/>
              <a:t>Wilocity</a:t>
            </a:r>
            <a:r>
              <a:rPr lang="en-US" altLang="zh-CN" sz="1400" kern="0" dirty="0"/>
              <a:t>), Gal </a:t>
            </a:r>
            <a:r>
              <a:rPr lang="en-US" altLang="zh-CN" sz="1400" kern="0" dirty="0" err="1"/>
              <a:t>Basson</a:t>
            </a:r>
            <a:r>
              <a:rPr lang="en-US" altLang="zh-CN" sz="1400" kern="0" dirty="0"/>
              <a:t> (</a:t>
            </a:r>
            <a:r>
              <a:rPr lang="en-US" altLang="zh-CN" sz="1400" kern="0" dirty="0" err="1"/>
              <a:t>Wilocity</a:t>
            </a:r>
            <a:r>
              <a:rPr lang="en-US" altLang="zh-CN" sz="1400" kern="0" dirty="0"/>
              <a:t>), Matt Smith (Atheros), </a:t>
            </a:r>
            <a:r>
              <a:rPr lang="en-US" altLang="zh-CN" sz="1400" kern="0" dirty="0" err="1"/>
              <a:t>Amer</a:t>
            </a:r>
            <a:r>
              <a:rPr lang="en-US" altLang="zh-CN" sz="1400" kern="0" dirty="0"/>
              <a:t> Hassan (Microsoft) </a:t>
            </a:r>
            <a:endParaRPr lang="en-US" altLang="zh-CN" sz="1400" kern="0" dirty="0" smtClean="0"/>
          </a:p>
          <a:p>
            <a:pPr>
              <a:buFont typeface="+mj-lt"/>
              <a:buAutoNum type="arabicPeriod"/>
              <a:defRPr/>
            </a:pPr>
            <a:r>
              <a:rPr lang="en-US" altLang="zh-CN" sz="1400" u="sng" kern="0" dirty="0" smtClean="0"/>
              <a:t>http</a:t>
            </a:r>
            <a:r>
              <a:rPr lang="en-US" altLang="zh-CN" sz="1400" u="sng" kern="0" dirty="0"/>
              <a:t>://</a:t>
            </a:r>
            <a:r>
              <a:rPr lang="en-US" altLang="zh-CN" sz="1400" u="sng" kern="0" dirty="0" smtClean="0"/>
              <a:t>irdajp.org/irdajp.info/gigair.html</a:t>
            </a:r>
            <a:r>
              <a:rPr lang="en-US" altLang="zh-CN" sz="1400" kern="0" dirty="0" smtClean="0"/>
              <a:t> </a:t>
            </a:r>
            <a:endParaRPr lang="en-US" altLang="zh-CN" sz="1400" kern="0" dirty="0"/>
          </a:p>
          <a:p>
            <a:pPr>
              <a:defRPr/>
            </a:pPr>
            <a:endParaRPr lang="en-US" altLang="zh-CN" sz="1400" kern="0" dirty="0" smtClean="0"/>
          </a:p>
          <a:p>
            <a:pPr>
              <a:defRPr/>
            </a:pPr>
            <a:endParaRPr lang="fr-FR" altLang="zh-CN" sz="1400" kern="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1DEFACE-0661-413D-BB51-DD1466EC4AD6}" type="slidenum">
              <a:rPr lang="en-US" altLang="en-US" sz="1200" b="0" smtClean="0"/>
              <a:pPr>
                <a:spcBef>
                  <a:spcPct val="0"/>
                </a:spcBef>
                <a:buFontTx/>
                <a:buNone/>
              </a:pPr>
              <a:t>2</a:t>
            </a:fld>
            <a:endParaRPr lang="en-US" altLang="en-US" sz="1200" b="0" smtClean="0"/>
          </a:p>
        </p:txBody>
      </p:sp>
      <p:sp>
        <p:nvSpPr>
          <p:cNvPr id="1945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defRPr/>
            </a:pPr>
            <a:r>
              <a:rPr lang="en-US" altLang="en-US" dirty="0" smtClean="0"/>
              <a:t>This presentation provides </a:t>
            </a:r>
            <a:r>
              <a:rPr lang="en-US" altLang="en-US" dirty="0"/>
              <a:t>our initial </a:t>
            </a:r>
            <a:r>
              <a:rPr lang="en-US" altLang="en-US" dirty="0" smtClean="0"/>
              <a:t>considerations on potential tasks of LC </a:t>
            </a:r>
            <a:r>
              <a:rPr lang="en-US" altLang="en-US" dirty="0"/>
              <a:t>SG in preparing the PAR and CSD, </a:t>
            </a:r>
            <a:r>
              <a:rPr lang="en-US" altLang="en-US" dirty="0" smtClean="0"/>
              <a:t>including:</a:t>
            </a:r>
          </a:p>
          <a:p>
            <a:pPr marL="342900" indent="-342900" algn="just">
              <a:defRPr/>
            </a:pPr>
            <a:r>
              <a:rPr lang="en-US" altLang="en-US" dirty="0"/>
              <a:t>Form of </a:t>
            </a:r>
            <a:r>
              <a:rPr lang="en-US" altLang="en-US" dirty="0" smtClean="0"/>
              <a:t>standardization</a:t>
            </a:r>
            <a:endParaRPr lang="en-US" altLang="en-US" dirty="0"/>
          </a:p>
          <a:p>
            <a:pPr marL="342900" indent="-342900" algn="just">
              <a:defRPr/>
            </a:pPr>
            <a:r>
              <a:rPr lang="en-US" altLang="en-US" dirty="0" smtClean="0"/>
              <a:t>Spectrum</a:t>
            </a:r>
            <a:endParaRPr lang="en-US" altLang="en-US" dirty="0"/>
          </a:p>
          <a:p>
            <a:pPr marL="342900" indent="-342900" algn="just">
              <a:defRPr/>
            </a:pPr>
            <a:r>
              <a:rPr lang="en-US" altLang="en-US" dirty="0"/>
              <a:t>Design targets</a:t>
            </a:r>
          </a:p>
          <a:p>
            <a:pPr marL="342900" indent="-342900" algn="just">
              <a:defRPr/>
            </a:pPr>
            <a:r>
              <a:rPr lang="en-US" altLang="en-US" dirty="0"/>
              <a:t>Interoperability/coexistence issues</a:t>
            </a:r>
          </a:p>
          <a:p>
            <a:pPr marL="342900" indent="-342900" algn="just">
              <a:defRPr/>
            </a:pPr>
            <a:r>
              <a:rPr lang="en-US" altLang="en-US" dirty="0" smtClean="0"/>
              <a:t>Usage models</a:t>
            </a:r>
          </a:p>
          <a:p>
            <a:pPr marL="342900" indent="-342900" algn="just">
              <a:defRPr/>
            </a:pPr>
            <a:r>
              <a:rPr lang="en-US" altLang="en-US" dirty="0"/>
              <a:t>Possible timeline</a:t>
            </a:r>
          </a:p>
          <a:p>
            <a:pPr algn="just">
              <a:buNone/>
              <a:defRPr/>
            </a:pPr>
            <a:endParaRPr lang="en-US" altLang="en-US" dirty="0"/>
          </a:p>
          <a:p>
            <a:pPr algn="just">
              <a:buNone/>
              <a:defRPr/>
            </a:pPr>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Date Placeholder 3"/>
          <p:cNvSpPr>
            <a:spLocks noGrp="1"/>
          </p:cNvSpPr>
          <p:nvPr>
            <p:ph type="dt" sz="quarter" idx="10"/>
          </p:nvPr>
        </p:nvSpPr>
        <p:spPr>
          <a:xfrm>
            <a:off x="696913" y="332601"/>
            <a:ext cx="95539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S</a:t>
            </a:r>
            <a:r>
              <a:rPr lang="en-US" altLang="zh-CN" sz="1800" dirty="0" smtClean="0"/>
              <a:t>ept</a:t>
            </a:r>
            <a:r>
              <a:rPr lang="en-US" altLang="en-US" sz="1800" dirty="0" smtClean="0"/>
              <a:t> 2017</a:t>
            </a:r>
          </a:p>
        </p:txBody>
      </p:sp>
      <p:sp>
        <p:nvSpPr>
          <p:cNvPr id="17414" name="Footer Placeholder 4"/>
          <p:cNvSpPr>
            <a:spLocks noGrp="1"/>
          </p:cNvSpPr>
          <p:nvPr>
            <p:ph type="ftr" sz="quarter" idx="11"/>
          </p:nvPr>
        </p:nvSpPr>
        <p:spPr>
          <a:xfrm>
            <a:off x="5791200" y="6475413"/>
            <a:ext cx="27527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Dong Chen, John Li, Jiamin Chen (Huawei)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729554D-AC5A-496A-8DED-27BDCCDDB653}" type="slidenum">
              <a:rPr lang="en-US" altLang="en-US" sz="1200" b="0" smtClean="0"/>
              <a:pPr>
                <a:spcBef>
                  <a:spcPct val="0"/>
                </a:spcBef>
                <a:buFontTx/>
                <a:buNone/>
              </a:pPr>
              <a:t>3</a:t>
            </a:fld>
            <a:endParaRPr lang="en-US" altLang="en-US" sz="1200" b="0" smtClean="0"/>
          </a:p>
        </p:txBody>
      </p:sp>
      <p:sp>
        <p:nvSpPr>
          <p:cNvPr id="21507" name="Rectangle 3"/>
          <p:cNvSpPr>
            <a:spLocks noGrp="1" noChangeArrowheads="1"/>
          </p:cNvSpPr>
          <p:nvPr>
            <p:ph type="body" idx="4294967295"/>
          </p:nvPr>
        </p:nvSpPr>
        <p:spPr>
          <a:xfrm>
            <a:off x="685800" y="1676400"/>
            <a:ext cx="7772400" cy="4799013"/>
          </a:xfrm>
        </p:spPr>
        <p:txBody>
          <a:bodyPr/>
          <a:lstStyle/>
          <a:p>
            <a:pPr marL="342900" lvl="1" indent="-342900">
              <a:buFontTx/>
              <a:buChar char="•"/>
              <a:defRPr/>
            </a:pPr>
            <a:r>
              <a:rPr lang="en-US" altLang="zh-CN" sz="2400" b="1" dirty="0" smtClean="0"/>
              <a:t>Whether the PAR should target an amendment or a new series has been discussed in LC-TIG</a:t>
            </a:r>
          </a:p>
          <a:p>
            <a:pPr lvl="1">
              <a:defRPr/>
            </a:pPr>
            <a:r>
              <a:rPr lang="en-US" altLang="zh-CN" i="1" dirty="0" smtClean="0"/>
              <a:t>TIG </a:t>
            </a:r>
            <a:r>
              <a:rPr lang="en-US" altLang="zh-CN" i="1" dirty="0"/>
              <a:t>report [1]: The decision of whether LC should be a standalone standard (i.e., 802.11.3) or an amendment (802.11xx), should be left to the Study Group. However, the benefits of inheriting the upper portion of the 802.11 MAC and services it provides are seen as key enablers for the commercial success of the technology and therefore the LC TIG recommends that LC should be considered to become an 802.11 amendment rather than a standalone standard</a:t>
            </a:r>
            <a:r>
              <a:rPr lang="en-US" altLang="zh-CN" i="1" dirty="0" smtClean="0"/>
              <a:t>.</a:t>
            </a:r>
          </a:p>
          <a:p>
            <a:pPr marL="342900" lvl="1" indent="-342900">
              <a:buFontTx/>
              <a:buChar char="•"/>
              <a:defRPr/>
            </a:pPr>
            <a:r>
              <a:rPr lang="en-US" altLang="zh-CN" sz="2400" b="1" dirty="0"/>
              <a:t>LC-SG need to </a:t>
            </a:r>
            <a:r>
              <a:rPr lang="en-US" altLang="zh-CN" sz="2400" b="1" dirty="0" smtClean="0"/>
              <a:t>further discuss the issue. The decision should be left to the WG.</a:t>
            </a:r>
          </a:p>
        </p:txBody>
      </p:sp>
      <p:sp>
        <p:nvSpPr>
          <p:cNvPr id="19460" name="Rectangle 2"/>
          <p:cNvSpPr txBox="1">
            <a:spLocks noChangeArrowheads="1"/>
          </p:cNvSpPr>
          <p:nvPr/>
        </p:nvSpPr>
        <p:spPr bwMode="auto">
          <a:xfrm>
            <a:off x="0" y="533400"/>
            <a:ext cx="9144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Form of Standardization</a:t>
            </a:r>
          </a:p>
        </p:txBody>
      </p:sp>
      <p:sp>
        <p:nvSpPr>
          <p:cNvPr id="19461" name="Date Placeholder 3"/>
          <p:cNvSpPr>
            <a:spLocks noGrp="1"/>
          </p:cNvSpPr>
          <p:nvPr>
            <p:ph type="dt" sz="quarter" idx="10"/>
          </p:nvPr>
        </p:nvSpPr>
        <p:spPr>
          <a:xfrm>
            <a:off x="696913" y="332601"/>
            <a:ext cx="95539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S</a:t>
            </a:r>
            <a:r>
              <a:rPr lang="en-US" altLang="zh-CN" sz="1800" dirty="0" smtClean="0"/>
              <a:t>ept</a:t>
            </a:r>
            <a:r>
              <a:rPr lang="en-US" altLang="en-US" sz="1800" dirty="0" smtClean="0"/>
              <a:t> 2017</a:t>
            </a:r>
          </a:p>
        </p:txBody>
      </p:sp>
      <p:sp>
        <p:nvSpPr>
          <p:cNvPr id="19462" name="Footer Placeholder 4"/>
          <p:cNvSpPr>
            <a:spLocks noGrp="1"/>
          </p:cNvSpPr>
          <p:nvPr>
            <p:ph type="ftr" sz="quarter" idx="11"/>
          </p:nvPr>
        </p:nvSpPr>
        <p:spPr>
          <a:xfrm>
            <a:off x="5791200" y="6475413"/>
            <a:ext cx="27527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Dong Chen, John Li, Jiamin Chen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dirty="0"/>
              <a:t>Form of Standardization</a:t>
            </a:r>
            <a:endParaRPr lang="zh-CN" altLang="en-US" dirty="0"/>
          </a:p>
        </p:txBody>
      </p:sp>
      <p:sp>
        <p:nvSpPr>
          <p:cNvPr id="3" name="内容占位符 2"/>
          <p:cNvSpPr>
            <a:spLocks noGrp="1"/>
          </p:cNvSpPr>
          <p:nvPr>
            <p:ph idx="1"/>
          </p:nvPr>
        </p:nvSpPr>
        <p:spPr>
          <a:xfrm>
            <a:off x="685800" y="1752600"/>
            <a:ext cx="7772400" cy="4114800"/>
          </a:xfrm>
        </p:spPr>
        <p:txBody>
          <a:bodyPr/>
          <a:lstStyle/>
          <a:p>
            <a:pPr marL="342900" lvl="1" indent="-342900">
              <a:buFontTx/>
              <a:buChar char="•"/>
              <a:defRPr/>
            </a:pPr>
            <a:r>
              <a:rPr lang="en-US" altLang="zh-CN" sz="2400" b="1" dirty="0"/>
              <a:t>Amendment</a:t>
            </a:r>
          </a:p>
          <a:p>
            <a:pPr lvl="1">
              <a:lnSpc>
                <a:spcPct val="90000"/>
              </a:lnSpc>
              <a:defRPr/>
            </a:pPr>
            <a:r>
              <a:rPr lang="en-US" altLang="en-US" dirty="0"/>
              <a:t>Easier for chipset design: existing standard could be referenced as a basis</a:t>
            </a:r>
          </a:p>
          <a:p>
            <a:pPr lvl="1">
              <a:lnSpc>
                <a:spcPct val="90000"/>
              </a:lnSpc>
              <a:defRPr/>
            </a:pPr>
            <a:r>
              <a:rPr lang="en-US" altLang="zh-CN" dirty="0"/>
              <a:t>Market has been trained how to decipher the </a:t>
            </a:r>
            <a:r>
              <a:rPr lang="en-US" altLang="zh-CN" dirty="0" err="1"/>
              <a:t>802.11abgn</a:t>
            </a:r>
            <a:r>
              <a:rPr lang="en-US" altLang="zh-CN" dirty="0"/>
              <a:t> </a:t>
            </a:r>
            <a:r>
              <a:rPr lang="en-US" altLang="zh-CN" dirty="0" smtClean="0"/>
              <a:t>code </a:t>
            </a:r>
            <a:r>
              <a:rPr lang="en-US" altLang="en-US" dirty="0" smtClean="0"/>
              <a:t>[</a:t>
            </a:r>
            <a:r>
              <a:rPr lang="en-US" altLang="en-US" dirty="0"/>
              <a:t>2]</a:t>
            </a:r>
          </a:p>
          <a:p>
            <a:pPr lvl="1">
              <a:lnSpc>
                <a:spcPct val="90000"/>
              </a:lnSpc>
              <a:defRPr/>
            </a:pPr>
            <a:r>
              <a:rPr lang="en-US" altLang="en-US" dirty="0" smtClean="0"/>
              <a:t>Adopted </a:t>
            </a:r>
            <a:r>
              <a:rPr lang="en-US" altLang="en-US" dirty="0"/>
              <a:t>technologies may be restricted, as it should be compatible with current  or slightly modified MAC standard</a:t>
            </a:r>
          </a:p>
          <a:p>
            <a:pPr marL="342900" lvl="1" indent="-342900">
              <a:buFontTx/>
              <a:buChar char="•"/>
              <a:defRPr/>
            </a:pPr>
            <a:r>
              <a:rPr lang="en-US" altLang="en-US" sz="2400" b="1" dirty="0"/>
              <a:t>New series </a:t>
            </a:r>
          </a:p>
          <a:p>
            <a:pPr lvl="1">
              <a:lnSpc>
                <a:spcPct val="90000"/>
              </a:lnSpc>
              <a:defRPr/>
            </a:pPr>
            <a:r>
              <a:rPr lang="en-US" altLang="en-US" dirty="0"/>
              <a:t>MAC may be designed from scratch to be compatible with LC operations</a:t>
            </a:r>
          </a:p>
          <a:p>
            <a:pPr lvl="1">
              <a:lnSpc>
                <a:spcPct val="90000"/>
              </a:lnSpc>
              <a:defRPr/>
            </a:pPr>
            <a:r>
              <a:rPr lang="en-US" altLang="en-US" dirty="0" smtClean="0"/>
              <a:t>Efforts </a:t>
            </a:r>
            <a:r>
              <a:rPr lang="en-US" altLang="en-US" dirty="0"/>
              <a:t>are needed to educate the </a:t>
            </a:r>
            <a:r>
              <a:rPr lang="en-US" altLang="en-US" dirty="0" smtClean="0"/>
              <a:t>market about the new code, e.g. </a:t>
            </a:r>
            <a:r>
              <a:rPr lang="en-US" altLang="en-US" dirty="0" err="1" smtClean="0"/>
              <a:t>802.11.x</a:t>
            </a:r>
            <a:endParaRPr lang="en-US" altLang="en-US" dirty="0"/>
          </a:p>
          <a:p>
            <a:pPr lvl="1">
              <a:lnSpc>
                <a:spcPct val="90000"/>
              </a:lnSpc>
              <a:defRPr/>
            </a:pPr>
            <a:r>
              <a:rPr lang="en-US" altLang="en-US" dirty="0"/>
              <a:t>No precedent in </a:t>
            </a:r>
            <a:r>
              <a:rPr lang="en-US" altLang="en-US" dirty="0" smtClean="0"/>
              <a:t>802.11 that targets at a new standalone standard has </a:t>
            </a:r>
            <a:r>
              <a:rPr lang="en-US" altLang="zh-CN" dirty="0" smtClean="0"/>
              <a:t>resulted </a:t>
            </a:r>
            <a:r>
              <a:rPr lang="en-US" altLang="zh-CN" dirty="0"/>
              <a:t>in successful specifications</a:t>
            </a:r>
            <a:endParaRPr lang="en-US" altLang="en-US" dirty="0"/>
          </a:p>
          <a:p>
            <a:endParaRPr lang="zh-CN" altLang="en-US" dirty="0"/>
          </a:p>
        </p:txBody>
      </p:sp>
      <p:sp>
        <p:nvSpPr>
          <p:cNvPr id="4" name="日期占位符 3"/>
          <p:cNvSpPr>
            <a:spLocks noGrp="1"/>
          </p:cNvSpPr>
          <p:nvPr>
            <p:ph type="dt" sz="half" idx="10"/>
          </p:nvPr>
        </p:nvSpPr>
        <p:spPr>
          <a:xfrm>
            <a:off x="696913" y="332601"/>
            <a:ext cx="955390" cy="276999"/>
          </a:xfrm>
        </p:spPr>
        <p:txBody>
          <a:bodyPr/>
          <a:lstStyle/>
          <a:p>
            <a:pPr>
              <a:defRPr/>
            </a:pPr>
            <a:r>
              <a:rPr lang="en-US" dirty="0" smtClean="0"/>
              <a:t>Sept 2017</a:t>
            </a:r>
            <a:endParaRPr lang="en-US" dirty="0"/>
          </a:p>
        </p:txBody>
      </p:sp>
      <p:sp>
        <p:nvSpPr>
          <p:cNvPr id="5" name="页脚占位符 4"/>
          <p:cNvSpPr>
            <a:spLocks noGrp="1"/>
          </p:cNvSpPr>
          <p:nvPr>
            <p:ph type="ftr" sz="quarter" idx="11"/>
          </p:nvPr>
        </p:nvSpPr>
        <p:spPr/>
        <p:txBody>
          <a:bodyPr/>
          <a:lstStyle/>
          <a:p>
            <a:r>
              <a:rPr lang="en-US" altLang="en-US" dirty="0"/>
              <a:t>Dong Chen, John Li, Jiamin Chen (Huawei)</a:t>
            </a:r>
          </a:p>
        </p:txBody>
      </p:sp>
      <p:sp>
        <p:nvSpPr>
          <p:cNvPr id="6" name="灯片编号占位符 5"/>
          <p:cNvSpPr>
            <a:spLocks noGrp="1"/>
          </p:cNvSpPr>
          <p:nvPr>
            <p:ph type="sldNum" sz="quarter" idx="12"/>
          </p:nvPr>
        </p:nvSpPr>
        <p:spPr/>
        <p:txBody>
          <a:bodyPr/>
          <a:lstStyle/>
          <a:p>
            <a:pPr>
              <a:defRPr/>
            </a:pPr>
            <a:r>
              <a:rPr lang="en-US" altLang="en-US" smtClean="0"/>
              <a:t>Slide </a:t>
            </a:r>
            <a:fld id="{D79B4CAB-5470-4CD8-A020-3C9FB397084B}" type="slidenum">
              <a:rPr lang="en-US" altLang="en-US" smtClean="0"/>
              <a:pPr>
                <a:defRPr/>
              </a:pPr>
              <a:t>4</a:t>
            </a:fld>
            <a:endParaRPr lang="en-US" altLang="en-US"/>
          </a:p>
        </p:txBody>
      </p:sp>
    </p:spTree>
    <p:extLst>
      <p:ext uri="{BB962C8B-B14F-4D97-AF65-F5344CB8AC3E}">
        <p14:creationId xmlns:p14="http://schemas.microsoft.com/office/powerpoint/2010/main" val="25964419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521023B-C75D-4215-91E6-F586462B1F0D}" type="slidenum">
              <a:rPr lang="en-US" altLang="en-US" sz="1200" b="0" smtClean="0"/>
              <a:pPr>
                <a:spcBef>
                  <a:spcPct val="0"/>
                </a:spcBef>
                <a:buFontTx/>
                <a:buNone/>
              </a:pPr>
              <a:t>5</a:t>
            </a:fld>
            <a:endParaRPr lang="en-US" altLang="en-US" sz="1200" b="0" smtClean="0"/>
          </a:p>
        </p:txBody>
      </p:sp>
      <p:sp>
        <p:nvSpPr>
          <p:cNvPr id="23555" name="Rectangle 3"/>
          <p:cNvSpPr>
            <a:spLocks noGrp="1" noChangeArrowheads="1"/>
          </p:cNvSpPr>
          <p:nvPr>
            <p:ph type="body" idx="4294967295"/>
          </p:nvPr>
        </p:nvSpPr>
        <p:spPr>
          <a:xfrm>
            <a:off x="685800" y="1676400"/>
            <a:ext cx="7772400" cy="4114800"/>
          </a:xfrm>
        </p:spPr>
        <p:txBody>
          <a:bodyPr/>
          <a:lstStyle/>
          <a:p>
            <a:r>
              <a:rPr lang="en-US" altLang="zh-CN" dirty="0"/>
              <a:t>Should LC SG only focus on visible light band ?</a:t>
            </a:r>
            <a:endParaRPr lang="en-US" altLang="en-US" dirty="0"/>
          </a:p>
          <a:p>
            <a:pPr lvl="1">
              <a:lnSpc>
                <a:spcPct val="90000"/>
              </a:lnSpc>
              <a:defRPr/>
            </a:pPr>
            <a:r>
              <a:rPr lang="en-US" altLang="zh-CN" dirty="0"/>
              <a:t>Pros of including the infrared band</a:t>
            </a:r>
          </a:p>
          <a:p>
            <a:pPr lvl="2">
              <a:lnSpc>
                <a:spcPct val="90000"/>
              </a:lnSpc>
            </a:pPr>
            <a:r>
              <a:rPr lang="en-US" altLang="en-US" dirty="0"/>
              <a:t>IR may be an appropriate uplink solution. There would be no glare from the mobile equipment if infrared is implemented in the uplink;</a:t>
            </a:r>
          </a:p>
          <a:p>
            <a:pPr lvl="2">
              <a:lnSpc>
                <a:spcPct val="90000"/>
              </a:lnSpc>
            </a:pPr>
            <a:r>
              <a:rPr lang="en-US" altLang="en-US" dirty="0"/>
              <a:t>IR has the potential to provide high data rate due to the wide modulation bandwidth of IR LED </a:t>
            </a:r>
            <a:r>
              <a:rPr lang="en-US" altLang="en-US" dirty="0" smtClean="0"/>
              <a:t>[3].</a:t>
            </a:r>
            <a:endParaRPr lang="en-US" altLang="en-US" dirty="0"/>
          </a:p>
          <a:p>
            <a:pPr lvl="1">
              <a:lnSpc>
                <a:spcPct val="90000"/>
              </a:lnSpc>
              <a:defRPr/>
            </a:pPr>
            <a:r>
              <a:rPr lang="en-US" altLang="zh-CN" dirty="0"/>
              <a:t>Cons of including the infrared band</a:t>
            </a:r>
          </a:p>
          <a:p>
            <a:pPr lvl="2">
              <a:lnSpc>
                <a:spcPct val="90000"/>
              </a:lnSpc>
            </a:pPr>
            <a:r>
              <a:rPr lang="en-US" altLang="en-US" dirty="0"/>
              <a:t>May increase complexity of the specification, i.e. may lead to a FDD system which need extra standard efforts</a:t>
            </a:r>
          </a:p>
          <a:p>
            <a:pPr lvl="2">
              <a:lnSpc>
                <a:spcPct val="90000"/>
              </a:lnSpc>
            </a:pPr>
            <a:r>
              <a:rPr lang="en-US" altLang="en-US" dirty="0"/>
              <a:t>Additional cost and </a:t>
            </a:r>
            <a:r>
              <a:rPr lang="en-US" altLang="en-US" dirty="0" smtClean="0"/>
              <a:t>complexity</a:t>
            </a:r>
          </a:p>
          <a:p>
            <a:pPr lvl="2">
              <a:lnSpc>
                <a:spcPct val="90000"/>
              </a:lnSpc>
            </a:pPr>
            <a:r>
              <a:rPr lang="en-US" altLang="en-US" dirty="0"/>
              <a:t>The Infrared (IR) PHY specification (Clause 15) in IEEE802.11-2012 has been removed. So people may wonder whether it is necessary to define a IR PHY again in 802.11 spec</a:t>
            </a:r>
          </a:p>
          <a:p>
            <a:pPr lvl="1"/>
            <a:endParaRPr lang="en-US" altLang="en-US" dirty="0" smtClean="0"/>
          </a:p>
        </p:txBody>
      </p:sp>
      <p:sp>
        <p:nvSpPr>
          <p:cNvPr id="2355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Spectrum</a:t>
            </a:r>
          </a:p>
        </p:txBody>
      </p:sp>
      <p:sp>
        <p:nvSpPr>
          <p:cNvPr id="23557" name="Date Placeholder 3"/>
          <p:cNvSpPr>
            <a:spLocks noGrp="1"/>
          </p:cNvSpPr>
          <p:nvPr>
            <p:ph type="dt" sz="quarter" idx="10"/>
          </p:nvPr>
        </p:nvSpPr>
        <p:spPr>
          <a:xfrm>
            <a:off x="696913" y="332601"/>
            <a:ext cx="95539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S</a:t>
            </a:r>
            <a:r>
              <a:rPr lang="en-US" altLang="zh-CN" sz="1800" dirty="0" smtClean="0"/>
              <a:t>ept</a:t>
            </a:r>
            <a:r>
              <a:rPr lang="en-US" altLang="en-US" sz="1800" dirty="0" smtClean="0"/>
              <a:t> 2017</a:t>
            </a:r>
          </a:p>
        </p:txBody>
      </p:sp>
      <p:sp>
        <p:nvSpPr>
          <p:cNvPr id="23558" name="Footer Placeholder 4"/>
          <p:cNvSpPr>
            <a:spLocks noGrp="1"/>
          </p:cNvSpPr>
          <p:nvPr>
            <p:ph type="ftr" sz="quarter" idx="11"/>
          </p:nvPr>
        </p:nvSpPr>
        <p:spPr>
          <a:xfrm>
            <a:off x="5791200" y="6475413"/>
            <a:ext cx="27527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Dong Chen, John Li, Jiamin Chen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A25CFBA-AD97-4C14-AAF5-838EA1F42BD7}" type="slidenum">
              <a:rPr lang="en-US" altLang="en-US" sz="1200" b="0" smtClean="0"/>
              <a:pPr>
                <a:spcBef>
                  <a:spcPct val="0"/>
                </a:spcBef>
                <a:buFontTx/>
                <a:buNone/>
              </a:pPr>
              <a:t>6</a:t>
            </a:fld>
            <a:endParaRPr lang="en-US" altLang="en-US" sz="1200" b="0" smtClean="0"/>
          </a:p>
        </p:txBody>
      </p:sp>
      <p:sp>
        <p:nvSpPr>
          <p:cNvPr id="25603" name="Rectangle 3"/>
          <p:cNvSpPr>
            <a:spLocks noGrp="1" noChangeArrowheads="1"/>
          </p:cNvSpPr>
          <p:nvPr>
            <p:ph type="body" idx="4294967295"/>
          </p:nvPr>
        </p:nvSpPr>
        <p:spPr>
          <a:xfrm>
            <a:off x="685800" y="1676400"/>
            <a:ext cx="7772400" cy="4114800"/>
          </a:xfrm>
        </p:spPr>
        <p:txBody>
          <a:bodyPr/>
          <a:lstStyle/>
          <a:p>
            <a:pPr algn="just"/>
            <a:r>
              <a:rPr lang="en-US" altLang="en-US" dirty="0"/>
              <a:t>Multiple modulation bandwidth support</a:t>
            </a:r>
          </a:p>
          <a:p>
            <a:pPr lvl="1">
              <a:lnSpc>
                <a:spcPct val="90000"/>
              </a:lnSpc>
              <a:defRPr/>
            </a:pPr>
            <a:r>
              <a:rPr lang="en-US" altLang="en-US" dirty="0"/>
              <a:t>Modulation bandwidth of LEDs </a:t>
            </a:r>
            <a:r>
              <a:rPr lang="en-US" altLang="en-US" dirty="0" smtClean="0"/>
              <a:t>varies widely</a:t>
            </a:r>
            <a:endParaRPr lang="en-US" altLang="en-US" dirty="0"/>
          </a:p>
          <a:p>
            <a:pPr lvl="2">
              <a:lnSpc>
                <a:spcPct val="90000"/>
              </a:lnSpc>
            </a:pPr>
            <a:r>
              <a:rPr lang="en-US" altLang="en-US" dirty="0"/>
              <a:t>The modulation </a:t>
            </a:r>
            <a:r>
              <a:rPr lang="en-US" altLang="en-US" dirty="0" smtClean="0"/>
              <a:t>bandwidths </a:t>
            </a:r>
            <a:r>
              <a:rPr lang="en-US" altLang="en-US" dirty="0"/>
              <a:t>of off-the-shelf LEDs </a:t>
            </a:r>
            <a:r>
              <a:rPr lang="en-US" altLang="en-US" dirty="0" smtClean="0"/>
              <a:t>range from several </a:t>
            </a:r>
            <a:r>
              <a:rPr lang="en-US" altLang="en-US" dirty="0"/>
              <a:t>MHz to tens of </a:t>
            </a:r>
            <a:r>
              <a:rPr lang="en-US" altLang="en-US" dirty="0" err="1"/>
              <a:t>MHz.</a:t>
            </a:r>
            <a:r>
              <a:rPr lang="en-US" altLang="en-US" dirty="0"/>
              <a:t> With equalizations and filtering, the modulation bandwidth can be improved to GHz level</a:t>
            </a:r>
          </a:p>
          <a:p>
            <a:pPr lvl="1">
              <a:lnSpc>
                <a:spcPct val="90000"/>
              </a:lnSpc>
              <a:defRPr/>
            </a:pPr>
            <a:r>
              <a:rPr lang="en-US" altLang="en-US" i="1" dirty="0"/>
              <a:t>Proposal 1: </a:t>
            </a:r>
            <a:r>
              <a:rPr lang="en-GB" altLang="zh-CN" i="1" dirty="0"/>
              <a:t>the </a:t>
            </a:r>
            <a:r>
              <a:rPr lang="en-GB" altLang="zh-CN" i="1" dirty="0" smtClean="0"/>
              <a:t>PAR/CSD </a:t>
            </a:r>
            <a:r>
              <a:rPr lang="en-GB" altLang="zh-CN" i="1" dirty="0"/>
              <a:t>should target </a:t>
            </a:r>
            <a:r>
              <a:rPr lang="en-US" altLang="en-US" i="1" dirty="0"/>
              <a:t>to specify technologies to enable </a:t>
            </a:r>
            <a:r>
              <a:rPr lang="en-US" altLang="en-US" i="1" dirty="0" smtClean="0"/>
              <a:t>inter-operation </a:t>
            </a:r>
            <a:r>
              <a:rPr lang="en-US" altLang="en-US" i="1" dirty="0"/>
              <a:t>between devices with different modulation bandwidths</a:t>
            </a:r>
          </a:p>
        </p:txBody>
      </p:sp>
      <p:sp>
        <p:nvSpPr>
          <p:cNvPr id="2560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Design Target: </a:t>
            </a:r>
            <a:r>
              <a:rPr lang="en-US" altLang="en-US" sz="3200" dirty="0" smtClean="0"/>
              <a:t>Modulation </a:t>
            </a:r>
            <a:r>
              <a:rPr lang="en-US" altLang="en-US" sz="3200" dirty="0"/>
              <a:t>B</a:t>
            </a:r>
            <a:r>
              <a:rPr lang="en-US" altLang="en-US" sz="3200" dirty="0" smtClean="0"/>
              <a:t>andwidth</a:t>
            </a:r>
            <a:endParaRPr lang="en-US" altLang="en-US" sz="3200" dirty="0"/>
          </a:p>
        </p:txBody>
      </p:sp>
      <p:sp>
        <p:nvSpPr>
          <p:cNvPr id="25605" name="Date Placeholder 3"/>
          <p:cNvSpPr>
            <a:spLocks noGrp="1"/>
          </p:cNvSpPr>
          <p:nvPr>
            <p:ph type="dt" sz="quarter" idx="10"/>
          </p:nvPr>
        </p:nvSpPr>
        <p:spPr>
          <a:xfrm>
            <a:off x="696913" y="332601"/>
            <a:ext cx="95539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S</a:t>
            </a:r>
            <a:r>
              <a:rPr lang="en-US" altLang="zh-CN" sz="1800" dirty="0" smtClean="0"/>
              <a:t>ept</a:t>
            </a:r>
            <a:r>
              <a:rPr lang="en-US" altLang="en-US" sz="1800" dirty="0" smtClean="0"/>
              <a:t> 2017</a:t>
            </a:r>
          </a:p>
        </p:txBody>
      </p:sp>
      <p:sp>
        <p:nvSpPr>
          <p:cNvPr id="25606" name="Footer Placeholder 4"/>
          <p:cNvSpPr>
            <a:spLocks noGrp="1"/>
          </p:cNvSpPr>
          <p:nvPr>
            <p:ph type="ftr" sz="quarter" idx="11"/>
          </p:nvPr>
        </p:nvSpPr>
        <p:spPr>
          <a:xfrm>
            <a:off x="5791200" y="6475413"/>
            <a:ext cx="27527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Dong Chen, John Li, Jiamin Chen (Huawei)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4831A71-CD97-407B-A54D-FF14AE65B0CC}" type="slidenum">
              <a:rPr lang="en-US" altLang="en-US" sz="1200" b="0" smtClean="0"/>
              <a:pPr>
                <a:spcBef>
                  <a:spcPct val="0"/>
                </a:spcBef>
                <a:buFontTx/>
                <a:buNone/>
              </a:pPr>
              <a:t>7</a:t>
            </a:fld>
            <a:endParaRPr lang="en-US" altLang="en-US" sz="1200" b="0" smtClean="0"/>
          </a:p>
        </p:txBody>
      </p:sp>
      <p:sp>
        <p:nvSpPr>
          <p:cNvPr id="31747" name="Rectangle 3"/>
          <p:cNvSpPr>
            <a:spLocks noGrp="1" noChangeArrowheads="1"/>
          </p:cNvSpPr>
          <p:nvPr>
            <p:ph type="body" idx="4294967295"/>
          </p:nvPr>
        </p:nvSpPr>
        <p:spPr>
          <a:xfrm>
            <a:off x="685800" y="1676400"/>
            <a:ext cx="7772400" cy="4114800"/>
          </a:xfrm>
        </p:spPr>
        <p:txBody>
          <a:bodyPr/>
          <a:lstStyle/>
          <a:p>
            <a:pPr marL="342900" lvl="1" indent="-342900">
              <a:buFontTx/>
              <a:buChar char="•"/>
              <a:defRPr/>
            </a:pPr>
            <a:r>
              <a:rPr lang="en-US" altLang="zh-CN" sz="2400" b="1" dirty="0" smtClean="0"/>
              <a:t>Potential target throughput metrics</a:t>
            </a:r>
            <a:endParaRPr lang="en-US" altLang="zh-CN" sz="2400" b="1" dirty="0"/>
          </a:p>
          <a:p>
            <a:pPr lvl="1">
              <a:lnSpc>
                <a:spcPct val="90000"/>
              </a:lnSpc>
              <a:defRPr/>
            </a:pPr>
            <a:r>
              <a:rPr lang="en-US" altLang="zh-CN" dirty="0"/>
              <a:t>Aggregated throughput (measured at the MAC data service access point):</a:t>
            </a:r>
          </a:p>
          <a:p>
            <a:pPr lvl="1">
              <a:lnSpc>
                <a:spcPct val="90000"/>
              </a:lnSpc>
              <a:defRPr/>
            </a:pPr>
            <a:r>
              <a:rPr lang="en-US" altLang="zh-CN" dirty="0"/>
              <a:t>Maximum single link throughput (measured at the MAC data service access point</a:t>
            </a:r>
            <a:r>
              <a:rPr lang="en-US" altLang="zh-CN" dirty="0" smtClean="0"/>
              <a:t>):</a:t>
            </a:r>
            <a:endParaRPr lang="en-US" altLang="zh-CN" dirty="0">
              <a:solidFill>
                <a:srgbClr val="FF0000"/>
              </a:solidFill>
            </a:endParaRPr>
          </a:p>
          <a:p>
            <a:pPr lvl="1">
              <a:lnSpc>
                <a:spcPct val="90000"/>
              </a:lnSpc>
              <a:defRPr/>
            </a:pPr>
            <a:r>
              <a:rPr lang="en-GB" altLang="zh-CN" dirty="0"/>
              <a:t>Average throughput per station (measured at the MAC data service access point)</a:t>
            </a:r>
          </a:p>
          <a:p>
            <a:pPr marL="342900" lvl="1" indent="-342900">
              <a:lnSpc>
                <a:spcPct val="90000"/>
              </a:lnSpc>
              <a:buFontTx/>
              <a:buChar char="•"/>
              <a:defRPr/>
            </a:pPr>
            <a:r>
              <a:rPr lang="en-GB" altLang="zh-CN" sz="2400" b="1" dirty="0"/>
              <a:t>Any other </a:t>
            </a:r>
            <a:r>
              <a:rPr lang="en-GB" altLang="zh-CN" sz="2400" b="1" dirty="0" smtClean="0"/>
              <a:t>metrics should be considered for LC?</a:t>
            </a:r>
            <a:endParaRPr lang="en-GB" altLang="zh-CN" sz="2400" b="1" dirty="0"/>
          </a:p>
          <a:p>
            <a:pPr marL="342900" lvl="1" indent="-342900">
              <a:lnSpc>
                <a:spcPct val="90000"/>
              </a:lnSpc>
              <a:buFontTx/>
              <a:buChar char="•"/>
              <a:defRPr/>
            </a:pPr>
            <a:r>
              <a:rPr lang="en-GB" altLang="zh-CN" sz="2400" b="1" i="1" dirty="0" smtClean="0"/>
              <a:t>Proposal 2: </a:t>
            </a:r>
            <a:r>
              <a:rPr lang="en-GB" altLang="zh-CN" sz="2400" b="1" i="1" dirty="0"/>
              <a:t>the </a:t>
            </a:r>
            <a:r>
              <a:rPr lang="en-GB" altLang="zh-CN" sz="2400" b="1" i="1" dirty="0" smtClean="0"/>
              <a:t>PAR/CSD </a:t>
            </a:r>
            <a:r>
              <a:rPr lang="en-GB" altLang="zh-CN" sz="2400" b="1" i="1" dirty="0"/>
              <a:t>should </a:t>
            </a:r>
            <a:r>
              <a:rPr lang="en-GB" altLang="zh-CN" sz="2400" b="1" i="1" dirty="0" smtClean="0"/>
              <a:t>target maximum single link throughput of hundreds of Mbps</a:t>
            </a:r>
            <a:r>
              <a:rPr lang="en-US" altLang="zh-CN" sz="2400" b="1" i="1" dirty="0"/>
              <a:t/>
            </a:r>
            <a:br>
              <a:rPr lang="en-US" altLang="zh-CN" sz="2400" b="1" i="1" dirty="0"/>
            </a:br>
            <a:endParaRPr lang="en-US" altLang="en-US" sz="2400" b="1" i="1" dirty="0"/>
          </a:p>
          <a:p>
            <a:pPr lvl="2" eaLnBrk="1" hangingPunct="1">
              <a:lnSpc>
                <a:spcPct val="90000"/>
              </a:lnSpc>
              <a:defRPr/>
            </a:pPr>
            <a:endParaRPr lang="en-US" altLang="en-US" dirty="0" smtClean="0">
              <a:solidFill>
                <a:srgbClr val="FF0000"/>
              </a:solidFill>
            </a:endParaRPr>
          </a:p>
          <a:p>
            <a:pPr lvl="2" eaLnBrk="1" hangingPunct="1">
              <a:lnSpc>
                <a:spcPct val="90000"/>
              </a:lnSpc>
              <a:defRPr/>
            </a:pPr>
            <a:endParaRPr lang="en-US" altLang="en-US" dirty="0">
              <a:solidFill>
                <a:srgbClr val="FF0000"/>
              </a:solidFill>
            </a:endParaRPr>
          </a:p>
          <a:p>
            <a:pPr lvl="2" eaLnBrk="1" hangingPunct="1">
              <a:lnSpc>
                <a:spcPct val="90000"/>
              </a:lnSpc>
              <a:defRPr/>
            </a:pPr>
            <a:endParaRPr lang="en-US" altLang="en-US" dirty="0" smtClean="0">
              <a:solidFill>
                <a:srgbClr val="FF0000"/>
              </a:solidFill>
            </a:endParaRPr>
          </a:p>
          <a:p>
            <a:pPr lvl="1">
              <a:defRPr/>
            </a:pPr>
            <a:endParaRPr lang="en-US" altLang="en-US" dirty="0" smtClean="0"/>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Design </a:t>
            </a:r>
            <a:r>
              <a:rPr lang="en-US" altLang="en-US" sz="3200" dirty="0" smtClean="0"/>
              <a:t>Target</a:t>
            </a:r>
            <a:r>
              <a:rPr lang="en-US" altLang="en-US" sz="3200" dirty="0"/>
              <a:t>: </a:t>
            </a:r>
            <a:r>
              <a:rPr lang="en-US" altLang="en-US" sz="3200" dirty="0" smtClean="0"/>
              <a:t>Throughput</a:t>
            </a:r>
            <a:endParaRPr lang="en-US" altLang="en-US" sz="3200" dirty="0"/>
          </a:p>
        </p:txBody>
      </p:sp>
      <p:sp>
        <p:nvSpPr>
          <p:cNvPr id="27653" name="Date Placeholder 3"/>
          <p:cNvSpPr>
            <a:spLocks noGrp="1"/>
          </p:cNvSpPr>
          <p:nvPr>
            <p:ph type="dt" sz="quarter" idx="10"/>
          </p:nvPr>
        </p:nvSpPr>
        <p:spPr>
          <a:xfrm>
            <a:off x="696913" y="332601"/>
            <a:ext cx="95539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S</a:t>
            </a:r>
            <a:r>
              <a:rPr lang="en-US" altLang="zh-CN" sz="1800" dirty="0" smtClean="0"/>
              <a:t>ept</a:t>
            </a:r>
            <a:r>
              <a:rPr lang="en-US" altLang="en-US" sz="1800" dirty="0" smtClean="0"/>
              <a:t> 2017</a:t>
            </a:r>
          </a:p>
        </p:txBody>
      </p:sp>
      <p:sp>
        <p:nvSpPr>
          <p:cNvPr id="27654" name="Footer Placeholder 4"/>
          <p:cNvSpPr>
            <a:spLocks noGrp="1"/>
          </p:cNvSpPr>
          <p:nvPr>
            <p:ph type="ftr" sz="quarter" idx="11"/>
          </p:nvPr>
        </p:nvSpPr>
        <p:spPr>
          <a:xfrm>
            <a:off x="5791200" y="6475413"/>
            <a:ext cx="27527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Dong Chen, John Li, Jiamin Chen (Huawei)</a:t>
            </a:r>
          </a:p>
        </p:txBody>
      </p:sp>
      <p:cxnSp>
        <p:nvCxnSpPr>
          <p:cNvPr id="9" name="直接连接符 8"/>
          <p:cNvCxnSpPr/>
          <p:nvPr/>
        </p:nvCxnSpPr>
        <p:spPr bwMode="auto">
          <a:xfrm>
            <a:off x="1371600" y="3200400"/>
            <a:ext cx="31173" cy="20782"/>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9FFF13C-05C3-46E4-8587-B0BC54C919A6}" type="slidenum">
              <a:rPr lang="en-US" altLang="en-US" sz="1200" b="0" smtClean="0"/>
              <a:pPr>
                <a:spcBef>
                  <a:spcPct val="0"/>
                </a:spcBef>
                <a:buFontTx/>
                <a:buNone/>
              </a:pPr>
              <a:t>8</a:t>
            </a:fld>
            <a:endParaRPr lang="en-US" altLang="en-US" sz="1200" b="0" smtClean="0"/>
          </a:p>
        </p:txBody>
      </p:sp>
      <p:sp>
        <p:nvSpPr>
          <p:cNvPr id="31747" name="Rectangle 3"/>
          <p:cNvSpPr>
            <a:spLocks noGrp="1" noChangeArrowheads="1"/>
          </p:cNvSpPr>
          <p:nvPr>
            <p:ph type="body" idx="4294967295"/>
          </p:nvPr>
        </p:nvSpPr>
        <p:spPr>
          <a:xfrm>
            <a:off x="685800" y="1676400"/>
            <a:ext cx="7772400" cy="4114800"/>
          </a:xfrm>
        </p:spPr>
        <p:txBody>
          <a:bodyPr/>
          <a:lstStyle/>
          <a:p>
            <a:pPr marL="342900" lvl="1" indent="-342900" algn="just">
              <a:lnSpc>
                <a:spcPct val="90000"/>
              </a:lnSpc>
              <a:buChar char="•"/>
              <a:defRPr/>
            </a:pPr>
            <a:r>
              <a:rPr lang="en-US" altLang="en-US" sz="2400" b="1" dirty="0"/>
              <a:t>Due to the nature of light, the coverage of a single LC-AP can be limited into </a:t>
            </a:r>
            <a:r>
              <a:rPr lang="en-US" altLang="en-US" sz="2400" b="1" dirty="0" smtClean="0"/>
              <a:t>several </a:t>
            </a:r>
            <a:r>
              <a:rPr lang="en-US" altLang="en-US" sz="2400" b="1" dirty="0"/>
              <a:t>square-meters. Multiple LC-APs maybe needed to ensure coverage in a spacious room.</a:t>
            </a:r>
          </a:p>
          <a:p>
            <a:pPr marL="342900" lvl="1" indent="-342900" algn="just">
              <a:lnSpc>
                <a:spcPct val="90000"/>
              </a:lnSpc>
              <a:buChar char="•"/>
              <a:defRPr/>
            </a:pPr>
            <a:r>
              <a:rPr lang="en-US" altLang="en-US" sz="2400" b="1" dirty="0"/>
              <a:t>The coverage of a single LC-AP may also need to be defined in the design targets</a:t>
            </a:r>
            <a:r>
              <a:rPr lang="en-US" altLang="en-US" sz="2400" b="1" dirty="0" smtClean="0"/>
              <a:t>.</a:t>
            </a:r>
            <a:endParaRPr lang="en-US" altLang="en-US" sz="2400" b="1" dirty="0"/>
          </a:p>
          <a:p>
            <a:pPr marL="342900" lvl="1" indent="-342900" algn="just">
              <a:lnSpc>
                <a:spcPct val="90000"/>
              </a:lnSpc>
              <a:buChar char="•"/>
              <a:defRPr/>
            </a:pPr>
            <a:r>
              <a:rPr lang="en-US" altLang="en-US" sz="2400" b="1" dirty="0"/>
              <a:t>Fast transition between neighboring LC-APs is desirable to support continuous user experience.</a:t>
            </a:r>
          </a:p>
          <a:p>
            <a:pPr marL="342900" lvl="1" indent="-342900" algn="just">
              <a:lnSpc>
                <a:spcPct val="90000"/>
              </a:lnSpc>
              <a:buChar char="•"/>
              <a:defRPr/>
            </a:pPr>
            <a:r>
              <a:rPr lang="en-US" altLang="en-US" sz="2400" b="1" i="1" dirty="0" smtClean="0"/>
              <a:t>Proposal 3: the PAR/CSD should target to enable fast transition between neighboring LC-APs</a:t>
            </a:r>
            <a:endParaRPr lang="en-US" altLang="en-US" sz="2400" b="1" i="1" dirty="0"/>
          </a:p>
        </p:txBody>
      </p:sp>
      <p:sp>
        <p:nvSpPr>
          <p:cNvPr id="3174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Design </a:t>
            </a:r>
            <a:r>
              <a:rPr lang="en-US" altLang="en-US" sz="3200" dirty="0" smtClean="0">
                <a:solidFill>
                  <a:schemeClr val="tx2"/>
                </a:solidFill>
              </a:rPr>
              <a:t>Target</a:t>
            </a:r>
            <a:r>
              <a:rPr lang="en-US" altLang="en-US" sz="3200" dirty="0">
                <a:solidFill>
                  <a:schemeClr val="tx2"/>
                </a:solidFill>
              </a:rPr>
              <a:t>: </a:t>
            </a:r>
            <a:r>
              <a:rPr lang="en-US" altLang="en-US" sz="3200" dirty="0" smtClean="0">
                <a:solidFill>
                  <a:schemeClr val="tx2"/>
                </a:solidFill>
              </a:rPr>
              <a:t>Fast Transition</a:t>
            </a:r>
            <a:endParaRPr lang="en-US" altLang="en-US" sz="3200" dirty="0">
              <a:solidFill>
                <a:schemeClr val="tx2"/>
              </a:solidFill>
            </a:endParaRPr>
          </a:p>
        </p:txBody>
      </p:sp>
      <p:sp>
        <p:nvSpPr>
          <p:cNvPr id="31749" name="Date Placeholder 3"/>
          <p:cNvSpPr>
            <a:spLocks noGrp="1"/>
          </p:cNvSpPr>
          <p:nvPr>
            <p:ph type="dt" sz="quarter" idx="10"/>
          </p:nvPr>
        </p:nvSpPr>
        <p:spPr>
          <a:xfrm>
            <a:off x="696913" y="332601"/>
            <a:ext cx="95539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S</a:t>
            </a:r>
            <a:r>
              <a:rPr lang="en-US" altLang="zh-CN" sz="1800" dirty="0" smtClean="0"/>
              <a:t>ept</a:t>
            </a:r>
            <a:r>
              <a:rPr lang="en-US" altLang="en-US" sz="1800" dirty="0" smtClean="0"/>
              <a:t> 2017</a:t>
            </a:r>
          </a:p>
        </p:txBody>
      </p:sp>
      <p:sp>
        <p:nvSpPr>
          <p:cNvPr id="31750" name="Footer Placeholder 4"/>
          <p:cNvSpPr>
            <a:spLocks noGrp="1"/>
          </p:cNvSpPr>
          <p:nvPr>
            <p:ph type="ftr" sz="quarter" idx="11"/>
          </p:nvPr>
        </p:nvSpPr>
        <p:spPr>
          <a:xfrm>
            <a:off x="5791200" y="6475413"/>
            <a:ext cx="27527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Dong Chen, John Li, Jiamin Chen (Huawei)</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993727A-2946-4525-9F89-35A32C8710E8}" type="slidenum">
              <a:rPr lang="en-US" altLang="en-US" sz="1200" b="0" smtClean="0"/>
              <a:pPr>
                <a:spcBef>
                  <a:spcPct val="0"/>
                </a:spcBef>
                <a:buFontTx/>
                <a:buNone/>
              </a:pPr>
              <a:t>9</a:t>
            </a:fld>
            <a:endParaRPr lang="en-US" altLang="en-US" sz="1200" b="0" smtClean="0"/>
          </a:p>
        </p:txBody>
      </p:sp>
      <p:sp>
        <p:nvSpPr>
          <p:cNvPr id="33795" name="Rectangle 3"/>
          <p:cNvSpPr>
            <a:spLocks noGrp="1" noChangeArrowheads="1"/>
          </p:cNvSpPr>
          <p:nvPr>
            <p:ph type="body" idx="4294967295"/>
          </p:nvPr>
        </p:nvSpPr>
        <p:spPr>
          <a:xfrm>
            <a:off x="685800" y="1676400"/>
            <a:ext cx="7772400" cy="4114800"/>
          </a:xfrm>
        </p:spPr>
        <p:txBody>
          <a:bodyPr/>
          <a:lstStyle/>
          <a:p>
            <a:r>
              <a:rPr lang="en-US" altLang="en-US" dirty="0" smtClean="0"/>
              <a:t>Coexistence with 802.11 legacy devices is not a issue for LC SG/TG because of different spectrum usages. </a:t>
            </a:r>
          </a:p>
          <a:p>
            <a:endParaRPr lang="en-US" altLang="en-US" dirty="0" smtClean="0"/>
          </a:p>
          <a:p>
            <a:r>
              <a:rPr lang="en-US" altLang="en-US" dirty="0" smtClean="0"/>
              <a:t>Should the issue of coexistence with 802.15.13/802.15.7r1/</a:t>
            </a:r>
            <a:r>
              <a:rPr lang="en-US" altLang="en-US" dirty="0" err="1" smtClean="0"/>
              <a:t>G.vlc</a:t>
            </a:r>
            <a:r>
              <a:rPr lang="en-US" altLang="en-US" dirty="0" smtClean="0"/>
              <a:t> be addressed by LC SG?</a:t>
            </a:r>
          </a:p>
        </p:txBody>
      </p:sp>
      <p:sp>
        <p:nvSpPr>
          <p:cNvPr id="337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Coexistence </a:t>
            </a:r>
            <a:r>
              <a:rPr lang="en-US" altLang="en-US" sz="3200" dirty="0">
                <a:solidFill>
                  <a:schemeClr val="tx2"/>
                </a:solidFill>
              </a:rPr>
              <a:t>I</a:t>
            </a:r>
            <a:r>
              <a:rPr lang="en-US" altLang="en-US" sz="3200" dirty="0" smtClean="0">
                <a:solidFill>
                  <a:schemeClr val="tx2"/>
                </a:solidFill>
              </a:rPr>
              <a:t>ssues</a:t>
            </a:r>
            <a:endParaRPr lang="en-US" altLang="en-US" sz="3200" dirty="0">
              <a:solidFill>
                <a:schemeClr val="tx2"/>
              </a:solidFill>
            </a:endParaRPr>
          </a:p>
        </p:txBody>
      </p:sp>
      <p:sp>
        <p:nvSpPr>
          <p:cNvPr id="33797" name="Date Placeholder 3"/>
          <p:cNvSpPr>
            <a:spLocks noGrp="1"/>
          </p:cNvSpPr>
          <p:nvPr>
            <p:ph type="dt" sz="quarter" idx="10"/>
          </p:nvPr>
        </p:nvSpPr>
        <p:spPr>
          <a:xfrm>
            <a:off x="696913" y="332601"/>
            <a:ext cx="95539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S</a:t>
            </a:r>
            <a:r>
              <a:rPr lang="en-US" altLang="zh-CN" sz="1800" dirty="0" smtClean="0"/>
              <a:t>ept</a:t>
            </a:r>
            <a:r>
              <a:rPr lang="en-US" altLang="en-US" sz="1800" dirty="0" smtClean="0"/>
              <a:t> 2017</a:t>
            </a:r>
          </a:p>
        </p:txBody>
      </p:sp>
      <p:sp>
        <p:nvSpPr>
          <p:cNvPr id="33798" name="Footer Placeholder 4"/>
          <p:cNvSpPr>
            <a:spLocks noGrp="1"/>
          </p:cNvSpPr>
          <p:nvPr>
            <p:ph type="ftr" sz="quarter" idx="11"/>
          </p:nvPr>
        </p:nvSpPr>
        <p:spPr>
          <a:xfrm>
            <a:off x="5791200" y="6475413"/>
            <a:ext cx="27527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Dong Chen, John Li, Jiamin Chen (Huawei)</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33152</TotalTime>
  <Words>1520</Words>
  <Application>Microsoft Office PowerPoint</Application>
  <PresentationFormat>全屏显示(4:3)</PresentationFormat>
  <Paragraphs>212</Paragraphs>
  <Slides>14</Slides>
  <Notes>11</Notes>
  <HiddenSlides>0</HiddenSlides>
  <MMClips>0</MMClips>
  <ScaleCrop>false</ScaleCrop>
  <HeadingPairs>
    <vt:vector size="8" baseType="variant">
      <vt:variant>
        <vt:lpstr>已用的字体</vt:lpstr>
      </vt:variant>
      <vt:variant>
        <vt:i4>2</vt:i4>
      </vt:variant>
      <vt:variant>
        <vt:lpstr>主题</vt:lpstr>
      </vt:variant>
      <vt:variant>
        <vt:i4>1</vt:i4>
      </vt:variant>
      <vt:variant>
        <vt:lpstr>嵌入 OLE 服务器</vt:lpstr>
      </vt:variant>
      <vt:variant>
        <vt:i4>1</vt:i4>
      </vt:variant>
      <vt:variant>
        <vt:lpstr>幻灯片标题</vt:lpstr>
      </vt:variant>
      <vt:variant>
        <vt:i4>14</vt:i4>
      </vt:variant>
    </vt:vector>
  </HeadingPairs>
  <TitlesOfParts>
    <vt:vector size="18" baseType="lpstr">
      <vt:lpstr>MS PGothic</vt:lpstr>
      <vt:lpstr>Times New Roman</vt:lpstr>
      <vt:lpstr>802-11-Submission</vt:lpstr>
      <vt:lpstr>Document</vt:lpstr>
      <vt:lpstr>Initial Considerations for LC SG</vt:lpstr>
      <vt:lpstr>PowerPoint 演示文稿</vt:lpstr>
      <vt:lpstr>PowerPoint 演示文稿</vt:lpstr>
      <vt:lpstr>Form of Standardization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Summary</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17/1166r2</dc:title>
  <dc:subject>Task Group AY November 2015 Meeting Agenda</dc:subject>
  <dc:creator>Edward Au</dc:creator>
  <cp:keywords>July 26, 2017</cp:keywords>
  <dc:description/>
  <cp:lastModifiedBy>Liqiang (John)</cp:lastModifiedBy>
  <cp:revision>4095</cp:revision>
  <cp:lastPrinted>2014-11-04T15:04:57Z</cp:lastPrinted>
  <dcterms:created xsi:type="dcterms:W3CDTF">2007-04-17T18:10:23Z</dcterms:created>
  <dcterms:modified xsi:type="dcterms:W3CDTF">2017-09-12T06:12:20Z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(3)3VdOwZUwADshaZI/bbt4lmn2HOoyXzvAXoSEBoUeMZD5HkvFZJkJnj3A6KNxjVgS465Vy/Hc
e/5ZuTWco3/kP+bUG1a6o106z8L+eMp7dH/mzIbSTXDeG9TFqaCwixaECFzq0e2dnPLqRQtG
BQLyv9C4N7Xz3x5TdTT/JsFkTH7zTrNRT3z9+aTkEzfkTKqNq1hg6U7gVXF/y+x0pS3CRXs7
ZjUSGbDlMsxw5GC7Fr</vt:lpwstr>
  </property>
  <property fmtid="{D5CDD505-2E9C-101B-9397-08002B2CF9AE}" pid="27" name="_2015_ms_pID_7253431">
    <vt:lpwstr>DPnJSqR6k7ZsT6zUegalvAuoWOjh/1Doazo+94H6x/ndN9w6f1w1GX
s4je5U/zemTkQPY5I59X/qewrw8LJc1HSnT/xW6QrKDG8v2L/AhkPegHS+KQU3W4WV3es9EO
pFXBxW+rxKtZUxu5wTJiM1EVYpdiOL+LApjuHHUkavU1o5U4/iqhHvO+hGgPZvk2gZl78vj1
0xU45AEuVfxT1UWESDjMAKU/g3fn22aJEE6/</vt:lpwstr>
  </property>
  <property fmtid="{D5CDD505-2E9C-101B-9397-08002B2CF9AE}" pid="28" name="_2015_ms_pID_7253432">
    <vt:lpwstr>KQ==</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1504601283</vt:lpwstr>
  </property>
</Properties>
</file>