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69" r:id="rId2"/>
    <p:sldId id="393" r:id="rId3"/>
    <p:sldId id="324" r:id="rId4"/>
    <p:sldId id="352" r:id="rId5"/>
    <p:sldId id="317" r:id="rId6"/>
    <p:sldId id="318" r:id="rId7"/>
    <p:sldId id="319" r:id="rId8"/>
    <p:sldId id="320" r:id="rId9"/>
    <p:sldId id="321" r:id="rId10"/>
    <p:sldId id="322" r:id="rId11"/>
    <p:sldId id="450" r:id="rId12"/>
    <p:sldId id="440" r:id="rId13"/>
    <p:sldId id="467" r:id="rId14"/>
    <p:sldId id="468" r:id="rId15"/>
    <p:sldId id="472" r:id="rId16"/>
    <p:sldId id="469" r:id="rId17"/>
    <p:sldId id="471" r:id="rId18"/>
    <p:sldId id="474" r:id="rId19"/>
    <p:sldId id="476" r:id="rId20"/>
    <p:sldId id="477" r:id="rId21"/>
    <p:sldId id="478" r:id="rId22"/>
    <p:sldId id="479" r:id="rId23"/>
    <p:sldId id="475" r:id="rId24"/>
    <p:sldId id="480" r:id="rId25"/>
    <p:sldId id="481" r:id="rId26"/>
    <p:sldId id="483" r:id="rId27"/>
    <p:sldId id="484" r:id="rId28"/>
    <p:sldId id="487" r:id="rId29"/>
    <p:sldId id="488" r:id="rId30"/>
    <p:sldId id="485" r:id="rId31"/>
    <p:sldId id="486" r:id="rId32"/>
    <p:sldId id="489" r:id="rId33"/>
    <p:sldId id="491" r:id="rId34"/>
    <p:sldId id="492" r:id="rId35"/>
    <p:sldId id="470" r:id="rId36"/>
    <p:sldId id="473" r:id="rId37"/>
    <p:sldId id="490" r:id="rId3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71"/>
    <p:restoredTop sz="94808"/>
  </p:normalViewPr>
  <p:slideViewPr>
    <p:cSldViewPr>
      <p:cViewPr>
        <p:scale>
          <a:sx n="100" d="100"/>
          <a:sy n="100" d="100"/>
        </p:scale>
        <p:origin x="-204"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2936" y="-560"/>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xmlns=""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xmlns="" val="1323373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xmlns=""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xmlns=""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xmlns=""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xmlns=""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xmlns=""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5" name="Rectangle 5"/>
          <p:cNvSpPr>
            <a:spLocks noGrp="1" noChangeArrowheads="1"/>
          </p:cNvSpPr>
          <p:nvPr>
            <p:ph type="ftr" sz="quarter" idx="11"/>
          </p:nvPr>
        </p:nvSpPr>
        <p:spPr>
          <a:xfrm>
            <a:off x="6676619" y="6475413"/>
            <a:ext cx="1867306" cy="184666"/>
          </a:xfrm>
          <a:ln/>
        </p:spPr>
        <p:txBody>
          <a:bodyPr/>
          <a:lstStyle>
            <a:lvl1pPr>
              <a:defRPr/>
            </a:lvl1pPr>
          </a:lstStyle>
          <a:p>
            <a:pPr>
              <a:defRPr/>
            </a:pPr>
            <a:r>
              <a:rPr lang="en-US" dirty="0" smtClean="0"/>
              <a:t>Chao-Chun Wang (</a:t>
            </a:r>
            <a:r>
              <a:rPr lang="en-US" dirty="0" err="1" smtClean="0"/>
              <a:t>MediaTek</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xmlns="" val="2304961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xmlns=""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xmlns="" val="283468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xmlns="" val="9370704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September 2017</a:t>
            </a:r>
            <a:endParaRPr lang="en-US" dirty="0"/>
          </a:p>
        </p:txBody>
      </p:sp>
      <p:sp>
        <p:nvSpPr>
          <p:cNvPr id="1029" name="Rectangle 5"/>
          <p:cNvSpPr>
            <a:spLocks noGrp="1" noChangeArrowheads="1"/>
          </p:cNvSpPr>
          <p:nvPr>
            <p:ph type="ftr" sz="quarter" idx="3"/>
          </p:nvPr>
        </p:nvSpPr>
        <p:spPr bwMode="auto">
          <a:xfrm>
            <a:off x="6712333" y="6475413"/>
            <a:ext cx="183159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Chao-</a:t>
            </a:r>
            <a:r>
              <a:rPr lang="en-US" dirty="0" err="1" smtClean="0"/>
              <a:t>ChunWang</a:t>
            </a:r>
            <a:r>
              <a:rPr lang="en-US" dirty="0" smtClean="0"/>
              <a:t> (</a:t>
            </a:r>
            <a:r>
              <a:rPr lang="en-US" dirty="0" err="1" smtClean="0"/>
              <a:t>MediaTek</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802.11-17/1453r3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MAC Ad-hoc </a:t>
            </a:r>
            <a:br>
              <a:rPr lang="en-US" altLang="en-US" sz="2800" dirty="0" smtClean="0"/>
            </a:br>
            <a:r>
              <a:rPr lang="en-US" altLang="en-US" sz="2800" dirty="0" smtClean="0"/>
              <a:t>September 2017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September 10-15, 2017</a:t>
            </a:r>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3" name="Table 2"/>
          <p:cNvGraphicFramePr>
            <a:graphicFrameLocks noGrp="1"/>
          </p:cNvGraphicFramePr>
          <p:nvPr>
            <p:extLst>
              <p:ext uri="{D42A27DB-BD31-4B8C-83A1-F6EECF244321}">
                <p14:modId xmlns:p14="http://schemas.microsoft.com/office/powerpoint/2010/main" xmlns="" val="1848487150"/>
              </p:ext>
            </p:extLst>
          </p:nvPr>
        </p:nvGraphicFramePr>
        <p:xfrm>
          <a:off x="609600" y="2821146"/>
          <a:ext cx="8001000" cy="741680"/>
        </p:xfrm>
        <a:graphic>
          <a:graphicData uri="http://schemas.openxmlformats.org/drawingml/2006/table">
            <a:tbl>
              <a:tblPr firstRow="1" bandRow="1">
                <a:tableStyleId>{C4B1156A-380E-4F78-BDF5-A606A8083BF9}</a:tableStyleId>
              </a:tblPr>
              <a:tblGrid>
                <a:gridCol w="1718085"/>
                <a:gridCol w="1164102"/>
                <a:gridCol w="1463793"/>
                <a:gridCol w="864410"/>
                <a:gridCol w="2790610"/>
              </a:tblGrid>
              <a:tr h="370840">
                <a:tc>
                  <a:txBody>
                    <a:bodyPr/>
                    <a:lstStyle/>
                    <a:p>
                      <a:pPr algn="ctr"/>
                      <a:r>
                        <a:rPr lang="en-US" sz="1600" dirty="0" smtClean="0"/>
                        <a:t>Name</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1600" dirty="0" smtClean="0"/>
                        <a:t>Company</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Address</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Phone</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E-mail</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r h="370840">
                <a:tc>
                  <a:txBody>
                    <a:bodyPr/>
                    <a:lstStyle/>
                    <a:p>
                      <a:pPr algn="ctr">
                        <a:lnSpc>
                          <a:spcPct val="100000"/>
                        </a:lnSpc>
                        <a:spcBef>
                          <a:spcPts val="1200"/>
                        </a:spcBef>
                        <a:spcAft>
                          <a:spcPts val="1200"/>
                        </a:spcAft>
                      </a:pPr>
                      <a:r>
                        <a:rPr lang="en-US" sz="1600" dirty="0" smtClean="0"/>
                        <a:t>Chao-Chun</a:t>
                      </a:r>
                      <a:r>
                        <a:rPr lang="en-US" sz="1600" baseline="0" dirty="0" smtClean="0"/>
                        <a:t> Wang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MediaTek</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smtClean="0">
                          <a:solidFill>
                            <a:schemeClr val="tx1"/>
                          </a:solidFill>
                        </a:rPr>
                        <a:t>San Jose, Ca</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chaochun.wang@mediatek.com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11</a:t>
            </a:fld>
            <a:endParaRPr lang="en-US" altLang="en-US"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graphicFrame>
        <p:nvGraphicFramePr>
          <p:cNvPr id="11" name="Table 10"/>
          <p:cNvGraphicFramePr>
            <a:graphicFrameLocks noGrp="1"/>
          </p:cNvGraphicFramePr>
          <p:nvPr>
            <p:extLst>
              <p:ext uri="{D42A27DB-BD31-4B8C-83A1-F6EECF244321}">
                <p14:modId xmlns:p14="http://schemas.microsoft.com/office/powerpoint/2010/main" xmlns="" val="109657996"/>
              </p:ext>
            </p:extLst>
          </p:nvPr>
        </p:nvGraphicFramePr>
        <p:xfrm>
          <a:off x="696912" y="1219200"/>
          <a:ext cx="7989889" cy="5181609"/>
        </p:xfrm>
        <a:graphic>
          <a:graphicData uri="http://schemas.openxmlformats.org/drawingml/2006/table">
            <a:tbl>
              <a:tblPr/>
              <a:tblGrid>
                <a:gridCol w="777348"/>
                <a:gridCol w="3066682"/>
                <a:gridCol w="1776797"/>
                <a:gridCol w="558095"/>
                <a:gridCol w="1810967"/>
              </a:tblGrid>
              <a:tr h="116312">
                <a:tc>
                  <a:txBody>
                    <a:bodyPr/>
                    <a:lstStyle/>
                    <a:p>
                      <a:pPr algn="ctr" fontAlgn="b"/>
                      <a:r>
                        <a:rPr lang="en-US" sz="700" b="1" i="0" u="none" strike="noStrike" dirty="0">
                          <a:solidFill>
                            <a:srgbClr val="FFFFFF"/>
                          </a:solidFill>
                          <a:effectLst/>
                          <a:latin typeface="Calibri" panose="020F0502020204030204" pitchFamily="34" charset="0"/>
                        </a:rPr>
                        <a:t>DCN</a:t>
                      </a:r>
                    </a:p>
                  </a:txBody>
                  <a:tcPr marL="3637" marR="3637" marT="363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Title</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Author</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Ad Hoc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Status</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116312">
                <a:tc>
                  <a:txBody>
                    <a:bodyPr/>
                    <a:lstStyle/>
                    <a:p>
                      <a:pPr algn="r" fontAlgn="t"/>
                      <a:r>
                        <a:rPr lang="en-US" sz="700" b="0" i="0" u="none" strike="noStrike">
                          <a:solidFill>
                            <a:srgbClr val="000000"/>
                          </a:solidFill>
                          <a:effectLst/>
                          <a:latin typeface="Calibri" panose="020F0502020204030204" pitchFamily="34" charset="0"/>
                        </a:rPr>
                        <a:t>11-17/0307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CR for section 9.4.2 BSS load Doc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16312">
                <a:tc>
                  <a:txBody>
                    <a:bodyPr/>
                    <a:lstStyle/>
                    <a:p>
                      <a:pPr algn="r" fontAlgn="t"/>
                      <a:r>
                        <a:rPr lang="en-US" sz="700" b="0" i="0" u="none" strike="noStrike">
                          <a:solidFill>
                            <a:srgbClr val="000000"/>
                          </a:solidFill>
                          <a:effectLst/>
                          <a:latin typeface="Calibri" panose="020F0502020204030204" pitchFamily="34" charset="0"/>
                        </a:rPr>
                        <a:t>11-17/0308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 for section 9.4.2 BSS load PPT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11-17/0619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client management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Eldad Perahia </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offline discussion- status?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116312">
                <a:tc>
                  <a:txBody>
                    <a:bodyPr/>
                    <a:lstStyle/>
                    <a:p>
                      <a:pPr algn="r" fontAlgn="t"/>
                      <a:r>
                        <a:rPr lang="en-US" sz="700" b="0" i="0" u="none" strike="noStrike">
                          <a:solidFill>
                            <a:srgbClr val="000000"/>
                          </a:solidFill>
                          <a:effectLst/>
                          <a:latin typeface="Calibri" panose="020F0502020204030204" pitchFamily="34" charset="0"/>
                        </a:rPr>
                        <a:t>11-17/0719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unify queue size report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Zhou Lan (Broadcom Ltd.)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11-17/0765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follow up unify queue size report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Zhou Lan (Broadcom Ltd.)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3377">
                <a:tc>
                  <a:txBody>
                    <a:bodyPr/>
                    <a:lstStyle/>
                    <a:p>
                      <a:pPr algn="r" fontAlgn="t"/>
                      <a:r>
                        <a:rPr lang="en-US" sz="700" b="0" i="0" u="none" strike="noStrike">
                          <a:solidFill>
                            <a:srgbClr val="000000"/>
                          </a:solidFill>
                          <a:effectLst/>
                          <a:latin typeface="Calibri" panose="020F0502020204030204" pitchFamily="34" charset="0"/>
                        </a:rPr>
                        <a:t>11-17/1054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lb225-cr-27-13-presentation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3377">
                <a:tc>
                  <a:txBody>
                    <a:bodyPr/>
                    <a:lstStyle/>
                    <a:p>
                      <a:pPr algn="r" fontAlgn="t"/>
                      <a:r>
                        <a:rPr lang="en-US" sz="700" b="0" i="0" u="none" strike="noStrike">
                          <a:solidFill>
                            <a:srgbClr val="000000"/>
                          </a:solidFill>
                          <a:effectLst/>
                          <a:latin typeface="Calibri" panose="020F0502020204030204" pitchFamily="34" charset="0"/>
                        </a:rPr>
                        <a:t>11-17/1069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fr-FR" sz="700" b="0" i="0" u="none" strike="noStrike">
                          <a:solidFill>
                            <a:srgbClr val="000000"/>
                          </a:solidFill>
                          <a:effectLst/>
                          <a:latin typeface="Calibri" panose="020F0502020204030204" pitchFamily="34" charset="0"/>
                        </a:rPr>
                        <a:t>LB225 11ax D1.0 Comment Resolution 9.7.3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3377">
                <a:tc>
                  <a:txBody>
                    <a:bodyPr/>
                    <a:lstStyle/>
                    <a:p>
                      <a:pPr algn="r" fontAlgn="t"/>
                      <a:r>
                        <a:rPr lang="en-US" sz="700" b="0" i="0" u="none" strike="noStrike">
                          <a:solidFill>
                            <a:srgbClr val="000000"/>
                          </a:solidFill>
                          <a:effectLst/>
                          <a:latin typeface="Calibri" panose="020F0502020204030204" pitchFamily="34" charset="0"/>
                        </a:rPr>
                        <a:t>11-17/1081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Comment resolutions for HE NDP Announcement frame</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Menzo Wentink (Qualcomm)</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38039">
                <a:tc>
                  <a:txBody>
                    <a:bodyPr/>
                    <a:lstStyle/>
                    <a:p>
                      <a:pPr algn="r" fontAlgn="t"/>
                      <a:r>
                        <a:rPr lang="en-US" sz="700" b="0" i="0" u="none" strike="noStrike">
                          <a:solidFill>
                            <a:srgbClr val="000000"/>
                          </a:solidFill>
                          <a:effectLst/>
                          <a:latin typeface="Calibri" panose="020F0502020204030204" pitchFamily="34" charset="0"/>
                        </a:rPr>
                        <a:t>11-17/1087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MAC-CR-CIDs 4813-4814</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41873">
                <a:tc>
                  <a:txBody>
                    <a:bodyPr/>
                    <a:lstStyle/>
                    <a:p>
                      <a:pPr algn="r" fontAlgn="t"/>
                      <a:r>
                        <a:rPr lang="en-US" sz="700" b="0" i="0" u="none" strike="noStrike">
                          <a:solidFill>
                            <a:srgbClr val="000000"/>
                          </a:solidFill>
                          <a:effectLst/>
                          <a:latin typeface="Calibri" panose="020F0502020204030204" pitchFamily="34" charset="0"/>
                        </a:rPr>
                        <a:t>11-17/1091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Proposed resolution for comments related to CIDs in 27.5.2</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Jing Ma</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3377">
                <a:tc>
                  <a:txBody>
                    <a:bodyPr/>
                    <a:lstStyle/>
                    <a:p>
                      <a:pPr algn="r" fontAlgn="t"/>
                      <a:r>
                        <a:rPr lang="en-US" sz="700" b="0" i="0" u="none" strike="noStrike">
                          <a:solidFill>
                            <a:srgbClr val="000000"/>
                          </a:solidFill>
                          <a:effectLst/>
                          <a:latin typeface="Calibri" panose="020F0502020204030204" pitchFamily="34" charset="0"/>
                        </a:rPr>
                        <a:t>11-17/1138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CR-TWT-Operation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Matthew Fischer (Broadcom Limited)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95555">
                <a:tc>
                  <a:txBody>
                    <a:bodyPr/>
                    <a:lstStyle/>
                    <a:p>
                      <a:pPr algn="r" fontAlgn="t"/>
                      <a:r>
                        <a:rPr lang="en-US" sz="700" b="0" i="0" u="none" strike="noStrike">
                          <a:solidFill>
                            <a:srgbClr val="000000"/>
                          </a:solidFill>
                          <a:effectLst/>
                          <a:latin typeface="Calibri" panose="020F0502020204030204" pitchFamily="34" charset="0"/>
                        </a:rPr>
                        <a:t>11-17/1244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BSS Basic HE MCS per BW</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3377">
                <a:tc>
                  <a:txBody>
                    <a:bodyPr/>
                    <a:lstStyle/>
                    <a:p>
                      <a:pPr algn="r" fontAlgn="t"/>
                      <a:r>
                        <a:rPr lang="en-US" sz="700" b="0" i="0" u="none" strike="noStrike">
                          <a:solidFill>
                            <a:srgbClr val="000000"/>
                          </a:solidFill>
                          <a:effectLst/>
                          <a:latin typeface="Calibri" panose="020F0502020204030204" pitchFamily="34" charset="0"/>
                        </a:rPr>
                        <a:t>11-17/1258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Resolution to CID9863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Yujin Noh (Newracom)</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3377">
                <a:tc>
                  <a:txBody>
                    <a:bodyPr/>
                    <a:lstStyle/>
                    <a:p>
                      <a:pPr algn="r" fontAlgn="t"/>
                      <a:r>
                        <a:rPr lang="en-US" sz="700" b="0" i="0" u="none" strike="noStrike">
                          <a:solidFill>
                            <a:srgbClr val="000000"/>
                          </a:solidFill>
                          <a:effectLst/>
                          <a:latin typeface="Calibri" panose="020F0502020204030204" pitchFamily="34" charset="0"/>
                        </a:rPr>
                        <a:t>11-17/1262</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MAC-CR- Misc HE sounding</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ready for motion except CID 9925</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53377">
                <a:tc>
                  <a:txBody>
                    <a:bodyPr/>
                    <a:lstStyle/>
                    <a:p>
                      <a:pPr algn="r" fontAlgn="t"/>
                      <a:r>
                        <a:rPr lang="en-US" sz="700" b="0" i="0" u="none" strike="noStrike">
                          <a:solidFill>
                            <a:srgbClr val="000000"/>
                          </a:solidFill>
                          <a:effectLst/>
                          <a:latin typeface="Calibri" panose="020F0502020204030204" pitchFamily="34" charset="0"/>
                        </a:rPr>
                        <a:t>11-17/1264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MAC-CR- Misc Trigger frame format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Some CIDs require further discussions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16312">
                <a:tc>
                  <a:txBody>
                    <a:bodyPr/>
                    <a:lstStyle/>
                    <a:p>
                      <a:pPr algn="r" fontAlgn="t"/>
                      <a:r>
                        <a:rPr lang="en-US" sz="700" b="0" i="0" u="none" strike="noStrike">
                          <a:solidFill>
                            <a:srgbClr val="92D050"/>
                          </a:solidFill>
                          <a:effectLst/>
                          <a:latin typeface="Calibri" panose="020F0502020204030204" pitchFamily="34" charset="0"/>
                        </a:rPr>
                        <a:t>11-17/1280</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92D050"/>
                          </a:solidFill>
                          <a:effectLst/>
                          <a:latin typeface="Calibri" panose="020F0502020204030204" pitchFamily="34" charset="0"/>
                        </a:rPr>
                        <a:t>Visio file for figure 27-12</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92D050"/>
                          </a:solidFill>
                          <a:effectLst/>
                          <a:latin typeface="Calibri" panose="020F0502020204030204" pitchFamily="34" charset="0"/>
                        </a:rPr>
                        <a:t>Abhishek Patil (Qualcomm)</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92D05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dirty="0">
                        <a:solidFill>
                          <a:srgbClr val="92D05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3377">
                <a:tc>
                  <a:txBody>
                    <a:bodyPr/>
                    <a:lstStyle/>
                    <a:p>
                      <a:pPr algn="r" fontAlgn="t"/>
                      <a:r>
                        <a:rPr lang="en-US" sz="700" b="0" i="0" u="none" strike="noStrike">
                          <a:solidFill>
                            <a:srgbClr val="000000"/>
                          </a:solidFill>
                          <a:effectLst/>
                          <a:latin typeface="Calibri" panose="020F0502020204030204" pitchFamily="34" charset="0"/>
                        </a:rPr>
                        <a:t>11-17/1282</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fr-FR" sz="700" b="0" i="0" u="none" strike="noStrike">
                          <a:solidFill>
                            <a:srgbClr val="000000"/>
                          </a:solidFill>
                          <a:effectLst/>
                          <a:latin typeface="Calibri" panose="020F0502020204030204" pitchFamily="34" charset="0"/>
                        </a:rPr>
                        <a:t>LB225 11ax D1.0 Comment Resolution 27.11.1, 27.11.2</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dirty="0">
                          <a:solidFill>
                            <a:srgbClr val="000000"/>
                          </a:solidFill>
                          <a:effectLst/>
                          <a:latin typeface="Calibri" panose="020F0502020204030204" pitchFamily="34" charset="0"/>
                        </a:rPr>
                        <a:t>ready for motion except CID 8724 and 5735</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53377">
                <a:tc>
                  <a:txBody>
                    <a:bodyPr/>
                    <a:lstStyle/>
                    <a:p>
                      <a:pPr algn="r" fontAlgn="t"/>
                      <a:r>
                        <a:rPr lang="en-US" sz="700" b="0" i="0" u="none" strike="noStrike">
                          <a:solidFill>
                            <a:srgbClr val="000000"/>
                          </a:solidFill>
                          <a:effectLst/>
                          <a:latin typeface="Calibri" panose="020F0502020204030204" pitchFamily="34" charset="0"/>
                        </a:rPr>
                        <a:t>11-17/1285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lb225-11ax-d1-0-comment-resolution-HE MAC Capabilities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dirty="0">
                          <a:solidFill>
                            <a:srgbClr val="000000"/>
                          </a:solidFill>
                          <a:effectLst/>
                          <a:latin typeface="Calibri" panose="020F0502020204030204" pitchFamily="34" charset="0"/>
                        </a:rPr>
                        <a:t>ready for motion except CID 9671</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53377">
                <a:tc>
                  <a:txBody>
                    <a:bodyPr/>
                    <a:lstStyle/>
                    <a:p>
                      <a:pPr algn="r" fontAlgn="t"/>
                      <a:r>
                        <a:rPr lang="en-US" sz="700" b="0" i="0" u="none" strike="noStrike">
                          <a:solidFill>
                            <a:srgbClr val="000000"/>
                          </a:solidFill>
                          <a:effectLst/>
                          <a:latin typeface="Calibri" panose="020F0502020204030204" pitchFamily="34" charset="0"/>
                        </a:rPr>
                        <a:t>11-17/1290</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LB225 11ax D1.0 Comment Resolution HE PHY Capabilities, PPE</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3377">
                <a:tc>
                  <a:txBody>
                    <a:bodyPr/>
                    <a:lstStyle/>
                    <a:p>
                      <a:pPr algn="r" fontAlgn="t"/>
                      <a:r>
                        <a:rPr lang="en-US" sz="700" b="0" i="0" u="none" strike="noStrike">
                          <a:solidFill>
                            <a:srgbClr val="000000"/>
                          </a:solidFill>
                          <a:effectLst/>
                          <a:latin typeface="Calibri" panose="020F0502020204030204" pitchFamily="34" charset="0"/>
                        </a:rPr>
                        <a:t>11-17/1294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lb225-11ax-d1-0-comment-resolution-10.7 remaining CIDs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11-17/1295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Proposed resolution for CID9501</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Guoqing Li (Apple)</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16312">
                <a:tc>
                  <a:txBody>
                    <a:bodyPr/>
                    <a:lstStyle/>
                    <a:p>
                      <a:pPr algn="r" fontAlgn="t"/>
                      <a:r>
                        <a:rPr lang="en-US" sz="700" b="0" i="0" u="none" strike="noStrike">
                          <a:solidFill>
                            <a:srgbClr val="000000"/>
                          </a:solidFill>
                          <a:effectLst/>
                          <a:latin typeface="Calibri" panose="020F0502020204030204" pitchFamily="34" charset="0"/>
                        </a:rPr>
                        <a:t>11-17/1299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CID 10276</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laurent cariou (Intel)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11-17/1301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CR for CID 9636, 9699</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Po-Kai Huang (Intel)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needs more discussion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116312">
                <a:tc>
                  <a:txBody>
                    <a:bodyPr/>
                    <a:lstStyle/>
                    <a:p>
                      <a:pPr algn="r" fontAlgn="t"/>
                      <a:r>
                        <a:rPr lang="en-US" sz="700" b="0" i="0" u="none" strike="noStrike">
                          <a:solidFill>
                            <a:srgbClr val="000000"/>
                          </a:solidFill>
                          <a:effectLst/>
                          <a:latin typeface="Calibri" panose="020F0502020204030204" pitchFamily="34" charset="0"/>
                        </a:rPr>
                        <a:t>11-17/1304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fr-FR" sz="700" b="0" i="0" u="none" strike="noStrike">
                          <a:solidFill>
                            <a:srgbClr val="000000"/>
                          </a:solidFill>
                          <a:effectLst/>
                          <a:latin typeface="Calibri" panose="020F0502020204030204" pitchFamily="34" charset="0"/>
                        </a:rPr>
                        <a:t>LB225 Clause 10.9 Comment Resolution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James Yee (MediaTek)</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11-17/1330</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Remaining CRs for ack related CIDs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George Cherian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16312">
                <a:tc>
                  <a:txBody>
                    <a:bodyPr/>
                    <a:lstStyle/>
                    <a:p>
                      <a:pPr algn="r" fontAlgn="t"/>
                      <a:r>
                        <a:rPr lang="en-US" sz="700" b="0" i="0" u="none" strike="noStrike">
                          <a:solidFill>
                            <a:srgbClr val="000000"/>
                          </a:solidFill>
                          <a:effectLst/>
                          <a:latin typeface="Calibri" panose="020F0502020204030204" pitchFamily="34" charset="0"/>
                        </a:rPr>
                        <a:t>11-17/1337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MAC-CR 5958 &amp; 5971-text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Jarkko Kneckt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11-17/1338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MAC-CR 5958 &amp; 5971-presentation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Jarkko Kneckt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16312">
                <a:tc>
                  <a:txBody>
                    <a:bodyPr/>
                    <a:lstStyle/>
                    <a:p>
                      <a:pPr algn="r" fontAlgn="t"/>
                      <a:r>
                        <a:rPr lang="en-US" sz="700" b="0" i="0" u="none" strike="noStrike">
                          <a:solidFill>
                            <a:srgbClr val="000000"/>
                          </a:solidFill>
                          <a:effectLst/>
                          <a:latin typeface="Calibri" panose="020F0502020204030204" pitchFamily="34" charset="0"/>
                        </a:rPr>
                        <a:t>11-17/1339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mprovement to TWT parameter set selection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Jarkko Kneckt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3377">
                <a:tc>
                  <a:txBody>
                    <a:bodyPr/>
                    <a:lstStyle/>
                    <a:p>
                      <a:pPr algn="r" fontAlgn="t"/>
                      <a:r>
                        <a:rPr lang="en-US" sz="700" b="0" i="0" u="none" strike="noStrike">
                          <a:solidFill>
                            <a:srgbClr val="000000"/>
                          </a:solidFill>
                          <a:effectLst/>
                          <a:latin typeface="Calibri" panose="020F0502020204030204" pitchFamily="34" charset="0"/>
                        </a:rPr>
                        <a:t>11-17/1341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PHY-CR-8348-6433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16312">
                <a:tc>
                  <a:txBody>
                    <a:bodyPr/>
                    <a:lstStyle/>
                    <a:p>
                      <a:pPr algn="r" fontAlgn="t"/>
                      <a:r>
                        <a:rPr lang="en-US" sz="700" b="0" i="0" u="none" strike="noStrike">
                          <a:solidFill>
                            <a:srgbClr val="000000"/>
                          </a:solidFill>
                          <a:effectLst/>
                          <a:latin typeface="Calibri" panose="020F0502020204030204" pitchFamily="34" charset="0"/>
                        </a:rPr>
                        <a:t>11-17/1346</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Individual constrained TWT agreements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Jarkko Kneckt </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11-17/1364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CIDs on Subclause 27.3.3 Part 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Ming Gan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16312">
                <a:tc>
                  <a:txBody>
                    <a:bodyPr/>
                    <a:lstStyle/>
                    <a:p>
                      <a:pPr algn="r" fontAlgn="t"/>
                      <a:r>
                        <a:rPr lang="en-US" sz="700" b="0" i="0" u="none" strike="noStrike">
                          <a:solidFill>
                            <a:srgbClr val="000000"/>
                          </a:solidFill>
                          <a:effectLst/>
                          <a:latin typeface="Calibri" panose="020F0502020204030204" pitchFamily="34" charset="0"/>
                        </a:rPr>
                        <a:t>11-17/1365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CIDs on Subclause 27.3.3 Part 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Ming Gan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3377">
                <a:tc>
                  <a:txBody>
                    <a:bodyPr/>
                    <a:lstStyle/>
                    <a:p>
                      <a:pPr algn="r" fontAlgn="t"/>
                      <a:r>
                        <a:rPr lang="en-US" sz="700" b="0" i="0" u="none" strike="noStrike">
                          <a:solidFill>
                            <a:srgbClr val="000000"/>
                          </a:solidFill>
                          <a:effectLst/>
                          <a:latin typeface="Calibri" panose="020F0502020204030204" pitchFamily="34" charset="0"/>
                        </a:rPr>
                        <a:t>11-17/1377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lb225 cr-27.13 Link adaptation usingthe  HLA Control field text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need to discuss with PHY</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116312">
                <a:tc>
                  <a:txBody>
                    <a:bodyPr/>
                    <a:lstStyle/>
                    <a:p>
                      <a:pPr algn="r" fontAlgn="t"/>
                      <a:r>
                        <a:rPr lang="en-US" sz="700" b="0" i="0" u="none" strike="noStrike">
                          <a:solidFill>
                            <a:srgbClr val="000000"/>
                          </a:solidFill>
                          <a:effectLst/>
                          <a:latin typeface="Calibri" panose="020F0502020204030204" pitchFamily="34" charset="0"/>
                        </a:rPr>
                        <a:t>11-17/1397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CR-on-BSS-Load-Information-in-802.11ax-follow-up</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Ming Gan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11-17/1399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Resolution for CID 3099</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Edward Au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16312">
                <a:tc>
                  <a:txBody>
                    <a:bodyPr/>
                    <a:lstStyle/>
                    <a:p>
                      <a:pPr algn="r" fontAlgn="t"/>
                      <a:r>
                        <a:rPr lang="en-US" sz="700" b="0" i="0" u="none" strike="noStrike">
                          <a:solidFill>
                            <a:srgbClr val="000000"/>
                          </a:solidFill>
                          <a:effectLst/>
                          <a:latin typeface="Calibri" panose="020F0502020204030204" pitchFamily="34" charset="0"/>
                        </a:rPr>
                        <a:t>11-17/1401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Resolution for CIDs 5285, 6198</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Edward Au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11-17/1402</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Resolution for PICS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Edward Au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3377">
                <a:tc>
                  <a:txBody>
                    <a:bodyPr/>
                    <a:lstStyle/>
                    <a:p>
                      <a:pPr algn="r" fontAlgn="t"/>
                      <a:r>
                        <a:rPr lang="en-US" sz="700" b="0" i="0" u="none" strike="noStrike">
                          <a:solidFill>
                            <a:srgbClr val="000000"/>
                          </a:solidFill>
                          <a:effectLst/>
                          <a:latin typeface="Calibri" panose="020F0502020204030204" pitchFamily="34" charset="0"/>
                        </a:rPr>
                        <a:t>11-17/1429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Annex G Comment Resolution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Osama Aboul-Magd (Huawei Technologies)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68834561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p14="http://schemas.microsoft.com/office/powerpoint/2010/main" xmlns="" val="40541118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11-17/1258 (01 CIDs)</a:t>
            </a:r>
          </a:p>
          <a:p>
            <a:pPr lvl="1"/>
            <a:r>
              <a:rPr lang="en-GB" dirty="0" smtClean="0"/>
              <a:t>9863</a:t>
            </a:r>
            <a:endParaRPr lang="en-US" sz="2800" dirty="0" smtClean="0"/>
          </a:p>
          <a:p>
            <a:endParaRPr lang="en-US" sz="2800"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13</a:t>
            </a:fld>
            <a:endParaRPr lang="en-US"/>
          </a:p>
        </p:txBody>
      </p:sp>
      <p:sp>
        <p:nvSpPr>
          <p:cNvPr id="5" name="Title 4"/>
          <p:cNvSpPr>
            <a:spLocks noGrp="1"/>
          </p:cNvSpPr>
          <p:nvPr>
            <p:ph type="title"/>
          </p:nvPr>
        </p:nvSpPr>
        <p:spPr/>
        <p:txBody>
          <a:bodyPr/>
          <a:lstStyle/>
          <a:p>
            <a:r>
              <a:rPr lang="en-US" dirty="0" smtClean="0"/>
              <a:t>Straw Poll #1</a:t>
            </a:r>
            <a:r>
              <a:rPr lang="en-US" dirty="0"/>
              <a:t/>
            </a:r>
            <a:br>
              <a:rPr lang="en-US" dirty="0"/>
            </a:br>
            <a:r>
              <a:rPr lang="en-US" sz="2000" dirty="0" smtClean="0">
                <a:solidFill>
                  <a:schemeClr val="tx1"/>
                </a:solidFill>
              </a:rPr>
              <a:t>(11-17-1258-00-00ax-resolution-to-cid9863.docx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altLang="zh-TW" sz="2000" dirty="0" smtClean="0"/>
              <a:t>Option 1: Do you support that HE BSS load content should include separate statistics to reflect DL and UL loading of the HE BSS</a:t>
            </a:r>
          </a:p>
          <a:p>
            <a:r>
              <a:rPr lang="en-US" altLang="zh-TW" sz="2000" dirty="0" smtClean="0"/>
              <a:t>Option 2: Do you support that HE BSS load content should include combined DL and UL loading information?</a:t>
            </a:r>
          </a:p>
          <a:p>
            <a:r>
              <a:rPr lang="en-US" sz="2000" dirty="0" smtClean="0"/>
              <a:t>Option 3: Neither</a:t>
            </a:r>
          </a:p>
          <a:p>
            <a:r>
              <a:rPr lang="en-US" dirty="0" smtClean="0"/>
              <a:t>Results: </a:t>
            </a:r>
          </a:p>
          <a:p>
            <a:pPr lvl="2"/>
            <a:r>
              <a:rPr lang="en-US" sz="2000" dirty="0" smtClean="0"/>
              <a:t>Option 1 - 5</a:t>
            </a:r>
          </a:p>
          <a:p>
            <a:pPr lvl="2"/>
            <a:r>
              <a:rPr lang="en-US" sz="2000" dirty="0" smtClean="0"/>
              <a:t>Option 2 – 5</a:t>
            </a:r>
          </a:p>
          <a:p>
            <a:pPr lvl="2"/>
            <a:r>
              <a:rPr lang="en-US" sz="2000" dirty="0" smtClean="0"/>
              <a:t>Option 3 – 0</a:t>
            </a:r>
          </a:p>
          <a:p>
            <a:pPr lvl="2"/>
            <a:r>
              <a:rPr lang="en-US" sz="2000" dirty="0" smtClean="0"/>
              <a:t>Abs - many</a:t>
            </a:r>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14</a:t>
            </a:fld>
            <a:endParaRPr lang="en-US"/>
          </a:p>
        </p:txBody>
      </p:sp>
      <p:sp>
        <p:nvSpPr>
          <p:cNvPr id="5" name="Title 4"/>
          <p:cNvSpPr>
            <a:spLocks noGrp="1"/>
          </p:cNvSpPr>
          <p:nvPr>
            <p:ph type="title"/>
          </p:nvPr>
        </p:nvSpPr>
        <p:spPr/>
        <p:txBody>
          <a:bodyPr/>
          <a:lstStyle/>
          <a:p>
            <a:r>
              <a:rPr lang="en-US" dirty="0" smtClean="0"/>
              <a:t>Straw Poll #2</a:t>
            </a:r>
            <a:r>
              <a:rPr lang="en-US" dirty="0"/>
              <a:t/>
            </a:r>
            <a:br>
              <a:rPr lang="en-US" dirty="0"/>
            </a:br>
            <a:r>
              <a:rPr lang="en-US" sz="2000" dirty="0" smtClean="0">
                <a:solidFill>
                  <a:schemeClr val="tx1"/>
                </a:solidFill>
              </a:rPr>
              <a:t>(11-17-0308-05-00ax-cr-for-section-9-4-2-bss-load-ppt</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11-17/0619(01 CIDs)</a:t>
            </a:r>
          </a:p>
          <a:p>
            <a:pPr lvl="1"/>
            <a:r>
              <a:rPr lang="en-GB" dirty="0" smtClean="0"/>
              <a:t>5163</a:t>
            </a:r>
            <a:endParaRPr lang="en-US" dirty="0" smtClean="0"/>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15</a:t>
            </a:fld>
            <a:endParaRPr lang="en-US"/>
          </a:p>
        </p:txBody>
      </p:sp>
      <p:sp>
        <p:nvSpPr>
          <p:cNvPr id="5" name="Title 4"/>
          <p:cNvSpPr>
            <a:spLocks noGrp="1"/>
          </p:cNvSpPr>
          <p:nvPr>
            <p:ph type="title"/>
          </p:nvPr>
        </p:nvSpPr>
        <p:spPr/>
        <p:txBody>
          <a:bodyPr/>
          <a:lstStyle/>
          <a:p>
            <a:r>
              <a:rPr lang="en-US" dirty="0" smtClean="0"/>
              <a:t>Straw Poll #3</a:t>
            </a:r>
            <a:r>
              <a:rPr lang="en-US" dirty="0"/>
              <a:t/>
            </a:r>
            <a:br>
              <a:rPr lang="en-US" dirty="0"/>
            </a:br>
            <a:r>
              <a:rPr lang="en-US" sz="2000" dirty="0" smtClean="0">
                <a:solidFill>
                  <a:schemeClr val="tx1"/>
                </a:solidFill>
              </a:rPr>
              <a:t>(11-17-0619-08-00ax-client-management.docx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11-17/1282(02 CIDs)</a:t>
            </a:r>
          </a:p>
          <a:p>
            <a:pPr lvl="1"/>
            <a:r>
              <a:rPr lang="en-GB" dirty="0" smtClean="0"/>
              <a:t>8724, 5735</a:t>
            </a:r>
            <a:endParaRPr lang="en-US" dirty="0" smtClean="0"/>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16</a:t>
            </a:fld>
            <a:endParaRPr lang="en-US"/>
          </a:p>
        </p:txBody>
      </p:sp>
      <p:sp>
        <p:nvSpPr>
          <p:cNvPr id="5" name="Title 4"/>
          <p:cNvSpPr>
            <a:spLocks noGrp="1"/>
          </p:cNvSpPr>
          <p:nvPr>
            <p:ph type="title"/>
          </p:nvPr>
        </p:nvSpPr>
        <p:spPr/>
        <p:txBody>
          <a:bodyPr/>
          <a:lstStyle/>
          <a:p>
            <a:r>
              <a:rPr lang="en-US" dirty="0" smtClean="0"/>
              <a:t>Straw Poll #4</a:t>
            </a:r>
            <a:r>
              <a:rPr lang="en-US" dirty="0"/>
              <a:t/>
            </a:r>
            <a:br>
              <a:rPr lang="en-US" dirty="0"/>
            </a:br>
            <a:r>
              <a:rPr lang="en-US" sz="2000" dirty="0" smtClean="0">
                <a:solidFill>
                  <a:schemeClr val="tx1"/>
                </a:solidFill>
              </a:rPr>
              <a:t>(11-17-1282-04-00ax-lb225-11ax-d1-0-comment-resolution-27-11-1-27-11-2.docx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000" dirty="0" smtClean="0"/>
              <a:t>Which option do you support? (In doc 1244 about HE MCS per BW support) </a:t>
            </a:r>
          </a:p>
          <a:p>
            <a:pPr lvl="1"/>
            <a:r>
              <a:rPr lang="en-US" sz="1600" dirty="0" smtClean="0"/>
              <a:t>Option 1: Basic HE MCS (and </a:t>
            </a:r>
            <a:r>
              <a:rPr lang="en-US" sz="1600" dirty="0" err="1" smtClean="0"/>
              <a:t>Nss</a:t>
            </a:r>
            <a:r>
              <a:rPr lang="en-US" sz="1600" dirty="0" smtClean="0"/>
              <a:t>) applies </a:t>
            </a:r>
            <a:r>
              <a:rPr lang="en-GB" sz="1600" dirty="0" smtClean="0"/>
              <a:t>to all HE STAs in the BSS (including IBSS and MBSS)</a:t>
            </a:r>
            <a:r>
              <a:rPr lang="en-GB" sz="1600" u="sng" dirty="0" smtClean="0"/>
              <a:t> for &lt;= 80 MHz operation</a:t>
            </a:r>
            <a:endParaRPr lang="en-US" sz="1600" dirty="0" smtClean="0"/>
          </a:p>
          <a:p>
            <a:pPr lvl="1"/>
            <a:r>
              <a:rPr lang="en-US" sz="1600" dirty="0" smtClean="0"/>
              <a:t>Option 2: Explicitly define the basic MCS (and </a:t>
            </a:r>
            <a:r>
              <a:rPr lang="en-US" sz="1600" dirty="0" err="1" smtClean="0"/>
              <a:t>Nss</a:t>
            </a:r>
            <a:r>
              <a:rPr lang="en-US" sz="1600" dirty="0" smtClean="0"/>
              <a:t>) for each bandwidth </a:t>
            </a:r>
          </a:p>
          <a:p>
            <a:pPr lvl="1"/>
            <a:r>
              <a:rPr lang="en-US" sz="1600" dirty="0" smtClean="0"/>
              <a:t>Option 3:  Basic HE MCS (and </a:t>
            </a:r>
            <a:r>
              <a:rPr lang="en-US" sz="1600" dirty="0" err="1" smtClean="0"/>
              <a:t>Nss</a:t>
            </a:r>
            <a:r>
              <a:rPr lang="en-US" sz="1600" dirty="0" smtClean="0"/>
              <a:t>) applies </a:t>
            </a:r>
            <a:r>
              <a:rPr lang="en-GB" sz="1600" dirty="0" smtClean="0"/>
              <a:t>to all HE STAs in the BSS (including IBSS and MBSS)</a:t>
            </a:r>
            <a:r>
              <a:rPr lang="en-GB" sz="1600" u="sng" dirty="0" smtClean="0"/>
              <a:t> for &lt;= 160 MHz operation whichever bandwidth it supports</a:t>
            </a:r>
          </a:p>
          <a:p>
            <a:pPr lvl="1"/>
            <a:r>
              <a:rPr lang="en-GB" sz="1600" dirty="0" smtClean="0"/>
              <a:t>Option 4: Abstain</a:t>
            </a:r>
            <a:endParaRPr lang="en-US" dirty="0" smtClean="0"/>
          </a:p>
          <a:p>
            <a:r>
              <a:rPr lang="en-US" dirty="0" smtClean="0"/>
              <a:t>Results: </a:t>
            </a:r>
            <a:r>
              <a:rPr lang="en-US" sz="2000" dirty="0" smtClean="0"/>
              <a:t>Y/N/A</a:t>
            </a:r>
          </a:p>
          <a:p>
            <a:pPr lvl="1"/>
            <a:r>
              <a:rPr lang="en-US" sz="1600" dirty="0" smtClean="0"/>
              <a:t>Option 1: 7</a:t>
            </a:r>
          </a:p>
          <a:p>
            <a:pPr lvl="1"/>
            <a:r>
              <a:rPr lang="en-US" sz="1600" dirty="0" smtClean="0"/>
              <a:t>Option 2: 5</a:t>
            </a:r>
          </a:p>
          <a:p>
            <a:pPr lvl="1"/>
            <a:r>
              <a:rPr lang="en-US" sz="1600" dirty="0" smtClean="0"/>
              <a:t>Option 3: 7</a:t>
            </a:r>
          </a:p>
          <a:p>
            <a:pPr lvl="1"/>
            <a:r>
              <a:rPr lang="en-US" sz="1600" dirty="0" smtClean="0"/>
              <a:t>Option 4: 4</a:t>
            </a:r>
            <a:endParaRPr lang="en-US" dirty="0" smtClean="0"/>
          </a:p>
          <a:p>
            <a:endParaRPr lang="en-US" sz="20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17</a:t>
            </a:fld>
            <a:endParaRPr lang="en-US"/>
          </a:p>
        </p:txBody>
      </p:sp>
      <p:sp>
        <p:nvSpPr>
          <p:cNvPr id="5" name="Title 4"/>
          <p:cNvSpPr>
            <a:spLocks noGrp="1"/>
          </p:cNvSpPr>
          <p:nvPr>
            <p:ph type="title"/>
          </p:nvPr>
        </p:nvSpPr>
        <p:spPr/>
        <p:txBody>
          <a:bodyPr/>
          <a:lstStyle/>
          <a:p>
            <a:r>
              <a:rPr lang="en-US" dirty="0" smtClean="0"/>
              <a:t>Straw Poll #5</a:t>
            </a:r>
            <a:r>
              <a:rPr lang="en-US" dirty="0"/>
              <a:t/>
            </a:r>
            <a:br>
              <a:rPr lang="en-US" dirty="0"/>
            </a:br>
            <a:r>
              <a:rPr lang="en-US" sz="2000" dirty="0" smtClean="0">
                <a:solidFill>
                  <a:schemeClr val="tx1"/>
                </a:solidFill>
              </a:rPr>
              <a:t>(11-17-1244-00-00ax-bss-basic-he-mcs-per-bw</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526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11-17/1081(31 CIDs)</a:t>
            </a:r>
          </a:p>
          <a:p>
            <a:pPr lvl="1"/>
            <a:r>
              <a:rPr lang="en-GB" dirty="0" smtClean="0"/>
              <a:t>3116, 3385, 3493, 3823, 3910, 4375, 4444, 5314, 6077, 6078, 7478, 7479, 7480, 7481, 7738, 7739, 7740, 7741, 7900, 7901, 7902, 7903, 7904, 8188, 8648, 8649, 9106, 9254, 9627, 9628, 9819</a:t>
            </a:r>
            <a:endParaRPr lang="en-US" dirty="0" smtClean="0"/>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18</a:t>
            </a:fld>
            <a:endParaRPr lang="en-US"/>
          </a:p>
        </p:txBody>
      </p:sp>
      <p:sp>
        <p:nvSpPr>
          <p:cNvPr id="5" name="Title 4"/>
          <p:cNvSpPr>
            <a:spLocks noGrp="1"/>
          </p:cNvSpPr>
          <p:nvPr>
            <p:ph type="title"/>
          </p:nvPr>
        </p:nvSpPr>
        <p:spPr/>
        <p:txBody>
          <a:bodyPr/>
          <a:lstStyle/>
          <a:p>
            <a:r>
              <a:rPr lang="en-US" dirty="0" smtClean="0"/>
              <a:t>Straw Poll #6</a:t>
            </a:r>
            <a:r>
              <a:rPr lang="en-US" dirty="0"/>
              <a:t/>
            </a:r>
            <a:br>
              <a:rPr lang="en-US" dirty="0"/>
            </a:br>
            <a:r>
              <a:rPr lang="en-US" sz="2000" dirty="0" smtClean="0">
                <a:solidFill>
                  <a:schemeClr val="tx1"/>
                </a:solidFill>
              </a:rPr>
              <a:t>(11-17-1081-02-00ax-comment-resolutions-for-he-ndp-announcement-frame.docx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11-17/1295(01 CIDs)</a:t>
            </a:r>
          </a:p>
          <a:p>
            <a:pPr lvl="1"/>
            <a:r>
              <a:rPr lang="en-US" dirty="0" smtClean="0"/>
              <a:t>9501</a:t>
            </a:r>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19</a:t>
            </a:fld>
            <a:endParaRPr lang="en-US"/>
          </a:p>
        </p:txBody>
      </p:sp>
      <p:sp>
        <p:nvSpPr>
          <p:cNvPr id="5" name="Title 4"/>
          <p:cNvSpPr>
            <a:spLocks noGrp="1"/>
          </p:cNvSpPr>
          <p:nvPr>
            <p:ph type="title"/>
          </p:nvPr>
        </p:nvSpPr>
        <p:spPr/>
        <p:txBody>
          <a:bodyPr/>
          <a:lstStyle/>
          <a:p>
            <a:r>
              <a:rPr lang="en-US" dirty="0" smtClean="0"/>
              <a:t>Straw Poll #7</a:t>
            </a:r>
            <a:r>
              <a:rPr lang="en-US" dirty="0"/>
              <a:t/>
            </a:r>
            <a:br>
              <a:rPr lang="en-US" dirty="0"/>
            </a:br>
            <a:r>
              <a:rPr lang="en-US" sz="2000" dirty="0" smtClean="0">
                <a:solidFill>
                  <a:schemeClr val="tx1"/>
                </a:solidFill>
              </a:rPr>
              <a:t>(11-17-1295-02-00ax-proposed-resolution-for-cid9501.docx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Chao-Chun Wang (</a:t>
            </a:r>
            <a:r>
              <a:rPr lang="en-US" altLang="en-US" sz="2000" dirty="0" err="1" smtClean="0">
                <a:latin typeface="Arial" pitchFamily="34" charset="0"/>
              </a:rPr>
              <a:t>MediaTek</a:t>
            </a:r>
            <a:r>
              <a:rPr lang="en-US" altLang="en-US" sz="2000" dirty="0" smtClean="0">
                <a:latin typeface="Arial" pitchFamily="34" charset="0"/>
              </a:rPr>
              <a:t>)</a:t>
            </a:r>
          </a:p>
          <a:p>
            <a:pPr algn="ctr">
              <a:lnSpc>
                <a:spcPct val="90000"/>
              </a:lnSpc>
              <a:buFontTx/>
              <a:buNone/>
            </a:pPr>
            <a:r>
              <a:rPr lang="en-US" altLang="en-US" sz="2000" dirty="0" smtClean="0">
                <a:latin typeface="Arial" pitchFamily="34" charset="0"/>
              </a:rPr>
              <a:t>TBD</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7"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11-17/1438(02 CIDs)</a:t>
            </a:r>
          </a:p>
          <a:p>
            <a:pPr lvl="1"/>
            <a:r>
              <a:rPr lang="en-GB" dirty="0" smtClean="0"/>
              <a:t>5863, 7251 </a:t>
            </a:r>
            <a:endParaRPr lang="en-US" dirty="0" smtClean="0"/>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20</a:t>
            </a:fld>
            <a:endParaRPr lang="en-US"/>
          </a:p>
        </p:txBody>
      </p:sp>
      <p:sp>
        <p:nvSpPr>
          <p:cNvPr id="5" name="Title 4"/>
          <p:cNvSpPr>
            <a:spLocks noGrp="1"/>
          </p:cNvSpPr>
          <p:nvPr>
            <p:ph type="title"/>
          </p:nvPr>
        </p:nvSpPr>
        <p:spPr/>
        <p:txBody>
          <a:bodyPr/>
          <a:lstStyle/>
          <a:p>
            <a:r>
              <a:rPr lang="en-US" dirty="0" smtClean="0"/>
              <a:t>Straw Poll #8</a:t>
            </a:r>
            <a:r>
              <a:rPr lang="en-US" dirty="0"/>
              <a:t/>
            </a:r>
            <a:br>
              <a:rPr lang="en-US" dirty="0"/>
            </a:br>
            <a:r>
              <a:rPr lang="en-US" sz="2000" dirty="0" smtClean="0">
                <a:solidFill>
                  <a:schemeClr val="tx1"/>
                </a:solidFill>
              </a:rPr>
              <a:t>(11-17-1438-01-00ax-comment-resolution-for-cid-5863.docx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11-17/1456(01 CIDs)</a:t>
            </a:r>
          </a:p>
          <a:p>
            <a:pPr lvl="1"/>
            <a:r>
              <a:rPr lang="en-US" dirty="0" smtClean="0"/>
              <a:t>8555</a:t>
            </a:r>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21</a:t>
            </a:fld>
            <a:endParaRPr lang="en-US"/>
          </a:p>
        </p:txBody>
      </p:sp>
      <p:sp>
        <p:nvSpPr>
          <p:cNvPr id="5" name="Title 4"/>
          <p:cNvSpPr>
            <a:spLocks noGrp="1"/>
          </p:cNvSpPr>
          <p:nvPr>
            <p:ph type="title"/>
          </p:nvPr>
        </p:nvSpPr>
        <p:spPr/>
        <p:txBody>
          <a:bodyPr/>
          <a:lstStyle/>
          <a:p>
            <a:r>
              <a:rPr lang="en-US" dirty="0" smtClean="0"/>
              <a:t>Straw Poll #9</a:t>
            </a:r>
            <a:r>
              <a:rPr lang="en-US" dirty="0"/>
              <a:t/>
            </a:r>
            <a:br>
              <a:rPr lang="en-US" dirty="0"/>
            </a:br>
            <a:r>
              <a:rPr lang="en-US" sz="2000" dirty="0" smtClean="0">
                <a:solidFill>
                  <a:schemeClr val="tx1"/>
                </a:solidFill>
              </a:rPr>
              <a:t>(11-17-1456-01-00ax-resolution-to-cid-8555.docx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11-17/1131(01 CIDs)</a:t>
            </a:r>
          </a:p>
          <a:p>
            <a:pPr lvl="1"/>
            <a:r>
              <a:rPr lang="en-GB" dirty="0" smtClean="0"/>
              <a:t>8426 </a:t>
            </a:r>
            <a:endParaRPr lang="en-US" sz="2800" dirty="0" smtClean="0"/>
          </a:p>
          <a:p>
            <a:pPr marL="800100" lvl="1" indent="-342900">
              <a:buFont typeface="Times New Roman" pitchFamily="18" charset="0"/>
              <a:buChar char="‒"/>
            </a:pPr>
            <a:r>
              <a:rPr lang="en-US" sz="3200" dirty="0" smtClean="0"/>
              <a:t>Results: </a:t>
            </a:r>
          </a:p>
          <a:p>
            <a:pPr marL="1143000" lvl="2" indent="-342900">
              <a:buFont typeface="Times New Roman" pitchFamily="18" charset="0"/>
              <a:buChar char="‒"/>
            </a:pPr>
            <a:r>
              <a:rPr lang="en-US" altLang="zh-CN" dirty="0" smtClean="0"/>
              <a:t>Yes 14</a:t>
            </a:r>
          </a:p>
          <a:p>
            <a:pPr marL="1143000" lvl="2" indent="-342900">
              <a:buFont typeface="Times New Roman" pitchFamily="18" charset="0"/>
              <a:buChar char="‒"/>
            </a:pPr>
            <a:r>
              <a:rPr lang="en-US" altLang="zh-CN" dirty="0" smtClean="0"/>
              <a:t>No 13</a:t>
            </a:r>
          </a:p>
          <a:p>
            <a:pPr marL="1143000" lvl="2" indent="-342900">
              <a:buFont typeface="Times New Roman" pitchFamily="18" charset="0"/>
              <a:buChar char="‒"/>
            </a:pPr>
            <a:r>
              <a:rPr lang="en-US" altLang="zh-CN" dirty="0" smtClean="0"/>
              <a:t>Abstain  7</a:t>
            </a:r>
          </a:p>
          <a:p>
            <a:r>
              <a:rPr lang="en-US" sz="2800" dirty="0" smtClean="0"/>
              <a:t>Straw Poll failed</a:t>
            </a:r>
          </a:p>
          <a:p>
            <a:pPr>
              <a:buNone/>
            </a:pPr>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22</a:t>
            </a:fld>
            <a:endParaRPr lang="en-US"/>
          </a:p>
        </p:txBody>
      </p:sp>
      <p:sp>
        <p:nvSpPr>
          <p:cNvPr id="5" name="Title 4"/>
          <p:cNvSpPr>
            <a:spLocks noGrp="1"/>
          </p:cNvSpPr>
          <p:nvPr>
            <p:ph type="title"/>
          </p:nvPr>
        </p:nvSpPr>
        <p:spPr/>
        <p:txBody>
          <a:bodyPr/>
          <a:lstStyle/>
          <a:p>
            <a:r>
              <a:rPr lang="en-US" dirty="0" smtClean="0"/>
              <a:t>Straw Poll #10</a:t>
            </a:r>
            <a:r>
              <a:rPr lang="en-US" dirty="0"/>
              <a:t/>
            </a:r>
            <a:br>
              <a:rPr lang="en-US" dirty="0"/>
            </a:br>
            <a:r>
              <a:rPr lang="en-US" sz="2000" dirty="0" smtClean="0">
                <a:solidFill>
                  <a:schemeClr val="tx1"/>
                </a:solidFill>
              </a:rPr>
              <a:t>(11-17-1132-02-00ax-cr-cid-8426</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11-17/1264 (67 CIDs)</a:t>
            </a:r>
          </a:p>
          <a:p>
            <a:pPr lvl="1"/>
            <a:r>
              <a:rPr lang="en-GB" dirty="0" smtClean="0"/>
              <a:t>3012, 3013, 3014, 3117, 3164, 3168, 3170, 3172, 3173, 4988,</a:t>
            </a:r>
            <a:r>
              <a:rPr lang="en-US" dirty="0" smtClean="0"/>
              <a:t> </a:t>
            </a:r>
            <a:r>
              <a:rPr lang="en-GB" dirty="0" smtClean="0"/>
              <a:t>5012, 5129, 5132, 5158, 5319, 5757, 5826, 5955, 5956, 6081, 6151, 6323, 6325, 6326, 6327, 7261, 7263, 7485,</a:t>
            </a:r>
            <a:r>
              <a:rPr lang="en-US" dirty="0" smtClean="0"/>
              <a:t> </a:t>
            </a:r>
            <a:r>
              <a:rPr lang="en-GB" dirty="0" smtClean="0"/>
              <a:t>7486, 7488, 7748, 7749, 7750, 7913, 7956, 7958, 8112, 8189, 8253, 8254, 8650, 8653, 8654, 8655, 9102,</a:t>
            </a:r>
            <a:r>
              <a:rPr lang="en-US" dirty="0" smtClean="0"/>
              <a:t> </a:t>
            </a:r>
            <a:r>
              <a:rPr lang="en-GB" dirty="0" smtClean="0"/>
              <a:t>9264, 9350, 9470, 9473, 9631, 9635, 9638, 9640, 9641, 9644,</a:t>
            </a:r>
            <a:r>
              <a:rPr lang="en-US" dirty="0" smtClean="0"/>
              <a:t> </a:t>
            </a:r>
            <a:r>
              <a:rPr lang="en-GB" dirty="0" smtClean="0"/>
              <a:t>9822, 9824, 9825, 9829, 9832, 9833, 9990, 9991, 9992, 9994, 10002, 10238</a:t>
            </a:r>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23</a:t>
            </a:fld>
            <a:endParaRPr lang="en-US"/>
          </a:p>
        </p:txBody>
      </p:sp>
      <p:sp>
        <p:nvSpPr>
          <p:cNvPr id="5" name="Title 4"/>
          <p:cNvSpPr>
            <a:spLocks noGrp="1"/>
          </p:cNvSpPr>
          <p:nvPr>
            <p:ph type="title"/>
          </p:nvPr>
        </p:nvSpPr>
        <p:spPr/>
        <p:txBody>
          <a:bodyPr/>
          <a:lstStyle/>
          <a:p>
            <a:r>
              <a:rPr lang="en-US" dirty="0" smtClean="0"/>
              <a:t>Straw Poll #11</a:t>
            </a:r>
            <a:r>
              <a:rPr lang="en-US" dirty="0"/>
              <a:t/>
            </a:r>
            <a:br>
              <a:rPr lang="en-US" dirty="0"/>
            </a:br>
            <a:r>
              <a:rPr lang="en-US" sz="2000" dirty="0" smtClean="0">
                <a:solidFill>
                  <a:schemeClr val="tx1"/>
                </a:solidFill>
              </a:rPr>
              <a:t>(11-17-1264-02-00ax-mac-cr-misc-trigger-frame-format.docx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11-17/1262(56 CIDs)</a:t>
            </a:r>
          </a:p>
          <a:p>
            <a:pPr lvl="1"/>
            <a:r>
              <a:rPr lang="en-GB" sz="1800" dirty="0" smtClean="0"/>
              <a:t>3303, 3304, 3305, 3306, 5193, 5194, 5195, 5367, 5368, 5812, </a:t>
            </a:r>
            <a:endParaRPr lang="en-US" sz="1800" dirty="0" smtClean="0"/>
          </a:p>
          <a:p>
            <a:pPr lvl="1"/>
            <a:r>
              <a:rPr lang="en-GB" sz="1800" dirty="0" smtClean="0"/>
              <a:t>6010, 6011, 6012, 6104, 6732, 6733, 7111, 7637, 7638, 7639</a:t>
            </a:r>
            <a:endParaRPr lang="en-US" sz="1800" dirty="0" smtClean="0"/>
          </a:p>
          <a:p>
            <a:pPr lvl="1"/>
            <a:r>
              <a:rPr lang="en-GB" sz="1800" dirty="0" smtClean="0"/>
              <a:t>7640, 7641, 7818, 7819, 8222, 8503, 8504, 8588, 8709, 8710,</a:t>
            </a:r>
            <a:endParaRPr lang="en-US" sz="1800" dirty="0" smtClean="0"/>
          </a:p>
          <a:p>
            <a:pPr lvl="1"/>
            <a:r>
              <a:rPr lang="en-GB" sz="1800" dirty="0" smtClean="0"/>
              <a:t>8711, 8712, 8713, 8716, 9224, 9225, 9300, 9301, 9302, 9304,</a:t>
            </a:r>
            <a:endParaRPr lang="en-US" sz="1800" dirty="0" smtClean="0"/>
          </a:p>
          <a:p>
            <a:pPr lvl="1"/>
            <a:r>
              <a:rPr lang="en-GB" sz="1800" dirty="0" smtClean="0"/>
              <a:t>9305, 9536, 9720, 9923, 9924, 9925, 9926, 9927, 9928, 9929,</a:t>
            </a:r>
            <a:endParaRPr lang="en-US" sz="1800" dirty="0" smtClean="0"/>
          </a:p>
          <a:p>
            <a:pPr lvl="1"/>
            <a:r>
              <a:rPr lang="en-GB" sz="1800" dirty="0" smtClean="0"/>
              <a:t>10151, 10152, 10153, 10156, 10160, 8066</a:t>
            </a:r>
            <a:endParaRPr lang="en-US" sz="1800" dirty="0" smtClean="0"/>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24</a:t>
            </a:fld>
            <a:endParaRPr lang="en-US"/>
          </a:p>
        </p:txBody>
      </p:sp>
      <p:sp>
        <p:nvSpPr>
          <p:cNvPr id="5" name="Title 4"/>
          <p:cNvSpPr>
            <a:spLocks noGrp="1"/>
          </p:cNvSpPr>
          <p:nvPr>
            <p:ph type="title"/>
          </p:nvPr>
        </p:nvSpPr>
        <p:spPr/>
        <p:txBody>
          <a:bodyPr/>
          <a:lstStyle/>
          <a:p>
            <a:r>
              <a:rPr lang="en-US" dirty="0" smtClean="0"/>
              <a:t>Straw Poll #12</a:t>
            </a:r>
            <a:r>
              <a:rPr lang="en-US" dirty="0"/>
              <a:t/>
            </a:r>
            <a:br>
              <a:rPr lang="en-US" dirty="0"/>
            </a:br>
            <a:r>
              <a:rPr lang="en-US" sz="2000" dirty="0" smtClean="0">
                <a:solidFill>
                  <a:schemeClr val="tx1"/>
                </a:solidFill>
              </a:rPr>
              <a:t>(11-17-1262-01-00ax-mac-cr-misc-he-sounding.docx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11-17/1475(01 CIDs)</a:t>
            </a:r>
          </a:p>
          <a:p>
            <a:pPr lvl="1"/>
            <a:r>
              <a:rPr lang="en-US" dirty="0" smtClean="0"/>
              <a:t> 5915</a:t>
            </a:r>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25</a:t>
            </a:fld>
            <a:endParaRPr lang="en-US"/>
          </a:p>
        </p:txBody>
      </p:sp>
      <p:sp>
        <p:nvSpPr>
          <p:cNvPr id="5" name="Title 4"/>
          <p:cNvSpPr>
            <a:spLocks noGrp="1"/>
          </p:cNvSpPr>
          <p:nvPr>
            <p:ph type="title"/>
          </p:nvPr>
        </p:nvSpPr>
        <p:spPr/>
        <p:txBody>
          <a:bodyPr/>
          <a:lstStyle/>
          <a:p>
            <a:r>
              <a:rPr lang="en-US" dirty="0" smtClean="0"/>
              <a:t>Straw Poll #13</a:t>
            </a:r>
            <a:r>
              <a:rPr lang="en-US" dirty="0"/>
              <a:t/>
            </a:r>
            <a:br>
              <a:rPr lang="en-US" dirty="0"/>
            </a:br>
            <a:r>
              <a:rPr lang="en-US" sz="2000" dirty="0" smtClean="0">
                <a:solidFill>
                  <a:schemeClr val="tx1"/>
                </a:solidFill>
              </a:rPr>
              <a:t>(11-17-1475-00-00ax-lb225-11ax-d1-0-comment-resolution-cid-5915.docx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11-17/1301(02 CIDs)</a:t>
            </a:r>
          </a:p>
          <a:p>
            <a:pPr lvl="1"/>
            <a:r>
              <a:rPr lang="en-US" dirty="0" smtClean="0"/>
              <a:t>9636, 9699</a:t>
            </a:r>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26</a:t>
            </a:fld>
            <a:endParaRPr lang="en-US"/>
          </a:p>
        </p:txBody>
      </p:sp>
      <p:sp>
        <p:nvSpPr>
          <p:cNvPr id="5" name="Title 4"/>
          <p:cNvSpPr>
            <a:spLocks noGrp="1"/>
          </p:cNvSpPr>
          <p:nvPr>
            <p:ph type="title"/>
          </p:nvPr>
        </p:nvSpPr>
        <p:spPr/>
        <p:txBody>
          <a:bodyPr/>
          <a:lstStyle/>
          <a:p>
            <a:r>
              <a:rPr lang="en-US" dirty="0" smtClean="0"/>
              <a:t>Straw Poll #14</a:t>
            </a:r>
            <a:r>
              <a:rPr lang="en-US" dirty="0"/>
              <a:t/>
            </a:r>
            <a:br>
              <a:rPr lang="en-US" dirty="0"/>
            </a:br>
            <a:r>
              <a:rPr lang="en-US" sz="2000" dirty="0" smtClean="0">
                <a:solidFill>
                  <a:schemeClr val="tx1"/>
                </a:solidFill>
              </a:rPr>
              <a:t>(11-17-1301-01-00ax-cr-for-cid-9636-9699.docx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a:t>
            </a:r>
            <a:r>
              <a:rPr lang="en-GB" sz="2800" smtClean="0"/>
              <a:t>doc 11-17/1290(21 </a:t>
            </a:r>
            <a:r>
              <a:rPr lang="en-GB" sz="2800" dirty="0" smtClean="0"/>
              <a:t>CIDs)</a:t>
            </a:r>
          </a:p>
          <a:p>
            <a:pPr lvl="1"/>
            <a:r>
              <a:rPr lang="en-GB" dirty="0" smtClean="0"/>
              <a:t>3388, 3497, 3828, 3916, 4383, 4453, 5538, 5540, 5541, 5543, 5544, 5545, 5546, 5547, 5549, 5550, 7994, 8106, 8107, 8681, 8688.</a:t>
            </a:r>
            <a:endParaRPr lang="en-US" dirty="0" smtClean="0"/>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27</a:t>
            </a:fld>
            <a:endParaRPr lang="en-US"/>
          </a:p>
        </p:txBody>
      </p:sp>
      <p:sp>
        <p:nvSpPr>
          <p:cNvPr id="5" name="Title 4"/>
          <p:cNvSpPr>
            <a:spLocks noGrp="1"/>
          </p:cNvSpPr>
          <p:nvPr>
            <p:ph type="title"/>
          </p:nvPr>
        </p:nvSpPr>
        <p:spPr/>
        <p:txBody>
          <a:bodyPr/>
          <a:lstStyle/>
          <a:p>
            <a:r>
              <a:rPr lang="en-US" dirty="0" smtClean="0"/>
              <a:t>Straw Poll #15</a:t>
            </a:r>
            <a:r>
              <a:rPr lang="en-US" dirty="0"/>
              <a:t/>
            </a:r>
            <a:br>
              <a:rPr lang="en-US" dirty="0"/>
            </a:br>
            <a:r>
              <a:rPr lang="en-US" sz="2000" dirty="0" smtClean="0">
                <a:solidFill>
                  <a:schemeClr val="tx1"/>
                </a:solidFill>
              </a:rPr>
              <a:t>(11-17-1290-04-00ax-lb225-11ax-d1-0-comment-resolution-he-phy-capabilities-ppe.docx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526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11-17/1294 (04 CIDs</a:t>
            </a:r>
            <a:r>
              <a:rPr lang="en-GB" sz="2800" dirty="0" smtClean="0"/>
              <a:t>)</a:t>
            </a:r>
          </a:p>
          <a:p>
            <a:pPr lvl="1"/>
            <a:r>
              <a:rPr lang="en-GB" dirty="0" smtClean="0"/>
              <a:t>4756, 9605, 9606, </a:t>
            </a:r>
            <a:r>
              <a:rPr lang="en-GB" dirty="0" smtClean="0"/>
              <a:t>9855</a:t>
            </a:r>
            <a:endParaRPr lang="en-US" dirty="0" smtClean="0"/>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28</a:t>
            </a:fld>
            <a:endParaRPr lang="en-US"/>
          </a:p>
        </p:txBody>
      </p:sp>
      <p:sp>
        <p:nvSpPr>
          <p:cNvPr id="5" name="Title 4"/>
          <p:cNvSpPr>
            <a:spLocks noGrp="1"/>
          </p:cNvSpPr>
          <p:nvPr>
            <p:ph type="title"/>
          </p:nvPr>
        </p:nvSpPr>
        <p:spPr/>
        <p:txBody>
          <a:bodyPr/>
          <a:lstStyle/>
          <a:p>
            <a:r>
              <a:rPr lang="en-US" dirty="0" smtClean="0"/>
              <a:t>Straw Poll </a:t>
            </a:r>
            <a:r>
              <a:rPr lang="en-US" dirty="0" smtClean="0"/>
              <a:t>#16</a:t>
            </a:r>
            <a:r>
              <a:rPr lang="en-US" dirty="0"/>
              <a:t/>
            </a:r>
            <a:br>
              <a:rPr lang="en-US" dirty="0"/>
            </a:br>
            <a:r>
              <a:rPr lang="en-US" sz="2000" dirty="0" smtClean="0">
                <a:solidFill>
                  <a:schemeClr val="tx1"/>
                </a:solidFill>
              </a:rPr>
              <a:t>(11-17-1294-00-00ax-lb225-11ax-d1-0-comment-resolution-10-7-remaining-cids.docx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11-17/1304 (14 </a:t>
            </a:r>
            <a:r>
              <a:rPr lang="en-GB" sz="2800" dirty="0" smtClean="0"/>
              <a:t>CIDs)</a:t>
            </a:r>
          </a:p>
          <a:p>
            <a:pPr lvl="1"/>
            <a:r>
              <a:rPr lang="en-GB" dirty="0" smtClean="0"/>
              <a:t>3186, 5334, 6174, 6175, 6518, 7021, 7886, 8147, 9327, 9341, 9430, 9687, 9688, 9856</a:t>
            </a:r>
            <a:r>
              <a:rPr lang="en-GB" dirty="0" smtClean="0"/>
              <a:t>.</a:t>
            </a:r>
            <a:endParaRPr lang="en-US" dirty="0" smtClean="0"/>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29</a:t>
            </a:fld>
            <a:endParaRPr lang="en-US"/>
          </a:p>
        </p:txBody>
      </p:sp>
      <p:sp>
        <p:nvSpPr>
          <p:cNvPr id="5" name="Title 4"/>
          <p:cNvSpPr>
            <a:spLocks noGrp="1"/>
          </p:cNvSpPr>
          <p:nvPr>
            <p:ph type="title"/>
          </p:nvPr>
        </p:nvSpPr>
        <p:spPr/>
        <p:txBody>
          <a:bodyPr/>
          <a:lstStyle/>
          <a:p>
            <a:r>
              <a:rPr lang="en-US" dirty="0" smtClean="0"/>
              <a:t>Straw Poll </a:t>
            </a:r>
            <a:r>
              <a:rPr lang="en-US" dirty="0" smtClean="0"/>
              <a:t>#17</a:t>
            </a:r>
            <a:r>
              <a:rPr lang="en-US" dirty="0"/>
              <a:t/>
            </a:r>
            <a:br>
              <a:rPr lang="en-US" dirty="0"/>
            </a:br>
            <a:r>
              <a:rPr lang="en-US" sz="2000" dirty="0" smtClean="0">
                <a:solidFill>
                  <a:schemeClr val="tx1"/>
                </a:solidFill>
              </a:rPr>
              <a:t>(11-17-1304-02-00ax-lb225-clause-10-9-comment-resolution.docx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600200"/>
            <a:ext cx="7772400" cy="48006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7 MAC ad hoc sessions this week</a:t>
            </a:r>
          </a:p>
          <a:p>
            <a:pPr lvl="1"/>
            <a:r>
              <a:rPr lang="en-US" altLang="en-US" sz="1600" dirty="0" smtClean="0"/>
              <a:t>Monday PM2, EVE</a:t>
            </a:r>
          </a:p>
          <a:p>
            <a:pPr lvl="1"/>
            <a:r>
              <a:rPr lang="en-US" altLang="en-US" sz="1600" dirty="0" smtClean="0"/>
              <a:t>Tuesday AM2, PM2, EVE</a:t>
            </a:r>
          </a:p>
          <a:p>
            <a:pPr lvl="1"/>
            <a:r>
              <a:rPr lang="en-US" altLang="en-US" sz="1600" dirty="0" smtClean="0"/>
              <a:t>Wednesday PM1 and PM2</a:t>
            </a:r>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11-17/1429(04 </a:t>
            </a:r>
            <a:r>
              <a:rPr lang="en-GB" sz="2800" dirty="0" smtClean="0"/>
              <a:t>CIDs)</a:t>
            </a:r>
          </a:p>
          <a:p>
            <a:pPr lvl="1"/>
            <a:r>
              <a:rPr lang="en-US" dirty="0" smtClean="0"/>
              <a:t>3098, 9594, </a:t>
            </a:r>
            <a:r>
              <a:rPr lang="en-US" dirty="0" smtClean="0"/>
              <a:t>9595, 9596</a:t>
            </a:r>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30</a:t>
            </a:fld>
            <a:endParaRPr lang="en-US"/>
          </a:p>
        </p:txBody>
      </p:sp>
      <p:sp>
        <p:nvSpPr>
          <p:cNvPr id="5" name="Title 4"/>
          <p:cNvSpPr>
            <a:spLocks noGrp="1"/>
          </p:cNvSpPr>
          <p:nvPr>
            <p:ph type="title"/>
          </p:nvPr>
        </p:nvSpPr>
        <p:spPr/>
        <p:txBody>
          <a:bodyPr/>
          <a:lstStyle/>
          <a:p>
            <a:r>
              <a:rPr lang="en-US" dirty="0" smtClean="0"/>
              <a:t>Straw Poll </a:t>
            </a:r>
            <a:r>
              <a:rPr lang="en-US" dirty="0" smtClean="0"/>
              <a:t>#18</a:t>
            </a:r>
            <a:r>
              <a:rPr lang="en-US" dirty="0"/>
              <a:t/>
            </a:r>
            <a:br>
              <a:rPr lang="en-US" dirty="0"/>
            </a:br>
            <a:r>
              <a:rPr lang="en-US" sz="2000" dirty="0" smtClean="0">
                <a:solidFill>
                  <a:schemeClr val="tx1"/>
                </a:solidFill>
              </a:rPr>
              <a:t>(11-17-1429-00-00ax-annex-g-comment-resolution.docx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11-17/1330 (21 CIDs)</a:t>
            </a:r>
          </a:p>
          <a:p>
            <a:pPr lvl="1"/>
            <a:r>
              <a:rPr lang="en-GB" dirty="0" smtClean="0"/>
              <a:t>3059, 4852, 7084, 7529, 7538, 8432, 8460, 8467, 8469, 9429</a:t>
            </a:r>
            <a:r>
              <a:rPr lang="en-US" dirty="0" smtClean="0"/>
              <a:t> </a:t>
            </a:r>
            <a:r>
              <a:rPr lang="en-GB" dirty="0" smtClean="0"/>
              <a:t>8479, 8481, 8483, 8484, 8487, 8488, 8489, 8492, 8493, </a:t>
            </a:r>
            <a:r>
              <a:rPr lang="en-GB" strike="sngStrike" dirty="0" smtClean="0"/>
              <a:t>9351 </a:t>
            </a:r>
            <a:r>
              <a:rPr lang="en-GB" dirty="0" smtClean="0"/>
              <a:t>(Transfer to </a:t>
            </a:r>
            <a:r>
              <a:rPr lang="en-GB" dirty="0" err="1" smtClean="0"/>
              <a:t>LiWen</a:t>
            </a:r>
            <a:r>
              <a:rPr lang="en-GB" dirty="0" smtClean="0"/>
              <a:t>)</a:t>
            </a:r>
            <a:r>
              <a:rPr lang="en-US" dirty="0" smtClean="0"/>
              <a:t>, </a:t>
            </a:r>
            <a:r>
              <a:rPr lang="en-GB" dirty="0" smtClean="0"/>
              <a:t>9394, 9395</a:t>
            </a:r>
            <a:endParaRPr lang="en-US" dirty="0" smtClean="0"/>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31</a:t>
            </a:fld>
            <a:endParaRPr lang="en-US"/>
          </a:p>
        </p:txBody>
      </p:sp>
      <p:sp>
        <p:nvSpPr>
          <p:cNvPr id="5" name="Title 4"/>
          <p:cNvSpPr>
            <a:spLocks noGrp="1"/>
          </p:cNvSpPr>
          <p:nvPr>
            <p:ph type="title"/>
          </p:nvPr>
        </p:nvSpPr>
        <p:spPr/>
        <p:txBody>
          <a:bodyPr/>
          <a:lstStyle/>
          <a:p>
            <a:r>
              <a:rPr lang="en-US" dirty="0" smtClean="0"/>
              <a:t>Straw Poll #</a:t>
            </a:r>
            <a:r>
              <a:rPr lang="en-US" dirty="0" smtClean="0"/>
              <a:t>19</a:t>
            </a:r>
            <a:r>
              <a:rPr lang="en-US" dirty="0"/>
              <a:t/>
            </a:r>
            <a:br>
              <a:rPr lang="en-US" dirty="0"/>
            </a:br>
            <a:r>
              <a:rPr lang="en-US" sz="2000" dirty="0" smtClean="0">
                <a:solidFill>
                  <a:schemeClr val="tx1"/>
                </a:solidFill>
              </a:rPr>
              <a:t>(11-17-1330-01-00ax-remaining-crs-for-ack-related-cids.docx)</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that the TWT requesting STA should be able to indicate the times when it is not able to or has limited capability to transmit or receive? </a:t>
            </a:r>
            <a:endParaRPr lang="en-US" sz="2800" dirty="0" smtClean="0"/>
          </a:p>
          <a:p>
            <a:r>
              <a:rPr lang="en-US" sz="3200" dirty="0" smtClean="0"/>
              <a:t>Results: </a:t>
            </a:r>
            <a:endParaRPr lang="en-US" sz="3200" dirty="0" smtClean="0"/>
          </a:p>
          <a:p>
            <a:pPr lvl="1"/>
            <a:r>
              <a:rPr lang="en-US" dirty="0" smtClean="0"/>
              <a:t>Y – 1</a:t>
            </a:r>
          </a:p>
          <a:p>
            <a:pPr lvl="1"/>
            <a:r>
              <a:rPr lang="en-US" dirty="0" smtClean="0"/>
              <a:t>N - 6</a:t>
            </a:r>
          </a:p>
          <a:p>
            <a:pPr lvl="1"/>
            <a:r>
              <a:rPr lang="en-US" dirty="0" smtClean="0"/>
              <a:t>A - 10</a:t>
            </a:r>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32</a:t>
            </a:fld>
            <a:endParaRPr lang="en-US"/>
          </a:p>
        </p:txBody>
      </p:sp>
      <p:sp>
        <p:nvSpPr>
          <p:cNvPr id="5" name="Title 4"/>
          <p:cNvSpPr>
            <a:spLocks noGrp="1"/>
          </p:cNvSpPr>
          <p:nvPr>
            <p:ph type="title"/>
          </p:nvPr>
        </p:nvSpPr>
        <p:spPr/>
        <p:txBody>
          <a:bodyPr/>
          <a:lstStyle/>
          <a:p>
            <a:r>
              <a:rPr lang="en-US" dirty="0" smtClean="0"/>
              <a:t>Straw Poll </a:t>
            </a:r>
            <a:r>
              <a:rPr lang="en-US" dirty="0" smtClean="0"/>
              <a:t>#20</a:t>
            </a:r>
            <a:r>
              <a:rPr lang="en-US" dirty="0"/>
              <a:t/>
            </a:r>
            <a:br>
              <a:rPr lang="en-US" dirty="0"/>
            </a:br>
            <a:r>
              <a:rPr lang="en-US" sz="2000" dirty="0" smtClean="0">
                <a:solidFill>
                  <a:schemeClr val="tx1"/>
                </a:solidFill>
              </a:rPr>
              <a:t>(11-17-1339-00-00ax-improvement-to-twt-parameter-set-selection.pptx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11-17/1358(01 </a:t>
            </a:r>
            <a:r>
              <a:rPr lang="en-GB" sz="2800" dirty="0" smtClean="0"/>
              <a:t>CIDs)</a:t>
            </a:r>
          </a:p>
          <a:p>
            <a:pPr lvl="1"/>
            <a:r>
              <a:rPr lang="en-US" dirty="0" smtClean="0"/>
              <a:t>6942</a:t>
            </a:r>
            <a:endParaRPr lang="en-US" dirty="0" smtClean="0"/>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33</a:t>
            </a:fld>
            <a:endParaRPr lang="en-US"/>
          </a:p>
        </p:txBody>
      </p:sp>
      <p:sp>
        <p:nvSpPr>
          <p:cNvPr id="5" name="Title 4"/>
          <p:cNvSpPr>
            <a:spLocks noGrp="1"/>
          </p:cNvSpPr>
          <p:nvPr>
            <p:ph type="title"/>
          </p:nvPr>
        </p:nvSpPr>
        <p:spPr/>
        <p:txBody>
          <a:bodyPr/>
          <a:lstStyle/>
          <a:p>
            <a:r>
              <a:rPr lang="en-US" dirty="0" smtClean="0"/>
              <a:t>Straw Poll </a:t>
            </a:r>
            <a:r>
              <a:rPr lang="en-US" dirty="0" smtClean="0"/>
              <a:t>#21</a:t>
            </a:r>
            <a:r>
              <a:rPr lang="en-US" dirty="0"/>
              <a:t/>
            </a:r>
            <a:br>
              <a:rPr lang="en-US" dirty="0"/>
            </a:br>
            <a:r>
              <a:rPr lang="en-US" sz="2000" dirty="0" smtClean="0">
                <a:solidFill>
                  <a:schemeClr val="tx1"/>
                </a:solidFill>
              </a:rPr>
              <a:t>(11-17-1358-01-00ax-cr-on-cid-6942.docx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11-17/0000(00 CIDs)</a:t>
            </a:r>
          </a:p>
          <a:p>
            <a:pPr lvl="1"/>
            <a:r>
              <a:rPr lang="en-US" dirty="0" smtClean="0"/>
              <a:t>0000</a:t>
            </a:r>
          </a:p>
          <a:p>
            <a:endParaRPr lang="en-US" sz="2800" dirty="0" smtClean="0"/>
          </a:p>
          <a:p>
            <a:r>
              <a:rPr lang="en-US" sz="3200" dirty="0" smtClean="0"/>
              <a:t>Results: </a:t>
            </a:r>
            <a:r>
              <a:rPr lang="en-US" sz="2800" dirty="0" smtClean="0"/>
              <a:t>Y/N/A</a:t>
            </a:r>
          </a:p>
          <a:p>
            <a:r>
              <a:rPr lang="en-US" sz="2800" dirty="0" smtClean="0">
                <a:solidFill>
                  <a:schemeClr val="bg1">
                    <a:lumMod val="85000"/>
                  </a:schemeClr>
                </a:solidFill>
              </a:rPr>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34</a:t>
            </a:fld>
            <a:endParaRPr lang="en-US"/>
          </a:p>
        </p:txBody>
      </p:sp>
      <p:sp>
        <p:nvSpPr>
          <p:cNvPr id="5" name="Title 4"/>
          <p:cNvSpPr>
            <a:spLocks noGrp="1"/>
          </p:cNvSpPr>
          <p:nvPr>
            <p:ph type="title"/>
          </p:nvPr>
        </p:nvSpPr>
        <p:spPr/>
        <p:txBody>
          <a:bodyPr/>
          <a:lstStyle/>
          <a:p>
            <a:r>
              <a:rPr lang="en-US" dirty="0" smtClean="0"/>
              <a:t>Straw Poll #?</a:t>
            </a:r>
            <a:r>
              <a:rPr lang="en-US" dirty="0"/>
              <a:t/>
            </a:r>
            <a:br>
              <a:rPr lang="en-US" dirty="0"/>
            </a:br>
            <a:r>
              <a:rPr lang="en-US" sz="2000" dirty="0" smtClean="0">
                <a:solidFill>
                  <a:schemeClr val="tx1"/>
                </a:solidFill>
              </a:rPr>
              <a:t>(11-17</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Up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Eric Wong (Apple)</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35</a:t>
            </a:fld>
            <a:endParaRPr lang="en-US" alt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11-17/1138(30 CIDs)</a:t>
            </a:r>
          </a:p>
          <a:p>
            <a:pPr lvl="1"/>
            <a:r>
              <a:rPr lang="en-GB" sz="2400" dirty="0" smtClean="0"/>
              <a:t>4846 4767</a:t>
            </a:r>
            <a:r>
              <a:rPr lang="en-US" sz="1800" dirty="0" smtClean="0"/>
              <a:t> </a:t>
            </a:r>
            <a:r>
              <a:rPr lang="en-GB" sz="2400" dirty="0" smtClean="0"/>
              <a:t>4777 4778 4779 5061 5062 5064 5777 5778 5970</a:t>
            </a:r>
            <a:r>
              <a:rPr lang="en-US" sz="2400" dirty="0" smtClean="0"/>
              <a:t> </a:t>
            </a:r>
            <a:r>
              <a:rPr lang="en-GB" sz="2400" dirty="0" smtClean="0"/>
              <a:t>6105 6547 6548 6549 6902</a:t>
            </a:r>
            <a:r>
              <a:rPr lang="en-US" sz="2400" dirty="0" smtClean="0"/>
              <a:t> </a:t>
            </a:r>
            <a:r>
              <a:rPr lang="en-GB" sz="2400" dirty="0" smtClean="0"/>
              <a:t>7209 7210 7211 7212 7213 7214 7215</a:t>
            </a:r>
            <a:r>
              <a:rPr lang="en-US" sz="2400" dirty="0" smtClean="0"/>
              <a:t> </a:t>
            </a:r>
            <a:r>
              <a:rPr lang="en-GB" sz="2400" dirty="0" smtClean="0"/>
              <a:t>8084 8129 8423 8425</a:t>
            </a:r>
            <a:r>
              <a:rPr lang="en-US" sz="2400" dirty="0" smtClean="0"/>
              <a:t> </a:t>
            </a:r>
            <a:r>
              <a:rPr lang="en-GB" sz="2400" dirty="0" smtClean="0"/>
              <a:t>9435 9867 9972</a:t>
            </a:r>
            <a:endParaRPr lang="en-US" sz="2800" dirty="0" smtClean="0"/>
          </a:p>
          <a:p>
            <a:r>
              <a:rPr lang="en-US" sz="3200" dirty="0" smtClean="0"/>
              <a:t>Results: </a:t>
            </a:r>
            <a:r>
              <a:rPr lang="en-US" sz="2800" dirty="0" smtClean="0"/>
              <a:t>Y/N/A</a:t>
            </a:r>
          </a:p>
          <a:p>
            <a:r>
              <a:rPr lang="en-US" sz="2800" dirty="0" smtClean="0">
                <a:solidFill>
                  <a:schemeClr val="bg1">
                    <a:lumMod val="85000"/>
                  </a:schemeClr>
                </a:solidFill>
              </a:rPr>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36</a:t>
            </a:fld>
            <a:endParaRPr lang="en-US"/>
          </a:p>
        </p:txBody>
      </p:sp>
      <p:sp>
        <p:nvSpPr>
          <p:cNvPr id="5" name="Title 4"/>
          <p:cNvSpPr>
            <a:spLocks noGrp="1"/>
          </p:cNvSpPr>
          <p:nvPr>
            <p:ph type="title"/>
          </p:nvPr>
        </p:nvSpPr>
        <p:spPr/>
        <p:txBody>
          <a:bodyPr/>
          <a:lstStyle/>
          <a:p>
            <a:r>
              <a:rPr lang="en-US" dirty="0" smtClean="0"/>
              <a:t>Straw Poll #5</a:t>
            </a:r>
            <a:r>
              <a:rPr lang="en-US" dirty="0"/>
              <a:t/>
            </a:r>
            <a:br>
              <a:rPr lang="en-US" dirty="0"/>
            </a:br>
            <a:r>
              <a:rPr lang="en-US" sz="2000" dirty="0" smtClean="0">
                <a:solidFill>
                  <a:schemeClr val="tx1"/>
                </a:solidFill>
              </a:rPr>
              <a:t>(11-17-1138-10-00ax-cr-twt-operation.docx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11-17/1069(18 </a:t>
            </a:r>
            <a:r>
              <a:rPr lang="en-GB" sz="2800" dirty="0" smtClean="0"/>
              <a:t>CIDs)</a:t>
            </a:r>
          </a:p>
          <a:p>
            <a:pPr lvl="1"/>
            <a:r>
              <a:rPr lang="en-GB" dirty="0" smtClean="0"/>
              <a:t>4757, </a:t>
            </a:r>
            <a:r>
              <a:rPr lang="en-GB" dirty="0" smtClean="0"/>
              <a:t>3133, 3134, 4758</a:t>
            </a:r>
            <a:r>
              <a:rPr lang="en-GB" dirty="0" smtClean="0"/>
              <a:t>, 8407, 8302, 5849, 6486, 6487, 4759,</a:t>
            </a:r>
            <a:endParaRPr lang="en-US" dirty="0" smtClean="0"/>
          </a:p>
          <a:p>
            <a:pPr lvl="1"/>
            <a:r>
              <a:rPr lang="en-GB" dirty="0" smtClean="0"/>
              <a:t>6186, 7039</a:t>
            </a:r>
            <a:r>
              <a:rPr lang="en-GB" dirty="0" smtClean="0"/>
              <a:t>, 9389, 9390, 3181, 4761, 4760, 8409.</a:t>
            </a:r>
            <a:endParaRPr lang="en-US" dirty="0" smtClean="0"/>
          </a:p>
          <a:p>
            <a:pPr lvl="1">
              <a:buNone/>
            </a:pPr>
            <a:endParaRPr lang="en-US" dirty="0" smtClean="0"/>
          </a:p>
          <a:p>
            <a:endParaRPr lang="en-US" sz="2800" dirty="0" smtClean="0"/>
          </a:p>
          <a:p>
            <a:r>
              <a:rPr lang="en-US" sz="3200" dirty="0" smtClean="0"/>
              <a:t>Results: </a:t>
            </a:r>
            <a:r>
              <a:rPr lang="en-US" sz="2800" dirty="0" smtClean="0"/>
              <a:t>Y/N/A</a:t>
            </a:r>
          </a:p>
          <a:p>
            <a:r>
              <a:rPr lang="en-US" sz="2800" dirty="0" smtClean="0">
                <a:solidFill>
                  <a:schemeClr val="bg1">
                    <a:lumMod val="85000"/>
                  </a:schemeClr>
                </a:solidFill>
              </a:rPr>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37</a:t>
            </a:fld>
            <a:endParaRPr lang="en-US"/>
          </a:p>
        </p:txBody>
      </p:sp>
      <p:sp>
        <p:nvSpPr>
          <p:cNvPr id="5" name="Title 4"/>
          <p:cNvSpPr>
            <a:spLocks noGrp="1"/>
          </p:cNvSpPr>
          <p:nvPr>
            <p:ph type="title"/>
          </p:nvPr>
        </p:nvSpPr>
        <p:spPr/>
        <p:txBody>
          <a:bodyPr/>
          <a:lstStyle/>
          <a:p>
            <a:r>
              <a:rPr lang="en-US" dirty="0" smtClean="0"/>
              <a:t>Straw Poll </a:t>
            </a:r>
            <a:r>
              <a:rPr lang="en-US" dirty="0" smtClean="0"/>
              <a:t>#21</a:t>
            </a:r>
            <a:r>
              <a:rPr lang="en-US" dirty="0"/>
              <a:t/>
            </a:r>
            <a:br>
              <a:rPr lang="en-US" dirty="0"/>
            </a:br>
            <a:r>
              <a:rPr lang="en-US" sz="2000" dirty="0" smtClean="0">
                <a:solidFill>
                  <a:schemeClr val="tx1"/>
                </a:solidFill>
              </a:rPr>
              <a:t>(</a:t>
            </a:r>
            <a:r>
              <a:rPr lang="en-US" sz="2000" dirty="0" smtClean="0">
                <a:solidFill>
                  <a:schemeClr val="tx1"/>
                </a:solidFill>
              </a:rPr>
              <a:t>11-17-1069-2-00ax-lb225-11ax-d1-0-comment-resolution-9-7-3.docx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p14="http://schemas.microsoft.com/office/powerpoint/2010/main" xmlns="" val="18273461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1"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1"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29814</TotalTime>
  <Words>2819</Words>
  <Application>Microsoft Office PowerPoint</Application>
  <PresentationFormat>On-screen Show (4:3)</PresentationFormat>
  <Paragraphs>565</Paragraphs>
  <Slides>37</Slides>
  <Notes>12</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802-11-Submission</vt:lpstr>
      <vt:lpstr>TGax MAC Ad-hoc  September 2017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Ad Hoc Groups Operation (2/2) Governing document is 15/075r0</vt:lpstr>
      <vt:lpstr>Straw Poll #1 (11-17-1258-00-00ax-resolution-to-cid9863.docx)</vt:lpstr>
      <vt:lpstr>Straw Poll #2 (11-17-0308-05-00ax-cr-for-section-9-4-2-bss-load-ppt)</vt:lpstr>
      <vt:lpstr>Straw Poll #3 (11-17-0619-08-00ax-client-management.docx)</vt:lpstr>
      <vt:lpstr>Straw Poll #4 (11-17-1282-04-00ax-lb225-11ax-d1-0-comment-resolution-27-11-1-27-11-2.docx)</vt:lpstr>
      <vt:lpstr>Straw Poll #5 (11-17-1244-00-00ax-bss-basic-he-mcs-per-bw)</vt:lpstr>
      <vt:lpstr>Straw Poll #6 (11-17-1081-02-00ax-comment-resolutions-for-he-ndp-announcement-frame.docx)</vt:lpstr>
      <vt:lpstr>Straw Poll #7 (11-17-1295-02-00ax-proposed-resolution-for-cid9501.docx)</vt:lpstr>
      <vt:lpstr>Straw Poll #8 (11-17-1438-01-00ax-comment-resolution-for-cid-5863.docx)</vt:lpstr>
      <vt:lpstr>Straw Poll #9 (11-17-1456-01-00ax-resolution-to-cid-8555.docx)</vt:lpstr>
      <vt:lpstr>Straw Poll #10 (11-17-1132-02-00ax-cr-cid-8426)</vt:lpstr>
      <vt:lpstr>Straw Poll #11 (11-17-1264-02-00ax-mac-cr-misc-trigger-frame-format.docx)</vt:lpstr>
      <vt:lpstr>Straw Poll #12 (11-17-1262-01-00ax-mac-cr-misc-he-sounding.docx)</vt:lpstr>
      <vt:lpstr>Straw Poll #13 (11-17-1475-00-00ax-lb225-11ax-d1-0-comment-resolution-cid-5915.docx)</vt:lpstr>
      <vt:lpstr>Straw Poll #14 (11-17-1301-01-00ax-cr-for-cid-9636-9699.docx)</vt:lpstr>
      <vt:lpstr>Straw Poll #15 (11-17-1290-04-00ax-lb225-11ax-d1-0-comment-resolution-he-phy-capabilities-ppe.docx)</vt:lpstr>
      <vt:lpstr>Straw Poll #16 (11-17-1294-00-00ax-lb225-11ax-d1-0-comment-resolution-10-7-remaining-cids.docx)</vt:lpstr>
      <vt:lpstr>Straw Poll #17 (11-17-1304-02-00ax-lb225-clause-10-9-comment-resolution.docx)</vt:lpstr>
      <vt:lpstr>Straw Poll #18 (11-17-1429-00-00ax-annex-g-comment-resolution.docx)</vt:lpstr>
      <vt:lpstr>Straw Poll #19 (11-17-1330-01-00ax-remaining-crs-for-ack-related-cids.docx)</vt:lpstr>
      <vt:lpstr>Straw Poll #20 (11-17-1339-00-00ax-improvement-to-twt-parameter-set-selection.pptx)</vt:lpstr>
      <vt:lpstr>Straw Poll #21 (11-17-1358-01-00ax-cr-on-cid-6942.docx)</vt:lpstr>
      <vt:lpstr>Straw Poll #? (11-17)</vt:lpstr>
      <vt:lpstr>Back Up slides</vt:lpstr>
      <vt:lpstr>Straw Poll #5 (11-17-1138-10-00ax-cr-twt-operation.docx)</vt:lpstr>
      <vt:lpstr>Straw Poll #21 (11-17-1069-2-00ax-lb225-11ax-d1-0-comment-resolution-9-7-3.docx)</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Mediatek</cp:lastModifiedBy>
  <cp:revision>2003</cp:revision>
  <cp:lastPrinted>1998-02-10T13:28:06Z</cp:lastPrinted>
  <dcterms:created xsi:type="dcterms:W3CDTF">2007-04-17T18:10:23Z</dcterms:created>
  <dcterms:modified xsi:type="dcterms:W3CDTF">2017-09-13T07:24:07Z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