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7" r:id="rId14"/>
    <p:sldId id="468" r:id="rId15"/>
    <p:sldId id="472" r:id="rId16"/>
    <p:sldId id="469" r:id="rId17"/>
    <p:sldId id="471" r:id="rId18"/>
    <p:sldId id="474" r:id="rId19"/>
    <p:sldId id="476" r:id="rId20"/>
    <p:sldId id="477" r:id="rId21"/>
    <p:sldId id="478" r:id="rId22"/>
    <p:sldId id="479" r:id="rId23"/>
    <p:sldId id="475" r:id="rId24"/>
    <p:sldId id="480" r:id="rId25"/>
    <p:sldId id="481" r:id="rId26"/>
    <p:sldId id="483" r:id="rId27"/>
    <p:sldId id="484" r:id="rId28"/>
    <p:sldId id="470" r:id="rId29"/>
    <p:sldId id="485" r:id="rId30"/>
    <p:sldId id="473" r:id="rId31"/>
    <p:sldId id="48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p:scale>
          <a:sx n="120" d="100"/>
          <a:sy n="120" d="100"/>
        </p:scale>
        <p:origin x="-37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2017</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802.11-17/1453r2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September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September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graphicFrame>
        <p:nvGraphicFramePr>
          <p:cNvPr id="11" name="Table 10"/>
          <p:cNvGraphicFramePr>
            <a:graphicFrameLocks noGrp="1"/>
          </p:cNvGraphicFramePr>
          <p:nvPr>
            <p:extLst>
              <p:ext uri="{D42A27DB-BD31-4B8C-83A1-F6EECF244321}">
                <p14:modId xmlns="" xmlns:p14="http://schemas.microsoft.com/office/powerpoint/2010/main" val="109657996"/>
              </p:ext>
            </p:extLst>
          </p:nvPr>
        </p:nvGraphicFramePr>
        <p:xfrm>
          <a:off x="696912" y="1219200"/>
          <a:ext cx="7989889" cy="5181609"/>
        </p:xfrm>
        <a:graphic>
          <a:graphicData uri="http://schemas.openxmlformats.org/drawingml/2006/table">
            <a:tbl>
              <a:tblPr/>
              <a:tblGrid>
                <a:gridCol w="777348"/>
                <a:gridCol w="3066682"/>
                <a:gridCol w="1776797"/>
                <a:gridCol w="558095"/>
                <a:gridCol w="1810967"/>
              </a:tblGrid>
              <a:tr h="116312">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8039">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1873">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95555">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6312">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6883456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11-17/1258 (01 CIDs)</a:t>
            </a:r>
          </a:p>
          <a:p>
            <a:pPr lvl="1"/>
            <a:r>
              <a:rPr lang="en-GB" dirty="0" smtClean="0"/>
              <a:t>9863</a:t>
            </a:r>
            <a:endParaRPr lang="en-US" sz="2800" dirty="0" smtClean="0"/>
          </a:p>
          <a:p>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(11-17-1258-00-00ax-resolution-to-cid9863.docx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altLang="zh-TW" sz="2000" dirty="0" smtClean="0"/>
              <a:t>Option 1: Do you support that HE BSS load content should include separate statistics to reflect DL and UL loading of the HE BSS</a:t>
            </a:r>
          </a:p>
          <a:p>
            <a:r>
              <a:rPr lang="en-US" altLang="zh-TW" sz="2000" dirty="0" smtClean="0"/>
              <a:t>Option 2: Do you support that HE BSS load content should include combined DL and UL loading information?</a:t>
            </a:r>
          </a:p>
          <a:p>
            <a:r>
              <a:rPr lang="en-US" sz="2000" dirty="0" smtClean="0"/>
              <a:t>Option 3: Neither</a:t>
            </a:r>
          </a:p>
          <a:p>
            <a:r>
              <a:rPr lang="en-US" dirty="0" smtClean="0"/>
              <a:t>Results: </a:t>
            </a:r>
          </a:p>
          <a:p>
            <a:pPr lvl="2"/>
            <a:r>
              <a:rPr lang="en-US" sz="2000" dirty="0" smtClean="0"/>
              <a:t>Option 1 - 5</a:t>
            </a:r>
          </a:p>
          <a:p>
            <a:pPr lvl="2"/>
            <a:r>
              <a:rPr lang="en-US" sz="2000" dirty="0" smtClean="0"/>
              <a:t>Option 2 – 5</a:t>
            </a:r>
          </a:p>
          <a:p>
            <a:pPr lvl="2"/>
            <a:r>
              <a:rPr lang="en-US" sz="2000" dirty="0" smtClean="0"/>
              <a:t>Option 3 – 0</a:t>
            </a:r>
          </a:p>
          <a:p>
            <a:pPr lvl="2"/>
            <a:r>
              <a:rPr lang="en-US" sz="2000" dirty="0" smtClean="0"/>
              <a:t>Abs - many</a:t>
            </a: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(11-17-0308-05-00ax-cr-for-section-9-4-2-bss-load-ppt</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11-17/0619(01 CIDs)</a:t>
            </a:r>
          </a:p>
          <a:p>
            <a:pPr lvl="1"/>
            <a:r>
              <a:rPr lang="en-GB" dirty="0" smtClean="0"/>
              <a:t>5163</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(11-17-0619-08-00ax-client-management.docx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11-17/1282(02 CIDs)</a:t>
            </a:r>
          </a:p>
          <a:p>
            <a:pPr lvl="1"/>
            <a:r>
              <a:rPr lang="en-GB" dirty="0" smtClean="0"/>
              <a:t>8724, 5735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(11-17-1282-04-00ax-lb225-11ax-d1-0-comment-resolution-27-11-1-27-11-2.docx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000" dirty="0" smtClean="0"/>
              <a:t>Which option do you support? (In doc 1244 about HE MCS per BW support) </a:t>
            </a:r>
          </a:p>
          <a:p>
            <a:pPr lvl="1"/>
            <a:r>
              <a:rPr lang="en-US" sz="1600" dirty="0" smtClean="0"/>
              <a:t>Option 1: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80 MHz operation</a:t>
            </a:r>
            <a:endParaRPr lang="en-US" sz="1600" dirty="0" smtClean="0"/>
          </a:p>
          <a:p>
            <a:pPr lvl="1"/>
            <a:r>
              <a:rPr lang="en-US" sz="1600" dirty="0" smtClean="0"/>
              <a:t>Option 2: Explicitly define the basic MCS (and </a:t>
            </a:r>
            <a:r>
              <a:rPr lang="en-US" sz="1600" dirty="0" err="1" smtClean="0"/>
              <a:t>Nss</a:t>
            </a:r>
            <a:r>
              <a:rPr lang="en-US" sz="1600" dirty="0" smtClean="0"/>
              <a:t>) for each bandwidth </a:t>
            </a:r>
          </a:p>
          <a:p>
            <a:pPr lvl="1"/>
            <a:r>
              <a:rPr lang="en-US" sz="1600" dirty="0" smtClean="0"/>
              <a:t>Option 3: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160 MHz operation whichever bandwidth it supports</a:t>
            </a:r>
          </a:p>
          <a:p>
            <a:pPr lvl="1"/>
            <a:r>
              <a:rPr lang="en-GB" sz="1600" dirty="0" smtClean="0"/>
              <a:t>Option 4: Abstain</a:t>
            </a:r>
            <a:endParaRPr lang="en-US" dirty="0" smtClean="0"/>
          </a:p>
          <a:p>
            <a:r>
              <a:rPr lang="en-US" dirty="0" smtClean="0"/>
              <a:t>Results: </a:t>
            </a:r>
            <a:r>
              <a:rPr lang="en-US" sz="2000" dirty="0" smtClean="0"/>
              <a:t>Y/N/A</a:t>
            </a:r>
          </a:p>
          <a:p>
            <a:pPr lvl="1"/>
            <a:r>
              <a:rPr lang="en-US" sz="1600" dirty="0" smtClean="0"/>
              <a:t>Option 1: 7</a:t>
            </a:r>
          </a:p>
          <a:p>
            <a:pPr lvl="1"/>
            <a:r>
              <a:rPr lang="en-US" sz="1600" dirty="0" smtClean="0"/>
              <a:t>Option 2: 5</a:t>
            </a:r>
          </a:p>
          <a:p>
            <a:pPr lvl="1"/>
            <a:r>
              <a:rPr lang="en-US" sz="1600" dirty="0" smtClean="0"/>
              <a:t>Option 3: 7</a:t>
            </a:r>
          </a:p>
          <a:p>
            <a:pPr lvl="1"/>
            <a:r>
              <a:rPr lang="en-US" sz="1600" dirty="0" smtClean="0"/>
              <a:t>Option 4: 4</a:t>
            </a:r>
            <a:endParaRPr lang="en-US" dirty="0" smtClean="0"/>
          </a:p>
          <a:p>
            <a:endParaRPr lang="en-US" sz="20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(11-17-1244-00-00ax-bss-basic-he-mcs-per-bw</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11-17/1081(31 </a:t>
            </a:r>
            <a:r>
              <a:rPr lang="en-GB" sz="2800" dirty="0" smtClean="0"/>
              <a:t>CIDs)</a:t>
            </a:r>
          </a:p>
          <a:p>
            <a:pPr lvl="1"/>
            <a:r>
              <a:rPr lang="en-GB" dirty="0" smtClean="0"/>
              <a:t>3116, 3385, 3493, 3823, 3910, 4375, 4444, 5314, 6077, 6078, 7478, 7479, 7480, 7481, 7738, 7739, 7740, 7741, 7900, 7901, 7902, 7903, 7904, 8188, 8648, 8649, 9106, 9254, 9627, 9628, </a:t>
            </a:r>
            <a:r>
              <a:rPr lang="en-GB" dirty="0" smtClean="0"/>
              <a:t>9819</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a:t>
            </a:r>
            <a:r>
              <a:rPr lang="en-US" dirty="0" smtClean="0"/>
              <a:t>#6</a:t>
            </a:r>
            <a:r>
              <a:rPr lang="en-US" dirty="0"/>
              <a:t/>
            </a:r>
            <a:br>
              <a:rPr lang="en-US" dirty="0"/>
            </a:br>
            <a:r>
              <a:rPr lang="en-US" sz="2000" dirty="0" smtClean="0">
                <a:solidFill>
                  <a:schemeClr val="tx1"/>
                </a:solidFill>
              </a:rPr>
              <a:t>(</a:t>
            </a:r>
            <a:r>
              <a:rPr lang="en-US" sz="2000" dirty="0" smtClean="0">
                <a:solidFill>
                  <a:schemeClr val="tx1"/>
                </a:solidFill>
              </a:rPr>
              <a:t>11-17-1081-02-00ax-comment-resolutions-for-he-ndp-announcement-frame.docx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11-17/1295(01 </a:t>
            </a:r>
            <a:r>
              <a:rPr lang="en-GB" sz="2800" dirty="0" smtClean="0"/>
              <a:t>CIDs)</a:t>
            </a:r>
          </a:p>
          <a:p>
            <a:pPr lvl="1"/>
            <a:r>
              <a:rPr lang="en-US" dirty="0" smtClean="0"/>
              <a:t>9501</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a:t>
            </a:r>
            <a:r>
              <a:rPr lang="en-US" dirty="0" smtClean="0"/>
              <a:t>#7</a:t>
            </a:r>
            <a:r>
              <a:rPr lang="en-US" dirty="0"/>
              <a:t/>
            </a:r>
            <a:br>
              <a:rPr lang="en-US" dirty="0"/>
            </a:br>
            <a:r>
              <a:rPr lang="en-US" sz="2000" dirty="0" smtClean="0">
                <a:solidFill>
                  <a:schemeClr val="tx1"/>
                </a:solidFill>
              </a:rPr>
              <a:t>(</a:t>
            </a:r>
            <a:r>
              <a:rPr lang="en-US" sz="2000" dirty="0" smtClean="0">
                <a:solidFill>
                  <a:schemeClr val="tx1"/>
                </a:solidFill>
              </a:rPr>
              <a:t>11-17-1295-02-00ax-proposed-resolution-for-cid9501.docx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TBD</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11-17/1483(02 </a:t>
            </a:r>
            <a:r>
              <a:rPr lang="en-GB" sz="2800" dirty="0" smtClean="0"/>
              <a:t>CIDs)</a:t>
            </a:r>
          </a:p>
          <a:p>
            <a:pPr lvl="1"/>
            <a:r>
              <a:rPr lang="en-GB" dirty="0" smtClean="0"/>
              <a:t>5863, 7251 </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a:t>
            </a:r>
            <a:r>
              <a:rPr lang="en-US" dirty="0" smtClean="0"/>
              <a:t>#8</a:t>
            </a:r>
            <a:r>
              <a:rPr lang="en-US" dirty="0"/>
              <a:t/>
            </a:r>
            <a:br>
              <a:rPr lang="en-US" dirty="0"/>
            </a:br>
            <a:r>
              <a:rPr lang="en-US" sz="2000" dirty="0" smtClean="0">
                <a:solidFill>
                  <a:schemeClr val="tx1"/>
                </a:solidFill>
              </a:rPr>
              <a:t>(11-17-1438-01-00ax-comment-resolution-for-cid-5863.docx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11-17/1456(01 </a:t>
            </a:r>
            <a:r>
              <a:rPr lang="en-GB" sz="2800" dirty="0" smtClean="0"/>
              <a:t>CIDs)</a:t>
            </a:r>
          </a:p>
          <a:p>
            <a:pPr lvl="1"/>
            <a:r>
              <a:rPr lang="en-US" dirty="0" smtClean="0"/>
              <a:t>8555</a:t>
            </a: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a:t>
            </a:r>
            <a:r>
              <a:rPr lang="en-US" dirty="0" smtClean="0"/>
              <a:t>#9</a:t>
            </a:r>
            <a:r>
              <a:rPr lang="en-US" dirty="0"/>
              <a:t/>
            </a:r>
            <a:br>
              <a:rPr lang="en-US" dirty="0"/>
            </a:br>
            <a:r>
              <a:rPr lang="en-US" sz="2000" dirty="0" smtClean="0">
                <a:solidFill>
                  <a:schemeClr val="tx1"/>
                </a:solidFill>
              </a:rPr>
              <a:t>(11-17-1456-01-00ax-resolution-to-cid-8555.docx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11-17/1131(01 </a:t>
            </a:r>
            <a:r>
              <a:rPr lang="en-GB" sz="2800" dirty="0" smtClean="0"/>
              <a:t>CIDs)</a:t>
            </a:r>
          </a:p>
          <a:p>
            <a:pPr lvl="1"/>
            <a:r>
              <a:rPr lang="en-GB" dirty="0" smtClean="0"/>
              <a:t>8426 </a:t>
            </a:r>
            <a:endParaRPr lang="en-US" sz="2800" dirty="0" smtClean="0"/>
          </a:p>
          <a:p>
            <a:pPr marL="800100" lvl="1" indent="-342900">
              <a:buFont typeface="Times New Roman" pitchFamily="18" charset="0"/>
              <a:buChar char="‒"/>
            </a:pPr>
            <a:r>
              <a:rPr lang="en-US" sz="3200" dirty="0" smtClean="0"/>
              <a:t>Results: </a:t>
            </a:r>
            <a:endParaRPr lang="en-US" sz="3200" dirty="0" smtClean="0"/>
          </a:p>
          <a:p>
            <a:pPr marL="1143000" lvl="2" indent="-342900">
              <a:buFont typeface="Times New Roman" pitchFamily="18" charset="0"/>
              <a:buChar char="‒"/>
            </a:pPr>
            <a:r>
              <a:rPr lang="en-US" altLang="zh-CN" dirty="0" smtClean="0"/>
              <a:t>Yes </a:t>
            </a:r>
            <a:r>
              <a:rPr lang="en-US" altLang="zh-CN" dirty="0" smtClean="0"/>
              <a:t>14</a:t>
            </a:r>
          </a:p>
          <a:p>
            <a:pPr marL="1143000" lvl="2" indent="-342900">
              <a:buFont typeface="Times New Roman" pitchFamily="18" charset="0"/>
              <a:buChar char="‒"/>
            </a:pPr>
            <a:r>
              <a:rPr lang="en-US" altLang="zh-CN" dirty="0" smtClean="0"/>
              <a:t>No 13</a:t>
            </a:r>
          </a:p>
          <a:p>
            <a:pPr marL="1143000" lvl="2" indent="-342900">
              <a:buFont typeface="Times New Roman" pitchFamily="18" charset="0"/>
              <a:buChar char="‒"/>
            </a:pPr>
            <a:r>
              <a:rPr lang="en-US" altLang="zh-CN" dirty="0" smtClean="0"/>
              <a:t>Abstain  7</a:t>
            </a:r>
          </a:p>
          <a:p>
            <a:r>
              <a:rPr lang="en-US" sz="2800" dirty="0" smtClean="0"/>
              <a:t>Straw Poll failed</a:t>
            </a:r>
            <a:endParaRPr lang="en-US" sz="2800" dirty="0" smtClean="0"/>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a:t>
            </a:r>
            <a:r>
              <a:rPr lang="en-US" dirty="0" smtClean="0"/>
              <a:t>#10</a:t>
            </a:r>
            <a:r>
              <a:rPr lang="en-US" dirty="0"/>
              <a:t/>
            </a:r>
            <a:br>
              <a:rPr lang="en-US" dirty="0"/>
            </a:br>
            <a:r>
              <a:rPr lang="en-US" sz="2000" dirty="0" smtClean="0">
                <a:solidFill>
                  <a:schemeClr val="tx1"/>
                </a:solidFill>
              </a:rPr>
              <a:t>(11-17-1132-02-00ax-cr-cid-8426</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11-17/1264 (67 </a:t>
            </a:r>
            <a:r>
              <a:rPr lang="en-GB" sz="2800" dirty="0" smtClean="0"/>
              <a:t>CIDs)</a:t>
            </a:r>
          </a:p>
          <a:p>
            <a:pPr lvl="1"/>
            <a:r>
              <a:rPr lang="en-GB" dirty="0" smtClean="0"/>
              <a:t>3012, 3013, 3014, 3117, 3164, 3168, 3170, 3172, 3173, </a:t>
            </a:r>
            <a:r>
              <a:rPr lang="en-GB" dirty="0" smtClean="0"/>
              <a:t>4988,</a:t>
            </a:r>
            <a:r>
              <a:rPr lang="en-US" dirty="0" smtClean="0"/>
              <a:t> </a:t>
            </a:r>
            <a:r>
              <a:rPr lang="en-GB" dirty="0" smtClean="0"/>
              <a:t>5012</a:t>
            </a:r>
            <a:r>
              <a:rPr lang="en-GB" dirty="0" smtClean="0"/>
              <a:t>, 5129, 5132, 5158, 5319, 5757, 5826</a:t>
            </a:r>
            <a:r>
              <a:rPr lang="en-GB" dirty="0" smtClean="0"/>
              <a:t>, </a:t>
            </a:r>
            <a:r>
              <a:rPr lang="en-GB" dirty="0" smtClean="0"/>
              <a:t>5955, 5956, </a:t>
            </a:r>
            <a:r>
              <a:rPr lang="en-GB" dirty="0" smtClean="0"/>
              <a:t>6081</a:t>
            </a:r>
            <a:r>
              <a:rPr lang="en-GB" dirty="0" smtClean="0"/>
              <a:t>, 6151, 6323, 6325, 6326, 6327, 7261, 7263, </a:t>
            </a:r>
            <a:r>
              <a:rPr lang="en-GB" dirty="0" smtClean="0"/>
              <a:t>7485,</a:t>
            </a:r>
            <a:r>
              <a:rPr lang="en-US" dirty="0" smtClean="0"/>
              <a:t> </a:t>
            </a:r>
            <a:r>
              <a:rPr lang="en-GB" dirty="0" smtClean="0"/>
              <a:t>7486</a:t>
            </a:r>
            <a:r>
              <a:rPr lang="en-GB" dirty="0" smtClean="0"/>
              <a:t>, 7488, 7748, 7749, 7750, 7913, 7956, 7958, </a:t>
            </a:r>
            <a:r>
              <a:rPr lang="en-GB" dirty="0" smtClean="0"/>
              <a:t>8112</a:t>
            </a:r>
            <a:r>
              <a:rPr lang="en-GB" dirty="0" smtClean="0"/>
              <a:t>, 8189, 8253, 8254, 8650, 8653, 8654, </a:t>
            </a:r>
            <a:r>
              <a:rPr lang="en-GB" dirty="0" smtClean="0"/>
              <a:t>8655, 9102,</a:t>
            </a:r>
            <a:r>
              <a:rPr lang="en-US" dirty="0" smtClean="0"/>
              <a:t> </a:t>
            </a:r>
            <a:r>
              <a:rPr lang="en-GB" dirty="0" smtClean="0"/>
              <a:t>9264</a:t>
            </a:r>
            <a:r>
              <a:rPr lang="en-GB" dirty="0" smtClean="0"/>
              <a:t>, 9350, 9470, 9473, 9631, 9635, 9638, 9640, 9641, </a:t>
            </a:r>
            <a:r>
              <a:rPr lang="en-GB" dirty="0" smtClean="0"/>
              <a:t>9644,</a:t>
            </a:r>
            <a:r>
              <a:rPr lang="en-US" dirty="0" smtClean="0"/>
              <a:t> </a:t>
            </a:r>
            <a:r>
              <a:rPr lang="en-GB" dirty="0" smtClean="0"/>
              <a:t>9822</a:t>
            </a:r>
            <a:r>
              <a:rPr lang="en-GB" dirty="0" smtClean="0"/>
              <a:t>, 9824, 9825, 9829, 9832, 9833, 9990, 9991, </a:t>
            </a:r>
            <a:r>
              <a:rPr lang="en-GB" dirty="0" smtClean="0"/>
              <a:t>9992</a:t>
            </a:r>
            <a:r>
              <a:rPr lang="en-GB" dirty="0" smtClean="0"/>
              <a:t>, 9994, 10002, </a:t>
            </a:r>
            <a:r>
              <a:rPr lang="en-GB" dirty="0" smtClean="0"/>
              <a:t>10238</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a:t>
            </a:r>
            <a:r>
              <a:rPr lang="en-US" dirty="0" smtClean="0"/>
              <a:t>#11</a:t>
            </a:r>
            <a:r>
              <a:rPr lang="en-US" dirty="0"/>
              <a:t/>
            </a:r>
            <a:br>
              <a:rPr lang="en-US" dirty="0"/>
            </a:br>
            <a:r>
              <a:rPr lang="en-US" sz="2000" dirty="0" smtClean="0">
                <a:solidFill>
                  <a:schemeClr val="tx1"/>
                </a:solidFill>
              </a:rPr>
              <a:t>(11-17-1264-02-00ax-mac-cr-misc-trigger-frame-format.docx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11-17/1262(56 </a:t>
            </a:r>
            <a:r>
              <a:rPr lang="en-GB" sz="2800" dirty="0" smtClean="0"/>
              <a:t>CIDs)</a:t>
            </a:r>
          </a:p>
          <a:p>
            <a:pPr lvl="1"/>
            <a:r>
              <a:rPr lang="en-GB" sz="1800" dirty="0" smtClean="0"/>
              <a:t>3303, 3304, 3305, 3306, 5193, 5194, 5195, 5367, 5368, 5812, </a:t>
            </a:r>
            <a:endParaRPr lang="en-US" sz="1800" dirty="0" smtClean="0"/>
          </a:p>
          <a:p>
            <a:pPr lvl="1"/>
            <a:r>
              <a:rPr lang="en-GB" sz="1800" dirty="0" smtClean="0"/>
              <a:t>6010, 6011, 6012, 6104, 6732, 6733, 7111, 7637, 7638, 7639</a:t>
            </a:r>
            <a:endParaRPr lang="en-US" sz="1800" dirty="0" smtClean="0"/>
          </a:p>
          <a:p>
            <a:pPr lvl="1"/>
            <a:r>
              <a:rPr lang="en-GB" sz="1800" dirty="0" smtClean="0"/>
              <a:t>7640, 7641, 7818, 7819, 8222, 8503, 8504, 8588, 8709, 8710,</a:t>
            </a:r>
            <a:endParaRPr lang="en-US" sz="1800" dirty="0" smtClean="0"/>
          </a:p>
          <a:p>
            <a:pPr lvl="1"/>
            <a:r>
              <a:rPr lang="en-GB" sz="1800" dirty="0" smtClean="0"/>
              <a:t>8711, 8712, 8713, 8716, 9224, 9225, 9300, 9301, 9302, 9304,</a:t>
            </a:r>
            <a:endParaRPr lang="en-US" sz="1800" dirty="0" smtClean="0"/>
          </a:p>
          <a:p>
            <a:pPr lvl="1"/>
            <a:r>
              <a:rPr lang="en-GB" sz="1800" dirty="0" smtClean="0"/>
              <a:t>9305, 9536, 9720, 9923, 9924, 9925, 9926, 9927, 9928, 9929,</a:t>
            </a:r>
            <a:endParaRPr lang="en-US" sz="1800" dirty="0" smtClean="0"/>
          </a:p>
          <a:p>
            <a:pPr lvl="1"/>
            <a:r>
              <a:rPr lang="en-GB" sz="1800" dirty="0" smtClean="0"/>
              <a:t>10151, 10152, 10153, 10156, 10160, 8066</a:t>
            </a:r>
            <a:endParaRPr lang="en-US" sz="1800"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a:t>
            </a:r>
            <a:r>
              <a:rPr lang="en-US" dirty="0" smtClean="0"/>
              <a:t>#12</a:t>
            </a:r>
            <a:r>
              <a:rPr lang="en-US" dirty="0"/>
              <a:t/>
            </a:r>
            <a:br>
              <a:rPr lang="en-US" dirty="0"/>
            </a:br>
            <a:r>
              <a:rPr lang="en-US" sz="2000" dirty="0" smtClean="0">
                <a:solidFill>
                  <a:schemeClr val="tx1"/>
                </a:solidFill>
              </a:rPr>
              <a:t>(</a:t>
            </a:r>
            <a:r>
              <a:rPr lang="en-US" sz="2000" dirty="0" smtClean="0">
                <a:solidFill>
                  <a:schemeClr val="tx1"/>
                </a:solidFill>
              </a:rPr>
              <a:t>11-17-1262-01-00ax-mac-cr-misc-he-sounding.docx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11-17/1475(01 </a:t>
            </a:r>
            <a:r>
              <a:rPr lang="en-GB" sz="2800" dirty="0" smtClean="0"/>
              <a:t>CIDs)</a:t>
            </a:r>
          </a:p>
          <a:p>
            <a:pPr lvl="1"/>
            <a:r>
              <a:rPr lang="en-US" dirty="0" smtClean="0"/>
              <a:t> 5915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a:t>
            </a:r>
            <a:r>
              <a:rPr lang="en-US" dirty="0" smtClean="0"/>
              <a:t>#13</a:t>
            </a:r>
            <a:r>
              <a:rPr lang="en-US" dirty="0"/>
              <a:t/>
            </a:r>
            <a:br>
              <a:rPr lang="en-US" dirty="0"/>
            </a:br>
            <a:r>
              <a:rPr lang="en-US" sz="2000" dirty="0" smtClean="0">
                <a:solidFill>
                  <a:schemeClr val="tx1"/>
                </a:solidFill>
              </a:rPr>
              <a:t>(11-17-1475-00-00ax-lb225-11ax-d1-0-comment-resolution-cid-5915.docx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11-17/0000(00 CIDs)</a:t>
            </a:r>
          </a:p>
          <a:p>
            <a:pPr lvl="1"/>
            <a:r>
              <a:rPr lang="en-US" dirty="0" smtClean="0"/>
              <a:t>0000</a:t>
            </a:r>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11-17/0000(00 CIDs)</a:t>
            </a:r>
          </a:p>
          <a:p>
            <a:pPr lvl="1"/>
            <a:r>
              <a:rPr lang="en-US" dirty="0" smtClean="0"/>
              <a:t>0000</a:t>
            </a:r>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11-17/1429(03 </a:t>
            </a:r>
            <a:r>
              <a:rPr lang="en-GB" sz="2800" dirty="0" smtClean="0"/>
              <a:t>CIDs)</a:t>
            </a:r>
          </a:p>
          <a:p>
            <a:pPr lvl="1"/>
            <a:r>
              <a:rPr lang="en-US" dirty="0" smtClean="0"/>
              <a:t>3098, 9594, 9595</a:t>
            </a: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a:t>
            </a:r>
            <a:r>
              <a:rPr lang="en-US" dirty="0"/>
              <a:t/>
            </a:r>
            <a:br>
              <a:rPr lang="en-US" dirty="0"/>
            </a:br>
            <a:r>
              <a:rPr lang="en-US" sz="2000" dirty="0" smtClean="0">
                <a:solidFill>
                  <a:schemeClr val="tx1"/>
                </a:solidFill>
              </a:rPr>
              <a:t>(11-17-1429-00-00ax-annex-g-comment-resolution.docx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 MAC ad hoc sessions this week</a:t>
            </a:r>
          </a:p>
          <a:p>
            <a:pPr lvl="1"/>
            <a:r>
              <a:rPr lang="en-US" altLang="en-US" sz="1600" dirty="0" smtClean="0"/>
              <a:t>Monday PM2, EVE</a:t>
            </a:r>
          </a:p>
          <a:p>
            <a:pPr lvl="1"/>
            <a:r>
              <a:rPr lang="en-US" altLang="en-US" sz="1600" dirty="0" smtClean="0"/>
              <a:t>Tuesday AM2, PM2, EVE</a:t>
            </a:r>
          </a:p>
          <a:p>
            <a:pPr lvl="1"/>
            <a:r>
              <a:rPr lang="en-US" altLang="en-US" sz="1600" dirty="0" smtClean="0"/>
              <a:t>Wednesday PM1 and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11-17/1138(30 CIDs)</a:t>
            </a:r>
          </a:p>
          <a:p>
            <a:pPr lvl="1"/>
            <a:r>
              <a:rPr lang="en-GB" sz="2400" dirty="0" smtClean="0"/>
              <a:t>4846 4767</a:t>
            </a:r>
            <a:r>
              <a:rPr lang="en-US" sz="1800" dirty="0" smtClean="0"/>
              <a:t> </a:t>
            </a:r>
            <a:r>
              <a:rPr lang="en-GB" sz="2400" dirty="0" smtClean="0"/>
              <a:t>4777 4778 4779 5061 5062 5064 5777 5778 5970</a:t>
            </a:r>
            <a:r>
              <a:rPr lang="en-US" sz="2400" dirty="0" smtClean="0"/>
              <a:t> </a:t>
            </a:r>
            <a:r>
              <a:rPr lang="en-GB" sz="2400" dirty="0" smtClean="0"/>
              <a:t>6105 6547 6548 6549 6902</a:t>
            </a:r>
            <a:r>
              <a:rPr lang="en-US" sz="2400" dirty="0" smtClean="0"/>
              <a:t> </a:t>
            </a:r>
            <a:r>
              <a:rPr lang="en-GB" sz="2400" dirty="0" smtClean="0"/>
              <a:t>7209 7210 7211 7212 7213 7214 7215</a:t>
            </a:r>
            <a:r>
              <a:rPr lang="en-US" sz="2400" dirty="0" smtClean="0"/>
              <a:t> </a:t>
            </a:r>
            <a:r>
              <a:rPr lang="en-GB" sz="2400" dirty="0" smtClean="0"/>
              <a:t>8084 8129 8423 8425</a:t>
            </a:r>
            <a:r>
              <a:rPr lang="en-US" sz="2400" dirty="0" smtClean="0"/>
              <a:t> </a:t>
            </a:r>
            <a:r>
              <a:rPr lang="en-GB" sz="2400" dirty="0" smtClean="0"/>
              <a:t>9435 9867 9972</a:t>
            </a:r>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(11-17-1138-10-00ax-cr-twt-operation.docx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11-17/1429 r0(03 </a:t>
            </a:r>
            <a:r>
              <a:rPr lang="en-GB" sz="2800" dirty="0" smtClean="0"/>
              <a:t>CIDs)</a:t>
            </a:r>
          </a:p>
          <a:p>
            <a:pPr lvl="1"/>
            <a:r>
              <a:rPr lang="en-US" dirty="0" smtClean="0"/>
              <a:t>9595, 9596</a:t>
            </a: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9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a:t>
            </a:r>
            <a:r>
              <a:rPr lang="en-US" dirty="0" smtClean="0"/>
              <a:t>#15</a:t>
            </a:r>
            <a:r>
              <a:rPr lang="en-US" dirty="0"/>
              <a:t/>
            </a:r>
            <a:br>
              <a:rPr lang="en-US" dirty="0"/>
            </a:br>
            <a:r>
              <a:rPr lang="en-US" sz="2000" dirty="0" smtClean="0">
                <a:solidFill>
                  <a:schemeClr val="tx1"/>
                </a:solidFill>
              </a:rPr>
              <a:t>(</a:t>
            </a:r>
            <a:r>
              <a:rPr lang="en-US" sz="2000" dirty="0" smtClean="0">
                <a:solidFill>
                  <a:schemeClr val="tx1"/>
                </a:solidFill>
              </a:rPr>
              <a:t>11-17- </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29575</TotalTime>
  <Words>2436</Words>
  <Application>Microsoft Office PowerPoint</Application>
  <PresentationFormat>On-screen Show (4:3)</PresentationFormat>
  <Paragraphs>510</Paragraphs>
  <Slides>31</Slides>
  <Notes>12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802-11-Submission</vt:lpstr>
      <vt:lpstr>TGax MAC Ad-hoc  September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(2/2) Governing document is 15/075r0</vt:lpstr>
      <vt:lpstr>Straw Poll #1 (11-17-1258-00-00ax-resolution-to-cid9863.docx)</vt:lpstr>
      <vt:lpstr>Straw Poll #2 (11-17-0308-05-00ax-cr-for-section-9-4-2-bss-load-ppt)</vt:lpstr>
      <vt:lpstr>Straw Poll #3 (11-17-0619-08-00ax-client-management.docx)</vt:lpstr>
      <vt:lpstr>Straw Poll #4 (11-17-1282-04-00ax-lb225-11ax-d1-0-comment-resolution-27-11-1-27-11-2.docx)</vt:lpstr>
      <vt:lpstr>Straw Poll #5 (11-17-1244-00-00ax-bss-basic-he-mcs-per-bw)</vt:lpstr>
      <vt:lpstr>Straw Poll #6 (11-17-1081-02-00ax-comment-resolutions-for-he-ndp-announcement-frame.docx)</vt:lpstr>
      <vt:lpstr>Straw Poll #7 (11-17-1295-02-00ax-proposed-resolution-for-cid9501.docx)</vt:lpstr>
      <vt:lpstr>Straw Poll #8 (11-17-1438-01-00ax-comment-resolution-for-cid-5863.docx)</vt:lpstr>
      <vt:lpstr>Straw Poll #9 (11-17-1456-01-00ax-resolution-to-cid-8555.docx)</vt:lpstr>
      <vt:lpstr>Straw Poll #10 (11-17-1132-02-00ax-cr-cid-8426)</vt:lpstr>
      <vt:lpstr>Straw Poll #11 (11-17-1264-02-00ax-mac-cr-misc-trigger-frame-format.docx)</vt:lpstr>
      <vt:lpstr>Straw Poll #12 (11-17-1262-01-00ax-mac-cr-misc-he-sounding.docx)</vt:lpstr>
      <vt:lpstr>Straw Poll #13 (11-17-1475-00-00ax-lb225-11ax-d1-0-comment-resolution-cid-5915.docx)</vt:lpstr>
      <vt:lpstr>Straw Poll #? (11-17)</vt:lpstr>
      <vt:lpstr>Straw Poll #? (11-17)</vt:lpstr>
      <vt:lpstr>Back Up slides</vt:lpstr>
      <vt:lpstr>Straw Poll #? (11-17-1429-00-00ax-annex-g-comment-resolution.docx)</vt:lpstr>
      <vt:lpstr>Straw Poll #5 (11-17-1138-10-00ax-cr-twt-operation.docx)</vt:lpstr>
      <vt:lpstr>Straw Poll #15 (11-17- )</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1953</cp:revision>
  <cp:lastPrinted>1998-02-10T13:28:06Z</cp:lastPrinted>
  <dcterms:created xsi:type="dcterms:W3CDTF">2007-04-17T18:10:23Z</dcterms:created>
  <dcterms:modified xsi:type="dcterms:W3CDTF">2017-09-13T01:52:31Z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