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7" r:id="rId3"/>
    <p:sldId id="321" r:id="rId4"/>
    <p:sldId id="337" r:id="rId5"/>
    <p:sldId id="323" r:id="rId6"/>
    <p:sldId id="340" r:id="rId7"/>
    <p:sldId id="341" r:id="rId8"/>
    <p:sldId id="342" r:id="rId9"/>
    <p:sldId id="333" r:id="rId10"/>
    <p:sldId id="336" r:id="rId11"/>
    <p:sldId id="335" r:id="rId12"/>
    <p:sldId id="33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4695" autoAdjust="0"/>
  </p:normalViewPr>
  <p:slideViewPr>
    <p:cSldViewPr>
      <p:cViewPr varScale="1">
        <p:scale>
          <a:sx n="120" d="100"/>
          <a:sy n="120" d="100"/>
        </p:scale>
        <p:origin x="132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4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Azizi(Intel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802.11-17/1442r0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penwsn-berkeley/free-running-oscillator/blob/master/free-running-oscillator.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910431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WUR </a:t>
            </a:r>
            <a:r>
              <a:rPr lang="en-US" dirty="0" smtClean="0"/>
              <a:t>Preamble Performance Study with </a:t>
            </a:r>
            <a:br>
              <a:rPr lang="en-US" dirty="0" smtClean="0"/>
            </a:br>
            <a:r>
              <a:rPr lang="en-US" dirty="0" smtClean="0"/>
              <a:t>Phase </a:t>
            </a:r>
            <a:r>
              <a:rPr lang="en-US" dirty="0"/>
              <a:t>Noise </a:t>
            </a:r>
            <a:r>
              <a:rPr lang="en-US" dirty="0" smtClean="0"/>
              <a:t>and ACI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75468" y="2268839"/>
            <a:ext cx="7770813" cy="41132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2017-9-11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5721572"/>
              </p:ext>
            </p:extLst>
          </p:nvPr>
        </p:nvGraphicFramePr>
        <p:xfrm>
          <a:off x="440997" y="3057744"/>
          <a:ext cx="7997825" cy="292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2" name="Document" r:id="rId5" imgW="8267030" imgH="3021816" progId="Word.Document.8">
                  <p:embed/>
                </p:oleObj>
              </mc:Choice>
              <mc:Fallback>
                <p:oleObj name="Document" r:id="rId5" imgW="8267030" imgH="302181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997" y="3057744"/>
                        <a:ext cx="7997825" cy="2927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545" y="1600200"/>
            <a:ext cx="7770813" cy="4494213"/>
          </a:xfrm>
        </p:spPr>
        <p:txBody>
          <a:bodyPr/>
          <a:lstStyle/>
          <a:p>
            <a:pPr marL="0" indent="0"/>
            <a:r>
              <a:rPr lang="en-US" sz="1600" b="0" dirty="0" smtClean="0"/>
              <a:t>[1] Shahrnaz Azizi, </a:t>
            </a:r>
            <a:r>
              <a:rPr lang="en-US" sz="1600" b="0" dirty="0"/>
              <a:t>et.al., “Preamble Options,” IEEE </a:t>
            </a:r>
            <a:r>
              <a:rPr lang="en-US" sz="1600" b="0" dirty="0" smtClean="0"/>
              <a:t>802.11-17/0997r0</a:t>
            </a:r>
          </a:p>
          <a:p>
            <a:pPr marL="0" indent="0"/>
            <a:r>
              <a:rPr lang="en-US" sz="1600" b="0" dirty="0" smtClean="0"/>
              <a:t>[</a:t>
            </a:r>
            <a:r>
              <a:rPr lang="en-US" sz="1600" b="0" dirty="0"/>
              <a:t>2] Minyoung Park, et.al., “WUR PHY Performance Study with </a:t>
            </a:r>
            <a:r>
              <a:rPr lang="en-US" sz="1600" b="0" dirty="0" smtClean="0"/>
              <a:t>Phase </a:t>
            </a:r>
            <a:r>
              <a:rPr lang="en-US" sz="1600" b="0" dirty="0"/>
              <a:t>Noise and ACI,” IEEE </a:t>
            </a:r>
            <a:r>
              <a:rPr lang="en-US" sz="1600" b="0" dirty="0" smtClean="0"/>
              <a:t>802.11-17/0656r0</a:t>
            </a:r>
          </a:p>
          <a:p>
            <a:pPr marL="0" indent="0"/>
            <a:r>
              <a:rPr lang="en-US" sz="1600" b="0" dirty="0" smtClean="0"/>
              <a:t>[3] </a:t>
            </a:r>
            <a:r>
              <a:rPr lang="en-US" sz="1600" b="0" dirty="0"/>
              <a:t>Minyoung Park, et.al., “WUR phase noise model study,” IEEE 802.11-17/0026r0</a:t>
            </a:r>
          </a:p>
          <a:p>
            <a:pPr marL="0" indent="0"/>
            <a:r>
              <a:rPr lang="en-US" sz="1600" b="0" dirty="0" smtClean="0"/>
              <a:t>[4] O. Khan; B. Wheeler; F. </a:t>
            </a:r>
            <a:r>
              <a:rPr lang="en-US" sz="1600" b="0" dirty="0" err="1" smtClean="0"/>
              <a:t>Maksimovic</a:t>
            </a:r>
            <a:r>
              <a:rPr lang="en-US" sz="1600" b="0" dirty="0" smtClean="0"/>
              <a:t>; D. Burnett; A. M. </a:t>
            </a:r>
            <a:r>
              <a:rPr lang="en-US" sz="1600" b="0" dirty="0" err="1" smtClean="0"/>
              <a:t>Niknejad</a:t>
            </a:r>
            <a:r>
              <a:rPr lang="en-US" sz="1600" b="0" dirty="0" smtClean="0"/>
              <a:t>; K. </a:t>
            </a:r>
            <a:r>
              <a:rPr lang="en-US" sz="1600" b="0" dirty="0" err="1" smtClean="0"/>
              <a:t>Pister</a:t>
            </a:r>
            <a:r>
              <a:rPr lang="en-US" sz="1600" b="0" dirty="0" smtClean="0"/>
              <a:t>, "Modeling the Impact of Phase Noise on the Performance of Crystal-Free Radios," in IEEE Transactions on Circuits and Systems II: Express Briefs , </a:t>
            </a:r>
            <a:r>
              <a:rPr lang="en-US" sz="1600" b="0" dirty="0" err="1" smtClean="0"/>
              <a:t>vol.PP</a:t>
            </a:r>
            <a:r>
              <a:rPr lang="en-US" sz="1600" b="0" dirty="0" smtClean="0"/>
              <a:t>, no.99, pp.1-1</a:t>
            </a:r>
          </a:p>
          <a:p>
            <a:pPr marL="0" indent="0"/>
            <a:r>
              <a:rPr lang="en-US" sz="1600" b="0" dirty="0" smtClean="0"/>
              <a:t>[5] </a:t>
            </a:r>
            <a:r>
              <a:rPr lang="en-US" sz="1600" b="0" dirty="0" err="1" smtClean="0"/>
              <a:t>Navid</a:t>
            </a:r>
            <a:r>
              <a:rPr lang="en-US" sz="1600" b="0" dirty="0" smtClean="0"/>
              <a:t>, T. H. Lee, R. W. Dutton, “Minimum Achievable Phase Noise of RC Oscillators”, JSSC 2005</a:t>
            </a:r>
          </a:p>
          <a:p>
            <a:pPr marL="0" indent="0"/>
            <a:r>
              <a:rPr lang="en-US" sz="1600" b="0" dirty="0" smtClean="0"/>
              <a:t>[6] A. </a:t>
            </a:r>
            <a:r>
              <a:rPr lang="en-US" sz="1600" b="0" dirty="0" err="1" smtClean="0"/>
              <a:t>Demir</a:t>
            </a:r>
            <a:r>
              <a:rPr lang="en-US" sz="1600" b="0" dirty="0" smtClean="0"/>
              <a:t>, A. </a:t>
            </a:r>
            <a:r>
              <a:rPr lang="en-US" sz="1600" b="0" dirty="0" err="1" smtClean="0"/>
              <a:t>Mehrotra</a:t>
            </a:r>
            <a:r>
              <a:rPr lang="en-US" sz="1600" b="0" dirty="0" smtClean="0"/>
              <a:t>, and J. </a:t>
            </a:r>
            <a:r>
              <a:rPr lang="en-US" sz="1600" b="0" dirty="0" err="1" smtClean="0"/>
              <a:t>Roychowdhury</a:t>
            </a:r>
            <a:r>
              <a:rPr lang="en-US" sz="1600" b="0" dirty="0" smtClean="0"/>
              <a:t>., "Phase noise in oscillators: a unifying theory and numerical methods for characterization," Transactions on Circuits and Systems I: Fundamental Theory and Applications, vol. 47, no. 5, pp. 655-674, May 2000.</a:t>
            </a:r>
          </a:p>
          <a:p>
            <a:pPr marL="0" indent="0"/>
            <a:r>
              <a:rPr lang="en-US" sz="1600" b="0" dirty="0" smtClean="0"/>
              <a:t>[7] </a:t>
            </a:r>
            <a:r>
              <a:rPr lang="en-US" sz="1600" b="0" dirty="0"/>
              <a:t>Osama Khan. Free Running Oscillator. [Online</a:t>
            </a:r>
            <a:r>
              <a:rPr lang="en-US" sz="1600" b="0" dirty="0" smtClean="0"/>
              <a:t>]. </a:t>
            </a:r>
            <a:r>
              <a:rPr lang="en-US" sz="1600" b="0" dirty="0" smtClean="0">
                <a:hlinkClick r:id="rId2"/>
              </a:rPr>
              <a:t>https://github.com/openwsn-berkeley/free-running-oscillator/blob/master/free-running-oscillator.m</a:t>
            </a:r>
            <a:endParaRPr lang="en-US" sz="1600" b="0" dirty="0" smtClean="0"/>
          </a:p>
          <a:p>
            <a:pPr marL="0" indent="0"/>
            <a:r>
              <a:rPr lang="en-US" sz="1600" b="0" dirty="0" smtClean="0"/>
              <a:t>[8] </a:t>
            </a:r>
            <a:r>
              <a:rPr lang="sv-SE" sz="1600" b="0" dirty="0"/>
              <a:t>David C. Lee, "Modeling Timing Jitter in Oscillators," , 2001</a:t>
            </a:r>
            <a:r>
              <a:rPr lang="sv-SE" sz="1600" b="0" dirty="0" smtClean="0"/>
              <a:t>.</a:t>
            </a:r>
            <a:endParaRPr lang="en-US" sz="16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59366-4543-4904-A2ED-7B9F5FB08E6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55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Date Placeholder 5"/>
          <p:cNvSpPr>
            <a:spLocks noGrp="1"/>
          </p:cNvSpPr>
          <p:nvPr>
            <p:ph type="dt" idx="4294967295"/>
          </p:nvPr>
        </p:nvSpPr>
        <p:spPr>
          <a:xfrm>
            <a:off x="667407" y="2286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800" dirty="0" smtClean="0">
                <a:solidFill>
                  <a:schemeClr val="tx1"/>
                </a:solidFill>
              </a:rPr>
              <a:t>September 2017</a:t>
            </a:r>
            <a:endParaRPr lang="en-GB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818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770813" cy="1501843"/>
          </a:xfrm>
        </p:spPr>
        <p:txBody>
          <a:bodyPr/>
          <a:lstStyle/>
          <a:p>
            <a:r>
              <a:rPr lang="en-US" b="0" dirty="0" smtClean="0"/>
              <a:t>[11-17/0656r0]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Manchester </a:t>
            </a:r>
            <a:r>
              <a:rPr lang="en-US" dirty="0"/>
              <a:t>Coding 1/4, Phase Noise,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ACI </a:t>
            </a:r>
            <a:r>
              <a:rPr lang="en-US" dirty="0"/>
              <a:t>+16dB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37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AWGN, Channel D and 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ACI +16dB higher than the received signal, 25 MHz separation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Performance degradation ~ 0.5 dB compared to the no ACI cases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781288"/>
            <a:ext cx="3428998" cy="257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1" y="3781287"/>
            <a:ext cx="3456125" cy="259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177" y="3781289"/>
            <a:ext cx="3429000" cy="257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68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this presentation, wake-up receiver preamble performance is evaluated with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Preamble option “repeated PN sequences” in </a:t>
            </a:r>
            <a:r>
              <a:rPr lang="en-US" sz="1600" dirty="0"/>
              <a:t>[</a:t>
            </a:r>
            <a:r>
              <a:rPr lang="en-US" sz="1600" dirty="0" smtClean="0"/>
              <a:t>11-17/0997r0</a:t>
            </a:r>
            <a:r>
              <a:rPr lang="en-US" sz="1600" dirty="0"/>
              <a:t>] 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</a:t>
            </a:r>
            <a:r>
              <a:rPr lang="en-US" sz="1600" dirty="0" smtClean="0"/>
              <a:t>he phase noise model proposed in [11-17/326r0] and ACI (adjacent channel interference)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Overall PER performance with the real preamble acquisition and timing detection is given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020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err="1" smtClean="0"/>
              <a:t>Tx</a:t>
            </a:r>
            <a:r>
              <a:rPr lang="en-US" dirty="0" smtClean="0"/>
              <a:t>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996" y="1295401"/>
            <a:ext cx="7770813" cy="5105399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The legacy Portion is inserted prior to the WUR packet for false alarm studies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Packet </a:t>
            </a:r>
            <a:r>
              <a:rPr lang="en-US" sz="1800" dirty="0"/>
              <a:t>length: 32 bits </a:t>
            </a:r>
            <a:r>
              <a:rPr lang="en-US" sz="1800" dirty="0" smtClean="0"/>
              <a:t>(</a:t>
            </a:r>
            <a:r>
              <a:rPr lang="en-US" sz="1800" dirty="0"/>
              <a:t>assumption: 16-bit ID, 8-bit payload, 8-bit CRC)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WUR </a:t>
            </a:r>
            <a:r>
              <a:rPr lang="en-US" sz="1800" dirty="0"/>
              <a:t>signal OOK pulse: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BW = 4.06 MHz (13 tones including DC)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13 L-STF coefficients </a:t>
            </a:r>
            <a:endParaRPr lang="en-US" sz="180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Symbol period = 4 µsec (including 0.8 µsec CP)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Manchester coding (MC)</a:t>
            </a: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Code </a:t>
            </a:r>
            <a:r>
              <a:rPr lang="en-US" sz="1800" dirty="0">
                <a:sym typeface="Wingdings" panose="05000000000000000000" pitchFamily="2" charset="2"/>
              </a:rPr>
              <a:t>rate 1/4 (MC ¼): 62.5 kbps</a:t>
            </a: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Bit 1  [1 0 1 0], i.e. 4 </a:t>
            </a:r>
            <a:r>
              <a:rPr lang="en-US" dirty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on, 4 </a:t>
            </a:r>
            <a:r>
              <a:rPr lang="en-US" dirty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off, 4 </a:t>
            </a:r>
            <a:r>
              <a:rPr lang="en-US" dirty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on, 4 </a:t>
            </a:r>
            <a:r>
              <a:rPr lang="en-US" dirty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off</a:t>
            </a: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Bit 0  [0 1 0 1], i.e. 4 </a:t>
            </a:r>
            <a:r>
              <a:rPr lang="en-US" dirty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off, 4 </a:t>
            </a:r>
            <a:r>
              <a:rPr lang="en-US" dirty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on, 4 </a:t>
            </a:r>
            <a:r>
              <a:rPr lang="en-US" dirty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off, 4 </a:t>
            </a:r>
            <a:r>
              <a:rPr lang="en-US" dirty="0"/>
              <a:t>µsec</a:t>
            </a:r>
            <a:r>
              <a:rPr lang="en-US" dirty="0" smtClean="0">
                <a:sym typeface="Wingdings" panose="05000000000000000000" pitchFamily="2" charset="2"/>
              </a:rPr>
              <a:t> on</a:t>
            </a: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828799" y="2127265"/>
            <a:ext cx="1752600" cy="3931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802.11 preamble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75140" y="2127265"/>
            <a:ext cx="962526" cy="3931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98965" y="2127265"/>
            <a:ext cx="737580" cy="39313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232624" y="2127265"/>
            <a:ext cx="962526" cy="39313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199251" y="2127265"/>
            <a:ext cx="496949" cy="3931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81400" y="2127265"/>
            <a:ext cx="489641" cy="3931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WUR Mark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42997" y="2125973"/>
            <a:ext cx="455968" cy="3931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Rate Field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38359" y="3164205"/>
            <a:ext cx="129905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15-bit PN seq.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37769" y="3164205"/>
            <a:ext cx="129905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15-bit PN seq.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37309" y="3164205"/>
            <a:ext cx="400696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837183" y="3164205"/>
            <a:ext cx="400696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 flipH="1">
            <a:off x="2819400" y="2519103"/>
            <a:ext cx="1251641" cy="6108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5037667" y="2519104"/>
            <a:ext cx="1198879" cy="641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93429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Rx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450977"/>
            <a:ext cx="7770813" cy="48006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The </a:t>
            </a:r>
            <a:r>
              <a:rPr lang="en-US" sz="1800" dirty="0">
                <a:sym typeface="Wingdings" panose="05000000000000000000" pitchFamily="2" charset="2"/>
              </a:rPr>
              <a:t>known preamble sequence </a:t>
            </a:r>
            <a:r>
              <a:rPr lang="en-US" sz="1800" dirty="0" smtClean="0">
                <a:sym typeface="Wingdings" panose="05000000000000000000" pitchFamily="2" charset="2"/>
              </a:rPr>
              <a:t>is cross correlated (normalized output) with </a:t>
            </a:r>
            <a:r>
              <a:rPr lang="en-US" sz="1800" dirty="0">
                <a:sym typeface="Wingdings" panose="05000000000000000000" pitchFamily="2" charset="2"/>
              </a:rPr>
              <a:t>a sliding window of the received samples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T</a:t>
            </a:r>
            <a:r>
              <a:rPr lang="en-US" sz="1800" dirty="0" smtClean="0">
                <a:sym typeface="Wingdings" panose="05000000000000000000" pitchFamily="2" charset="2"/>
              </a:rPr>
              <a:t>he first two peaks (using the repeated structure) are compared against two different fixed threshold and timing is obtained by examining the delta between two peaks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False alarm is fixed at or about 1% (slight variations at different ACIs)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4 </a:t>
            </a:r>
            <a:r>
              <a:rPr lang="en-US" sz="1800" dirty="0">
                <a:sym typeface="Wingdings" panose="05000000000000000000" pitchFamily="2" charset="2"/>
              </a:rPr>
              <a:t>MHz LPF (IIR) – generated using MATLAB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Numerator order=1, denominator order=1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err="1">
                <a:sym typeface="Wingdings" panose="05000000000000000000" pitchFamily="2" charset="2"/>
              </a:rPr>
              <a:t>Passband</a:t>
            </a:r>
            <a:r>
              <a:rPr lang="en-US" sz="1800" dirty="0">
                <a:sym typeface="Wingdings" panose="05000000000000000000" pitchFamily="2" charset="2"/>
              </a:rPr>
              <a:t> freq. = 2MHz, </a:t>
            </a:r>
            <a:r>
              <a:rPr lang="en-US" sz="1800" dirty="0" err="1">
                <a:sym typeface="Wingdings" panose="05000000000000000000" pitchFamily="2" charset="2"/>
              </a:rPr>
              <a:t>Stopband</a:t>
            </a:r>
            <a:r>
              <a:rPr lang="en-US" sz="1800" dirty="0">
                <a:sym typeface="Wingdings" panose="05000000000000000000" pitchFamily="2" charset="2"/>
              </a:rPr>
              <a:t> freq.=6MHz, Sampling freq. =</a:t>
            </a:r>
            <a:r>
              <a:rPr lang="en-US" sz="1800" dirty="0" smtClean="0">
                <a:sym typeface="Wingdings" panose="05000000000000000000" pitchFamily="2" charset="2"/>
              </a:rPr>
              <a:t>160MHz</a:t>
            </a:r>
            <a:endParaRPr lang="en-US" sz="18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WUR with in-phase only (single </a:t>
            </a:r>
            <a:r>
              <a:rPr lang="en-US" sz="1800" dirty="0" err="1">
                <a:sym typeface="Wingdings" panose="05000000000000000000" pitchFamily="2" charset="2"/>
              </a:rPr>
              <a:t>rx</a:t>
            </a:r>
            <a:r>
              <a:rPr lang="en-US" sz="1800" dirty="0">
                <a:sym typeface="Wingdings" panose="05000000000000000000" pitchFamily="2" charset="2"/>
              </a:rPr>
              <a:t> chain</a:t>
            </a:r>
            <a:r>
              <a:rPr lang="en-US" sz="1800" dirty="0" smtClean="0">
                <a:sym typeface="Wingdings" panose="05000000000000000000" pitchFamily="2" charset="2"/>
              </a:rPr>
              <a:t>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Channels: Channel 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Phase </a:t>
            </a:r>
            <a:r>
              <a:rPr lang="en-US" sz="1800" dirty="0">
                <a:sym typeface="Wingdings" panose="05000000000000000000" pitchFamily="2" charset="2"/>
              </a:rPr>
              <a:t>noise model [</a:t>
            </a:r>
            <a:r>
              <a:rPr lang="en-US" sz="1800" dirty="0" smtClean="0">
                <a:sym typeface="Wingdings" panose="05000000000000000000" pitchFamily="2" charset="2"/>
              </a:rPr>
              <a:t>11-17/326r0]</a:t>
            </a:r>
            <a:endParaRPr lang="en-US" sz="1800" dirty="0"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20 </a:t>
            </a:r>
            <a:r>
              <a:rPr lang="en-US" sz="1800" dirty="0" err="1">
                <a:sym typeface="Wingdings" panose="05000000000000000000" pitchFamily="2" charset="2"/>
              </a:rPr>
              <a:t>uW</a:t>
            </a:r>
            <a:r>
              <a:rPr lang="en-US" sz="1800" dirty="0">
                <a:sym typeface="Wingdings" panose="05000000000000000000" pitchFamily="2" charset="2"/>
              </a:rPr>
              <a:t>, 75 </a:t>
            </a:r>
            <a:r>
              <a:rPr lang="en-US" sz="1800" dirty="0" err="1">
                <a:sym typeface="Wingdings" panose="05000000000000000000" pitchFamily="2" charset="2"/>
              </a:rPr>
              <a:t>uW</a:t>
            </a:r>
            <a:r>
              <a:rPr lang="en-US" sz="1800" dirty="0">
                <a:sym typeface="Wingdings" panose="05000000000000000000" pitchFamily="2" charset="2"/>
              </a:rPr>
              <a:t>, 1mW, no phase noise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2.4 GHz band operation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25MHz away ACI</a:t>
            </a:r>
            <a:r>
              <a:rPr lang="en-US" sz="1800" dirty="0">
                <a:sym typeface="Wingdings" panose="05000000000000000000" pitchFamily="2" charset="2"/>
              </a:rPr>
              <a:t>: </a:t>
            </a:r>
            <a:r>
              <a:rPr lang="en-US" sz="1800" dirty="0" smtClean="0">
                <a:sym typeface="Wingdings" panose="05000000000000000000" pitchFamily="2" charset="2"/>
              </a:rPr>
              <a:t>16 dB &amp; 20 dB </a:t>
            </a:r>
            <a:r>
              <a:rPr lang="en-US" sz="1800" dirty="0">
                <a:sym typeface="Wingdings" panose="05000000000000000000" pitchFamily="2" charset="2"/>
              </a:rPr>
              <a:t>higher than the received </a:t>
            </a:r>
            <a:r>
              <a:rPr lang="en-US" sz="1800" dirty="0" smtClean="0">
                <a:sym typeface="Wingdings" panose="05000000000000000000" pitchFamily="2" charset="2"/>
              </a:rPr>
              <a:t>signal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SNR is measured after the 4 MHz LPF and 4 MHz sampling</a:t>
            </a:r>
            <a:endParaRPr lang="en-US" sz="1800" dirty="0"/>
          </a:p>
          <a:p>
            <a:pPr marL="0" indent="0">
              <a:spcBef>
                <a:spcPts val="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88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17" y="847801"/>
            <a:ext cx="7770813" cy="1065213"/>
          </a:xfrm>
        </p:spPr>
        <p:txBody>
          <a:bodyPr/>
          <a:lstStyle/>
          <a:p>
            <a:r>
              <a:rPr lang="en-US" dirty="0" smtClean="0"/>
              <a:t>Miss Detection</a:t>
            </a:r>
            <a:br>
              <a:rPr lang="en-US" dirty="0" smtClean="0"/>
            </a:br>
            <a:r>
              <a:rPr lang="en-US" dirty="0" smtClean="0"/>
              <a:t>Manchester </a:t>
            </a:r>
            <a:r>
              <a:rPr lang="en-US" dirty="0"/>
              <a:t>Coding ¼ </a:t>
            </a:r>
            <a:r>
              <a:rPr lang="en-US" dirty="0" smtClean="0"/>
              <a:t>with ACI but without </a:t>
            </a:r>
            <a:r>
              <a:rPr lang="en-US" dirty="0"/>
              <a:t>Phase </a:t>
            </a:r>
            <a:r>
              <a:rPr lang="en-US" dirty="0" smtClean="0"/>
              <a:t>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2860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Performance </a:t>
            </a:r>
            <a:r>
              <a:rPr lang="en-US" sz="1800" dirty="0"/>
              <a:t>degradation </a:t>
            </a:r>
            <a:r>
              <a:rPr lang="en-US" sz="1800" dirty="0" smtClean="0"/>
              <a:t>is observed as ACIs increases</a:t>
            </a:r>
            <a:endParaRPr lang="en-US" sz="1800" dirty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13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967" y="3048000"/>
            <a:ext cx="3741314" cy="279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9945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17" y="847801"/>
            <a:ext cx="7770813" cy="1065213"/>
          </a:xfrm>
        </p:spPr>
        <p:txBody>
          <a:bodyPr/>
          <a:lstStyle/>
          <a:p>
            <a:r>
              <a:rPr lang="en-US" dirty="0" smtClean="0"/>
              <a:t>PER - Manchester </a:t>
            </a:r>
            <a:r>
              <a:rPr lang="en-US" dirty="0"/>
              <a:t>Coding ¼ </a:t>
            </a:r>
            <a:r>
              <a:rPr lang="en-US" dirty="0" smtClean="0"/>
              <a:t>with ACI </a:t>
            </a:r>
            <a:br>
              <a:rPr lang="en-US" dirty="0" smtClean="0"/>
            </a:br>
            <a:r>
              <a:rPr lang="en-US" dirty="0" smtClean="0"/>
              <a:t>but without </a:t>
            </a:r>
            <a:r>
              <a:rPr lang="en-US" dirty="0"/>
              <a:t>Phase </a:t>
            </a:r>
            <a:r>
              <a:rPr lang="en-US" dirty="0" smtClean="0"/>
              <a:t>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059" y="2057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Performance </a:t>
            </a:r>
            <a:r>
              <a:rPr lang="en-US" sz="1800" dirty="0"/>
              <a:t>degradation </a:t>
            </a:r>
            <a:r>
              <a:rPr lang="en-US" sz="1800" dirty="0" smtClean="0"/>
              <a:t>with +16 dB of ACI meets the spec requirement of no more than 3dB degradation @ 10% PER </a:t>
            </a:r>
            <a:endParaRPr lang="en-US" sz="1800" dirty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884" y="3430944"/>
            <a:ext cx="3425701" cy="2567317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13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295400" y="2987095"/>
            <a:ext cx="26584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Perfect </a:t>
            </a:r>
            <a:r>
              <a:rPr lang="en-US" sz="1600" dirty="0">
                <a:solidFill>
                  <a:schemeClr val="tx1"/>
                </a:solidFill>
              </a:rPr>
              <a:t>timing </a:t>
            </a:r>
            <a:r>
              <a:rPr lang="en-US" sz="1600" dirty="0" smtClean="0">
                <a:solidFill>
                  <a:schemeClr val="tx1"/>
                </a:solidFill>
              </a:rPr>
              <a:t>[11-17/0656r0]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673" y="3451375"/>
            <a:ext cx="3425701" cy="252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05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17" y="847801"/>
            <a:ext cx="7770813" cy="1065213"/>
          </a:xfrm>
        </p:spPr>
        <p:txBody>
          <a:bodyPr/>
          <a:lstStyle/>
          <a:p>
            <a:r>
              <a:rPr lang="en-US" dirty="0" smtClean="0"/>
              <a:t>Miss Detection</a:t>
            </a:r>
            <a:br>
              <a:rPr lang="en-US" dirty="0" smtClean="0"/>
            </a:br>
            <a:r>
              <a:rPr lang="en-US" dirty="0" smtClean="0"/>
              <a:t>Manchester </a:t>
            </a:r>
            <a:r>
              <a:rPr lang="en-US" dirty="0"/>
              <a:t>Coding ¼ </a:t>
            </a:r>
            <a:r>
              <a:rPr lang="en-US" dirty="0" smtClean="0"/>
              <a:t>with Phase 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2860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Performance </a:t>
            </a:r>
            <a:r>
              <a:rPr lang="en-US" sz="1800" dirty="0"/>
              <a:t>degradation </a:t>
            </a:r>
            <a:r>
              <a:rPr lang="en-US" sz="1800" dirty="0" smtClean="0"/>
              <a:t>is observed as ACIs increases</a:t>
            </a:r>
            <a:endParaRPr lang="en-US" sz="1800" dirty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13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81399"/>
            <a:ext cx="3136686" cy="234703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513" y="3581398"/>
            <a:ext cx="3136686" cy="23470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313" y="3581397"/>
            <a:ext cx="3136686" cy="2347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83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17" y="847801"/>
            <a:ext cx="7770813" cy="1065213"/>
          </a:xfrm>
        </p:spPr>
        <p:txBody>
          <a:bodyPr/>
          <a:lstStyle/>
          <a:p>
            <a:r>
              <a:rPr lang="en-US" dirty="0" smtClean="0"/>
              <a:t>PER - Manchester </a:t>
            </a:r>
            <a:r>
              <a:rPr lang="en-US" dirty="0"/>
              <a:t>Coding ¼ </a:t>
            </a:r>
            <a:r>
              <a:rPr lang="en-US" dirty="0" smtClean="0"/>
              <a:t>with </a:t>
            </a:r>
            <a:br>
              <a:rPr lang="en-US" dirty="0" smtClean="0"/>
            </a:br>
            <a:r>
              <a:rPr lang="en-US" dirty="0" smtClean="0"/>
              <a:t>Phase 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059" y="2057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Even in the presence of phase noise, the performance </a:t>
            </a:r>
            <a:r>
              <a:rPr lang="en-US" sz="1800" dirty="0"/>
              <a:t>degradation </a:t>
            </a:r>
            <a:r>
              <a:rPr lang="en-US" sz="1800" dirty="0" smtClean="0"/>
              <a:t>with +16 dB of ACI meets the spec requirement of no more than 3dB degradation @ 10% PER </a:t>
            </a:r>
            <a:endParaRPr lang="en-US" sz="1800" dirty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  <p:sp>
        <p:nvSpPr>
          <p:cNvPr id="13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2017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66" y="3657600"/>
            <a:ext cx="3035513" cy="223869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513" y="3581398"/>
            <a:ext cx="3136686" cy="234703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313" y="3581397"/>
            <a:ext cx="3136686" cy="2347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14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Summary and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56538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dirty="0" smtClean="0"/>
              <a:t>preamble design with repetition of two 15-bit PN sequences with </a:t>
            </a:r>
            <a:r>
              <a:rPr lang="en-US" sz="1800" dirty="0"/>
              <a:t>a simple 4 MHz LPF effectively mitigates effect of phase noise and </a:t>
            </a:r>
            <a:r>
              <a:rPr lang="en-US" sz="1800" dirty="0" smtClean="0"/>
              <a:t>ACI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Phase noise (the 20 </a:t>
            </a:r>
            <a:r>
              <a:rPr lang="en-US" sz="1600" dirty="0" err="1" smtClean="0"/>
              <a:t>uW</a:t>
            </a:r>
            <a:r>
              <a:rPr lang="en-US" sz="1600" dirty="0" smtClean="0"/>
              <a:t> case) contributes &lt;0.5 dB PER performance degradation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ACI </a:t>
            </a:r>
            <a:r>
              <a:rPr lang="en-US" sz="1600" dirty="0"/>
              <a:t>(+16dB, 25MHz) contributes </a:t>
            </a:r>
            <a:r>
              <a:rPr lang="en-US" sz="1600" dirty="0" smtClean="0"/>
              <a:t>1 dB </a:t>
            </a:r>
            <a:r>
              <a:rPr lang="en-US" sz="1600" dirty="0"/>
              <a:t>PER performance </a:t>
            </a:r>
            <a:r>
              <a:rPr lang="en-US" sz="1600" dirty="0" smtClean="0"/>
              <a:t>degradation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Shahrnaz Azizi (Intel Corporation)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187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18286</TotalTime>
  <Words>919</Words>
  <Application>Microsoft Office PowerPoint</Application>
  <PresentationFormat>On-screen Show (4:3)</PresentationFormat>
  <Paragraphs>121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WUR Preamble Performance Study with  Phase Noise and ACI</vt:lpstr>
      <vt:lpstr>Introduction</vt:lpstr>
      <vt:lpstr>Tx Setup</vt:lpstr>
      <vt:lpstr>Rx Setup</vt:lpstr>
      <vt:lpstr>Miss Detection Manchester Coding ¼ with ACI but without Phase Noise</vt:lpstr>
      <vt:lpstr>PER - Manchester Coding ¼ with ACI  but without Phase Noise</vt:lpstr>
      <vt:lpstr>Miss Detection Manchester Coding ¼ with Phase Noise</vt:lpstr>
      <vt:lpstr>PER - Manchester Coding ¼ with  Phase Noise</vt:lpstr>
      <vt:lpstr>Summary and Conclusions</vt:lpstr>
      <vt:lpstr>References</vt:lpstr>
      <vt:lpstr>Backup</vt:lpstr>
      <vt:lpstr>[11-17/0656r0] Manchester Coding 1/4, Phase Noise,  ACI +16dB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Azizi, Shahrnaz</cp:lastModifiedBy>
  <cp:revision>535</cp:revision>
  <cp:lastPrinted>1601-01-01T00:00:00Z</cp:lastPrinted>
  <dcterms:created xsi:type="dcterms:W3CDTF">2015-10-31T00:33:08Z</dcterms:created>
  <dcterms:modified xsi:type="dcterms:W3CDTF">2017-09-11T16:39:09Z</dcterms:modified>
</cp:coreProperties>
</file>