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69" r:id="rId2"/>
    <p:sldId id="567" r:id="rId3"/>
    <p:sldId id="592" r:id="rId4"/>
    <p:sldId id="593" r:id="rId5"/>
    <p:sldId id="595" r:id="rId6"/>
    <p:sldId id="594" r:id="rId7"/>
    <p:sldId id="596" r:id="rId8"/>
    <p:sldId id="597" r:id="rId9"/>
    <p:sldId id="598" r:id="rId10"/>
    <p:sldId id="599" r:id="rId11"/>
    <p:sldId id="600" r:id="rId12"/>
    <p:sldId id="601" r:id="rId13"/>
    <p:sldId id="602" r:id="rId14"/>
    <p:sldId id="633" r:id="rId15"/>
    <p:sldId id="635" r:id="rId16"/>
    <p:sldId id="636" r:id="rId17"/>
    <p:sldId id="604" r:id="rId18"/>
    <p:sldId id="644" r:id="rId19"/>
    <p:sldId id="638" r:id="rId20"/>
    <p:sldId id="639" r:id="rId21"/>
    <p:sldId id="641" r:id="rId22"/>
    <p:sldId id="642" r:id="rId23"/>
    <p:sldId id="643" r:id="rId24"/>
    <p:sldId id="605" r:id="rId25"/>
    <p:sldId id="645" r:id="rId26"/>
    <p:sldId id="646" r:id="rId27"/>
    <p:sldId id="647" r:id="rId28"/>
    <p:sldId id="649" r:id="rId29"/>
    <p:sldId id="648" r:id="rId30"/>
    <p:sldId id="650" r:id="rId31"/>
    <p:sldId id="651" r:id="rId32"/>
    <p:sldId id="653" r:id="rId33"/>
    <p:sldId id="654" r:id="rId34"/>
    <p:sldId id="652" r:id="rId35"/>
    <p:sldId id="655" r:id="rId36"/>
    <p:sldId id="656" r:id="rId37"/>
    <p:sldId id="657" r:id="rId38"/>
    <p:sldId id="658" r:id="rId39"/>
    <p:sldId id="659" r:id="rId40"/>
    <p:sldId id="660" r:id="rId41"/>
    <p:sldId id="661" r:id="rId42"/>
    <p:sldId id="662" r:id="rId43"/>
    <p:sldId id="664" r:id="rId44"/>
    <p:sldId id="665" r:id="rId45"/>
    <p:sldId id="663" r:id="rId46"/>
    <p:sldId id="666" r:id="rId47"/>
    <p:sldId id="667" r:id="rId48"/>
    <p:sldId id="668" r:id="rId49"/>
    <p:sldId id="669" r:id="rId5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4660"/>
  </p:normalViewPr>
  <p:slideViewPr>
    <p:cSldViewPr>
      <p:cViewPr varScale="1">
        <p:scale>
          <a:sx n="85" d="100"/>
          <a:sy n="85" d="100"/>
        </p:scale>
        <p:origin x="-94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4033233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802.11-17/1434r3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Sep 2017 Meeting PHY </a:t>
            </a:r>
            <a:r>
              <a:rPr lang="en-US" altLang="en-US" sz="2800" dirty="0" err="1" smtClean="0"/>
              <a:t>AdHoc</a:t>
            </a:r>
            <a:r>
              <a:rPr lang="en-US" altLang="en-US" sz="2800" dirty="0" smtClean="0"/>
              <a:t>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2017-09-10</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81"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3"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Participation in IEEE 802 Meetings</a:t>
            </a:r>
            <a:endParaRPr lang="zh-CN" altLang="en-US" dirty="0"/>
          </a:p>
        </p:txBody>
      </p:sp>
      <p:sp>
        <p:nvSpPr>
          <p:cNvPr id="3"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Ad Hoc Groups Operation</a:t>
            </a:r>
            <a:endParaRPr lang="zh-CN" altLang="en-US" dirty="0"/>
          </a:p>
        </p:txBody>
      </p:sp>
      <p:sp>
        <p:nvSpPr>
          <p:cNvPr id="3" name="内容占位符 2"/>
          <p:cNvSpPr>
            <a:spLocks noGrp="1"/>
          </p:cNvSpPr>
          <p:nvPr>
            <p:ph idx="1"/>
          </p:nvPr>
        </p:nvSpPr>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20 minutes including presenting and Q&amp;A.</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TGax</a:t>
            </a:r>
            <a:r>
              <a:rPr lang="en-US" altLang="zh-CN" dirty="0" smtClean="0"/>
              <a:t> PHY </a:t>
            </a:r>
            <a:r>
              <a:rPr lang="en-US" altLang="zh-CN" dirty="0" err="1" smtClean="0"/>
              <a:t>Adhoc</a:t>
            </a:r>
            <a:r>
              <a:rPr lang="en-US" altLang="zh-CN" dirty="0" smtClean="0"/>
              <a:t> Schedule</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graphicFrame>
        <p:nvGraphicFramePr>
          <p:cNvPr id="8" name="Table 6"/>
          <p:cNvGraphicFramePr>
            <a:graphicFrameLocks noGrp="1"/>
          </p:cNvGraphicFramePr>
          <p:nvPr>
            <p:extLst>
              <p:ext uri="{D42A27DB-BD31-4B8C-83A1-F6EECF244321}">
                <p14:modId xmlns="" xmlns:p14="http://schemas.microsoft.com/office/powerpoint/2010/main" val="1455901304"/>
              </p:ext>
            </p:extLst>
          </p:nvPr>
        </p:nvGraphicFramePr>
        <p:xfrm>
          <a:off x="1066800" y="2057400"/>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a:t>
                      </a:r>
                      <a:r>
                        <a:rPr lang="en-US" sz="1400" baseline="0" dirty="0" smtClean="0"/>
                        <a:t>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D1.0 PHY Comments Status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7" name="内容占位符 6"/>
          <p:cNvGraphicFramePr>
            <a:graphicFrameLocks noGrp="1"/>
          </p:cNvGraphicFramePr>
          <p:nvPr>
            <p:ph idx="1"/>
          </p:nvPr>
        </p:nvGraphicFramePr>
        <p:xfrm>
          <a:off x="304800" y="1371600"/>
          <a:ext cx="8610599" cy="5295720"/>
        </p:xfrm>
        <a:graphic>
          <a:graphicData uri="http://schemas.openxmlformats.org/drawingml/2006/table">
            <a:tbl>
              <a:tblPr firstRow="1" bandRow="1">
                <a:tableStyleId>{5C22544A-7EE6-4342-B048-85BDC9FD1C3A}</a:tableStyleId>
              </a:tblPr>
              <a:tblGrid>
                <a:gridCol w="1219200"/>
                <a:gridCol w="990600"/>
                <a:gridCol w="5638800"/>
                <a:gridCol w="761999"/>
              </a:tblGrid>
              <a:tr h="351213">
                <a:tc>
                  <a:txBody>
                    <a:bodyPr/>
                    <a:lstStyle/>
                    <a:p>
                      <a:r>
                        <a:rPr lang="en-US" altLang="zh-CN" sz="1000" dirty="0" smtClean="0"/>
                        <a:t>Assignee</a:t>
                      </a:r>
                      <a:endParaRPr lang="zh-CN" altLang="en-US" sz="1000" dirty="0"/>
                    </a:p>
                  </a:txBody>
                  <a:tcPr/>
                </a:tc>
                <a:tc>
                  <a:txBody>
                    <a:bodyPr/>
                    <a:lstStyle/>
                    <a:p>
                      <a:r>
                        <a:rPr lang="en-US" altLang="zh-CN" sz="1000" dirty="0" smtClean="0"/>
                        <a:t>Unresolved CIDs after Jul</a:t>
                      </a:r>
                      <a:endParaRPr lang="zh-CN" altLang="en-US" sz="1000" dirty="0"/>
                    </a:p>
                  </a:txBody>
                  <a:tcPr/>
                </a:tc>
                <a:tc>
                  <a:txBody>
                    <a:bodyPr/>
                    <a:lstStyle/>
                    <a:p>
                      <a:r>
                        <a:rPr lang="en-US" altLang="zh-CN" sz="1000" dirty="0" smtClean="0"/>
                        <a:t>Clause</a:t>
                      </a:r>
                      <a:endParaRPr lang="zh-CN" altLang="en-US" sz="1000" dirty="0"/>
                    </a:p>
                  </a:txBody>
                  <a:tcPr/>
                </a:tc>
                <a:tc>
                  <a:txBody>
                    <a:bodyPr/>
                    <a:lstStyle/>
                    <a:p>
                      <a:r>
                        <a:rPr lang="en-US" altLang="zh-CN" sz="1000" dirty="0" smtClean="0"/>
                        <a:t>Target Time</a:t>
                      </a:r>
                      <a:endParaRPr lang="zh-CN" altLang="en-US" sz="1000" dirty="0"/>
                    </a:p>
                  </a:txBody>
                  <a:tcPr/>
                </a:tc>
              </a:tr>
              <a:tr h="216131">
                <a:tc>
                  <a:txBody>
                    <a:bodyPr/>
                    <a:lstStyle/>
                    <a:p>
                      <a:r>
                        <a:rPr lang="en-US" altLang="zh-CN" sz="1000" dirty="0" smtClean="0">
                          <a:solidFill>
                            <a:srgbClr val="00B050"/>
                          </a:solidFill>
                        </a:rPr>
                        <a:t>Bo Sun</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81</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28.2.2 (TXVECTOR/RXVECTOR) (11-17/1001r2)</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0">
                <a:tc>
                  <a:txBody>
                    <a:bodyPr/>
                    <a:lstStyle/>
                    <a:p>
                      <a:r>
                        <a:rPr lang="en-US" altLang="zh-CN" sz="1000" dirty="0" err="1" smtClean="0">
                          <a:solidFill>
                            <a:srgbClr val="00B050"/>
                          </a:solidFill>
                        </a:rPr>
                        <a:t>Xiaogang</a:t>
                      </a:r>
                      <a:r>
                        <a:rPr lang="en-US" altLang="zh-CN" sz="1000" dirty="0" smtClean="0">
                          <a:solidFill>
                            <a:srgbClr val="00B050"/>
                          </a:solidFill>
                        </a:rPr>
                        <a:t> Chen</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12</a:t>
                      </a:r>
                      <a:endParaRPr lang="zh-CN" altLang="en-US" sz="1000" dirty="0">
                        <a:solidFill>
                          <a:srgbClr val="00B05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baseline="0" dirty="0" smtClean="0">
                          <a:solidFill>
                            <a:srgbClr val="00B050"/>
                          </a:solidFill>
                        </a:rPr>
                        <a:t>9793, 9148, 7238, 4970, 8604, 7239, 9149, 9150, 7240 (28.3.3.2), </a:t>
                      </a:r>
                      <a:r>
                        <a:rPr lang="en-US" altLang="zh-CN" sz="1000" dirty="0" smtClean="0">
                          <a:solidFill>
                            <a:srgbClr val="00B050"/>
                          </a:solidFill>
                        </a:rPr>
                        <a:t>5292 (28.3.6.6, 11-17/0301r4), 9084 (transmitter block), </a:t>
                      </a:r>
                      <a:r>
                        <a:rPr lang="en-US" altLang="zh-CN" sz="1000" baseline="0" dirty="0" smtClean="0">
                          <a:solidFill>
                            <a:srgbClr val="00B050"/>
                          </a:solidFill>
                        </a:rPr>
                        <a:t>7855 (CSD), 9091 (28.3.20)</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000" dirty="0" err="1" smtClean="0"/>
                        <a:t>Sigurd</a:t>
                      </a:r>
                      <a:endParaRPr lang="zh-CN" altLang="en-US" sz="1000" dirty="0"/>
                    </a:p>
                  </a:txBody>
                  <a:tcPr marL="36000" marR="36000" marT="36000" marB="36000"/>
                </a:tc>
                <a:tc>
                  <a:txBody>
                    <a:bodyPr/>
                    <a:lstStyle/>
                    <a:p>
                      <a:r>
                        <a:rPr lang="en-US" altLang="zh-CN" sz="1000" dirty="0" smtClean="0"/>
                        <a:t>1</a:t>
                      </a:r>
                      <a:endParaRPr lang="zh-CN" altLang="en-US" sz="1000" dirty="0"/>
                    </a:p>
                  </a:txBody>
                  <a:tcPr marL="36000" marR="36000" marT="36000" marB="36000"/>
                </a:tc>
                <a:tc>
                  <a:txBody>
                    <a:bodyPr/>
                    <a:lstStyle/>
                    <a:p>
                      <a:r>
                        <a:rPr lang="en-US" altLang="zh-CN" sz="1000" dirty="0" smtClean="0"/>
                        <a:t>4917</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000" dirty="0" err="1" smtClean="0">
                          <a:solidFill>
                            <a:srgbClr val="00B050"/>
                          </a:solidFill>
                        </a:rPr>
                        <a:t>Lochan</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1</a:t>
                      </a:r>
                      <a:endParaRPr lang="zh-CN" altLang="en-US" sz="1000" dirty="0">
                        <a:solidFill>
                          <a:srgbClr val="00B050"/>
                        </a:solidFill>
                      </a:endParaRPr>
                    </a:p>
                  </a:txBody>
                  <a:tcPr marL="36000" marR="36000" marT="36000" marB="36000"/>
                </a:tc>
                <a:tc>
                  <a:txBody>
                    <a:bodyPr/>
                    <a:lstStyle/>
                    <a:p>
                      <a:r>
                        <a:rPr lang="en-US" altLang="zh-CN" sz="1000" baseline="0" dirty="0" smtClean="0">
                          <a:solidFill>
                            <a:srgbClr val="00B050"/>
                          </a:solidFill>
                        </a:rPr>
                        <a:t>7849 (26.1.1)</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000" dirty="0" smtClean="0">
                          <a:solidFill>
                            <a:srgbClr val="00B050"/>
                          </a:solidFill>
                        </a:rPr>
                        <a:t>Ron</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1</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8093 (28.3.10.7.2); (Solution: rejected.</a:t>
                      </a:r>
                      <a:r>
                        <a:rPr lang="en-US" altLang="zh-CN" sz="1000" baseline="0" dirty="0" smtClean="0">
                          <a:solidFill>
                            <a:srgbClr val="00B050"/>
                          </a:solidFill>
                        </a:rPr>
                        <a:t> Confirmed by the commenter)</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000" dirty="0" err="1" smtClean="0">
                          <a:solidFill>
                            <a:srgbClr val="00B050"/>
                          </a:solidFill>
                        </a:rPr>
                        <a:t>Hongyuan</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37</a:t>
                      </a:r>
                      <a:endParaRPr lang="zh-CN" altLang="en-US" sz="1000" dirty="0">
                        <a:solidFill>
                          <a:srgbClr val="00B05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i="1" kern="1200" dirty="0" smtClean="0">
                          <a:solidFill>
                            <a:srgbClr val="00B050"/>
                          </a:solidFill>
                          <a:latin typeface="+mn-lt"/>
                          <a:ea typeface="+mn-ea"/>
                          <a:cs typeface="+mn-cs"/>
                        </a:rPr>
                        <a:t>37 for </a:t>
                      </a:r>
                      <a:r>
                        <a:rPr lang="en-US" altLang="zh-CN" sz="1000" i="1" kern="1200" dirty="0" err="1" smtClean="0">
                          <a:solidFill>
                            <a:srgbClr val="00B050"/>
                          </a:solidFill>
                          <a:latin typeface="+mn-lt"/>
                          <a:ea typeface="+mn-ea"/>
                          <a:cs typeface="+mn-cs"/>
                        </a:rPr>
                        <a:t>midamble</a:t>
                      </a:r>
                      <a:r>
                        <a:rPr lang="en-US" altLang="zh-CN" sz="1000" i="1" kern="1200" dirty="0" smtClean="0">
                          <a:solidFill>
                            <a:srgbClr val="00B050"/>
                          </a:solidFill>
                          <a:latin typeface="+mn-lt"/>
                          <a:ea typeface="+mn-ea"/>
                          <a:cs typeface="+mn-cs"/>
                        </a:rPr>
                        <a:t> PHY  (including 5246, 5753, 5090); CID 3403 is duplicated and rejected by Editor</a:t>
                      </a:r>
                      <a:endParaRPr lang="zh-CN" altLang="en-US" sz="1000" dirty="0">
                        <a:solidFill>
                          <a:srgbClr val="00B050"/>
                        </a:solidFill>
                      </a:endParaRPr>
                    </a:p>
                  </a:txBody>
                  <a:tcPr marL="36000" marR="36000" marT="36000" marB="36000"/>
                </a:tc>
                <a:tc>
                  <a:txBody>
                    <a:bodyPr/>
                    <a:lstStyle/>
                    <a:p>
                      <a:r>
                        <a:rPr lang="en-US" altLang="zh-CN" sz="100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000" dirty="0" err="1" smtClean="0">
                          <a:solidFill>
                            <a:srgbClr val="00B050"/>
                          </a:solidFill>
                        </a:rPr>
                        <a:t>Yongho</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4</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9734, 10146, 9052 (11-17/0532), 9735</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000" dirty="0" smtClean="0">
                          <a:solidFill>
                            <a:srgbClr val="00B050"/>
                          </a:solidFill>
                        </a:rPr>
                        <a:t>Sung</a:t>
                      </a:r>
                      <a:r>
                        <a:rPr lang="en-US" altLang="zh-CN" sz="1000" baseline="0" dirty="0" smtClean="0">
                          <a:solidFill>
                            <a:srgbClr val="00B050"/>
                          </a:solidFill>
                        </a:rPr>
                        <a:t> </a:t>
                      </a:r>
                      <a:r>
                        <a:rPr lang="en-US" altLang="zh-CN" sz="1000" baseline="0" dirty="0" err="1" smtClean="0">
                          <a:solidFill>
                            <a:srgbClr val="00B050"/>
                          </a:solidFill>
                        </a:rPr>
                        <a:t>Eun</a:t>
                      </a:r>
                      <a:r>
                        <a:rPr lang="en-US" altLang="zh-CN" sz="1000" baseline="0" dirty="0" smtClean="0">
                          <a:solidFill>
                            <a:srgbClr val="00B050"/>
                          </a:solidFill>
                        </a:rPr>
                        <a:t> Lee</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9</a:t>
                      </a:r>
                      <a:endParaRPr lang="zh-CN" altLang="en-US" sz="1000" dirty="0">
                        <a:solidFill>
                          <a:srgbClr val="00B05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rgbClr val="00B050"/>
                          </a:solidFill>
                        </a:rPr>
                        <a:t>9765, 8806, 7237, 8808, 7827, 10382 (28.3.3.5,</a:t>
                      </a:r>
                      <a:r>
                        <a:rPr lang="en-US" altLang="zh-CN" sz="1000" baseline="0" dirty="0" smtClean="0">
                          <a:solidFill>
                            <a:srgbClr val="00B050"/>
                          </a:solidFill>
                        </a:rPr>
                        <a:t> 28.3.3.6 , 20 MHz only);</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rgbClr val="00B050"/>
                          </a:solidFill>
                        </a:rPr>
                        <a:t>9153,</a:t>
                      </a:r>
                      <a:r>
                        <a:rPr lang="en-US" altLang="zh-CN" sz="1000" baseline="0" dirty="0" smtClean="0">
                          <a:solidFill>
                            <a:srgbClr val="00B050"/>
                          </a:solidFill>
                        </a:rPr>
                        <a:t> 8811, 8810 (28.3.3.6).</a:t>
                      </a:r>
                      <a:endParaRPr lang="zh-CN" altLang="en-US" sz="1000" dirty="0" smtClean="0">
                        <a:solidFill>
                          <a:srgbClr val="00B05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000" dirty="0" err="1" smtClean="0"/>
                        <a:t>Liwen</a:t>
                      </a:r>
                      <a:endParaRPr lang="zh-CN" altLang="en-US" sz="1000" dirty="0"/>
                    </a:p>
                  </a:txBody>
                  <a:tcPr marL="36000" marR="36000" marT="36000" marB="36000"/>
                </a:tc>
                <a:tc>
                  <a:txBody>
                    <a:bodyPr/>
                    <a:lstStyle/>
                    <a:p>
                      <a:r>
                        <a:rPr lang="en-US" altLang="zh-CN" sz="1000" dirty="0" smtClean="0"/>
                        <a:t>2</a:t>
                      </a:r>
                      <a:endParaRPr lang="zh-CN" altLang="en-US" sz="1000" dirty="0"/>
                    </a:p>
                  </a:txBody>
                  <a:tcPr marL="36000" marR="36000" marT="36000" marB="36000"/>
                </a:tc>
                <a:tc>
                  <a:txBody>
                    <a:bodyPr/>
                    <a:lstStyle/>
                    <a:p>
                      <a:r>
                        <a:rPr lang="en-US" altLang="zh-CN" sz="1000" dirty="0" smtClean="0">
                          <a:solidFill>
                            <a:srgbClr val="00B050"/>
                          </a:solidFill>
                        </a:rPr>
                        <a:t>3124 (8.4.2.218.1, resolved</a:t>
                      </a:r>
                      <a:r>
                        <a:rPr lang="en-US" altLang="zh-CN" sz="1000" baseline="0" dirty="0" smtClean="0">
                          <a:solidFill>
                            <a:srgbClr val="00B050"/>
                          </a:solidFill>
                        </a:rPr>
                        <a:t> in 1285r2</a:t>
                      </a:r>
                      <a:r>
                        <a:rPr lang="en-US" altLang="zh-CN" sz="1000" dirty="0" smtClean="0">
                          <a:solidFill>
                            <a:srgbClr val="00B050"/>
                          </a:solidFill>
                        </a:rPr>
                        <a:t>), </a:t>
                      </a:r>
                      <a:r>
                        <a:rPr lang="en-US" altLang="zh-CN" sz="1000" dirty="0" smtClean="0"/>
                        <a:t>7376 (9.4.2.218.3)</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100" dirty="0" err="1" smtClean="0">
                          <a:solidFill>
                            <a:srgbClr val="00B050"/>
                          </a:solidFill>
                        </a:rPr>
                        <a:t>Abhishek</a:t>
                      </a:r>
                      <a:r>
                        <a:rPr lang="en-US" altLang="zh-CN" sz="1100" dirty="0" smtClean="0">
                          <a:solidFill>
                            <a:srgbClr val="00B050"/>
                          </a:solidFill>
                        </a:rPr>
                        <a:t> </a:t>
                      </a:r>
                      <a:r>
                        <a:rPr lang="en-US" altLang="zh-CN" sz="1100" dirty="0" err="1" smtClean="0">
                          <a:solidFill>
                            <a:srgbClr val="00B050"/>
                          </a:solidFill>
                        </a:rPr>
                        <a:t>Patil</a:t>
                      </a:r>
                      <a:endParaRPr lang="zh-CN" altLang="en-US" sz="1100" dirty="0">
                        <a:solidFill>
                          <a:srgbClr val="00B050"/>
                        </a:solidFill>
                      </a:endParaRPr>
                    </a:p>
                  </a:txBody>
                  <a:tcPr marL="36000" marR="36000" marT="36000" marB="36000"/>
                </a:tc>
                <a:tc>
                  <a:txBody>
                    <a:bodyPr/>
                    <a:lstStyle/>
                    <a:p>
                      <a:r>
                        <a:rPr lang="en-US" altLang="zh-CN" sz="1100" dirty="0" smtClean="0">
                          <a:solidFill>
                            <a:srgbClr val="00B050"/>
                          </a:solidFill>
                        </a:rPr>
                        <a:t>1</a:t>
                      </a:r>
                      <a:endParaRPr lang="zh-CN" altLang="en-US" sz="1100" dirty="0">
                        <a:solidFill>
                          <a:srgbClr val="00B050"/>
                        </a:solidFill>
                      </a:endParaRPr>
                    </a:p>
                  </a:txBody>
                  <a:tcPr marL="36000" marR="36000" marT="36000" marB="36000"/>
                </a:tc>
                <a:tc>
                  <a:txBody>
                    <a:bodyPr/>
                    <a:lstStyle/>
                    <a:p>
                      <a:r>
                        <a:rPr lang="en-US" altLang="zh-CN" sz="1100" dirty="0" smtClean="0">
                          <a:solidFill>
                            <a:srgbClr val="00B050"/>
                          </a:solidFill>
                        </a:rPr>
                        <a:t>8172 (17.5.2.3) ( resolved in 11-17/1276)</a:t>
                      </a:r>
                      <a:endParaRPr lang="zh-CN" altLang="en-US" sz="1100" dirty="0">
                        <a:solidFill>
                          <a:srgbClr val="00B05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100" dirty="0" smtClean="0">
                          <a:solidFill>
                            <a:srgbClr val="00B050"/>
                          </a:solidFill>
                        </a:rPr>
                        <a:t>Editor</a:t>
                      </a:r>
                      <a:endParaRPr lang="zh-CN" altLang="en-US" sz="1100" dirty="0">
                        <a:solidFill>
                          <a:srgbClr val="00B050"/>
                        </a:solidFill>
                      </a:endParaRPr>
                    </a:p>
                  </a:txBody>
                  <a:tcPr marL="36000" marR="36000" marT="36000" marB="36000"/>
                </a:tc>
                <a:tc>
                  <a:txBody>
                    <a:bodyPr/>
                    <a:lstStyle/>
                    <a:p>
                      <a:r>
                        <a:rPr lang="en-US" altLang="zh-CN" sz="1100" dirty="0" smtClean="0">
                          <a:solidFill>
                            <a:srgbClr val="00B050"/>
                          </a:solidFill>
                        </a:rPr>
                        <a:t>1</a:t>
                      </a:r>
                      <a:endParaRPr lang="zh-CN" altLang="en-US" sz="1100" dirty="0">
                        <a:solidFill>
                          <a:srgbClr val="00B050"/>
                        </a:solidFill>
                      </a:endParaRPr>
                    </a:p>
                  </a:txBody>
                  <a:tcPr marL="36000" marR="36000" marT="36000" marB="36000"/>
                </a:tc>
                <a:tc>
                  <a:txBody>
                    <a:bodyPr/>
                    <a:lstStyle/>
                    <a:p>
                      <a:r>
                        <a:rPr lang="en-US" altLang="zh-CN" sz="1100" dirty="0" smtClean="0">
                          <a:solidFill>
                            <a:srgbClr val="00B050"/>
                          </a:solidFill>
                        </a:rPr>
                        <a:t>8055 (28) (Solution:</a:t>
                      </a:r>
                      <a:r>
                        <a:rPr lang="en-US" altLang="zh-CN" sz="1100" baseline="0" dirty="0" smtClean="0">
                          <a:solidFill>
                            <a:srgbClr val="00B050"/>
                          </a:solidFill>
                        </a:rPr>
                        <a:t> rejected)</a:t>
                      </a:r>
                      <a:endParaRPr lang="zh-CN" altLang="en-US" sz="1100" dirty="0">
                        <a:solidFill>
                          <a:srgbClr val="00B050"/>
                        </a:solidFill>
                      </a:endParaRPr>
                    </a:p>
                  </a:txBody>
                  <a:tcPr marL="36000" marR="36000" marT="36000" marB="36000"/>
                </a:tc>
                <a:tc>
                  <a:txBody>
                    <a:bodyPr/>
                    <a:lstStyle/>
                    <a:p>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100" dirty="0" err="1" smtClean="0">
                          <a:solidFill>
                            <a:srgbClr val="FF0000"/>
                          </a:solidFill>
                        </a:rPr>
                        <a:t>Jian</a:t>
                      </a:r>
                      <a:r>
                        <a:rPr lang="en-US" altLang="zh-CN" sz="1100" baseline="0" dirty="0" smtClean="0">
                          <a:solidFill>
                            <a:srgbClr val="FF0000"/>
                          </a:solidFill>
                        </a:rPr>
                        <a:t> Yu</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1</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6120 (28.3.11.3) (Withdrawn</a:t>
                      </a:r>
                      <a:r>
                        <a:rPr lang="en-US" altLang="zh-CN" sz="1100" baseline="0" dirty="0" smtClean="0">
                          <a:solidFill>
                            <a:srgbClr val="FF0000"/>
                          </a:solidFill>
                        </a:rPr>
                        <a:t> by the commenter)</a:t>
                      </a:r>
                      <a:endParaRPr lang="zh-CN" altLang="en-US" sz="1100" dirty="0">
                        <a:solidFill>
                          <a:srgbClr val="FF0000"/>
                        </a:solidFill>
                      </a:endParaRPr>
                    </a:p>
                  </a:txBody>
                  <a:tcPr marL="36000" marR="36000" marT="36000" marB="36000"/>
                </a:tc>
                <a:tc>
                  <a:txBody>
                    <a:bodyPr/>
                    <a:lstStyle/>
                    <a:p>
                      <a:r>
                        <a:rPr lang="en-US" altLang="zh-CN" sz="1000" dirty="0" smtClean="0">
                          <a:solidFill>
                            <a:srgbClr val="FF0000"/>
                          </a:solidFill>
                        </a:rPr>
                        <a:t>Sep</a:t>
                      </a:r>
                      <a:endParaRPr lang="zh-CN" altLang="en-US" sz="1000" dirty="0">
                        <a:solidFill>
                          <a:srgbClr val="FF0000"/>
                        </a:solidFill>
                      </a:endParaRPr>
                    </a:p>
                  </a:txBody>
                  <a:tcPr marL="36000" marR="36000" marT="36000" marB="36000"/>
                </a:tc>
              </a:tr>
              <a:tr h="216131">
                <a:tc>
                  <a:txBody>
                    <a:bodyPr/>
                    <a:lstStyle/>
                    <a:p>
                      <a:r>
                        <a:rPr lang="en-US" altLang="zh-CN" sz="1100" dirty="0" err="1" smtClean="0">
                          <a:solidFill>
                            <a:srgbClr val="00B050"/>
                          </a:solidFill>
                        </a:rPr>
                        <a:t>Junghoon</a:t>
                      </a:r>
                      <a:r>
                        <a:rPr lang="en-US" altLang="zh-CN" sz="1100" dirty="0" smtClean="0">
                          <a:solidFill>
                            <a:srgbClr val="00B050"/>
                          </a:solidFill>
                        </a:rPr>
                        <a:t> </a:t>
                      </a:r>
                      <a:r>
                        <a:rPr lang="en-US" altLang="zh-CN" sz="1100" dirty="0" err="1" smtClean="0">
                          <a:solidFill>
                            <a:srgbClr val="00B050"/>
                          </a:solidFill>
                        </a:rPr>
                        <a:t>Suh</a:t>
                      </a:r>
                      <a:endParaRPr lang="zh-CN" altLang="en-US" sz="1100" dirty="0">
                        <a:solidFill>
                          <a:srgbClr val="00B050"/>
                        </a:solidFill>
                      </a:endParaRPr>
                    </a:p>
                  </a:txBody>
                  <a:tcPr marL="36000" marR="36000" marT="36000" marB="36000"/>
                </a:tc>
                <a:tc>
                  <a:txBody>
                    <a:bodyPr/>
                    <a:lstStyle/>
                    <a:p>
                      <a:r>
                        <a:rPr lang="en-US" altLang="zh-CN" sz="1100" dirty="0" smtClean="0">
                          <a:solidFill>
                            <a:srgbClr val="00B050"/>
                          </a:solidFill>
                        </a:rPr>
                        <a:t>1</a:t>
                      </a:r>
                      <a:endParaRPr lang="zh-CN" altLang="en-US" sz="1100" dirty="0">
                        <a:solidFill>
                          <a:srgbClr val="00B050"/>
                        </a:solidFill>
                      </a:endParaRPr>
                    </a:p>
                  </a:txBody>
                  <a:tcPr marL="36000" marR="36000" marT="36000" marB="36000"/>
                </a:tc>
                <a:tc>
                  <a:txBody>
                    <a:bodyPr/>
                    <a:lstStyle/>
                    <a:p>
                      <a:r>
                        <a:rPr lang="en-US" altLang="zh-CN" sz="1100" dirty="0" smtClean="0">
                          <a:solidFill>
                            <a:srgbClr val="00B050"/>
                          </a:solidFill>
                        </a:rPr>
                        <a:t>10374 (28.3.3.4) (11-17/1332)</a:t>
                      </a:r>
                      <a:endParaRPr lang="zh-CN" altLang="en-US" sz="1100" dirty="0">
                        <a:solidFill>
                          <a:srgbClr val="00B05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100" dirty="0" smtClean="0">
                          <a:solidFill>
                            <a:srgbClr val="00B050"/>
                          </a:solidFill>
                        </a:rPr>
                        <a:t>Osama</a:t>
                      </a:r>
                      <a:endParaRPr lang="zh-CN" altLang="en-US" sz="1100" dirty="0">
                        <a:solidFill>
                          <a:srgbClr val="00B050"/>
                        </a:solidFill>
                      </a:endParaRPr>
                    </a:p>
                  </a:txBody>
                  <a:tcPr marL="36000" marR="36000" marT="36000" marB="36000"/>
                </a:tc>
                <a:tc>
                  <a:txBody>
                    <a:bodyPr/>
                    <a:lstStyle/>
                    <a:p>
                      <a:r>
                        <a:rPr lang="en-US" altLang="zh-CN" sz="1100" dirty="0" smtClean="0">
                          <a:solidFill>
                            <a:srgbClr val="00B050"/>
                          </a:solidFill>
                        </a:rPr>
                        <a:t>1</a:t>
                      </a:r>
                      <a:endParaRPr lang="zh-CN" altLang="en-US" sz="1100" dirty="0">
                        <a:solidFill>
                          <a:srgbClr val="00B050"/>
                        </a:solidFill>
                      </a:endParaRPr>
                    </a:p>
                  </a:txBody>
                  <a:tcPr marL="36000" marR="36000" marT="36000" marB="36000"/>
                </a:tc>
                <a:tc>
                  <a:txBody>
                    <a:bodyPr/>
                    <a:lstStyle/>
                    <a:p>
                      <a:r>
                        <a:rPr lang="en-US" altLang="zh-CN" sz="1100" dirty="0" smtClean="0">
                          <a:solidFill>
                            <a:srgbClr val="00B050"/>
                          </a:solidFill>
                        </a:rPr>
                        <a:t>1703 (Annex G) (Solution: rejected. Resolved in D1.4. Confirmed</a:t>
                      </a:r>
                      <a:r>
                        <a:rPr lang="en-US" altLang="zh-CN" sz="1100" baseline="0" dirty="0" smtClean="0">
                          <a:solidFill>
                            <a:srgbClr val="00B050"/>
                          </a:solidFill>
                        </a:rPr>
                        <a:t> by the commenter). </a:t>
                      </a:r>
                      <a:endParaRPr lang="zh-CN" altLang="en-US" sz="1100" dirty="0">
                        <a:solidFill>
                          <a:srgbClr val="00B050"/>
                        </a:solidFill>
                      </a:endParaRPr>
                    </a:p>
                  </a:txBody>
                  <a:tcPr marL="36000" marR="36000" marT="36000" marB="36000"/>
                </a:tc>
                <a:tc>
                  <a:txBody>
                    <a:bodyPr/>
                    <a:lstStyle/>
                    <a:p>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100" dirty="0" smtClean="0">
                          <a:solidFill>
                            <a:srgbClr val="00B050"/>
                          </a:solidFill>
                        </a:rPr>
                        <a:t>Sean Coffey</a:t>
                      </a:r>
                      <a:endParaRPr lang="zh-CN" altLang="en-US" sz="1100" dirty="0">
                        <a:solidFill>
                          <a:srgbClr val="00B050"/>
                        </a:solidFill>
                      </a:endParaRPr>
                    </a:p>
                  </a:txBody>
                  <a:tcPr marL="36000" marR="36000" marT="36000" marB="36000"/>
                </a:tc>
                <a:tc>
                  <a:txBody>
                    <a:bodyPr/>
                    <a:lstStyle/>
                    <a:p>
                      <a:r>
                        <a:rPr lang="en-US" altLang="zh-CN" sz="1100" dirty="0" smtClean="0">
                          <a:solidFill>
                            <a:srgbClr val="00B050"/>
                          </a:solidFill>
                        </a:rPr>
                        <a:t>1</a:t>
                      </a:r>
                      <a:endParaRPr lang="zh-CN" altLang="en-US" sz="1100" dirty="0">
                        <a:solidFill>
                          <a:srgbClr val="00B05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10411 (9.4.2.218.3) (resolved.</a:t>
                      </a:r>
                      <a:r>
                        <a:rPr lang="en-US" altLang="zh-CN" sz="1100" kern="1200" dirty="0" smtClean="0">
                          <a:solidFill>
                            <a:srgbClr val="00B050"/>
                          </a:solidFill>
                          <a:latin typeface="+mn-lt"/>
                          <a:ea typeface="+mn-ea"/>
                          <a:cs typeface="+mn-cs"/>
                        </a:rPr>
                        <a:t>)</a:t>
                      </a:r>
                      <a:endParaRPr lang="zh-CN" altLang="en-US" sz="1100" kern="1200" dirty="0">
                        <a:solidFill>
                          <a:srgbClr val="00B050"/>
                        </a:solidFill>
                        <a:latin typeface="+mn-lt"/>
                        <a:ea typeface="+mn-ea"/>
                        <a:cs typeface="+mn-cs"/>
                      </a:endParaRPr>
                    </a:p>
                  </a:txBody>
                  <a:tcPr marL="36000" marR="36000" marT="36000" marB="36000"/>
                </a:tc>
                <a:tc>
                  <a:txBody>
                    <a:bodyPr/>
                    <a:lstStyle/>
                    <a:p>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100" dirty="0" smtClean="0">
                          <a:solidFill>
                            <a:srgbClr val="FF0000"/>
                          </a:solidFill>
                        </a:rPr>
                        <a:t>Yusuke </a:t>
                      </a:r>
                      <a:r>
                        <a:rPr lang="en-US" altLang="zh-CN" sz="1100" dirty="0" err="1" smtClean="0">
                          <a:solidFill>
                            <a:srgbClr val="FF0000"/>
                          </a:solidFill>
                        </a:rPr>
                        <a:t>Asai</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1</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10182 (3.2) (Withdrawn</a:t>
                      </a:r>
                      <a:r>
                        <a:rPr lang="en-US" altLang="zh-CN" sz="1100" baseline="0" dirty="0" smtClean="0">
                          <a:solidFill>
                            <a:srgbClr val="FF0000"/>
                          </a:solidFill>
                        </a:rPr>
                        <a:t> by the commenter)</a:t>
                      </a:r>
                      <a:endParaRPr lang="zh-CN" altLang="en-US" sz="1100" dirty="0">
                        <a:solidFill>
                          <a:srgbClr val="FF0000"/>
                        </a:solidFill>
                      </a:endParaRPr>
                    </a:p>
                  </a:txBody>
                  <a:tcPr marL="36000" marR="36000" marT="36000" marB="36000"/>
                </a:tc>
                <a:tc>
                  <a:txBody>
                    <a:bodyPr/>
                    <a:lstStyle/>
                    <a:p>
                      <a:r>
                        <a:rPr lang="en-US" altLang="zh-CN" sz="1000" dirty="0" smtClean="0">
                          <a:solidFill>
                            <a:srgbClr val="FF0000"/>
                          </a:solidFill>
                        </a:rPr>
                        <a:t>Sep</a:t>
                      </a:r>
                      <a:endParaRPr lang="zh-CN" altLang="en-US" sz="1000" dirty="0">
                        <a:solidFill>
                          <a:srgbClr val="FF0000"/>
                        </a:solidFill>
                      </a:endParaRPr>
                    </a:p>
                  </a:txBody>
                  <a:tcPr marL="36000" marR="36000" marT="36000" marB="36000"/>
                </a:tc>
              </a:tr>
              <a:tr h="216131">
                <a:tc>
                  <a:txBody>
                    <a:bodyPr/>
                    <a:lstStyle/>
                    <a:p>
                      <a:r>
                        <a:rPr lang="en-US" altLang="zh-CN" sz="1000" dirty="0" err="1" smtClean="0">
                          <a:solidFill>
                            <a:srgbClr val="00B050"/>
                          </a:solidFill>
                        </a:rPr>
                        <a:t>Yujin</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1</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8576 (Target</a:t>
                      </a:r>
                      <a:r>
                        <a:rPr lang="en-US" altLang="zh-CN" sz="1000" baseline="0" dirty="0" smtClean="0">
                          <a:solidFill>
                            <a:srgbClr val="00B050"/>
                          </a:solidFill>
                        </a:rPr>
                        <a:t> RSSI)</a:t>
                      </a:r>
                      <a:endParaRPr lang="zh-CN" altLang="en-US" sz="1000" dirty="0">
                        <a:solidFill>
                          <a:srgbClr val="00B05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000" dirty="0" smtClean="0"/>
                        <a:t>Transferred to MAC</a:t>
                      </a:r>
                      <a:endParaRPr lang="zh-CN" altLang="en-US" sz="1000" dirty="0"/>
                    </a:p>
                  </a:txBody>
                  <a:tcPr marL="36000" marR="36000" marT="36000" marB="36000"/>
                </a:tc>
                <a:tc>
                  <a:txBody>
                    <a:bodyPr/>
                    <a:lstStyle/>
                    <a:p>
                      <a:r>
                        <a:rPr lang="en-US" altLang="zh-CN" sz="1000" dirty="0" smtClean="0"/>
                        <a:t>3</a:t>
                      </a:r>
                      <a:endParaRPr lang="zh-CN" altLang="en-US" sz="1000" dirty="0"/>
                    </a:p>
                  </a:txBody>
                  <a:tcPr marL="36000" marR="36000" marT="36000" marB="36000"/>
                </a:tc>
                <a:tc>
                  <a:txBody>
                    <a:bodyPr/>
                    <a:lstStyle/>
                    <a:p>
                      <a:r>
                        <a:rPr lang="en-US" altLang="zh-CN" sz="1000" dirty="0" smtClean="0"/>
                        <a:t>7778 (9.7.3) (</a:t>
                      </a:r>
                      <a:r>
                        <a:rPr lang="en-US" altLang="zh-CN" sz="1000" dirty="0" err="1" smtClean="0"/>
                        <a:t>Liwen</a:t>
                      </a:r>
                      <a:r>
                        <a:rPr lang="en-US" altLang="zh-CN" sz="1000" dirty="0" smtClean="0"/>
                        <a:t> will take it), 6433, 8348 (Alfred, 11-17/1342)</a:t>
                      </a:r>
                      <a:endParaRPr lang="zh-CN" altLang="en-US" sz="10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sz="1000" dirty="0"/>
                    </a:p>
                  </a:txBody>
                  <a:tcPr marL="36000" marR="36000" marT="36000" marB="36000"/>
                </a:tc>
              </a:tr>
              <a:tr h="216131">
                <a:tc>
                  <a:txBody>
                    <a:bodyPr/>
                    <a:lstStyle/>
                    <a:p>
                      <a:r>
                        <a:rPr lang="en-US" altLang="zh-CN" sz="1000" dirty="0" smtClean="0"/>
                        <a:t>Returned </a:t>
                      </a:r>
                      <a:endParaRPr lang="zh-CN" altLang="en-US" sz="1000" dirty="0"/>
                    </a:p>
                  </a:txBody>
                  <a:tcPr marL="36000" marR="36000" marT="36000" marB="36000"/>
                </a:tc>
                <a:tc>
                  <a:txBody>
                    <a:bodyPr/>
                    <a:lstStyle/>
                    <a:p>
                      <a:r>
                        <a:rPr lang="en-US" altLang="zh-CN" sz="1000" dirty="0" smtClean="0"/>
                        <a:t>5</a:t>
                      </a:r>
                      <a:endParaRPr lang="zh-CN" altLang="en-US" sz="1000" dirty="0"/>
                    </a:p>
                  </a:txBody>
                  <a:tcPr marL="36000" marR="36000" marT="36000" marB="36000"/>
                </a:tc>
                <a:tc>
                  <a:txBody>
                    <a:bodyPr/>
                    <a:lstStyle/>
                    <a:p>
                      <a:r>
                        <a:rPr lang="en-US" altLang="zh-CN" sz="1000" dirty="0" smtClean="0"/>
                        <a:t>8869, 6116, 5263, 10228, 9042</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000" dirty="0" smtClean="0"/>
                        <a:t>Total</a:t>
                      </a:r>
                      <a:endParaRPr lang="zh-CN" altLang="en-US" sz="1000" dirty="0"/>
                    </a:p>
                  </a:txBody>
                  <a:tcPr marL="36000" marR="36000" marT="36000" marB="36000"/>
                </a:tc>
                <a:tc>
                  <a:txBody>
                    <a:bodyPr/>
                    <a:lstStyle/>
                    <a:p>
                      <a:r>
                        <a:rPr lang="en-US" altLang="zh-CN" sz="1000" dirty="0" smtClean="0"/>
                        <a:t>162</a:t>
                      </a:r>
                      <a:endParaRPr lang="zh-CN" altLang="en-US" sz="1000" dirty="0"/>
                    </a:p>
                  </a:txBody>
                  <a:tcPr marL="36000" marR="36000" marT="36000" marB="36000"/>
                </a:tc>
                <a:tc>
                  <a:txBody>
                    <a:bodyPr/>
                    <a:lstStyle/>
                    <a:p>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bl>
          </a:graphicData>
        </a:graphic>
      </p:graphicFrame>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D1.0 PHY Comments Status</a:t>
            </a:r>
            <a:endParaRPr lang="zh-CN" altLang="en-US" dirty="0"/>
          </a:p>
        </p:txBody>
      </p:sp>
      <p:sp>
        <p:nvSpPr>
          <p:cNvPr id="3" name="内容占位符 2"/>
          <p:cNvSpPr>
            <a:spLocks noGrp="1"/>
          </p:cNvSpPr>
          <p:nvPr>
            <p:ph idx="1"/>
          </p:nvPr>
        </p:nvSpPr>
        <p:spPr/>
        <p:txBody>
          <a:bodyPr/>
          <a:lstStyle/>
          <a:p>
            <a:r>
              <a:rPr lang="en-US" altLang="zh-CN" dirty="0" smtClean="0"/>
              <a:t>CIDs resolved in past meetings but returned by </a:t>
            </a:r>
            <a:r>
              <a:rPr lang="en-US" altLang="zh-CN" dirty="0" err="1" smtClean="0"/>
              <a:t>Tgax</a:t>
            </a:r>
            <a:r>
              <a:rPr lang="en-US" altLang="zh-CN" dirty="0" smtClean="0"/>
              <a:t> editor</a:t>
            </a:r>
          </a:p>
          <a:p>
            <a:pPr lvl="1"/>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7" name="表格 6"/>
          <p:cNvGraphicFramePr>
            <a:graphicFrameLocks noGrp="1"/>
          </p:cNvGraphicFramePr>
          <p:nvPr/>
        </p:nvGraphicFramePr>
        <p:xfrm>
          <a:off x="609600" y="3048000"/>
          <a:ext cx="8229600" cy="2194560"/>
        </p:xfrm>
        <a:graphic>
          <a:graphicData uri="http://schemas.openxmlformats.org/drawingml/2006/table">
            <a:tbl>
              <a:tblPr firstRow="1" bandRow="1">
                <a:tableStyleId>{5C22544A-7EE6-4342-B048-85BDC9FD1C3A}</a:tableStyleId>
              </a:tblPr>
              <a:tblGrid>
                <a:gridCol w="706837"/>
                <a:gridCol w="1060255"/>
                <a:gridCol w="908790"/>
                <a:gridCol w="3496318"/>
                <a:gridCol w="2057400"/>
              </a:tblGrid>
              <a:tr h="123825">
                <a:tc>
                  <a:txBody>
                    <a:bodyPr/>
                    <a:lstStyle/>
                    <a:p>
                      <a:r>
                        <a:rPr lang="en-US" altLang="zh-CN" sz="1200" dirty="0" smtClean="0"/>
                        <a:t>CID</a:t>
                      </a:r>
                      <a:endParaRPr lang="zh-CN" altLang="en-US" sz="1200" dirty="0"/>
                    </a:p>
                  </a:txBody>
                  <a:tcPr/>
                </a:tc>
                <a:tc>
                  <a:txBody>
                    <a:bodyPr/>
                    <a:lstStyle/>
                    <a:p>
                      <a:r>
                        <a:rPr lang="en-US" altLang="zh-CN" sz="1200" dirty="0" smtClean="0"/>
                        <a:t>Past</a:t>
                      </a:r>
                      <a:r>
                        <a:rPr lang="en-US" altLang="zh-CN" sz="1200" baseline="0" dirty="0" smtClean="0"/>
                        <a:t> CR</a:t>
                      </a:r>
                      <a:endParaRPr lang="zh-CN" altLang="en-US" sz="1200" dirty="0"/>
                    </a:p>
                  </a:txBody>
                  <a:tcPr/>
                </a:tc>
                <a:tc>
                  <a:txBody>
                    <a:bodyPr/>
                    <a:lstStyle/>
                    <a:p>
                      <a:r>
                        <a:rPr lang="en-US" altLang="zh-CN" sz="1200" dirty="0" smtClean="0"/>
                        <a:t>Assignee</a:t>
                      </a:r>
                      <a:endParaRPr lang="zh-CN" altLang="en-US" sz="1200" dirty="0"/>
                    </a:p>
                  </a:txBody>
                  <a:tcPr/>
                </a:tc>
                <a:tc>
                  <a:txBody>
                    <a:bodyPr/>
                    <a:lstStyle/>
                    <a:p>
                      <a:r>
                        <a:rPr lang="en-US" altLang="zh-CN" sz="1200" dirty="0" smtClean="0"/>
                        <a:t>Reason of return</a:t>
                      </a:r>
                      <a:endParaRPr lang="zh-CN" altLang="en-US" sz="1200" dirty="0"/>
                    </a:p>
                  </a:txBody>
                  <a:tcPr/>
                </a:tc>
                <a:tc>
                  <a:txBody>
                    <a:bodyPr/>
                    <a:lstStyle/>
                    <a:p>
                      <a:r>
                        <a:rPr lang="en-US" altLang="zh-CN" sz="1200" dirty="0" smtClean="0"/>
                        <a:t>Latest Status</a:t>
                      </a:r>
                      <a:endParaRPr lang="zh-CN" altLang="en-US" sz="1200" dirty="0"/>
                    </a:p>
                  </a:txBody>
                  <a:tcPr/>
                </a:tc>
              </a:tr>
              <a:tr h="123825">
                <a:tc>
                  <a:txBody>
                    <a:bodyPr/>
                    <a:lstStyle/>
                    <a:p>
                      <a:r>
                        <a:rPr lang="en-US" altLang="zh-CN" sz="1200" dirty="0" smtClean="0">
                          <a:solidFill>
                            <a:srgbClr val="00B050"/>
                          </a:solidFill>
                        </a:rPr>
                        <a:t>8869</a:t>
                      </a:r>
                      <a:endParaRPr lang="zh-CN" altLang="en-US" sz="1200" dirty="0">
                        <a:solidFill>
                          <a:srgbClr val="00B050"/>
                        </a:solidFill>
                      </a:endParaRPr>
                    </a:p>
                  </a:txBody>
                  <a:tcPr/>
                </a:tc>
                <a:tc>
                  <a:txBody>
                    <a:bodyPr/>
                    <a:lstStyle/>
                    <a:p>
                      <a:r>
                        <a:rPr lang="en-US" altLang="zh-CN" sz="1200" dirty="0" smtClean="0">
                          <a:solidFill>
                            <a:srgbClr val="00B050"/>
                          </a:solidFill>
                        </a:rPr>
                        <a:t>11-17/0316r4</a:t>
                      </a:r>
                      <a:endParaRPr lang="zh-CN" altLang="en-US" sz="1200" dirty="0">
                        <a:solidFill>
                          <a:srgbClr val="00B050"/>
                        </a:solidFill>
                      </a:endParaRPr>
                    </a:p>
                  </a:txBody>
                  <a:tcPr/>
                </a:tc>
                <a:tc>
                  <a:txBody>
                    <a:bodyPr/>
                    <a:lstStyle/>
                    <a:p>
                      <a:r>
                        <a:rPr lang="en-US" altLang="zh-CN" sz="1200" dirty="0" smtClean="0">
                          <a:solidFill>
                            <a:srgbClr val="00B050"/>
                          </a:solidFill>
                        </a:rPr>
                        <a:t>Bin </a:t>
                      </a:r>
                      <a:r>
                        <a:rPr lang="en-US" altLang="zh-CN" sz="1200" dirty="0" err="1" smtClean="0">
                          <a:solidFill>
                            <a:srgbClr val="00B050"/>
                          </a:solidFill>
                        </a:rPr>
                        <a:t>Tian</a:t>
                      </a:r>
                      <a:endParaRPr lang="zh-CN" altLang="en-US" sz="1200" dirty="0">
                        <a:solidFill>
                          <a:srgbClr val="00B050"/>
                        </a:solidFill>
                      </a:endParaRPr>
                    </a:p>
                  </a:txBody>
                  <a:tcPr/>
                </a:tc>
                <a:tc>
                  <a:txBody>
                    <a:bodyPr/>
                    <a:lstStyle/>
                    <a:p>
                      <a:r>
                        <a:rPr lang="en-US" altLang="zh-CN" sz="1200" dirty="0" smtClean="0">
                          <a:solidFill>
                            <a:srgbClr val="00B050"/>
                          </a:solidFill>
                        </a:rPr>
                        <a:t>Tech argument from Editor</a:t>
                      </a:r>
                      <a:endParaRPr lang="zh-CN" altLang="en-US" sz="1200" dirty="0">
                        <a:solidFill>
                          <a:srgbClr val="00B050"/>
                        </a:solidFill>
                      </a:endParaRPr>
                    </a:p>
                  </a:txBody>
                  <a:tcPr/>
                </a:tc>
                <a:tc>
                  <a:txBody>
                    <a:bodyPr/>
                    <a:lstStyle/>
                    <a:p>
                      <a:r>
                        <a:rPr lang="en-US" altLang="zh-CN" sz="1200" dirty="0" smtClean="0">
                          <a:solidFill>
                            <a:srgbClr val="00B050"/>
                          </a:solidFill>
                        </a:rPr>
                        <a:t>Resolved</a:t>
                      </a:r>
                      <a:r>
                        <a:rPr lang="en-US" altLang="zh-CN" sz="1200" baseline="0" dirty="0" smtClean="0">
                          <a:solidFill>
                            <a:srgbClr val="00B050"/>
                          </a:solidFill>
                        </a:rPr>
                        <a:t> in 11-17/1296r0</a:t>
                      </a:r>
                      <a:endParaRPr lang="zh-CN" altLang="en-US" sz="1200" dirty="0">
                        <a:solidFill>
                          <a:srgbClr val="00B050"/>
                        </a:solidFill>
                      </a:endParaRPr>
                    </a:p>
                  </a:txBody>
                  <a:tcPr/>
                </a:tc>
              </a:tr>
              <a:tr h="123825">
                <a:tc>
                  <a:txBody>
                    <a:bodyPr/>
                    <a:lstStyle/>
                    <a:p>
                      <a:r>
                        <a:rPr lang="en-US" altLang="zh-CN" sz="1200" dirty="0" smtClean="0">
                          <a:solidFill>
                            <a:srgbClr val="00B050"/>
                          </a:solidFill>
                        </a:rPr>
                        <a:t>5255</a:t>
                      </a:r>
                      <a:endParaRPr lang="zh-CN" altLang="en-US" sz="1200" dirty="0">
                        <a:solidFill>
                          <a:srgbClr val="00B050"/>
                        </a:solidFill>
                      </a:endParaRPr>
                    </a:p>
                  </a:txBody>
                  <a:tcPr/>
                </a:tc>
                <a:tc>
                  <a:txBody>
                    <a:bodyPr/>
                    <a:lstStyle/>
                    <a:p>
                      <a:r>
                        <a:rPr lang="en-US" altLang="zh-CN" sz="1200" dirty="0" smtClean="0">
                          <a:solidFill>
                            <a:srgbClr val="00B050"/>
                          </a:solidFill>
                        </a:rPr>
                        <a:t>11-17/0305r2</a:t>
                      </a:r>
                      <a:endParaRPr lang="zh-CN" altLang="en-US" sz="1200" dirty="0">
                        <a:solidFill>
                          <a:srgbClr val="00B050"/>
                        </a:solidFill>
                      </a:endParaRPr>
                    </a:p>
                  </a:txBody>
                  <a:tcPr/>
                </a:tc>
                <a:tc>
                  <a:txBody>
                    <a:bodyPr/>
                    <a:lstStyle/>
                    <a:p>
                      <a:r>
                        <a:rPr lang="en-US" altLang="zh-CN" sz="1200" dirty="0" err="1" smtClean="0">
                          <a:solidFill>
                            <a:srgbClr val="00B050"/>
                          </a:solidFill>
                        </a:rPr>
                        <a:t>Hongyuan</a:t>
                      </a:r>
                      <a:endParaRPr lang="zh-CN" altLang="en-US" sz="1200" dirty="0">
                        <a:solidFill>
                          <a:srgbClr val="00B050"/>
                        </a:solidFill>
                      </a:endParaRPr>
                    </a:p>
                  </a:txBody>
                  <a:tcPr/>
                </a:tc>
                <a:tc>
                  <a:txBody>
                    <a:bodyPr/>
                    <a:lstStyle/>
                    <a:p>
                      <a:r>
                        <a:rPr lang="en-US" altLang="zh-CN" sz="1200" dirty="0" smtClean="0">
                          <a:solidFill>
                            <a:srgbClr val="00B050"/>
                          </a:solidFill>
                        </a:rPr>
                        <a:t>Tech argument from Editor</a:t>
                      </a:r>
                      <a:endParaRPr lang="zh-CN" altLang="en-US" sz="1200" dirty="0">
                        <a:solidFill>
                          <a:srgbClr val="00B050"/>
                        </a:solidFill>
                      </a:endParaRPr>
                    </a:p>
                  </a:txBody>
                  <a:tcPr/>
                </a:tc>
                <a:tc>
                  <a:txBody>
                    <a:bodyPr/>
                    <a:lstStyle/>
                    <a:p>
                      <a:r>
                        <a:rPr lang="en-US" altLang="zh-CN" sz="1200" dirty="0" smtClean="0">
                          <a:solidFill>
                            <a:srgbClr val="00B050"/>
                          </a:solidFill>
                        </a:rPr>
                        <a:t>Resolved in 11-17/0993r2</a:t>
                      </a:r>
                      <a:endParaRPr lang="zh-CN" altLang="en-US" sz="1200" dirty="0">
                        <a:solidFill>
                          <a:srgbClr val="00B050"/>
                        </a:solidFill>
                      </a:endParaRPr>
                    </a:p>
                  </a:txBody>
                  <a:tcPr/>
                </a:tc>
              </a:tr>
              <a:tr h="123825">
                <a:tc>
                  <a:txBody>
                    <a:bodyPr/>
                    <a:lstStyle/>
                    <a:p>
                      <a:r>
                        <a:rPr lang="en-US" altLang="zh-CN" sz="1200" dirty="0" smtClean="0"/>
                        <a:t>6116</a:t>
                      </a:r>
                      <a:endParaRPr lang="zh-CN" altLang="en-US" sz="1200" dirty="0"/>
                    </a:p>
                  </a:txBody>
                  <a:tcPr/>
                </a:tc>
                <a:tc>
                  <a:txBody>
                    <a:bodyPr/>
                    <a:lstStyle/>
                    <a:p>
                      <a:r>
                        <a:rPr lang="en-US" altLang="zh-CN" sz="1200" dirty="0" smtClean="0"/>
                        <a:t>11-17/0398r1</a:t>
                      </a:r>
                      <a:endParaRPr lang="zh-CN" altLang="en-US" sz="1200" dirty="0"/>
                    </a:p>
                  </a:txBody>
                  <a:tcPr/>
                </a:tc>
                <a:tc>
                  <a:txBody>
                    <a:bodyPr/>
                    <a:lstStyle/>
                    <a:p>
                      <a:r>
                        <a:rPr lang="en-US" altLang="zh-CN" sz="1200" dirty="0" err="1" smtClean="0"/>
                        <a:t>Hongyuan</a:t>
                      </a:r>
                      <a:endParaRPr lang="zh-CN" altLang="en-US" sz="1200" dirty="0"/>
                    </a:p>
                  </a:txBody>
                  <a:tcPr/>
                </a:tc>
                <a:tc>
                  <a:txBody>
                    <a:bodyPr/>
                    <a:lstStyle/>
                    <a:p>
                      <a:r>
                        <a:rPr lang="en-US" altLang="zh-CN" sz="1200" dirty="0" smtClean="0"/>
                        <a:t>Editor requests Visio</a:t>
                      </a:r>
                      <a:r>
                        <a:rPr lang="en-US" altLang="zh-CN" sz="1200" baseline="0" dirty="0" smtClean="0"/>
                        <a:t> diagram</a:t>
                      </a:r>
                      <a:endParaRPr lang="zh-CN" altLang="en-US" sz="1200" dirty="0"/>
                    </a:p>
                  </a:txBody>
                  <a:tcPr/>
                </a:tc>
                <a:tc>
                  <a:txBody>
                    <a:bodyPr/>
                    <a:lstStyle/>
                    <a:p>
                      <a:endParaRPr lang="zh-CN" altLang="en-US" sz="1200" dirty="0"/>
                    </a:p>
                  </a:txBody>
                  <a:tcPr/>
                </a:tc>
              </a:tr>
              <a:tr h="123825">
                <a:tc>
                  <a:txBody>
                    <a:bodyPr/>
                    <a:lstStyle/>
                    <a:p>
                      <a:r>
                        <a:rPr lang="en-US" altLang="zh-CN" sz="1200" dirty="0" smtClean="0"/>
                        <a:t>5263</a:t>
                      </a:r>
                      <a:endParaRPr lang="zh-CN" altLang="en-US" sz="1200" dirty="0"/>
                    </a:p>
                  </a:txBody>
                  <a:tcPr/>
                </a:tc>
                <a:tc>
                  <a:txBody>
                    <a:bodyPr/>
                    <a:lstStyle/>
                    <a:p>
                      <a:r>
                        <a:rPr lang="en-US" altLang="zh-CN" sz="1200" dirty="0" smtClean="0"/>
                        <a:t>11-17/0398r1</a:t>
                      </a:r>
                      <a:endParaRPr lang="zh-CN" altLang="en-US" sz="1200" dirty="0"/>
                    </a:p>
                  </a:txBody>
                  <a:tcPr/>
                </a:tc>
                <a:tc>
                  <a:txBody>
                    <a:bodyPr/>
                    <a:lstStyle/>
                    <a:p>
                      <a:r>
                        <a:rPr lang="en-US" altLang="zh-CN" sz="1200" dirty="0" err="1" smtClean="0"/>
                        <a:t>Hongyuan</a:t>
                      </a:r>
                      <a:endParaRPr lang="zh-CN" altLang="en-US" sz="1200" dirty="0"/>
                    </a:p>
                  </a:txBody>
                  <a:tcPr/>
                </a:tc>
                <a:tc>
                  <a:txBody>
                    <a:bodyPr/>
                    <a:lstStyle/>
                    <a:p>
                      <a:r>
                        <a:rPr lang="en-US" altLang="zh-CN" sz="1200" dirty="0" smtClean="0"/>
                        <a:t>Editor requests Visio</a:t>
                      </a:r>
                      <a:r>
                        <a:rPr lang="en-US" altLang="zh-CN" sz="1200" baseline="0" dirty="0" smtClean="0"/>
                        <a:t> diagram</a:t>
                      </a:r>
                      <a:endParaRPr lang="zh-CN" altLang="en-US" sz="1200" dirty="0"/>
                    </a:p>
                  </a:txBody>
                  <a:tcPr/>
                </a:tc>
                <a:tc>
                  <a:txBody>
                    <a:bodyPr/>
                    <a:lstStyle/>
                    <a:p>
                      <a:endParaRPr lang="zh-CN" altLang="en-US" sz="1200" dirty="0"/>
                    </a:p>
                  </a:txBody>
                  <a:tcPr/>
                </a:tc>
              </a:tr>
              <a:tr h="123825">
                <a:tc>
                  <a:txBody>
                    <a:bodyPr/>
                    <a:lstStyle/>
                    <a:p>
                      <a:r>
                        <a:rPr lang="en-US" altLang="zh-CN" sz="1200" dirty="0" smtClean="0"/>
                        <a:t>10228</a:t>
                      </a:r>
                      <a:endParaRPr lang="zh-CN" altLang="en-US" sz="1200" dirty="0"/>
                    </a:p>
                  </a:txBody>
                  <a:tcPr/>
                </a:tc>
                <a:tc>
                  <a:txBody>
                    <a:bodyPr/>
                    <a:lstStyle/>
                    <a:p>
                      <a:r>
                        <a:rPr lang="en-US" altLang="zh-CN" sz="1200" dirty="0" smtClean="0"/>
                        <a:t>11-17/0234r3</a:t>
                      </a:r>
                      <a:endParaRPr lang="zh-CN" altLang="en-US" sz="1200" dirty="0"/>
                    </a:p>
                  </a:txBody>
                  <a:tcPr/>
                </a:tc>
                <a:tc>
                  <a:txBody>
                    <a:bodyPr/>
                    <a:lstStyle/>
                    <a:p>
                      <a:r>
                        <a:rPr lang="en-US" altLang="zh-CN" sz="1200" dirty="0" err="1" smtClean="0"/>
                        <a:t>Xiaogang</a:t>
                      </a:r>
                      <a:endParaRPr lang="zh-CN" altLang="en-US" sz="1200" dirty="0"/>
                    </a:p>
                  </a:txBody>
                  <a:tcPr/>
                </a:tc>
                <a:tc>
                  <a:txBody>
                    <a:bodyPr/>
                    <a:lstStyle/>
                    <a:p>
                      <a:r>
                        <a:rPr lang="en-US" altLang="zh-CN" sz="1200" dirty="0" smtClean="0"/>
                        <a:t>No</a:t>
                      </a:r>
                      <a:r>
                        <a:rPr lang="en-US" altLang="zh-CN" sz="1200" baseline="0" dirty="0" smtClean="0"/>
                        <a:t> Reason</a:t>
                      </a:r>
                      <a:endParaRPr lang="zh-CN" altLang="en-US" sz="1200" dirty="0"/>
                    </a:p>
                  </a:txBody>
                  <a:tcPr/>
                </a:tc>
                <a:tc>
                  <a:txBody>
                    <a:bodyPr/>
                    <a:lstStyle/>
                    <a:p>
                      <a:endParaRPr lang="zh-CN" altLang="en-US" sz="1200" dirty="0"/>
                    </a:p>
                  </a:txBody>
                  <a:tcPr/>
                </a:tc>
              </a:tr>
              <a:tr h="123825">
                <a:tc>
                  <a:txBody>
                    <a:bodyPr/>
                    <a:lstStyle/>
                    <a:p>
                      <a:r>
                        <a:rPr lang="en-US" altLang="zh-CN" sz="1200" dirty="0" smtClean="0"/>
                        <a:t>9042</a:t>
                      </a:r>
                      <a:endParaRPr lang="zh-CN" altLang="en-US" sz="1200" dirty="0"/>
                    </a:p>
                  </a:txBody>
                  <a:tcPr/>
                </a:tc>
                <a:tc>
                  <a:txBody>
                    <a:bodyPr/>
                    <a:lstStyle/>
                    <a:p>
                      <a:r>
                        <a:rPr lang="en-US" altLang="zh-CN" sz="1200" dirty="0" smtClean="0"/>
                        <a:t>11-17/0234r3</a:t>
                      </a:r>
                      <a:endParaRPr lang="zh-CN" altLang="en-US" sz="1200" dirty="0"/>
                    </a:p>
                  </a:txBody>
                  <a:tcPr/>
                </a:tc>
                <a:tc>
                  <a:txBody>
                    <a:bodyPr/>
                    <a:lstStyle/>
                    <a:p>
                      <a:r>
                        <a:rPr lang="en-US" altLang="zh-CN" sz="1200" dirty="0" err="1" smtClean="0"/>
                        <a:t>Xiaogang</a:t>
                      </a:r>
                      <a:endParaRPr lang="zh-CN" altLang="en-US" sz="1200" dirty="0"/>
                    </a:p>
                  </a:txBody>
                  <a:tcPr/>
                </a:tc>
                <a:tc>
                  <a:txBody>
                    <a:bodyPr/>
                    <a:lstStyle/>
                    <a:p>
                      <a:r>
                        <a:rPr lang="en-US" altLang="zh-CN" sz="1200" dirty="0" smtClean="0"/>
                        <a:t>Editing instruction for </a:t>
                      </a:r>
                      <a:r>
                        <a:rPr lang="en-US" altLang="zh-CN" sz="1200" dirty="0" err="1" smtClean="0"/>
                        <a:t>subclasue</a:t>
                      </a:r>
                      <a:r>
                        <a:rPr lang="en-US" altLang="zh-CN" sz="1200" dirty="0" smtClean="0"/>
                        <a:t> that does not exist.</a:t>
                      </a:r>
                      <a:endParaRPr lang="zh-CN" altLang="en-US" sz="1200" dirty="0"/>
                    </a:p>
                  </a:txBody>
                  <a:tcPr/>
                </a:tc>
                <a:tc>
                  <a:txBody>
                    <a:bodyPr/>
                    <a:lstStyle/>
                    <a:p>
                      <a:endParaRPr lang="zh-CN" altLang="en-US" sz="1200" dirty="0"/>
                    </a:p>
                  </a:txBody>
                  <a:tcPr/>
                </a:tc>
              </a:tr>
              <a:tr h="123825">
                <a:tc>
                  <a:txBody>
                    <a:bodyPr/>
                    <a:lstStyle/>
                    <a:p>
                      <a:endParaRPr lang="zh-CN" altLang="en-US" sz="120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dirty="0"/>
                    </a:p>
                  </a:txBody>
                  <a:tcPr/>
                </a:tc>
                <a:tc>
                  <a:txBody>
                    <a:bodyPr/>
                    <a:lstStyle/>
                    <a:p>
                      <a:endParaRPr lang="zh-CN" altLang="en-US" sz="1200" dirty="0"/>
                    </a:p>
                  </a:txBody>
                  <a:tcPr/>
                </a:tc>
              </a:tr>
            </a:tbl>
          </a:graphicData>
        </a:graphic>
      </p:graphicFrame>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D1.0 PHY Comments Status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
        <p:nvSpPr>
          <p:cNvPr id="9" name="内容占位符 8"/>
          <p:cNvSpPr>
            <a:spLocks noGrp="1"/>
          </p:cNvSpPr>
          <p:nvPr>
            <p:ph idx="1"/>
          </p:nvPr>
        </p:nvSpPr>
        <p:spPr/>
        <p:txBody>
          <a:bodyPr>
            <a:normAutofit fontScale="77500" lnSpcReduction="20000"/>
          </a:bodyPr>
          <a:lstStyle/>
          <a:p>
            <a:r>
              <a:rPr lang="en-US" altLang="zh-CN" dirty="0" smtClean="0"/>
              <a:t>13 New CIDs transferred to PHY on Sep 10</a:t>
            </a:r>
          </a:p>
          <a:p>
            <a:pPr lvl="1"/>
            <a:r>
              <a:rPr lang="en-US" altLang="zh-CN" dirty="0" smtClean="0">
                <a:solidFill>
                  <a:srgbClr val="FF0000"/>
                </a:solidFill>
              </a:rPr>
              <a:t>CID 84 (8.3.4.4, HE PHY vector descriptions. Solution:?</a:t>
            </a:r>
            <a:r>
              <a:rPr lang="en-US" altLang="zh-CN" dirty="0" smtClean="0">
                <a:solidFill>
                  <a:srgbClr val="FF0000"/>
                </a:solidFill>
                <a:sym typeface="Wingdings" pitchFamily="2" charset="2"/>
              </a:rPr>
              <a:t> Bo</a:t>
            </a:r>
            <a:r>
              <a:rPr lang="en-US" altLang="zh-CN" dirty="0" smtClean="0">
                <a:solidFill>
                  <a:srgbClr val="FF0000"/>
                </a:solidFill>
              </a:rPr>
              <a:t>)</a:t>
            </a:r>
            <a:endParaRPr lang="zh-CN" altLang="en-US" dirty="0" smtClean="0">
              <a:solidFill>
                <a:srgbClr val="FF0000"/>
              </a:solidFill>
            </a:endParaRPr>
          </a:p>
          <a:p>
            <a:pPr lvl="1"/>
            <a:r>
              <a:rPr lang="en-US" altLang="zh-CN" dirty="0" smtClean="0">
                <a:solidFill>
                  <a:srgbClr val="00B050"/>
                </a:solidFill>
              </a:rPr>
              <a:t>CID 5817, 5818 (8.3.5.12.2, resolved by CID 7296/7297 in D1.4)</a:t>
            </a:r>
          </a:p>
          <a:p>
            <a:pPr lvl="1"/>
            <a:r>
              <a:rPr lang="en-US" altLang="zh-CN" dirty="0" smtClean="0">
                <a:solidFill>
                  <a:srgbClr val="00B050"/>
                </a:solidFill>
              </a:rPr>
              <a:t>CID 7219 (28.1.1, resolved by CID 5234 in D1.4)</a:t>
            </a:r>
          </a:p>
          <a:p>
            <a:pPr lvl="1"/>
            <a:r>
              <a:rPr lang="en-US" altLang="zh-CN" dirty="0" smtClean="0">
                <a:solidFill>
                  <a:srgbClr val="00B050"/>
                </a:solidFill>
              </a:rPr>
              <a:t>CID 7858 (28.3.10.8.2, resolved by CID 4918/10060 in D1.4)</a:t>
            </a:r>
          </a:p>
          <a:p>
            <a:pPr lvl="1"/>
            <a:r>
              <a:rPr lang="en-US" altLang="zh-CN" dirty="0" smtClean="0">
                <a:solidFill>
                  <a:srgbClr val="00B050"/>
                </a:solidFill>
              </a:rPr>
              <a:t>CID 7859 (28.3.10.8.5, Fig 28-30. Solution?</a:t>
            </a:r>
            <a:r>
              <a:rPr lang="en-US" altLang="zh-CN" dirty="0" smtClean="0">
                <a:solidFill>
                  <a:srgbClr val="00B050"/>
                </a:solidFill>
                <a:sym typeface="Wingdings" pitchFamily="2" charset="2"/>
              </a:rPr>
              <a:t> Yan Zhang</a:t>
            </a:r>
            <a:r>
              <a:rPr lang="en-US" altLang="zh-CN" dirty="0" smtClean="0">
                <a:solidFill>
                  <a:srgbClr val="00B050"/>
                </a:solidFill>
              </a:rPr>
              <a:t>)</a:t>
            </a:r>
          </a:p>
          <a:p>
            <a:pPr lvl="1"/>
            <a:r>
              <a:rPr lang="en-US" altLang="zh-CN" dirty="0" smtClean="0">
                <a:solidFill>
                  <a:srgbClr val="00B050"/>
                </a:solidFill>
              </a:rPr>
              <a:t>CID 8081 (28.3.11.9, 1024-QAM, Editorial. Solution: Accepted)</a:t>
            </a:r>
          </a:p>
          <a:p>
            <a:pPr lvl="1"/>
            <a:r>
              <a:rPr lang="en-US" altLang="zh-CN" dirty="0" smtClean="0">
                <a:solidFill>
                  <a:srgbClr val="00B050"/>
                </a:solidFill>
              </a:rPr>
              <a:t>CID 9213 (28.3.11.9, 1024-QAM, add “bit 0 and bit 5 specify the quadrant. Solution: rejected. It could be implemented but not necessarily specified in spec.)</a:t>
            </a:r>
          </a:p>
          <a:p>
            <a:pPr lvl="1"/>
            <a:r>
              <a:rPr lang="en-US" altLang="zh-CN" dirty="0" smtClean="0">
                <a:solidFill>
                  <a:srgbClr val="FF0000"/>
                </a:solidFill>
              </a:rPr>
              <a:t>CID 9463 (28.3.15.1, formula 28-115. Solution: revised. </a:t>
            </a:r>
            <a:r>
              <a:rPr lang="en-US" altLang="zh-CN" dirty="0" smtClean="0">
                <a:solidFill>
                  <a:srgbClr val="FF0000"/>
                </a:solidFill>
                <a:sym typeface="Wingdings" pitchFamily="2" charset="2"/>
              </a:rPr>
              <a:t> </a:t>
            </a:r>
            <a:r>
              <a:rPr lang="en-US" altLang="zh-CN" dirty="0" err="1" smtClean="0">
                <a:solidFill>
                  <a:srgbClr val="FF0000"/>
                </a:solidFill>
                <a:sym typeface="Wingdings" pitchFamily="2" charset="2"/>
              </a:rPr>
              <a:t>Sungeun</a:t>
            </a:r>
            <a:r>
              <a:rPr lang="en-US" altLang="zh-CN" dirty="0" smtClean="0">
                <a:solidFill>
                  <a:srgbClr val="FF0000"/>
                </a:solidFill>
              </a:rPr>
              <a:t>).</a:t>
            </a:r>
          </a:p>
          <a:p>
            <a:pPr lvl="1"/>
            <a:r>
              <a:rPr lang="en-US" altLang="zh-CN" dirty="0" smtClean="0">
                <a:solidFill>
                  <a:srgbClr val="00B050"/>
                </a:solidFill>
              </a:rPr>
              <a:t>CID 9080 (28.3.18.4.4, formula 28-116. Solution: revised. Resolved by CID 4878)</a:t>
            </a:r>
          </a:p>
          <a:p>
            <a:pPr lvl="1"/>
            <a:r>
              <a:rPr lang="en-US" altLang="zh-CN" dirty="0" smtClean="0">
                <a:solidFill>
                  <a:srgbClr val="00B050"/>
                </a:solidFill>
              </a:rPr>
              <a:t>CID 7548 (28.3.18.4.4, N_ST vs. N_SD. Solution: revised, replace N_ST with N_SD in 28-116 and 28-118?</a:t>
            </a:r>
            <a:r>
              <a:rPr lang="en-US" altLang="zh-CN" dirty="0" smtClean="0">
                <a:solidFill>
                  <a:srgbClr val="00B050"/>
                </a:solidFill>
                <a:sym typeface="Wingdings" pitchFamily="2" charset="2"/>
              </a:rPr>
              <a:t> </a:t>
            </a:r>
            <a:r>
              <a:rPr lang="en-US" altLang="zh-CN" dirty="0" err="1" smtClean="0">
                <a:solidFill>
                  <a:srgbClr val="00B050"/>
                </a:solidFill>
                <a:sym typeface="Wingdings" pitchFamily="2" charset="2"/>
              </a:rPr>
              <a:t>Yujin</a:t>
            </a:r>
            <a:r>
              <a:rPr lang="en-US" altLang="zh-CN" dirty="0" smtClean="0">
                <a:solidFill>
                  <a:srgbClr val="00B050"/>
                </a:solidFill>
              </a:rPr>
              <a:t>)</a:t>
            </a:r>
          </a:p>
          <a:p>
            <a:pPr lvl="1"/>
            <a:r>
              <a:rPr lang="en-US" altLang="zh-CN" dirty="0" smtClean="0">
                <a:solidFill>
                  <a:srgbClr val="00B050"/>
                </a:solidFill>
              </a:rPr>
              <a:t>CID 9091 (28.3.20, HE receive diagram. Solution: ?</a:t>
            </a:r>
            <a:r>
              <a:rPr lang="en-US" altLang="zh-CN" dirty="0" smtClean="0">
                <a:solidFill>
                  <a:srgbClr val="00B050"/>
                </a:solidFill>
                <a:sym typeface="Wingdings" pitchFamily="2" charset="2"/>
              </a:rPr>
              <a:t></a:t>
            </a:r>
            <a:r>
              <a:rPr lang="en-US" altLang="zh-CN" dirty="0" err="1" smtClean="0">
                <a:solidFill>
                  <a:srgbClr val="00B050"/>
                </a:solidFill>
                <a:sym typeface="Wingdings" pitchFamily="2" charset="2"/>
              </a:rPr>
              <a:t>Xiaogang</a:t>
            </a:r>
            <a:r>
              <a:rPr lang="en-US" altLang="zh-CN" dirty="0" smtClean="0">
                <a:solidFill>
                  <a:srgbClr val="00B050"/>
                </a:solidFill>
              </a:rPr>
              <a:t>)</a:t>
            </a:r>
          </a:p>
          <a:p>
            <a:pPr lvl="1"/>
            <a:r>
              <a:rPr lang="en-US" altLang="zh-CN" dirty="0" smtClean="0">
                <a:solidFill>
                  <a:srgbClr val="00B050"/>
                </a:solidFill>
              </a:rPr>
              <a:t>CID 9205 (28.4.1, PHY MIB. Solution:?</a:t>
            </a:r>
            <a:r>
              <a:rPr lang="en-US" altLang="zh-CN" dirty="0" smtClean="0">
                <a:solidFill>
                  <a:srgbClr val="00B050"/>
                </a:solidFill>
                <a:sym typeface="Wingdings" pitchFamily="2" charset="2"/>
              </a:rPr>
              <a:t> </a:t>
            </a:r>
            <a:r>
              <a:rPr lang="en-US" altLang="zh-CN" dirty="0" err="1" smtClean="0">
                <a:solidFill>
                  <a:srgbClr val="00B050"/>
                </a:solidFill>
                <a:sym typeface="Wingdings" pitchFamily="2" charset="2"/>
              </a:rPr>
              <a:t>Yongho</a:t>
            </a:r>
            <a:r>
              <a:rPr lang="en-US" altLang="zh-CN" dirty="0" smtClean="0">
                <a:solidFill>
                  <a:srgbClr val="00B050"/>
                </a:solidFill>
              </a:rPr>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TextBox 8"/>
          <p:cNvSpPr txBox="1"/>
          <p:nvPr/>
        </p:nvSpPr>
        <p:spPr>
          <a:xfrm>
            <a:off x="1676400" y="1752601"/>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graphicFrame>
        <p:nvGraphicFramePr>
          <p:cNvPr id="11" name="Table 5"/>
          <p:cNvGraphicFramePr>
            <a:graphicFrameLocks noGrp="1"/>
          </p:cNvGraphicFramePr>
          <p:nvPr>
            <p:extLst>
              <p:ext uri="{D42A27DB-BD31-4B8C-83A1-F6EECF244321}">
                <p14:modId xmlns="" xmlns:p14="http://schemas.microsoft.com/office/powerpoint/2010/main" val="1051941627"/>
              </p:ext>
            </p:extLst>
          </p:nvPr>
        </p:nvGraphicFramePr>
        <p:xfrm>
          <a:off x="990599" y="2971800"/>
          <a:ext cx="7315201" cy="2666958"/>
        </p:xfrm>
        <a:graphic>
          <a:graphicData uri="http://schemas.openxmlformats.org/drawingml/2006/table">
            <a:tbl>
              <a:tblPr/>
              <a:tblGrid>
                <a:gridCol w="898689"/>
                <a:gridCol w="4031488"/>
                <a:gridCol w="1699224"/>
                <a:gridCol w="685800"/>
              </a:tblGrid>
              <a:tr h="108438">
                <a:tc>
                  <a:txBody>
                    <a:bodyPr/>
                    <a:lstStyle/>
                    <a:p>
                      <a:pPr algn="ctr" fontAlgn="b"/>
                      <a:r>
                        <a:rPr lang="en-US" sz="1200" b="1" i="0" u="none" strike="noStrike" dirty="0">
                          <a:solidFill>
                            <a:srgbClr val="FFFFFF"/>
                          </a:solidFill>
                          <a:effectLst/>
                          <a:latin typeface="Calibri" panose="020F0502020204030204" pitchFamily="34" charset="0"/>
                        </a:rPr>
                        <a:t>DCN</a:t>
                      </a:r>
                    </a:p>
                  </a:txBody>
                  <a:tcPr marL="7617" marR="7617" marT="76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5B9BD5"/>
                    </a:solidFill>
                  </a:tcPr>
                </a:tc>
                <a:tc>
                  <a:txBody>
                    <a:bodyPr/>
                    <a:lstStyle/>
                    <a:p>
                      <a:pPr algn="ctr" fontAlgn="b"/>
                      <a:r>
                        <a:rPr lang="en-US" sz="1200" b="1" i="0" u="none" strike="noStrike" dirty="0">
                          <a:solidFill>
                            <a:srgbClr val="FFFFFF"/>
                          </a:solidFill>
                          <a:effectLst/>
                          <a:latin typeface="Calibri" panose="020F0502020204030204" pitchFamily="34" charset="0"/>
                        </a:rPr>
                        <a:t>Title</a:t>
                      </a:r>
                    </a:p>
                  </a:txBody>
                  <a:tcPr marL="7617" marR="7617" marT="7617" marB="0" anchor="b">
                    <a:lnL>
                      <a:noFill/>
                    </a:lnL>
                    <a:lnR>
                      <a:noFill/>
                    </a:lnR>
                    <a:lnT w="6350" cap="flat" cmpd="sng" algn="ctr">
                      <a:solidFill>
                        <a:srgbClr val="9BC2E6"/>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5B9BD5"/>
                    </a:solidFill>
                  </a:tcPr>
                </a:tc>
                <a:tc>
                  <a:txBody>
                    <a:bodyPr/>
                    <a:lstStyle/>
                    <a:p>
                      <a:pPr algn="ctr" fontAlgn="b"/>
                      <a:r>
                        <a:rPr lang="en-US" sz="1200" b="1" i="0" u="none" strike="noStrike">
                          <a:solidFill>
                            <a:srgbClr val="FFFFFF"/>
                          </a:solidFill>
                          <a:effectLst/>
                          <a:latin typeface="Calibri" panose="020F0502020204030204" pitchFamily="34" charset="0"/>
                        </a:rPr>
                        <a:t>Author</a:t>
                      </a:r>
                    </a:p>
                  </a:txBody>
                  <a:tcPr marL="7617" marR="7617" marT="7617" marB="0" anchor="b">
                    <a:lnL>
                      <a:noFill/>
                    </a:lnL>
                    <a:lnR>
                      <a:noFill/>
                    </a:lnR>
                    <a:lnT w="6350" cap="flat" cmpd="sng" algn="ctr">
                      <a:solidFill>
                        <a:srgbClr val="9BC2E6"/>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5B9BD5"/>
                    </a:solidFill>
                  </a:tcPr>
                </a:tc>
                <a:tc>
                  <a:txBody>
                    <a:bodyPr/>
                    <a:lstStyle/>
                    <a:p>
                      <a:pPr algn="ctr" fontAlgn="b"/>
                      <a:r>
                        <a:rPr lang="en-US" sz="1200" b="1" i="0" u="none" strike="noStrike">
                          <a:solidFill>
                            <a:srgbClr val="FFFFFF"/>
                          </a:solidFill>
                          <a:effectLst/>
                          <a:latin typeface="Calibri" panose="020F0502020204030204" pitchFamily="34" charset="0"/>
                        </a:rPr>
                        <a:t>Ad Hoc</a:t>
                      </a:r>
                    </a:p>
                  </a:txBody>
                  <a:tcPr marL="7617" marR="7617" marT="7617" marB="0" anchor="b">
                    <a:lnL>
                      <a:noFill/>
                    </a:lnL>
                    <a:lnR>
                      <a:noFill/>
                    </a:lnR>
                    <a:lnT w="6350" cap="flat" cmpd="sng" algn="ctr">
                      <a:solidFill>
                        <a:srgbClr val="9BC2E6"/>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5B9BD5"/>
                    </a:solidFill>
                  </a:tcPr>
                </a:tc>
              </a:tr>
              <a:tr h="108438">
                <a:tc>
                  <a:txBody>
                    <a:bodyPr/>
                    <a:lstStyle/>
                    <a:p>
                      <a:pPr algn="l" fontAlgn="t"/>
                      <a:r>
                        <a:rPr lang="en-US" sz="1200" b="0" i="0" u="none" strike="noStrike" dirty="0">
                          <a:solidFill>
                            <a:srgbClr val="00B050"/>
                          </a:solidFill>
                          <a:effectLst/>
                          <a:latin typeface="Calibri" panose="020F0502020204030204" pitchFamily="34" charset="0"/>
                        </a:rPr>
                        <a:t>11-17/0995</a:t>
                      </a:r>
                    </a:p>
                  </a:txBody>
                  <a:tcPr marL="7617" marR="7617" marT="7617" marB="0">
                    <a:lnL w="38100" cap="flat" cmpd="sng" algn="ctr">
                      <a:solidFill>
                        <a:schemeClr val="tx1"/>
                      </a:solidFill>
                      <a:prstDash val="solid"/>
                      <a:round/>
                      <a:headEnd type="none" w="med" len="med"/>
                      <a:tailEnd type="none" w="med" len="med"/>
                    </a:lnL>
                    <a:lnR>
                      <a:noFill/>
                    </a:lnR>
                    <a:lnT w="38100" cap="flat" cmpd="sng" algn="ctr">
                      <a:solidFill>
                        <a:schemeClr val="tx1"/>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200" b="0" i="0" u="none" strike="noStrike" dirty="0">
                          <a:solidFill>
                            <a:srgbClr val="00B050"/>
                          </a:solidFill>
                          <a:effectLst/>
                          <a:latin typeface="Calibri" panose="020F0502020204030204" pitchFamily="34" charset="0"/>
                        </a:rPr>
                        <a:t>Doppler comment resolutions  </a:t>
                      </a:r>
                    </a:p>
                  </a:txBody>
                  <a:tcPr marL="7617" marR="7617" marT="7617" marB="0">
                    <a:lnL>
                      <a:noFill/>
                    </a:lnL>
                    <a:lnR>
                      <a:noFill/>
                    </a:lnR>
                    <a:lnT w="38100" cap="flat" cmpd="sng" algn="ctr">
                      <a:solidFill>
                        <a:schemeClr val="tx1"/>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200" b="0" i="0" u="none" strike="noStrike" dirty="0" err="1">
                          <a:solidFill>
                            <a:srgbClr val="00B050"/>
                          </a:solidFill>
                          <a:effectLst/>
                          <a:latin typeface="Calibri" panose="020F0502020204030204" pitchFamily="34" charset="0"/>
                        </a:rPr>
                        <a:t>Hongyuan</a:t>
                      </a:r>
                      <a:r>
                        <a:rPr lang="en-US" sz="1200" b="0" i="0" u="none" strike="noStrike" dirty="0">
                          <a:solidFill>
                            <a:srgbClr val="00B050"/>
                          </a:solidFill>
                          <a:effectLst/>
                          <a:latin typeface="Calibri" panose="020F0502020204030204" pitchFamily="34" charset="0"/>
                        </a:rPr>
                        <a:t> Zhang</a:t>
                      </a:r>
                    </a:p>
                  </a:txBody>
                  <a:tcPr marL="7617" marR="7617" marT="7617" marB="0">
                    <a:lnL>
                      <a:noFill/>
                    </a:lnL>
                    <a:lnR>
                      <a:noFill/>
                    </a:lnR>
                    <a:lnT w="38100" cap="flat" cmpd="sng" algn="ctr">
                      <a:solidFill>
                        <a:schemeClr val="tx1"/>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11-17/1324</a:t>
                      </a:r>
                    </a:p>
                  </a:txBody>
                  <a:tcPr marL="7617" marR="7617" marT="7617" marB="0">
                    <a:lnL w="38100" cap="flat" cmpd="sng" algn="ctr">
                      <a:solidFill>
                        <a:schemeClr val="tx1"/>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Usage of Doppler Bit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B050"/>
                          </a:solidFill>
                          <a:effectLst/>
                          <a:latin typeface="Calibri" panose="020F0502020204030204" pitchFamily="34" charset="0"/>
                        </a:rPr>
                        <a:t>Yujin</a:t>
                      </a:r>
                      <a:r>
                        <a:rPr lang="en-US" sz="1200" b="0" i="0" u="none" strike="noStrike" dirty="0">
                          <a:solidFill>
                            <a:srgbClr val="00B050"/>
                          </a:solidFill>
                          <a:effectLst/>
                          <a:latin typeface="Calibri" panose="020F0502020204030204" pitchFamily="34" charset="0"/>
                        </a:rPr>
                        <a:t> Noh (</a:t>
                      </a:r>
                      <a:r>
                        <a:rPr lang="en-US" sz="1200" b="0" i="0" u="none" strike="noStrike" dirty="0" err="1">
                          <a:solidFill>
                            <a:srgbClr val="00B050"/>
                          </a:solidFill>
                          <a:effectLst/>
                          <a:latin typeface="Calibri" panose="020F0502020204030204" pitchFamily="34" charset="0"/>
                        </a:rPr>
                        <a:t>Newracom</a:t>
                      </a:r>
                      <a:r>
                        <a:rPr lang="en-US" sz="1200" b="0" i="0" u="none" strike="noStrike" dirty="0">
                          <a:solidFill>
                            <a:srgbClr val="00B050"/>
                          </a:solidFill>
                          <a:effectLst/>
                          <a:latin typeface="Calibri" panose="020F0502020204030204" pitchFamily="34" charset="0"/>
                        </a:rPr>
                        <a: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FF0000"/>
                          </a:solidFill>
                          <a:effectLst/>
                          <a:latin typeface="Calibri" panose="020F0502020204030204" pitchFamily="34" charset="0"/>
                        </a:rPr>
                        <a:t>11-17/1325</a:t>
                      </a:r>
                    </a:p>
                  </a:txBody>
                  <a:tcPr marL="7617" marR="7617" marT="7617" marB="0">
                    <a:lnL w="38100" cap="flat" cmpd="sng" algn="ctr">
                      <a:solidFill>
                        <a:schemeClr val="tx1"/>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FF0000"/>
                          </a:solidFill>
                          <a:effectLst/>
                          <a:latin typeface="Calibri" panose="020F0502020204030204" pitchFamily="34" charset="0"/>
                        </a:rPr>
                        <a:t>Text proposal on Usage of Doppler Bit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FF0000"/>
                          </a:solidFill>
                          <a:effectLst/>
                          <a:latin typeface="Calibri" panose="020F0502020204030204" pitchFamily="34" charset="0"/>
                        </a:rPr>
                        <a:t>Yujin</a:t>
                      </a:r>
                      <a:r>
                        <a:rPr lang="en-US" sz="1200" b="0" i="0" u="none" strike="noStrike" dirty="0">
                          <a:solidFill>
                            <a:srgbClr val="FF0000"/>
                          </a:solidFill>
                          <a:effectLst/>
                          <a:latin typeface="Calibri" panose="020F0502020204030204" pitchFamily="34" charset="0"/>
                        </a:rPr>
                        <a:t> Noh (</a:t>
                      </a:r>
                      <a:r>
                        <a:rPr lang="en-US" sz="1200" b="0" i="0" u="none" strike="noStrike" dirty="0" err="1">
                          <a:solidFill>
                            <a:srgbClr val="FF0000"/>
                          </a:solidFill>
                          <a:effectLst/>
                          <a:latin typeface="Calibri" panose="020F0502020204030204" pitchFamily="34" charset="0"/>
                        </a:rPr>
                        <a:t>Newracom</a:t>
                      </a:r>
                      <a:r>
                        <a:rPr lang="en-US" sz="1200" b="0" i="0" u="none" strike="noStrike" dirty="0">
                          <a:solidFill>
                            <a:srgbClr val="FF0000"/>
                          </a:solidFill>
                          <a:effectLst/>
                          <a:latin typeface="Calibri" panose="020F0502020204030204" pitchFamily="34" charset="0"/>
                        </a:rPr>
                        <a: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FF000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FF0000"/>
                          </a:solidFill>
                          <a:effectLst/>
                          <a:latin typeface="Calibri" panose="020F0502020204030204" pitchFamily="34" charset="0"/>
                        </a:rPr>
                        <a:t>11-17/1320</a:t>
                      </a:r>
                    </a:p>
                  </a:txBody>
                  <a:tcPr marL="7617" marR="7617" marT="7617" marB="0">
                    <a:lnL w="38100" cap="flat" cmpd="sng" algn="ctr">
                      <a:solidFill>
                        <a:schemeClr val="tx1"/>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FF0000"/>
                          </a:solidFill>
                          <a:effectLst/>
                          <a:latin typeface="Calibri" panose="020F0502020204030204" pitchFamily="34" charset="0"/>
                        </a:rPr>
                        <a:t>NSYM and TPE at RX </a:t>
                      </a:r>
                      <a:r>
                        <a:rPr lang="en-US" sz="1200" b="0" i="0" u="none" strike="noStrike" dirty="0" smtClean="0">
                          <a:solidFill>
                            <a:srgbClr val="FF0000"/>
                          </a:solidFill>
                          <a:effectLst/>
                          <a:latin typeface="Calibri" panose="020F0502020204030204" pitchFamily="34" charset="0"/>
                        </a:rPr>
                        <a:t>side for </a:t>
                      </a:r>
                      <a:r>
                        <a:rPr lang="en-US" sz="1200" b="0" i="0" u="none" strike="noStrike" dirty="0" err="1">
                          <a:solidFill>
                            <a:srgbClr val="FF0000"/>
                          </a:solidFill>
                          <a:effectLst/>
                          <a:latin typeface="Calibri" panose="020F0502020204030204" pitchFamily="34" charset="0"/>
                        </a:rPr>
                        <a:t>Midamble</a:t>
                      </a:r>
                      <a:r>
                        <a:rPr lang="en-US" sz="1200" b="0" i="0" u="none" strike="noStrike" dirty="0">
                          <a:solidFill>
                            <a:srgbClr val="FF0000"/>
                          </a:solidFill>
                          <a:effectLst/>
                          <a:latin typeface="Calibri" panose="020F0502020204030204" pitchFamily="34" charset="0"/>
                        </a:rPr>
                        <a:t> design - Follow up</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FF0000"/>
                          </a:solidFill>
                          <a:effectLst/>
                          <a:latin typeface="Calibri" panose="020F0502020204030204" pitchFamily="34" charset="0"/>
                        </a:rPr>
                        <a:t>Yujin</a:t>
                      </a:r>
                      <a:r>
                        <a:rPr lang="en-US" sz="1200" b="0" i="0" u="none" strike="noStrike" dirty="0">
                          <a:solidFill>
                            <a:srgbClr val="FF0000"/>
                          </a:solidFill>
                          <a:effectLst/>
                          <a:latin typeface="Calibri" panose="020F0502020204030204" pitchFamily="34" charset="0"/>
                        </a:rPr>
                        <a:t> Noh (</a:t>
                      </a:r>
                      <a:r>
                        <a:rPr lang="en-US" sz="1200" b="0" i="0" u="none" strike="noStrike" dirty="0" err="1">
                          <a:solidFill>
                            <a:srgbClr val="FF0000"/>
                          </a:solidFill>
                          <a:effectLst/>
                          <a:latin typeface="Calibri" panose="020F0502020204030204" pitchFamily="34" charset="0"/>
                        </a:rPr>
                        <a:t>Newracom</a:t>
                      </a:r>
                      <a:r>
                        <a:rPr lang="en-US" sz="1200" b="0" i="0" u="none" strike="noStrike" dirty="0">
                          <a:solidFill>
                            <a:srgbClr val="FF0000"/>
                          </a:solidFill>
                          <a:effectLst/>
                          <a:latin typeface="Calibri" panose="020F0502020204030204" pitchFamily="34" charset="0"/>
                        </a:rPr>
                        <a: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FF000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B050"/>
                          </a:solidFill>
                          <a:effectLst/>
                          <a:latin typeface="Calibri" panose="020F0502020204030204" pitchFamily="34" charset="0"/>
                        </a:rPr>
                        <a:t>11-17/1357</a:t>
                      </a:r>
                    </a:p>
                  </a:txBody>
                  <a:tcPr marL="7617" marR="7617" marT="7617" marB="0">
                    <a:lnL w="38100" cap="flat" cmpd="sng" algn="ctr">
                      <a:solidFill>
                        <a:schemeClr val="tx1"/>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B050"/>
                          </a:solidFill>
                          <a:effectLst/>
                          <a:latin typeface="Calibri" panose="020F0502020204030204" pitchFamily="34" charset="0"/>
                        </a:rPr>
                        <a:t>Capablity</a:t>
                      </a:r>
                      <a:r>
                        <a:rPr lang="en-US" sz="1200" b="0" i="0" u="none" strike="noStrike" dirty="0">
                          <a:solidFill>
                            <a:srgbClr val="00B050"/>
                          </a:solidFill>
                          <a:effectLst/>
                          <a:latin typeface="Calibri" panose="020F0502020204030204" pitchFamily="34" charset="0"/>
                        </a:rPr>
                        <a:t> on Doppler Mode</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Ross </a:t>
                      </a:r>
                      <a:r>
                        <a:rPr lang="en-US" sz="1200" b="0" i="0" u="none" strike="noStrike" dirty="0" err="1">
                          <a:solidFill>
                            <a:srgbClr val="00B050"/>
                          </a:solidFill>
                          <a:effectLst/>
                          <a:latin typeface="Calibri" panose="020F0502020204030204" pitchFamily="34" charset="0"/>
                        </a:rPr>
                        <a:t>Jian</a:t>
                      </a:r>
                      <a:r>
                        <a:rPr lang="en-US" sz="1200" b="0" i="0" u="none" strike="noStrike" dirty="0">
                          <a:solidFill>
                            <a:srgbClr val="00B050"/>
                          </a:solidFill>
                          <a:effectLst/>
                          <a:latin typeface="Calibri" panose="020F0502020204030204" pitchFamily="34" charset="0"/>
                        </a:rPr>
                        <a:t> Yu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B050"/>
                          </a:solidFill>
                          <a:effectLst/>
                          <a:latin typeface="Calibri" panose="020F0502020204030204" pitchFamily="34" charset="0"/>
                        </a:rPr>
                        <a:t>11-17/1366</a:t>
                      </a:r>
                    </a:p>
                  </a:txBody>
                  <a:tcPr marL="7617" marR="7617" marT="7617" marB="0">
                    <a:lnL w="38100" cap="flat" cmpd="sng" algn="ctr">
                      <a:solidFill>
                        <a:schemeClr val="tx1"/>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B050"/>
                          </a:solidFill>
                          <a:effectLst/>
                          <a:latin typeface="Calibri" panose="020F0502020204030204" pitchFamily="34" charset="0"/>
                        </a:rPr>
                        <a:t>midamble</a:t>
                      </a:r>
                      <a:r>
                        <a:rPr lang="en-US" sz="1200" b="0" i="0" u="none" strike="noStrike" dirty="0">
                          <a:solidFill>
                            <a:srgbClr val="00B050"/>
                          </a:solidFill>
                          <a:effectLst/>
                          <a:latin typeface="Calibri" panose="020F0502020204030204" pitchFamily="34" charset="0"/>
                        </a:rPr>
                        <a:t> design continued</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B050"/>
                          </a:solidFill>
                          <a:effectLst/>
                          <a:latin typeface="Calibri" panose="020F0502020204030204" pitchFamily="34" charset="0"/>
                        </a:rPr>
                        <a:t>Hongyuan</a:t>
                      </a:r>
                      <a:r>
                        <a:rPr lang="en-US" sz="1200" b="0" i="0" u="none" strike="noStrike" dirty="0">
                          <a:solidFill>
                            <a:srgbClr val="00B050"/>
                          </a:solidFill>
                          <a:effectLst/>
                          <a:latin typeface="Calibri" panose="020F0502020204030204" pitchFamily="34" charset="0"/>
                        </a:rPr>
                        <a:t>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B050"/>
                          </a:solidFill>
                          <a:effectLst/>
                          <a:latin typeface="Calibri" panose="020F0502020204030204" pitchFamily="34" charset="0"/>
                        </a:rPr>
                        <a:t>11-17/1376</a:t>
                      </a:r>
                    </a:p>
                  </a:txBody>
                  <a:tcPr marL="7617" marR="7617" marT="7617" marB="0">
                    <a:lnL w="38100" cap="flat" cmpd="sng" algn="ctr">
                      <a:solidFill>
                        <a:schemeClr val="tx1"/>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Use of Doppler bit in 11ax</a:t>
                      </a:r>
                    </a:p>
                  </a:txBody>
                  <a:tcPr marL="7617" marR="7617" marT="7617" marB="0">
                    <a:lnL>
                      <a:noFill/>
                    </a:lnL>
                    <a:lnR>
                      <a:noFill/>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l" fontAlgn="t"/>
                      <a:r>
                        <a:rPr lang="en-US" sz="1200" b="0" i="0" u="none" strike="noStrike" dirty="0" err="1">
                          <a:solidFill>
                            <a:srgbClr val="00B050"/>
                          </a:solidFill>
                          <a:effectLst/>
                          <a:latin typeface="Calibri" panose="020F0502020204030204" pitchFamily="34" charset="0"/>
                        </a:rPr>
                        <a:t>Jianhan</a:t>
                      </a:r>
                      <a:r>
                        <a:rPr lang="en-US" sz="1200" b="0" i="0" u="none" strike="noStrike" dirty="0">
                          <a:solidFill>
                            <a:srgbClr val="00B050"/>
                          </a:solidFill>
                          <a:effectLst/>
                          <a:latin typeface="Calibri" panose="020F0502020204030204" pitchFamily="34" charset="0"/>
                        </a:rPr>
                        <a:t> Liu</a:t>
                      </a:r>
                    </a:p>
                  </a:txBody>
                  <a:tcPr marL="7617" marR="7617" marT="7617" marB="0">
                    <a:lnL>
                      <a:noFill/>
                    </a:lnL>
                    <a:lnR>
                      <a:noFill/>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r>
              <a:tr h="108438">
                <a:tc>
                  <a:txBody>
                    <a:bodyPr/>
                    <a:lstStyle/>
                    <a:p>
                      <a:pPr algn="l" fontAlgn="t"/>
                      <a:r>
                        <a:rPr lang="en-US" sz="1200" b="0" i="0" u="none" strike="noStrike" dirty="0">
                          <a:solidFill>
                            <a:srgbClr val="00B050"/>
                          </a:solidFill>
                          <a:effectLst/>
                          <a:latin typeface="Calibri" panose="020F0502020204030204" pitchFamily="34" charset="0"/>
                        </a:rPr>
                        <a:t>11-17/1001</a:t>
                      </a:r>
                    </a:p>
                  </a:txBody>
                  <a:tcPr marL="7617" marR="7617" marT="7617" marB="0">
                    <a:lnL w="38100" cap="flat" cmpd="sng" algn="ctr">
                      <a:solidFill>
                        <a:srgbClr val="FF0000"/>
                      </a:solidFill>
                      <a:prstDash val="solid"/>
                      <a:round/>
                      <a:headEnd type="none" w="med" len="med"/>
                      <a:tailEnd type="none" w="med" len="med"/>
                    </a:lnL>
                    <a:lnR>
                      <a:noFill/>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crs-on-28-2-2-txvector-and-rxvector-part-1</a:t>
                      </a:r>
                    </a:p>
                  </a:txBody>
                  <a:tcPr marL="7617" marR="7617" marT="7617" marB="0">
                    <a:lnL>
                      <a:noFill/>
                    </a:lnL>
                    <a:lnR>
                      <a:noFill/>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Bo Sun (ZTE Corporation)</a:t>
                      </a:r>
                    </a:p>
                  </a:txBody>
                  <a:tcPr marL="7617" marR="7617" marT="7617" marB="0">
                    <a:lnL>
                      <a:noFill/>
                    </a:lnL>
                    <a:lnR>
                      <a:noFill/>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B050"/>
                          </a:solidFill>
                          <a:effectLst/>
                          <a:latin typeface="Calibri" panose="020F0502020204030204" pitchFamily="34" charset="0"/>
                        </a:rPr>
                        <a:t>11-17/1307</a:t>
                      </a:r>
                    </a:p>
                  </a:txBody>
                  <a:tcPr marL="7617" marR="7617" marT="7617" marB="0">
                    <a:lnL w="38100" cap="flat" cmpd="sng" algn="ctr">
                      <a:solidFill>
                        <a:srgbClr val="FF0000"/>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noFill/>
                  </a:tcPr>
                </a:tc>
                <a:tc>
                  <a:txBody>
                    <a:bodyPr/>
                    <a:lstStyle/>
                    <a:p>
                      <a:pPr algn="l" fontAlgn="t"/>
                      <a:r>
                        <a:rPr lang="en-US" sz="1200" b="0" i="0" u="none" strike="noStrike" dirty="0">
                          <a:solidFill>
                            <a:srgbClr val="00B050"/>
                          </a:solidFill>
                          <a:effectLst/>
                          <a:latin typeface="Calibri" panose="020F0502020204030204" pitchFamily="34" charset="0"/>
                        </a:rPr>
                        <a:t>Changes to NDP feedback </a:t>
                      </a:r>
                      <a:r>
                        <a:rPr lang="en-US" sz="1200" b="0" i="0" u="none" strike="noStrike" dirty="0" err="1">
                          <a:solidFill>
                            <a:srgbClr val="00B050"/>
                          </a:solidFill>
                          <a:effectLst/>
                          <a:latin typeface="Calibri" panose="020F0502020204030204" pitchFamily="34" charset="0"/>
                        </a:rPr>
                        <a:t>Tx</a:t>
                      </a:r>
                      <a:r>
                        <a:rPr lang="en-US" sz="1200" b="0" i="0" u="none" strike="noStrike" dirty="0">
                          <a:solidFill>
                            <a:srgbClr val="00B050"/>
                          </a:solidFill>
                          <a:effectLst/>
                          <a:latin typeface="Calibri" panose="020F0502020204030204" pitchFamily="34" charset="0"/>
                        </a:rPr>
                        <a:t>/Rx vector</a:t>
                      </a:r>
                    </a:p>
                  </a:txBody>
                  <a:tcPr marL="7617" marR="7617" marT="7617" marB="0">
                    <a:lnL>
                      <a:noFill/>
                    </a:lnL>
                    <a:lnR>
                      <a:noFill/>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noFill/>
                  </a:tcPr>
                </a:tc>
                <a:tc>
                  <a:txBody>
                    <a:bodyPr/>
                    <a:lstStyle/>
                    <a:p>
                      <a:pPr algn="l" fontAlgn="t"/>
                      <a:r>
                        <a:rPr lang="en-US" sz="1200" b="0" i="0" u="none" strike="noStrike" dirty="0" err="1">
                          <a:solidFill>
                            <a:srgbClr val="00B050"/>
                          </a:solidFill>
                          <a:effectLst/>
                          <a:latin typeface="Calibri" panose="020F0502020204030204" pitchFamily="34" charset="0"/>
                        </a:rPr>
                        <a:t>Xiaogang</a:t>
                      </a:r>
                      <a:r>
                        <a:rPr lang="en-US" sz="1200" b="0" i="0" u="none" strike="noStrike" dirty="0">
                          <a:solidFill>
                            <a:srgbClr val="00B050"/>
                          </a:solidFill>
                          <a:effectLst/>
                          <a:latin typeface="Calibri" panose="020F0502020204030204" pitchFamily="34" charset="0"/>
                        </a:rPr>
                        <a:t> Chen (Intel)</a:t>
                      </a:r>
                    </a:p>
                  </a:txBody>
                  <a:tcPr marL="7617" marR="7617" marT="7617" marB="0">
                    <a:lnL>
                      <a:noFill/>
                    </a:lnL>
                    <a:lnR>
                      <a:noFill/>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noFill/>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rgbClr val="FF0000"/>
                      </a:solidFill>
                      <a:prstDash val="solid"/>
                      <a:round/>
                      <a:headEnd type="none" w="med" len="med"/>
                      <a:tailEnd type="none" w="med" len="med"/>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noFill/>
                  </a:tcPr>
                </a:tc>
              </a:tr>
              <a:tr h="108438">
                <a:tc>
                  <a:txBody>
                    <a:bodyPr/>
                    <a:lstStyle/>
                    <a:p>
                      <a:pPr algn="l" fontAlgn="t"/>
                      <a:r>
                        <a:rPr lang="en-US" sz="1200" b="0" i="0" u="none" strike="noStrike" dirty="0">
                          <a:solidFill>
                            <a:srgbClr val="000000"/>
                          </a:solidFill>
                          <a:effectLst/>
                          <a:latin typeface="Calibri" panose="020F0502020204030204" pitchFamily="34" charset="0"/>
                        </a:rPr>
                        <a:t>11-17/1350</a:t>
                      </a:r>
                    </a:p>
                  </a:txBody>
                  <a:tcPr marL="7617" marR="7617" marT="7617" marB="0">
                    <a:lnL w="38100" cap="flat" cmpd="sng" algn="ctr">
                      <a:solidFill>
                        <a:srgbClr val="00B0F0"/>
                      </a:solidFill>
                      <a:prstDash val="solid"/>
                      <a:round/>
                      <a:headEnd type="none" w="med" len="med"/>
                      <a:tailEnd type="none" w="med" len="med"/>
                    </a:lnL>
                    <a:lnR>
                      <a:noFill/>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000000"/>
                          </a:solidFill>
                          <a:effectLst/>
                          <a:latin typeface="Calibri" panose="020F0502020204030204" pitchFamily="34" charset="0"/>
                        </a:rPr>
                        <a:t>On-TX-EVM</a:t>
                      </a:r>
                    </a:p>
                  </a:txBody>
                  <a:tcPr marL="7617" marR="7617" marT="7617" marB="0">
                    <a:lnL>
                      <a:noFill/>
                    </a:lnL>
                    <a:lnR>
                      <a:noFill/>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000000"/>
                          </a:solidFill>
                          <a:effectLst/>
                          <a:latin typeface="Calibri" panose="020F0502020204030204" pitchFamily="34" charset="0"/>
                        </a:rPr>
                        <a:t>Ron </a:t>
                      </a:r>
                      <a:r>
                        <a:rPr lang="en-US" sz="1200" b="0" i="0" u="none" strike="noStrike" dirty="0" err="1">
                          <a:solidFill>
                            <a:srgbClr val="000000"/>
                          </a:solidFill>
                          <a:effectLst/>
                          <a:latin typeface="Calibri" panose="020F0502020204030204" pitchFamily="34" charset="0"/>
                        </a:rPr>
                        <a:t>Porat</a:t>
                      </a:r>
                      <a:endParaRPr lang="en-US" sz="1200" b="0" i="0" u="none" strike="noStrike" dirty="0">
                        <a:solidFill>
                          <a:srgbClr val="000000"/>
                        </a:solidFill>
                        <a:effectLst/>
                        <a:latin typeface="Calibri" panose="020F0502020204030204" pitchFamily="34" charset="0"/>
                      </a:endParaRPr>
                    </a:p>
                  </a:txBody>
                  <a:tcPr marL="7617" marR="7617" marT="7617" marB="0">
                    <a:lnL>
                      <a:noFill/>
                    </a:lnL>
                    <a:lnR>
                      <a:noFill/>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Calibri" panose="020F0502020204030204" pitchFamily="34" charset="0"/>
                        </a:rPr>
                        <a:t>PHY</a:t>
                      </a:r>
                    </a:p>
                  </a:txBody>
                  <a:tcPr marL="7617" marR="7617" marT="7617" marB="0" anchor="b">
                    <a:lnL>
                      <a:noFill/>
                    </a:lnL>
                    <a:lnR w="38100" cap="flat" cmpd="sng" algn="ctr">
                      <a:solidFill>
                        <a:srgbClr val="00B0F0"/>
                      </a:solidFill>
                      <a:prstDash val="solid"/>
                      <a:round/>
                      <a:headEnd type="none" w="med" len="med"/>
                      <a:tailEnd type="none" w="med" len="med"/>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11-17/1374</a:t>
                      </a:r>
                    </a:p>
                  </a:txBody>
                  <a:tcPr marL="7617" marR="7617" marT="7617" marB="0">
                    <a:lnL w="38100" cap="flat" cmpd="sng" algn="ctr">
                      <a:solidFill>
                        <a:srgbClr val="00B0F0"/>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00B050"/>
                          </a:solidFill>
                          <a:effectLst/>
                          <a:latin typeface="Calibri" panose="020F0502020204030204" pitchFamily="34" charset="0"/>
                        </a:rPr>
                        <a:t>EVM with amplitude drift </a:t>
                      </a:r>
                      <a:r>
                        <a:rPr lang="en-US" sz="1200" b="0" i="0" u="none" strike="noStrike" dirty="0" err="1">
                          <a:solidFill>
                            <a:srgbClr val="00B050"/>
                          </a:solidFill>
                          <a:effectLst/>
                          <a:latin typeface="Calibri" panose="020F0502020204030204" pitchFamily="34" charset="0"/>
                        </a:rPr>
                        <a:t>ompensation</a:t>
                      </a:r>
                      <a:endParaRPr lang="en-US" sz="1200" b="0" i="0" u="none" strike="noStrike" dirty="0">
                        <a:solidFill>
                          <a:srgbClr val="00B05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err="1">
                          <a:solidFill>
                            <a:srgbClr val="00B050"/>
                          </a:solidFill>
                          <a:effectLst/>
                          <a:latin typeface="Calibri" panose="020F0502020204030204" pitchFamily="34" charset="0"/>
                        </a:rPr>
                        <a:t>Jianhan</a:t>
                      </a:r>
                      <a:r>
                        <a:rPr lang="en-US" sz="1200" b="0" i="0" u="none" strike="noStrike" dirty="0">
                          <a:solidFill>
                            <a:srgbClr val="00B050"/>
                          </a:solidFill>
                          <a:effectLst/>
                          <a:latin typeface="Calibri" panose="020F0502020204030204" pitchFamily="34" charset="0"/>
                        </a:rPr>
                        <a:t>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rgbClr val="00B0F0"/>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11-17/1375</a:t>
                      </a:r>
                    </a:p>
                  </a:txBody>
                  <a:tcPr marL="7617" marR="7617" marT="7617" marB="0">
                    <a:lnL w="38100" cap="flat" cmpd="sng" algn="ctr">
                      <a:solidFill>
                        <a:srgbClr val="00B0F0"/>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38100" cap="flat" cmpd="sng" algn="ctr">
                      <a:solidFill>
                        <a:srgbClr val="00B050"/>
                      </a:solidFill>
                      <a:prstDash val="solid"/>
                      <a:round/>
                      <a:headEnd type="none" w="med" len="med"/>
                      <a:tailEnd type="none" w="med" len="med"/>
                    </a:lnB>
                    <a:noFill/>
                  </a:tcPr>
                </a:tc>
                <a:tc>
                  <a:txBody>
                    <a:bodyPr/>
                    <a:lstStyle/>
                    <a:p>
                      <a:pPr algn="l" fontAlgn="t"/>
                      <a:r>
                        <a:rPr lang="en-US" sz="1200" b="0" i="0" u="none" strike="noStrike" dirty="0">
                          <a:solidFill>
                            <a:srgbClr val="00B050"/>
                          </a:solidFill>
                          <a:effectLst/>
                          <a:latin typeface="Calibri" panose="020F0502020204030204" pitchFamily="34" charset="0"/>
                        </a:rPr>
                        <a:t>Test Changes on Transmitter modulation accuracy (EVM) text</a:t>
                      </a:r>
                    </a:p>
                  </a:txBody>
                  <a:tcPr marL="7617" marR="7617" marT="7617" marB="0">
                    <a:lnL>
                      <a:noFill/>
                    </a:lnL>
                    <a:lnR>
                      <a:noFill/>
                    </a:lnR>
                    <a:lnT w="6350" cap="flat" cmpd="sng" algn="ctr">
                      <a:solidFill>
                        <a:srgbClr val="9BC2E6"/>
                      </a:solidFill>
                      <a:prstDash val="solid"/>
                      <a:round/>
                      <a:headEnd type="none" w="med" len="med"/>
                      <a:tailEnd type="none" w="med" len="med"/>
                    </a:lnT>
                    <a:lnB w="38100" cap="flat" cmpd="sng" algn="ctr">
                      <a:solidFill>
                        <a:srgbClr val="00B050"/>
                      </a:solidFill>
                      <a:prstDash val="solid"/>
                      <a:round/>
                      <a:headEnd type="none" w="med" len="med"/>
                      <a:tailEnd type="none" w="med" len="med"/>
                    </a:lnB>
                    <a:noFill/>
                  </a:tcPr>
                </a:tc>
                <a:tc>
                  <a:txBody>
                    <a:bodyPr/>
                    <a:lstStyle/>
                    <a:p>
                      <a:pPr algn="l" fontAlgn="t"/>
                      <a:r>
                        <a:rPr lang="en-US" sz="1200" b="0" i="0" u="none" strike="noStrike" dirty="0" err="1">
                          <a:solidFill>
                            <a:srgbClr val="00B050"/>
                          </a:solidFill>
                          <a:effectLst/>
                          <a:latin typeface="Calibri" panose="020F0502020204030204" pitchFamily="34" charset="0"/>
                        </a:rPr>
                        <a:t>Jianhan</a:t>
                      </a:r>
                      <a:r>
                        <a:rPr lang="en-US" sz="1200" b="0" i="0" u="none" strike="noStrike" dirty="0">
                          <a:solidFill>
                            <a:srgbClr val="00B050"/>
                          </a:solidFill>
                          <a:effectLst/>
                          <a:latin typeface="Calibri" panose="020F0502020204030204" pitchFamily="34" charset="0"/>
                        </a:rPr>
                        <a:t> Liu</a:t>
                      </a:r>
                    </a:p>
                  </a:txBody>
                  <a:tcPr marL="7617" marR="7617" marT="7617" marB="0">
                    <a:lnL>
                      <a:noFill/>
                    </a:lnL>
                    <a:lnR>
                      <a:noFill/>
                    </a:lnR>
                    <a:lnT w="6350" cap="flat" cmpd="sng" algn="ctr">
                      <a:solidFill>
                        <a:srgbClr val="9BC2E6"/>
                      </a:solidFill>
                      <a:prstDash val="solid"/>
                      <a:round/>
                      <a:headEnd type="none" w="med" len="med"/>
                      <a:tailEnd type="none" w="med" len="med"/>
                    </a:lnT>
                    <a:lnB w="38100" cap="flat" cmpd="sng" algn="ctr">
                      <a:solidFill>
                        <a:srgbClr val="00B050"/>
                      </a:solidFill>
                      <a:prstDash val="solid"/>
                      <a:round/>
                      <a:headEnd type="none" w="med" len="med"/>
                      <a:tailEnd type="none" w="med" len="med"/>
                    </a:lnB>
                    <a:noFill/>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rgbClr val="00B0F0"/>
                      </a:solidFill>
                      <a:prstDash val="solid"/>
                      <a:round/>
                      <a:headEnd type="none" w="med" len="med"/>
                      <a:tailEnd type="none" w="med" len="med"/>
                    </a:lnR>
                    <a:lnT w="6350" cap="flat" cmpd="sng" algn="ctr">
                      <a:solidFill>
                        <a:srgbClr val="9BC2E6"/>
                      </a:solidFill>
                      <a:prstDash val="solid"/>
                      <a:round/>
                      <a:headEnd type="none" w="med" len="med"/>
                      <a:tailEnd type="none" w="med" len="med"/>
                    </a:lnT>
                    <a:lnB w="38100" cap="flat" cmpd="sng" algn="ctr">
                      <a:solidFill>
                        <a:srgbClr val="00B050"/>
                      </a:solidFill>
                      <a:prstDash val="solid"/>
                      <a:round/>
                      <a:headEnd type="none" w="med" len="med"/>
                      <a:tailEnd type="none" w="med" len="med"/>
                    </a:lnB>
                    <a:no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11-17/1361</a:t>
                      </a:r>
                    </a:p>
                  </a:txBody>
                  <a:tcPr marL="7617" marR="7617" marT="7617" marB="0">
                    <a:lnL w="38100" cap="flat" cmpd="sng" algn="ctr">
                      <a:solidFill>
                        <a:srgbClr val="00B050"/>
                      </a:solidFill>
                      <a:prstDash val="solid"/>
                      <a:round/>
                      <a:headEnd type="none" w="med" len="med"/>
                      <a:tailEnd type="none" w="med" len="med"/>
                    </a:lnL>
                    <a:lnR>
                      <a:noFill/>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CRs for 20MHz-only STA - Part 4</a:t>
                      </a:r>
                    </a:p>
                  </a:txBody>
                  <a:tcPr marL="7617" marR="7617" marT="7617" marB="0">
                    <a:lnL>
                      <a:noFill/>
                    </a:lnL>
                    <a:lnR>
                      <a:noFill/>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c>
                  <a:txBody>
                    <a:bodyPr/>
                    <a:lstStyle/>
                    <a:p>
                      <a:pPr algn="l" fontAlgn="t"/>
                      <a:r>
                        <a:rPr lang="en-US" sz="1200" b="0" i="0" u="none" strike="noStrike" dirty="0" err="1">
                          <a:solidFill>
                            <a:srgbClr val="00B050"/>
                          </a:solidFill>
                          <a:effectLst/>
                          <a:latin typeface="Calibri" panose="020F0502020204030204" pitchFamily="34" charset="0"/>
                        </a:rPr>
                        <a:t>Sungeun</a:t>
                      </a:r>
                      <a:r>
                        <a:rPr lang="en-US" sz="1200" b="0" i="0" u="none" strike="noStrike" dirty="0">
                          <a:solidFill>
                            <a:srgbClr val="00B050"/>
                          </a:solidFill>
                          <a:effectLst/>
                          <a:latin typeface="Calibri" panose="020F0502020204030204" pitchFamily="34" charset="0"/>
                        </a:rPr>
                        <a:t> Lee </a:t>
                      </a:r>
                    </a:p>
                  </a:txBody>
                  <a:tcPr marL="7617" marR="7617" marT="7617" marB="0">
                    <a:lnL>
                      <a:noFill/>
                    </a:lnL>
                    <a:lnR>
                      <a:noFill/>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rgbClr val="00B050"/>
                      </a:solidFill>
                      <a:prstDash val="solid"/>
                      <a:round/>
                      <a:headEnd type="none" w="med" len="med"/>
                      <a:tailEnd type="none" w="med" len="med"/>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r>
            </a:tbl>
          </a:graphicData>
        </a:graphic>
      </p:graphicFrame>
      <p:sp>
        <p:nvSpPr>
          <p:cNvPr id="12" name="TextBox 11"/>
          <p:cNvSpPr txBox="1"/>
          <p:nvPr/>
        </p:nvSpPr>
        <p:spPr>
          <a:xfrm>
            <a:off x="0" y="3657600"/>
            <a:ext cx="914400" cy="276999"/>
          </a:xfrm>
          <a:prstGeom prst="rect">
            <a:avLst/>
          </a:prstGeom>
          <a:noFill/>
        </p:spPr>
        <p:txBody>
          <a:bodyPr wrap="square" rtlCol="0">
            <a:spAutoFit/>
          </a:bodyPr>
          <a:lstStyle/>
          <a:p>
            <a:pPr algn="r"/>
            <a:r>
              <a:rPr lang="en-US" altLang="zh-CN" dirty="0" smtClean="0"/>
              <a:t>Tue, AM2</a:t>
            </a:r>
            <a:endParaRPr lang="zh-CN" altLang="en-US" dirty="0"/>
          </a:p>
        </p:txBody>
      </p:sp>
      <p:sp>
        <p:nvSpPr>
          <p:cNvPr id="13" name="TextBox 12"/>
          <p:cNvSpPr txBox="1"/>
          <p:nvPr/>
        </p:nvSpPr>
        <p:spPr>
          <a:xfrm>
            <a:off x="0" y="4495800"/>
            <a:ext cx="914400" cy="276999"/>
          </a:xfrm>
          <a:prstGeom prst="rect">
            <a:avLst/>
          </a:prstGeom>
          <a:noFill/>
        </p:spPr>
        <p:txBody>
          <a:bodyPr wrap="square" rtlCol="0">
            <a:spAutoFit/>
          </a:bodyPr>
          <a:lstStyle/>
          <a:p>
            <a:pPr algn="r"/>
            <a:r>
              <a:rPr lang="en-US" altLang="zh-CN" dirty="0" smtClean="0"/>
              <a:t>Mon, EVE</a:t>
            </a:r>
            <a:endParaRPr lang="zh-CN" altLang="en-US" dirty="0"/>
          </a:p>
        </p:txBody>
      </p:sp>
      <p:sp>
        <p:nvSpPr>
          <p:cNvPr id="14" name="TextBox 13"/>
          <p:cNvSpPr txBox="1"/>
          <p:nvPr/>
        </p:nvSpPr>
        <p:spPr>
          <a:xfrm>
            <a:off x="0" y="5029200"/>
            <a:ext cx="914400" cy="276999"/>
          </a:xfrm>
          <a:prstGeom prst="rect">
            <a:avLst/>
          </a:prstGeom>
          <a:noFill/>
        </p:spPr>
        <p:txBody>
          <a:bodyPr wrap="square" rtlCol="0">
            <a:spAutoFit/>
          </a:bodyPr>
          <a:lstStyle/>
          <a:p>
            <a:pPr algn="r"/>
            <a:r>
              <a:rPr lang="en-US" altLang="zh-CN" dirty="0" smtClean="0"/>
              <a:t>?</a:t>
            </a:r>
            <a:endParaRPr lang="zh-CN" altLang="en-US" dirty="0"/>
          </a:p>
        </p:txBody>
      </p:sp>
      <p:sp>
        <p:nvSpPr>
          <p:cNvPr id="15" name="TextBox 14"/>
          <p:cNvSpPr txBox="1"/>
          <p:nvPr/>
        </p:nvSpPr>
        <p:spPr>
          <a:xfrm>
            <a:off x="0" y="5562600"/>
            <a:ext cx="914400" cy="276999"/>
          </a:xfrm>
          <a:prstGeom prst="rect">
            <a:avLst/>
          </a:prstGeom>
          <a:noFill/>
        </p:spPr>
        <p:txBody>
          <a:bodyPr wrap="square" rtlCol="0">
            <a:spAutoFit/>
          </a:bodyPr>
          <a:lstStyle/>
          <a:p>
            <a:pPr algn="r"/>
            <a:r>
              <a:rPr lang="en-US" altLang="zh-CN" dirty="0" smtClean="0"/>
              <a:t>?</a:t>
            </a:r>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TextBox 8"/>
          <p:cNvSpPr txBox="1"/>
          <p:nvPr/>
        </p:nvSpPr>
        <p:spPr>
          <a:xfrm>
            <a:off x="1676400" y="1752601"/>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graphicFrame>
        <p:nvGraphicFramePr>
          <p:cNvPr id="11" name="Table 5"/>
          <p:cNvGraphicFramePr>
            <a:graphicFrameLocks noGrp="1"/>
          </p:cNvGraphicFramePr>
          <p:nvPr>
            <p:extLst>
              <p:ext uri="{D42A27DB-BD31-4B8C-83A1-F6EECF244321}">
                <p14:modId xmlns="" xmlns:p14="http://schemas.microsoft.com/office/powerpoint/2010/main" val="1051941627"/>
              </p:ext>
            </p:extLst>
          </p:nvPr>
        </p:nvGraphicFramePr>
        <p:xfrm>
          <a:off x="914400" y="3017556"/>
          <a:ext cx="7391401" cy="3238449"/>
        </p:xfrm>
        <a:graphic>
          <a:graphicData uri="http://schemas.openxmlformats.org/drawingml/2006/table">
            <a:tbl>
              <a:tblPr/>
              <a:tblGrid>
                <a:gridCol w="838200"/>
                <a:gridCol w="4038600"/>
                <a:gridCol w="1846991"/>
                <a:gridCol w="667610"/>
              </a:tblGrid>
              <a:tr h="108438">
                <a:tc>
                  <a:txBody>
                    <a:bodyPr/>
                    <a:lstStyle/>
                    <a:p>
                      <a:pPr algn="ctr" fontAlgn="b"/>
                      <a:r>
                        <a:rPr lang="en-US" sz="1200" b="1" i="0" u="none" strike="noStrike" dirty="0">
                          <a:solidFill>
                            <a:srgbClr val="FFFFFF"/>
                          </a:solidFill>
                          <a:effectLst/>
                          <a:latin typeface="Calibri" panose="020F0502020204030204" pitchFamily="34" charset="0"/>
                        </a:rPr>
                        <a:t>DCN</a:t>
                      </a:r>
                    </a:p>
                  </a:txBody>
                  <a:tcPr marL="7617" marR="7617" marT="76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200" b="1" i="0" u="none" strike="noStrike" dirty="0">
                          <a:solidFill>
                            <a:srgbClr val="FFFFFF"/>
                          </a:solidFill>
                          <a:effectLst/>
                          <a:latin typeface="Calibri" panose="020F0502020204030204" pitchFamily="34" charset="0"/>
                        </a:rPr>
                        <a:t>Title</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200" b="1" i="0" u="none" strike="noStrike">
                          <a:solidFill>
                            <a:srgbClr val="FFFFFF"/>
                          </a:solidFill>
                          <a:effectLst/>
                          <a:latin typeface="Calibri" panose="020F0502020204030204" pitchFamily="34" charset="0"/>
                        </a:rPr>
                        <a:t>Author</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200" b="1" i="0" u="none" strike="noStrike">
                          <a:solidFill>
                            <a:srgbClr val="FFFFFF"/>
                          </a:solidFill>
                          <a:effectLst/>
                          <a:latin typeface="Calibri" panose="020F0502020204030204" pitchFamily="34" charset="0"/>
                        </a:rPr>
                        <a:t>Ad Hoc</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11-17/1296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00B050"/>
                          </a:solidFill>
                          <a:effectLst/>
                          <a:latin typeface="Calibri" panose="020F0502020204030204" pitchFamily="34" charset="0"/>
                        </a:rPr>
                        <a:t>CR-Miscellaneous-Part-1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err="1">
                          <a:solidFill>
                            <a:srgbClr val="00B050"/>
                          </a:solidFill>
                          <a:effectLst/>
                          <a:latin typeface="Calibri" panose="020F0502020204030204" pitchFamily="34" charset="0"/>
                        </a:rPr>
                        <a:t>Lochan</a:t>
                      </a:r>
                      <a:r>
                        <a:rPr lang="en-US" sz="1200" b="0" i="0" u="none" strike="noStrike" dirty="0">
                          <a:solidFill>
                            <a:srgbClr val="00B050"/>
                          </a:solidFill>
                          <a:effectLst/>
                          <a:latin typeface="Calibri" panose="020F0502020204030204" pitchFamily="34" charset="0"/>
                        </a:rPr>
                        <a:t> </a:t>
                      </a:r>
                      <a:r>
                        <a:rPr lang="en-US" sz="1200" b="0" i="0" u="none" strike="noStrike" dirty="0" err="1">
                          <a:solidFill>
                            <a:srgbClr val="00B050"/>
                          </a:solidFill>
                          <a:effectLst/>
                          <a:latin typeface="Calibri" panose="020F0502020204030204" pitchFamily="34" charset="0"/>
                        </a:rPr>
                        <a:t>Verma</a:t>
                      </a:r>
                      <a:r>
                        <a:rPr lang="en-US" sz="1200" b="0" i="0" u="none" strike="noStrike" dirty="0">
                          <a:solidFill>
                            <a:srgbClr val="00B050"/>
                          </a:solidFill>
                          <a:effectLst/>
                          <a:latin typeface="Calibri" panose="020F0502020204030204" pitchFamily="34" charset="0"/>
                        </a:rPr>
                        <a:t> (Qualcomm)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11-17/1306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00B050"/>
                          </a:solidFill>
                          <a:effectLst/>
                          <a:latin typeface="Calibri" panose="020F0502020204030204" pitchFamily="34" charset="0"/>
                        </a:rPr>
                        <a:t>PHY_CR_28.3.3.2</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err="1">
                          <a:solidFill>
                            <a:srgbClr val="00B050"/>
                          </a:solidFill>
                          <a:effectLst/>
                          <a:latin typeface="Calibri" panose="020F0502020204030204" pitchFamily="34" charset="0"/>
                        </a:rPr>
                        <a:t>Xiaogang</a:t>
                      </a:r>
                      <a:r>
                        <a:rPr lang="en-US" sz="1200" b="0" i="0" u="none" strike="noStrike" dirty="0">
                          <a:solidFill>
                            <a:srgbClr val="00B050"/>
                          </a:solidFill>
                          <a:effectLst/>
                          <a:latin typeface="Calibri" panose="020F0502020204030204" pitchFamily="34" charset="0"/>
                        </a:rPr>
                        <a:t> Chen (Intel)</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11-17/1315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00B050"/>
                          </a:solidFill>
                          <a:effectLst/>
                          <a:latin typeface="Calibri" panose="020F0502020204030204" pitchFamily="34" charset="0"/>
                        </a:rPr>
                        <a:t>Resolution to CID8576</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err="1">
                          <a:solidFill>
                            <a:srgbClr val="00B050"/>
                          </a:solidFill>
                          <a:effectLst/>
                          <a:latin typeface="Calibri" panose="020F0502020204030204" pitchFamily="34" charset="0"/>
                        </a:rPr>
                        <a:t>Yujin</a:t>
                      </a:r>
                      <a:r>
                        <a:rPr lang="en-US" sz="1200" b="0" i="0" u="none" strike="noStrike" dirty="0">
                          <a:solidFill>
                            <a:srgbClr val="00B050"/>
                          </a:solidFill>
                          <a:effectLst/>
                          <a:latin typeface="Calibri" panose="020F0502020204030204" pitchFamily="34" charset="0"/>
                        </a:rPr>
                        <a:t> Noh (</a:t>
                      </a:r>
                      <a:r>
                        <a:rPr lang="en-US" sz="1200" b="0" i="0" u="none" strike="noStrike" dirty="0" err="1">
                          <a:solidFill>
                            <a:srgbClr val="00B050"/>
                          </a:solidFill>
                          <a:effectLst/>
                          <a:latin typeface="Calibri" panose="020F0502020204030204" pitchFamily="34" charset="0"/>
                        </a:rPr>
                        <a:t>Newracom</a:t>
                      </a:r>
                      <a:r>
                        <a:rPr lang="en-US" sz="1200" b="0" i="0" u="none" strike="noStrike" dirty="0">
                          <a:solidFill>
                            <a:srgbClr val="00B050"/>
                          </a:solidFill>
                          <a:effectLst/>
                          <a:latin typeface="Calibri" panose="020F0502020204030204" pitchFamily="34" charset="0"/>
                        </a:rPr>
                        <a: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smtClean="0">
                          <a:solidFill>
                            <a:srgbClr val="00B050"/>
                          </a:solidFill>
                          <a:effectLst/>
                          <a:latin typeface="Calibri" panose="020F0502020204030204" pitchFamily="34" charset="0"/>
                        </a:rPr>
                        <a:t>11-17/1462</a:t>
                      </a:r>
                      <a:endParaRPr lang="en-US" sz="1200" b="0" i="0" u="none" strike="noStrike" dirty="0">
                        <a:solidFill>
                          <a:srgbClr val="00B050"/>
                        </a:solidFill>
                        <a:effectLst/>
                        <a:latin typeface="Calibri" panose="020F0502020204030204" pitchFamily="34" charset="0"/>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altLang="zh-CN" sz="1200" b="0" i="0" u="none" strike="noStrike" kern="1200" dirty="0" smtClean="0">
                          <a:solidFill>
                            <a:srgbClr val="00B050"/>
                          </a:solidFill>
                          <a:effectLst/>
                          <a:latin typeface="Calibri" panose="020F0502020204030204" pitchFamily="34" charset="0"/>
                          <a:ea typeface="+mn-ea"/>
                          <a:cs typeface="+mn-cs"/>
                        </a:rPr>
                        <a:t>Resolution to CID7548</a:t>
                      </a:r>
                      <a:endParaRPr lang="en-US" sz="1200" b="0" i="0" u="none" strike="noStrike" kern="1200" dirty="0">
                        <a:solidFill>
                          <a:srgbClr val="00B050"/>
                        </a:solidFill>
                        <a:effectLst/>
                        <a:latin typeface="Calibri" panose="020F0502020204030204" pitchFamily="34" charset="0"/>
                        <a:ea typeface="+mn-ea"/>
                        <a:cs typeface="+mn-cs"/>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err="1" smtClean="0">
                          <a:solidFill>
                            <a:srgbClr val="00B050"/>
                          </a:solidFill>
                          <a:effectLst/>
                          <a:latin typeface="Calibri" panose="020F0502020204030204" pitchFamily="34" charset="0"/>
                        </a:rPr>
                        <a:t>Yujin</a:t>
                      </a:r>
                      <a:r>
                        <a:rPr lang="en-US" sz="1200" b="0" i="0" u="none" strike="noStrike" dirty="0" smtClean="0">
                          <a:solidFill>
                            <a:srgbClr val="00B050"/>
                          </a:solidFill>
                          <a:effectLst/>
                          <a:latin typeface="Calibri" panose="020F0502020204030204" pitchFamily="34" charset="0"/>
                        </a:rPr>
                        <a:t> Noh</a:t>
                      </a:r>
                      <a:endParaRPr lang="en-US" sz="1200" b="0" i="0" u="none" strike="noStrike" dirty="0">
                        <a:solidFill>
                          <a:srgbClr val="00B05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smtClean="0">
                          <a:solidFill>
                            <a:srgbClr val="00B050"/>
                          </a:solidFill>
                          <a:effectLst/>
                          <a:latin typeface="Calibri" panose="020F0502020204030204" pitchFamily="34" charset="0"/>
                        </a:rPr>
                        <a:t>PHY</a:t>
                      </a:r>
                      <a:endParaRPr lang="en-US" sz="1200" b="0" i="0" u="none" strike="noStrike" dirty="0">
                        <a:solidFill>
                          <a:srgbClr val="00B05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11-17/1332</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00B050"/>
                          </a:solidFill>
                          <a:effectLst/>
                          <a:latin typeface="Calibri" panose="020F0502020204030204" pitchFamily="34" charset="0"/>
                        </a:rPr>
                        <a:t>PHY-CR-28.3.3.4</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err="1">
                          <a:solidFill>
                            <a:srgbClr val="00B050"/>
                          </a:solidFill>
                          <a:effectLst/>
                          <a:latin typeface="Calibri" panose="020F0502020204030204" pitchFamily="34" charset="0"/>
                        </a:rPr>
                        <a:t>Junghoon</a:t>
                      </a:r>
                      <a:r>
                        <a:rPr lang="en-US" sz="1200" b="0" i="0" u="none" strike="noStrike" dirty="0">
                          <a:solidFill>
                            <a:srgbClr val="00B050"/>
                          </a:solidFill>
                          <a:effectLst/>
                          <a:latin typeface="Calibri" panose="020F0502020204030204" pitchFamily="34" charset="0"/>
                        </a:rPr>
                        <a:t> </a:t>
                      </a:r>
                      <a:r>
                        <a:rPr lang="en-US" sz="1200" b="0" i="0" u="none" strike="noStrike" dirty="0" err="1">
                          <a:solidFill>
                            <a:srgbClr val="00B050"/>
                          </a:solidFill>
                          <a:effectLst/>
                          <a:latin typeface="Calibri" panose="020F0502020204030204" pitchFamily="34" charset="0"/>
                        </a:rPr>
                        <a:t>Suh</a:t>
                      </a:r>
                      <a:endParaRPr lang="en-US" sz="1200" b="0" i="0" u="none" strike="noStrike" dirty="0">
                        <a:solidFill>
                          <a:srgbClr val="00B05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FF0000"/>
                          </a:solidFill>
                          <a:effectLst/>
                          <a:latin typeface="Calibri" panose="020F0502020204030204" pitchFamily="34" charset="0"/>
                        </a:rPr>
                        <a:t>11-17/1379</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FF0000"/>
                          </a:solidFill>
                          <a:effectLst/>
                          <a:latin typeface="Calibri" panose="020F0502020204030204" pitchFamily="34" charset="0"/>
                        </a:rPr>
                        <a:t>cr-4808-revist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FF0000"/>
                          </a:solidFill>
                          <a:effectLst/>
                          <a:latin typeface="Calibri" panose="020F0502020204030204" pitchFamily="34" charset="0"/>
                        </a:rPr>
                        <a:t>Ross </a:t>
                      </a:r>
                      <a:r>
                        <a:rPr lang="en-US" sz="1200" b="0" i="0" u="none" strike="noStrike" dirty="0" err="1">
                          <a:solidFill>
                            <a:srgbClr val="FF0000"/>
                          </a:solidFill>
                          <a:effectLst/>
                          <a:latin typeface="Calibri" panose="020F0502020204030204" pitchFamily="34" charset="0"/>
                        </a:rPr>
                        <a:t>Jian</a:t>
                      </a:r>
                      <a:r>
                        <a:rPr lang="en-US" sz="1200" b="0" i="0" u="none" strike="noStrike" dirty="0">
                          <a:solidFill>
                            <a:srgbClr val="FF0000"/>
                          </a:solidFill>
                          <a:effectLst/>
                          <a:latin typeface="Calibri" panose="020F0502020204030204" pitchFamily="34" charset="0"/>
                        </a:rPr>
                        <a:t> Yu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FF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11-17/1381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CID 6309 DCM in HE TB PPDUs</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B050"/>
                          </a:solidFill>
                          <a:effectLst/>
                          <a:latin typeface="Calibri" panose="020F0502020204030204" pitchFamily="34" charset="0"/>
                        </a:rPr>
                        <a:t>Hongyuan</a:t>
                      </a:r>
                      <a:r>
                        <a:rPr lang="en-US" sz="1200" b="0" i="0" u="none" strike="noStrike" dirty="0">
                          <a:solidFill>
                            <a:srgbClr val="00B050"/>
                          </a:solidFill>
                          <a:effectLst/>
                          <a:latin typeface="Calibri" panose="020F0502020204030204" pitchFamily="34" charset="0"/>
                        </a:rPr>
                        <a:t>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marL="0" algn="l" defTabSz="914400" rtl="0" eaLnBrk="1" fontAlgn="t" latinLnBrk="0" hangingPunct="1"/>
                      <a:r>
                        <a:rPr lang="en-US" altLang="zh-CN" sz="1200" b="0" i="0" u="none" strike="noStrike" kern="1200" dirty="0" smtClean="0">
                          <a:solidFill>
                            <a:srgbClr val="00B050"/>
                          </a:solidFill>
                          <a:effectLst/>
                          <a:latin typeface="Calibri" panose="020F0502020204030204" pitchFamily="34" charset="0"/>
                          <a:ea typeface="+mn-ea"/>
                          <a:cs typeface="+mn-cs"/>
                        </a:rPr>
                        <a:t>11-17/0532</a:t>
                      </a:r>
                      <a:endParaRPr lang="en-US" altLang="zh-CN" sz="1200" b="0" i="0" u="none" strike="noStrike" kern="1200" dirty="0">
                        <a:solidFill>
                          <a:srgbClr val="00B050"/>
                        </a:solidFill>
                        <a:effectLst/>
                        <a:latin typeface="Calibri" panose="020F0502020204030204" pitchFamily="34" charset="0"/>
                        <a:ea typeface="+mn-ea"/>
                        <a:cs typeface="+mn-cs"/>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marL="0" algn="l" defTabSz="914400" rtl="0" eaLnBrk="1" fontAlgn="t" latinLnBrk="0" hangingPunct="1"/>
                      <a:r>
                        <a:rPr lang="en-US" altLang="zh-CN" sz="1200" b="0" i="0" u="none" strike="noStrike" kern="1200" dirty="0" smtClean="0">
                          <a:solidFill>
                            <a:srgbClr val="00B050"/>
                          </a:solidFill>
                          <a:effectLst/>
                          <a:latin typeface="Calibri" panose="020F0502020204030204" pitchFamily="34" charset="0"/>
                          <a:ea typeface="+mn-ea"/>
                          <a:cs typeface="+mn-cs"/>
                        </a:rPr>
                        <a:t>lb225-cr-phy_miscellaneous_part1</a:t>
                      </a:r>
                      <a:endParaRPr lang="en-US" altLang="zh-CN" sz="1200" b="0" i="0" u="none" strike="noStrike" kern="1200" dirty="0">
                        <a:solidFill>
                          <a:srgbClr val="00B050"/>
                        </a:solidFill>
                        <a:effectLst/>
                        <a:latin typeface="Calibri" panose="020F0502020204030204" pitchFamily="34" charset="0"/>
                        <a:ea typeface="+mn-ea"/>
                        <a:cs typeface="+mn-cs"/>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smtClean="0">
                          <a:solidFill>
                            <a:srgbClr val="00B050"/>
                          </a:solidFill>
                          <a:effectLst/>
                          <a:latin typeface="Calibri" panose="020F0502020204030204" pitchFamily="34" charset="0"/>
                        </a:rPr>
                        <a:t>Yongho</a:t>
                      </a:r>
                      <a:endParaRPr lang="en-US" sz="1200" b="0" i="0" u="none" strike="noStrike" dirty="0">
                        <a:solidFill>
                          <a:srgbClr val="00B05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smtClean="0">
                          <a:solidFill>
                            <a:srgbClr val="00B050"/>
                          </a:solidFill>
                          <a:effectLst/>
                          <a:latin typeface="Calibri" panose="020F0502020204030204" pitchFamily="34" charset="0"/>
                        </a:rPr>
                        <a:t>PHY</a:t>
                      </a:r>
                      <a:endParaRPr lang="en-US" sz="1200" b="0" i="0" u="none" strike="noStrike" dirty="0">
                        <a:solidFill>
                          <a:srgbClr val="00B05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marL="0" algn="l" defTabSz="914400" rtl="0" eaLnBrk="1" fontAlgn="t" latinLnBrk="0" hangingPunct="1"/>
                      <a:r>
                        <a:rPr lang="en-US" altLang="zh-CN" sz="1200" b="0" i="0" u="none" strike="noStrike" kern="1200" dirty="0" smtClean="0">
                          <a:solidFill>
                            <a:srgbClr val="00B050"/>
                          </a:solidFill>
                          <a:effectLst/>
                          <a:latin typeface="Calibri" panose="020F0502020204030204" pitchFamily="34" charset="0"/>
                          <a:ea typeface="+mn-ea"/>
                          <a:cs typeface="+mn-cs"/>
                        </a:rPr>
                        <a:t>11-17/1485</a:t>
                      </a:r>
                      <a:endParaRPr lang="en-US" altLang="zh-CN" sz="1200" b="0" i="0" u="none" strike="noStrike" kern="1200" dirty="0">
                        <a:solidFill>
                          <a:srgbClr val="00B050"/>
                        </a:solidFill>
                        <a:effectLst/>
                        <a:latin typeface="Calibri" panose="020F0502020204030204" pitchFamily="34" charset="0"/>
                        <a:ea typeface="+mn-ea"/>
                        <a:cs typeface="+mn-cs"/>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marL="0" algn="l" defTabSz="914400" rtl="0" eaLnBrk="1" fontAlgn="t" latinLnBrk="0" hangingPunct="1"/>
                      <a:r>
                        <a:rPr lang="en-US" altLang="zh-CN" sz="1200" b="0" i="0" u="none" strike="noStrike" kern="1200" dirty="0" smtClean="0">
                          <a:solidFill>
                            <a:srgbClr val="00B050"/>
                          </a:solidFill>
                          <a:effectLst/>
                          <a:latin typeface="Calibri" panose="020F0502020204030204" pitchFamily="34" charset="0"/>
                          <a:ea typeface="+mn-ea"/>
                          <a:cs typeface="+mn-cs"/>
                        </a:rPr>
                        <a:t>lb225-cid9735</a:t>
                      </a:r>
                      <a:endParaRPr lang="en-US" altLang="zh-CN" sz="1200" b="0" i="0" u="none" strike="noStrike" kern="1200" dirty="0">
                        <a:solidFill>
                          <a:srgbClr val="00B050"/>
                        </a:solidFill>
                        <a:effectLst/>
                        <a:latin typeface="Calibri" panose="020F0502020204030204" pitchFamily="34" charset="0"/>
                        <a:ea typeface="+mn-ea"/>
                        <a:cs typeface="+mn-cs"/>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smtClean="0">
                          <a:solidFill>
                            <a:srgbClr val="00B050"/>
                          </a:solidFill>
                          <a:effectLst/>
                          <a:latin typeface="Calibri" panose="020F0502020204030204" pitchFamily="34" charset="0"/>
                        </a:rPr>
                        <a:t>Yongho</a:t>
                      </a:r>
                      <a:endParaRPr lang="en-US" sz="1200" b="0" i="0" u="none" strike="noStrike" dirty="0">
                        <a:solidFill>
                          <a:srgbClr val="00B05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smtClean="0">
                          <a:solidFill>
                            <a:srgbClr val="00B050"/>
                          </a:solidFill>
                          <a:effectLst/>
                          <a:latin typeface="Calibri" panose="020F0502020204030204" pitchFamily="34" charset="0"/>
                        </a:rPr>
                        <a:t>PHY</a:t>
                      </a:r>
                      <a:endParaRPr lang="en-US" sz="1200" b="0" i="0" u="none" strike="noStrike" dirty="0">
                        <a:solidFill>
                          <a:srgbClr val="00B05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smtClean="0">
                          <a:solidFill>
                            <a:srgbClr val="00B050"/>
                          </a:solidFill>
                          <a:effectLst/>
                          <a:latin typeface="Calibri" panose="020F0502020204030204" pitchFamily="34" charset="0"/>
                        </a:rPr>
                        <a:t>11-17/1454</a:t>
                      </a:r>
                      <a:endParaRPr lang="en-US" sz="1200" b="0" i="0" u="none" strike="noStrike" dirty="0">
                        <a:solidFill>
                          <a:srgbClr val="00B050"/>
                        </a:solidFill>
                        <a:effectLst/>
                        <a:latin typeface="Calibri" panose="020F0502020204030204" pitchFamily="34" charset="0"/>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smtClean="0">
                          <a:solidFill>
                            <a:srgbClr val="00B050"/>
                          </a:solidFill>
                          <a:effectLst/>
                          <a:latin typeface="Calibri" panose="020F0502020204030204" pitchFamily="34" charset="0"/>
                        </a:rPr>
                        <a:t>phy-cr-cid-084</a:t>
                      </a:r>
                      <a:endParaRPr lang="en-US" sz="1200" b="0" i="0" u="none" strike="noStrike" dirty="0">
                        <a:solidFill>
                          <a:srgbClr val="00B05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smtClean="0">
                          <a:solidFill>
                            <a:srgbClr val="00B050"/>
                          </a:solidFill>
                          <a:effectLst/>
                          <a:latin typeface="Calibri" panose="020F0502020204030204" pitchFamily="34" charset="0"/>
                        </a:rPr>
                        <a:t>Bo Sun</a:t>
                      </a:r>
                      <a:endParaRPr lang="en-US" sz="1200" b="0" i="0" u="none" strike="noStrike" dirty="0">
                        <a:solidFill>
                          <a:srgbClr val="00B05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smtClean="0">
                          <a:solidFill>
                            <a:srgbClr val="00B050"/>
                          </a:solidFill>
                          <a:effectLst/>
                          <a:latin typeface="Calibri" panose="020F0502020204030204" pitchFamily="34" charset="0"/>
                        </a:rPr>
                        <a:t>PHY</a:t>
                      </a:r>
                      <a:endParaRPr lang="en-US" sz="1200" b="0" i="0" u="none" strike="noStrike" dirty="0">
                        <a:solidFill>
                          <a:srgbClr val="00B05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smtClean="0">
                          <a:solidFill>
                            <a:srgbClr val="00B050"/>
                          </a:solidFill>
                          <a:effectLst/>
                          <a:latin typeface="Calibri" panose="020F0502020204030204" pitchFamily="34" charset="0"/>
                        </a:rPr>
                        <a:t>11-17/1472</a:t>
                      </a:r>
                      <a:endParaRPr lang="en-US" sz="1200" b="0" i="0" u="none" strike="noStrike" dirty="0">
                        <a:solidFill>
                          <a:srgbClr val="00B050"/>
                        </a:solidFill>
                        <a:effectLst/>
                        <a:latin typeface="Calibri" panose="020F0502020204030204" pitchFamily="34" charset="0"/>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altLang="zh-CN" sz="1200" b="0" i="0" u="none" strike="noStrike" kern="1200" dirty="0" smtClean="0">
                          <a:solidFill>
                            <a:srgbClr val="00B050"/>
                          </a:solidFill>
                          <a:effectLst/>
                          <a:latin typeface="Calibri" panose="020F0502020204030204" pitchFamily="34" charset="0"/>
                          <a:ea typeface="+mn-ea"/>
                          <a:cs typeface="+mn-cs"/>
                        </a:rPr>
                        <a:t>11ax Comment Resolution for CID 7859</a:t>
                      </a:r>
                      <a:endParaRPr lang="en-US" altLang="zh-CN" sz="1200" b="0" i="0" u="none" strike="noStrike" kern="1200" dirty="0">
                        <a:solidFill>
                          <a:srgbClr val="00B050"/>
                        </a:solidFill>
                        <a:effectLst/>
                        <a:latin typeface="Calibri" panose="020F0502020204030204" pitchFamily="34" charset="0"/>
                        <a:ea typeface="+mn-ea"/>
                        <a:cs typeface="+mn-cs"/>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smtClean="0">
                          <a:solidFill>
                            <a:srgbClr val="00B050"/>
                          </a:solidFill>
                          <a:effectLst/>
                          <a:latin typeface="Calibri" panose="020F0502020204030204" pitchFamily="34" charset="0"/>
                        </a:rPr>
                        <a:t>Yan Zhang</a:t>
                      </a:r>
                      <a:endParaRPr lang="en-US" sz="1200" b="0" i="0" u="none" strike="noStrike" dirty="0">
                        <a:solidFill>
                          <a:srgbClr val="00B05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smtClean="0">
                          <a:solidFill>
                            <a:srgbClr val="00B050"/>
                          </a:solidFill>
                          <a:effectLst/>
                          <a:latin typeface="Calibri" panose="020F0502020204030204" pitchFamily="34" charset="0"/>
                        </a:rPr>
                        <a:t>PHY</a:t>
                      </a:r>
                      <a:endParaRPr lang="en-US" sz="1200" b="0" i="0" u="none" strike="noStrike" dirty="0">
                        <a:solidFill>
                          <a:srgbClr val="00B05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B050"/>
                          </a:solidFill>
                          <a:effectLst/>
                          <a:latin typeface="Calibri" panose="020F0502020204030204" pitchFamily="34" charset="0"/>
                        </a:rPr>
                        <a:t>11-17/1383</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proposed-change-to-resolution-to-cid-9551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Yasuhiko Inoue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smtClean="0">
                          <a:solidFill>
                            <a:srgbClr val="00B050"/>
                          </a:solidFill>
                          <a:effectLst/>
                          <a:latin typeface="Calibri" panose="020F0502020204030204" pitchFamily="34" charset="0"/>
                        </a:rPr>
                        <a:t>11-17/1468</a:t>
                      </a:r>
                      <a:endParaRPr lang="en-US" sz="1200" b="0" i="0" u="none" strike="noStrike" dirty="0">
                        <a:solidFill>
                          <a:srgbClr val="00B050"/>
                        </a:solidFill>
                        <a:effectLst/>
                        <a:latin typeface="Calibri" panose="020F0502020204030204" pitchFamily="34" charset="0"/>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altLang="zh-CN" sz="1200" b="0" i="0" u="none" strike="noStrike" kern="1200" dirty="0" smtClean="0">
                          <a:solidFill>
                            <a:srgbClr val="00B050"/>
                          </a:solidFill>
                          <a:effectLst/>
                          <a:latin typeface="Calibri" panose="020F0502020204030204" pitchFamily="34" charset="0"/>
                          <a:ea typeface="+mn-ea"/>
                          <a:cs typeface="+mn-cs"/>
                        </a:rPr>
                        <a:t>cr-for-cid-9463-on-beamforming-formulate</a:t>
                      </a:r>
                      <a:endParaRPr lang="en-US" altLang="zh-CN" sz="1200" b="0" i="0" u="none" strike="noStrike" kern="1200" dirty="0">
                        <a:solidFill>
                          <a:srgbClr val="00B050"/>
                        </a:solidFill>
                        <a:effectLst/>
                        <a:latin typeface="Calibri" panose="020F0502020204030204" pitchFamily="34" charset="0"/>
                        <a:ea typeface="+mn-ea"/>
                        <a:cs typeface="+mn-cs"/>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smtClean="0">
                          <a:solidFill>
                            <a:srgbClr val="00B050"/>
                          </a:solidFill>
                          <a:effectLst/>
                          <a:latin typeface="Calibri" panose="020F0502020204030204" pitchFamily="34" charset="0"/>
                        </a:rPr>
                        <a:t>Sungeon</a:t>
                      </a:r>
                      <a:endParaRPr lang="en-US" sz="1200" b="0" i="0" u="none" strike="noStrike" dirty="0">
                        <a:solidFill>
                          <a:srgbClr val="00B05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smtClean="0">
                          <a:solidFill>
                            <a:srgbClr val="00B050"/>
                          </a:solidFill>
                          <a:effectLst/>
                          <a:latin typeface="Calibri" panose="020F0502020204030204" pitchFamily="34" charset="0"/>
                        </a:rPr>
                        <a:t>PHY</a:t>
                      </a:r>
                      <a:endParaRPr lang="en-US" sz="1200" b="0" i="0" u="none" strike="noStrike" dirty="0">
                        <a:solidFill>
                          <a:srgbClr val="00B05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B050"/>
                          </a:solidFill>
                          <a:effectLst/>
                          <a:latin typeface="Calibri" panose="020F0502020204030204" pitchFamily="34" charset="0"/>
                        </a:rPr>
                        <a:t>11-17/1327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B050"/>
                          </a:solidFill>
                          <a:effectLst/>
                          <a:latin typeface="Calibri" panose="020F0502020204030204" pitchFamily="34" charset="0"/>
                        </a:rPr>
                        <a:t>Interleaver</a:t>
                      </a:r>
                      <a:r>
                        <a:rPr lang="en-US" sz="1200" b="0" i="0" u="none" strike="noStrike" dirty="0">
                          <a:solidFill>
                            <a:srgbClr val="00B050"/>
                          </a:solidFill>
                          <a:effectLst/>
                          <a:latin typeface="Calibri" panose="020F0502020204030204" pitchFamily="34" charset="0"/>
                        </a:rPr>
                        <a:t> for HE-SIGA and HE-SIGB</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B050"/>
                          </a:solidFill>
                          <a:effectLst/>
                          <a:latin typeface="Calibri" panose="020F0502020204030204" pitchFamily="34" charset="0"/>
                        </a:rPr>
                        <a:t>Dongguk</a:t>
                      </a:r>
                      <a:r>
                        <a:rPr lang="en-US" sz="1200" b="0" i="0" u="none" strike="noStrike" dirty="0">
                          <a:solidFill>
                            <a:srgbClr val="00B050"/>
                          </a:solidFill>
                          <a:effectLst/>
                          <a:latin typeface="Calibri" panose="020F0502020204030204" pitchFamily="34" charset="0"/>
                        </a:rPr>
                        <a:t> Lim(LG Electronics)</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B050"/>
                          </a:solidFill>
                          <a:effectLst/>
                          <a:latin typeface="Calibri" panose="020F0502020204030204" pitchFamily="34" charset="0"/>
                        </a:rPr>
                        <a:t>11-17/1380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HE SIG B Spatial Configuration Field</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B050"/>
                          </a:solidFill>
                          <a:effectLst/>
                          <a:latin typeface="Calibri" panose="020F0502020204030204" pitchFamily="34" charset="0"/>
                        </a:rPr>
                        <a:t>Hongyuan</a:t>
                      </a:r>
                      <a:r>
                        <a:rPr lang="en-US" sz="1200" b="0" i="0" u="none" strike="noStrike" dirty="0">
                          <a:solidFill>
                            <a:srgbClr val="00B050"/>
                          </a:solidFill>
                          <a:effectLst/>
                          <a:latin typeface="Calibri" panose="020F0502020204030204" pitchFamily="34" charset="0"/>
                        </a:rPr>
                        <a:t>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smtClean="0">
                          <a:solidFill>
                            <a:srgbClr val="00B050"/>
                          </a:solidFill>
                          <a:effectLst/>
                          <a:latin typeface="Calibri" panose="020F0502020204030204" pitchFamily="34" charset="0"/>
                        </a:rPr>
                        <a:t>11-17/1449</a:t>
                      </a:r>
                      <a:endParaRPr lang="en-US" sz="1200" b="0" i="0" u="none" strike="noStrike" dirty="0">
                        <a:solidFill>
                          <a:srgbClr val="00B050"/>
                        </a:solidFill>
                        <a:effectLst/>
                        <a:latin typeface="Calibri" panose="020F0502020204030204" pitchFamily="34" charset="0"/>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altLang="zh-CN" sz="1200" b="0" i="0" u="none" strike="noStrike" kern="1200" dirty="0" smtClean="0">
                          <a:solidFill>
                            <a:srgbClr val="00B050"/>
                          </a:solidFill>
                          <a:effectLst/>
                          <a:latin typeface="Calibri" panose="020F0502020204030204" pitchFamily="34" charset="0"/>
                          <a:ea typeface="+mn-ea"/>
                          <a:cs typeface="+mn-cs"/>
                        </a:rPr>
                        <a:t>Proposed Changes for HESTF 80+80MHz sequence</a:t>
                      </a:r>
                      <a:endParaRPr lang="en-US" sz="1200" b="0" i="0" u="none" strike="noStrike" kern="1200" dirty="0">
                        <a:solidFill>
                          <a:srgbClr val="00B050"/>
                        </a:solidFill>
                        <a:effectLst/>
                        <a:latin typeface="Calibri" panose="020F0502020204030204" pitchFamily="34" charset="0"/>
                        <a:ea typeface="+mn-ea"/>
                        <a:cs typeface="+mn-cs"/>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smtClean="0">
                          <a:solidFill>
                            <a:srgbClr val="00B050"/>
                          </a:solidFill>
                          <a:effectLst/>
                          <a:latin typeface="Calibri" panose="020F0502020204030204" pitchFamily="34" charset="0"/>
                        </a:rPr>
                        <a:t>Yan Zhang</a:t>
                      </a:r>
                      <a:endParaRPr lang="en-US" sz="1200" b="0" i="0" u="none" strike="noStrike" dirty="0">
                        <a:solidFill>
                          <a:srgbClr val="00B05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smtClean="0">
                          <a:solidFill>
                            <a:srgbClr val="00B050"/>
                          </a:solidFill>
                          <a:effectLst/>
                          <a:latin typeface="Calibri" panose="020F0502020204030204" pitchFamily="34" charset="0"/>
                        </a:rPr>
                        <a:t>PHY</a:t>
                      </a:r>
                      <a:endParaRPr lang="en-US" sz="1200" b="0" i="0" u="none" strike="noStrike" dirty="0">
                        <a:solidFill>
                          <a:srgbClr val="00B05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a:t>
            </a:r>
            <a:r>
              <a:rPr lang="en-US" altLang="zh-CN" dirty="0" err="1" smtClean="0"/>
              <a:t>cr</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8093 as below:</a:t>
            </a:r>
          </a:p>
          <a:p>
            <a:pPr lvl="1"/>
            <a:r>
              <a:rPr lang="en-US" altLang="zh-CN" dirty="0" smtClean="0"/>
              <a:t>Resolution: Rejected</a:t>
            </a:r>
          </a:p>
          <a:p>
            <a:pPr lvl="1"/>
            <a:r>
              <a:rPr lang="en-US" altLang="zh-CN" dirty="0" smtClean="0"/>
              <a:t>Reason: Commenter does not provide enough information for the group to determine exactly what changes to make to satisfy the commenter.</a:t>
            </a:r>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a:t>
            </a:r>
            <a:r>
              <a:rPr lang="en-US" altLang="zh-CN" dirty="0" err="1" smtClean="0"/>
              <a:t>cr</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8055 as below:</a:t>
            </a:r>
          </a:p>
          <a:p>
            <a:pPr lvl="1"/>
            <a:r>
              <a:rPr lang="en-US" altLang="zh-CN" dirty="0" smtClean="0"/>
              <a:t>Resolution: Rejected</a:t>
            </a:r>
          </a:p>
          <a:p>
            <a:pPr lvl="1"/>
            <a:r>
              <a:rPr lang="en-US" altLang="zh-CN" dirty="0" smtClean="0"/>
              <a:t>Reason: the commenter failed to provide enough information to indicate how to apply the changes.</a:t>
            </a:r>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a:t>
            </a:r>
            <a:r>
              <a:rPr lang="en-US" altLang="zh-CN" dirty="0" err="1" smtClean="0"/>
              <a:t>cr</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1703, 5817, 5818, 7219, 7858 and 9080as below:</a:t>
            </a:r>
          </a:p>
          <a:p>
            <a:pPr lvl="1"/>
            <a:r>
              <a:rPr lang="en-US" altLang="zh-CN" dirty="0" smtClean="0"/>
              <a:t>Resolution: Revised</a:t>
            </a:r>
          </a:p>
          <a:p>
            <a:pPr lvl="1"/>
            <a:r>
              <a:rPr lang="en-US" altLang="zh-CN" dirty="0" smtClean="0"/>
              <a:t>Instruction to Editor: the issue addressed by the comment has been resolved in D1.4. No more modification needed</a:t>
            </a:r>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a:t>
            </a:r>
            <a:r>
              <a:rPr lang="en-US" altLang="zh-CN" dirty="0" err="1" smtClean="0"/>
              <a:t>cr</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8081 as below:</a:t>
            </a:r>
          </a:p>
          <a:p>
            <a:pPr lvl="1"/>
            <a:r>
              <a:rPr lang="en-US" altLang="zh-CN" dirty="0" smtClean="0"/>
              <a:t>Resolution: Rejected.</a:t>
            </a:r>
          </a:p>
          <a:p>
            <a:pPr lvl="1"/>
            <a:r>
              <a:rPr lang="en-US" altLang="zh-CN" dirty="0" smtClean="0"/>
              <a:t>Reason: The group agree that electronic version figure is readable. The figure can certainly be improved for print in future revision.</a:t>
            </a:r>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a:t>
            </a:r>
            <a:r>
              <a:rPr lang="en-US" altLang="zh-CN" dirty="0" err="1" smtClean="0"/>
              <a:t>cr</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9213 as below:</a:t>
            </a:r>
          </a:p>
          <a:p>
            <a:pPr lvl="1"/>
            <a:r>
              <a:rPr lang="en-US" altLang="zh-CN" dirty="0" smtClean="0"/>
              <a:t>Resolution: Rejected</a:t>
            </a:r>
          </a:p>
          <a:p>
            <a:pPr lvl="1"/>
            <a:r>
              <a:rPr lang="en-US" altLang="zh-CN" dirty="0" smtClean="0"/>
              <a:t>Reason: The proposed modification could imply an implementation possibility but not necessarily specified in spec.</a:t>
            </a:r>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a:t>
            </a:r>
            <a:r>
              <a:rPr lang="en-US" altLang="zh-CN" dirty="0" err="1" smtClean="0"/>
              <a:t>cr</a:t>
            </a:r>
            <a:r>
              <a:rPr lang="en-US" altLang="zh-CN" dirty="0" smtClean="0"/>
              <a:t>, 11-17/1361r0)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proposed as in 11-17/1361r0?</a:t>
            </a:r>
          </a:p>
          <a:p>
            <a:pPr lvl="1"/>
            <a:r>
              <a:rPr lang="en-US" altLang="zh-CN" dirty="0" smtClean="0"/>
              <a:t>CID </a:t>
            </a:r>
            <a:r>
              <a:rPr lang="en-GB" altLang="zh-CN" dirty="0" smtClean="0"/>
              <a:t>9765, 7237, 8806, 8808, 7827, 10382, 8810, 8811, 9153</a:t>
            </a:r>
            <a:endParaRPr lang="en-US" altLang="zh-CN" dirty="0" smtClean="0"/>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7 (</a:t>
            </a:r>
            <a:r>
              <a:rPr lang="en-US" altLang="zh-CN" dirty="0" err="1" smtClean="0"/>
              <a:t>cr</a:t>
            </a:r>
            <a:r>
              <a:rPr lang="en-US" altLang="zh-CN" dirty="0" smtClean="0"/>
              <a:t>, 11-17/1296r0)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as in 11-17/1296r0?</a:t>
            </a:r>
          </a:p>
          <a:p>
            <a:pPr lvl="1"/>
            <a:r>
              <a:rPr lang="en-US" altLang="zh-CN" dirty="0" smtClean="0"/>
              <a:t>CID </a:t>
            </a:r>
            <a:r>
              <a:rPr lang="en-GB" altLang="zh-CN" dirty="0" smtClean="0"/>
              <a:t>3430(MU), 10346(MU), 10347(MU), 10348(MU), 8869, 7849</a:t>
            </a:r>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8 (non-</a:t>
            </a:r>
            <a:r>
              <a:rPr lang="en-US" altLang="zh-CN" dirty="0" err="1" smtClean="0"/>
              <a:t>cr</a:t>
            </a:r>
            <a:r>
              <a:rPr lang="en-US" altLang="zh-CN" dirty="0" smtClean="0"/>
              <a:t>, 11-17/1296r0)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modification as in 11-17/1296r0?</a:t>
            </a:r>
          </a:p>
          <a:p>
            <a:pPr lvl="1">
              <a:buNone/>
            </a:pPr>
            <a:endParaRPr lang="en-GB" altLang="zh-CN" dirty="0" smtClean="0"/>
          </a:p>
          <a:p>
            <a:pPr>
              <a:buNone/>
            </a:pPr>
            <a:r>
              <a:rPr lang="en-US" altLang="zh-CN" dirty="0" smtClean="0">
                <a:solidFill>
                  <a:srgbClr val="00B050"/>
                </a:solidFill>
              </a:rPr>
              <a:t>SP: Passed without objection</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9 (</a:t>
            </a:r>
            <a:r>
              <a:rPr lang="en-US" altLang="zh-CN" dirty="0" err="1" smtClean="0"/>
              <a:t>cr</a:t>
            </a:r>
            <a:r>
              <a:rPr lang="en-US" altLang="zh-CN" dirty="0" smtClean="0"/>
              <a:t>, 11-17/1001r4)</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proposed as in 11-17/1001r4?</a:t>
            </a:r>
          </a:p>
          <a:p>
            <a:pPr lvl="1"/>
            <a:r>
              <a:rPr lang="en-US" altLang="zh-CN" dirty="0" smtClean="0"/>
              <a:t>CID </a:t>
            </a:r>
            <a:r>
              <a:rPr lang="en-GB" altLang="zh-CN" dirty="0" smtClean="0"/>
              <a:t>4094, 8744, </a:t>
            </a:r>
            <a:r>
              <a:rPr lang="en-GB" altLang="zh-CN" strike="sngStrike" dirty="0" smtClean="0">
                <a:solidFill>
                  <a:srgbClr val="FF0000"/>
                </a:solidFill>
              </a:rPr>
              <a:t>9968</a:t>
            </a:r>
            <a:r>
              <a:rPr lang="en-GB" altLang="zh-CN" dirty="0" smtClean="0"/>
              <a:t>, 9545, 4857, 4940, 5244, 9546, 4858, 5245, 8746, </a:t>
            </a:r>
            <a:r>
              <a:rPr lang="en-GB" altLang="zh-CN" strike="sngStrike" dirty="0" smtClean="0">
                <a:solidFill>
                  <a:srgbClr val="FF0000"/>
                </a:solidFill>
              </a:rPr>
              <a:t>8747</a:t>
            </a:r>
            <a:r>
              <a:rPr lang="en-GB" altLang="zh-CN" dirty="0" smtClean="0"/>
              <a:t>, 4941, 8748, 4943, 8749, 8750, 4944, 9721, 8751, 4861, 4945, 8752, 4946, 8753, 4947, 4949, 8754, 8755, 10199, 8756, 8757, 8758, 8759, 4862, 8760, 4860, </a:t>
            </a:r>
            <a:r>
              <a:rPr lang="en-GB" altLang="zh-CN" strike="sngStrike" dirty="0" smtClean="0">
                <a:solidFill>
                  <a:srgbClr val="FF0000"/>
                </a:solidFill>
              </a:rPr>
              <a:t>8761, 8762, 9138</a:t>
            </a:r>
            <a:r>
              <a:rPr lang="en-GB" altLang="zh-CN" dirty="0" smtClean="0"/>
              <a:t>, 8763, 4859, 4950, 8764, 6111, 7680, 8765, 8766, 8767, 9139, 10083, 8768, 10363, 4951, 8769, 9140, 8531, 9141, 8770, 8771, 8772, 8773, 4954, 8776, 8777, 8778, 4955, 5247, 8779, 4957, 4958, 8780, 8781, 8782, 5248, 4959, 9144, 9145, 5389, 4960, 8783</a:t>
            </a:r>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10 (</a:t>
            </a:r>
            <a:r>
              <a:rPr lang="en-US" altLang="zh-CN" dirty="0" err="1" smtClean="0"/>
              <a:t>cr</a:t>
            </a:r>
            <a:r>
              <a:rPr lang="en-US" altLang="zh-CN" dirty="0" smtClean="0"/>
              <a:t>, 11-17/1381r3)</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proposed as in 11-17/1381r3?</a:t>
            </a:r>
          </a:p>
          <a:p>
            <a:pPr lvl="1"/>
            <a:r>
              <a:rPr lang="en-US" altLang="zh-CN" dirty="0" smtClean="0"/>
              <a:t>CID </a:t>
            </a:r>
            <a:r>
              <a:rPr lang="en-GB" altLang="zh-CN" i="1" dirty="0" smtClean="0"/>
              <a:t>6309 (MAC), 8761, 8762, 9138</a:t>
            </a:r>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11 (</a:t>
            </a:r>
            <a:r>
              <a:rPr lang="en-US" altLang="zh-CN" dirty="0" err="1" smtClean="0"/>
              <a:t>cr</a:t>
            </a:r>
            <a:r>
              <a:rPr lang="en-US" altLang="zh-CN" dirty="0" smtClean="0"/>
              <a:t>, 11-17/1306r2)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proposed as in 11-17/1306r2?</a:t>
            </a:r>
          </a:p>
          <a:p>
            <a:pPr lvl="1"/>
            <a:r>
              <a:rPr lang="en-US" altLang="zh-CN" dirty="0" smtClean="0"/>
              <a:t>CID </a:t>
            </a:r>
            <a:r>
              <a:rPr lang="en-GB" altLang="zh-CN" dirty="0" smtClean="0"/>
              <a:t>4970, 7238, 7239, 7240, 8604, 9148, 9149, 9150, 9793, 9091, 7855, 9084</a:t>
            </a:r>
            <a:endParaRPr lang="en-US" altLang="zh-CN" dirty="0" smtClean="0"/>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Agenda items for the week</a:t>
            </a:r>
            <a:endParaRPr lang="zh-CN" altLang="en-US" dirty="0"/>
          </a:p>
        </p:txBody>
      </p:sp>
      <p:sp>
        <p:nvSpPr>
          <p:cNvPr id="3" name="内容占位符 2"/>
          <p:cNvSpPr>
            <a:spLocks noGrp="1"/>
          </p:cNvSpPr>
          <p:nvPr>
            <p:ph idx="1"/>
          </p:nvPr>
        </p:nvSpPr>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this week, and related straw polls</a:t>
            </a:r>
            <a:endParaRPr lang="en-CA" altLang="en-US" sz="1800" dirty="0" smtClean="0"/>
          </a:p>
          <a:p>
            <a:pPr lvl="0">
              <a:defRPr/>
            </a:pPr>
            <a:r>
              <a:rPr lang="en-CA" altLang="en-US" dirty="0" smtClean="0"/>
              <a:t>Any other technical presentations </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12 (non-</a:t>
            </a:r>
            <a:r>
              <a:rPr lang="en-US" altLang="zh-CN" dirty="0" err="1" smtClean="0"/>
              <a:t>cr</a:t>
            </a:r>
            <a:r>
              <a:rPr lang="en-US" altLang="zh-CN" dirty="0" smtClean="0"/>
              <a:t>, 11-17/1375r1)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modification proposed as in 11-17/1375r1?</a:t>
            </a:r>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13 (</a:t>
            </a:r>
            <a:r>
              <a:rPr lang="en-US" altLang="zh-CN" dirty="0" err="1" smtClean="0"/>
              <a:t>cr</a:t>
            </a:r>
            <a:r>
              <a:rPr lang="en-US" altLang="zh-CN" dirty="0" smtClean="0"/>
              <a:t>, 11-17/1332r0)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10374 proposed as in 11-17/1332r0?</a:t>
            </a:r>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14 (</a:t>
            </a:r>
            <a:r>
              <a:rPr lang="en-US" altLang="zh-CN" dirty="0" err="1" smtClean="0"/>
              <a:t>cr</a:t>
            </a:r>
            <a:r>
              <a:rPr lang="en-US" altLang="zh-CN" dirty="0" smtClean="0"/>
              <a:t>, 11-17/0995r4)</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proposed as in 11-17/0995r4?</a:t>
            </a:r>
          </a:p>
          <a:p>
            <a:pPr lvl="1"/>
            <a:r>
              <a:rPr lang="en-US" altLang="zh-CN" dirty="0" smtClean="0"/>
              <a:t>PHY CID </a:t>
            </a:r>
            <a:r>
              <a:rPr lang="en-GB" altLang="zh-CN" i="1" dirty="0" smtClean="0"/>
              <a:t>3320, 3403, 5141, 5418, 5419, 7986, 8416, 8674, 9509, 10350, 4953, 8417, 8775, 10351, 10364, 5246, 5753, 5301, 5303, 5413, 5414, 5415, 5416, 5787, 5792, 6123, 7236, 8079, 8418, 8419, 8567, 8912, 9552, 9553, 10210, 10408, 10410;</a:t>
            </a:r>
            <a:endParaRPr lang="en-US" altLang="zh-CN" dirty="0" smtClean="0"/>
          </a:p>
          <a:p>
            <a:pPr lvl="1"/>
            <a:r>
              <a:rPr lang="en-GB" altLang="zh-CN" dirty="0" smtClean="0"/>
              <a:t>MAC CID </a:t>
            </a:r>
            <a:r>
              <a:rPr lang="en-GB" altLang="zh-CN" i="1" dirty="0" smtClean="0"/>
              <a:t>3319, 3321, 3401, 3405, 3672, 5089, 5131, 5417, 6084, 8022, 8420, 8657, 9995, 10341, 5090</a:t>
            </a:r>
            <a:endParaRPr lang="zh-CN"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15 (non-</a:t>
            </a:r>
            <a:r>
              <a:rPr lang="en-US" altLang="zh-CN" dirty="0" err="1" smtClean="0"/>
              <a:t>cr</a:t>
            </a:r>
            <a:r>
              <a:rPr lang="en-US" altLang="zh-CN" dirty="0" smtClean="0"/>
              <a:t>, 11-17/1307r1)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modification proposed as in 11-17/1307r1?</a:t>
            </a:r>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16 (</a:t>
            </a:r>
            <a:r>
              <a:rPr lang="en-US" altLang="zh-CN" dirty="0" err="1" smtClean="0"/>
              <a:t>cr</a:t>
            </a:r>
            <a:r>
              <a:rPr lang="en-US" altLang="zh-CN" dirty="0" smtClean="0"/>
              <a:t>, 11-17/1315r3)</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8576  and corresponding spec text modification proposed as in 11-17/1315r3?</a:t>
            </a:r>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17 (</a:t>
            </a:r>
            <a:r>
              <a:rPr lang="en-US" altLang="zh-CN" dirty="0" err="1" smtClean="0"/>
              <a:t>cr</a:t>
            </a:r>
            <a:r>
              <a:rPr lang="en-US" altLang="zh-CN" dirty="0" smtClean="0"/>
              <a:t>, 11-17/1462r0)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7548  and corresponding spec text modification proposed as in 11-17/1462r0?</a:t>
            </a:r>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18 (</a:t>
            </a:r>
            <a:r>
              <a:rPr lang="en-US" altLang="zh-CN" dirty="0" err="1" smtClean="0"/>
              <a:t>cr</a:t>
            </a:r>
            <a:r>
              <a:rPr lang="en-US" altLang="zh-CN" dirty="0" smtClean="0"/>
              <a:t>, 11-17/1472r1)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7859  and corresponding spec text modification proposed as in 11-17/1472r1?</a:t>
            </a:r>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19 (</a:t>
            </a:r>
            <a:r>
              <a:rPr lang="en-US" altLang="zh-CN" dirty="0" err="1" smtClean="0"/>
              <a:t>cr</a:t>
            </a:r>
            <a:r>
              <a:rPr lang="en-US" altLang="zh-CN" dirty="0" smtClean="0"/>
              <a:t>, 11-17/0720r1)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4906  and corresponding spec text modification proposed as in 11-17/0720r1?</a:t>
            </a:r>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20 (</a:t>
            </a:r>
            <a:r>
              <a:rPr lang="en-US" altLang="zh-CN" dirty="0" err="1" smtClean="0"/>
              <a:t>cr</a:t>
            </a:r>
            <a:r>
              <a:rPr lang="en-US" altLang="zh-CN" dirty="0" smtClean="0"/>
              <a:t>, 11-17/0532r2)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following CIDs and corresponding spec text modification proposed as in 11-17/0532r2?</a:t>
            </a:r>
          </a:p>
          <a:p>
            <a:pPr lvl="1"/>
            <a:r>
              <a:rPr lang="en-GB" altLang="zh-CN" dirty="0" smtClean="0"/>
              <a:t>CIDs: 9734, 10146, 9052, 9205</a:t>
            </a:r>
            <a:endParaRPr lang="en-US" altLang="zh-CN" dirty="0" smtClean="0"/>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21 (</a:t>
            </a:r>
            <a:r>
              <a:rPr lang="en-US" altLang="zh-CN" dirty="0" err="1" smtClean="0"/>
              <a:t>cr</a:t>
            </a:r>
            <a:r>
              <a:rPr lang="en-US" altLang="zh-CN" dirty="0" smtClean="0"/>
              <a:t>, 11-17/1485r0)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following CIDs and corresponding spec text modification proposed as in 11-17/1485r0?</a:t>
            </a:r>
          </a:p>
          <a:p>
            <a:pPr lvl="1"/>
            <a:r>
              <a:rPr lang="en-GB" altLang="zh-CN" dirty="0" smtClean="0"/>
              <a:t>CIDs: 9735</a:t>
            </a:r>
            <a:endParaRPr lang="en-US" altLang="zh-CN" dirty="0" smtClean="0"/>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Meeting Protocol, Attendance, Voting &amp; Document Status</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22 (</a:t>
            </a:r>
            <a:r>
              <a:rPr lang="en-US" altLang="zh-CN" dirty="0" err="1" smtClean="0"/>
              <a:t>cr</a:t>
            </a:r>
            <a:r>
              <a:rPr lang="en-US" altLang="zh-CN" dirty="0" smtClean="0"/>
              <a:t>, 11-17/1383r4)</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following CIDs and corresponding spec text modification proposed as in 11-17/1383r4?</a:t>
            </a:r>
          </a:p>
          <a:p>
            <a:pPr lvl="1"/>
            <a:r>
              <a:rPr lang="en-GB" altLang="zh-CN" dirty="0" smtClean="0"/>
              <a:t>CIDs: 9551</a:t>
            </a:r>
            <a:endParaRPr lang="en-US" altLang="zh-CN" dirty="0" smtClean="0"/>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a:t>
            </a:r>
            <a:r>
              <a:rPr lang="en-US" altLang="zh-CN" dirty="0" smtClean="0">
                <a:solidFill>
                  <a:srgbClr val="00B050"/>
                </a:solidFill>
              </a:rPr>
              <a:t>objection</a:t>
            </a:r>
          </a:p>
          <a:p>
            <a:pPr>
              <a:buNone/>
            </a:pPr>
            <a:endParaRPr lang="en-US" altLang="zh-CN" dirty="0" smtClean="0">
              <a:solidFill>
                <a:srgbClr val="00B050"/>
              </a:solidFill>
            </a:endParaRPr>
          </a:p>
          <a:p>
            <a:pPr>
              <a:buNone/>
            </a:pPr>
            <a:r>
              <a:rPr lang="en-US" altLang="zh-CN" sz="2000" dirty="0" smtClean="0">
                <a:solidFill>
                  <a:srgbClr val="FF3300"/>
                </a:solidFill>
              </a:rPr>
              <a:t>Notes, CID 9551 was resolved in past meeting. This SP </a:t>
            </a:r>
            <a:r>
              <a:rPr lang="en-US" altLang="zh-CN" sz="2000" dirty="0" smtClean="0">
                <a:solidFill>
                  <a:srgbClr val="FF3300"/>
                </a:solidFill>
              </a:rPr>
              <a:t>also re-open CID 9551 with the resolution in 11-17/1383r4</a:t>
            </a:r>
            <a:endParaRPr lang="en-US" altLang="zh-CN" sz="2000" dirty="0" smtClean="0">
              <a:solidFill>
                <a:srgbClr val="FF3300"/>
              </a:solidFill>
            </a:endParaRP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23 </a:t>
            </a:r>
            <a:r>
              <a:rPr lang="en-US" altLang="zh-CN" dirty="0" smtClean="0"/>
              <a:t>(</a:t>
            </a:r>
            <a:r>
              <a:rPr lang="en-US" altLang="zh-CN" dirty="0" err="1" smtClean="0"/>
              <a:t>cr</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a:t>
            </a:r>
            <a:r>
              <a:rPr lang="en-US" altLang="zh-CN" dirty="0" smtClean="0"/>
              <a:t>resolution to CID 5292 as below?</a:t>
            </a:r>
            <a:endParaRPr lang="en-US" altLang="zh-CN" dirty="0" smtClean="0"/>
          </a:p>
          <a:p>
            <a:pPr lvl="1"/>
            <a:r>
              <a:rPr lang="en-GB" altLang="zh-CN" dirty="0" smtClean="0"/>
              <a:t>Resolution: Revised</a:t>
            </a:r>
          </a:p>
          <a:p>
            <a:pPr lvl="1"/>
            <a:r>
              <a:rPr lang="en-GB" altLang="zh-CN" dirty="0" smtClean="0"/>
              <a:t>Instruction to Editor: the issue addressed by CID 5292 has been implemented in D1.4. So no more modification is needed.</a:t>
            </a:r>
            <a:endParaRPr lang="en-US" altLang="zh-CN" dirty="0" smtClean="0"/>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sz="2000" dirty="0" smtClean="0">
                <a:solidFill>
                  <a:srgbClr val="FF0000"/>
                </a:solidFill>
              </a:rPr>
              <a:t>Note, CID 5292 was originally resolved in 11-17/0301r4 (</a:t>
            </a:r>
            <a:r>
              <a:rPr lang="en-US" altLang="zh-CN" sz="2000" dirty="0" err="1" smtClean="0">
                <a:solidFill>
                  <a:srgbClr val="FF0000"/>
                </a:solidFill>
              </a:rPr>
              <a:t>Dongguk</a:t>
            </a:r>
            <a:r>
              <a:rPr lang="en-US" altLang="zh-CN" sz="2000" dirty="0" smtClean="0">
                <a:solidFill>
                  <a:srgbClr val="FF0000"/>
                </a:solidFill>
              </a:rPr>
              <a:t>), but it missed in SP and motion. While the resolution was captured somehow by the Editor and implemented in D1.4</a:t>
            </a:r>
            <a:endParaRPr lang="zh-CN" altLang="en-US" sz="2000" dirty="0">
              <a:solidFill>
                <a:srgbClr val="FF000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24</a:t>
            </a:r>
            <a:r>
              <a:rPr lang="en-US" altLang="zh-CN" dirty="0" smtClean="0"/>
              <a:t> </a:t>
            </a:r>
            <a:r>
              <a:rPr lang="en-US" altLang="zh-CN" dirty="0" smtClean="0"/>
              <a:t>(</a:t>
            </a:r>
            <a:r>
              <a:rPr lang="en-US" altLang="zh-CN" dirty="0" err="1" smtClean="0"/>
              <a:t>cr</a:t>
            </a:r>
            <a:r>
              <a:rPr lang="en-US" altLang="zh-CN" dirty="0" smtClean="0"/>
              <a:t>, 11-17/1001r4)</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proposed as in 11-17/1001r4?</a:t>
            </a:r>
          </a:p>
          <a:p>
            <a:pPr lvl="1"/>
            <a:r>
              <a:rPr lang="en-US" altLang="zh-CN" dirty="0" smtClean="0"/>
              <a:t>CID</a:t>
            </a:r>
            <a:r>
              <a:rPr lang="en-GB" altLang="zh-CN" dirty="0" smtClean="0"/>
              <a:t> </a:t>
            </a:r>
            <a:r>
              <a:rPr lang="en-GB" altLang="zh-CN" dirty="0" smtClean="0"/>
              <a:t>9968, </a:t>
            </a:r>
            <a:r>
              <a:rPr lang="en-GB" altLang="zh-CN" dirty="0" smtClean="0"/>
              <a:t>8747</a:t>
            </a:r>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25</a:t>
            </a:r>
            <a:r>
              <a:rPr lang="en-US" altLang="zh-CN" dirty="0" smtClean="0"/>
              <a:t> </a:t>
            </a:r>
            <a:r>
              <a:rPr lang="en-US" altLang="zh-CN" dirty="0" smtClean="0"/>
              <a:t>(</a:t>
            </a:r>
            <a:r>
              <a:rPr lang="en-US" altLang="zh-CN" dirty="0" err="1" smtClean="0"/>
              <a:t>cr</a:t>
            </a:r>
            <a:r>
              <a:rPr lang="en-US" altLang="zh-CN" dirty="0" smtClean="0"/>
              <a:t>, </a:t>
            </a:r>
            <a:r>
              <a:rPr lang="en-US" altLang="zh-CN" dirty="0" smtClean="0"/>
              <a:t>11-17/1454r1)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a:t>
            </a:r>
            <a:r>
              <a:rPr lang="en-US" altLang="zh-CN" dirty="0" smtClean="0"/>
              <a:t>CID 0084 </a:t>
            </a:r>
            <a:r>
              <a:rPr lang="en-US" altLang="zh-CN" dirty="0" smtClean="0"/>
              <a:t>and the corresponding spec text modification proposed as in </a:t>
            </a:r>
            <a:r>
              <a:rPr lang="en-US" altLang="zh-CN" dirty="0" smtClean="0"/>
              <a:t>11-17/1454r1?</a:t>
            </a:r>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26</a:t>
            </a:r>
            <a:r>
              <a:rPr lang="en-US" altLang="zh-CN" dirty="0" smtClean="0"/>
              <a:t> </a:t>
            </a:r>
            <a:r>
              <a:rPr lang="en-US" altLang="zh-CN" dirty="0" smtClean="0"/>
              <a:t>(</a:t>
            </a:r>
            <a:r>
              <a:rPr lang="en-US" altLang="zh-CN" dirty="0" err="1" smtClean="0"/>
              <a:t>cr</a:t>
            </a:r>
            <a:r>
              <a:rPr lang="en-US" altLang="zh-CN" dirty="0" smtClean="0"/>
              <a:t>, </a:t>
            </a:r>
            <a:r>
              <a:rPr lang="en-US" altLang="zh-CN" dirty="0" smtClean="0"/>
              <a:t>11-17/1468r0)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a:t>
            </a:r>
            <a:r>
              <a:rPr lang="en-US" altLang="zh-CN" dirty="0" smtClean="0"/>
              <a:t>to CID 9463 </a:t>
            </a:r>
            <a:r>
              <a:rPr lang="en-US" altLang="zh-CN" dirty="0" smtClean="0"/>
              <a:t>and the corresponding spec text modification proposed as in </a:t>
            </a:r>
            <a:r>
              <a:rPr lang="en-US" altLang="zh-CN" dirty="0" smtClean="0"/>
              <a:t>11-17/1468r0?</a:t>
            </a:r>
            <a:endParaRPr lang="en-US" altLang="zh-CN" dirty="0" smtClean="0"/>
          </a:p>
          <a:p>
            <a:pPr lvl="1">
              <a:buNone/>
            </a:pPr>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27 </a:t>
            </a:r>
            <a:r>
              <a:rPr lang="en-US" altLang="zh-CN" dirty="0" smtClean="0"/>
              <a:t>(</a:t>
            </a:r>
            <a:r>
              <a:rPr lang="en-US" altLang="zh-CN" dirty="0" err="1" smtClean="0"/>
              <a:t>cr</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a:t>
            </a:r>
            <a:r>
              <a:rPr lang="en-US" altLang="zh-CN" dirty="0" smtClean="0"/>
              <a:t>resolution to CID 4917 as below?</a:t>
            </a:r>
            <a:endParaRPr lang="en-US" altLang="zh-CN" dirty="0" smtClean="0"/>
          </a:p>
          <a:p>
            <a:pPr lvl="1"/>
            <a:r>
              <a:rPr lang="en-GB" altLang="zh-CN" dirty="0" smtClean="0"/>
              <a:t>Resolution: Rejected</a:t>
            </a:r>
          </a:p>
          <a:p>
            <a:pPr lvl="1"/>
            <a:r>
              <a:rPr lang="en-GB" altLang="zh-CN" dirty="0" smtClean="0"/>
              <a:t>Reason:  </a:t>
            </a:r>
            <a:r>
              <a:rPr lang="en-US" altLang="zh-CN" dirty="0" smtClean="0"/>
              <a:t>Benefits </a:t>
            </a:r>
            <a:r>
              <a:rPr lang="en-US" altLang="zh-CN" dirty="0" smtClean="0"/>
              <a:t>are not clear. HE-SIG-B structure is very different from other fields and does not necessarily have to follow the same organization.</a:t>
            </a:r>
            <a:r>
              <a:rPr lang="en-GB" altLang="zh-CN" i="1" dirty="0" smtClean="0"/>
              <a:t>[provided by </a:t>
            </a:r>
            <a:r>
              <a:rPr lang="en-GB" altLang="zh-CN" i="1" dirty="0" err="1" smtClean="0"/>
              <a:t>Sigurd</a:t>
            </a:r>
            <a:r>
              <a:rPr lang="en-GB" altLang="zh-CN" i="1" dirty="0" smtClean="0"/>
              <a:t>]</a:t>
            </a:r>
            <a:endParaRPr lang="en-US" altLang="zh-CN" i="1" dirty="0" smtClean="0"/>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28</a:t>
            </a:r>
            <a:r>
              <a:rPr lang="en-US" altLang="zh-CN" dirty="0" smtClean="0"/>
              <a:t> (non-</a:t>
            </a:r>
            <a:r>
              <a:rPr lang="en-US" altLang="zh-CN" dirty="0" err="1" smtClean="0"/>
              <a:t>cr</a:t>
            </a:r>
            <a:r>
              <a:rPr lang="en-US" altLang="zh-CN" dirty="0" smtClean="0"/>
              <a:t>, </a:t>
            </a:r>
            <a:r>
              <a:rPr lang="en-US" altLang="zh-CN" dirty="0" smtClean="0"/>
              <a:t>11-17/1327r0)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a:t>
            </a:r>
            <a:r>
              <a:rPr lang="en-US" altLang="zh-CN" dirty="0" smtClean="0"/>
              <a:t>spec </a:t>
            </a:r>
            <a:r>
              <a:rPr lang="en-US" altLang="zh-CN" dirty="0" smtClean="0"/>
              <a:t>text modification </a:t>
            </a:r>
            <a:r>
              <a:rPr lang="en-US" altLang="zh-CN" dirty="0" smtClean="0"/>
              <a:t>as </a:t>
            </a:r>
            <a:r>
              <a:rPr lang="en-US" altLang="zh-CN" dirty="0" smtClean="0"/>
              <a:t>in </a:t>
            </a:r>
            <a:r>
              <a:rPr lang="en-US" altLang="zh-CN" dirty="0" smtClean="0"/>
              <a:t>11-17/1327r0?</a:t>
            </a:r>
            <a:endParaRPr lang="en-US" altLang="zh-CN" dirty="0" smtClean="0"/>
          </a:p>
          <a:p>
            <a:pPr lvl="1">
              <a:buNone/>
            </a:pPr>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29</a:t>
            </a:r>
            <a:r>
              <a:rPr lang="en-US" altLang="zh-CN" dirty="0" smtClean="0"/>
              <a:t> (non-</a:t>
            </a:r>
            <a:r>
              <a:rPr lang="en-US" altLang="zh-CN" dirty="0" err="1" smtClean="0"/>
              <a:t>cr</a:t>
            </a:r>
            <a:r>
              <a:rPr lang="en-US" altLang="zh-CN" dirty="0" smtClean="0"/>
              <a:t>, </a:t>
            </a:r>
            <a:r>
              <a:rPr lang="en-US" altLang="zh-CN" dirty="0" smtClean="0"/>
              <a:t>11-17/1380r0)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a:t>
            </a:r>
            <a:r>
              <a:rPr lang="en-US" altLang="zh-CN" dirty="0" smtClean="0"/>
              <a:t>spec </a:t>
            </a:r>
            <a:r>
              <a:rPr lang="en-US" altLang="zh-CN" dirty="0" smtClean="0"/>
              <a:t>text modification </a:t>
            </a:r>
            <a:r>
              <a:rPr lang="en-US" altLang="zh-CN" dirty="0" smtClean="0"/>
              <a:t>as </a:t>
            </a:r>
            <a:r>
              <a:rPr lang="en-US" altLang="zh-CN" dirty="0" smtClean="0"/>
              <a:t>in </a:t>
            </a:r>
            <a:r>
              <a:rPr lang="en-US" altLang="zh-CN" dirty="0" smtClean="0"/>
              <a:t>11-17/1380r0?</a:t>
            </a:r>
            <a:endParaRPr lang="en-US" altLang="zh-CN" dirty="0" smtClean="0"/>
          </a:p>
          <a:p>
            <a:pPr lvl="1">
              <a:buNone/>
            </a:pPr>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29</a:t>
            </a:r>
            <a:r>
              <a:rPr lang="en-US" altLang="zh-CN" dirty="0" smtClean="0"/>
              <a:t> (non-</a:t>
            </a:r>
            <a:r>
              <a:rPr lang="en-US" altLang="zh-CN" dirty="0" err="1" smtClean="0"/>
              <a:t>cr</a:t>
            </a:r>
            <a:r>
              <a:rPr lang="en-US" altLang="zh-CN" dirty="0" smtClean="0"/>
              <a:t>, </a:t>
            </a:r>
            <a:r>
              <a:rPr lang="en-US" altLang="zh-CN" dirty="0" smtClean="0"/>
              <a:t>11-17/1449r0)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a:t>
            </a:r>
            <a:r>
              <a:rPr lang="en-US" altLang="zh-CN" dirty="0" smtClean="0"/>
              <a:t>spec </a:t>
            </a:r>
            <a:r>
              <a:rPr lang="en-US" altLang="zh-CN" dirty="0" smtClean="0"/>
              <a:t>text modification </a:t>
            </a:r>
            <a:r>
              <a:rPr lang="en-US" altLang="zh-CN" dirty="0" smtClean="0"/>
              <a:t>as </a:t>
            </a:r>
            <a:r>
              <a:rPr lang="en-US" altLang="zh-CN" dirty="0" smtClean="0"/>
              <a:t>in </a:t>
            </a:r>
            <a:r>
              <a:rPr lang="en-US" altLang="zh-CN" dirty="0" smtClean="0"/>
              <a:t>11-17/1449r0?</a:t>
            </a:r>
            <a:endParaRPr lang="en-US" altLang="zh-CN" dirty="0" smtClean="0"/>
          </a:p>
          <a:p>
            <a:pPr lvl="1">
              <a:buNone/>
            </a:pPr>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30 (non-</a:t>
            </a:r>
            <a:r>
              <a:rPr lang="en-US" altLang="zh-CN" dirty="0" err="1" smtClean="0"/>
              <a:t>cr</a:t>
            </a:r>
            <a:r>
              <a:rPr lang="en-US" altLang="zh-CN" dirty="0" smtClean="0"/>
              <a:t>, </a:t>
            </a:r>
            <a:r>
              <a:rPr lang="en-US" altLang="zh-CN" dirty="0" smtClean="0"/>
              <a:t>11-17/1350r0)</a:t>
            </a:r>
            <a:endParaRPr lang="zh-CN" altLang="en-US" dirty="0"/>
          </a:p>
        </p:txBody>
      </p:sp>
      <p:sp>
        <p:nvSpPr>
          <p:cNvPr id="3" name="内容占位符 2"/>
          <p:cNvSpPr>
            <a:spLocks noGrp="1"/>
          </p:cNvSpPr>
          <p:nvPr>
            <p:ph idx="1"/>
          </p:nvPr>
        </p:nvSpPr>
        <p:spPr>
          <a:xfrm>
            <a:off x="685800" y="1981200"/>
            <a:ext cx="7772400" cy="4343400"/>
          </a:xfrm>
        </p:spPr>
        <p:txBody>
          <a:bodyPr>
            <a:normAutofit lnSpcReduction="10000"/>
          </a:bodyPr>
          <a:lstStyle/>
          <a:p>
            <a:r>
              <a:rPr lang="en-US" altLang="zh-CN" dirty="0" smtClean="0"/>
              <a:t>Do you support adding the </a:t>
            </a:r>
            <a:r>
              <a:rPr lang="en-US" altLang="zh-CN" dirty="0" smtClean="0"/>
              <a:t>following note at </a:t>
            </a:r>
            <a:r>
              <a:rPr lang="en-US" altLang="zh-CN" dirty="0" smtClean="0"/>
              <a:t>the bottom of table </a:t>
            </a:r>
            <a:r>
              <a:rPr lang="en-US" altLang="zh-CN" dirty="0" smtClean="0"/>
              <a:t>28-44 in 11ax draft D1.4?</a:t>
            </a:r>
            <a:endParaRPr lang="en-US" altLang="zh-CN" dirty="0" smtClean="0"/>
          </a:p>
          <a:p>
            <a:pPr lvl="1"/>
            <a:r>
              <a:rPr lang="en-US" altLang="zh-CN" b="0" dirty="0" smtClean="0"/>
              <a:t>Note</a:t>
            </a:r>
            <a:r>
              <a:rPr lang="en-US" altLang="zh-CN" b="0" dirty="0" smtClean="0"/>
              <a:t>:  When transmit </a:t>
            </a:r>
            <a:r>
              <a:rPr lang="en-US" altLang="zh-CN" b="0" dirty="0" err="1" smtClean="0"/>
              <a:t>beamforming</a:t>
            </a:r>
            <a:r>
              <a:rPr lang="en-US" altLang="zh-CN" b="0" dirty="0" smtClean="0"/>
              <a:t> is </a:t>
            </a:r>
            <a:r>
              <a:rPr lang="en-US" altLang="zh-CN" b="0" dirty="0" smtClean="0"/>
              <a:t>used for 64-QAM and higher constellations, </a:t>
            </a:r>
            <a:r>
              <a:rPr lang="en-US" altLang="zh-CN" b="0" dirty="0" smtClean="0"/>
              <a:t>the </a:t>
            </a:r>
            <a:r>
              <a:rPr lang="en-US" altLang="zh-CN" b="0" dirty="0" err="1" smtClean="0"/>
              <a:t>Tx</a:t>
            </a:r>
            <a:r>
              <a:rPr lang="en-US" altLang="zh-CN" b="0" dirty="0" smtClean="0"/>
              <a:t> is allowed to exceed the required EVM values in the </a:t>
            </a:r>
            <a:r>
              <a:rPr lang="en-US" altLang="zh-CN" b="0" dirty="0" smtClean="0"/>
              <a:t>table, </a:t>
            </a:r>
            <a:r>
              <a:rPr lang="en-US" altLang="zh-CN" b="0" dirty="0" smtClean="0"/>
              <a:t>by increasing transmit </a:t>
            </a:r>
            <a:r>
              <a:rPr lang="en-US" altLang="zh-CN" b="0" dirty="0" smtClean="0"/>
              <a:t>power within </a:t>
            </a:r>
            <a:r>
              <a:rPr lang="en-US" altLang="zh-CN" b="0" dirty="0" smtClean="0"/>
              <a:t>regulatory </a:t>
            </a:r>
            <a:r>
              <a:rPr lang="en-US" altLang="zh-CN" b="0" dirty="0" smtClean="0"/>
              <a:t>limits and within the IEEE masks, </a:t>
            </a:r>
            <a:r>
              <a:rPr lang="en-US" altLang="zh-CN" b="0" dirty="0" smtClean="0"/>
              <a:t>in order to optimize the link </a:t>
            </a:r>
            <a:r>
              <a:rPr lang="en-US" altLang="zh-CN" b="0" dirty="0" smtClean="0"/>
              <a:t>throughput.</a:t>
            </a:r>
          </a:p>
          <a:p>
            <a:pPr lvl="1"/>
            <a:endParaRPr lang="en-US" altLang="zh-CN" dirty="0" smtClean="0"/>
          </a:p>
          <a:p>
            <a:pPr lvl="1"/>
            <a:r>
              <a:rPr lang="en-US" altLang="zh-CN" dirty="0" smtClean="0"/>
              <a:t>Y 25</a:t>
            </a:r>
            <a:endParaRPr lang="en-US" altLang="zh-CN" dirty="0" smtClean="0"/>
          </a:p>
          <a:p>
            <a:pPr lvl="1"/>
            <a:r>
              <a:rPr lang="en-US" altLang="zh-CN" dirty="0" smtClean="0"/>
              <a:t>N 26</a:t>
            </a:r>
            <a:endParaRPr lang="en-US" altLang="zh-CN" dirty="0" smtClean="0"/>
          </a:p>
          <a:p>
            <a:pPr lvl="1"/>
            <a:r>
              <a:rPr lang="en-US" altLang="zh-CN" dirty="0" smtClean="0"/>
              <a:t>A 8</a:t>
            </a:r>
          </a:p>
          <a:p>
            <a:pPr lvl="1"/>
            <a:endParaRPr lang="en-US" altLang="zh-CN" dirty="0" smtClean="0"/>
          </a:p>
          <a:p>
            <a:pPr>
              <a:buNone/>
            </a:pPr>
            <a:r>
              <a:rPr lang="en-US" altLang="zh-CN" dirty="0" smtClean="0">
                <a:solidFill>
                  <a:srgbClr val="FF0000"/>
                </a:solidFill>
              </a:rPr>
              <a:t>This SP is informative, not for motion</a:t>
            </a:r>
            <a:endParaRPr lang="zh-CN" altLang="en-US" dirty="0">
              <a:solidFill>
                <a:srgbClr val="FF000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Patent Policy and Other Guidelines</a:t>
            </a:r>
            <a:endParaRPr lang="zh-CN" altLang="en-US" dirty="0"/>
          </a:p>
        </p:txBody>
      </p:sp>
      <p:sp>
        <p:nvSpPr>
          <p:cNvPr id="3" name="内容占位符 2"/>
          <p:cNvSpPr>
            <a:spLocks noGrp="1"/>
          </p:cNvSpPr>
          <p:nvPr>
            <p:ph idx="1"/>
          </p:nvPr>
        </p:nvSpPr>
        <p:spPr/>
        <p:txBody>
          <a:bodyPr/>
          <a:lstStyle/>
          <a:p>
            <a:r>
              <a:rPr lang="en-US" altLang="zh-CN" dirty="0" smtClean="0"/>
              <a:t>Following 5 slides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smtClean="0">
                <a:solidFill>
                  <a:schemeClr val="accent2"/>
                </a:solidFill>
              </a:rPr>
              <a:t>Participants, Patents, and Duty to Inform</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en-US" sz="2800" u="sng" dirty="0" smtClean="0">
                <a:solidFill>
                  <a:schemeClr val="accent2"/>
                </a:solidFill>
              </a:rPr>
              <a:t>Patent Related Links</a:t>
            </a:r>
            <a:endParaRPr lang="zh-CN" altLang="en-US" sz="2800" dirty="0"/>
          </a:p>
        </p:txBody>
      </p:sp>
      <p:sp>
        <p:nvSpPr>
          <p:cNvPr id="3"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8"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3" name="内容占位符 2"/>
          <p:cNvSpPr>
            <a:spLocks noGrp="1"/>
          </p:cNvSpPr>
          <p:nvPr>
            <p:ph idx="1"/>
          </p:nvPr>
        </p:nvSpPr>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55572</TotalTime>
  <Words>3995</Words>
  <Application>Microsoft Office PowerPoint</Application>
  <PresentationFormat>全屏显示(4:3)</PresentationFormat>
  <Paragraphs>713</Paragraphs>
  <Slides>49</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49</vt:i4>
      </vt:variant>
    </vt:vector>
  </HeadingPairs>
  <TitlesOfParts>
    <vt:vector size="51" baseType="lpstr">
      <vt:lpstr>802-11-Submission</vt:lpstr>
      <vt:lpstr>Document</vt:lpstr>
      <vt:lpstr>TGax Sep 2017 Meeting PHY AdHoc Agenda</vt:lpstr>
      <vt:lpstr>IEEE 802.11 Tgax Meeting High Efficiency WLAN PHY Ad Hoc</vt:lpstr>
      <vt:lpstr>Agenda items for the week</vt:lpstr>
      <vt:lpstr>Meeting Protocol, Attendance, Voting &amp; Document Status</vt:lpstr>
      <vt:lpstr>Instructions for the WG Chair (optional to show)</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vt:lpstr>
      <vt:lpstr>D1.0 PHY Comments Status</vt:lpstr>
      <vt:lpstr>D1.0 PHY Comments Status</vt:lpstr>
      <vt:lpstr>D1.0 PHY Comments Status</vt:lpstr>
      <vt:lpstr>PHY Submissions</vt:lpstr>
      <vt:lpstr>PHY Submissions</vt:lpstr>
      <vt:lpstr>Straw-poll 1 (cr)</vt:lpstr>
      <vt:lpstr>Straw-poll 2 (cr)</vt:lpstr>
      <vt:lpstr>Straw-poll 3 (cr)</vt:lpstr>
      <vt:lpstr>Straw-poll 4 (cr)</vt:lpstr>
      <vt:lpstr>Straw-poll 5 (cr)</vt:lpstr>
      <vt:lpstr>Straw-poll 6 (cr, 11-17/1361r0)</vt:lpstr>
      <vt:lpstr>Straw-poll 7 (cr, 11-17/1296r0)</vt:lpstr>
      <vt:lpstr>Straw-poll 8 (non-cr, 11-17/1296r0)</vt:lpstr>
      <vt:lpstr>Straw-poll 9 (cr, 11-17/1001r4)</vt:lpstr>
      <vt:lpstr>Straw-poll 10 (cr, 11-17/1381r3)</vt:lpstr>
      <vt:lpstr>Straw-poll 11 (cr, 11-17/1306r2)</vt:lpstr>
      <vt:lpstr>Straw-poll 12 (non-cr, 11-17/1375r1)</vt:lpstr>
      <vt:lpstr>Straw-poll 13 (cr, 11-17/1332r0)</vt:lpstr>
      <vt:lpstr>Straw-poll 14 (cr, 11-17/0995r4)</vt:lpstr>
      <vt:lpstr>Straw-poll 15 (non-cr, 11-17/1307r1)</vt:lpstr>
      <vt:lpstr>Straw-poll 16 (cr, 11-17/1315r3)</vt:lpstr>
      <vt:lpstr>Straw-poll 17 (cr, 11-17/1462r0)</vt:lpstr>
      <vt:lpstr>Straw-poll 18 (cr, 11-17/1472r1)</vt:lpstr>
      <vt:lpstr>Straw-poll 19 (cr, 11-17/0720r1)</vt:lpstr>
      <vt:lpstr>Straw-poll 20 (cr, 11-17/0532r2)</vt:lpstr>
      <vt:lpstr>Straw-poll 21 (cr, 11-17/1485r0)</vt:lpstr>
      <vt:lpstr>Straw-poll 22 (cr, 11-17/1383r4)</vt:lpstr>
      <vt:lpstr>Straw-poll 23 (cr)</vt:lpstr>
      <vt:lpstr>Straw-poll 24 (cr, 11-17/1001r4)</vt:lpstr>
      <vt:lpstr>Straw-poll 25 (cr, 11-17/1454r1)</vt:lpstr>
      <vt:lpstr>Straw-poll 26 (cr, 11-17/1468r0)</vt:lpstr>
      <vt:lpstr>Straw-poll 27 (cr)</vt:lpstr>
      <vt:lpstr>Straw-poll 28 (non-cr, 11-17/1327r0)</vt:lpstr>
      <vt:lpstr>Straw-poll 29 (non-cr, 11-17/1380r0)</vt:lpstr>
      <vt:lpstr>Straw-poll 29 (non-cr, 11-17/1449r0)</vt:lpstr>
      <vt:lpstr>Straw-poll 30 (non-cr, 11-17/1350r0)</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2717</cp:revision>
  <cp:lastPrinted>1998-02-10T13:28:06Z</cp:lastPrinted>
  <dcterms:created xsi:type="dcterms:W3CDTF">2007-04-17T18:10:23Z</dcterms:created>
  <dcterms:modified xsi:type="dcterms:W3CDTF">2017-09-14T01:23:03Z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