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567" r:id="rId3"/>
    <p:sldId id="592" r:id="rId4"/>
    <p:sldId id="593" r:id="rId5"/>
    <p:sldId id="595" r:id="rId6"/>
    <p:sldId id="594" r:id="rId7"/>
    <p:sldId id="596" r:id="rId8"/>
    <p:sldId id="597" r:id="rId9"/>
    <p:sldId id="598" r:id="rId10"/>
    <p:sldId id="599" r:id="rId11"/>
    <p:sldId id="600" r:id="rId12"/>
    <p:sldId id="601" r:id="rId13"/>
    <p:sldId id="602" r:id="rId14"/>
    <p:sldId id="633" r:id="rId15"/>
    <p:sldId id="636" r:id="rId16"/>
    <p:sldId id="635" r:id="rId17"/>
    <p:sldId id="604" r:id="rId18"/>
    <p:sldId id="60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5" d="100"/>
          <a:sy n="85" d="100"/>
        </p:scale>
        <p:origin x="-94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802.11-17/1434r0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Sep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2017-09-10</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Ad Hoc Groups Operation</a:t>
            </a:r>
            <a:endParaRPr lang="zh-CN" altLang="en-US" dirty="0"/>
          </a:p>
        </p:txBody>
      </p:sp>
      <p:sp>
        <p:nvSpPr>
          <p:cNvPr id="3" name="内容占位符 2"/>
          <p:cNvSpPr>
            <a:spLocks noGrp="1"/>
          </p:cNvSpPr>
          <p:nvPr>
            <p:ph idx="1"/>
          </p:nvPr>
        </p:nvSpPr>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TGax</a:t>
            </a:r>
            <a:r>
              <a:rPr lang="en-US" altLang="zh-CN" dirty="0" smtClean="0"/>
              <a:t> PHY </a:t>
            </a:r>
            <a:r>
              <a:rPr lang="en-US" altLang="zh-CN" dirty="0" err="1" smtClean="0"/>
              <a:t>Adhoc</a:t>
            </a:r>
            <a:r>
              <a:rPr lang="en-US" altLang="zh-CN" dirty="0" smtClean="0"/>
              <a:t> Schedule</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graphicFrame>
        <p:nvGraphicFramePr>
          <p:cNvPr id="8" name="Table 6"/>
          <p:cNvGraphicFramePr>
            <a:graphicFrameLocks noGrp="1"/>
          </p:cNvGraphicFramePr>
          <p:nvPr>
            <p:extLst>
              <p:ext uri="{D42A27DB-BD31-4B8C-83A1-F6EECF244321}">
                <p14:modId xmlns="" xmlns:p14="http://schemas.microsoft.com/office/powerpoint/2010/main" val="1455901304"/>
              </p:ext>
            </p:extLst>
          </p:nvPr>
        </p:nvGraphicFramePr>
        <p:xfrm>
          <a:off x="1066800" y="2057400"/>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内容占位符 6"/>
          <p:cNvGraphicFramePr>
            <a:graphicFrameLocks noGrp="1"/>
          </p:cNvGraphicFramePr>
          <p:nvPr>
            <p:ph idx="1"/>
          </p:nvPr>
        </p:nvGraphicFramePr>
        <p:xfrm>
          <a:off x="304800" y="1371600"/>
          <a:ext cx="8610599" cy="5295720"/>
        </p:xfrm>
        <a:graphic>
          <a:graphicData uri="http://schemas.openxmlformats.org/drawingml/2006/table">
            <a:tbl>
              <a:tblPr firstRow="1" bandRow="1">
                <a:tableStyleId>{5C22544A-7EE6-4342-B048-85BDC9FD1C3A}</a:tableStyleId>
              </a:tblPr>
              <a:tblGrid>
                <a:gridCol w="1219200"/>
                <a:gridCol w="990600"/>
                <a:gridCol w="5638800"/>
                <a:gridCol w="761999"/>
              </a:tblGrid>
              <a:tr h="351213">
                <a:tc>
                  <a:txBody>
                    <a:bodyPr/>
                    <a:lstStyle/>
                    <a:p>
                      <a:r>
                        <a:rPr lang="en-US" altLang="zh-CN" sz="1000" dirty="0" smtClean="0"/>
                        <a:t>Assignee</a:t>
                      </a:r>
                      <a:endParaRPr lang="zh-CN" altLang="en-US" sz="1000" dirty="0"/>
                    </a:p>
                  </a:txBody>
                  <a:tcPr/>
                </a:tc>
                <a:tc>
                  <a:txBody>
                    <a:bodyPr/>
                    <a:lstStyle/>
                    <a:p>
                      <a:r>
                        <a:rPr lang="en-US" altLang="zh-CN" sz="1000" dirty="0" smtClean="0"/>
                        <a:t>Unresolved CIDs after Jul</a:t>
                      </a:r>
                      <a:endParaRPr lang="zh-CN" altLang="en-US" sz="1000" dirty="0"/>
                    </a:p>
                  </a:txBody>
                  <a:tcPr/>
                </a:tc>
                <a:tc>
                  <a:txBody>
                    <a:bodyPr/>
                    <a:lstStyle/>
                    <a:p>
                      <a:r>
                        <a:rPr lang="en-US" altLang="zh-CN" sz="1000" dirty="0" smtClean="0"/>
                        <a:t>Clause</a:t>
                      </a:r>
                      <a:endParaRPr lang="zh-CN" altLang="en-US" sz="1000" dirty="0"/>
                    </a:p>
                  </a:txBody>
                  <a:tcPr/>
                </a:tc>
                <a:tc>
                  <a:txBody>
                    <a:bodyPr/>
                    <a:lstStyle/>
                    <a:p>
                      <a:r>
                        <a:rPr lang="en-US" altLang="zh-CN" sz="1000" dirty="0" smtClean="0"/>
                        <a:t>Target Time</a:t>
                      </a:r>
                      <a:endParaRPr lang="zh-CN" altLang="en-US" sz="1000" dirty="0"/>
                    </a:p>
                  </a:txBody>
                  <a:tcPr/>
                </a:tc>
              </a:tr>
              <a:tr h="216131">
                <a:tc>
                  <a:txBody>
                    <a:bodyPr/>
                    <a:lstStyle/>
                    <a:p>
                      <a:r>
                        <a:rPr lang="en-US" altLang="zh-CN" sz="1000" dirty="0" smtClean="0"/>
                        <a:t>Bo Sun</a:t>
                      </a:r>
                      <a:endParaRPr lang="zh-CN" altLang="en-US" sz="1000" dirty="0"/>
                    </a:p>
                  </a:txBody>
                  <a:tcPr marL="36000" marR="36000" marT="36000" marB="36000"/>
                </a:tc>
                <a:tc>
                  <a:txBody>
                    <a:bodyPr/>
                    <a:lstStyle/>
                    <a:p>
                      <a:r>
                        <a:rPr lang="en-US" altLang="zh-CN" sz="1000" dirty="0" smtClean="0"/>
                        <a:t>81</a:t>
                      </a:r>
                      <a:endParaRPr lang="zh-CN" altLang="en-US" sz="1000" dirty="0"/>
                    </a:p>
                  </a:txBody>
                  <a:tcPr marL="36000" marR="36000" marT="36000" marB="36000"/>
                </a:tc>
                <a:tc>
                  <a:txBody>
                    <a:bodyPr/>
                    <a:lstStyle/>
                    <a:p>
                      <a:r>
                        <a:rPr lang="en-US" altLang="zh-CN" sz="1000" dirty="0" smtClean="0"/>
                        <a:t>28.2.2 (TXVECTOR/RXVECTOR) (11-17/1001r2)</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0">
                <a:tc>
                  <a:txBody>
                    <a:bodyPr/>
                    <a:lstStyle/>
                    <a:p>
                      <a:r>
                        <a:rPr lang="en-US" altLang="zh-CN" sz="1000" dirty="0" err="1" smtClean="0"/>
                        <a:t>Xiaogang</a:t>
                      </a:r>
                      <a:r>
                        <a:rPr lang="en-US" altLang="zh-CN" sz="1000" dirty="0" smtClean="0"/>
                        <a:t> Chen</a:t>
                      </a:r>
                      <a:endParaRPr lang="zh-CN" altLang="en-US" sz="1000" dirty="0"/>
                    </a:p>
                  </a:txBody>
                  <a:tcPr marL="36000" marR="36000" marT="36000" marB="36000"/>
                </a:tc>
                <a:tc>
                  <a:txBody>
                    <a:bodyPr/>
                    <a:lstStyle/>
                    <a:p>
                      <a:r>
                        <a:rPr lang="en-US" altLang="zh-CN" sz="1000" dirty="0" smtClean="0"/>
                        <a:t>12</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baseline="0" dirty="0" smtClean="0"/>
                        <a:t>9793, 9148, 7238, 4970, 8604, 7239, 9149, 9150, 7240 (28.3.3.2), </a:t>
                      </a:r>
                      <a:r>
                        <a:rPr lang="en-US" altLang="zh-CN" sz="1000" dirty="0" smtClean="0">
                          <a:solidFill>
                            <a:srgbClr val="FF0000"/>
                          </a:solidFill>
                        </a:rPr>
                        <a:t>5292 (28.3.6.6, 11-17/0301r4)</a:t>
                      </a:r>
                      <a:r>
                        <a:rPr lang="en-US" altLang="zh-CN" sz="1000" dirty="0" smtClean="0"/>
                        <a:t>, 9084 (transmitter block), </a:t>
                      </a:r>
                      <a:r>
                        <a:rPr lang="en-US" altLang="zh-CN" sz="1000" baseline="0" dirty="0" smtClean="0"/>
                        <a:t>7855 (CSD), </a:t>
                      </a:r>
                      <a:r>
                        <a:rPr lang="en-US" altLang="zh-CN" sz="1000" baseline="0" dirty="0" smtClean="0">
                          <a:solidFill>
                            <a:srgbClr val="FF0000"/>
                          </a:solidFill>
                        </a:rPr>
                        <a:t>9091 (28.3.20)</a:t>
                      </a:r>
                      <a:endParaRPr lang="zh-CN" altLang="en-US" sz="1000" dirty="0">
                        <a:solidFill>
                          <a:srgbClr val="FF0000"/>
                        </a:solidFill>
                      </a:endParaRPr>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err="1" smtClean="0"/>
                        <a:t>Sigurd</a:t>
                      </a:r>
                      <a:endParaRPr lang="zh-CN" altLang="en-US" sz="1000" dirty="0"/>
                    </a:p>
                  </a:txBody>
                  <a:tcPr marL="36000" marR="36000" marT="36000" marB="36000"/>
                </a:tc>
                <a:tc>
                  <a:txBody>
                    <a:bodyPr/>
                    <a:lstStyle/>
                    <a:p>
                      <a:r>
                        <a:rPr lang="en-US" altLang="zh-CN" sz="1000" dirty="0" smtClean="0"/>
                        <a:t>1</a:t>
                      </a:r>
                      <a:endParaRPr lang="zh-CN" altLang="en-US" sz="1000" dirty="0"/>
                    </a:p>
                  </a:txBody>
                  <a:tcPr marL="36000" marR="36000" marT="36000" marB="36000"/>
                </a:tc>
                <a:tc>
                  <a:txBody>
                    <a:bodyPr/>
                    <a:lstStyle/>
                    <a:p>
                      <a:r>
                        <a:rPr lang="en-US" altLang="zh-CN" sz="1000" dirty="0" smtClean="0"/>
                        <a:t>4917</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err="1" smtClean="0"/>
                        <a:t>Lochan</a:t>
                      </a:r>
                      <a:endParaRPr lang="zh-CN" altLang="en-US" sz="1000" dirty="0"/>
                    </a:p>
                  </a:txBody>
                  <a:tcPr marL="36000" marR="36000" marT="36000" marB="36000"/>
                </a:tc>
                <a:tc>
                  <a:txBody>
                    <a:bodyPr/>
                    <a:lstStyle/>
                    <a:p>
                      <a:r>
                        <a:rPr lang="en-US" altLang="zh-CN" sz="1000" dirty="0" smtClean="0"/>
                        <a:t>1</a:t>
                      </a:r>
                      <a:endParaRPr lang="zh-CN" altLang="en-US" sz="1000" dirty="0"/>
                    </a:p>
                  </a:txBody>
                  <a:tcPr marL="36000" marR="36000" marT="36000" marB="36000"/>
                </a:tc>
                <a:tc>
                  <a:txBody>
                    <a:bodyPr/>
                    <a:lstStyle/>
                    <a:p>
                      <a:r>
                        <a:rPr lang="en-US" altLang="zh-CN" sz="1000" baseline="0" dirty="0" smtClean="0"/>
                        <a:t>7849 (26.1.1)</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smtClean="0">
                          <a:solidFill>
                            <a:srgbClr val="0070C0"/>
                          </a:solidFill>
                        </a:rPr>
                        <a:t>Ron</a:t>
                      </a:r>
                      <a:endParaRPr lang="zh-CN" altLang="en-US" sz="1000" dirty="0">
                        <a:solidFill>
                          <a:srgbClr val="0070C0"/>
                        </a:solidFill>
                      </a:endParaRPr>
                    </a:p>
                  </a:txBody>
                  <a:tcPr marL="36000" marR="36000" marT="36000" marB="36000"/>
                </a:tc>
                <a:tc>
                  <a:txBody>
                    <a:bodyPr/>
                    <a:lstStyle/>
                    <a:p>
                      <a:r>
                        <a:rPr lang="en-US" altLang="zh-CN" sz="1000" dirty="0" smtClean="0">
                          <a:solidFill>
                            <a:srgbClr val="0070C0"/>
                          </a:solidFill>
                        </a:rPr>
                        <a:t>1</a:t>
                      </a:r>
                      <a:endParaRPr lang="zh-CN" altLang="en-US" sz="1000" dirty="0">
                        <a:solidFill>
                          <a:srgbClr val="0070C0"/>
                        </a:solidFill>
                      </a:endParaRPr>
                    </a:p>
                  </a:txBody>
                  <a:tcPr marL="36000" marR="36000" marT="36000" marB="36000"/>
                </a:tc>
                <a:tc>
                  <a:txBody>
                    <a:bodyPr/>
                    <a:lstStyle/>
                    <a:p>
                      <a:r>
                        <a:rPr lang="en-US" altLang="zh-CN" sz="1000" dirty="0" smtClean="0">
                          <a:solidFill>
                            <a:srgbClr val="0070C0"/>
                          </a:solidFill>
                        </a:rPr>
                        <a:t>8093 (28.3.10.7.2); (Solution: rejected.</a:t>
                      </a:r>
                      <a:r>
                        <a:rPr lang="en-US" altLang="zh-CN" sz="1000" baseline="0" dirty="0" smtClean="0">
                          <a:solidFill>
                            <a:srgbClr val="0070C0"/>
                          </a:solidFill>
                        </a:rPr>
                        <a:t> Confirmed by the commenter)</a:t>
                      </a:r>
                      <a:endParaRPr lang="zh-CN" altLang="en-US" sz="1000" dirty="0">
                        <a:solidFill>
                          <a:srgbClr val="0070C0"/>
                        </a:solidFill>
                      </a:endParaRPr>
                    </a:p>
                  </a:txBody>
                  <a:tcPr marL="36000" marR="36000" marT="36000" marB="36000"/>
                </a:tc>
                <a:tc>
                  <a:txBody>
                    <a:bodyPr/>
                    <a:lstStyle/>
                    <a:p>
                      <a:r>
                        <a:rPr lang="en-US" altLang="zh-CN" sz="1000" dirty="0" smtClean="0">
                          <a:solidFill>
                            <a:srgbClr val="0070C0"/>
                          </a:solidFill>
                        </a:rPr>
                        <a:t>Sep</a:t>
                      </a:r>
                      <a:endParaRPr lang="zh-CN" altLang="en-US" sz="1000" dirty="0">
                        <a:solidFill>
                          <a:srgbClr val="0070C0"/>
                        </a:solidFill>
                      </a:endParaRPr>
                    </a:p>
                  </a:txBody>
                  <a:tcPr marL="36000" marR="36000" marT="36000" marB="36000"/>
                </a:tc>
              </a:tr>
              <a:tr h="216131">
                <a:tc>
                  <a:txBody>
                    <a:bodyPr/>
                    <a:lstStyle/>
                    <a:p>
                      <a:r>
                        <a:rPr lang="en-US" altLang="zh-CN" sz="1000" dirty="0" err="1" smtClean="0"/>
                        <a:t>Hongyuan</a:t>
                      </a:r>
                      <a:endParaRPr lang="zh-CN" altLang="en-US" sz="1000" dirty="0"/>
                    </a:p>
                  </a:txBody>
                  <a:tcPr marL="36000" marR="36000" marT="36000" marB="36000"/>
                </a:tc>
                <a:tc>
                  <a:txBody>
                    <a:bodyPr/>
                    <a:lstStyle/>
                    <a:p>
                      <a:r>
                        <a:rPr lang="en-US" altLang="zh-CN" sz="1000" dirty="0" smtClean="0"/>
                        <a:t>37</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i="1" kern="1200" dirty="0" smtClean="0">
                          <a:solidFill>
                            <a:schemeClr val="dk1"/>
                          </a:solidFill>
                          <a:latin typeface="+mn-lt"/>
                          <a:ea typeface="+mn-ea"/>
                          <a:cs typeface="+mn-cs"/>
                        </a:rPr>
                        <a:t>37 for </a:t>
                      </a:r>
                      <a:r>
                        <a:rPr lang="en-US" altLang="zh-CN" sz="1000" i="1" kern="1200" dirty="0" err="1" smtClean="0">
                          <a:solidFill>
                            <a:schemeClr val="dk1"/>
                          </a:solidFill>
                          <a:latin typeface="+mn-lt"/>
                          <a:ea typeface="+mn-ea"/>
                          <a:cs typeface="+mn-cs"/>
                        </a:rPr>
                        <a:t>midamble</a:t>
                      </a:r>
                      <a:r>
                        <a:rPr lang="en-US" altLang="zh-CN" sz="1000" i="1" kern="1200" dirty="0" smtClean="0">
                          <a:solidFill>
                            <a:schemeClr val="dk1"/>
                          </a:solidFill>
                          <a:latin typeface="+mn-lt"/>
                          <a:ea typeface="+mn-ea"/>
                          <a:cs typeface="+mn-cs"/>
                        </a:rPr>
                        <a:t> PHY  (including 5246, 5753, 5090); CID 3403 is duplicated and rejected by Editor</a:t>
                      </a:r>
                      <a:endParaRPr lang="zh-CN" altLang="en-US" sz="1000" dirty="0"/>
                    </a:p>
                  </a:txBody>
                  <a:tcPr marL="36000" marR="36000" marT="36000" marB="36000"/>
                </a:tc>
                <a:tc>
                  <a:txBody>
                    <a:bodyPr/>
                    <a:lstStyle/>
                    <a:p>
                      <a:r>
                        <a:rPr lang="en-US" altLang="zh-CN" sz="1000" smtClean="0"/>
                        <a:t>Sep</a:t>
                      </a:r>
                      <a:endParaRPr lang="zh-CN" altLang="en-US" sz="1000" dirty="0"/>
                    </a:p>
                  </a:txBody>
                  <a:tcPr marL="36000" marR="36000" marT="36000" marB="36000"/>
                </a:tc>
              </a:tr>
              <a:tr h="216131">
                <a:tc>
                  <a:txBody>
                    <a:bodyPr/>
                    <a:lstStyle/>
                    <a:p>
                      <a:r>
                        <a:rPr lang="en-US" altLang="zh-CN" sz="1000" dirty="0" err="1" smtClean="0"/>
                        <a:t>Yongho</a:t>
                      </a:r>
                      <a:endParaRPr lang="zh-CN" altLang="en-US" sz="1000" dirty="0"/>
                    </a:p>
                  </a:txBody>
                  <a:tcPr marL="36000" marR="36000" marT="36000" marB="36000"/>
                </a:tc>
                <a:tc>
                  <a:txBody>
                    <a:bodyPr/>
                    <a:lstStyle/>
                    <a:p>
                      <a:r>
                        <a:rPr lang="en-US" altLang="zh-CN" sz="1000" dirty="0" smtClean="0"/>
                        <a:t>1</a:t>
                      </a:r>
                      <a:endParaRPr lang="zh-CN" altLang="en-US" sz="1000" dirty="0"/>
                    </a:p>
                  </a:txBody>
                  <a:tcPr marL="36000" marR="36000" marT="36000" marB="36000"/>
                </a:tc>
                <a:tc>
                  <a:txBody>
                    <a:bodyPr/>
                    <a:lstStyle/>
                    <a:p>
                      <a:r>
                        <a:rPr lang="en-US" altLang="zh-CN" sz="1000" dirty="0" smtClean="0">
                          <a:solidFill>
                            <a:srgbClr val="FF0000"/>
                          </a:solidFill>
                        </a:rPr>
                        <a:t>9734, 10146, 9052 (11-17/0532), </a:t>
                      </a:r>
                      <a:r>
                        <a:rPr lang="en-US" altLang="zh-CN" sz="1000" dirty="0" smtClean="0"/>
                        <a:t>9735</a:t>
                      </a:r>
                      <a:endParaRPr lang="zh-CN" altLang="en-US" sz="1000" dirty="0"/>
                    </a:p>
                  </a:txBody>
                  <a:tcPr marL="36000" marR="36000" marT="36000" marB="36000"/>
                </a:tc>
                <a:tc>
                  <a:txBody>
                    <a:bodyPr/>
                    <a:lstStyle/>
                    <a:p>
                      <a:r>
                        <a:rPr lang="en-US" altLang="zh-CN" sz="1000" smtClean="0"/>
                        <a:t>Sep</a:t>
                      </a:r>
                      <a:endParaRPr lang="zh-CN" altLang="en-US" sz="1000" dirty="0"/>
                    </a:p>
                  </a:txBody>
                  <a:tcPr marL="36000" marR="36000" marT="36000" marB="36000"/>
                </a:tc>
              </a:tr>
              <a:tr h="216131">
                <a:tc>
                  <a:txBody>
                    <a:bodyPr/>
                    <a:lstStyle/>
                    <a:p>
                      <a:r>
                        <a:rPr lang="en-US" altLang="zh-CN" sz="1000" dirty="0" smtClean="0"/>
                        <a:t>Sung</a:t>
                      </a:r>
                      <a:r>
                        <a:rPr lang="en-US" altLang="zh-CN" sz="1000" baseline="0" dirty="0" smtClean="0"/>
                        <a:t> </a:t>
                      </a:r>
                      <a:r>
                        <a:rPr lang="en-US" altLang="zh-CN" sz="1000" baseline="0" dirty="0" err="1" smtClean="0"/>
                        <a:t>Eun</a:t>
                      </a:r>
                      <a:r>
                        <a:rPr lang="en-US" altLang="zh-CN" sz="1000" baseline="0" dirty="0" smtClean="0"/>
                        <a:t> Lee</a:t>
                      </a:r>
                      <a:endParaRPr lang="zh-CN" altLang="en-US" sz="1000" dirty="0"/>
                    </a:p>
                  </a:txBody>
                  <a:tcPr marL="36000" marR="36000" marT="36000" marB="36000"/>
                </a:tc>
                <a:tc>
                  <a:txBody>
                    <a:bodyPr/>
                    <a:lstStyle/>
                    <a:p>
                      <a:r>
                        <a:rPr lang="en-US" altLang="zh-CN" sz="1000" dirty="0" smtClean="0"/>
                        <a:t>9</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9765, 8806, 7237, 8808, 7827, 10382 (28.3.3.5,</a:t>
                      </a:r>
                      <a:r>
                        <a:rPr lang="en-US" altLang="zh-CN" sz="1000" baseline="0" dirty="0" smtClean="0"/>
                        <a:t> 28.3.3.6 , 20 MHz only);</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9153,</a:t>
                      </a:r>
                      <a:r>
                        <a:rPr lang="en-US" altLang="zh-CN" sz="1000" baseline="0" dirty="0" smtClean="0"/>
                        <a:t> 8811, 8810 (28.3.3.6).</a:t>
                      </a:r>
                      <a:endParaRPr lang="zh-CN" altLang="en-US" sz="1000" dirty="0" smtClean="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000" dirty="0" err="1" smtClean="0"/>
                        <a:t>Liwen</a:t>
                      </a:r>
                      <a:endParaRPr lang="zh-CN" altLang="en-US" sz="1000" dirty="0"/>
                    </a:p>
                  </a:txBody>
                  <a:tcPr marL="36000" marR="36000" marT="36000" marB="36000"/>
                </a:tc>
                <a:tc>
                  <a:txBody>
                    <a:bodyPr/>
                    <a:lstStyle/>
                    <a:p>
                      <a:r>
                        <a:rPr lang="en-US" altLang="zh-CN" sz="1000" dirty="0" smtClean="0"/>
                        <a:t>2</a:t>
                      </a:r>
                      <a:endParaRPr lang="zh-CN" altLang="en-US" sz="1000" dirty="0"/>
                    </a:p>
                  </a:txBody>
                  <a:tcPr marL="36000" marR="36000" marT="36000" marB="36000"/>
                </a:tc>
                <a:tc>
                  <a:txBody>
                    <a:bodyPr/>
                    <a:lstStyle/>
                    <a:p>
                      <a:r>
                        <a:rPr lang="en-US" altLang="zh-CN" sz="1000" dirty="0" smtClean="0">
                          <a:solidFill>
                            <a:srgbClr val="FF0000"/>
                          </a:solidFill>
                        </a:rPr>
                        <a:t>3124 (</a:t>
                      </a:r>
                      <a:r>
                        <a:rPr lang="en-US" altLang="zh-CN" sz="1000" dirty="0" smtClean="0">
                          <a:solidFill>
                            <a:srgbClr val="FF0000"/>
                          </a:solidFill>
                        </a:rPr>
                        <a:t>8.4.2.218.1, resolved</a:t>
                      </a:r>
                      <a:r>
                        <a:rPr lang="en-US" altLang="zh-CN" sz="1000" baseline="0" dirty="0" smtClean="0">
                          <a:solidFill>
                            <a:srgbClr val="FF0000"/>
                          </a:solidFill>
                        </a:rPr>
                        <a:t> in 1285r2</a:t>
                      </a:r>
                      <a:r>
                        <a:rPr lang="en-US" altLang="zh-CN" sz="1000" dirty="0" smtClean="0">
                          <a:solidFill>
                            <a:srgbClr val="FF0000"/>
                          </a:solidFill>
                        </a:rPr>
                        <a:t>), </a:t>
                      </a:r>
                      <a:r>
                        <a:rPr lang="en-US" altLang="zh-CN" sz="1000" dirty="0" smtClean="0"/>
                        <a:t>7376 (9.4.2.218.3)</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100" dirty="0" err="1" smtClean="0"/>
                        <a:t>Abhishek</a:t>
                      </a:r>
                      <a:r>
                        <a:rPr lang="en-US" altLang="zh-CN" sz="1100" dirty="0" smtClean="0"/>
                        <a:t> </a:t>
                      </a:r>
                      <a:r>
                        <a:rPr lang="en-US" altLang="zh-CN" sz="1100" dirty="0" err="1" smtClean="0"/>
                        <a:t>Patil</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r>
                        <a:rPr lang="en-US" altLang="zh-CN" sz="1100" dirty="0" smtClean="0"/>
                        <a:t>8172 (17.5.2.3)</a:t>
                      </a:r>
                      <a:endParaRPr lang="zh-CN" altLang="en-US" sz="11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100" dirty="0" smtClean="0">
                          <a:solidFill>
                            <a:srgbClr val="FF0000"/>
                          </a:solidFill>
                        </a:rPr>
                        <a:t>Editor</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8055 (28</a:t>
                      </a:r>
                      <a:r>
                        <a:rPr lang="en-US" altLang="zh-CN" sz="1100" dirty="0" smtClean="0">
                          <a:solidFill>
                            <a:srgbClr val="FF0000"/>
                          </a:solidFill>
                        </a:rPr>
                        <a:t>) (Solution:</a:t>
                      </a:r>
                      <a:r>
                        <a:rPr lang="en-US" altLang="zh-CN" sz="1100" baseline="0" dirty="0" smtClean="0">
                          <a:solidFill>
                            <a:srgbClr val="FF0000"/>
                          </a:solidFill>
                        </a:rPr>
                        <a:t> revised. Using HE AP, HE STA and HE non-AP STA)</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100" dirty="0" err="1" smtClean="0">
                          <a:solidFill>
                            <a:srgbClr val="FF0000"/>
                          </a:solidFill>
                        </a:rPr>
                        <a:t>Jian</a:t>
                      </a:r>
                      <a:r>
                        <a:rPr lang="en-US" altLang="zh-CN" sz="1100" baseline="0" dirty="0" smtClean="0">
                          <a:solidFill>
                            <a:srgbClr val="FF0000"/>
                          </a:solidFill>
                        </a:rPr>
                        <a:t> Yu</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6120 (28.3.11.3) (Withdrawn</a:t>
                      </a:r>
                      <a:r>
                        <a:rPr lang="en-US" altLang="zh-CN" sz="1100" baseline="0" dirty="0" smtClean="0">
                          <a:solidFill>
                            <a:srgbClr val="FF0000"/>
                          </a:solidFill>
                        </a:rPr>
                        <a:t> by the commenter)</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100" dirty="0" err="1" smtClean="0"/>
                        <a:t>Junghoon</a:t>
                      </a:r>
                      <a:r>
                        <a:rPr lang="en-US" altLang="zh-CN" sz="1100" dirty="0" smtClean="0"/>
                        <a:t> </a:t>
                      </a:r>
                      <a:r>
                        <a:rPr lang="en-US" altLang="zh-CN" sz="1100" dirty="0" err="1" smtClean="0"/>
                        <a:t>Suh</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r>
                        <a:rPr lang="en-US" altLang="zh-CN" sz="1100" dirty="0" smtClean="0"/>
                        <a:t>10374 (28.3.3.4) (11-17/1332)</a:t>
                      </a:r>
                      <a:endParaRPr lang="zh-CN" altLang="en-US" sz="11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100" dirty="0" smtClean="0">
                          <a:solidFill>
                            <a:srgbClr val="FF0000"/>
                          </a:solidFill>
                        </a:rPr>
                        <a:t>Osama</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1703 (Annex G</a:t>
                      </a:r>
                      <a:r>
                        <a:rPr lang="en-US" altLang="zh-CN" sz="1100" dirty="0" smtClean="0">
                          <a:solidFill>
                            <a:srgbClr val="FF0000"/>
                          </a:solidFill>
                        </a:rPr>
                        <a:t>) (Solution: rejected. Resolved in D1.4. Confirmed</a:t>
                      </a:r>
                      <a:r>
                        <a:rPr lang="en-US" altLang="zh-CN" sz="1100" baseline="0" dirty="0" smtClean="0">
                          <a:solidFill>
                            <a:srgbClr val="FF0000"/>
                          </a:solidFill>
                        </a:rPr>
                        <a:t> by the commenter). </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100" dirty="0" smtClean="0"/>
                        <a:t>Sean Coffey</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10411 (9.4.2.218.3)</a:t>
                      </a:r>
                      <a:endParaRPr lang="zh-CN" altLang="en-US" sz="11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100" dirty="0" smtClean="0">
                          <a:solidFill>
                            <a:srgbClr val="FF0000"/>
                          </a:solidFill>
                        </a:rPr>
                        <a:t>Yusuke </a:t>
                      </a:r>
                      <a:r>
                        <a:rPr lang="en-US" altLang="zh-CN" sz="1100" dirty="0" err="1" smtClean="0">
                          <a:solidFill>
                            <a:srgbClr val="FF0000"/>
                          </a:solidFill>
                        </a:rPr>
                        <a:t>Asai</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10182 (3.2</a:t>
                      </a:r>
                      <a:r>
                        <a:rPr lang="en-US" altLang="zh-CN" sz="1100" dirty="0" smtClean="0">
                          <a:solidFill>
                            <a:srgbClr val="FF0000"/>
                          </a:solidFill>
                        </a:rPr>
                        <a:t>) (Withdrawn</a:t>
                      </a:r>
                      <a:r>
                        <a:rPr lang="en-US" altLang="zh-CN" sz="1100" baseline="0" dirty="0" smtClean="0">
                          <a:solidFill>
                            <a:srgbClr val="FF0000"/>
                          </a:solidFill>
                        </a:rPr>
                        <a:t> by the commenter)</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000" dirty="0" err="1" smtClean="0"/>
                        <a:t>Yujin</a:t>
                      </a:r>
                      <a:endParaRPr lang="zh-CN" altLang="en-US" sz="1000" dirty="0"/>
                    </a:p>
                  </a:txBody>
                  <a:tcPr marL="36000" marR="36000" marT="36000" marB="36000"/>
                </a:tc>
                <a:tc>
                  <a:txBody>
                    <a:bodyPr/>
                    <a:lstStyle/>
                    <a:p>
                      <a:r>
                        <a:rPr lang="en-US" altLang="zh-CN" sz="1000" dirty="0" smtClean="0"/>
                        <a:t>1</a:t>
                      </a:r>
                      <a:endParaRPr lang="zh-CN" altLang="en-US" sz="1000" dirty="0"/>
                    </a:p>
                  </a:txBody>
                  <a:tcPr marL="36000" marR="36000" marT="36000" marB="36000"/>
                </a:tc>
                <a:tc>
                  <a:txBody>
                    <a:bodyPr/>
                    <a:lstStyle/>
                    <a:p>
                      <a:r>
                        <a:rPr lang="en-US" altLang="zh-CN" sz="1000" dirty="0" smtClean="0"/>
                        <a:t>8576 (Target</a:t>
                      </a:r>
                      <a:r>
                        <a:rPr lang="en-US" altLang="zh-CN" sz="1000" baseline="0" dirty="0" smtClean="0"/>
                        <a:t> RSSI)</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000" dirty="0" smtClean="0"/>
                        <a:t>Transferred to MAC</a:t>
                      </a:r>
                      <a:endParaRPr lang="zh-CN" altLang="en-US" sz="1000" dirty="0"/>
                    </a:p>
                  </a:txBody>
                  <a:tcPr marL="36000" marR="36000" marT="36000" marB="36000"/>
                </a:tc>
                <a:tc>
                  <a:txBody>
                    <a:bodyPr/>
                    <a:lstStyle/>
                    <a:p>
                      <a:r>
                        <a:rPr lang="en-US" altLang="zh-CN" sz="1000" dirty="0" smtClean="0"/>
                        <a:t>3</a:t>
                      </a:r>
                      <a:endParaRPr lang="zh-CN" altLang="en-US" sz="1000" dirty="0"/>
                    </a:p>
                  </a:txBody>
                  <a:tcPr marL="36000" marR="36000" marT="36000" marB="36000"/>
                </a:tc>
                <a:tc>
                  <a:txBody>
                    <a:bodyPr/>
                    <a:lstStyle/>
                    <a:p>
                      <a:r>
                        <a:rPr lang="en-US" altLang="zh-CN" sz="1000" dirty="0" smtClean="0"/>
                        <a:t>7778 (9.7.3) (</a:t>
                      </a:r>
                      <a:r>
                        <a:rPr lang="en-US" altLang="zh-CN" sz="1000" dirty="0" err="1" smtClean="0"/>
                        <a:t>Liwen</a:t>
                      </a:r>
                      <a:r>
                        <a:rPr lang="en-US" altLang="zh-CN" sz="1000" dirty="0" smtClean="0"/>
                        <a:t> will take it), 6433, 8348 (Alfred, 11-17/1342)</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000" dirty="0"/>
                    </a:p>
                  </a:txBody>
                  <a:tcPr marL="36000" marR="36000" marT="36000" marB="36000"/>
                </a:tc>
              </a:tr>
              <a:tr h="216131">
                <a:tc>
                  <a:txBody>
                    <a:bodyPr/>
                    <a:lstStyle/>
                    <a:p>
                      <a:r>
                        <a:rPr lang="en-US" altLang="zh-CN" sz="1000" dirty="0" smtClean="0"/>
                        <a:t>Returned </a:t>
                      </a:r>
                      <a:endParaRPr lang="zh-CN" altLang="en-US" sz="1000" dirty="0"/>
                    </a:p>
                  </a:txBody>
                  <a:tcPr marL="36000" marR="36000" marT="36000" marB="36000"/>
                </a:tc>
                <a:tc>
                  <a:txBody>
                    <a:bodyPr/>
                    <a:lstStyle/>
                    <a:p>
                      <a:r>
                        <a:rPr lang="en-US" altLang="zh-CN" sz="1000" dirty="0" smtClean="0"/>
                        <a:t>5</a:t>
                      </a:r>
                      <a:endParaRPr lang="zh-CN" altLang="en-US" sz="1000" dirty="0"/>
                    </a:p>
                  </a:txBody>
                  <a:tcPr marL="36000" marR="36000" marT="36000" marB="36000"/>
                </a:tc>
                <a:tc>
                  <a:txBody>
                    <a:bodyPr/>
                    <a:lstStyle/>
                    <a:p>
                      <a:r>
                        <a:rPr lang="en-US" altLang="zh-CN" sz="1000" dirty="0" smtClean="0"/>
                        <a:t>8869, 6116, 5263, 10228, 9042</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smtClean="0"/>
                        <a:t>Total</a:t>
                      </a:r>
                      <a:endParaRPr lang="zh-CN" altLang="en-US" sz="1000" dirty="0"/>
                    </a:p>
                  </a:txBody>
                  <a:tcPr marL="36000" marR="36000" marT="36000" marB="36000"/>
                </a:tc>
                <a:tc>
                  <a:txBody>
                    <a:bodyPr/>
                    <a:lstStyle/>
                    <a:p>
                      <a:r>
                        <a:rPr lang="en-US" altLang="zh-CN" sz="1000" dirty="0" smtClean="0"/>
                        <a:t>162</a:t>
                      </a:r>
                      <a:endParaRPr lang="zh-CN" altLang="en-US" sz="1000" dirty="0"/>
                    </a:p>
                  </a:txBody>
                  <a:tcPr marL="36000" marR="36000" marT="36000" marB="36000"/>
                </a:tc>
                <a:tc>
                  <a:txBody>
                    <a:bodyPr/>
                    <a:lstStyle/>
                    <a:p>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bl>
          </a:graphicData>
        </a:graphic>
      </p:graphicFrame>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9" name="内容占位符 8"/>
          <p:cNvSpPr>
            <a:spLocks noGrp="1"/>
          </p:cNvSpPr>
          <p:nvPr>
            <p:ph idx="1"/>
          </p:nvPr>
        </p:nvSpPr>
        <p:spPr/>
        <p:txBody>
          <a:bodyPr>
            <a:normAutofit fontScale="85000" lnSpcReduction="20000"/>
          </a:bodyPr>
          <a:lstStyle/>
          <a:p>
            <a:r>
              <a:rPr lang="en-US" altLang="zh-CN" dirty="0" smtClean="0"/>
              <a:t>13 New CIDs transferred to PHY on Sep 10</a:t>
            </a:r>
          </a:p>
          <a:p>
            <a:pPr lvl="1"/>
            <a:r>
              <a:rPr lang="en-US" altLang="zh-CN" dirty="0" smtClean="0">
                <a:solidFill>
                  <a:srgbClr val="FF0000"/>
                </a:solidFill>
              </a:rPr>
              <a:t>CID 84 (8.3.4.4, HE PHY vector descriptions. Solution:?</a:t>
            </a:r>
            <a:r>
              <a:rPr lang="en-US" altLang="zh-CN" dirty="0" smtClean="0">
                <a:solidFill>
                  <a:srgbClr val="FF0000"/>
                </a:solidFill>
                <a:sym typeface="Wingdings" pitchFamily="2" charset="2"/>
              </a:rPr>
              <a:t> Bo</a:t>
            </a:r>
            <a:r>
              <a:rPr lang="en-US" altLang="zh-CN" dirty="0" smtClean="0">
                <a:solidFill>
                  <a:srgbClr val="FF0000"/>
                </a:solidFill>
              </a:rPr>
              <a:t>)</a:t>
            </a:r>
            <a:endParaRPr lang="zh-CN" altLang="en-US" dirty="0" smtClean="0">
              <a:solidFill>
                <a:srgbClr val="FF0000"/>
              </a:solidFill>
            </a:endParaRPr>
          </a:p>
          <a:p>
            <a:pPr lvl="1"/>
            <a:r>
              <a:rPr lang="en-US" altLang="zh-CN" dirty="0" smtClean="0"/>
              <a:t>CID 5817, 5818 (8.3.5.12.2, resolved by CID 7296/7297 in D1.4)</a:t>
            </a:r>
          </a:p>
          <a:p>
            <a:pPr lvl="1"/>
            <a:r>
              <a:rPr lang="en-US" altLang="zh-CN" dirty="0" smtClean="0"/>
              <a:t>CID 7219 (28.1.1, resolved by CID 5234 in D1.4)</a:t>
            </a:r>
          </a:p>
          <a:p>
            <a:pPr lvl="1"/>
            <a:r>
              <a:rPr lang="en-US" altLang="zh-CN" dirty="0" smtClean="0"/>
              <a:t>CID 7858 (28.3.10.8.2, resolved by CID 4918/10060 in D1.4)</a:t>
            </a:r>
          </a:p>
          <a:p>
            <a:pPr lvl="1"/>
            <a:r>
              <a:rPr lang="en-US" altLang="zh-CN" dirty="0" smtClean="0">
                <a:solidFill>
                  <a:srgbClr val="FF0000"/>
                </a:solidFill>
              </a:rPr>
              <a:t>CID 7859 (28.3.10.8.5, Fig 28-30. Solution</a:t>
            </a:r>
            <a:r>
              <a:rPr lang="en-US" altLang="zh-CN" dirty="0" smtClean="0">
                <a:solidFill>
                  <a:srgbClr val="FF0000"/>
                </a:solidFill>
              </a:rPr>
              <a:t>?</a:t>
            </a:r>
            <a:r>
              <a:rPr lang="en-US" altLang="zh-CN" dirty="0" smtClean="0">
                <a:solidFill>
                  <a:srgbClr val="FF0000"/>
                </a:solidFill>
                <a:sym typeface="Wingdings" pitchFamily="2" charset="2"/>
              </a:rPr>
              <a:t> Yan </a:t>
            </a:r>
            <a:r>
              <a:rPr lang="en-US" altLang="zh-CN" dirty="0" smtClean="0">
                <a:solidFill>
                  <a:srgbClr val="FF0000"/>
                </a:solidFill>
                <a:sym typeface="Wingdings" pitchFamily="2" charset="2"/>
              </a:rPr>
              <a:t>Z</a:t>
            </a:r>
            <a:r>
              <a:rPr lang="en-US" altLang="zh-CN" dirty="0" smtClean="0">
                <a:solidFill>
                  <a:srgbClr val="FF0000"/>
                </a:solidFill>
                <a:sym typeface="Wingdings" pitchFamily="2" charset="2"/>
              </a:rPr>
              <a:t>hang?</a:t>
            </a:r>
            <a:r>
              <a:rPr lang="en-US" altLang="zh-CN" dirty="0" smtClean="0">
                <a:solidFill>
                  <a:srgbClr val="FF0000"/>
                </a:solidFill>
              </a:rPr>
              <a:t>)</a:t>
            </a:r>
            <a:endParaRPr lang="en-US" altLang="zh-CN" dirty="0" smtClean="0">
              <a:solidFill>
                <a:srgbClr val="FF0000"/>
              </a:solidFill>
            </a:endParaRPr>
          </a:p>
          <a:p>
            <a:pPr lvl="1"/>
            <a:r>
              <a:rPr lang="en-US" altLang="zh-CN" dirty="0" smtClean="0"/>
              <a:t>CID 8081 (28.3.11.9, 1024-QAM, Editorial)</a:t>
            </a:r>
          </a:p>
          <a:p>
            <a:pPr lvl="1"/>
            <a:r>
              <a:rPr lang="en-US" altLang="zh-CN" dirty="0" smtClean="0"/>
              <a:t>CID 9213 (28.3.11.9, 1024-QAM, add “bit 0 and bit 5 specify the quadrant. Solution: rejected. It could be implemented but not necessarily specified in spec.)</a:t>
            </a:r>
          </a:p>
          <a:p>
            <a:pPr lvl="1"/>
            <a:r>
              <a:rPr lang="en-US" altLang="zh-CN" dirty="0" smtClean="0"/>
              <a:t>CID 9463 (28.3.15.1, formula 28-115. Solution: accepted).</a:t>
            </a:r>
          </a:p>
          <a:p>
            <a:pPr lvl="1"/>
            <a:r>
              <a:rPr lang="en-US" altLang="zh-CN" dirty="0" smtClean="0">
                <a:solidFill>
                  <a:srgbClr val="FF0000"/>
                </a:solidFill>
              </a:rPr>
              <a:t>CID 9080 (28.3.18.4.4, formula 28-116. Solution:?)</a:t>
            </a:r>
          </a:p>
          <a:p>
            <a:pPr lvl="1"/>
            <a:r>
              <a:rPr lang="en-US" altLang="zh-CN" dirty="0" smtClean="0">
                <a:solidFill>
                  <a:srgbClr val="FF0000"/>
                </a:solidFill>
              </a:rPr>
              <a:t>CID 7548 (28.3.18.4.4, N_ST vs. N_SD. Solution: revised, replace N_ST with N_SD in 28-116 and 28-118?)</a:t>
            </a:r>
          </a:p>
          <a:p>
            <a:pPr lvl="1"/>
            <a:r>
              <a:rPr lang="en-US" altLang="zh-CN" dirty="0" smtClean="0">
                <a:solidFill>
                  <a:srgbClr val="FF0000"/>
                </a:solidFill>
              </a:rPr>
              <a:t>CID 9091 (28.3.20, HE receive diagram. Solution: ?</a:t>
            </a:r>
            <a:r>
              <a:rPr lang="en-US" altLang="zh-CN" dirty="0" smtClean="0">
                <a:solidFill>
                  <a:srgbClr val="FF0000"/>
                </a:solidFill>
                <a:sym typeface="Wingdings" pitchFamily="2" charset="2"/>
              </a:rPr>
              <a:t></a:t>
            </a:r>
            <a:r>
              <a:rPr lang="en-US" altLang="zh-CN" dirty="0" err="1" smtClean="0">
                <a:solidFill>
                  <a:srgbClr val="FF0000"/>
                </a:solidFill>
                <a:sym typeface="Wingdings" pitchFamily="2" charset="2"/>
              </a:rPr>
              <a:t>Xiaogang</a:t>
            </a:r>
            <a:r>
              <a:rPr lang="en-US" altLang="zh-CN" dirty="0" smtClean="0">
                <a:solidFill>
                  <a:srgbClr val="FF0000"/>
                </a:solidFill>
              </a:rPr>
              <a:t>)</a:t>
            </a:r>
          </a:p>
          <a:p>
            <a:pPr lvl="1"/>
            <a:r>
              <a:rPr lang="en-US" altLang="zh-CN" dirty="0" smtClean="0">
                <a:solidFill>
                  <a:srgbClr val="FF0000"/>
                </a:solidFill>
              </a:rPr>
              <a:t>CID 9205 (28.4.1, PHY MIB. Solution</a:t>
            </a:r>
            <a:r>
              <a:rPr lang="en-US" altLang="zh-CN" dirty="0" smtClean="0">
                <a:solidFill>
                  <a:srgbClr val="FF0000"/>
                </a:solidFill>
              </a:rPr>
              <a:t>:?</a:t>
            </a:r>
            <a:r>
              <a:rPr lang="en-US" altLang="zh-CN" dirty="0" smtClean="0">
                <a:solidFill>
                  <a:srgbClr val="FF0000"/>
                </a:solidFill>
                <a:sym typeface="Wingdings" pitchFamily="2" charset="2"/>
              </a:rPr>
              <a:t> </a:t>
            </a:r>
            <a:r>
              <a:rPr lang="en-US" altLang="zh-CN" dirty="0" err="1" smtClean="0">
                <a:solidFill>
                  <a:srgbClr val="FF0000"/>
                </a:solidFill>
                <a:sym typeface="Wingdings" pitchFamily="2" charset="2"/>
              </a:rPr>
              <a:t>Yongho</a:t>
            </a:r>
            <a:r>
              <a:rPr lang="en-US" altLang="zh-CN" dirty="0" smtClean="0">
                <a:solidFill>
                  <a:srgbClr val="FF0000"/>
                </a:solidFill>
              </a:rPr>
              <a:t>)</a:t>
            </a:r>
            <a:endParaRPr lang="en-US" altLang="zh-CN" dirty="0" smtClean="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3" name="内容占位符 2"/>
          <p:cNvSpPr>
            <a:spLocks noGrp="1"/>
          </p:cNvSpPr>
          <p:nvPr>
            <p:ph idx="1"/>
          </p:nvPr>
        </p:nvSpPr>
        <p:spPr/>
        <p:txBody>
          <a:bodyPr/>
          <a:lstStyle/>
          <a:p>
            <a:r>
              <a:rPr lang="en-US" altLang="zh-CN" dirty="0" smtClean="0"/>
              <a:t>CIDs resolved in past meeting but returned by </a:t>
            </a:r>
            <a:r>
              <a:rPr lang="en-US" altLang="zh-CN" dirty="0" err="1" smtClean="0"/>
              <a:t>Tgax</a:t>
            </a:r>
            <a:r>
              <a:rPr lang="en-US" altLang="zh-CN" dirty="0" smtClean="0"/>
              <a:t> editor</a:t>
            </a:r>
          </a:p>
          <a:p>
            <a:pPr lvl="1"/>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表格 6"/>
          <p:cNvGraphicFramePr>
            <a:graphicFrameLocks noGrp="1"/>
          </p:cNvGraphicFramePr>
          <p:nvPr/>
        </p:nvGraphicFramePr>
        <p:xfrm>
          <a:off x="609600" y="3048000"/>
          <a:ext cx="8229600" cy="2194560"/>
        </p:xfrm>
        <a:graphic>
          <a:graphicData uri="http://schemas.openxmlformats.org/drawingml/2006/table">
            <a:tbl>
              <a:tblPr firstRow="1" bandRow="1">
                <a:tableStyleId>{5C22544A-7EE6-4342-B048-85BDC9FD1C3A}</a:tableStyleId>
              </a:tblPr>
              <a:tblGrid>
                <a:gridCol w="706837"/>
                <a:gridCol w="1060255"/>
                <a:gridCol w="908790"/>
                <a:gridCol w="3496318"/>
                <a:gridCol w="2057400"/>
              </a:tblGrid>
              <a:tr h="123825">
                <a:tc>
                  <a:txBody>
                    <a:bodyPr/>
                    <a:lstStyle/>
                    <a:p>
                      <a:r>
                        <a:rPr lang="en-US" altLang="zh-CN" sz="1200" dirty="0" smtClean="0"/>
                        <a:t>CID</a:t>
                      </a:r>
                      <a:endParaRPr lang="zh-CN" altLang="en-US" sz="1200" dirty="0"/>
                    </a:p>
                  </a:txBody>
                  <a:tcPr/>
                </a:tc>
                <a:tc>
                  <a:txBody>
                    <a:bodyPr/>
                    <a:lstStyle/>
                    <a:p>
                      <a:r>
                        <a:rPr lang="en-US" altLang="zh-CN" sz="1200" dirty="0" smtClean="0"/>
                        <a:t>Past</a:t>
                      </a:r>
                      <a:r>
                        <a:rPr lang="en-US" altLang="zh-CN" sz="1200" baseline="0" dirty="0" smtClean="0"/>
                        <a:t> CR</a:t>
                      </a:r>
                      <a:endParaRPr lang="zh-CN" altLang="en-US" sz="1200" dirty="0"/>
                    </a:p>
                  </a:txBody>
                  <a:tcPr/>
                </a:tc>
                <a:tc>
                  <a:txBody>
                    <a:bodyPr/>
                    <a:lstStyle/>
                    <a:p>
                      <a:r>
                        <a:rPr lang="en-US" altLang="zh-CN" sz="1200" dirty="0" smtClean="0"/>
                        <a:t>Assignee</a:t>
                      </a:r>
                      <a:endParaRPr lang="zh-CN" altLang="en-US" sz="1200" dirty="0"/>
                    </a:p>
                  </a:txBody>
                  <a:tcPr/>
                </a:tc>
                <a:tc>
                  <a:txBody>
                    <a:bodyPr/>
                    <a:lstStyle/>
                    <a:p>
                      <a:r>
                        <a:rPr lang="en-US" altLang="zh-CN" sz="1200" dirty="0" smtClean="0"/>
                        <a:t>Reason of return</a:t>
                      </a:r>
                      <a:endParaRPr lang="zh-CN" altLang="en-US" sz="1200" dirty="0"/>
                    </a:p>
                  </a:txBody>
                  <a:tcPr/>
                </a:tc>
                <a:tc>
                  <a:txBody>
                    <a:bodyPr/>
                    <a:lstStyle/>
                    <a:p>
                      <a:r>
                        <a:rPr lang="en-US" altLang="zh-CN" sz="1200" dirty="0" smtClean="0"/>
                        <a:t>Latest Status</a:t>
                      </a:r>
                      <a:endParaRPr lang="zh-CN" altLang="en-US" sz="1200" dirty="0"/>
                    </a:p>
                  </a:txBody>
                  <a:tcPr/>
                </a:tc>
              </a:tr>
              <a:tr h="123825">
                <a:tc>
                  <a:txBody>
                    <a:bodyPr/>
                    <a:lstStyle/>
                    <a:p>
                      <a:r>
                        <a:rPr lang="en-US" altLang="zh-CN" sz="1200" dirty="0" smtClean="0"/>
                        <a:t>8869</a:t>
                      </a:r>
                      <a:endParaRPr lang="zh-CN" altLang="en-US" sz="1200" dirty="0"/>
                    </a:p>
                  </a:txBody>
                  <a:tcPr/>
                </a:tc>
                <a:tc>
                  <a:txBody>
                    <a:bodyPr/>
                    <a:lstStyle/>
                    <a:p>
                      <a:r>
                        <a:rPr lang="en-US" altLang="zh-CN" sz="1200" dirty="0" smtClean="0"/>
                        <a:t>11-17/0316r4</a:t>
                      </a:r>
                      <a:endParaRPr lang="zh-CN" altLang="en-US" sz="1200" dirty="0"/>
                    </a:p>
                  </a:txBody>
                  <a:tcPr/>
                </a:tc>
                <a:tc>
                  <a:txBody>
                    <a:bodyPr/>
                    <a:lstStyle/>
                    <a:p>
                      <a:r>
                        <a:rPr lang="en-US" altLang="zh-CN" sz="1200" dirty="0" smtClean="0"/>
                        <a:t>Bin </a:t>
                      </a:r>
                      <a:r>
                        <a:rPr lang="en-US" altLang="zh-CN" sz="1200" dirty="0" err="1" smtClean="0"/>
                        <a:t>Tian</a:t>
                      </a:r>
                      <a:endParaRPr lang="zh-CN" altLang="en-US" sz="1200" dirty="0"/>
                    </a:p>
                  </a:txBody>
                  <a:tcPr/>
                </a:tc>
                <a:tc>
                  <a:txBody>
                    <a:bodyPr/>
                    <a:lstStyle/>
                    <a:p>
                      <a:r>
                        <a:rPr lang="en-US" altLang="zh-CN" sz="1200" dirty="0" smtClean="0"/>
                        <a:t>Tech argument from Editor</a:t>
                      </a:r>
                      <a:endParaRPr lang="zh-CN" altLang="en-US" sz="1200" dirty="0"/>
                    </a:p>
                  </a:txBody>
                  <a:tcPr/>
                </a:tc>
                <a:tc>
                  <a:txBody>
                    <a:bodyPr/>
                    <a:lstStyle/>
                    <a:p>
                      <a:endParaRPr lang="zh-CN" altLang="en-US" sz="1200" dirty="0"/>
                    </a:p>
                  </a:txBody>
                  <a:tcPr/>
                </a:tc>
              </a:tr>
              <a:tr h="123825">
                <a:tc>
                  <a:txBody>
                    <a:bodyPr/>
                    <a:lstStyle/>
                    <a:p>
                      <a:r>
                        <a:rPr lang="en-US" altLang="zh-CN" sz="1200" dirty="0" smtClean="0"/>
                        <a:t>5255</a:t>
                      </a:r>
                      <a:endParaRPr lang="zh-CN" altLang="en-US" sz="1200" dirty="0"/>
                    </a:p>
                  </a:txBody>
                  <a:tcPr/>
                </a:tc>
                <a:tc>
                  <a:txBody>
                    <a:bodyPr/>
                    <a:lstStyle/>
                    <a:p>
                      <a:r>
                        <a:rPr lang="en-US" altLang="zh-CN" sz="1200" dirty="0" smtClean="0"/>
                        <a:t>11-17/0305r2</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Tech argument from Editor</a:t>
                      </a:r>
                      <a:endParaRPr lang="zh-CN" altLang="en-US" sz="1200" dirty="0"/>
                    </a:p>
                  </a:txBody>
                  <a:tcPr/>
                </a:tc>
                <a:tc>
                  <a:txBody>
                    <a:bodyPr/>
                    <a:lstStyle/>
                    <a:p>
                      <a:r>
                        <a:rPr lang="en-US" altLang="zh-CN" sz="1200" dirty="0" smtClean="0"/>
                        <a:t>Resolved in 11-17/0993r2</a:t>
                      </a:r>
                      <a:endParaRPr lang="zh-CN" altLang="en-US" sz="1200" dirty="0"/>
                    </a:p>
                  </a:txBody>
                  <a:tcPr/>
                </a:tc>
              </a:tr>
              <a:tr h="123825">
                <a:tc>
                  <a:txBody>
                    <a:bodyPr/>
                    <a:lstStyle/>
                    <a:p>
                      <a:r>
                        <a:rPr lang="en-US" altLang="zh-CN" sz="1200" dirty="0" smtClean="0"/>
                        <a:t>6116</a:t>
                      </a:r>
                      <a:endParaRPr lang="zh-CN" altLang="en-US" sz="1200" dirty="0"/>
                    </a:p>
                  </a:txBody>
                  <a:tcPr/>
                </a:tc>
                <a:tc>
                  <a:txBody>
                    <a:bodyPr/>
                    <a:lstStyle/>
                    <a:p>
                      <a:r>
                        <a:rPr lang="en-US" altLang="zh-CN" sz="1200" dirty="0" smtClean="0"/>
                        <a:t>11-17/0398r1</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Editor requests Visio</a:t>
                      </a:r>
                      <a:r>
                        <a:rPr lang="en-US" altLang="zh-CN" sz="1200" baseline="0" dirty="0" smtClean="0"/>
                        <a:t> diagram</a:t>
                      </a:r>
                      <a:endParaRPr lang="zh-CN" altLang="en-US" sz="1200" dirty="0"/>
                    </a:p>
                  </a:txBody>
                  <a:tcPr/>
                </a:tc>
                <a:tc>
                  <a:txBody>
                    <a:bodyPr/>
                    <a:lstStyle/>
                    <a:p>
                      <a:endParaRPr lang="zh-CN" altLang="en-US" sz="1200" dirty="0"/>
                    </a:p>
                  </a:txBody>
                  <a:tcPr/>
                </a:tc>
              </a:tr>
              <a:tr h="123825">
                <a:tc>
                  <a:txBody>
                    <a:bodyPr/>
                    <a:lstStyle/>
                    <a:p>
                      <a:r>
                        <a:rPr lang="en-US" altLang="zh-CN" sz="1200" dirty="0" smtClean="0"/>
                        <a:t>5263</a:t>
                      </a:r>
                      <a:endParaRPr lang="zh-CN" altLang="en-US" sz="1200" dirty="0"/>
                    </a:p>
                  </a:txBody>
                  <a:tcPr/>
                </a:tc>
                <a:tc>
                  <a:txBody>
                    <a:bodyPr/>
                    <a:lstStyle/>
                    <a:p>
                      <a:r>
                        <a:rPr lang="en-US" altLang="zh-CN" sz="1200" dirty="0" smtClean="0"/>
                        <a:t>11-17/0398r1</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Editor requests Visio</a:t>
                      </a:r>
                      <a:r>
                        <a:rPr lang="en-US" altLang="zh-CN" sz="1200" baseline="0" dirty="0" smtClean="0"/>
                        <a:t> diagram</a:t>
                      </a:r>
                      <a:endParaRPr lang="zh-CN" altLang="en-US" sz="1200" dirty="0"/>
                    </a:p>
                  </a:txBody>
                  <a:tcPr/>
                </a:tc>
                <a:tc>
                  <a:txBody>
                    <a:bodyPr/>
                    <a:lstStyle/>
                    <a:p>
                      <a:endParaRPr lang="zh-CN" altLang="en-US" sz="1200" dirty="0"/>
                    </a:p>
                  </a:txBody>
                  <a:tcPr/>
                </a:tc>
              </a:tr>
              <a:tr h="123825">
                <a:tc>
                  <a:txBody>
                    <a:bodyPr/>
                    <a:lstStyle/>
                    <a:p>
                      <a:r>
                        <a:rPr lang="en-US" altLang="zh-CN" sz="1200" dirty="0" smtClean="0"/>
                        <a:t>10228</a:t>
                      </a:r>
                      <a:endParaRPr lang="zh-CN" altLang="en-US" sz="1200" dirty="0"/>
                    </a:p>
                  </a:txBody>
                  <a:tcPr/>
                </a:tc>
                <a:tc>
                  <a:txBody>
                    <a:bodyPr/>
                    <a:lstStyle/>
                    <a:p>
                      <a:r>
                        <a:rPr lang="en-US" altLang="zh-CN" sz="1200" dirty="0" smtClean="0"/>
                        <a:t>11-17/0234r3</a:t>
                      </a:r>
                      <a:endParaRPr lang="zh-CN" altLang="en-US" sz="1200" dirty="0"/>
                    </a:p>
                  </a:txBody>
                  <a:tcPr/>
                </a:tc>
                <a:tc>
                  <a:txBody>
                    <a:bodyPr/>
                    <a:lstStyle/>
                    <a:p>
                      <a:r>
                        <a:rPr lang="en-US" altLang="zh-CN" sz="1200" dirty="0" err="1" smtClean="0"/>
                        <a:t>Xiaogang</a:t>
                      </a:r>
                      <a:endParaRPr lang="zh-CN" altLang="en-US" sz="1200" dirty="0"/>
                    </a:p>
                  </a:txBody>
                  <a:tcPr/>
                </a:tc>
                <a:tc>
                  <a:txBody>
                    <a:bodyPr/>
                    <a:lstStyle/>
                    <a:p>
                      <a:r>
                        <a:rPr lang="en-US" altLang="zh-CN" sz="1200" dirty="0" smtClean="0"/>
                        <a:t>No</a:t>
                      </a:r>
                      <a:r>
                        <a:rPr lang="en-US" altLang="zh-CN" sz="1200" baseline="0" dirty="0" smtClean="0"/>
                        <a:t> Reason</a:t>
                      </a:r>
                      <a:endParaRPr lang="zh-CN" altLang="en-US" sz="1200" dirty="0"/>
                    </a:p>
                  </a:txBody>
                  <a:tcPr/>
                </a:tc>
                <a:tc>
                  <a:txBody>
                    <a:bodyPr/>
                    <a:lstStyle/>
                    <a:p>
                      <a:endParaRPr lang="zh-CN" altLang="en-US" sz="1200" dirty="0"/>
                    </a:p>
                  </a:txBody>
                  <a:tcPr/>
                </a:tc>
              </a:tr>
              <a:tr h="123825">
                <a:tc>
                  <a:txBody>
                    <a:bodyPr/>
                    <a:lstStyle/>
                    <a:p>
                      <a:r>
                        <a:rPr lang="en-US" altLang="zh-CN" sz="1200" dirty="0" smtClean="0"/>
                        <a:t>9042</a:t>
                      </a:r>
                      <a:endParaRPr lang="zh-CN" altLang="en-US" sz="1200" dirty="0"/>
                    </a:p>
                  </a:txBody>
                  <a:tcPr/>
                </a:tc>
                <a:tc>
                  <a:txBody>
                    <a:bodyPr/>
                    <a:lstStyle/>
                    <a:p>
                      <a:r>
                        <a:rPr lang="en-US" altLang="zh-CN" sz="1200" dirty="0" smtClean="0"/>
                        <a:t>11-17/0234r3</a:t>
                      </a:r>
                      <a:endParaRPr lang="zh-CN" altLang="en-US" sz="1200" dirty="0"/>
                    </a:p>
                  </a:txBody>
                  <a:tcPr/>
                </a:tc>
                <a:tc>
                  <a:txBody>
                    <a:bodyPr/>
                    <a:lstStyle/>
                    <a:p>
                      <a:r>
                        <a:rPr lang="en-US" altLang="zh-CN" sz="1200" dirty="0" err="1" smtClean="0"/>
                        <a:t>Xiaogang</a:t>
                      </a:r>
                      <a:endParaRPr lang="zh-CN" altLang="en-US" sz="1200" dirty="0"/>
                    </a:p>
                  </a:txBody>
                  <a:tcPr/>
                </a:tc>
                <a:tc>
                  <a:txBody>
                    <a:bodyPr/>
                    <a:lstStyle/>
                    <a:p>
                      <a:r>
                        <a:rPr lang="en-US" altLang="zh-CN" sz="1200" dirty="0" smtClean="0"/>
                        <a:t>Editing instruction for </a:t>
                      </a:r>
                      <a:r>
                        <a:rPr lang="en-US" altLang="zh-CN" sz="1200" dirty="0" err="1" smtClean="0"/>
                        <a:t>subclasue</a:t>
                      </a:r>
                      <a:r>
                        <a:rPr lang="en-US" altLang="zh-CN" sz="1200" dirty="0" smtClean="0"/>
                        <a:t> that does not exist.</a:t>
                      </a:r>
                      <a:endParaRPr lang="zh-CN" altLang="en-US" sz="1200" dirty="0"/>
                    </a:p>
                  </a:txBody>
                  <a:tcPr/>
                </a:tc>
                <a:tc>
                  <a:txBody>
                    <a:bodyPr/>
                    <a:lstStyle/>
                    <a:p>
                      <a:endParaRPr lang="zh-CN" altLang="en-US" sz="1200" dirty="0"/>
                    </a:p>
                  </a:txBody>
                  <a:tcPr/>
                </a:tc>
              </a:tr>
              <a:tr h="123825">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r>
            </a:tbl>
          </a:graphicData>
        </a:graphic>
      </p:graphicFrame>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graphicFrame>
        <p:nvGraphicFramePr>
          <p:cNvPr id="11" name="Table 5"/>
          <p:cNvGraphicFramePr>
            <a:graphicFrameLocks noGrp="1"/>
          </p:cNvGraphicFramePr>
          <p:nvPr>
            <p:extLst>
              <p:ext uri="{D42A27DB-BD31-4B8C-83A1-F6EECF244321}">
                <p14:modId xmlns="" xmlns:p14="http://schemas.microsoft.com/office/powerpoint/2010/main" val="1051941627"/>
              </p:ext>
            </p:extLst>
          </p:nvPr>
        </p:nvGraphicFramePr>
        <p:xfrm>
          <a:off x="914400" y="2286000"/>
          <a:ext cx="7391401" cy="4160442"/>
        </p:xfrm>
        <a:graphic>
          <a:graphicData uri="http://schemas.openxmlformats.org/drawingml/2006/table">
            <a:tbl>
              <a:tblPr/>
              <a:tblGrid>
                <a:gridCol w="838200"/>
                <a:gridCol w="3760138"/>
                <a:gridCol w="2125453"/>
                <a:gridCol w="667610"/>
              </a:tblGrid>
              <a:tr h="108438">
                <a:tc>
                  <a:txBody>
                    <a:bodyPr/>
                    <a:lstStyle/>
                    <a:p>
                      <a:pPr algn="ctr" fontAlgn="b"/>
                      <a:r>
                        <a:rPr lang="en-US" sz="1000" b="1" i="0" u="none" strike="noStrike" dirty="0">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dirty="0">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08438">
                <a:tc>
                  <a:txBody>
                    <a:bodyPr/>
                    <a:lstStyle/>
                    <a:p>
                      <a:pPr algn="l" fontAlgn="t"/>
                      <a:r>
                        <a:rPr lang="en-US" sz="1000" b="0" i="0" u="none" strike="noStrike" dirty="0">
                          <a:solidFill>
                            <a:srgbClr val="000000"/>
                          </a:solidFill>
                          <a:effectLst/>
                          <a:latin typeface="Calibri" panose="020F0502020204030204" pitchFamily="34" charset="0"/>
                        </a:rPr>
                        <a:t>11-17/0995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000000"/>
                          </a:solidFill>
                          <a:effectLst/>
                          <a:latin typeface="Calibri" panose="020F0502020204030204" pitchFamily="34" charset="0"/>
                        </a:rPr>
                        <a:t>Doppler comment resolutions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000" b="0" i="0" u="none" strike="noStrike">
                          <a:solidFill>
                            <a:srgbClr val="000000"/>
                          </a:solidFill>
                          <a:effectLst/>
                          <a:latin typeface="Calibri" panose="020F0502020204030204" pitchFamily="34" charset="0"/>
                        </a:rPr>
                        <a:t>11-17/1001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crs-on-28-2-2-txvector-and-rxvector-part-1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Bo Sun (ZTE Corporation)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dirty="0">
                          <a:solidFill>
                            <a:srgbClr val="000000"/>
                          </a:solidFill>
                          <a:effectLst/>
                          <a:latin typeface="Calibri" panose="020F0502020204030204" pitchFamily="34" charset="0"/>
                        </a:rPr>
                        <a:t>11-17/1296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CR-Miscellaneous-Part-1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Lochan Verma (Qualcomm)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000" b="0" i="0" u="none" strike="noStrike">
                          <a:solidFill>
                            <a:srgbClr val="000000"/>
                          </a:solidFill>
                          <a:effectLst/>
                          <a:latin typeface="Calibri" panose="020F0502020204030204" pitchFamily="34" charset="0"/>
                        </a:rPr>
                        <a:t>11-17/1306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PHY_CR_28.3.3.2</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a:solidFill>
                            <a:srgbClr val="000000"/>
                          </a:solidFill>
                          <a:effectLst/>
                          <a:latin typeface="Calibri" panose="020F0502020204030204" pitchFamily="34" charset="0"/>
                        </a:rPr>
                        <a:t>11-17/1307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Changes to NDP feedback Tx/Rx vector</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000" b="0" i="0" u="none" strike="noStrike">
                          <a:solidFill>
                            <a:srgbClr val="000000"/>
                          </a:solidFill>
                          <a:effectLst/>
                          <a:latin typeface="Calibri" panose="020F0502020204030204" pitchFamily="34" charset="0"/>
                        </a:rPr>
                        <a:t>11-17/1315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Resolution to CID8576</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dirty="0">
                          <a:solidFill>
                            <a:srgbClr val="FF0000"/>
                          </a:solidFill>
                          <a:effectLst/>
                          <a:latin typeface="Calibri" panose="020F0502020204030204" pitchFamily="34" charset="0"/>
                        </a:rPr>
                        <a:t>11-17/1320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FF0000"/>
                          </a:solidFill>
                          <a:effectLst/>
                          <a:latin typeface="Calibri" panose="020F0502020204030204" pitchFamily="34" charset="0"/>
                        </a:rPr>
                        <a:t>NSYM and TPE at RX </a:t>
                      </a:r>
                      <a:r>
                        <a:rPr lang="en-US" sz="1000" b="0" i="0" u="none" strike="noStrike" dirty="0" smtClean="0">
                          <a:solidFill>
                            <a:srgbClr val="FF0000"/>
                          </a:solidFill>
                          <a:effectLst/>
                          <a:latin typeface="Calibri" panose="020F0502020204030204" pitchFamily="34" charset="0"/>
                        </a:rPr>
                        <a:t>side for </a:t>
                      </a:r>
                      <a:r>
                        <a:rPr lang="en-US" sz="1000" b="0" i="0" u="none" strike="noStrike" dirty="0" err="1">
                          <a:solidFill>
                            <a:srgbClr val="FF0000"/>
                          </a:solidFill>
                          <a:effectLst/>
                          <a:latin typeface="Calibri" panose="020F0502020204030204" pitchFamily="34" charset="0"/>
                        </a:rPr>
                        <a:t>Midamble</a:t>
                      </a:r>
                      <a:r>
                        <a:rPr lang="en-US" sz="1000" b="0" i="0" u="none" strike="noStrike" dirty="0">
                          <a:solidFill>
                            <a:srgbClr val="FF0000"/>
                          </a:solidFill>
                          <a:effectLst/>
                          <a:latin typeface="Calibri" panose="020F0502020204030204" pitchFamily="34" charset="0"/>
                        </a:rPr>
                        <a:t> design - Follow up</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err="1">
                          <a:solidFill>
                            <a:srgbClr val="FF0000"/>
                          </a:solidFill>
                          <a:effectLst/>
                          <a:latin typeface="Calibri" panose="020F0502020204030204" pitchFamily="34" charset="0"/>
                        </a:rPr>
                        <a:t>Yujin</a:t>
                      </a:r>
                      <a:r>
                        <a:rPr lang="en-US" sz="1000" b="0" i="0" u="none" strike="noStrike" dirty="0">
                          <a:solidFill>
                            <a:srgbClr val="FF0000"/>
                          </a:solidFill>
                          <a:effectLst/>
                          <a:latin typeface="Calibri" panose="020F0502020204030204" pitchFamily="34" charset="0"/>
                        </a:rPr>
                        <a:t> Noh (</a:t>
                      </a:r>
                      <a:r>
                        <a:rPr lang="en-US" sz="1000" b="0" i="0" u="none" strike="noStrike" dirty="0" err="1">
                          <a:solidFill>
                            <a:srgbClr val="FF0000"/>
                          </a:solidFill>
                          <a:effectLst/>
                          <a:latin typeface="Calibri" panose="020F0502020204030204" pitchFamily="34" charset="0"/>
                        </a:rPr>
                        <a:t>Newracom</a:t>
                      </a:r>
                      <a:r>
                        <a:rPr lang="en-US" sz="1000" b="0" i="0" u="none" strike="noStrike" dirty="0">
                          <a:solidFill>
                            <a:srgbClr val="FF000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FF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000" b="0" i="0" u="none" strike="noStrike" dirty="0">
                          <a:solidFill>
                            <a:srgbClr val="000000"/>
                          </a:solidFill>
                          <a:effectLst/>
                          <a:latin typeface="Calibri" panose="020F0502020204030204" pitchFamily="34" charset="0"/>
                        </a:rPr>
                        <a:t>11-17/1324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dirty="0">
                          <a:solidFill>
                            <a:srgbClr val="000000"/>
                          </a:solidFill>
                          <a:effectLst/>
                          <a:latin typeface="Calibri" panose="020F0502020204030204" pitchFamily="34" charset="0"/>
                        </a:rPr>
                        <a:t>11-17/1325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Text proposal on 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000" b="0" i="0" u="none" strike="noStrike">
                          <a:solidFill>
                            <a:srgbClr val="000000"/>
                          </a:solidFill>
                          <a:effectLst/>
                          <a:latin typeface="Calibri" panose="020F0502020204030204" pitchFamily="34" charset="0"/>
                        </a:rPr>
                        <a:t>11-17/1327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Interleaver for HE-SIGA and HE-SIGB</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Dongguk Lim(LG Electronics)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a:solidFill>
                            <a:srgbClr val="000000"/>
                          </a:solidFill>
                          <a:effectLst/>
                          <a:latin typeface="Calibri" panose="020F0502020204030204" pitchFamily="34" charset="0"/>
                        </a:rPr>
                        <a:t>11-17/1332</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PHY-CR-28.3.3.4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Junghoon Suh</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000" b="0" i="0" u="none" strike="noStrike" dirty="0">
                          <a:solidFill>
                            <a:srgbClr val="000000"/>
                          </a:solidFill>
                          <a:effectLst/>
                          <a:latin typeface="Calibri" panose="020F0502020204030204" pitchFamily="34" charset="0"/>
                        </a:rPr>
                        <a:t>11-17/1350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On-TX-EVM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Ron Porat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dirty="0">
                          <a:solidFill>
                            <a:srgbClr val="000000"/>
                          </a:solidFill>
                          <a:effectLst/>
                          <a:latin typeface="Calibri" panose="020F0502020204030204" pitchFamily="34" charset="0"/>
                        </a:rPr>
                        <a:t>11-17/1357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Capablity on Doppler Mode</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Ross Jian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000" b="0" i="0" u="none" strike="noStrike" dirty="0">
                          <a:solidFill>
                            <a:srgbClr val="000000"/>
                          </a:solidFill>
                          <a:effectLst/>
                          <a:latin typeface="Calibri" panose="020F0502020204030204" pitchFamily="34" charset="0"/>
                        </a:rPr>
                        <a:t>11-17/1361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CRs for 20MHz-only STA - Part 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Sungeun Lee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dirty="0">
                          <a:solidFill>
                            <a:srgbClr val="000000"/>
                          </a:solidFill>
                          <a:effectLst/>
                          <a:latin typeface="Calibri" panose="020F0502020204030204" pitchFamily="34" charset="0"/>
                        </a:rPr>
                        <a:t>11-17/1366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midamble design continued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000" b="0" i="0" u="none" strike="noStrike" dirty="0">
                          <a:solidFill>
                            <a:srgbClr val="000000"/>
                          </a:solidFill>
                          <a:effectLst/>
                          <a:latin typeface="Calibri" panose="020F0502020204030204" pitchFamily="34" charset="0"/>
                        </a:rPr>
                        <a:t>11-17/1374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EVM with amplitude drift ompensation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dirty="0">
                          <a:solidFill>
                            <a:srgbClr val="000000"/>
                          </a:solidFill>
                          <a:effectLst/>
                          <a:latin typeface="Calibri" panose="020F0502020204030204" pitchFamily="34" charset="0"/>
                        </a:rPr>
                        <a:t>11-17/1375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Test Changes on Transmitter modulation accuracy (EVM) text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000" b="0" i="0" u="none" strike="noStrike" dirty="0">
                          <a:solidFill>
                            <a:srgbClr val="000000"/>
                          </a:solidFill>
                          <a:effectLst/>
                          <a:latin typeface="Calibri" panose="020F0502020204030204" pitchFamily="34" charset="0"/>
                        </a:rPr>
                        <a:t>11-17/1376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Use of Doppler bit in 11ax</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dirty="0">
                          <a:solidFill>
                            <a:srgbClr val="FF0000"/>
                          </a:solidFill>
                          <a:effectLst/>
                          <a:latin typeface="Calibri" panose="020F0502020204030204" pitchFamily="34" charset="0"/>
                        </a:rPr>
                        <a:t>11-17/1379</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FF0000"/>
                          </a:solidFill>
                          <a:effectLst/>
                          <a:latin typeface="Calibri" panose="020F0502020204030204" pitchFamily="34" charset="0"/>
                        </a:rPr>
                        <a:t>cr-4808-revist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FF0000"/>
                          </a:solidFill>
                          <a:effectLst/>
                          <a:latin typeface="Calibri" panose="020F0502020204030204" pitchFamily="34" charset="0"/>
                        </a:rPr>
                        <a:t>Ross </a:t>
                      </a:r>
                      <a:r>
                        <a:rPr lang="en-US" sz="1000" b="0" i="0" u="none" strike="noStrike" dirty="0" err="1">
                          <a:solidFill>
                            <a:srgbClr val="FF0000"/>
                          </a:solidFill>
                          <a:effectLst/>
                          <a:latin typeface="Calibri" panose="020F0502020204030204" pitchFamily="34" charset="0"/>
                        </a:rPr>
                        <a:t>Jian</a:t>
                      </a:r>
                      <a:r>
                        <a:rPr lang="en-US" sz="1000" b="0" i="0" u="none" strike="noStrike" dirty="0">
                          <a:solidFill>
                            <a:srgbClr val="FF0000"/>
                          </a:solidFill>
                          <a:effectLst/>
                          <a:latin typeface="Calibri" panose="020F0502020204030204" pitchFamily="34" charset="0"/>
                        </a:rPr>
                        <a:t>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FF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000" b="0" i="0" u="none" strike="noStrike" dirty="0">
                          <a:solidFill>
                            <a:srgbClr val="000000"/>
                          </a:solidFill>
                          <a:effectLst/>
                          <a:latin typeface="Calibri" panose="020F0502020204030204" pitchFamily="34" charset="0"/>
                        </a:rPr>
                        <a:t>11-17/1380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HE SIG B Spatial Configuration Field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dirty="0" err="1">
                          <a:solidFill>
                            <a:srgbClr val="000000"/>
                          </a:solidFill>
                          <a:effectLst/>
                          <a:latin typeface="Calibri" panose="020F0502020204030204" pitchFamily="34" charset="0"/>
                        </a:rPr>
                        <a:t>Hongyuan</a:t>
                      </a:r>
                      <a:r>
                        <a:rPr lang="en-US" sz="1000" b="0" i="0" u="none" strike="noStrike" dirty="0">
                          <a:solidFill>
                            <a:srgbClr val="000000"/>
                          </a:solidFill>
                          <a:effectLst/>
                          <a:latin typeface="Calibri" panose="020F0502020204030204" pitchFamily="34" charset="0"/>
                        </a:rPr>
                        <a:t>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dirty="0">
                          <a:solidFill>
                            <a:srgbClr val="000000"/>
                          </a:solidFill>
                          <a:effectLst/>
                          <a:latin typeface="Calibri" panose="020F0502020204030204" pitchFamily="34" charset="0"/>
                        </a:rPr>
                        <a:t>11-17/1381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CID 6309 DCM in HE TB PPDUs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000" b="0" i="0" u="none" strike="noStrike" dirty="0">
                          <a:solidFill>
                            <a:srgbClr val="000000"/>
                          </a:solidFill>
                          <a:effectLst/>
                          <a:latin typeface="Calibri" panose="020F0502020204030204" pitchFamily="34" charset="0"/>
                        </a:rPr>
                        <a:t>11-17/1383</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proposed-change-to-resolution-to-cid-9551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Yasuhiko Inoue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dirty="0" smtClean="0">
                          <a:solidFill>
                            <a:srgbClr val="000000"/>
                          </a:solidFill>
                          <a:effectLst/>
                          <a:latin typeface="Calibri" panose="020F0502020204030204" pitchFamily="34" charset="0"/>
                        </a:rPr>
                        <a:t>11-17/1449</a:t>
                      </a:r>
                      <a:endParaRPr lang="en-US" sz="1000" b="0" i="0" u="none" strike="noStrike" dirty="0">
                        <a:solidFill>
                          <a:srgbClr val="00000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dirty="0" smtClean="0">
                          <a:solidFill>
                            <a:srgbClr val="000000"/>
                          </a:solidFill>
                          <a:effectLst/>
                          <a:latin typeface="Calibri" panose="020F0502020204030204" pitchFamily="34" charset="0"/>
                        </a:rPr>
                        <a:t>Yan Zhang</a:t>
                      </a:r>
                      <a:endParaRPr lang="en-US" sz="10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dirty="0" smtClean="0">
                          <a:solidFill>
                            <a:srgbClr val="000000"/>
                          </a:solidFill>
                          <a:effectLst/>
                          <a:latin typeface="Calibri" panose="020F0502020204030204" pitchFamily="34" charset="0"/>
                        </a:rPr>
                        <a:t>PHY</a:t>
                      </a:r>
                      <a:endParaRPr lang="en-US" sz="100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dirty="0" smtClean="0">
                          <a:solidFill>
                            <a:srgbClr val="000000"/>
                          </a:solidFill>
                          <a:effectLst/>
                          <a:latin typeface="Calibri" panose="020F0502020204030204" pitchFamily="34" charset="0"/>
                        </a:rPr>
                        <a:t>11-17/0532</a:t>
                      </a:r>
                      <a:endParaRPr lang="en-US" sz="1000" b="0" i="0" u="none" strike="noStrike" dirty="0">
                        <a:solidFill>
                          <a:srgbClr val="00000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dirty="0" err="1" smtClean="0">
                          <a:solidFill>
                            <a:srgbClr val="000000"/>
                          </a:solidFill>
                          <a:effectLst/>
                          <a:latin typeface="Calibri" panose="020F0502020204030204" pitchFamily="34" charset="0"/>
                        </a:rPr>
                        <a:t>Yongho</a:t>
                      </a:r>
                      <a:endParaRPr lang="en-US" sz="10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dirty="0" smtClean="0">
                          <a:solidFill>
                            <a:srgbClr val="000000"/>
                          </a:solidFill>
                          <a:effectLst/>
                          <a:latin typeface="Calibri" panose="020F0502020204030204" pitchFamily="34" charset="0"/>
                        </a:rPr>
                        <a:t>PHY</a:t>
                      </a:r>
                      <a:endParaRPr lang="en-US" sz="100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000" b="0" i="0" u="none" strike="noStrike" dirty="0" smtClean="0">
                          <a:solidFill>
                            <a:srgbClr val="000000"/>
                          </a:solidFill>
                          <a:effectLst/>
                          <a:latin typeface="Calibri" panose="020F0502020204030204" pitchFamily="34" charset="0"/>
                        </a:rPr>
                        <a:t>11-17/1454</a:t>
                      </a:r>
                      <a:endParaRPr lang="en-US" sz="1000" b="0" i="0" u="none" strike="noStrike" dirty="0">
                        <a:solidFill>
                          <a:srgbClr val="00000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dirty="0" smtClean="0">
                          <a:solidFill>
                            <a:srgbClr val="000000"/>
                          </a:solidFill>
                          <a:effectLst/>
                          <a:latin typeface="Calibri" panose="020F0502020204030204" pitchFamily="34" charset="0"/>
                        </a:rPr>
                        <a:t>phy-cr-cid-084</a:t>
                      </a:r>
                      <a:endParaRPr lang="en-US" sz="10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dirty="0" smtClean="0">
                          <a:solidFill>
                            <a:srgbClr val="000000"/>
                          </a:solidFill>
                          <a:effectLst/>
                          <a:latin typeface="Calibri" panose="020F0502020204030204" pitchFamily="34" charset="0"/>
                        </a:rPr>
                        <a:t>Bo Sun</a:t>
                      </a:r>
                      <a:endParaRPr lang="en-US" sz="10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dirty="0" smtClean="0">
                          <a:solidFill>
                            <a:srgbClr val="000000"/>
                          </a:solidFill>
                          <a:effectLst/>
                          <a:latin typeface="Calibri" panose="020F0502020204030204" pitchFamily="34" charset="0"/>
                        </a:rPr>
                        <a:t>PHY</a:t>
                      </a:r>
                      <a:endParaRPr lang="en-US" sz="100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a:t>
            </a:r>
            <a:r>
              <a:rPr lang="en-US" altLang="zh-CN" dirty="0" err="1" smtClean="0"/>
              <a:t>cr</a:t>
            </a:r>
            <a:r>
              <a:rPr lang="en-US" altLang="zh-CN" dirty="0" smtClean="0"/>
              <a:t>, 11-17/xxxxr0)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as in 11-17/xxxxr0?</a:t>
            </a:r>
          </a:p>
          <a:p>
            <a:pPr lvl="1"/>
            <a:r>
              <a:rPr lang="en-US" altLang="zh-CN" dirty="0" smtClean="0"/>
              <a:t>CID</a:t>
            </a:r>
          </a:p>
          <a:p>
            <a:pPr lvl="1"/>
            <a:endParaRPr lang="en-GB" altLang="zh-CN" dirty="0" smtClean="0"/>
          </a:p>
          <a:p>
            <a:pPr>
              <a:buNone/>
            </a:pPr>
            <a:r>
              <a:rPr lang="en-US" altLang="zh-CN" dirty="0" smtClean="0">
                <a:solidFill>
                  <a:srgbClr val="00B050"/>
                </a:solidFill>
              </a:rPr>
              <a:t>SP:</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this week, and related straw polls</a:t>
            </a:r>
            <a:endParaRPr lang="en-CA" altLang="en-US" sz="1800" dirty="0" smtClean="0"/>
          </a:p>
          <a:p>
            <a:pPr lvl="0">
              <a:defRPr/>
            </a:pPr>
            <a:r>
              <a:rPr lang="en-CA" altLang="en-US" dirty="0" smtClean="0"/>
              <a:t>Any other technical presentations </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Patent Policy and Other Guidelines</a:t>
            </a:r>
            <a:endParaRPr lang="zh-CN" altLang="en-US" dirty="0"/>
          </a:p>
        </p:txBody>
      </p:sp>
      <p:sp>
        <p:nvSpPr>
          <p:cNvPr id="3" name="内容占位符 2"/>
          <p:cNvSpPr>
            <a:spLocks noGrp="1"/>
          </p:cNvSpPr>
          <p:nvPr>
            <p:ph idx="1"/>
          </p:nvPr>
        </p:nvSpPr>
        <p:spPr/>
        <p:txBody>
          <a:bodyPr/>
          <a:lstStyle/>
          <a:p>
            <a:r>
              <a:rPr lang="en-US" altLang="zh-CN" dirty="0" smtClean="0"/>
              <a:t>Following 5 slides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smtClean="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52462</TotalTime>
  <Words>2047</Words>
  <Application>Microsoft Office PowerPoint</Application>
  <PresentationFormat>全屏显示(4:3)</PresentationFormat>
  <Paragraphs>423</Paragraphs>
  <Slides>18</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0" baseType="lpstr">
      <vt:lpstr>802-11-Submission</vt:lpstr>
      <vt:lpstr>Document</vt:lpstr>
      <vt:lpstr>TGax Sep 2017 Meeting PHY AdHoc Agenda</vt:lpstr>
      <vt:lpstr>IEEE 802.11 Tgax Meeting High Efficiency WLAN PHY Ad Hoc</vt:lpstr>
      <vt:lpstr>Agenda items for the week</vt:lpstr>
      <vt:lpstr>Meeting Protocol, Attendance, Voting &amp; Document Status</vt:lpstr>
      <vt:lpstr>Instructions for the WG Chair (optional to show)</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D1.0 PHY Comments Status</vt:lpstr>
      <vt:lpstr>D1.0 PHY Comments Status</vt:lpstr>
      <vt:lpstr>D1.0 PHY Comments Status</vt:lpstr>
      <vt:lpstr>PHY Submissions</vt:lpstr>
      <vt:lpstr>Straw-poll 1 (cr, 11-17/xxxxr0)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2578</cp:revision>
  <cp:lastPrinted>1998-02-10T13:28:06Z</cp:lastPrinted>
  <dcterms:created xsi:type="dcterms:W3CDTF">2007-04-17T18:10:23Z</dcterms:created>
  <dcterms:modified xsi:type="dcterms:W3CDTF">2017-09-11T21:21:11Z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