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0"/>
  </p:notesMasterIdLst>
  <p:handoutMasterIdLst>
    <p:handoutMasterId r:id="rId21"/>
  </p:handoutMasterIdLst>
  <p:sldIdLst>
    <p:sldId id="256" r:id="rId5"/>
    <p:sldId id="407" r:id="rId6"/>
    <p:sldId id="409" r:id="rId7"/>
    <p:sldId id="410" r:id="rId8"/>
    <p:sldId id="411" r:id="rId9"/>
    <p:sldId id="413" r:id="rId10"/>
    <p:sldId id="417" r:id="rId11"/>
    <p:sldId id="414" r:id="rId12"/>
    <p:sldId id="415" r:id="rId13"/>
    <p:sldId id="416" r:id="rId14"/>
    <p:sldId id="420" r:id="rId15"/>
    <p:sldId id="400" r:id="rId16"/>
    <p:sldId id="412" r:id="rId17"/>
    <p:sldId id="399" r:id="rId18"/>
    <p:sldId id="418" r:id="rId19"/>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5D55F81-A978-43D3-BC8B-B7DABA147F33}">
          <p14:sldIdLst>
            <p14:sldId id="256"/>
            <p14:sldId id="407"/>
            <p14:sldId id="409"/>
            <p14:sldId id="410"/>
            <p14:sldId id="411"/>
            <p14:sldId id="413"/>
            <p14:sldId id="417"/>
            <p14:sldId id="414"/>
            <p14:sldId id="415"/>
            <p14:sldId id="416"/>
            <p14:sldId id="420"/>
            <p14:sldId id="400"/>
            <p14:sldId id="412"/>
            <p14:sldId id="399"/>
            <p14:sldId id="41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E6E6E6"/>
    <a:srgbClr val="32946A"/>
    <a:srgbClr val="BC7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9" autoAdjust="0"/>
    <p:restoredTop sz="93397" autoAdjust="0"/>
  </p:normalViewPr>
  <p:slideViewPr>
    <p:cSldViewPr>
      <p:cViewPr varScale="1">
        <p:scale>
          <a:sx n="68" d="100"/>
          <a:sy n="68" d="100"/>
        </p:scale>
        <p:origin x="1432" y="52"/>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65" d="100"/>
          <a:sy n="65" d="100"/>
        </p:scale>
        <p:origin x="3125" y="38"/>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9/12/2017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cs typeface="Arial Unicode MS" charset="0"/>
              </a:rPr>
              <a:t>1419r0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 Sahin (</a:t>
            </a:r>
            <a:r>
              <a:rPr lang="en-GB" dirty="0" err="1">
                <a:solidFill>
                  <a:schemeClr val="tx1"/>
                </a:solidFill>
              </a:rPr>
              <a:t>InterDigital</a:t>
            </a:r>
            <a:r>
              <a:rPr lang="en-GB" dirty="0">
                <a:solidFill>
                  <a:schemeClr val="tx1"/>
                </a:solidFill>
              </a:rPr>
              <a:t>)</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2017</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sz="2400" dirty="0"/>
              <a:t>OOK Waveform Coding Scheme </a:t>
            </a:r>
            <a:br>
              <a:rPr lang="en-US" sz="2400" dirty="0"/>
            </a:br>
            <a:r>
              <a:rPr lang="en-US" sz="2400" dirty="0"/>
              <a:t>for Frequency Domain Multiplexing</a:t>
            </a:r>
          </a:p>
        </p:txBody>
      </p:sp>
      <p:sp>
        <p:nvSpPr>
          <p:cNvPr id="3074" name="Rectangle 2"/>
          <p:cNvSpPr>
            <a:spLocks noGrp="1" noChangeArrowheads="1"/>
          </p:cNvSpPr>
          <p:nvPr>
            <p:ph idx="1"/>
          </p:nvPr>
        </p:nvSpPr>
        <p:spPr/>
        <p:txBody>
          <a:bodyPr/>
          <a:lstStyle/>
          <a:p>
            <a:pPr algn="ctr"/>
            <a:r>
              <a:rPr lang="en-GB" dirty="0"/>
              <a:t>Date: 2017-09-11</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163015141"/>
              </p:ext>
            </p:extLst>
          </p:nvPr>
        </p:nvGraphicFramePr>
        <p:xfrm>
          <a:off x="1114425" y="3241675"/>
          <a:ext cx="7032625" cy="2768600"/>
        </p:xfrm>
        <a:graphic>
          <a:graphicData uri="http://schemas.openxmlformats.org/presentationml/2006/ole">
            <mc:AlternateContent xmlns:mc="http://schemas.openxmlformats.org/markup-compatibility/2006">
              <mc:Choice xmlns:v="urn:schemas-microsoft-com:vml" Requires="v">
                <p:oleObj spid="_x0000_s3522" name="Document" r:id="rId4" imgW="8290118" imgH="3261517" progId="Word.Document.8">
                  <p:embed/>
                </p:oleObj>
              </mc:Choice>
              <mc:Fallback>
                <p:oleObj name="Document" r:id="rId4" imgW="8290118" imgH="3261517" progId="Word.Document.8">
                  <p:embed/>
                  <p:pic>
                    <p:nvPicPr>
                      <p:cNvPr id="11" name="Object 3"/>
                      <p:cNvPicPr>
                        <a:picLocks noChangeAspect="1" noChangeArrowheads="1"/>
                      </p:cNvPicPr>
                      <p:nvPr/>
                    </p:nvPicPr>
                    <p:blipFill>
                      <a:blip r:embed="rId5"/>
                      <a:srcRect/>
                      <a:stretch>
                        <a:fillRect/>
                      </a:stretch>
                    </p:blipFill>
                    <p:spPr bwMode="auto">
                      <a:xfrm>
                        <a:off x="1114425" y="3241675"/>
                        <a:ext cx="7032625" cy="2768600"/>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Content Placeholder 2"/>
          <p:cNvSpPr>
            <a:spLocks noGrp="1"/>
          </p:cNvSpPr>
          <p:nvPr>
            <p:ph idx="1"/>
          </p:nvPr>
        </p:nvSpPr>
        <p:spPr>
          <a:xfrm>
            <a:off x="685800" y="4737100"/>
            <a:ext cx="7770813" cy="1765373"/>
          </a:xfrm>
        </p:spPr>
        <p:txBody>
          <a:bodyPr/>
          <a:lstStyle/>
          <a:p>
            <a:pPr algn="just">
              <a:buFont typeface="Arial" panose="020B0604020202020204" pitchFamily="34" charset="0"/>
              <a:buChar char="•"/>
            </a:pPr>
            <a:r>
              <a:rPr lang="en-US" sz="2000" dirty="0"/>
              <a:t>Since sequence-based OOK symbols yield better accumulation after WUR filter, it yields slightly superior performance as compared to mask-based OOK symbols in frequency multiplexing scenarios </a:t>
            </a:r>
          </a:p>
        </p:txBody>
      </p:sp>
      <p:sp>
        <p:nvSpPr>
          <p:cNvPr id="6" name="Rectangle 5"/>
          <p:cNvSpPr/>
          <p:nvPr/>
        </p:nvSpPr>
        <p:spPr>
          <a:xfrm>
            <a:off x="2135540" y="1470966"/>
            <a:ext cx="1210588" cy="369332"/>
          </a:xfrm>
          <a:prstGeom prst="rect">
            <a:avLst/>
          </a:prstGeom>
        </p:spPr>
        <p:txBody>
          <a:bodyPr wrap="none">
            <a:spAutoFit/>
          </a:bodyPr>
          <a:lstStyle/>
          <a:p>
            <a:r>
              <a:rPr lang="en-US" sz="1800" u="sng" dirty="0">
                <a:solidFill>
                  <a:schemeClr val="tx1"/>
                </a:solidFill>
              </a:rPr>
              <a:t>Standalone</a:t>
            </a:r>
          </a:p>
        </p:txBody>
      </p:sp>
      <p:sp>
        <p:nvSpPr>
          <p:cNvPr id="9" name="Rectangle 8"/>
          <p:cNvSpPr/>
          <p:nvPr/>
        </p:nvSpPr>
        <p:spPr>
          <a:xfrm>
            <a:off x="5422466" y="1426324"/>
            <a:ext cx="2422458" cy="369332"/>
          </a:xfrm>
          <a:prstGeom prst="rect">
            <a:avLst/>
          </a:prstGeom>
        </p:spPr>
        <p:txBody>
          <a:bodyPr wrap="none">
            <a:spAutoFit/>
          </a:bodyPr>
          <a:lstStyle/>
          <a:p>
            <a:r>
              <a:rPr lang="en-US" sz="1800" u="sng" dirty="0">
                <a:solidFill>
                  <a:schemeClr val="tx1"/>
                </a:solidFill>
              </a:rPr>
              <a:t>Frequency Multiplexing</a:t>
            </a:r>
          </a:p>
        </p:txBody>
      </p:sp>
      <p:pic>
        <p:nvPicPr>
          <p:cNvPr id="10" name="Picture 9"/>
          <p:cNvPicPr>
            <a:picLocks noChangeAspect="1"/>
          </p:cNvPicPr>
          <p:nvPr/>
        </p:nvPicPr>
        <p:blipFill>
          <a:blip r:embed="rId2"/>
          <a:stretch>
            <a:fillRect/>
          </a:stretch>
        </p:blipFill>
        <p:spPr>
          <a:xfrm>
            <a:off x="700709" y="1642630"/>
            <a:ext cx="4110068" cy="3081894"/>
          </a:xfrm>
          <a:prstGeom prst="rect">
            <a:avLst/>
          </a:prstGeom>
        </p:spPr>
      </p:pic>
      <p:pic>
        <p:nvPicPr>
          <p:cNvPr id="11" name="Picture 10"/>
          <p:cNvPicPr>
            <a:picLocks noChangeAspect="1"/>
          </p:cNvPicPr>
          <p:nvPr/>
        </p:nvPicPr>
        <p:blipFill>
          <a:blip r:embed="rId3"/>
          <a:stretch>
            <a:fillRect/>
          </a:stretch>
        </p:blipFill>
        <p:spPr>
          <a:xfrm>
            <a:off x="4609306" y="1639647"/>
            <a:ext cx="4110068" cy="3081894"/>
          </a:xfrm>
          <a:prstGeom prst="rect">
            <a:avLst/>
          </a:prstGeom>
        </p:spPr>
      </p:pic>
    </p:spTree>
    <p:extLst>
      <p:ext uri="{BB962C8B-B14F-4D97-AF65-F5344CB8AC3E}">
        <p14:creationId xmlns:p14="http://schemas.microsoft.com/office/powerpoint/2010/main" val="211565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a:t>
            </a:r>
          </a:p>
        </p:txBody>
      </p:sp>
      <p:sp>
        <p:nvSpPr>
          <p:cNvPr id="3" name="Content Placeholder 2"/>
          <p:cNvSpPr>
            <a:spLocks noGrp="1"/>
          </p:cNvSpPr>
          <p:nvPr>
            <p:ph idx="1"/>
          </p:nvPr>
        </p:nvSpPr>
        <p:spPr>
          <a:xfrm>
            <a:off x="502357" y="1340768"/>
            <a:ext cx="8137698" cy="4113213"/>
          </a:xfrm>
        </p:spPr>
        <p:txBody>
          <a:bodyPr/>
          <a:lstStyle/>
          <a:p>
            <a:pPr algn="just">
              <a:buFont typeface="Arial" panose="020B0604020202020204" pitchFamily="34" charset="0"/>
              <a:buChar char="•"/>
            </a:pPr>
            <a:r>
              <a:rPr lang="en-US" dirty="0"/>
              <a:t>In this contribution we compared the performance and the transmitter structure needed to support frequency domain multiplexing for sequence-based and mask-based waveform coding schemes</a:t>
            </a:r>
          </a:p>
          <a:p>
            <a:pPr algn="just">
              <a:buFont typeface="Arial" panose="020B0604020202020204" pitchFamily="34" charset="0"/>
              <a:buChar char="•"/>
            </a:pPr>
            <a:r>
              <a:rPr lang="en-US" dirty="0"/>
              <a:t>The transmitter structure for sequence-based waveform coding scheme is significantly simpler than that for mask-based waveform coding scheme</a:t>
            </a:r>
          </a:p>
          <a:p>
            <a:pPr lvl="1" algn="just">
              <a:buFont typeface="Arial" panose="020B0604020202020204" pitchFamily="34" charset="0"/>
              <a:buChar char="•"/>
            </a:pPr>
            <a:r>
              <a:rPr lang="en-US" dirty="0"/>
              <a:t>For sequence-based waveform coding scheme, there is no need to change the existing 11n/ac hardware design; apply sequences as 11n/ac data based on a LUT is sufficient</a:t>
            </a:r>
          </a:p>
          <a:p>
            <a:pPr algn="just">
              <a:buFont typeface="Arial" panose="020B0604020202020204" pitchFamily="34" charset="0"/>
              <a:buChar char="•"/>
            </a:pPr>
            <a:r>
              <a:rPr lang="en-US" dirty="0"/>
              <a:t>Using 11n/ac numerology, the sequence based scheme can achieve slightly better performance than the mask-based scheme with windowing in FDM case</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675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79360"/>
            <a:ext cx="7770813" cy="4401845"/>
          </a:xfrm>
        </p:spPr>
        <p:txBody>
          <a:bodyPr/>
          <a:lstStyle/>
          <a:p>
            <a:pPr algn="just"/>
            <a:r>
              <a:rPr lang="en-US" b="0" dirty="0"/>
              <a:t>[1] Alphan Sahin, et. al., “On the Coexistence of 802.11ax and 802.11ba Signals,” </a:t>
            </a:r>
            <a:r>
              <a:rPr lang="en-US" altLang="ko-KR" b="0" dirty="0">
                <a:latin typeface="Times New Roman" panose="02020603050405020304" pitchFamily="18" charset="0"/>
                <a:ea typeface="Gulim" panose="020B0600000101010101" pitchFamily="34" charset="-127"/>
                <a:cs typeface="Times New Roman" panose="02020603050405020304" pitchFamily="18" charset="0"/>
              </a:rPr>
              <a:t>IEEE 802.11-17/0659r3</a:t>
            </a:r>
            <a:r>
              <a:rPr lang="en-US" b="0" dirty="0"/>
              <a:t> </a:t>
            </a:r>
          </a:p>
          <a:p>
            <a:pPr algn="just"/>
            <a:r>
              <a:rPr lang="en-US" b="0" dirty="0"/>
              <a:t>[2] Alphan Sahin, et. al., “Performance Evaluation of OOK Waveform Coding Schemes with Impairments,” </a:t>
            </a:r>
            <a:r>
              <a:rPr lang="en-US" altLang="ko-KR" b="0" dirty="0">
                <a:latin typeface="Times New Roman" panose="02020603050405020304" pitchFamily="18" charset="0"/>
                <a:ea typeface="Gulim" panose="020B0600000101010101" pitchFamily="34" charset="-127"/>
                <a:cs typeface="Times New Roman" panose="02020603050405020304" pitchFamily="18" charset="0"/>
              </a:rPr>
              <a:t>IEEE 802.11-17/1037r2</a:t>
            </a:r>
            <a:endParaRPr lang="en-US" b="0" dirty="0"/>
          </a:p>
          <a:p>
            <a:pPr algn="just"/>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pPr lvl="0"/>
            <a:endParaRPr lang="en-US" altLang="ko-KR" b="0" dirty="0">
              <a:latin typeface="Times New Roman" panose="02020603050405020304" pitchFamily="18" charset="0"/>
              <a:ea typeface="Gulim" panose="020B0600000101010101" pitchFamily="34" charset="-127"/>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935833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
            </a:r>
          </a:p>
        </p:txBody>
      </p:sp>
      <p:sp>
        <p:nvSpPr>
          <p:cNvPr id="3" name="Content Placeholder 2"/>
          <p:cNvSpPr>
            <a:spLocks noGrp="1"/>
          </p:cNvSpPr>
          <p:nvPr>
            <p:ph idx="1"/>
          </p:nvPr>
        </p:nvSpPr>
        <p:spPr/>
        <p:txBody>
          <a:bodyPr/>
          <a:lstStyle/>
          <a:p>
            <a:r>
              <a:rPr lang="en-US" dirty="0"/>
              <a:t>Do you agree that sequenced-based OOK waveform coding scheme should be considered as one of the OOK waveform coding schemes for 11ba?</a:t>
            </a:r>
          </a:p>
          <a:p>
            <a:endParaRPr lang="en-US" dirty="0"/>
          </a:p>
          <a:p>
            <a:r>
              <a:rPr lang="en-US" dirty="0"/>
              <a:t>Y:</a:t>
            </a:r>
          </a:p>
          <a:p>
            <a:r>
              <a:rPr lang="en-US" dirty="0"/>
              <a:t>N:</a:t>
            </a:r>
          </a:p>
          <a:p>
            <a:r>
              <a:rPr lang="en-US" dirty="0"/>
              <a:t>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512971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2313" y="2814320"/>
            <a:ext cx="7772400" cy="1362075"/>
          </a:xfrm>
        </p:spPr>
        <p:txBody>
          <a:bodyPr/>
          <a:lstStyle/>
          <a:p>
            <a:pPr algn="ctr"/>
            <a:r>
              <a:rPr lang="en-US" dirty="0"/>
              <a:t>Appendix</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207408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Allocation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cxnSp>
        <p:nvCxnSpPr>
          <p:cNvPr id="79" name="Straight Arrow Connector 78"/>
          <p:cNvCxnSpPr/>
          <p:nvPr/>
        </p:nvCxnSpPr>
        <p:spPr bwMode="auto">
          <a:xfrm>
            <a:off x="893857" y="3968432"/>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80" name="TextBox 79"/>
          <p:cNvSpPr txBox="1"/>
          <p:nvPr/>
        </p:nvSpPr>
        <p:spPr>
          <a:xfrm>
            <a:off x="7884368" y="4006773"/>
            <a:ext cx="942887" cy="307777"/>
          </a:xfrm>
          <a:prstGeom prst="rect">
            <a:avLst/>
          </a:prstGeom>
          <a:noFill/>
        </p:spPr>
        <p:txBody>
          <a:bodyPr wrap="none" rtlCol="0">
            <a:spAutoFit/>
          </a:bodyPr>
          <a:lstStyle/>
          <a:p>
            <a:r>
              <a:rPr lang="en-US" sz="1400" dirty="0">
                <a:solidFill>
                  <a:schemeClr val="tx1"/>
                </a:solidFill>
              </a:rPr>
              <a:t>Frequency</a:t>
            </a:r>
          </a:p>
        </p:txBody>
      </p:sp>
      <p:sp>
        <p:nvSpPr>
          <p:cNvPr id="141" name="Trapezoid 140"/>
          <p:cNvSpPr/>
          <p:nvPr/>
        </p:nvSpPr>
        <p:spPr bwMode="auto">
          <a:xfrm>
            <a:off x="3707904" y="3501008"/>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42" name="TextBox 141"/>
          <p:cNvSpPr txBox="1"/>
          <p:nvPr/>
        </p:nvSpPr>
        <p:spPr>
          <a:xfrm>
            <a:off x="3613721" y="3927082"/>
            <a:ext cx="269626" cy="215444"/>
          </a:xfrm>
          <a:prstGeom prst="rect">
            <a:avLst/>
          </a:prstGeom>
          <a:noFill/>
        </p:spPr>
        <p:txBody>
          <a:bodyPr wrap="none" rtlCol="0">
            <a:spAutoFit/>
          </a:bodyPr>
          <a:lstStyle/>
          <a:p>
            <a:pPr algn="ctr"/>
            <a:r>
              <a:rPr lang="en-US" sz="800" dirty="0">
                <a:solidFill>
                  <a:schemeClr val="tx1"/>
                </a:solidFill>
              </a:rPr>
              <a:t>-8</a:t>
            </a:r>
          </a:p>
        </p:txBody>
      </p:sp>
      <p:sp>
        <p:nvSpPr>
          <p:cNvPr id="143" name="TextBox 142"/>
          <p:cNvSpPr txBox="1"/>
          <p:nvPr/>
        </p:nvSpPr>
        <p:spPr>
          <a:xfrm>
            <a:off x="5187675" y="3927082"/>
            <a:ext cx="235962" cy="215444"/>
          </a:xfrm>
          <a:prstGeom prst="rect">
            <a:avLst/>
          </a:prstGeom>
          <a:noFill/>
        </p:spPr>
        <p:txBody>
          <a:bodyPr wrap="none" rtlCol="0">
            <a:spAutoFit/>
          </a:bodyPr>
          <a:lstStyle/>
          <a:p>
            <a:pPr algn="ctr"/>
            <a:r>
              <a:rPr lang="en-US" sz="800" dirty="0">
                <a:solidFill>
                  <a:schemeClr val="tx1"/>
                </a:solidFill>
              </a:rPr>
              <a:t>7</a:t>
            </a:r>
          </a:p>
        </p:txBody>
      </p:sp>
      <p:sp>
        <p:nvSpPr>
          <p:cNvPr id="210" name="Trapezoid 209"/>
          <p:cNvSpPr/>
          <p:nvPr/>
        </p:nvSpPr>
        <p:spPr bwMode="auto">
          <a:xfrm>
            <a:off x="6034063" y="3501008"/>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11" name="TextBox 210"/>
          <p:cNvSpPr txBox="1"/>
          <p:nvPr/>
        </p:nvSpPr>
        <p:spPr>
          <a:xfrm>
            <a:off x="5942176" y="3927081"/>
            <a:ext cx="287259" cy="215444"/>
          </a:xfrm>
          <a:prstGeom prst="rect">
            <a:avLst/>
          </a:prstGeom>
          <a:noFill/>
        </p:spPr>
        <p:txBody>
          <a:bodyPr wrap="none" rtlCol="0">
            <a:spAutoFit/>
          </a:bodyPr>
          <a:lstStyle/>
          <a:p>
            <a:pPr algn="ctr"/>
            <a:r>
              <a:rPr lang="en-US" sz="800" dirty="0">
                <a:solidFill>
                  <a:schemeClr val="tx1"/>
                </a:solidFill>
              </a:rPr>
              <a:t>18</a:t>
            </a:r>
          </a:p>
        </p:txBody>
      </p:sp>
      <p:sp>
        <p:nvSpPr>
          <p:cNvPr id="212" name="TextBox 211"/>
          <p:cNvSpPr txBox="1"/>
          <p:nvPr/>
        </p:nvSpPr>
        <p:spPr>
          <a:xfrm>
            <a:off x="7456435" y="3927081"/>
            <a:ext cx="287259" cy="215444"/>
          </a:xfrm>
          <a:prstGeom prst="rect">
            <a:avLst/>
          </a:prstGeom>
          <a:noFill/>
        </p:spPr>
        <p:txBody>
          <a:bodyPr wrap="none" rtlCol="0">
            <a:spAutoFit/>
          </a:bodyPr>
          <a:lstStyle/>
          <a:p>
            <a:pPr algn="ctr"/>
            <a:r>
              <a:rPr lang="en-US" sz="800" dirty="0">
                <a:solidFill>
                  <a:schemeClr val="tx1"/>
                </a:solidFill>
              </a:rPr>
              <a:t>27</a:t>
            </a:r>
          </a:p>
        </p:txBody>
      </p:sp>
      <p:sp>
        <p:nvSpPr>
          <p:cNvPr id="222" name="Trapezoid 221"/>
          <p:cNvSpPr/>
          <p:nvPr/>
        </p:nvSpPr>
        <p:spPr bwMode="auto">
          <a:xfrm>
            <a:off x="1376409" y="3501008"/>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23" name="TextBox 222"/>
          <p:cNvSpPr txBox="1"/>
          <p:nvPr/>
        </p:nvSpPr>
        <p:spPr>
          <a:xfrm>
            <a:off x="1299441" y="3927081"/>
            <a:ext cx="320922" cy="215444"/>
          </a:xfrm>
          <a:prstGeom prst="rect">
            <a:avLst/>
          </a:prstGeom>
          <a:noFill/>
        </p:spPr>
        <p:txBody>
          <a:bodyPr wrap="none" rtlCol="0">
            <a:spAutoFit/>
          </a:bodyPr>
          <a:lstStyle/>
          <a:p>
            <a:pPr algn="ctr"/>
            <a:r>
              <a:rPr lang="en-US" sz="800" dirty="0">
                <a:solidFill>
                  <a:schemeClr val="tx1"/>
                </a:solidFill>
              </a:rPr>
              <a:t>-28</a:t>
            </a:r>
          </a:p>
        </p:txBody>
      </p:sp>
      <p:sp>
        <p:nvSpPr>
          <p:cNvPr id="224" name="TextBox 223"/>
          <p:cNvSpPr txBox="1"/>
          <p:nvPr/>
        </p:nvSpPr>
        <p:spPr>
          <a:xfrm>
            <a:off x="2813700" y="3927081"/>
            <a:ext cx="320922" cy="215444"/>
          </a:xfrm>
          <a:prstGeom prst="rect">
            <a:avLst/>
          </a:prstGeom>
          <a:noFill/>
        </p:spPr>
        <p:txBody>
          <a:bodyPr wrap="none" rtlCol="0">
            <a:spAutoFit/>
          </a:bodyPr>
          <a:lstStyle/>
          <a:p>
            <a:pPr algn="ctr"/>
            <a:r>
              <a:rPr lang="en-US" sz="800" dirty="0">
                <a:solidFill>
                  <a:schemeClr val="tx1"/>
                </a:solidFill>
              </a:rPr>
              <a:t>-17</a:t>
            </a:r>
          </a:p>
        </p:txBody>
      </p:sp>
      <p:sp>
        <p:nvSpPr>
          <p:cNvPr id="126" name="Right Brace 125"/>
          <p:cNvSpPr/>
          <p:nvPr/>
        </p:nvSpPr>
        <p:spPr bwMode="auto">
          <a:xfrm rot="16200000">
            <a:off x="4450945" y="2428958"/>
            <a:ext cx="176923" cy="131211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27" name="Straight Connector 126"/>
          <p:cNvCxnSpPr/>
          <p:nvPr/>
        </p:nvCxnSpPr>
        <p:spPr bwMode="auto">
          <a:xfrm>
            <a:off x="3884003" y="3143007"/>
            <a:ext cx="0" cy="133061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8" name="Straight Connector 127"/>
          <p:cNvCxnSpPr/>
          <p:nvPr/>
        </p:nvCxnSpPr>
        <p:spPr bwMode="auto">
          <a:xfrm>
            <a:off x="5196295" y="3115298"/>
            <a:ext cx="0" cy="1424998"/>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29" name="TextBox 128"/>
          <p:cNvSpPr txBox="1"/>
          <p:nvPr/>
        </p:nvSpPr>
        <p:spPr>
          <a:xfrm>
            <a:off x="3681584" y="2700402"/>
            <a:ext cx="1681871" cy="307777"/>
          </a:xfrm>
          <a:prstGeom prst="rect">
            <a:avLst/>
          </a:prstGeom>
          <a:noFill/>
        </p:spPr>
        <p:txBody>
          <a:bodyPr wrap="none" rtlCol="0">
            <a:spAutoFit/>
          </a:bodyPr>
          <a:lstStyle/>
          <a:p>
            <a:r>
              <a:rPr lang="en-US" sz="1400" dirty="0">
                <a:solidFill>
                  <a:schemeClr val="tx1"/>
                </a:solidFill>
              </a:rPr>
              <a:t>3.75 MHz (12 tones)</a:t>
            </a:r>
          </a:p>
        </p:txBody>
      </p:sp>
      <p:sp>
        <p:nvSpPr>
          <p:cNvPr id="130" name="TextBox 129"/>
          <p:cNvSpPr txBox="1"/>
          <p:nvPr/>
        </p:nvSpPr>
        <p:spPr>
          <a:xfrm>
            <a:off x="3811093" y="3930092"/>
            <a:ext cx="320922" cy="215444"/>
          </a:xfrm>
          <a:prstGeom prst="rect">
            <a:avLst/>
          </a:prstGeom>
          <a:noFill/>
        </p:spPr>
        <p:txBody>
          <a:bodyPr wrap="square" rtlCol="0">
            <a:spAutoFit/>
          </a:bodyPr>
          <a:lstStyle/>
          <a:p>
            <a:pPr algn="ctr"/>
            <a:r>
              <a:rPr lang="en-US" sz="800" dirty="0">
                <a:solidFill>
                  <a:schemeClr val="tx1"/>
                </a:solidFill>
              </a:rPr>
              <a:t>-6</a:t>
            </a:r>
          </a:p>
        </p:txBody>
      </p:sp>
      <p:sp>
        <p:nvSpPr>
          <p:cNvPr id="131" name="TextBox 130"/>
          <p:cNvSpPr txBox="1"/>
          <p:nvPr/>
        </p:nvSpPr>
        <p:spPr>
          <a:xfrm>
            <a:off x="4974479" y="3930092"/>
            <a:ext cx="320922" cy="215444"/>
          </a:xfrm>
          <a:prstGeom prst="rect">
            <a:avLst/>
          </a:prstGeom>
          <a:noFill/>
        </p:spPr>
        <p:txBody>
          <a:bodyPr wrap="square" rtlCol="0">
            <a:spAutoFit/>
          </a:bodyPr>
          <a:lstStyle/>
          <a:p>
            <a:pPr algn="ctr"/>
            <a:r>
              <a:rPr lang="en-US" sz="800" dirty="0">
                <a:solidFill>
                  <a:schemeClr val="tx1"/>
                </a:solidFill>
              </a:rPr>
              <a:t>5</a:t>
            </a:r>
          </a:p>
        </p:txBody>
      </p:sp>
      <p:sp>
        <p:nvSpPr>
          <p:cNvPr id="10" name="Freeform: Shape 9"/>
          <p:cNvSpPr/>
          <p:nvPr/>
        </p:nvSpPr>
        <p:spPr bwMode="auto">
          <a:xfrm>
            <a:off x="5274923" y="3421108"/>
            <a:ext cx="438574" cy="373180"/>
          </a:xfrm>
          <a:custGeom>
            <a:avLst/>
            <a:gdLst>
              <a:gd name="connsiteX0" fmla="*/ 0 w 428625"/>
              <a:gd name="connsiteY0" fmla="*/ 790575 h 790575"/>
              <a:gd name="connsiteX1" fmla="*/ 114300 w 428625"/>
              <a:gd name="connsiteY1" fmla="*/ 295275 h 790575"/>
              <a:gd name="connsiteX2" fmla="*/ 428625 w 428625"/>
              <a:gd name="connsiteY2" fmla="*/ 0 h 790575"/>
            </a:gdLst>
            <a:ahLst/>
            <a:cxnLst>
              <a:cxn ang="0">
                <a:pos x="connsiteX0" y="connsiteY0"/>
              </a:cxn>
              <a:cxn ang="0">
                <a:pos x="connsiteX1" y="connsiteY1"/>
              </a:cxn>
              <a:cxn ang="0">
                <a:pos x="connsiteX2" y="connsiteY2"/>
              </a:cxn>
            </a:cxnLst>
            <a:rect l="l" t="t" r="r" b="b"/>
            <a:pathLst>
              <a:path w="428625" h="790575">
                <a:moveTo>
                  <a:pt x="0" y="790575"/>
                </a:moveTo>
                <a:cubicBezTo>
                  <a:pt x="21431" y="608806"/>
                  <a:pt x="42863" y="427037"/>
                  <a:pt x="114300" y="295275"/>
                </a:cubicBezTo>
                <a:cubicBezTo>
                  <a:pt x="185737" y="163513"/>
                  <a:pt x="369888" y="58737"/>
                  <a:pt x="428625"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4849401" y="2876819"/>
            <a:ext cx="3245059" cy="523220"/>
          </a:xfrm>
          <a:prstGeom prst="rect">
            <a:avLst/>
          </a:prstGeom>
          <a:noFill/>
        </p:spPr>
        <p:txBody>
          <a:bodyPr wrap="square" rtlCol="0">
            <a:spAutoFit/>
          </a:bodyPr>
          <a:lstStyle/>
          <a:p>
            <a:pPr algn="ctr"/>
            <a:r>
              <a:rPr lang="en-US" sz="1400" dirty="0">
                <a:solidFill>
                  <a:schemeClr val="tx1"/>
                </a:solidFill>
              </a:rPr>
              <a:t>Frequency domain windowing</a:t>
            </a:r>
          </a:p>
          <a:p>
            <a:pPr algn="ctr"/>
            <a:r>
              <a:rPr lang="en-US" sz="1400" dirty="0">
                <a:solidFill>
                  <a:schemeClr val="tx1"/>
                </a:solidFill>
              </a:rPr>
              <a:t>(Implementation dependent)</a:t>
            </a:r>
          </a:p>
        </p:txBody>
      </p:sp>
    </p:spTree>
    <p:extLst>
      <p:ext uri="{BB962C8B-B14F-4D97-AF65-F5344CB8AC3E}">
        <p14:creationId xmlns:p14="http://schemas.microsoft.com/office/powerpoint/2010/main" val="83295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0813" cy="726976"/>
          </a:xfrm>
        </p:spPr>
        <p:txBody>
          <a:bodyPr/>
          <a:lstStyle/>
          <a:p>
            <a:r>
              <a:rPr lang="en-US" dirty="0"/>
              <a:t>Introduction</a:t>
            </a:r>
          </a:p>
        </p:txBody>
      </p:sp>
      <p:sp>
        <p:nvSpPr>
          <p:cNvPr id="3" name="Content Placeholder 2"/>
          <p:cNvSpPr>
            <a:spLocks noGrp="1"/>
          </p:cNvSpPr>
          <p:nvPr>
            <p:ph idx="1"/>
          </p:nvPr>
        </p:nvSpPr>
        <p:spPr>
          <a:xfrm>
            <a:off x="685800" y="1268760"/>
            <a:ext cx="7770813" cy="4307434"/>
          </a:xfrm>
        </p:spPr>
        <p:txBody>
          <a:bodyPr/>
          <a:lstStyle/>
          <a:p>
            <a:pPr algn="just">
              <a:buFont typeface="Arial" panose="020B0604020202020204" pitchFamily="34" charset="0"/>
              <a:buChar char="•"/>
            </a:pPr>
            <a:r>
              <a:rPr lang="en-US" sz="2000" dirty="0">
                <a:solidFill>
                  <a:schemeClr val="tx1"/>
                </a:solidFill>
              </a:rPr>
              <a:t>During the last </a:t>
            </a:r>
            <a:r>
              <a:rPr lang="en-US" sz="2000" dirty="0" err="1">
                <a:solidFill>
                  <a:schemeClr val="tx1"/>
                </a:solidFill>
              </a:rPr>
              <a:t>TGba</a:t>
            </a:r>
            <a:r>
              <a:rPr lang="en-US" sz="2000" dirty="0">
                <a:solidFill>
                  <a:schemeClr val="tx1"/>
                </a:solidFill>
              </a:rPr>
              <a:t> F2F meeting, we had the following SP and result</a:t>
            </a:r>
          </a:p>
          <a:p>
            <a:pPr lvl="1">
              <a:buFont typeface="Arial" panose="020B0604020202020204" pitchFamily="34" charset="0"/>
              <a:buChar char="•"/>
            </a:pPr>
            <a:r>
              <a:rPr lang="en-US" i="1" dirty="0">
                <a:solidFill>
                  <a:schemeClr val="tx1"/>
                </a:solidFill>
              </a:rPr>
              <a:t>Do you agree that frequency domain multiplexing transmission of multiple WUSs should be one of 11ba system capabilities?</a:t>
            </a:r>
          </a:p>
          <a:p>
            <a:pPr lvl="1">
              <a:buFont typeface="Arial" panose="020B0604020202020204" pitchFamily="34" charset="0"/>
              <a:buChar char="•"/>
            </a:pPr>
            <a:r>
              <a:rPr lang="en-US" i="1" dirty="0">
                <a:solidFill>
                  <a:schemeClr val="tx1"/>
                </a:solidFill>
              </a:rPr>
              <a:t>Y:15, N:2, A: 6</a:t>
            </a:r>
          </a:p>
          <a:p>
            <a:pPr algn="just">
              <a:buFont typeface="Arial" panose="020B0604020202020204" pitchFamily="34" charset="0"/>
              <a:buChar char="•"/>
            </a:pPr>
            <a:r>
              <a:rPr lang="en-US" sz="2000" dirty="0">
                <a:solidFill>
                  <a:schemeClr val="tx1"/>
                </a:solidFill>
              </a:rPr>
              <a:t>Many use cases in the current 11ba usage models, such as Smart Home, Warehouse and Sensor Networks, can benefit from frequency domain multiplexing (FDM) capability</a:t>
            </a:r>
          </a:p>
          <a:p>
            <a:pPr>
              <a:buFont typeface="Arial" panose="020B0604020202020204" pitchFamily="34" charset="0"/>
              <a:buChar char="•"/>
            </a:pPr>
            <a:r>
              <a:rPr lang="en-US" sz="2000" dirty="0">
                <a:solidFill>
                  <a:schemeClr val="tx1"/>
                </a:solidFill>
              </a:rPr>
              <a:t>In this contribution, we compare transmitter structures that enable FDM using two different OOK waveform coding schemes, i.e., sequence-based and </a:t>
            </a:r>
            <a:r>
              <a:rPr lang="en-US" sz="2000" dirty="0" err="1">
                <a:solidFill>
                  <a:schemeClr val="tx1"/>
                </a:solidFill>
              </a:rPr>
              <a:t>mask+filtering-based</a:t>
            </a:r>
            <a:r>
              <a:rPr lang="en-US" sz="2000" dirty="0">
                <a:solidFill>
                  <a:schemeClr val="tx1"/>
                </a:solidFill>
              </a:rPr>
              <a:t>, and provide some simulation results based on 11n/ac numerologies</a:t>
            </a:r>
          </a:p>
          <a:p>
            <a:pPr lvl="1">
              <a:buFont typeface="Arial" panose="020B0604020202020204" pitchFamily="34" charset="0"/>
              <a:buChar char="•"/>
            </a:pPr>
            <a:r>
              <a:rPr lang="en-US" sz="1800" dirty="0">
                <a:solidFill>
                  <a:schemeClr val="tx1"/>
                </a:solidFill>
              </a:rPr>
              <a:t>Sequence-based scheme offers very simple </a:t>
            </a:r>
            <a:r>
              <a:rPr lang="en-US" sz="1800" dirty="0" err="1">
                <a:solidFill>
                  <a:schemeClr val="tx1"/>
                </a:solidFill>
              </a:rPr>
              <a:t>Tx</a:t>
            </a:r>
            <a:r>
              <a:rPr lang="en-US" sz="1800" dirty="0">
                <a:solidFill>
                  <a:schemeClr val="tx1"/>
                </a:solidFill>
              </a:rPr>
              <a:t> structure – the same as transmitting 11n/ac data </a:t>
            </a:r>
          </a:p>
          <a:p>
            <a:pPr lvl="1">
              <a:buFont typeface="Arial" panose="020B0604020202020204" pitchFamily="34" charset="0"/>
              <a:buChar char="•"/>
            </a:pPr>
            <a:r>
              <a:rPr lang="en-US" sz="1800" dirty="0">
                <a:solidFill>
                  <a:schemeClr val="tx1"/>
                </a:solidFill>
              </a:rPr>
              <a:t>Sequence-based scheme can offer slightly better performance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43119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60856"/>
          </a:xfrm>
        </p:spPr>
        <p:txBody>
          <a:bodyPr/>
          <a:lstStyle/>
          <a:p>
            <a:r>
              <a:rPr lang="en-US" sz="2800" dirty="0"/>
              <a:t>Recap: Sequence-based WFC OOK Symbols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5" name="Content Placeholder 2"/>
          <p:cNvSpPr>
            <a:spLocks noGrp="1"/>
          </p:cNvSpPr>
          <p:nvPr>
            <p:ph idx="1"/>
          </p:nvPr>
        </p:nvSpPr>
        <p:spPr>
          <a:xfrm>
            <a:off x="685800" y="1346658"/>
            <a:ext cx="7770813" cy="1932330"/>
          </a:xfrm>
        </p:spPr>
        <p:txBody>
          <a:bodyPr/>
          <a:lstStyle/>
          <a:p>
            <a:pPr algn="just">
              <a:buFont typeface="Arial" panose="020B0604020202020204" pitchFamily="34" charset="0"/>
              <a:buChar char="•"/>
            </a:pPr>
            <a:r>
              <a:rPr lang="en-US" sz="2000" dirty="0"/>
              <a:t>In [1, 2], we proposed to generate the WFC OOK symbol(s) by using a set of carefully designed sequences</a:t>
            </a:r>
          </a:p>
          <a:p>
            <a:pPr lvl="1" algn="just">
              <a:buFont typeface="Arial" panose="020B0604020202020204" pitchFamily="34" charset="0"/>
              <a:buChar char="•"/>
            </a:pPr>
            <a:r>
              <a:rPr lang="en-US" sz="1800" dirty="0"/>
              <a:t>Generated from DFT of time domain symbols (e.g. ZC sequences) with proper time domain allocation to represent logic 0 and 1</a:t>
            </a:r>
          </a:p>
          <a:p>
            <a:pPr algn="just">
              <a:buFont typeface="Arial" panose="020B0604020202020204" pitchFamily="34" charset="0"/>
              <a:buChar char="•"/>
            </a:pPr>
            <a:r>
              <a:rPr lang="en-US" sz="2000" dirty="0"/>
              <a:t>This method has three main benefits:</a:t>
            </a:r>
          </a:p>
          <a:p>
            <a:pPr lvl="1" algn="just">
              <a:buFont typeface="Arial" panose="020B0604020202020204" pitchFamily="34" charset="0"/>
              <a:buChar char="•"/>
            </a:pPr>
            <a:r>
              <a:rPr lang="en-US" sz="1800" dirty="0"/>
              <a:t>Localizes energy in the spectrum to increase coverage range of 11ba</a:t>
            </a:r>
          </a:p>
          <a:p>
            <a:pPr lvl="1" algn="just">
              <a:buFont typeface="Arial" panose="020B0604020202020204" pitchFamily="34" charset="0"/>
              <a:buChar char="•"/>
            </a:pPr>
            <a:r>
              <a:rPr lang="en-US" sz="1800" dirty="0"/>
              <a:t>Enables envelope detector based WURs and correlator-based WURs</a:t>
            </a:r>
          </a:p>
          <a:p>
            <a:pPr lvl="1" algn="just">
              <a:buFont typeface="Arial" panose="020B0604020202020204" pitchFamily="34" charset="0"/>
              <a:buChar char="•"/>
            </a:pPr>
            <a:r>
              <a:rPr lang="en-US" sz="1800" dirty="0"/>
              <a:t>Easily supports frequency domain multiplexing</a:t>
            </a:r>
            <a:endParaRPr lang="en-US" sz="1600" dirty="0"/>
          </a:p>
          <a:p>
            <a:pPr algn="just">
              <a:buFont typeface="Arial" panose="020B0604020202020204" pitchFamily="34" charset="0"/>
              <a:buChar char="•"/>
            </a:pPr>
            <a:r>
              <a:rPr lang="en-US" sz="2000" dirty="0"/>
              <a:t>At the transmitter, these sequences can be kept in a look-up table (LUT), which maps the logic 0 and 1 to specific frequency domain sequences</a:t>
            </a:r>
          </a:p>
          <a:p>
            <a:pPr algn="just">
              <a:buFont typeface="Arial" panose="020B0604020202020204" pitchFamily="34" charset="0"/>
              <a:buChar char="•"/>
            </a:pPr>
            <a:r>
              <a:rPr lang="en-US" sz="2000" dirty="0"/>
              <a:t>Since the sequences are designed to shape the time domain waveform, they removes the need for masking operation and do not need additional filtering operation</a:t>
            </a:r>
          </a:p>
        </p:txBody>
      </p:sp>
    </p:spTree>
    <p:extLst>
      <p:ext uri="{BB962C8B-B14F-4D97-AF65-F5344CB8AC3E}">
        <p14:creationId xmlns:p14="http://schemas.microsoft.com/office/powerpoint/2010/main" val="493337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bwMode="auto">
          <a:xfrm>
            <a:off x="1403648" y="4495081"/>
            <a:ext cx="6696744" cy="1989746"/>
          </a:xfrm>
          <a:prstGeom prst="rect">
            <a:avLst/>
          </a:prstGeom>
          <a:solidFill>
            <a:srgbClr val="FF0000">
              <a:alpha val="10000"/>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5" name="Rectangle 64"/>
          <p:cNvSpPr/>
          <p:nvPr/>
        </p:nvSpPr>
        <p:spPr bwMode="auto">
          <a:xfrm>
            <a:off x="1475656" y="2142202"/>
            <a:ext cx="4640861" cy="2194470"/>
          </a:xfrm>
          <a:prstGeom prst="rect">
            <a:avLst/>
          </a:prstGeom>
          <a:solidFill>
            <a:srgbClr val="00B050">
              <a:alpha val="10000"/>
            </a:srgbClr>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a:xfrm>
            <a:off x="685800" y="685801"/>
            <a:ext cx="7770813" cy="726976"/>
          </a:xfrm>
        </p:spPr>
        <p:txBody>
          <a:bodyPr/>
          <a:lstStyle/>
          <a:p>
            <a:r>
              <a:rPr lang="en-US" sz="2800" dirty="0"/>
              <a:t>Comparison of </a:t>
            </a:r>
            <a:r>
              <a:rPr lang="en-US" sz="2800" dirty="0" err="1"/>
              <a:t>Tx</a:t>
            </a:r>
            <a:r>
              <a:rPr lang="en-US" sz="2800" dirty="0"/>
              <a:t> Structures for Sequence-based and Mask-based Schemes (1/2)</a:t>
            </a:r>
          </a:p>
        </p:txBody>
      </p:sp>
      <p:sp>
        <p:nvSpPr>
          <p:cNvPr id="3" name="Content Placeholder 2"/>
          <p:cNvSpPr>
            <a:spLocks noGrp="1"/>
          </p:cNvSpPr>
          <p:nvPr>
            <p:ph idx="1"/>
          </p:nvPr>
        </p:nvSpPr>
        <p:spPr>
          <a:xfrm>
            <a:off x="671493" y="1412777"/>
            <a:ext cx="7770813" cy="4465613"/>
          </a:xfrm>
        </p:spPr>
        <p:txBody>
          <a:bodyPr/>
          <a:lstStyle/>
          <a:p>
            <a:pPr>
              <a:buFont typeface="Arial" panose="020B0604020202020204" pitchFamily="34" charset="0"/>
              <a:buChar char="•"/>
            </a:pPr>
            <a:r>
              <a:rPr lang="en-US" dirty="0"/>
              <a:t>Single user and single channel transmission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Rectangle 4"/>
          <p:cNvSpPr/>
          <p:nvPr/>
        </p:nvSpPr>
        <p:spPr bwMode="auto">
          <a:xfrm>
            <a:off x="3107788" y="4945192"/>
            <a:ext cx="576064" cy="1440160"/>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 name="Rectangle 5"/>
          <p:cNvSpPr/>
          <p:nvPr/>
        </p:nvSpPr>
        <p:spPr bwMode="auto">
          <a:xfrm>
            <a:off x="2459716" y="4945192"/>
            <a:ext cx="504056" cy="1440160"/>
          </a:xfrm>
          <a:prstGeom prst="rect">
            <a:avLst/>
          </a:prstGeom>
          <a:solidFill>
            <a:schemeClr val="bg1"/>
          </a:solid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7" name="Straight Arrow Connector 6"/>
          <p:cNvCxnSpPr>
            <a:endCxn id="6" idx="1"/>
          </p:cNvCxnSpPr>
          <p:nvPr/>
        </p:nvCxnSpPr>
        <p:spPr bwMode="auto">
          <a:xfrm>
            <a:off x="2099676" y="5665272"/>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a:stCxn id="6" idx="3"/>
            <a:endCxn id="5" idx="1"/>
          </p:cNvCxnSpPr>
          <p:nvPr/>
        </p:nvCxnSpPr>
        <p:spPr bwMode="auto">
          <a:xfrm>
            <a:off x="2963772" y="5665272"/>
            <a:ext cx="14401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a:stCxn id="5" idx="3"/>
          </p:cNvCxnSpPr>
          <p:nvPr/>
        </p:nvCxnSpPr>
        <p:spPr bwMode="auto">
          <a:xfrm>
            <a:off x="3683852" y="5665272"/>
            <a:ext cx="30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1531036" y="5362842"/>
            <a:ext cx="873957" cy="307777"/>
          </a:xfrm>
          <a:prstGeom prst="rect">
            <a:avLst/>
          </a:prstGeom>
          <a:noFill/>
        </p:spPr>
        <p:txBody>
          <a:bodyPr wrap="none" rtlCol="0">
            <a:spAutoFit/>
          </a:bodyPr>
          <a:lstStyle/>
          <a:p>
            <a:r>
              <a:rPr lang="en-US" sz="1400" dirty="0">
                <a:solidFill>
                  <a:schemeClr val="tx1"/>
                </a:solidFill>
              </a:rPr>
              <a:t>Sequence</a:t>
            </a:r>
          </a:p>
        </p:txBody>
      </p:sp>
      <p:sp>
        <p:nvSpPr>
          <p:cNvPr id="11" name="Rectangle 10"/>
          <p:cNvSpPr/>
          <p:nvPr/>
        </p:nvSpPr>
        <p:spPr bwMode="auto">
          <a:xfrm>
            <a:off x="4348326" y="5057611"/>
            <a:ext cx="938336" cy="459120"/>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1</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Rectangle 11"/>
          <p:cNvSpPr/>
          <p:nvPr/>
        </p:nvSpPr>
        <p:spPr bwMode="auto">
          <a:xfrm>
            <a:off x="4370030" y="5738621"/>
            <a:ext cx="938336" cy="459120"/>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0</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13" name="Rectangle 12"/>
          <p:cNvSpPr/>
          <p:nvPr/>
        </p:nvSpPr>
        <p:spPr bwMode="auto">
          <a:xfrm>
            <a:off x="5684744" y="5398583"/>
            <a:ext cx="576064" cy="495972"/>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+GI</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4" name="Straight Arrow Connector 13"/>
          <p:cNvCxnSpPr>
            <a:stCxn id="13" idx="3"/>
            <a:endCxn id="20" idx="1"/>
          </p:cNvCxnSpPr>
          <p:nvPr/>
        </p:nvCxnSpPr>
        <p:spPr bwMode="auto">
          <a:xfrm>
            <a:off x="6260808" y="5646569"/>
            <a:ext cx="209672" cy="1143"/>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15" name="Straight Arrow Connector 14"/>
          <p:cNvCxnSpPr/>
          <p:nvPr/>
        </p:nvCxnSpPr>
        <p:spPr bwMode="auto">
          <a:xfrm>
            <a:off x="4109246" y="5287171"/>
            <a:ext cx="239080" cy="1176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p:cNvCxnSpPr/>
          <p:nvPr/>
        </p:nvCxnSpPr>
        <p:spPr bwMode="auto">
          <a:xfrm>
            <a:off x="4146054" y="5988896"/>
            <a:ext cx="22397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flipV="1">
            <a:off x="4009529" y="5298934"/>
            <a:ext cx="99717" cy="36555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8" name="Arc 17"/>
          <p:cNvSpPr/>
          <p:nvPr/>
        </p:nvSpPr>
        <p:spPr bwMode="auto">
          <a:xfrm>
            <a:off x="3744477" y="5428865"/>
            <a:ext cx="363279" cy="471846"/>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9" name="Straight Arrow Connector 18"/>
          <p:cNvCxnSpPr/>
          <p:nvPr/>
        </p:nvCxnSpPr>
        <p:spPr bwMode="auto">
          <a:xfrm flipH="1" flipV="1">
            <a:off x="3988168" y="5900711"/>
            <a:ext cx="11836" cy="19780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 name="Rectangle 19"/>
          <p:cNvSpPr/>
          <p:nvPr/>
        </p:nvSpPr>
        <p:spPr bwMode="auto">
          <a:xfrm>
            <a:off x="6470480" y="5418152"/>
            <a:ext cx="938336" cy="459120"/>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Filtering</a:t>
            </a:r>
          </a:p>
        </p:txBody>
      </p:sp>
      <p:cxnSp>
        <p:nvCxnSpPr>
          <p:cNvPr id="22" name="Connector: Elbow 21"/>
          <p:cNvCxnSpPr>
            <a:stCxn id="11" idx="3"/>
          </p:cNvCxnSpPr>
          <p:nvPr/>
        </p:nvCxnSpPr>
        <p:spPr bwMode="auto">
          <a:xfrm>
            <a:off x="5286662" y="5287171"/>
            <a:ext cx="391730" cy="365554"/>
          </a:xfrm>
          <a:prstGeom prst="bentConnector3">
            <a:avLst/>
          </a:prstGeom>
          <a:solidFill>
            <a:srgbClr val="00B8FF"/>
          </a:solidFill>
          <a:ln w="9525" cap="flat" cmpd="sng" algn="ctr">
            <a:solidFill>
              <a:schemeClr val="tx1"/>
            </a:solidFill>
            <a:prstDash val="solid"/>
            <a:round/>
            <a:headEnd type="none" w="med" len="med"/>
            <a:tailEnd type="triangle" w="med" len="med"/>
          </a:ln>
          <a:effectLst/>
        </p:spPr>
      </p:cxnSp>
      <p:cxnSp>
        <p:nvCxnSpPr>
          <p:cNvPr id="24" name="Connector: Elbow 23"/>
          <p:cNvCxnSpPr>
            <a:stCxn id="12" idx="3"/>
          </p:cNvCxnSpPr>
          <p:nvPr/>
        </p:nvCxnSpPr>
        <p:spPr bwMode="auto">
          <a:xfrm flipV="1">
            <a:off x="5308366" y="5652725"/>
            <a:ext cx="370026" cy="315456"/>
          </a:xfrm>
          <a:prstGeom prst="bentConnector3">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a:off x="7408816" y="5672294"/>
            <a:ext cx="331536"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27" name="Rectangle 26"/>
          <p:cNvSpPr/>
          <p:nvPr/>
        </p:nvSpPr>
        <p:spPr bwMode="auto">
          <a:xfrm>
            <a:off x="3940103" y="2619725"/>
            <a:ext cx="576064" cy="1440160"/>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8" name="Rectangle 27"/>
          <p:cNvSpPr/>
          <p:nvPr/>
        </p:nvSpPr>
        <p:spPr bwMode="auto">
          <a:xfrm>
            <a:off x="3292031" y="2619725"/>
            <a:ext cx="504056" cy="1440160"/>
          </a:xfrm>
          <a:prstGeom prst="rect">
            <a:avLst/>
          </a:prstGeom>
          <a:solidFill>
            <a:schemeClr val="bg1"/>
          </a:solid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29" name="Straight Arrow Connector 28"/>
          <p:cNvCxnSpPr>
            <a:endCxn id="28" idx="1"/>
          </p:cNvCxnSpPr>
          <p:nvPr/>
        </p:nvCxnSpPr>
        <p:spPr bwMode="auto">
          <a:xfrm>
            <a:off x="2931991" y="3339805"/>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0" name="Straight Arrow Connector 29"/>
          <p:cNvCxnSpPr>
            <a:stCxn id="28" idx="3"/>
            <a:endCxn id="27" idx="1"/>
          </p:cNvCxnSpPr>
          <p:nvPr/>
        </p:nvCxnSpPr>
        <p:spPr bwMode="auto">
          <a:xfrm>
            <a:off x="3796087" y="3339805"/>
            <a:ext cx="14401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1" name="Straight Arrow Connector 30"/>
          <p:cNvCxnSpPr>
            <a:stCxn id="27" idx="3"/>
          </p:cNvCxnSpPr>
          <p:nvPr/>
        </p:nvCxnSpPr>
        <p:spPr bwMode="auto">
          <a:xfrm>
            <a:off x="4516167" y="3339805"/>
            <a:ext cx="30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p:cNvSpPr txBox="1"/>
          <p:nvPr/>
        </p:nvSpPr>
        <p:spPr>
          <a:xfrm>
            <a:off x="1538188" y="2793816"/>
            <a:ext cx="963725" cy="307777"/>
          </a:xfrm>
          <a:prstGeom prst="rect">
            <a:avLst/>
          </a:prstGeom>
          <a:noFill/>
        </p:spPr>
        <p:txBody>
          <a:bodyPr wrap="none" rtlCol="0">
            <a:spAutoFit/>
          </a:bodyPr>
          <a:lstStyle/>
          <a:p>
            <a:r>
              <a:rPr lang="en-US" sz="1400" dirty="0">
                <a:solidFill>
                  <a:schemeClr val="tx1"/>
                </a:solidFill>
              </a:rPr>
              <a:t>Sequence1</a:t>
            </a:r>
          </a:p>
        </p:txBody>
      </p:sp>
      <p:sp>
        <p:nvSpPr>
          <p:cNvPr id="35" name="Rectangle 34"/>
          <p:cNvSpPr/>
          <p:nvPr/>
        </p:nvSpPr>
        <p:spPr bwMode="auto">
          <a:xfrm>
            <a:off x="4813151" y="3079272"/>
            <a:ext cx="576064" cy="495972"/>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+GI</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45" name="Straight Connector 44"/>
          <p:cNvCxnSpPr/>
          <p:nvPr/>
        </p:nvCxnSpPr>
        <p:spPr bwMode="auto">
          <a:xfrm>
            <a:off x="5400623" y="3336201"/>
            <a:ext cx="331536"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46" name="TextBox 45"/>
          <p:cNvSpPr txBox="1"/>
          <p:nvPr/>
        </p:nvSpPr>
        <p:spPr>
          <a:xfrm>
            <a:off x="3705620" y="6142704"/>
            <a:ext cx="1106393" cy="307777"/>
          </a:xfrm>
          <a:prstGeom prst="rect">
            <a:avLst/>
          </a:prstGeom>
          <a:noFill/>
        </p:spPr>
        <p:txBody>
          <a:bodyPr wrap="none" rtlCol="0">
            <a:spAutoFit/>
          </a:bodyPr>
          <a:lstStyle/>
          <a:p>
            <a:r>
              <a:rPr lang="en-US" sz="1400" dirty="0">
                <a:solidFill>
                  <a:schemeClr val="tx1"/>
                </a:solidFill>
              </a:rPr>
              <a:t>Data (0 or 1)</a:t>
            </a:r>
          </a:p>
        </p:txBody>
      </p:sp>
      <p:sp>
        <p:nvSpPr>
          <p:cNvPr id="47" name="TextBox 46"/>
          <p:cNvSpPr txBox="1"/>
          <p:nvPr/>
        </p:nvSpPr>
        <p:spPr>
          <a:xfrm>
            <a:off x="1555542" y="3484986"/>
            <a:ext cx="963725" cy="307777"/>
          </a:xfrm>
          <a:prstGeom prst="rect">
            <a:avLst/>
          </a:prstGeom>
          <a:noFill/>
        </p:spPr>
        <p:txBody>
          <a:bodyPr wrap="none" rtlCol="0">
            <a:spAutoFit/>
          </a:bodyPr>
          <a:lstStyle/>
          <a:p>
            <a:r>
              <a:rPr lang="en-US" sz="1400" dirty="0">
                <a:solidFill>
                  <a:schemeClr val="tx1"/>
                </a:solidFill>
              </a:rPr>
              <a:t>Sequence2</a:t>
            </a:r>
          </a:p>
        </p:txBody>
      </p:sp>
      <p:cxnSp>
        <p:nvCxnSpPr>
          <p:cNvPr id="49" name="Straight Arrow Connector 48"/>
          <p:cNvCxnSpPr>
            <a:stCxn id="32" idx="3"/>
          </p:cNvCxnSpPr>
          <p:nvPr/>
        </p:nvCxnSpPr>
        <p:spPr bwMode="auto">
          <a:xfrm flipV="1">
            <a:off x="2501913" y="2947704"/>
            <a:ext cx="238106"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0" name="Straight Arrow Connector 49"/>
          <p:cNvCxnSpPr>
            <a:stCxn id="47" idx="3"/>
          </p:cNvCxnSpPr>
          <p:nvPr/>
        </p:nvCxnSpPr>
        <p:spPr bwMode="auto">
          <a:xfrm flipV="1">
            <a:off x="2519267" y="3637343"/>
            <a:ext cx="220752" cy="15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Straight Connector 53"/>
          <p:cNvCxnSpPr/>
          <p:nvPr/>
        </p:nvCxnSpPr>
        <p:spPr bwMode="auto">
          <a:xfrm>
            <a:off x="2746969" y="2942135"/>
            <a:ext cx="209074" cy="39406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Arc 54"/>
          <p:cNvSpPr/>
          <p:nvPr/>
        </p:nvSpPr>
        <p:spPr bwMode="auto">
          <a:xfrm flipH="1">
            <a:off x="2812027" y="3100062"/>
            <a:ext cx="363279" cy="471846"/>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56" name="Straight Arrow Connector 55"/>
          <p:cNvCxnSpPr/>
          <p:nvPr/>
        </p:nvCxnSpPr>
        <p:spPr bwMode="auto">
          <a:xfrm flipV="1">
            <a:off x="2931991" y="3608772"/>
            <a:ext cx="0" cy="22052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TextBox 56"/>
          <p:cNvSpPr txBox="1"/>
          <p:nvPr/>
        </p:nvSpPr>
        <p:spPr>
          <a:xfrm>
            <a:off x="2213026" y="3791869"/>
            <a:ext cx="1106393" cy="307777"/>
          </a:xfrm>
          <a:prstGeom prst="rect">
            <a:avLst/>
          </a:prstGeom>
          <a:noFill/>
        </p:spPr>
        <p:txBody>
          <a:bodyPr wrap="none" rtlCol="0">
            <a:spAutoFit/>
          </a:bodyPr>
          <a:lstStyle/>
          <a:p>
            <a:r>
              <a:rPr lang="en-US" sz="1400" dirty="0">
                <a:solidFill>
                  <a:schemeClr val="tx1"/>
                </a:solidFill>
              </a:rPr>
              <a:t>Data (0 or 1)</a:t>
            </a:r>
          </a:p>
        </p:txBody>
      </p:sp>
      <p:sp>
        <p:nvSpPr>
          <p:cNvPr id="58" name="TextBox 57"/>
          <p:cNvSpPr txBox="1"/>
          <p:nvPr/>
        </p:nvSpPr>
        <p:spPr>
          <a:xfrm>
            <a:off x="1528577" y="2152376"/>
            <a:ext cx="2034531" cy="307777"/>
          </a:xfrm>
          <a:prstGeom prst="rect">
            <a:avLst/>
          </a:prstGeom>
          <a:noFill/>
        </p:spPr>
        <p:txBody>
          <a:bodyPr wrap="none" rtlCol="0">
            <a:spAutoFit/>
          </a:bodyPr>
          <a:lstStyle/>
          <a:p>
            <a:r>
              <a:rPr lang="en-US" sz="1400" b="1" u="sng" dirty="0">
                <a:solidFill>
                  <a:schemeClr val="tx1"/>
                </a:solidFill>
              </a:rPr>
              <a:t>Sequence-based Scheme</a:t>
            </a:r>
          </a:p>
        </p:txBody>
      </p:sp>
      <p:sp>
        <p:nvSpPr>
          <p:cNvPr id="59" name="TextBox 58"/>
          <p:cNvSpPr txBox="1"/>
          <p:nvPr/>
        </p:nvSpPr>
        <p:spPr>
          <a:xfrm>
            <a:off x="1447851" y="4509997"/>
            <a:ext cx="1745991" cy="307777"/>
          </a:xfrm>
          <a:prstGeom prst="rect">
            <a:avLst/>
          </a:prstGeom>
          <a:noFill/>
        </p:spPr>
        <p:txBody>
          <a:bodyPr wrap="none" rtlCol="0">
            <a:spAutoFit/>
          </a:bodyPr>
          <a:lstStyle/>
          <a:p>
            <a:r>
              <a:rPr lang="en-US" sz="1400" b="1" u="sng" dirty="0">
                <a:solidFill>
                  <a:schemeClr val="tx1"/>
                </a:solidFill>
              </a:rPr>
              <a:t>Mask-based Scheme</a:t>
            </a:r>
          </a:p>
        </p:txBody>
      </p:sp>
      <p:cxnSp>
        <p:nvCxnSpPr>
          <p:cNvPr id="71" name="Straight Arrow Connector 70"/>
          <p:cNvCxnSpPr/>
          <p:nvPr/>
        </p:nvCxnSpPr>
        <p:spPr bwMode="auto">
          <a:xfrm flipV="1">
            <a:off x="6657304" y="2505991"/>
            <a:ext cx="0" cy="691895"/>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72" name="Straight Arrow Connector 71"/>
          <p:cNvCxnSpPr/>
          <p:nvPr/>
        </p:nvCxnSpPr>
        <p:spPr bwMode="auto">
          <a:xfrm flipV="1">
            <a:off x="6608076" y="3156382"/>
            <a:ext cx="1422283" cy="49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73" name="Straight Connector 72"/>
          <p:cNvCxnSpPr>
            <a:stCxn id="92" idx="0"/>
          </p:cNvCxnSpPr>
          <p:nvPr/>
        </p:nvCxnSpPr>
        <p:spPr bwMode="auto">
          <a:xfrm flipH="1">
            <a:off x="7542551" y="2571047"/>
            <a:ext cx="1378" cy="79790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75" name="TextBox 74"/>
          <p:cNvSpPr txBox="1"/>
          <p:nvPr/>
        </p:nvSpPr>
        <p:spPr>
          <a:xfrm>
            <a:off x="7985373" y="3033611"/>
            <a:ext cx="389445" cy="269589"/>
          </a:xfrm>
          <a:prstGeom prst="rect">
            <a:avLst/>
          </a:prstGeom>
          <a:noFill/>
        </p:spPr>
        <p:txBody>
          <a:bodyPr wrap="none" rtlCol="0">
            <a:spAutoFit/>
          </a:bodyPr>
          <a:lstStyle/>
          <a:p>
            <a:r>
              <a:rPr lang="en-US" sz="1100" dirty="0">
                <a:solidFill>
                  <a:schemeClr val="tx1"/>
                </a:solidFill>
              </a:rPr>
              <a:t>time</a:t>
            </a:r>
          </a:p>
        </p:txBody>
      </p:sp>
      <mc:AlternateContent xmlns:mc="http://schemas.openxmlformats.org/markup-compatibility/2006" xmlns:a14="http://schemas.microsoft.com/office/drawing/2010/main">
        <mc:Choice Requires="a14">
          <p:sp>
            <p:nvSpPr>
              <p:cNvPr id="76" name="Rectangle 75"/>
              <p:cNvSpPr/>
              <p:nvPr/>
            </p:nvSpPr>
            <p:spPr>
              <a:xfrm>
                <a:off x="6918967" y="3369072"/>
                <a:ext cx="631853" cy="261610"/>
              </a:xfrm>
              <a:prstGeom prst="rect">
                <a:avLst/>
              </a:prstGeom>
            </p:spPr>
            <p:txBody>
              <a:bodyPr wrap="square">
                <a:spAutoFit/>
              </a:bodyPr>
              <a:lstStyle/>
              <a:p>
                <a:pPr algn="ct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ook</m:t>
                          </m:r>
                        </m:sub>
                      </m:sSub>
                    </m:oMath>
                  </m:oMathPara>
                </a14:m>
                <a:endParaRPr lang="en-US" sz="1100" dirty="0">
                  <a:solidFill>
                    <a:schemeClr val="tx1"/>
                  </a:solidFill>
                </a:endParaRPr>
              </a:p>
            </p:txBody>
          </p:sp>
        </mc:Choice>
        <mc:Fallback xmlns="">
          <p:sp>
            <p:nvSpPr>
              <p:cNvPr id="76" name="Rectangle 75"/>
              <p:cNvSpPr>
                <a:spLocks noRot="1" noChangeAspect="1" noMove="1" noResize="1" noEditPoints="1" noAdjustHandles="1" noChangeArrowheads="1" noChangeShapeType="1" noTextEdit="1"/>
              </p:cNvSpPr>
              <p:nvPr/>
            </p:nvSpPr>
            <p:spPr>
              <a:xfrm>
                <a:off x="6918967" y="3369072"/>
                <a:ext cx="631853" cy="261610"/>
              </a:xfrm>
              <a:prstGeom prst="rect">
                <a:avLst/>
              </a:prstGeom>
              <a:blipFill>
                <a:blip r:embed="rId2"/>
                <a:stretch>
                  <a:fillRect/>
                </a:stretch>
              </a:blipFill>
            </p:spPr>
            <p:txBody>
              <a:bodyPr/>
              <a:lstStyle/>
              <a:p>
                <a:r>
                  <a:rPr lang="en-US">
                    <a:noFill/>
                  </a:rPr>
                  <a:t> </a:t>
                </a:r>
              </a:p>
            </p:txBody>
          </p:sp>
        </mc:Fallback>
      </mc:AlternateContent>
      <p:cxnSp>
        <p:nvCxnSpPr>
          <p:cNvPr id="77" name="Straight Arrow Connector 76"/>
          <p:cNvCxnSpPr/>
          <p:nvPr/>
        </p:nvCxnSpPr>
        <p:spPr bwMode="auto">
          <a:xfrm>
            <a:off x="6806136" y="3398074"/>
            <a:ext cx="747956"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78" name="Straight Connector 77"/>
          <p:cNvCxnSpPr/>
          <p:nvPr/>
        </p:nvCxnSpPr>
        <p:spPr bwMode="auto">
          <a:xfrm>
            <a:off x="6816950" y="2406546"/>
            <a:ext cx="0" cy="1038043"/>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80" name="Rectangle 79"/>
              <p:cNvSpPr/>
              <p:nvPr/>
            </p:nvSpPr>
            <p:spPr>
              <a:xfrm>
                <a:off x="6739910" y="3138841"/>
                <a:ext cx="288773" cy="26958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a:rPr lang="en-US" sz="1100" b="0" i="1" dirty="0" smtClean="0">
                              <a:solidFill>
                                <a:schemeClr val="tx1"/>
                              </a:solidFill>
                              <a:latin typeface="Cambria Math" panose="02040503050406030204" pitchFamily="18" charset="0"/>
                            </a:rPr>
                            <m:t>𝐺𝐼</m:t>
                          </m:r>
                        </m:sub>
                      </m:sSub>
                      <m:r>
                        <a:rPr lang="en-US" sz="1100" b="0" i="0" dirty="0" smtClean="0">
                          <a:solidFill>
                            <a:schemeClr val="tx1"/>
                          </a:solidFill>
                          <a:latin typeface="Cambria Math" panose="02040503050406030204" pitchFamily="18" charset="0"/>
                        </a:rPr>
                        <m:t> </m:t>
                      </m:r>
                    </m:oMath>
                  </m:oMathPara>
                </a14:m>
                <a:endParaRPr lang="en-US" sz="1100" dirty="0">
                  <a:solidFill>
                    <a:schemeClr val="tx1"/>
                  </a:solidFill>
                </a:endParaRPr>
              </a:p>
            </p:txBody>
          </p:sp>
        </mc:Choice>
        <mc:Fallback xmlns="">
          <p:sp>
            <p:nvSpPr>
              <p:cNvPr id="80" name="Rectangle 79"/>
              <p:cNvSpPr>
                <a:spLocks noRot="1" noChangeAspect="1" noMove="1" noResize="1" noEditPoints="1" noAdjustHandles="1" noChangeArrowheads="1" noChangeShapeType="1" noTextEdit="1"/>
              </p:cNvSpPr>
              <p:nvPr/>
            </p:nvSpPr>
            <p:spPr>
              <a:xfrm>
                <a:off x="6739910" y="3138841"/>
                <a:ext cx="288773" cy="269589"/>
              </a:xfrm>
              <a:prstGeom prst="rect">
                <a:avLst/>
              </a:prstGeom>
              <a:blipFill>
                <a:blip r:embed="rId3"/>
                <a:stretch>
                  <a:fillRect r="-106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1" name="Rectangle 80"/>
              <p:cNvSpPr/>
              <p:nvPr/>
            </p:nvSpPr>
            <p:spPr>
              <a:xfrm>
                <a:off x="7508734" y="3121345"/>
                <a:ext cx="418345" cy="269589"/>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OFDM</m:t>
                          </m:r>
                        </m:sub>
                      </m:sSub>
                    </m:oMath>
                  </m:oMathPara>
                </a14:m>
                <a:endParaRPr lang="en-US" sz="1100" dirty="0">
                  <a:solidFill>
                    <a:schemeClr val="tx1"/>
                  </a:solidFill>
                </a:endParaRPr>
              </a:p>
            </p:txBody>
          </p:sp>
        </mc:Choice>
        <mc:Fallback xmlns="">
          <p:sp>
            <p:nvSpPr>
              <p:cNvPr id="81" name="Rectangle 80"/>
              <p:cNvSpPr>
                <a:spLocks noRot="1" noChangeAspect="1" noMove="1" noResize="1" noEditPoints="1" noAdjustHandles="1" noChangeArrowheads="1" noChangeShapeType="1" noTextEdit="1"/>
              </p:cNvSpPr>
              <p:nvPr/>
            </p:nvSpPr>
            <p:spPr>
              <a:xfrm>
                <a:off x="7508734" y="3121345"/>
                <a:ext cx="418345" cy="269589"/>
              </a:xfrm>
              <a:prstGeom prst="rect">
                <a:avLst/>
              </a:prstGeom>
              <a:blipFill>
                <a:blip r:embed="rId4"/>
                <a:stretch>
                  <a:fillRect r="-2058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3" name="Rectangle 82"/>
              <p:cNvSpPr/>
              <p:nvPr/>
            </p:nvSpPr>
            <p:spPr>
              <a:xfrm>
                <a:off x="6444208" y="3138841"/>
                <a:ext cx="416092" cy="25373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000" b="0" i="1" dirty="0" smtClean="0">
                          <a:solidFill>
                            <a:schemeClr val="tx1"/>
                          </a:solidFill>
                          <a:latin typeface="Cambria Math" panose="02040503050406030204" pitchFamily="18" charset="0"/>
                        </a:rPr>
                        <m:t>0</m:t>
                      </m:r>
                    </m:oMath>
                  </m:oMathPara>
                </a14:m>
                <a:endParaRPr lang="en-US" sz="1000" dirty="0">
                  <a:solidFill>
                    <a:schemeClr val="tx1"/>
                  </a:solidFill>
                </a:endParaRPr>
              </a:p>
            </p:txBody>
          </p:sp>
        </mc:Choice>
        <mc:Fallback xmlns="">
          <p:sp>
            <p:nvSpPr>
              <p:cNvPr id="83" name="Rectangle 82"/>
              <p:cNvSpPr>
                <a:spLocks noRot="1" noChangeAspect="1" noMove="1" noResize="1" noEditPoints="1" noAdjustHandles="1" noChangeArrowheads="1" noChangeShapeType="1" noTextEdit="1"/>
              </p:cNvSpPr>
              <p:nvPr/>
            </p:nvSpPr>
            <p:spPr>
              <a:xfrm>
                <a:off x="6444208" y="3138841"/>
                <a:ext cx="416092" cy="253730"/>
              </a:xfrm>
              <a:prstGeom prst="rect">
                <a:avLst/>
              </a:prstGeom>
              <a:blipFill>
                <a:blip r:embed="rId5"/>
                <a:stretch>
                  <a:fillRect/>
                </a:stretch>
              </a:blipFill>
            </p:spPr>
            <p:txBody>
              <a:bodyPr/>
              <a:lstStyle/>
              <a:p>
                <a:r>
                  <a:rPr lang="en-US">
                    <a:noFill/>
                  </a:rPr>
                  <a:t> </a:t>
                </a:r>
              </a:p>
            </p:txBody>
          </p:sp>
        </mc:Fallback>
      </mc:AlternateContent>
      <p:sp>
        <p:nvSpPr>
          <p:cNvPr id="84" name="Right Brace 83"/>
          <p:cNvSpPr/>
          <p:nvPr/>
        </p:nvSpPr>
        <p:spPr bwMode="auto">
          <a:xfrm rot="5400000">
            <a:off x="7131719" y="3271952"/>
            <a:ext cx="115969" cy="74550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Rectangle 84"/>
          <p:cNvSpPr/>
          <p:nvPr/>
        </p:nvSpPr>
        <p:spPr>
          <a:xfrm>
            <a:off x="6774951" y="3702690"/>
            <a:ext cx="830488" cy="285447"/>
          </a:xfrm>
          <a:prstGeom prst="rect">
            <a:avLst/>
          </a:prstGeom>
        </p:spPr>
        <p:txBody>
          <a:bodyPr wrap="none">
            <a:spAutoFit/>
          </a:bodyPr>
          <a:lstStyle/>
          <a:p>
            <a:pPr algn="ctr"/>
            <a:r>
              <a:rPr lang="en-US" sz="1200" dirty="0">
                <a:solidFill>
                  <a:schemeClr val="tx1"/>
                </a:solidFill>
                <a:latin typeface="Calibri" panose="020F0502020204030204" pitchFamily="34" charset="0"/>
                <a:cs typeface="Calibri" panose="020F0502020204030204" pitchFamily="34" charset="0"/>
              </a:rPr>
              <a:t>IDFT output</a:t>
            </a:r>
          </a:p>
        </p:txBody>
      </p:sp>
      <p:cxnSp>
        <p:nvCxnSpPr>
          <p:cNvPr id="87" name="Straight Connector 86"/>
          <p:cNvCxnSpPr/>
          <p:nvPr/>
        </p:nvCxnSpPr>
        <p:spPr bwMode="auto">
          <a:xfrm>
            <a:off x="6816949" y="3106071"/>
            <a:ext cx="0" cy="100623"/>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88" name="Straight Connector 87"/>
          <p:cNvCxnSpPr/>
          <p:nvPr/>
        </p:nvCxnSpPr>
        <p:spPr bwMode="auto">
          <a:xfrm>
            <a:off x="6652254" y="3106071"/>
            <a:ext cx="0" cy="100623"/>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89" name="Straight Connector 88"/>
          <p:cNvCxnSpPr/>
          <p:nvPr/>
        </p:nvCxnSpPr>
        <p:spPr bwMode="auto">
          <a:xfrm>
            <a:off x="7534499" y="3106071"/>
            <a:ext cx="0" cy="100623"/>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90" name="TextBox 89"/>
          <p:cNvSpPr txBox="1"/>
          <p:nvPr/>
        </p:nvSpPr>
        <p:spPr>
          <a:xfrm rot="16200000">
            <a:off x="6169669" y="2584946"/>
            <a:ext cx="809759" cy="235223"/>
          </a:xfrm>
          <a:prstGeom prst="rect">
            <a:avLst/>
          </a:prstGeom>
          <a:noFill/>
        </p:spPr>
        <p:txBody>
          <a:bodyPr wrap="none" rtlCol="0">
            <a:spAutoFit/>
          </a:bodyPr>
          <a:lstStyle/>
          <a:p>
            <a:r>
              <a:rPr lang="en-US" sz="1050" dirty="0">
                <a:solidFill>
                  <a:schemeClr val="tx1"/>
                </a:solidFill>
              </a:rPr>
              <a:t>Amplitude</a:t>
            </a:r>
          </a:p>
        </p:txBody>
      </p:sp>
      <p:sp>
        <p:nvSpPr>
          <p:cNvPr id="91" name="Freeform 69"/>
          <p:cNvSpPr/>
          <p:nvPr/>
        </p:nvSpPr>
        <p:spPr bwMode="auto">
          <a:xfrm>
            <a:off x="6817038" y="2840007"/>
            <a:ext cx="726152" cy="301571"/>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92" name="Freeform 70"/>
          <p:cNvSpPr/>
          <p:nvPr/>
        </p:nvSpPr>
        <p:spPr bwMode="auto">
          <a:xfrm flipH="1">
            <a:off x="6817777" y="2276872"/>
            <a:ext cx="726152" cy="301571"/>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100" name="TextBox 99"/>
          <p:cNvSpPr txBox="1"/>
          <p:nvPr/>
        </p:nvSpPr>
        <p:spPr>
          <a:xfrm>
            <a:off x="7601484" y="2812601"/>
            <a:ext cx="737702" cy="307777"/>
          </a:xfrm>
          <a:prstGeom prst="rect">
            <a:avLst/>
          </a:prstGeom>
          <a:noFill/>
        </p:spPr>
        <p:txBody>
          <a:bodyPr wrap="none" rtlCol="0">
            <a:spAutoFit/>
          </a:bodyPr>
          <a:lstStyle/>
          <a:p>
            <a:r>
              <a:rPr lang="en-US" sz="1400" dirty="0">
                <a:solidFill>
                  <a:schemeClr val="tx1"/>
                </a:solidFill>
              </a:rPr>
              <a:t>Logic 0</a:t>
            </a:r>
          </a:p>
        </p:txBody>
      </p:sp>
      <p:sp>
        <p:nvSpPr>
          <p:cNvPr id="101" name="TextBox 100"/>
          <p:cNvSpPr txBox="1"/>
          <p:nvPr/>
        </p:nvSpPr>
        <p:spPr>
          <a:xfrm>
            <a:off x="7562457" y="2333695"/>
            <a:ext cx="737702" cy="307777"/>
          </a:xfrm>
          <a:prstGeom prst="rect">
            <a:avLst/>
          </a:prstGeom>
          <a:noFill/>
        </p:spPr>
        <p:txBody>
          <a:bodyPr wrap="none" rtlCol="0">
            <a:spAutoFit/>
          </a:bodyPr>
          <a:lstStyle/>
          <a:p>
            <a:r>
              <a:rPr lang="en-US" sz="1400" dirty="0">
                <a:solidFill>
                  <a:schemeClr val="tx1"/>
                </a:solidFill>
              </a:rPr>
              <a:t>Logic 1</a:t>
            </a:r>
          </a:p>
        </p:txBody>
      </p:sp>
    </p:spTree>
    <p:extLst>
      <p:ext uri="{BB962C8B-B14F-4D97-AF65-F5344CB8AC3E}">
        <p14:creationId xmlns:p14="http://schemas.microsoft.com/office/powerpoint/2010/main" val="225710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ontent Placeholder 2"/>
          <p:cNvSpPr>
            <a:spLocks noGrp="1"/>
          </p:cNvSpPr>
          <p:nvPr>
            <p:ph idx="1"/>
          </p:nvPr>
        </p:nvSpPr>
        <p:spPr>
          <a:xfrm>
            <a:off x="675249" y="1267643"/>
            <a:ext cx="7770813" cy="4465613"/>
          </a:xfrm>
        </p:spPr>
        <p:txBody>
          <a:bodyPr/>
          <a:lstStyle/>
          <a:p>
            <a:pPr>
              <a:buFont typeface="Arial" panose="020B0604020202020204" pitchFamily="34" charset="0"/>
              <a:buChar char="•"/>
            </a:pPr>
            <a:r>
              <a:rPr lang="en-US" sz="2000" dirty="0"/>
              <a:t>Multi-user and/or multi-channel transmission </a:t>
            </a:r>
          </a:p>
        </p:txBody>
      </p:sp>
      <p:sp>
        <p:nvSpPr>
          <p:cNvPr id="213" name="Rectangle 212"/>
          <p:cNvSpPr/>
          <p:nvPr/>
        </p:nvSpPr>
        <p:spPr bwMode="auto">
          <a:xfrm>
            <a:off x="774728" y="3855100"/>
            <a:ext cx="7325663" cy="2636071"/>
          </a:xfrm>
          <a:prstGeom prst="rect">
            <a:avLst/>
          </a:prstGeom>
          <a:solidFill>
            <a:srgbClr val="FF0000">
              <a:alpha val="10000"/>
            </a:srgbClr>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12" name="Rectangle 211"/>
          <p:cNvSpPr/>
          <p:nvPr/>
        </p:nvSpPr>
        <p:spPr bwMode="auto">
          <a:xfrm>
            <a:off x="1259632" y="1666578"/>
            <a:ext cx="4818397" cy="2194470"/>
          </a:xfrm>
          <a:prstGeom prst="rect">
            <a:avLst/>
          </a:prstGeom>
          <a:solidFill>
            <a:srgbClr val="00B050">
              <a:alpha val="10000"/>
            </a:srgbClr>
          </a:solid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28" name="Rectangle 127"/>
          <p:cNvSpPr/>
          <p:nvPr/>
        </p:nvSpPr>
        <p:spPr bwMode="auto">
          <a:xfrm>
            <a:off x="4489686" y="5686595"/>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Masking</a:t>
            </a:r>
            <a:r>
              <a:rPr kumimoji="0" lang="en-US" sz="1050" b="0" i="0" u="none" strike="noStrike" cap="none" normalizeH="0" dirty="0">
                <a:ln>
                  <a:noFill/>
                </a:ln>
                <a:solidFill>
                  <a:schemeClr val="tx1"/>
                </a:solidFill>
                <a:effectLst/>
                <a:latin typeface="Times New Roman" pitchFamily="16" charset="0"/>
                <a:ea typeface="MS Gothic" charset="-128"/>
              </a:rPr>
              <a:t> for Logic 1</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29" name="Rectangle 128"/>
          <p:cNvSpPr/>
          <p:nvPr/>
        </p:nvSpPr>
        <p:spPr bwMode="auto">
          <a:xfrm>
            <a:off x="4508531" y="6060593"/>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Masking</a:t>
            </a:r>
            <a:r>
              <a:rPr kumimoji="0" lang="en-US" sz="1050" b="0" i="0" u="none" strike="noStrike" cap="none" normalizeH="0" dirty="0">
                <a:ln>
                  <a:noFill/>
                </a:ln>
                <a:solidFill>
                  <a:schemeClr val="tx1"/>
                </a:solidFill>
                <a:effectLst/>
                <a:latin typeface="Times New Roman" pitchFamily="16" charset="0"/>
                <a:ea typeface="MS Gothic" charset="-128"/>
              </a:rPr>
              <a:t> for Logic 0</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30" name="Rectangle 129"/>
          <p:cNvSpPr/>
          <p:nvPr/>
        </p:nvSpPr>
        <p:spPr bwMode="auto">
          <a:xfrm>
            <a:off x="5644521" y="5946430"/>
            <a:ext cx="500170" cy="379523"/>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rPr>
              <a:t>+GI</a:t>
            </a:r>
            <a:endParaRPr kumimoji="0" lang="en-US" sz="1050" b="0" i="0" u="none" strike="noStrike" cap="none" normalizeH="0" baseline="0" dirty="0">
              <a:ln>
                <a:noFill/>
              </a:ln>
              <a:solidFill>
                <a:schemeClr val="tx1"/>
              </a:solidFill>
              <a:effectLst/>
            </a:endParaRPr>
          </a:p>
        </p:txBody>
      </p:sp>
      <p:cxnSp>
        <p:nvCxnSpPr>
          <p:cNvPr id="131" name="Straight Arrow Connector 130"/>
          <p:cNvCxnSpPr>
            <a:stCxn id="130" idx="3"/>
            <a:endCxn id="136" idx="1"/>
          </p:cNvCxnSpPr>
          <p:nvPr/>
        </p:nvCxnSpPr>
        <p:spPr bwMode="auto">
          <a:xfrm flipV="1">
            <a:off x="6144690" y="6136180"/>
            <a:ext cx="153410" cy="12"/>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2" name="Straight Arrow Connector 131"/>
          <p:cNvCxnSpPr/>
          <p:nvPr/>
        </p:nvCxnSpPr>
        <p:spPr bwMode="auto">
          <a:xfrm>
            <a:off x="4282104" y="5715139"/>
            <a:ext cx="207582" cy="90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3" name="Straight Arrow Connector 132"/>
          <p:cNvCxnSpPr/>
          <p:nvPr/>
        </p:nvCxnSpPr>
        <p:spPr bwMode="auto">
          <a:xfrm>
            <a:off x="4314063" y="6252107"/>
            <a:ext cx="1944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4" name="Straight Arrow Connector 133"/>
          <p:cNvCxnSpPr/>
          <p:nvPr/>
        </p:nvCxnSpPr>
        <p:spPr bwMode="auto">
          <a:xfrm flipV="1">
            <a:off x="4195524" y="5724140"/>
            <a:ext cx="86580" cy="27972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35" name="Arc 134"/>
          <p:cNvSpPr/>
          <p:nvPr/>
        </p:nvSpPr>
        <p:spPr bwMode="auto">
          <a:xfrm>
            <a:off x="3965392" y="5823565"/>
            <a:ext cx="315418" cy="361062"/>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136" name="Rectangle 135"/>
          <p:cNvSpPr/>
          <p:nvPr/>
        </p:nvSpPr>
        <p:spPr bwMode="auto">
          <a:xfrm>
            <a:off x="6298100" y="5960518"/>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Filtering</a:t>
            </a:r>
          </a:p>
        </p:txBody>
      </p:sp>
      <p:cxnSp>
        <p:nvCxnSpPr>
          <p:cNvPr id="137" name="Connector: Elbow 136"/>
          <p:cNvCxnSpPr>
            <a:stCxn id="128" idx="3"/>
          </p:cNvCxnSpPr>
          <p:nvPr/>
        </p:nvCxnSpPr>
        <p:spPr bwMode="auto">
          <a:xfrm>
            <a:off x="5304400" y="5862257"/>
            <a:ext cx="340121" cy="279726"/>
          </a:xfrm>
          <a:prstGeom prst="bentConnector3">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8" name="Connector: Elbow 137"/>
          <p:cNvCxnSpPr>
            <a:stCxn id="129" idx="3"/>
            <a:endCxn id="128" idx="3"/>
          </p:cNvCxnSpPr>
          <p:nvPr/>
        </p:nvCxnSpPr>
        <p:spPr bwMode="auto">
          <a:xfrm flipH="1" flipV="1">
            <a:off x="5304400" y="5862257"/>
            <a:ext cx="18845" cy="373998"/>
          </a:xfrm>
          <a:prstGeom prst="bentConnector3">
            <a:avLst>
              <a:gd name="adj1" fmla="val -808703"/>
            </a:avLst>
          </a:prstGeom>
          <a:solidFill>
            <a:srgbClr val="00B8FF"/>
          </a:solidFill>
          <a:ln w="9525" cap="flat" cmpd="sng" algn="ctr">
            <a:solidFill>
              <a:schemeClr val="tx1"/>
            </a:solidFill>
            <a:prstDash val="solid"/>
            <a:round/>
            <a:headEnd type="none" w="med" len="med"/>
            <a:tailEnd type="none" w="med" len="med"/>
          </a:ln>
          <a:effectLst/>
        </p:spPr>
      </p:cxnSp>
      <p:cxnSp>
        <p:nvCxnSpPr>
          <p:cNvPr id="139" name="Straight Connector 138"/>
          <p:cNvCxnSpPr/>
          <p:nvPr/>
        </p:nvCxnSpPr>
        <p:spPr bwMode="auto">
          <a:xfrm>
            <a:off x="7688703" y="5324379"/>
            <a:ext cx="287857"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40" name="Straight Arrow Connector 139"/>
          <p:cNvCxnSpPr/>
          <p:nvPr/>
        </p:nvCxnSpPr>
        <p:spPr bwMode="auto">
          <a:xfrm flipV="1">
            <a:off x="3920208" y="5994865"/>
            <a:ext cx="286704" cy="14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 name="Title 1"/>
          <p:cNvSpPr>
            <a:spLocks noGrp="1"/>
          </p:cNvSpPr>
          <p:nvPr>
            <p:ph type="title"/>
          </p:nvPr>
        </p:nvSpPr>
        <p:spPr>
          <a:xfrm>
            <a:off x="671492" y="692696"/>
            <a:ext cx="7770813" cy="503961"/>
          </a:xfrm>
        </p:spPr>
        <p:txBody>
          <a:bodyPr/>
          <a:lstStyle/>
          <a:p>
            <a:r>
              <a:rPr lang="en-US" sz="2800" dirty="0"/>
              <a:t>Comparison of </a:t>
            </a:r>
            <a:r>
              <a:rPr lang="en-US" sz="2800" dirty="0" err="1"/>
              <a:t>Tx</a:t>
            </a:r>
            <a:r>
              <a:rPr lang="en-US" sz="2800" dirty="0"/>
              <a:t> Structures for Sequence-based and Mask-based Schemes (2/2)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4"/>
          <p:cNvSpPr/>
          <p:nvPr/>
        </p:nvSpPr>
        <p:spPr bwMode="auto">
          <a:xfrm>
            <a:off x="4046705" y="2152958"/>
            <a:ext cx="576064" cy="1440160"/>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 name="Rectangle 5"/>
          <p:cNvSpPr/>
          <p:nvPr/>
        </p:nvSpPr>
        <p:spPr bwMode="auto">
          <a:xfrm>
            <a:off x="3114713" y="2134959"/>
            <a:ext cx="504056" cy="1472167"/>
          </a:xfrm>
          <a:prstGeom prst="rect">
            <a:avLst/>
          </a:prstGeom>
          <a:solidFill>
            <a:schemeClr val="bg1"/>
          </a:solid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7" name="Straight Arrow Connector 6"/>
          <p:cNvCxnSpPr/>
          <p:nvPr/>
        </p:nvCxnSpPr>
        <p:spPr bwMode="auto">
          <a:xfrm>
            <a:off x="2754673" y="2283911"/>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a:stCxn id="6" idx="3"/>
            <a:endCxn id="5" idx="1"/>
          </p:cNvCxnSpPr>
          <p:nvPr/>
        </p:nvCxnSpPr>
        <p:spPr bwMode="auto">
          <a:xfrm>
            <a:off x="3618769" y="2871043"/>
            <a:ext cx="427936" cy="1995"/>
          </a:xfrm>
          <a:prstGeom prst="straightConnector1">
            <a:avLst/>
          </a:prstGeom>
          <a:solidFill>
            <a:srgbClr val="00B8FF"/>
          </a:solidFill>
          <a:ln w="28575" cap="flat" cmpd="sng" algn="ctr">
            <a:solidFill>
              <a:srgbClr val="0070C0"/>
            </a:solidFill>
            <a:prstDash val="solid"/>
            <a:round/>
            <a:headEnd type="none" w="med" len="med"/>
            <a:tailEnd type="triangle"/>
          </a:ln>
          <a:effectLst/>
        </p:spPr>
      </p:cxnSp>
      <p:cxnSp>
        <p:nvCxnSpPr>
          <p:cNvPr id="9" name="Straight Arrow Connector 8"/>
          <p:cNvCxnSpPr>
            <a:stCxn id="5" idx="3"/>
            <a:endCxn id="11" idx="1"/>
          </p:cNvCxnSpPr>
          <p:nvPr/>
        </p:nvCxnSpPr>
        <p:spPr bwMode="auto">
          <a:xfrm flipV="1">
            <a:off x="4622769" y="2867388"/>
            <a:ext cx="296984" cy="565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1360870" y="1976134"/>
            <a:ext cx="963725" cy="307777"/>
          </a:xfrm>
          <a:prstGeom prst="rect">
            <a:avLst/>
          </a:prstGeom>
          <a:noFill/>
        </p:spPr>
        <p:txBody>
          <a:bodyPr wrap="none" rtlCol="0">
            <a:spAutoFit/>
          </a:bodyPr>
          <a:lstStyle/>
          <a:p>
            <a:r>
              <a:rPr lang="en-US" sz="1400" dirty="0">
                <a:solidFill>
                  <a:srgbClr val="00B050"/>
                </a:solidFill>
              </a:rPr>
              <a:t>Sequence1</a:t>
            </a:r>
          </a:p>
        </p:txBody>
      </p:sp>
      <p:sp>
        <p:nvSpPr>
          <p:cNvPr id="11" name="Rectangle 10"/>
          <p:cNvSpPr/>
          <p:nvPr/>
        </p:nvSpPr>
        <p:spPr bwMode="auto">
          <a:xfrm>
            <a:off x="4919753" y="2619402"/>
            <a:ext cx="576064" cy="495972"/>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+GI</a:t>
            </a:r>
          </a:p>
        </p:txBody>
      </p:sp>
      <p:cxnSp>
        <p:nvCxnSpPr>
          <p:cNvPr id="12" name="Straight Connector 11"/>
          <p:cNvCxnSpPr>
            <a:stCxn id="11" idx="3"/>
          </p:cNvCxnSpPr>
          <p:nvPr/>
        </p:nvCxnSpPr>
        <p:spPr bwMode="auto">
          <a:xfrm>
            <a:off x="5495817" y="2867388"/>
            <a:ext cx="366188"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sp>
        <p:nvSpPr>
          <p:cNvPr id="13" name="TextBox 12"/>
          <p:cNvSpPr txBox="1"/>
          <p:nvPr/>
        </p:nvSpPr>
        <p:spPr>
          <a:xfrm>
            <a:off x="1378224" y="2251278"/>
            <a:ext cx="963725" cy="307777"/>
          </a:xfrm>
          <a:prstGeom prst="rect">
            <a:avLst/>
          </a:prstGeom>
          <a:noFill/>
        </p:spPr>
        <p:txBody>
          <a:bodyPr wrap="none" rtlCol="0">
            <a:spAutoFit/>
          </a:bodyPr>
          <a:lstStyle/>
          <a:p>
            <a:r>
              <a:rPr lang="en-US" sz="1400" dirty="0">
                <a:solidFill>
                  <a:srgbClr val="00B050"/>
                </a:solidFill>
              </a:rPr>
              <a:t>Sequence2</a:t>
            </a:r>
          </a:p>
        </p:txBody>
      </p:sp>
      <p:cxnSp>
        <p:nvCxnSpPr>
          <p:cNvPr id="14" name="Straight Arrow Connector 13"/>
          <p:cNvCxnSpPr>
            <a:stCxn id="10" idx="3"/>
          </p:cNvCxnSpPr>
          <p:nvPr/>
        </p:nvCxnSpPr>
        <p:spPr bwMode="auto">
          <a:xfrm flipV="1">
            <a:off x="2324595" y="2130022"/>
            <a:ext cx="238106"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p:cNvCxnSpPr>
            <a:stCxn id="13" idx="3"/>
          </p:cNvCxnSpPr>
          <p:nvPr/>
        </p:nvCxnSpPr>
        <p:spPr bwMode="auto">
          <a:xfrm flipV="1">
            <a:off x="2341949" y="2403635"/>
            <a:ext cx="220752" cy="15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Connector 15"/>
          <p:cNvCxnSpPr/>
          <p:nvPr/>
        </p:nvCxnSpPr>
        <p:spPr bwMode="auto">
          <a:xfrm>
            <a:off x="2569651" y="2124453"/>
            <a:ext cx="172833" cy="15945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Arc 16"/>
          <p:cNvSpPr/>
          <p:nvPr/>
        </p:nvSpPr>
        <p:spPr bwMode="auto">
          <a:xfrm flipH="1">
            <a:off x="2626117" y="2126915"/>
            <a:ext cx="363279" cy="278251"/>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1" name="Straight Arrow Connector 20"/>
          <p:cNvCxnSpPr/>
          <p:nvPr/>
        </p:nvCxnSpPr>
        <p:spPr bwMode="auto">
          <a:xfrm>
            <a:off x="2754673" y="2866106"/>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TextBox 21"/>
          <p:cNvSpPr txBox="1"/>
          <p:nvPr/>
        </p:nvSpPr>
        <p:spPr>
          <a:xfrm>
            <a:off x="1360870" y="2558329"/>
            <a:ext cx="963725" cy="307777"/>
          </a:xfrm>
          <a:prstGeom prst="rect">
            <a:avLst/>
          </a:prstGeom>
          <a:noFill/>
        </p:spPr>
        <p:txBody>
          <a:bodyPr wrap="none" rtlCol="0">
            <a:spAutoFit/>
          </a:bodyPr>
          <a:lstStyle/>
          <a:p>
            <a:r>
              <a:rPr lang="en-US" sz="1400" dirty="0">
                <a:solidFill>
                  <a:srgbClr val="0070C0"/>
                </a:solidFill>
              </a:rPr>
              <a:t>Sequence1</a:t>
            </a:r>
          </a:p>
        </p:txBody>
      </p:sp>
      <p:sp>
        <p:nvSpPr>
          <p:cNvPr id="23" name="TextBox 22"/>
          <p:cNvSpPr txBox="1"/>
          <p:nvPr/>
        </p:nvSpPr>
        <p:spPr>
          <a:xfrm>
            <a:off x="1378224" y="2833473"/>
            <a:ext cx="963725" cy="307777"/>
          </a:xfrm>
          <a:prstGeom prst="rect">
            <a:avLst/>
          </a:prstGeom>
          <a:noFill/>
        </p:spPr>
        <p:txBody>
          <a:bodyPr wrap="none" rtlCol="0">
            <a:spAutoFit/>
          </a:bodyPr>
          <a:lstStyle/>
          <a:p>
            <a:r>
              <a:rPr lang="en-US" sz="1400" dirty="0">
                <a:solidFill>
                  <a:srgbClr val="0070C0"/>
                </a:solidFill>
              </a:rPr>
              <a:t>Sequence2</a:t>
            </a:r>
          </a:p>
        </p:txBody>
      </p:sp>
      <p:cxnSp>
        <p:nvCxnSpPr>
          <p:cNvPr id="24" name="Straight Arrow Connector 23"/>
          <p:cNvCxnSpPr>
            <a:stCxn id="22" idx="3"/>
          </p:cNvCxnSpPr>
          <p:nvPr/>
        </p:nvCxnSpPr>
        <p:spPr bwMode="auto">
          <a:xfrm>
            <a:off x="2324595" y="2712218"/>
            <a:ext cx="2381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p:cNvCxnSpPr>
            <a:stCxn id="23" idx="3"/>
          </p:cNvCxnSpPr>
          <p:nvPr/>
        </p:nvCxnSpPr>
        <p:spPr bwMode="auto">
          <a:xfrm flipV="1">
            <a:off x="2341949" y="2985830"/>
            <a:ext cx="220752" cy="15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6" name="Straight Connector 25"/>
          <p:cNvCxnSpPr/>
          <p:nvPr/>
        </p:nvCxnSpPr>
        <p:spPr bwMode="auto">
          <a:xfrm>
            <a:off x="2569651" y="2706648"/>
            <a:ext cx="172833" cy="15945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7" name="Arc 26"/>
          <p:cNvSpPr/>
          <p:nvPr/>
        </p:nvSpPr>
        <p:spPr bwMode="auto">
          <a:xfrm flipH="1">
            <a:off x="2626117" y="2709110"/>
            <a:ext cx="363279" cy="278251"/>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8" name="Straight Arrow Connector 27"/>
          <p:cNvCxnSpPr/>
          <p:nvPr/>
        </p:nvCxnSpPr>
        <p:spPr bwMode="auto">
          <a:xfrm>
            <a:off x="2754673" y="3480934"/>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p:cNvSpPr txBox="1"/>
          <p:nvPr/>
        </p:nvSpPr>
        <p:spPr>
          <a:xfrm>
            <a:off x="1360870" y="3173157"/>
            <a:ext cx="963725" cy="307777"/>
          </a:xfrm>
          <a:prstGeom prst="rect">
            <a:avLst/>
          </a:prstGeom>
          <a:noFill/>
        </p:spPr>
        <p:txBody>
          <a:bodyPr wrap="none" rtlCol="0">
            <a:spAutoFit/>
          </a:bodyPr>
          <a:lstStyle/>
          <a:p>
            <a:r>
              <a:rPr lang="en-US" sz="1400" dirty="0">
                <a:solidFill>
                  <a:srgbClr val="FF0000"/>
                </a:solidFill>
              </a:rPr>
              <a:t>Sequence1</a:t>
            </a:r>
          </a:p>
        </p:txBody>
      </p:sp>
      <p:sp>
        <p:nvSpPr>
          <p:cNvPr id="30" name="TextBox 29"/>
          <p:cNvSpPr txBox="1"/>
          <p:nvPr/>
        </p:nvSpPr>
        <p:spPr>
          <a:xfrm>
            <a:off x="1378224" y="3448301"/>
            <a:ext cx="963725" cy="307777"/>
          </a:xfrm>
          <a:prstGeom prst="rect">
            <a:avLst/>
          </a:prstGeom>
          <a:noFill/>
        </p:spPr>
        <p:txBody>
          <a:bodyPr wrap="none" rtlCol="0">
            <a:spAutoFit/>
          </a:bodyPr>
          <a:lstStyle/>
          <a:p>
            <a:r>
              <a:rPr lang="en-US" sz="1400" dirty="0">
                <a:solidFill>
                  <a:srgbClr val="FF0000"/>
                </a:solidFill>
              </a:rPr>
              <a:t>Sequence2</a:t>
            </a:r>
          </a:p>
        </p:txBody>
      </p:sp>
      <p:cxnSp>
        <p:nvCxnSpPr>
          <p:cNvPr id="31" name="Straight Arrow Connector 30"/>
          <p:cNvCxnSpPr>
            <a:stCxn id="29" idx="3"/>
          </p:cNvCxnSpPr>
          <p:nvPr/>
        </p:nvCxnSpPr>
        <p:spPr bwMode="auto">
          <a:xfrm>
            <a:off x="2324595" y="3327046"/>
            <a:ext cx="23810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Straight Arrow Connector 31"/>
          <p:cNvCxnSpPr>
            <a:stCxn id="30" idx="3"/>
          </p:cNvCxnSpPr>
          <p:nvPr/>
        </p:nvCxnSpPr>
        <p:spPr bwMode="auto">
          <a:xfrm flipV="1">
            <a:off x="2341949" y="3600658"/>
            <a:ext cx="220752" cy="15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Connector 32"/>
          <p:cNvCxnSpPr/>
          <p:nvPr/>
        </p:nvCxnSpPr>
        <p:spPr bwMode="auto">
          <a:xfrm>
            <a:off x="2569651" y="3321476"/>
            <a:ext cx="172833" cy="15945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4" name="Arc 33"/>
          <p:cNvSpPr/>
          <p:nvPr/>
        </p:nvSpPr>
        <p:spPr bwMode="auto">
          <a:xfrm flipH="1">
            <a:off x="2626117" y="3323938"/>
            <a:ext cx="363279" cy="278251"/>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38" name="Straight Arrow Connector 37"/>
          <p:cNvCxnSpPr/>
          <p:nvPr/>
        </p:nvCxnSpPr>
        <p:spPr bwMode="auto">
          <a:xfrm>
            <a:off x="3618769" y="2321594"/>
            <a:ext cx="423904" cy="442"/>
          </a:xfrm>
          <a:prstGeom prst="straightConnector1">
            <a:avLst/>
          </a:prstGeom>
          <a:solidFill>
            <a:srgbClr val="00B8FF"/>
          </a:solidFill>
          <a:ln w="28575" cap="flat" cmpd="sng" algn="ctr">
            <a:solidFill>
              <a:srgbClr val="00B050"/>
            </a:solidFill>
            <a:prstDash val="solid"/>
            <a:round/>
            <a:headEnd type="none" w="med" len="med"/>
            <a:tailEnd type="triangle"/>
          </a:ln>
          <a:effectLst/>
        </p:spPr>
      </p:cxnSp>
      <p:cxnSp>
        <p:nvCxnSpPr>
          <p:cNvPr id="39" name="Straight Arrow Connector 38"/>
          <p:cNvCxnSpPr/>
          <p:nvPr/>
        </p:nvCxnSpPr>
        <p:spPr bwMode="auto">
          <a:xfrm>
            <a:off x="3618769" y="3463063"/>
            <a:ext cx="444665" cy="13662"/>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62" name="Rectangle 61"/>
          <p:cNvSpPr/>
          <p:nvPr/>
        </p:nvSpPr>
        <p:spPr bwMode="auto">
          <a:xfrm>
            <a:off x="3347864" y="4165713"/>
            <a:ext cx="576064" cy="512151"/>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3" name="Rectangle 62"/>
          <p:cNvSpPr/>
          <p:nvPr/>
        </p:nvSpPr>
        <p:spPr bwMode="auto">
          <a:xfrm>
            <a:off x="2208800" y="4237721"/>
            <a:ext cx="504056" cy="601615"/>
          </a:xfrm>
          <a:prstGeom prst="rect">
            <a:avLst/>
          </a:prstGeom>
          <a:solidFill>
            <a:schemeClr val="bg1"/>
          </a:solid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Mapping</a:t>
            </a:r>
          </a:p>
        </p:txBody>
      </p:sp>
      <p:sp>
        <p:nvSpPr>
          <p:cNvPr id="67" name="TextBox 66"/>
          <p:cNvSpPr txBox="1"/>
          <p:nvPr/>
        </p:nvSpPr>
        <p:spPr>
          <a:xfrm>
            <a:off x="779094" y="5025147"/>
            <a:ext cx="873957" cy="307777"/>
          </a:xfrm>
          <a:prstGeom prst="rect">
            <a:avLst/>
          </a:prstGeom>
          <a:noFill/>
        </p:spPr>
        <p:txBody>
          <a:bodyPr wrap="none" rtlCol="0">
            <a:spAutoFit/>
          </a:bodyPr>
          <a:lstStyle/>
          <a:p>
            <a:r>
              <a:rPr lang="en-US" sz="1400" dirty="0">
                <a:solidFill>
                  <a:schemeClr val="tx1"/>
                </a:solidFill>
              </a:rPr>
              <a:t>Sequence</a:t>
            </a:r>
          </a:p>
        </p:txBody>
      </p:sp>
      <p:sp>
        <p:nvSpPr>
          <p:cNvPr id="81" name="Rectangle 80"/>
          <p:cNvSpPr/>
          <p:nvPr/>
        </p:nvSpPr>
        <p:spPr bwMode="auto">
          <a:xfrm>
            <a:off x="3347864" y="4914584"/>
            <a:ext cx="576064" cy="516793"/>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82" name="Rectangle 81"/>
          <p:cNvSpPr/>
          <p:nvPr/>
        </p:nvSpPr>
        <p:spPr bwMode="auto">
          <a:xfrm>
            <a:off x="3347864" y="5728079"/>
            <a:ext cx="576064" cy="525866"/>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89" name="Rectangle 88"/>
          <p:cNvSpPr/>
          <p:nvPr/>
        </p:nvSpPr>
        <p:spPr bwMode="auto">
          <a:xfrm>
            <a:off x="2211017" y="4864585"/>
            <a:ext cx="504056" cy="601615"/>
          </a:xfrm>
          <a:prstGeom prst="rect">
            <a:avLst/>
          </a:prstGeom>
          <a:solidFill>
            <a:schemeClr val="bg1"/>
          </a:solid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Mapping</a:t>
            </a:r>
          </a:p>
        </p:txBody>
      </p:sp>
      <p:sp>
        <p:nvSpPr>
          <p:cNvPr id="90" name="Rectangle 89"/>
          <p:cNvSpPr/>
          <p:nvPr/>
        </p:nvSpPr>
        <p:spPr bwMode="auto">
          <a:xfrm>
            <a:off x="2215693" y="5508314"/>
            <a:ext cx="504056" cy="601615"/>
          </a:xfrm>
          <a:prstGeom prst="rect">
            <a:avLst/>
          </a:prstGeom>
          <a:solidFill>
            <a:schemeClr val="bg1"/>
          </a:solid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91" name="Straight Arrow Connector 90"/>
          <p:cNvCxnSpPr>
            <a:stCxn id="89" idx="3"/>
            <a:endCxn id="81" idx="1"/>
          </p:cNvCxnSpPr>
          <p:nvPr/>
        </p:nvCxnSpPr>
        <p:spPr bwMode="auto">
          <a:xfrm>
            <a:off x="2715073" y="5165393"/>
            <a:ext cx="632791" cy="7588"/>
          </a:xfrm>
          <a:prstGeom prst="straightConnector1">
            <a:avLst/>
          </a:prstGeom>
          <a:solidFill>
            <a:srgbClr val="00B8FF"/>
          </a:solidFill>
          <a:ln w="38100" cap="flat" cmpd="sng" algn="ctr">
            <a:solidFill>
              <a:srgbClr val="0070C0"/>
            </a:solidFill>
            <a:prstDash val="solid"/>
            <a:round/>
            <a:headEnd type="none" w="med" len="med"/>
            <a:tailEnd type="triangle"/>
          </a:ln>
          <a:effectLst/>
        </p:spPr>
      </p:cxnSp>
      <p:cxnSp>
        <p:nvCxnSpPr>
          <p:cNvPr id="103" name="Connector: Elbow 102"/>
          <p:cNvCxnSpPr>
            <a:stCxn id="67" idx="3"/>
            <a:endCxn id="63" idx="1"/>
          </p:cNvCxnSpPr>
          <p:nvPr/>
        </p:nvCxnSpPr>
        <p:spPr bwMode="auto">
          <a:xfrm flipV="1">
            <a:off x="1653051" y="4538529"/>
            <a:ext cx="555749" cy="640507"/>
          </a:xfrm>
          <a:prstGeom prst="bentConnector3">
            <a:avLst/>
          </a:prstGeom>
          <a:solidFill>
            <a:srgbClr val="00B8FF"/>
          </a:solidFill>
          <a:ln w="9525" cap="flat" cmpd="sng" algn="ctr">
            <a:solidFill>
              <a:schemeClr val="tx1"/>
            </a:solidFill>
            <a:prstDash val="solid"/>
            <a:round/>
            <a:headEnd type="none" w="med" len="med"/>
            <a:tailEnd type="triangle" w="med" len="med"/>
          </a:ln>
          <a:effectLst/>
        </p:spPr>
      </p:cxnSp>
      <p:cxnSp>
        <p:nvCxnSpPr>
          <p:cNvPr id="105" name="Connector: Elbow 104"/>
          <p:cNvCxnSpPr>
            <a:stCxn id="67" idx="3"/>
            <a:endCxn id="90" idx="1"/>
          </p:cNvCxnSpPr>
          <p:nvPr/>
        </p:nvCxnSpPr>
        <p:spPr bwMode="auto">
          <a:xfrm>
            <a:off x="1653051" y="5179036"/>
            <a:ext cx="562642" cy="630086"/>
          </a:xfrm>
          <a:prstGeom prst="bentConnector3">
            <a:avLst/>
          </a:prstGeom>
          <a:solidFill>
            <a:srgbClr val="00B8FF"/>
          </a:solidFill>
          <a:ln w="9525" cap="flat" cmpd="sng" algn="ctr">
            <a:solidFill>
              <a:schemeClr val="tx1"/>
            </a:solidFill>
            <a:prstDash val="solid"/>
            <a:round/>
            <a:headEnd type="none" w="med" len="med"/>
            <a:tailEnd type="triangle" w="med" len="med"/>
          </a:ln>
          <a:effectLst/>
        </p:spPr>
      </p:cxnSp>
      <p:cxnSp>
        <p:nvCxnSpPr>
          <p:cNvPr id="107" name="Straight Connector 106"/>
          <p:cNvCxnSpPr>
            <a:stCxn id="67" idx="3"/>
            <a:endCxn id="89" idx="1"/>
          </p:cNvCxnSpPr>
          <p:nvPr/>
        </p:nvCxnSpPr>
        <p:spPr bwMode="auto">
          <a:xfrm flipV="1">
            <a:off x="1653051" y="5165393"/>
            <a:ext cx="557966" cy="13643"/>
          </a:xfrm>
          <a:prstGeom prst="line">
            <a:avLst/>
          </a:prstGeom>
          <a:solidFill>
            <a:srgbClr val="00B8FF"/>
          </a:solidFill>
          <a:ln w="9525" cap="flat" cmpd="sng" algn="ctr">
            <a:solidFill>
              <a:schemeClr val="tx1"/>
            </a:solidFill>
            <a:prstDash val="solid"/>
            <a:round/>
            <a:headEnd type="none" w="med" len="med"/>
            <a:tailEnd type="triangle" w="med" len="med"/>
          </a:ln>
          <a:effectLst/>
        </p:spPr>
      </p:cxnSp>
      <p:grpSp>
        <p:nvGrpSpPr>
          <p:cNvPr id="150" name="Group 149"/>
          <p:cNvGrpSpPr/>
          <p:nvPr/>
        </p:nvGrpSpPr>
        <p:grpSpPr>
          <a:xfrm>
            <a:off x="2873679" y="4427026"/>
            <a:ext cx="467229" cy="307777"/>
            <a:chOff x="2664611" y="4218010"/>
            <a:chExt cx="467229" cy="307777"/>
          </a:xfrm>
        </p:grpSpPr>
        <p:cxnSp>
          <p:nvCxnSpPr>
            <p:cNvPr id="147" name="Straight Arrow Connector 146"/>
            <p:cNvCxnSpPr/>
            <p:nvPr/>
          </p:nvCxnSpPr>
          <p:spPr bwMode="auto">
            <a:xfrm flipV="1">
              <a:off x="2878555" y="4363723"/>
              <a:ext cx="253285" cy="706"/>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49" name="TextBox 148"/>
            <p:cNvSpPr txBox="1"/>
            <p:nvPr/>
          </p:nvSpPr>
          <p:spPr>
            <a:xfrm>
              <a:off x="2664611" y="4218010"/>
              <a:ext cx="274434" cy="307777"/>
            </a:xfrm>
            <a:prstGeom prst="rect">
              <a:avLst/>
            </a:prstGeom>
            <a:noFill/>
          </p:spPr>
          <p:txBody>
            <a:bodyPr wrap="none" rtlCol="0">
              <a:spAutoFit/>
            </a:bodyPr>
            <a:lstStyle/>
            <a:p>
              <a:r>
                <a:rPr lang="en-US" sz="1400" b="1" dirty="0">
                  <a:solidFill>
                    <a:schemeClr val="tx1"/>
                  </a:solidFill>
                </a:rPr>
                <a:t>0</a:t>
              </a:r>
            </a:p>
          </p:txBody>
        </p:sp>
      </p:grpSp>
      <p:grpSp>
        <p:nvGrpSpPr>
          <p:cNvPr id="151" name="Group 150"/>
          <p:cNvGrpSpPr/>
          <p:nvPr/>
        </p:nvGrpSpPr>
        <p:grpSpPr>
          <a:xfrm>
            <a:off x="2880635" y="4866048"/>
            <a:ext cx="467229" cy="307777"/>
            <a:chOff x="2664611" y="4218010"/>
            <a:chExt cx="467229" cy="307777"/>
          </a:xfrm>
        </p:grpSpPr>
        <p:cxnSp>
          <p:nvCxnSpPr>
            <p:cNvPr id="152" name="Straight Arrow Connector 151"/>
            <p:cNvCxnSpPr/>
            <p:nvPr/>
          </p:nvCxnSpPr>
          <p:spPr bwMode="auto">
            <a:xfrm flipV="1">
              <a:off x="2878555" y="4363723"/>
              <a:ext cx="253285" cy="706"/>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53" name="TextBox 152"/>
            <p:cNvSpPr txBox="1"/>
            <p:nvPr/>
          </p:nvSpPr>
          <p:spPr>
            <a:xfrm>
              <a:off x="2664611" y="4218010"/>
              <a:ext cx="274434" cy="307777"/>
            </a:xfrm>
            <a:prstGeom prst="rect">
              <a:avLst/>
            </a:prstGeom>
            <a:noFill/>
          </p:spPr>
          <p:txBody>
            <a:bodyPr wrap="none" rtlCol="0">
              <a:spAutoFit/>
            </a:bodyPr>
            <a:lstStyle/>
            <a:p>
              <a:r>
                <a:rPr lang="en-US" sz="1400" b="1" dirty="0">
                  <a:solidFill>
                    <a:schemeClr val="tx1"/>
                  </a:solidFill>
                </a:rPr>
                <a:t>0</a:t>
              </a:r>
            </a:p>
          </p:txBody>
        </p:sp>
      </p:grpSp>
      <p:grpSp>
        <p:nvGrpSpPr>
          <p:cNvPr id="154" name="Group 153"/>
          <p:cNvGrpSpPr/>
          <p:nvPr/>
        </p:nvGrpSpPr>
        <p:grpSpPr>
          <a:xfrm>
            <a:off x="2880635" y="5226088"/>
            <a:ext cx="467229" cy="307777"/>
            <a:chOff x="2664611" y="4218010"/>
            <a:chExt cx="467229" cy="307777"/>
          </a:xfrm>
        </p:grpSpPr>
        <p:cxnSp>
          <p:nvCxnSpPr>
            <p:cNvPr id="155" name="Straight Arrow Connector 154"/>
            <p:cNvCxnSpPr/>
            <p:nvPr/>
          </p:nvCxnSpPr>
          <p:spPr bwMode="auto">
            <a:xfrm flipV="1">
              <a:off x="2878555" y="4363723"/>
              <a:ext cx="253285" cy="706"/>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56" name="TextBox 155"/>
            <p:cNvSpPr txBox="1"/>
            <p:nvPr/>
          </p:nvSpPr>
          <p:spPr>
            <a:xfrm>
              <a:off x="2664611" y="4218010"/>
              <a:ext cx="274434" cy="307777"/>
            </a:xfrm>
            <a:prstGeom prst="rect">
              <a:avLst/>
            </a:prstGeom>
            <a:noFill/>
          </p:spPr>
          <p:txBody>
            <a:bodyPr wrap="none" rtlCol="0">
              <a:spAutoFit/>
            </a:bodyPr>
            <a:lstStyle/>
            <a:p>
              <a:r>
                <a:rPr lang="en-US" sz="1400" b="1" dirty="0">
                  <a:solidFill>
                    <a:schemeClr val="tx1"/>
                  </a:solidFill>
                </a:rPr>
                <a:t>0</a:t>
              </a:r>
            </a:p>
          </p:txBody>
        </p:sp>
      </p:grpSp>
      <p:grpSp>
        <p:nvGrpSpPr>
          <p:cNvPr id="157" name="Group 156"/>
          <p:cNvGrpSpPr/>
          <p:nvPr/>
        </p:nvGrpSpPr>
        <p:grpSpPr>
          <a:xfrm>
            <a:off x="2889207" y="5730236"/>
            <a:ext cx="467229" cy="307777"/>
            <a:chOff x="2664611" y="4218010"/>
            <a:chExt cx="467229" cy="307777"/>
          </a:xfrm>
        </p:grpSpPr>
        <p:cxnSp>
          <p:nvCxnSpPr>
            <p:cNvPr id="158" name="Straight Arrow Connector 157"/>
            <p:cNvCxnSpPr/>
            <p:nvPr/>
          </p:nvCxnSpPr>
          <p:spPr bwMode="auto">
            <a:xfrm flipV="1">
              <a:off x="2878555" y="4363723"/>
              <a:ext cx="253285" cy="706"/>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
          <p:nvSpPr>
            <p:cNvPr id="159" name="TextBox 158"/>
            <p:cNvSpPr txBox="1"/>
            <p:nvPr/>
          </p:nvSpPr>
          <p:spPr>
            <a:xfrm>
              <a:off x="2664611" y="4218010"/>
              <a:ext cx="274434" cy="307777"/>
            </a:xfrm>
            <a:prstGeom prst="rect">
              <a:avLst/>
            </a:prstGeom>
            <a:noFill/>
          </p:spPr>
          <p:txBody>
            <a:bodyPr wrap="none" rtlCol="0">
              <a:spAutoFit/>
            </a:bodyPr>
            <a:lstStyle/>
            <a:p>
              <a:r>
                <a:rPr lang="en-US" sz="1400" b="1" dirty="0">
                  <a:solidFill>
                    <a:schemeClr val="tx1"/>
                  </a:solidFill>
                </a:rPr>
                <a:t>0</a:t>
              </a:r>
            </a:p>
          </p:txBody>
        </p:sp>
      </p:grpSp>
      <p:cxnSp>
        <p:nvCxnSpPr>
          <p:cNvPr id="165" name="Connector: Elbow 164"/>
          <p:cNvCxnSpPr>
            <a:stCxn id="90" idx="3"/>
          </p:cNvCxnSpPr>
          <p:nvPr/>
        </p:nvCxnSpPr>
        <p:spPr bwMode="auto">
          <a:xfrm>
            <a:off x="2719749" y="5809122"/>
            <a:ext cx="617127" cy="333151"/>
          </a:xfrm>
          <a:prstGeom prst="bentConnector3">
            <a:avLst>
              <a:gd name="adj1" fmla="val 27775"/>
            </a:avLst>
          </a:prstGeom>
          <a:solidFill>
            <a:srgbClr val="00B8FF"/>
          </a:solidFill>
          <a:ln w="38100" cap="flat" cmpd="sng" algn="ctr">
            <a:solidFill>
              <a:srgbClr val="FF0000"/>
            </a:solidFill>
            <a:prstDash val="solid"/>
            <a:round/>
            <a:headEnd type="none" w="med" len="med"/>
            <a:tailEnd type="triangle"/>
          </a:ln>
          <a:effectLst/>
        </p:spPr>
      </p:cxnSp>
      <p:cxnSp>
        <p:nvCxnSpPr>
          <p:cNvPr id="170" name="Connector: Elbow 169"/>
          <p:cNvCxnSpPr>
            <a:stCxn id="63" idx="3"/>
          </p:cNvCxnSpPr>
          <p:nvPr/>
        </p:nvCxnSpPr>
        <p:spPr bwMode="auto">
          <a:xfrm flipV="1">
            <a:off x="2712856" y="4259350"/>
            <a:ext cx="643580" cy="279179"/>
          </a:xfrm>
          <a:prstGeom prst="bentConnector3">
            <a:avLst>
              <a:gd name="adj1" fmla="val 28688"/>
            </a:avLst>
          </a:prstGeom>
          <a:solidFill>
            <a:srgbClr val="00B8FF"/>
          </a:solidFill>
          <a:ln w="38100" cap="flat" cmpd="sng" algn="ctr">
            <a:solidFill>
              <a:srgbClr val="00B050"/>
            </a:solidFill>
            <a:prstDash val="solid"/>
            <a:round/>
            <a:headEnd type="none" w="med" len="med"/>
            <a:tailEnd type="triangle"/>
          </a:ln>
          <a:effectLst/>
        </p:spPr>
      </p:cxnSp>
      <p:grpSp>
        <p:nvGrpSpPr>
          <p:cNvPr id="177" name="Group 176"/>
          <p:cNvGrpSpPr/>
          <p:nvPr/>
        </p:nvGrpSpPr>
        <p:grpSpPr>
          <a:xfrm>
            <a:off x="3923152" y="4860414"/>
            <a:ext cx="3480463" cy="725322"/>
            <a:chOff x="3920208" y="5309922"/>
            <a:chExt cx="3480463" cy="725322"/>
          </a:xfrm>
        </p:grpSpPr>
        <p:sp>
          <p:nvSpPr>
            <p:cNvPr id="178" name="Rectangle 177"/>
            <p:cNvSpPr/>
            <p:nvPr/>
          </p:nvSpPr>
          <p:spPr bwMode="auto">
            <a:xfrm>
              <a:off x="4489686" y="5309922"/>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Masking</a:t>
              </a:r>
              <a:r>
                <a:rPr kumimoji="0" lang="en-US" sz="1050" b="0" i="0" u="none" strike="noStrike" cap="none" normalizeH="0" dirty="0">
                  <a:ln>
                    <a:noFill/>
                  </a:ln>
                  <a:solidFill>
                    <a:schemeClr val="tx1"/>
                  </a:solidFill>
                  <a:effectLst/>
                  <a:latin typeface="Times New Roman" pitchFamily="16" charset="0"/>
                  <a:ea typeface="MS Gothic" charset="-128"/>
                </a:rPr>
                <a:t> for Logic 1</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79" name="Rectangle 178"/>
            <p:cNvSpPr/>
            <p:nvPr/>
          </p:nvSpPr>
          <p:spPr bwMode="auto">
            <a:xfrm>
              <a:off x="4508531" y="5683920"/>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Masking</a:t>
              </a:r>
              <a:r>
                <a:rPr kumimoji="0" lang="en-US" sz="1050" b="0" i="0" u="none" strike="noStrike" cap="none" normalizeH="0" dirty="0">
                  <a:ln>
                    <a:noFill/>
                  </a:ln>
                  <a:solidFill>
                    <a:schemeClr val="tx1"/>
                  </a:solidFill>
                  <a:effectLst/>
                  <a:latin typeface="Times New Roman" pitchFamily="16" charset="0"/>
                  <a:ea typeface="MS Gothic" charset="-128"/>
                </a:rPr>
                <a:t> for Logic 0</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80" name="Rectangle 179"/>
            <p:cNvSpPr/>
            <p:nvPr/>
          </p:nvSpPr>
          <p:spPr bwMode="auto">
            <a:xfrm>
              <a:off x="5644521" y="5569757"/>
              <a:ext cx="500170" cy="379523"/>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rPr>
                <a:t>+GI</a:t>
              </a:r>
              <a:endParaRPr kumimoji="0" lang="en-US" sz="1050" b="0" i="0" u="none" strike="noStrike" cap="none" normalizeH="0" baseline="0" dirty="0">
                <a:ln>
                  <a:noFill/>
                </a:ln>
                <a:solidFill>
                  <a:schemeClr val="tx1"/>
                </a:solidFill>
                <a:effectLst/>
              </a:endParaRPr>
            </a:p>
          </p:txBody>
        </p:sp>
        <p:cxnSp>
          <p:nvCxnSpPr>
            <p:cNvPr id="181" name="Straight Arrow Connector 180"/>
            <p:cNvCxnSpPr>
              <a:stCxn id="180" idx="3"/>
              <a:endCxn id="186" idx="1"/>
            </p:cNvCxnSpPr>
            <p:nvPr/>
          </p:nvCxnSpPr>
          <p:spPr bwMode="auto">
            <a:xfrm flipV="1">
              <a:off x="6144690" y="5759507"/>
              <a:ext cx="153410" cy="12"/>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182" name="Straight Arrow Connector 181"/>
            <p:cNvCxnSpPr/>
            <p:nvPr/>
          </p:nvCxnSpPr>
          <p:spPr bwMode="auto">
            <a:xfrm>
              <a:off x="4282104" y="5338466"/>
              <a:ext cx="207582" cy="90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3" name="Straight Arrow Connector 182"/>
            <p:cNvCxnSpPr/>
            <p:nvPr/>
          </p:nvCxnSpPr>
          <p:spPr bwMode="auto">
            <a:xfrm>
              <a:off x="4314063" y="5875434"/>
              <a:ext cx="1944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4" name="Straight Arrow Connector 183"/>
            <p:cNvCxnSpPr/>
            <p:nvPr/>
          </p:nvCxnSpPr>
          <p:spPr bwMode="auto">
            <a:xfrm flipV="1">
              <a:off x="4195524" y="5347467"/>
              <a:ext cx="86580" cy="27972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85" name="Arc 184"/>
            <p:cNvSpPr/>
            <p:nvPr/>
          </p:nvSpPr>
          <p:spPr bwMode="auto">
            <a:xfrm>
              <a:off x="3965392" y="5446892"/>
              <a:ext cx="315418" cy="361062"/>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186" name="Rectangle 185"/>
            <p:cNvSpPr/>
            <p:nvPr/>
          </p:nvSpPr>
          <p:spPr bwMode="auto">
            <a:xfrm>
              <a:off x="6298100" y="5583845"/>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Filtering</a:t>
              </a:r>
            </a:p>
          </p:txBody>
        </p:sp>
        <p:cxnSp>
          <p:nvCxnSpPr>
            <p:cNvPr id="187" name="Connector: Elbow 186"/>
            <p:cNvCxnSpPr>
              <a:stCxn id="178" idx="3"/>
            </p:cNvCxnSpPr>
            <p:nvPr/>
          </p:nvCxnSpPr>
          <p:spPr bwMode="auto">
            <a:xfrm>
              <a:off x="5304400" y="5485584"/>
              <a:ext cx="340121" cy="279726"/>
            </a:xfrm>
            <a:prstGeom prst="bentConnector3">
              <a:avLst/>
            </a:prstGeom>
            <a:solidFill>
              <a:srgbClr val="00B8FF"/>
            </a:solidFill>
            <a:ln w="9525" cap="flat" cmpd="sng" algn="ctr">
              <a:solidFill>
                <a:schemeClr val="tx1"/>
              </a:solidFill>
              <a:prstDash val="solid"/>
              <a:round/>
              <a:headEnd type="none" w="med" len="med"/>
              <a:tailEnd type="triangle" w="med" len="med"/>
            </a:ln>
            <a:effectLst/>
          </p:spPr>
        </p:cxnSp>
        <p:cxnSp>
          <p:nvCxnSpPr>
            <p:cNvPr id="188" name="Connector: Elbow 187"/>
            <p:cNvCxnSpPr>
              <a:stCxn id="179" idx="3"/>
              <a:endCxn id="178" idx="3"/>
            </p:cNvCxnSpPr>
            <p:nvPr/>
          </p:nvCxnSpPr>
          <p:spPr bwMode="auto">
            <a:xfrm flipH="1" flipV="1">
              <a:off x="5304400" y="5485584"/>
              <a:ext cx="18845" cy="373998"/>
            </a:xfrm>
            <a:prstGeom prst="bentConnector3">
              <a:avLst>
                <a:gd name="adj1" fmla="val -808703"/>
              </a:avLst>
            </a:prstGeom>
            <a:solidFill>
              <a:srgbClr val="00B8FF"/>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a:off x="7112814" y="5778317"/>
              <a:ext cx="287857" cy="0"/>
            </a:xfrm>
            <a:prstGeom prst="line">
              <a:avLst/>
            </a:prstGeom>
            <a:solidFill>
              <a:srgbClr val="00B8FF"/>
            </a:solidFill>
            <a:ln w="9525" cap="flat" cmpd="sng" algn="ctr">
              <a:solidFill>
                <a:schemeClr val="tx1"/>
              </a:solidFill>
              <a:prstDash val="solid"/>
              <a:round/>
              <a:headEnd type="none" w="med" len="med"/>
              <a:tailEnd type="triangle" w="med" len="med"/>
            </a:ln>
            <a:effectLst/>
          </p:spPr>
        </p:cxnSp>
        <p:cxnSp>
          <p:nvCxnSpPr>
            <p:cNvPr id="190" name="Straight Arrow Connector 189"/>
            <p:cNvCxnSpPr/>
            <p:nvPr/>
          </p:nvCxnSpPr>
          <p:spPr bwMode="auto">
            <a:xfrm flipV="1">
              <a:off x="3920208" y="5618192"/>
              <a:ext cx="286704" cy="14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92" name="Rectangle 191"/>
          <p:cNvSpPr/>
          <p:nvPr/>
        </p:nvSpPr>
        <p:spPr bwMode="auto">
          <a:xfrm>
            <a:off x="4500695" y="4093705"/>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Masking</a:t>
            </a:r>
            <a:r>
              <a:rPr kumimoji="0" lang="en-US" sz="1050" b="0" i="0" u="none" strike="noStrike" cap="none" normalizeH="0" dirty="0">
                <a:ln>
                  <a:noFill/>
                </a:ln>
                <a:solidFill>
                  <a:schemeClr val="tx1"/>
                </a:solidFill>
                <a:effectLst/>
                <a:latin typeface="Times New Roman" pitchFamily="16" charset="0"/>
                <a:ea typeface="MS Gothic" charset="-128"/>
              </a:rPr>
              <a:t> for Logic 1</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93" name="Rectangle 192"/>
          <p:cNvSpPr/>
          <p:nvPr/>
        </p:nvSpPr>
        <p:spPr bwMode="auto">
          <a:xfrm>
            <a:off x="4519540" y="4467703"/>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Masking</a:t>
            </a:r>
            <a:r>
              <a:rPr kumimoji="0" lang="en-US" sz="1050" b="0" i="0" u="none" strike="noStrike" cap="none" normalizeH="0" dirty="0">
                <a:ln>
                  <a:noFill/>
                </a:ln>
                <a:solidFill>
                  <a:schemeClr val="tx1"/>
                </a:solidFill>
                <a:effectLst/>
                <a:latin typeface="Times New Roman" pitchFamily="16" charset="0"/>
                <a:ea typeface="MS Gothic" charset="-128"/>
              </a:rPr>
              <a:t> for Logic 0</a:t>
            </a:r>
            <a:endParaRPr kumimoji="0" lang="en-US" sz="1050" b="0" i="0" u="none" strike="noStrike" cap="none" normalizeH="0" baseline="0" dirty="0">
              <a:ln>
                <a:noFill/>
              </a:ln>
              <a:solidFill>
                <a:schemeClr val="tx1"/>
              </a:solidFill>
              <a:effectLst/>
              <a:latin typeface="Times New Roman" pitchFamily="16" charset="0"/>
              <a:ea typeface="MS Gothic" charset="-128"/>
            </a:endParaRPr>
          </a:p>
        </p:txBody>
      </p:sp>
      <p:sp>
        <p:nvSpPr>
          <p:cNvPr id="194" name="Rectangle 193"/>
          <p:cNvSpPr/>
          <p:nvPr/>
        </p:nvSpPr>
        <p:spPr bwMode="auto">
          <a:xfrm>
            <a:off x="5655530" y="4353540"/>
            <a:ext cx="500170" cy="379523"/>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50" dirty="0">
                <a:solidFill>
                  <a:schemeClr val="tx1"/>
                </a:solidFill>
              </a:rPr>
              <a:t>+GI</a:t>
            </a:r>
            <a:endParaRPr kumimoji="0" lang="en-US" sz="1050" b="0" i="0" u="none" strike="noStrike" cap="none" normalizeH="0" baseline="0" dirty="0">
              <a:ln>
                <a:noFill/>
              </a:ln>
              <a:solidFill>
                <a:schemeClr val="tx1"/>
              </a:solidFill>
              <a:effectLst/>
            </a:endParaRPr>
          </a:p>
        </p:txBody>
      </p:sp>
      <p:cxnSp>
        <p:nvCxnSpPr>
          <p:cNvPr id="195" name="Straight Arrow Connector 194"/>
          <p:cNvCxnSpPr>
            <a:stCxn id="194" idx="3"/>
            <a:endCxn id="200" idx="1"/>
          </p:cNvCxnSpPr>
          <p:nvPr/>
        </p:nvCxnSpPr>
        <p:spPr bwMode="auto">
          <a:xfrm flipV="1">
            <a:off x="6155699" y="4543290"/>
            <a:ext cx="153410" cy="12"/>
          </a:xfrm>
          <a:prstGeom prst="straightConnector1">
            <a:avLst/>
          </a:prstGeom>
          <a:solidFill>
            <a:srgbClr val="00B8FF"/>
          </a:solidFill>
          <a:ln w="9525" cap="flat" cmpd="sng" algn="ctr">
            <a:solidFill>
              <a:schemeClr val="tx1"/>
            </a:solidFill>
            <a:prstDash val="solid"/>
            <a:round/>
            <a:headEnd type="none" w="med" len="med"/>
            <a:tailEnd type="triangle" w="med" len="med"/>
          </a:ln>
          <a:effectLst/>
        </p:spPr>
      </p:cxnSp>
      <p:cxnSp>
        <p:nvCxnSpPr>
          <p:cNvPr id="196" name="Straight Arrow Connector 195"/>
          <p:cNvCxnSpPr/>
          <p:nvPr/>
        </p:nvCxnSpPr>
        <p:spPr bwMode="auto">
          <a:xfrm>
            <a:off x="4293113" y="4122249"/>
            <a:ext cx="207582" cy="90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7" name="Straight Arrow Connector 196"/>
          <p:cNvCxnSpPr/>
          <p:nvPr/>
        </p:nvCxnSpPr>
        <p:spPr bwMode="auto">
          <a:xfrm>
            <a:off x="4325072" y="4659217"/>
            <a:ext cx="19446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98" name="Straight Arrow Connector 197"/>
          <p:cNvCxnSpPr/>
          <p:nvPr/>
        </p:nvCxnSpPr>
        <p:spPr bwMode="auto">
          <a:xfrm flipV="1">
            <a:off x="4206533" y="4131250"/>
            <a:ext cx="86580" cy="27972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9" name="Arc 198"/>
          <p:cNvSpPr/>
          <p:nvPr/>
        </p:nvSpPr>
        <p:spPr bwMode="auto">
          <a:xfrm>
            <a:off x="3976401" y="4230675"/>
            <a:ext cx="315418" cy="361062"/>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a:ln>
                <a:noFill/>
              </a:ln>
              <a:solidFill>
                <a:schemeClr val="bg1"/>
              </a:solidFill>
              <a:effectLst/>
              <a:latin typeface="Times New Roman" pitchFamily="16" charset="0"/>
              <a:ea typeface="MS Gothic" charset="-128"/>
            </a:endParaRPr>
          </a:p>
        </p:txBody>
      </p:sp>
      <p:sp>
        <p:nvSpPr>
          <p:cNvPr id="200" name="Rectangle 199"/>
          <p:cNvSpPr/>
          <p:nvPr/>
        </p:nvSpPr>
        <p:spPr bwMode="auto">
          <a:xfrm>
            <a:off x="6309109" y="4367628"/>
            <a:ext cx="814714" cy="351324"/>
          </a:xfrm>
          <a:prstGeom prst="rect">
            <a:avLst/>
          </a:prstGeom>
          <a:solidFill>
            <a:schemeClr val="bg1"/>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Filtering</a:t>
            </a:r>
          </a:p>
        </p:txBody>
      </p:sp>
      <p:cxnSp>
        <p:nvCxnSpPr>
          <p:cNvPr id="201" name="Connector: Elbow 200"/>
          <p:cNvCxnSpPr>
            <a:stCxn id="192" idx="3"/>
          </p:cNvCxnSpPr>
          <p:nvPr/>
        </p:nvCxnSpPr>
        <p:spPr bwMode="auto">
          <a:xfrm>
            <a:off x="5315409" y="4269367"/>
            <a:ext cx="340121" cy="279726"/>
          </a:xfrm>
          <a:prstGeom prst="bentConnector3">
            <a:avLst/>
          </a:prstGeom>
          <a:solidFill>
            <a:srgbClr val="00B8FF"/>
          </a:solidFill>
          <a:ln w="9525" cap="flat" cmpd="sng" algn="ctr">
            <a:solidFill>
              <a:schemeClr val="tx1"/>
            </a:solidFill>
            <a:prstDash val="solid"/>
            <a:round/>
            <a:headEnd type="none" w="med" len="med"/>
            <a:tailEnd type="triangle" w="med" len="med"/>
          </a:ln>
          <a:effectLst/>
        </p:spPr>
      </p:cxnSp>
      <p:cxnSp>
        <p:nvCxnSpPr>
          <p:cNvPr id="202" name="Connector: Elbow 201"/>
          <p:cNvCxnSpPr>
            <a:stCxn id="193" idx="3"/>
            <a:endCxn id="192" idx="3"/>
          </p:cNvCxnSpPr>
          <p:nvPr/>
        </p:nvCxnSpPr>
        <p:spPr bwMode="auto">
          <a:xfrm flipH="1" flipV="1">
            <a:off x="5315409" y="4269367"/>
            <a:ext cx="18845" cy="373998"/>
          </a:xfrm>
          <a:prstGeom prst="bentConnector3">
            <a:avLst>
              <a:gd name="adj1" fmla="val -808703"/>
            </a:avLst>
          </a:prstGeom>
          <a:solidFill>
            <a:srgbClr val="00B8FF"/>
          </a:solidFill>
          <a:ln w="9525" cap="flat" cmpd="sng" algn="ctr">
            <a:solidFill>
              <a:schemeClr val="tx1"/>
            </a:solidFill>
            <a:prstDash val="solid"/>
            <a:round/>
            <a:headEnd type="none" w="med" len="med"/>
            <a:tailEnd type="none" w="med" len="med"/>
          </a:ln>
          <a:effectLst/>
        </p:spPr>
      </p:cxnSp>
      <p:cxnSp>
        <p:nvCxnSpPr>
          <p:cNvPr id="204" name="Straight Arrow Connector 203"/>
          <p:cNvCxnSpPr/>
          <p:nvPr/>
        </p:nvCxnSpPr>
        <p:spPr bwMode="auto">
          <a:xfrm flipV="1">
            <a:off x="3931217" y="4401975"/>
            <a:ext cx="286704" cy="144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05" name="Flowchart: Or 204"/>
          <p:cNvSpPr/>
          <p:nvPr/>
        </p:nvSpPr>
        <p:spPr bwMode="auto">
          <a:xfrm>
            <a:off x="7400671" y="5180521"/>
            <a:ext cx="288032" cy="296576"/>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7" name="Connector: Elbow 206"/>
          <p:cNvCxnSpPr>
            <a:stCxn id="200" idx="3"/>
            <a:endCxn id="205" idx="0"/>
          </p:cNvCxnSpPr>
          <p:nvPr/>
        </p:nvCxnSpPr>
        <p:spPr bwMode="auto">
          <a:xfrm>
            <a:off x="7123823" y="4543290"/>
            <a:ext cx="420864" cy="637231"/>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209" name="Connector: Elbow 208"/>
          <p:cNvCxnSpPr>
            <a:stCxn id="136" idx="3"/>
            <a:endCxn id="205" idx="4"/>
          </p:cNvCxnSpPr>
          <p:nvPr/>
        </p:nvCxnSpPr>
        <p:spPr bwMode="auto">
          <a:xfrm flipV="1">
            <a:off x="7112814" y="5477097"/>
            <a:ext cx="431873" cy="659083"/>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214" name="TextBox 213"/>
          <p:cNvSpPr txBox="1"/>
          <p:nvPr/>
        </p:nvSpPr>
        <p:spPr>
          <a:xfrm>
            <a:off x="787929" y="3830088"/>
            <a:ext cx="1745991" cy="307777"/>
          </a:xfrm>
          <a:prstGeom prst="rect">
            <a:avLst/>
          </a:prstGeom>
          <a:noFill/>
        </p:spPr>
        <p:txBody>
          <a:bodyPr wrap="none" rtlCol="0">
            <a:spAutoFit/>
          </a:bodyPr>
          <a:lstStyle/>
          <a:p>
            <a:r>
              <a:rPr lang="en-US" sz="1400" b="1" u="sng" dirty="0">
                <a:solidFill>
                  <a:schemeClr val="tx1"/>
                </a:solidFill>
              </a:rPr>
              <a:t>Mask-based Scheme</a:t>
            </a:r>
          </a:p>
        </p:txBody>
      </p:sp>
      <p:sp>
        <p:nvSpPr>
          <p:cNvPr id="215" name="TextBox 214"/>
          <p:cNvSpPr txBox="1"/>
          <p:nvPr/>
        </p:nvSpPr>
        <p:spPr>
          <a:xfrm>
            <a:off x="1226540" y="1642933"/>
            <a:ext cx="2034531" cy="307777"/>
          </a:xfrm>
          <a:prstGeom prst="rect">
            <a:avLst/>
          </a:prstGeom>
          <a:noFill/>
        </p:spPr>
        <p:txBody>
          <a:bodyPr wrap="none" rtlCol="0">
            <a:spAutoFit/>
          </a:bodyPr>
          <a:lstStyle/>
          <a:p>
            <a:r>
              <a:rPr lang="en-US" sz="1400" b="1" u="sng" dirty="0">
                <a:solidFill>
                  <a:schemeClr val="tx1"/>
                </a:solidFill>
              </a:rPr>
              <a:t>Sequence-based Scheme</a:t>
            </a:r>
          </a:p>
        </p:txBody>
      </p:sp>
      <p:cxnSp>
        <p:nvCxnSpPr>
          <p:cNvPr id="217" name="Straight Arrow Connector 216"/>
          <p:cNvCxnSpPr/>
          <p:nvPr/>
        </p:nvCxnSpPr>
        <p:spPr bwMode="auto">
          <a:xfrm flipV="1">
            <a:off x="6444208" y="2698944"/>
            <a:ext cx="2160240" cy="131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0" name="Trapezoid 219"/>
          <p:cNvSpPr/>
          <p:nvPr/>
        </p:nvSpPr>
        <p:spPr bwMode="auto">
          <a:xfrm>
            <a:off x="7216112" y="2456436"/>
            <a:ext cx="524240" cy="242508"/>
          </a:xfrm>
          <a:prstGeom prst="trapezoid">
            <a:avLst/>
          </a:prstGeom>
          <a:solidFill>
            <a:srgbClr val="0070C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19" name="Straight Arrow Connector 218"/>
          <p:cNvCxnSpPr/>
          <p:nvPr/>
        </p:nvCxnSpPr>
        <p:spPr bwMode="auto">
          <a:xfrm flipV="1">
            <a:off x="7472679" y="2060848"/>
            <a:ext cx="0" cy="64170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1" name="Trapezoid 220"/>
          <p:cNvSpPr/>
          <p:nvPr/>
        </p:nvSpPr>
        <p:spPr bwMode="auto">
          <a:xfrm>
            <a:off x="6519422" y="2455940"/>
            <a:ext cx="524240" cy="242508"/>
          </a:xfrm>
          <a:prstGeom prst="trapezoid">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2" name="Trapezoid 221"/>
          <p:cNvSpPr/>
          <p:nvPr/>
        </p:nvSpPr>
        <p:spPr bwMode="auto">
          <a:xfrm>
            <a:off x="7896359" y="2450501"/>
            <a:ext cx="524240" cy="242508"/>
          </a:xfrm>
          <a:prstGeom prst="trapezoid">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3" name="TextBox 222"/>
          <p:cNvSpPr txBox="1"/>
          <p:nvPr/>
        </p:nvSpPr>
        <p:spPr>
          <a:xfrm>
            <a:off x="8604448" y="2584288"/>
            <a:ext cx="234360" cy="307777"/>
          </a:xfrm>
          <a:prstGeom prst="rect">
            <a:avLst/>
          </a:prstGeom>
          <a:noFill/>
        </p:spPr>
        <p:txBody>
          <a:bodyPr wrap="none" rtlCol="0">
            <a:spAutoFit/>
          </a:bodyPr>
          <a:lstStyle/>
          <a:p>
            <a:r>
              <a:rPr lang="en-US" sz="1400" i="1" dirty="0">
                <a:solidFill>
                  <a:schemeClr val="tx1"/>
                </a:solidFill>
              </a:rPr>
              <a:t>f</a:t>
            </a:r>
          </a:p>
        </p:txBody>
      </p:sp>
      <p:cxnSp>
        <p:nvCxnSpPr>
          <p:cNvPr id="18" name="Straight Arrow Connector 17"/>
          <p:cNvCxnSpPr/>
          <p:nvPr/>
        </p:nvCxnSpPr>
        <p:spPr bwMode="auto">
          <a:xfrm>
            <a:off x="6470954" y="2924944"/>
            <a:ext cx="2061486" cy="767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9" name="TextBox 18"/>
          <p:cNvSpPr txBox="1"/>
          <p:nvPr/>
        </p:nvSpPr>
        <p:spPr>
          <a:xfrm>
            <a:off x="7104987" y="2924944"/>
            <a:ext cx="779381" cy="307777"/>
          </a:xfrm>
          <a:prstGeom prst="rect">
            <a:avLst/>
          </a:prstGeom>
          <a:noFill/>
        </p:spPr>
        <p:txBody>
          <a:bodyPr wrap="none" rtlCol="0">
            <a:spAutoFit/>
          </a:bodyPr>
          <a:lstStyle/>
          <a:p>
            <a:r>
              <a:rPr lang="en-US" sz="1400" dirty="0">
                <a:solidFill>
                  <a:schemeClr val="tx1"/>
                </a:solidFill>
              </a:rPr>
              <a:t>20 MHz</a:t>
            </a:r>
          </a:p>
        </p:txBody>
      </p:sp>
    </p:spTree>
    <p:extLst>
      <p:ext uri="{BB962C8B-B14F-4D97-AF65-F5344CB8AC3E}">
        <p14:creationId xmlns:p14="http://schemas.microsoft.com/office/powerpoint/2010/main" val="2842352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596" y="548680"/>
            <a:ext cx="7770813" cy="667002"/>
          </a:xfrm>
        </p:spPr>
        <p:txBody>
          <a:bodyPr/>
          <a:lstStyle/>
          <a:p>
            <a:r>
              <a:rPr lang="en-US" dirty="0"/>
              <a:t>Simulation Assumptions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467544" y="1080632"/>
                <a:ext cx="8301889" cy="5136325"/>
              </a:xfrm>
            </p:spPr>
            <p:txBody>
              <a:bodyPr/>
              <a:lstStyle/>
              <a:p>
                <a:pPr>
                  <a:buFont typeface="Arial" panose="020B0604020202020204" pitchFamily="34" charset="0"/>
                  <a:buChar char="•"/>
                </a:pPr>
                <a:r>
                  <a:rPr lang="nn-NO" sz="1600" dirty="0"/>
                  <a:t>Sequence-based OOK: </a:t>
                </a:r>
              </a:p>
              <a:p>
                <a:pPr lvl="1">
                  <a:buFont typeface="Arial" panose="020B0604020202020204" pitchFamily="34" charset="0"/>
                  <a:buChar char="•"/>
                </a:pPr>
                <a:r>
                  <a:rPr lang="nn-NO" sz="1600" dirty="0"/>
                  <a:t>The base sequence </a:t>
                </a:r>
                <a14:m>
                  <m:oMath xmlns:m="http://schemas.openxmlformats.org/officeDocument/2006/math">
                    <m:r>
                      <a:rPr lang="nn-NO" sz="1600" b="1" i="0" dirty="0" smtClean="0">
                        <a:latin typeface="Cambria Math" panose="02040503050406030204" pitchFamily="18" charset="0"/>
                      </a:rPr>
                      <m:t>𝐬</m:t>
                    </m:r>
                  </m:oMath>
                </a14:m>
                <a:r>
                  <a:rPr lang="nn-NO" sz="1600" dirty="0"/>
                  <a:t> is a </a:t>
                </a:r>
                <a:r>
                  <a:rPr lang="en-US" sz="1600" dirty="0"/>
                  <a:t>ZC-sequence of length of 5 (The OOK sequences are generated by applying DFT of size of 12, see next page for the mapping). The OOK symbol + blank GI duration is 4</a:t>
                </a:r>
                <a14:m>
                  <m:oMath xmlns:m="http://schemas.openxmlformats.org/officeDocument/2006/math">
                    <m:r>
                      <a:rPr lang="en-US" sz="1600" i="1">
                        <a:latin typeface="Cambria Math" panose="02040503050406030204" pitchFamily="18" charset="0"/>
                      </a:rPr>
                      <m:t>𝜇</m:t>
                    </m:r>
                    <m:r>
                      <a:rPr lang="en-US" sz="1600" b="0" i="1" smtClean="0">
                        <a:latin typeface="Cambria Math" panose="02040503050406030204" pitchFamily="18" charset="0"/>
                      </a:rPr>
                      <m:t>𝑠</m:t>
                    </m:r>
                  </m:oMath>
                </a14:m>
                <a:r>
                  <a:rPr lang="en-US" sz="1600" dirty="0"/>
                  <a:t>.</a:t>
                </a:r>
              </a:p>
              <a:p>
                <a:pPr lvl="1">
                  <a:buFont typeface="Arial" panose="020B0604020202020204" pitchFamily="34" charset="0"/>
                  <a:buChar char="•"/>
                </a:pPr>
                <a:r>
                  <a:rPr lang="en-US" sz="1600" dirty="0"/>
                  <a:t>Frequency domain shaping is applied. The length of windowing is 4 samples on each edge.</a:t>
                </a:r>
              </a:p>
              <a:p>
                <a:pPr>
                  <a:buFont typeface="Arial" panose="020B0604020202020204" pitchFamily="34" charset="0"/>
                  <a:buChar char="•"/>
                </a:pPr>
                <a:r>
                  <a:rPr lang="en-US" sz="1600" dirty="0"/>
                  <a:t>Mask-based OOK:</a:t>
                </a:r>
              </a:p>
              <a:p>
                <a:pPr lvl="1">
                  <a:buFont typeface="Arial" panose="020B0604020202020204" pitchFamily="34" charset="0"/>
                  <a:buChar char="•"/>
                </a:pPr>
                <a:r>
                  <a:rPr lang="en-US" sz="1600" dirty="0"/>
                  <a:t>A fixed sequence, e.g., [1 -1 1 1 1 1 0 1 -1 -1 1 1 -1] is first mapped around DC subcarrier. Time domain signal is generated via an IDFT operation of size of 64. Before CP is prepended to OFDM symbol, the OFDM symbols is masked to generate Manchester coded OOK symbols. The OOK symbol + blank GI duration is 4</a:t>
                </a:r>
                <a14:m>
                  <m:oMath xmlns:m="http://schemas.openxmlformats.org/officeDocument/2006/math">
                    <m:r>
                      <a:rPr lang="en-US" sz="1600" i="1">
                        <a:latin typeface="Cambria Math" panose="02040503050406030204" pitchFamily="18" charset="0"/>
                      </a:rPr>
                      <m:t>𝜇</m:t>
                    </m:r>
                    <m:r>
                      <a:rPr lang="en-US" sz="1600" i="1">
                        <a:latin typeface="Cambria Math" panose="02040503050406030204" pitchFamily="18" charset="0"/>
                      </a:rPr>
                      <m:t>𝑠</m:t>
                    </m:r>
                  </m:oMath>
                </a14:m>
                <a:r>
                  <a:rPr lang="en-US" sz="1600" dirty="0"/>
                  <a:t>.</a:t>
                </a:r>
              </a:p>
              <a:p>
                <a:pPr lvl="1">
                  <a:buFont typeface="Arial" panose="020B0604020202020204" pitchFamily="34" charset="0"/>
                  <a:buChar char="•"/>
                </a:pPr>
                <a:r>
                  <a:rPr lang="en-US" sz="1600" dirty="0"/>
                  <a:t>RC windowing is applied to the “on” duration of OOK symbol to reduce OOB emission (The length of windowing is 4 samples on each edge)</a:t>
                </a:r>
              </a:p>
              <a:p>
                <a:pPr marL="342900" lvl="1" indent="-342900">
                  <a:spcBef>
                    <a:spcPts val="600"/>
                  </a:spcBef>
                  <a:buFont typeface="Arial" panose="020B0604020202020204" pitchFamily="34" charset="0"/>
                  <a:buChar char="•"/>
                </a:pPr>
                <a:r>
                  <a:rPr lang="en-US" sz="1600" b="1" dirty="0">
                    <a:cs typeface="+mn-cs"/>
                  </a:rPr>
                  <a:t>The BW for WUS is 4 MHz (Sampling rate Fs = 20 MHz). Channel is AWGN.</a:t>
                </a:r>
                <a:endParaRPr lang="nn-NO" sz="1600" b="1" dirty="0">
                  <a:cs typeface="+mn-cs"/>
                </a:endParaRPr>
              </a:p>
              <a:p>
                <a:pPr>
                  <a:buFont typeface="Arial" panose="020B0604020202020204" pitchFamily="34" charset="0"/>
                  <a:buChar char="•"/>
                </a:pPr>
                <a:r>
                  <a:rPr lang="nn-NO" sz="1600" dirty="0"/>
                  <a:t>2nd order Butterworth filter (</a:t>
                </a:r>
                <a14:m>
                  <m:oMath xmlns:m="http://schemas.openxmlformats.org/officeDocument/2006/math">
                    <m:sSub>
                      <m:sSubPr>
                        <m:ctrlPr>
                          <a:rPr lang="en-US" sz="1600" b="1" i="1" dirty="0" smtClean="0">
                            <a:latin typeface="Cambria Math" panose="02040503050406030204" pitchFamily="18" charset="0"/>
                          </a:rPr>
                        </m:ctrlPr>
                      </m:sSubPr>
                      <m:e>
                        <m:r>
                          <a:rPr lang="nn-NO" sz="1600" i="1" dirty="0" smtClean="0">
                            <a:latin typeface="Cambria Math" panose="02040503050406030204" pitchFamily="18" charset="0"/>
                          </a:rPr>
                          <m:t>𝐹</m:t>
                        </m:r>
                      </m:e>
                      <m:sub>
                        <m:r>
                          <a:rPr lang="nn-NO" sz="1600" i="1" dirty="0" smtClean="0">
                            <a:latin typeface="Cambria Math" panose="02040503050406030204" pitchFamily="18" charset="0"/>
                          </a:rPr>
                          <m:t>3</m:t>
                        </m:r>
                        <m:r>
                          <a:rPr lang="nn-NO" sz="1600" i="1" dirty="0" smtClean="0">
                            <a:latin typeface="Cambria Math" panose="02040503050406030204" pitchFamily="18" charset="0"/>
                          </a:rPr>
                          <m:t>𝑑𝐵</m:t>
                        </m:r>
                      </m:sub>
                    </m:sSub>
                  </m:oMath>
                </a14:m>
                <a:r>
                  <a:rPr lang="nn-NO" sz="1600" dirty="0"/>
                  <a:t> = 2.5 MHz, Fs = 20 MHz) is used at the 11ba receiver</a:t>
                </a:r>
              </a:p>
              <a:p>
                <a:pPr>
                  <a:buFont typeface="Arial" panose="020B0604020202020204" pitchFamily="34" charset="0"/>
                  <a:buChar char="•"/>
                </a:pPr>
                <a:r>
                  <a:rPr lang="nn-NO" sz="1600" dirty="0"/>
                  <a:t>Two scenarios are considered: </a:t>
                </a:r>
              </a:p>
              <a:p>
                <a:pPr lvl="1">
                  <a:buFont typeface="Arial" panose="020B0604020202020204" pitchFamily="34" charset="0"/>
                  <a:buChar char="•"/>
                </a:pPr>
                <a:r>
                  <a:rPr lang="nn-NO" sz="1400" dirty="0"/>
                  <a:t>11ba standalone, 11ba multiplexing (allocations are provided in the appendix). </a:t>
                </a:r>
                <a:endParaRPr lang="en-US" sz="1400" dirty="0"/>
              </a:p>
              <a:p>
                <a:pPr>
                  <a:buFont typeface="Arial" panose="020B0604020202020204" pitchFamily="34" charset="0"/>
                  <a:buChar char="•"/>
                </a:pPr>
                <a:r>
                  <a:rPr lang="en-US" sz="1600" dirty="0"/>
                  <a:t>WUR compares the energy on first half and second half of the OOK symbols to detect the bit.</a:t>
                </a:r>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467544" y="1080632"/>
                <a:ext cx="8301889" cy="5136325"/>
              </a:xfrm>
              <a:blipFill>
                <a:blip r:embed="rId2"/>
                <a:stretch>
                  <a:fillRect l="-294" t="-356" r="-808" b="-6524"/>
                </a:stretch>
              </a:blipFill>
            </p:spPr>
            <p:txBody>
              <a:bodyPr/>
              <a:lstStyle/>
              <a:p>
                <a:r>
                  <a:rPr lang="en-US">
                    <a:noFill/>
                  </a:rPr>
                  <a:t> </a:t>
                </a:r>
              </a:p>
            </p:txBody>
          </p:sp>
        </mc:Fallback>
      </mc:AlternateContent>
    </p:spTree>
    <p:extLst>
      <p:ext uri="{BB962C8B-B14F-4D97-AF65-F5344CB8AC3E}">
        <p14:creationId xmlns:p14="http://schemas.microsoft.com/office/powerpoint/2010/main" val="3837454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DFT Input Mapping for OOK Symbol with Manchester Coding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8" name="TextBox 17"/>
          <p:cNvSpPr txBox="1"/>
          <p:nvPr/>
        </p:nvSpPr>
        <p:spPr>
          <a:xfrm>
            <a:off x="716754" y="1801909"/>
            <a:ext cx="1396473" cy="307777"/>
          </a:xfrm>
          <a:prstGeom prst="rect">
            <a:avLst/>
          </a:prstGeom>
          <a:noFill/>
        </p:spPr>
        <p:txBody>
          <a:bodyPr wrap="none" rtlCol="0">
            <a:spAutoFit/>
          </a:bodyPr>
          <a:lstStyle/>
          <a:p>
            <a:r>
              <a:rPr lang="en-US" sz="1400" dirty="0">
                <a:solidFill>
                  <a:schemeClr val="tx1"/>
                </a:solidFill>
              </a:rPr>
              <a:t>DFT Input Index</a:t>
            </a:r>
          </a:p>
        </p:txBody>
      </p:sp>
      <p:sp>
        <p:nvSpPr>
          <p:cNvPr id="23" name="TextBox 22"/>
          <p:cNvSpPr txBox="1"/>
          <p:nvPr/>
        </p:nvSpPr>
        <p:spPr>
          <a:xfrm>
            <a:off x="790435" y="2265898"/>
            <a:ext cx="1023037" cy="307777"/>
          </a:xfrm>
          <a:prstGeom prst="rect">
            <a:avLst/>
          </a:prstGeom>
          <a:noFill/>
        </p:spPr>
        <p:txBody>
          <a:bodyPr wrap="none" rtlCol="0">
            <a:spAutoFit/>
          </a:bodyPr>
          <a:lstStyle/>
          <a:p>
            <a:r>
              <a:rPr lang="en-US" sz="1400" dirty="0">
                <a:solidFill>
                  <a:schemeClr val="tx1"/>
                </a:solidFill>
              </a:rPr>
              <a:t>Symbol = 0</a:t>
            </a:r>
          </a:p>
        </p:txBody>
      </p:sp>
      <p:sp>
        <p:nvSpPr>
          <p:cNvPr id="224" name="TextBox 223"/>
          <p:cNvSpPr txBox="1"/>
          <p:nvPr/>
        </p:nvSpPr>
        <p:spPr>
          <a:xfrm>
            <a:off x="2062453" y="2556323"/>
            <a:ext cx="861291" cy="307777"/>
          </a:xfrm>
          <a:prstGeom prst="rect">
            <a:avLst/>
          </a:prstGeom>
          <a:noFill/>
        </p:spPr>
        <p:txBody>
          <a:bodyPr wrap="none" rtlCol="0">
            <a:spAutoFit/>
          </a:bodyPr>
          <a:lstStyle/>
          <a:p>
            <a:r>
              <a:rPr lang="en-US" sz="1400" dirty="0">
                <a:solidFill>
                  <a:schemeClr val="tx1"/>
                </a:solidFill>
              </a:rPr>
              <a:t>1</a:t>
            </a:r>
          </a:p>
        </p:txBody>
      </p:sp>
      <p:sp>
        <p:nvSpPr>
          <p:cNvPr id="226" name="TextBox 225"/>
          <p:cNvSpPr txBox="1"/>
          <p:nvPr/>
        </p:nvSpPr>
        <p:spPr>
          <a:xfrm>
            <a:off x="2783972" y="2556323"/>
            <a:ext cx="274435" cy="307777"/>
          </a:xfrm>
          <a:prstGeom prst="rect">
            <a:avLst/>
          </a:prstGeom>
          <a:noFill/>
        </p:spPr>
        <p:txBody>
          <a:bodyPr wrap="none" rtlCol="0">
            <a:spAutoFit/>
          </a:bodyPr>
          <a:lstStyle/>
          <a:p>
            <a:pPr algn="ctr"/>
            <a:r>
              <a:rPr lang="en-US" sz="1400" dirty="0">
                <a:solidFill>
                  <a:schemeClr val="tx1"/>
                </a:solidFill>
              </a:rPr>
              <a:t>2</a:t>
            </a:r>
          </a:p>
        </p:txBody>
      </p:sp>
      <p:sp>
        <p:nvSpPr>
          <p:cNvPr id="231" name="TextBox 230"/>
          <p:cNvSpPr txBox="1"/>
          <p:nvPr/>
        </p:nvSpPr>
        <p:spPr>
          <a:xfrm>
            <a:off x="5330471" y="2556323"/>
            <a:ext cx="274434" cy="307777"/>
          </a:xfrm>
          <a:prstGeom prst="rect">
            <a:avLst/>
          </a:prstGeom>
          <a:noFill/>
        </p:spPr>
        <p:txBody>
          <a:bodyPr wrap="none" rtlCol="0">
            <a:spAutoFit/>
          </a:bodyPr>
          <a:lstStyle/>
          <a:p>
            <a:pPr algn="ctr"/>
            <a:r>
              <a:rPr lang="en-US" sz="1400" dirty="0">
                <a:solidFill>
                  <a:schemeClr val="tx1"/>
                </a:solidFill>
              </a:rPr>
              <a:t>7</a:t>
            </a:r>
          </a:p>
        </p:txBody>
      </p:sp>
      <p:sp>
        <p:nvSpPr>
          <p:cNvPr id="233" name="TextBox 232"/>
          <p:cNvSpPr txBox="1"/>
          <p:nvPr/>
        </p:nvSpPr>
        <p:spPr>
          <a:xfrm>
            <a:off x="790435" y="2798431"/>
            <a:ext cx="1023037" cy="307777"/>
          </a:xfrm>
          <a:prstGeom prst="rect">
            <a:avLst/>
          </a:prstGeom>
          <a:noFill/>
        </p:spPr>
        <p:txBody>
          <a:bodyPr wrap="none" rtlCol="0">
            <a:spAutoFit/>
          </a:bodyPr>
          <a:lstStyle/>
          <a:p>
            <a:r>
              <a:rPr lang="en-US" sz="1400" dirty="0">
                <a:solidFill>
                  <a:schemeClr val="tx1"/>
                </a:solidFill>
              </a:rPr>
              <a:t>Symbol = 1</a:t>
            </a:r>
          </a:p>
        </p:txBody>
      </p:sp>
      <p:sp>
        <p:nvSpPr>
          <p:cNvPr id="234" name="Rectangle 233"/>
          <p:cNvSpPr/>
          <p:nvPr/>
        </p:nvSpPr>
        <p:spPr bwMode="auto">
          <a:xfrm>
            <a:off x="2818513" y="2843805"/>
            <a:ext cx="226817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35" name="Rectangle 234"/>
          <p:cNvSpPr/>
          <p:nvPr/>
        </p:nvSpPr>
        <p:spPr bwMode="auto">
          <a:xfrm>
            <a:off x="5841309" y="2843805"/>
            <a:ext cx="2473617"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36" name="TextBox 235"/>
          <p:cNvSpPr txBox="1"/>
          <p:nvPr/>
        </p:nvSpPr>
        <p:spPr>
          <a:xfrm>
            <a:off x="4812254" y="2556323"/>
            <a:ext cx="274435" cy="307777"/>
          </a:xfrm>
          <a:prstGeom prst="rect">
            <a:avLst/>
          </a:prstGeom>
          <a:noFill/>
        </p:spPr>
        <p:txBody>
          <a:bodyPr wrap="none" rtlCol="0">
            <a:spAutoFit/>
          </a:bodyPr>
          <a:lstStyle/>
          <a:p>
            <a:pPr algn="ctr"/>
            <a:r>
              <a:rPr lang="en-US" sz="1400" dirty="0">
                <a:solidFill>
                  <a:schemeClr val="tx1"/>
                </a:solidFill>
              </a:rPr>
              <a:t>6</a:t>
            </a:r>
          </a:p>
        </p:txBody>
      </p:sp>
      <p:sp>
        <p:nvSpPr>
          <p:cNvPr id="246" name="Rectangle 245"/>
          <p:cNvSpPr/>
          <p:nvPr/>
        </p:nvSpPr>
        <p:spPr bwMode="auto">
          <a:xfrm>
            <a:off x="2062453" y="2843805"/>
            <a:ext cx="756060"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80" name="Rectangle 179"/>
          <p:cNvSpPr/>
          <p:nvPr/>
        </p:nvSpPr>
        <p:spPr bwMode="auto">
          <a:xfrm>
            <a:off x="5089658" y="2845059"/>
            <a:ext cx="756060"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81" name="TextBox 180"/>
          <p:cNvSpPr txBox="1"/>
          <p:nvPr/>
        </p:nvSpPr>
        <p:spPr>
          <a:xfrm>
            <a:off x="5848687" y="2556323"/>
            <a:ext cx="274435" cy="307777"/>
          </a:xfrm>
          <a:prstGeom prst="rect">
            <a:avLst/>
          </a:prstGeom>
          <a:noFill/>
        </p:spPr>
        <p:txBody>
          <a:bodyPr wrap="none" rtlCol="0">
            <a:spAutoFit/>
          </a:bodyPr>
          <a:lstStyle/>
          <a:p>
            <a:pPr algn="ctr"/>
            <a:r>
              <a:rPr lang="en-US" sz="1400" dirty="0">
                <a:solidFill>
                  <a:schemeClr val="tx1"/>
                </a:solidFill>
              </a:rPr>
              <a:t>8</a:t>
            </a:r>
          </a:p>
        </p:txBody>
      </p:sp>
      <p:sp>
        <p:nvSpPr>
          <p:cNvPr id="182" name="TextBox 181"/>
          <p:cNvSpPr txBox="1"/>
          <p:nvPr/>
        </p:nvSpPr>
        <p:spPr>
          <a:xfrm>
            <a:off x="7954680" y="2556323"/>
            <a:ext cx="364203" cy="307777"/>
          </a:xfrm>
          <a:prstGeom prst="rect">
            <a:avLst/>
          </a:prstGeom>
          <a:noFill/>
        </p:spPr>
        <p:txBody>
          <a:bodyPr wrap="none" rtlCol="0">
            <a:spAutoFit/>
          </a:bodyPr>
          <a:lstStyle/>
          <a:p>
            <a:pPr algn="ctr"/>
            <a:r>
              <a:rPr lang="en-US" sz="1400" dirty="0">
                <a:solidFill>
                  <a:schemeClr val="tx1"/>
                </a:solidFill>
              </a:rPr>
              <a:t>12</a:t>
            </a:r>
          </a:p>
        </p:txBody>
      </p:sp>
      <p:sp>
        <p:nvSpPr>
          <p:cNvPr id="183" name="TextBox 182"/>
          <p:cNvSpPr txBox="1"/>
          <p:nvPr/>
        </p:nvSpPr>
        <p:spPr>
          <a:xfrm>
            <a:off x="2062453" y="1980724"/>
            <a:ext cx="861291" cy="307777"/>
          </a:xfrm>
          <a:prstGeom prst="rect">
            <a:avLst/>
          </a:prstGeom>
          <a:noFill/>
        </p:spPr>
        <p:txBody>
          <a:bodyPr wrap="none" rtlCol="0">
            <a:spAutoFit/>
          </a:bodyPr>
          <a:lstStyle/>
          <a:p>
            <a:r>
              <a:rPr lang="en-US" sz="1400" dirty="0">
                <a:solidFill>
                  <a:schemeClr val="tx1"/>
                </a:solidFill>
              </a:rPr>
              <a:t>1</a:t>
            </a:r>
          </a:p>
        </p:txBody>
      </p:sp>
      <p:sp>
        <p:nvSpPr>
          <p:cNvPr id="184" name="TextBox 183"/>
          <p:cNvSpPr txBox="1"/>
          <p:nvPr/>
        </p:nvSpPr>
        <p:spPr>
          <a:xfrm>
            <a:off x="2783972" y="1980724"/>
            <a:ext cx="274435" cy="307777"/>
          </a:xfrm>
          <a:prstGeom prst="rect">
            <a:avLst/>
          </a:prstGeom>
          <a:noFill/>
        </p:spPr>
        <p:txBody>
          <a:bodyPr wrap="none" rtlCol="0">
            <a:spAutoFit/>
          </a:bodyPr>
          <a:lstStyle/>
          <a:p>
            <a:pPr algn="ctr"/>
            <a:r>
              <a:rPr lang="en-US" sz="1400" dirty="0">
                <a:solidFill>
                  <a:schemeClr val="tx1"/>
                </a:solidFill>
              </a:rPr>
              <a:t>2</a:t>
            </a:r>
          </a:p>
        </p:txBody>
      </p:sp>
      <p:sp>
        <p:nvSpPr>
          <p:cNvPr id="185" name="TextBox 184"/>
          <p:cNvSpPr txBox="1"/>
          <p:nvPr/>
        </p:nvSpPr>
        <p:spPr>
          <a:xfrm>
            <a:off x="5330471" y="1980724"/>
            <a:ext cx="274434" cy="307777"/>
          </a:xfrm>
          <a:prstGeom prst="rect">
            <a:avLst/>
          </a:prstGeom>
          <a:noFill/>
        </p:spPr>
        <p:txBody>
          <a:bodyPr wrap="none" rtlCol="0">
            <a:spAutoFit/>
          </a:bodyPr>
          <a:lstStyle/>
          <a:p>
            <a:pPr algn="ctr"/>
            <a:r>
              <a:rPr lang="en-US" sz="1400" dirty="0">
                <a:solidFill>
                  <a:schemeClr val="tx1"/>
                </a:solidFill>
              </a:rPr>
              <a:t>7</a:t>
            </a:r>
          </a:p>
        </p:txBody>
      </p:sp>
      <p:sp>
        <p:nvSpPr>
          <p:cNvPr id="186" name="Rectangle 185"/>
          <p:cNvSpPr/>
          <p:nvPr/>
        </p:nvSpPr>
        <p:spPr bwMode="auto">
          <a:xfrm>
            <a:off x="2818513" y="2268206"/>
            <a:ext cx="226817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187" name="Rectangle 186"/>
          <p:cNvSpPr/>
          <p:nvPr/>
        </p:nvSpPr>
        <p:spPr bwMode="auto">
          <a:xfrm>
            <a:off x="5841309" y="2268206"/>
            <a:ext cx="2473617"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88" name="TextBox 187"/>
          <p:cNvSpPr txBox="1"/>
          <p:nvPr/>
        </p:nvSpPr>
        <p:spPr>
          <a:xfrm>
            <a:off x="4812254" y="1980724"/>
            <a:ext cx="274435" cy="307777"/>
          </a:xfrm>
          <a:prstGeom prst="rect">
            <a:avLst/>
          </a:prstGeom>
          <a:noFill/>
        </p:spPr>
        <p:txBody>
          <a:bodyPr wrap="none" rtlCol="0">
            <a:spAutoFit/>
          </a:bodyPr>
          <a:lstStyle/>
          <a:p>
            <a:pPr algn="ctr"/>
            <a:r>
              <a:rPr lang="en-US" sz="1400" dirty="0">
                <a:solidFill>
                  <a:schemeClr val="tx1"/>
                </a:solidFill>
              </a:rPr>
              <a:t>6</a:t>
            </a:r>
          </a:p>
        </p:txBody>
      </p:sp>
      <p:sp>
        <p:nvSpPr>
          <p:cNvPr id="189" name="Rectangle 188"/>
          <p:cNvSpPr/>
          <p:nvPr/>
        </p:nvSpPr>
        <p:spPr bwMode="auto">
          <a:xfrm>
            <a:off x="2062453" y="2268206"/>
            <a:ext cx="756060"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90" name="Rectangle 189"/>
          <p:cNvSpPr/>
          <p:nvPr/>
        </p:nvSpPr>
        <p:spPr bwMode="auto">
          <a:xfrm>
            <a:off x="5089658" y="2269460"/>
            <a:ext cx="756060"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91" name="TextBox 190"/>
          <p:cNvSpPr txBox="1"/>
          <p:nvPr/>
        </p:nvSpPr>
        <p:spPr>
          <a:xfrm>
            <a:off x="5848687" y="1980724"/>
            <a:ext cx="274435" cy="307777"/>
          </a:xfrm>
          <a:prstGeom prst="rect">
            <a:avLst/>
          </a:prstGeom>
          <a:noFill/>
        </p:spPr>
        <p:txBody>
          <a:bodyPr wrap="none" rtlCol="0">
            <a:spAutoFit/>
          </a:bodyPr>
          <a:lstStyle/>
          <a:p>
            <a:pPr algn="ctr"/>
            <a:r>
              <a:rPr lang="en-US" sz="1400" dirty="0">
                <a:solidFill>
                  <a:schemeClr val="tx1"/>
                </a:solidFill>
              </a:rPr>
              <a:t>8</a:t>
            </a:r>
          </a:p>
        </p:txBody>
      </p:sp>
      <p:sp>
        <p:nvSpPr>
          <p:cNvPr id="192" name="TextBox 191"/>
          <p:cNvSpPr txBox="1"/>
          <p:nvPr/>
        </p:nvSpPr>
        <p:spPr>
          <a:xfrm>
            <a:off x="7954680" y="1980724"/>
            <a:ext cx="364203" cy="307777"/>
          </a:xfrm>
          <a:prstGeom prst="rect">
            <a:avLst/>
          </a:prstGeom>
          <a:noFill/>
        </p:spPr>
        <p:txBody>
          <a:bodyPr wrap="none" rtlCol="0">
            <a:spAutoFit/>
          </a:bodyPr>
          <a:lstStyle/>
          <a:p>
            <a:pPr algn="ctr"/>
            <a:r>
              <a:rPr lang="en-US" sz="1400" dirty="0">
                <a:solidFill>
                  <a:schemeClr val="tx1"/>
                </a:solidFill>
              </a:rPr>
              <a:t>12</a:t>
            </a:r>
          </a:p>
        </p:txBody>
      </p:sp>
      <p:sp>
        <p:nvSpPr>
          <p:cNvPr id="3" name="Rectangle 2"/>
          <p:cNvSpPr/>
          <p:nvPr/>
        </p:nvSpPr>
        <p:spPr>
          <a:xfrm>
            <a:off x="611266" y="3232013"/>
            <a:ext cx="7384759" cy="400110"/>
          </a:xfrm>
          <a:prstGeom prst="rect">
            <a:avLst/>
          </a:prstGeom>
        </p:spPr>
        <p:txBody>
          <a:bodyPr wrap="square">
            <a:spAutoFit/>
          </a:bodyPr>
          <a:lstStyle/>
          <a:p>
            <a:pPr marL="342900" indent="-342900">
              <a:buFont typeface="Arial" panose="020B0604020202020204" pitchFamily="34" charset="0"/>
              <a:buChar char="•"/>
            </a:pPr>
            <a:r>
              <a:rPr lang="en-US" sz="2000" b="1" dirty="0">
                <a:solidFill>
                  <a:schemeClr val="tx1"/>
                </a:solidFill>
              </a:rPr>
              <a:t>S is a sequence with the length of 5</a:t>
            </a:r>
          </a:p>
        </p:txBody>
      </p:sp>
      <p:sp>
        <p:nvSpPr>
          <p:cNvPr id="7" name="Rectangle 6"/>
          <p:cNvSpPr/>
          <p:nvPr/>
        </p:nvSpPr>
        <p:spPr>
          <a:xfrm>
            <a:off x="5709155" y="3940725"/>
            <a:ext cx="2609513" cy="2554545"/>
          </a:xfrm>
          <a:prstGeom prst="rect">
            <a:avLst/>
          </a:prstGeom>
        </p:spPr>
        <p:txBody>
          <a:bodyPr wrap="square">
            <a:spAutoFit/>
          </a:bodyPr>
          <a:lstStyle/>
          <a:p>
            <a:pPr algn="ctr"/>
            <a:r>
              <a:rPr lang="nn-NO" sz="1000" b="1" dirty="0">
                <a:solidFill>
                  <a:schemeClr val="tx1"/>
                </a:solidFill>
              </a:rPr>
              <a:t>    </a:t>
            </a:r>
            <a:r>
              <a:rPr lang="nn-NO" sz="1000" b="1" dirty="0">
                <a:solidFill>
                  <a:srgbClr val="0070C0"/>
                </a:solidFill>
              </a:rPr>
              <a:t>0.0437 + 0.0106i   0.0437 + 0.0106i</a:t>
            </a:r>
          </a:p>
          <a:p>
            <a:pPr algn="ctr"/>
            <a:r>
              <a:rPr lang="nn-NO" sz="1000" b="1" dirty="0">
                <a:solidFill>
                  <a:srgbClr val="0070C0"/>
                </a:solidFill>
              </a:rPr>
              <a:t>   0.1116 + 0.0765i  -0.1116 - 0.0765i</a:t>
            </a:r>
          </a:p>
          <a:p>
            <a:pPr algn="ctr"/>
            <a:r>
              <a:rPr lang="nn-NO" sz="1000" b="1" dirty="0">
                <a:solidFill>
                  <a:srgbClr val="0070C0"/>
                </a:solidFill>
              </a:rPr>
              <a:t>   0.3611 - 0.2624i   0.3611 - 0.2624i</a:t>
            </a:r>
          </a:p>
          <a:p>
            <a:pPr algn="ctr"/>
            <a:r>
              <a:rPr lang="nn-NO" sz="1000" b="1" dirty="0">
                <a:solidFill>
                  <a:srgbClr val="0070C0"/>
                </a:solidFill>
              </a:rPr>
              <a:t>  -0.2923 - 0.2003i   0.2923 + 0.2003i</a:t>
            </a:r>
          </a:p>
          <a:p>
            <a:pPr algn="ctr"/>
            <a:r>
              <a:rPr lang="nn-NO" sz="1000" b="1" dirty="0">
                <a:solidFill>
                  <a:srgbClr val="0070C0"/>
                </a:solidFill>
              </a:rPr>
              <a:t>   0.4575 + 0.1108i   0.4575 + 0.1108i</a:t>
            </a:r>
          </a:p>
          <a:p>
            <a:pPr algn="ctr"/>
            <a:r>
              <a:rPr lang="nn-NO" sz="1000" b="1" dirty="0">
                <a:solidFill>
                  <a:srgbClr val="0070C0"/>
                </a:solidFill>
              </a:rPr>
              <a:t>  -0.1793 - 0.8567i   0.1793 + 0.8567i</a:t>
            </a:r>
          </a:p>
          <a:p>
            <a:pPr algn="ctr"/>
            <a:r>
              <a:rPr lang="nn-NO" sz="1000" b="1" dirty="0">
                <a:solidFill>
                  <a:srgbClr val="0070C0"/>
                </a:solidFill>
              </a:rPr>
              <a:t>  -0.6460 + 0.4693i  -0.6460 + 0.4693i</a:t>
            </a:r>
          </a:p>
          <a:p>
            <a:pPr algn="ctr"/>
            <a:r>
              <a:rPr lang="nn-NO" sz="1000" b="1" dirty="0">
                <a:solidFill>
                  <a:srgbClr val="0070C0"/>
                </a:solidFill>
              </a:rPr>
              <a:t>   0.6817 + 0.1050i  -0.6817 - 0.1050i</a:t>
            </a:r>
          </a:p>
          <a:p>
            <a:pPr algn="ctr"/>
            <a:r>
              <a:rPr lang="nn-NO" sz="1000" b="1" dirty="0">
                <a:solidFill>
                  <a:srgbClr val="0070C0"/>
                </a:solidFill>
              </a:rPr>
              <a:t>  -0.1747 - 0.7594i  -0.1747 - 0.7594i</a:t>
            </a:r>
          </a:p>
          <a:p>
            <a:pPr algn="ctr"/>
            <a:r>
              <a:rPr lang="nn-NO" sz="1000" b="1" dirty="0">
                <a:solidFill>
                  <a:srgbClr val="0070C0"/>
                </a:solidFill>
              </a:rPr>
              <a:t>  -0.6817 - 0.1050i   0.6817 + 0.1050i</a:t>
            </a:r>
          </a:p>
          <a:p>
            <a:pPr algn="ctr"/>
            <a:r>
              <a:rPr lang="nn-NO" sz="1000" b="1" dirty="0">
                <a:solidFill>
                  <a:srgbClr val="0070C0"/>
                </a:solidFill>
              </a:rPr>
              <a:t>  -0.6460 + 0.4693i  -0.6460 + 0.4693i</a:t>
            </a:r>
          </a:p>
          <a:p>
            <a:pPr algn="ctr"/>
            <a:r>
              <a:rPr lang="nn-NO" sz="1000" b="1" dirty="0">
                <a:solidFill>
                  <a:srgbClr val="0070C0"/>
                </a:solidFill>
              </a:rPr>
              <a:t>   0.1793 + 0.8567i  -0.1793 - 0.8567i</a:t>
            </a:r>
          </a:p>
          <a:p>
            <a:pPr algn="ctr"/>
            <a:r>
              <a:rPr lang="nn-NO" sz="1000" b="1" dirty="0">
                <a:solidFill>
                  <a:srgbClr val="0070C0"/>
                </a:solidFill>
              </a:rPr>
              <a:t>   0.4138 + 0.1002i   0.4138 + 0.1002i</a:t>
            </a:r>
          </a:p>
          <a:p>
            <a:pPr algn="ctr"/>
            <a:r>
              <a:rPr lang="nn-NO" sz="1000" b="1" dirty="0">
                <a:solidFill>
                  <a:srgbClr val="0070C0"/>
                </a:solidFill>
              </a:rPr>
              <a:t>   0.2115 + 0.1450i  -0.2115 - 0.1450i</a:t>
            </a:r>
          </a:p>
          <a:p>
            <a:pPr algn="ctr"/>
            <a:r>
              <a:rPr lang="nn-NO" sz="1000" b="1" dirty="0">
                <a:solidFill>
                  <a:srgbClr val="0070C0"/>
                </a:solidFill>
              </a:rPr>
              <a:t>   0.1906 - 0.1385i   0.1906 - 0.1385i</a:t>
            </a:r>
          </a:p>
          <a:p>
            <a:pPr algn="ctr"/>
            <a:r>
              <a:rPr lang="nn-NO" sz="1000" b="1" dirty="0">
                <a:solidFill>
                  <a:srgbClr val="0070C0"/>
                </a:solidFill>
              </a:rPr>
              <a:t>  -0.0309 - 0.0212i   0.0309 + 0.0212i</a:t>
            </a:r>
            <a:endParaRPr lang="en-US" sz="1000" b="1" dirty="0">
              <a:solidFill>
                <a:srgbClr val="0070C0"/>
              </a:solidFill>
            </a:endParaRPr>
          </a:p>
        </p:txBody>
      </p:sp>
      <p:sp>
        <p:nvSpPr>
          <p:cNvPr id="34" name="TextBox 33"/>
          <p:cNvSpPr txBox="1"/>
          <p:nvPr/>
        </p:nvSpPr>
        <p:spPr>
          <a:xfrm>
            <a:off x="6257274" y="3631028"/>
            <a:ext cx="787395" cy="307777"/>
          </a:xfrm>
          <a:prstGeom prst="rect">
            <a:avLst/>
          </a:prstGeom>
          <a:noFill/>
        </p:spPr>
        <p:txBody>
          <a:bodyPr wrap="none" rtlCol="0">
            <a:spAutoFit/>
          </a:bodyPr>
          <a:lstStyle/>
          <a:p>
            <a:r>
              <a:rPr lang="en-US" sz="1400" dirty="0">
                <a:solidFill>
                  <a:schemeClr val="tx1"/>
                </a:solidFill>
              </a:rPr>
              <a:t>Logic 0:</a:t>
            </a:r>
          </a:p>
        </p:txBody>
      </p:sp>
      <p:sp>
        <p:nvSpPr>
          <p:cNvPr id="35" name="TextBox 34"/>
          <p:cNvSpPr txBox="1"/>
          <p:nvPr/>
        </p:nvSpPr>
        <p:spPr>
          <a:xfrm>
            <a:off x="7069098" y="3631027"/>
            <a:ext cx="787395" cy="307777"/>
          </a:xfrm>
          <a:prstGeom prst="rect">
            <a:avLst/>
          </a:prstGeom>
          <a:noFill/>
        </p:spPr>
        <p:txBody>
          <a:bodyPr wrap="none" rtlCol="0">
            <a:spAutoFit/>
          </a:bodyPr>
          <a:lstStyle/>
          <a:p>
            <a:r>
              <a:rPr lang="en-US" sz="1400" dirty="0">
                <a:solidFill>
                  <a:schemeClr val="tx1"/>
                </a:solidFill>
              </a:rPr>
              <a:t>Logic 1:</a:t>
            </a:r>
          </a:p>
        </p:txBody>
      </p:sp>
      <p:sp>
        <p:nvSpPr>
          <p:cNvPr id="37" name="TextBox 36"/>
          <p:cNvSpPr txBox="1"/>
          <p:nvPr/>
        </p:nvSpPr>
        <p:spPr>
          <a:xfrm rot="16200000">
            <a:off x="5465260" y="4930392"/>
            <a:ext cx="942887" cy="307777"/>
          </a:xfrm>
          <a:prstGeom prst="rect">
            <a:avLst/>
          </a:prstGeom>
          <a:noFill/>
        </p:spPr>
        <p:txBody>
          <a:bodyPr wrap="none" rtlCol="0">
            <a:spAutoFit/>
          </a:bodyPr>
          <a:lstStyle/>
          <a:p>
            <a:r>
              <a:rPr lang="en-US" sz="1400" u="sng" dirty="0">
                <a:solidFill>
                  <a:schemeClr val="tx1"/>
                </a:solidFill>
              </a:rPr>
              <a:t>Frequency</a:t>
            </a:r>
          </a:p>
        </p:txBody>
      </p:sp>
      <p:sp>
        <p:nvSpPr>
          <p:cNvPr id="41" name="TextBox 40"/>
          <p:cNvSpPr txBox="1"/>
          <p:nvPr/>
        </p:nvSpPr>
        <p:spPr>
          <a:xfrm>
            <a:off x="1689229" y="6157722"/>
            <a:ext cx="1358064" cy="307777"/>
          </a:xfrm>
          <a:prstGeom prst="rect">
            <a:avLst/>
          </a:prstGeom>
          <a:noFill/>
        </p:spPr>
        <p:txBody>
          <a:bodyPr wrap="none" rtlCol="0">
            <a:spAutoFit/>
          </a:bodyPr>
          <a:lstStyle/>
          <a:p>
            <a:r>
              <a:rPr lang="en-US" sz="1400" b="1" dirty="0">
                <a:solidFill>
                  <a:schemeClr val="tx1"/>
                </a:solidFill>
              </a:rPr>
              <a:t>S</a:t>
            </a:r>
            <a:r>
              <a:rPr lang="en-US" sz="1400" dirty="0">
                <a:solidFill>
                  <a:schemeClr val="tx1"/>
                </a:solidFill>
              </a:rPr>
              <a:t>:  ZC sequence</a:t>
            </a:r>
          </a:p>
        </p:txBody>
      </p:sp>
      <p:sp>
        <p:nvSpPr>
          <p:cNvPr id="13" name="Arrow: Right 12"/>
          <p:cNvSpPr/>
          <p:nvPr/>
        </p:nvSpPr>
        <p:spPr bwMode="auto">
          <a:xfrm>
            <a:off x="4170367" y="5237571"/>
            <a:ext cx="761998" cy="279661"/>
          </a:xfrm>
          <a:prstGeom prst="rightArrow">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p:cNvSpPr txBox="1"/>
          <p:nvPr/>
        </p:nvSpPr>
        <p:spPr>
          <a:xfrm>
            <a:off x="3851920" y="4409418"/>
            <a:ext cx="1431802" cy="307777"/>
          </a:xfrm>
          <a:prstGeom prst="rect">
            <a:avLst/>
          </a:prstGeom>
          <a:noFill/>
        </p:spPr>
        <p:txBody>
          <a:bodyPr wrap="none" rtlCol="0">
            <a:spAutoFit/>
          </a:bodyPr>
          <a:lstStyle/>
          <a:p>
            <a:r>
              <a:rPr lang="en-US" sz="1400" dirty="0" err="1">
                <a:solidFill>
                  <a:schemeClr val="tx1"/>
                </a:solidFill>
              </a:rPr>
              <a:t>DFT+windowing</a:t>
            </a:r>
            <a:endParaRPr lang="en-US" sz="1400" dirty="0">
              <a:solidFill>
                <a:schemeClr val="tx1"/>
              </a:solidFill>
            </a:endParaRPr>
          </a:p>
        </p:txBody>
      </p:sp>
      <p:sp>
        <p:nvSpPr>
          <p:cNvPr id="5" name="Rectangle 4"/>
          <p:cNvSpPr/>
          <p:nvPr/>
        </p:nvSpPr>
        <p:spPr>
          <a:xfrm>
            <a:off x="3995936" y="4657029"/>
            <a:ext cx="1595553" cy="600164"/>
          </a:xfrm>
          <a:prstGeom prst="rect">
            <a:avLst/>
          </a:prstGeom>
        </p:spPr>
        <p:txBody>
          <a:bodyPr wrap="square">
            <a:spAutoFit/>
          </a:bodyPr>
          <a:lstStyle/>
          <a:p>
            <a:pPr algn="ctr"/>
            <a:r>
              <a:rPr lang="en-US" sz="1100" dirty="0">
                <a:solidFill>
                  <a:schemeClr val="tx1"/>
                </a:solidFill>
              </a:rPr>
              <a:t>Windowing coefficients: [0.0955    0.3455    0.6545    0.9045]</a:t>
            </a:r>
          </a:p>
        </p:txBody>
      </p:sp>
      <p:sp>
        <p:nvSpPr>
          <p:cNvPr id="6" name="Rectangle 5"/>
          <p:cNvSpPr/>
          <p:nvPr/>
        </p:nvSpPr>
        <p:spPr bwMode="auto">
          <a:xfrm>
            <a:off x="6080267" y="3926216"/>
            <a:ext cx="1950369" cy="2549197"/>
          </a:xfrm>
          <a:prstGeom prst="rect">
            <a:avLst/>
          </a:prstGeom>
          <a:noFill/>
          <a:ln w="285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6065097" y="3368549"/>
            <a:ext cx="1954381" cy="307777"/>
          </a:xfrm>
          <a:prstGeom prst="rect">
            <a:avLst/>
          </a:prstGeom>
          <a:noFill/>
        </p:spPr>
        <p:txBody>
          <a:bodyPr wrap="none" rtlCol="0">
            <a:spAutoFit/>
          </a:bodyPr>
          <a:lstStyle/>
          <a:p>
            <a:r>
              <a:rPr lang="en-US" sz="1400" b="1" u="sng" dirty="0">
                <a:solidFill>
                  <a:srgbClr val="0070C0"/>
                </a:solidFill>
              </a:rPr>
              <a:t>Data-to-Sequence LUT</a:t>
            </a:r>
          </a:p>
        </p:txBody>
      </p:sp>
      <p:sp>
        <p:nvSpPr>
          <p:cNvPr id="45" name="Rectangle 44"/>
          <p:cNvSpPr/>
          <p:nvPr/>
        </p:nvSpPr>
        <p:spPr>
          <a:xfrm>
            <a:off x="1171124" y="4165800"/>
            <a:ext cx="2430810" cy="2031325"/>
          </a:xfrm>
          <a:prstGeom prst="rect">
            <a:avLst/>
          </a:prstGeom>
        </p:spPr>
        <p:txBody>
          <a:bodyPr wrap="square">
            <a:spAutoFit/>
          </a:bodyPr>
          <a:lstStyle/>
          <a:p>
            <a:r>
              <a:rPr lang="en-US" sz="1050" dirty="0">
                <a:solidFill>
                  <a:schemeClr val="tx1"/>
                </a:solidFill>
              </a:rPr>
              <a:t>   0.0000 + 0.0000i   0.0000 + 0.0000i</a:t>
            </a:r>
          </a:p>
          <a:p>
            <a:r>
              <a:rPr lang="en-US" sz="1050" dirty="0">
                <a:solidFill>
                  <a:schemeClr val="tx1"/>
                </a:solidFill>
              </a:rPr>
              <a:t>   </a:t>
            </a:r>
            <a:r>
              <a:rPr lang="en-US" sz="1050" b="1" dirty="0">
                <a:solidFill>
                  <a:schemeClr val="tx1"/>
                </a:solidFill>
              </a:rPr>
              <a:t>1.0000 + 0.0000i</a:t>
            </a:r>
            <a:r>
              <a:rPr lang="en-US" sz="1050" dirty="0">
                <a:solidFill>
                  <a:schemeClr val="tx1"/>
                </a:solidFill>
              </a:rPr>
              <a:t>   0.0000 + 0.0000i</a:t>
            </a:r>
          </a:p>
          <a:p>
            <a:r>
              <a:rPr lang="en-US" sz="1050" b="1" dirty="0">
                <a:solidFill>
                  <a:schemeClr val="tx1"/>
                </a:solidFill>
              </a:rPr>
              <a:t>   0.3090 - 0.9511i   </a:t>
            </a:r>
            <a:r>
              <a:rPr lang="en-US" sz="1050" dirty="0">
                <a:solidFill>
                  <a:schemeClr val="tx1"/>
                </a:solidFill>
              </a:rPr>
              <a:t>0.0000 + 0.0000i</a:t>
            </a:r>
          </a:p>
          <a:p>
            <a:r>
              <a:rPr lang="en-US" sz="1050" b="1" dirty="0">
                <a:solidFill>
                  <a:schemeClr val="tx1"/>
                </a:solidFill>
              </a:rPr>
              <a:t>  -0.8090 + 0.5878i   </a:t>
            </a:r>
            <a:r>
              <a:rPr lang="en-US" sz="1050" dirty="0">
                <a:solidFill>
                  <a:schemeClr val="tx1"/>
                </a:solidFill>
              </a:rPr>
              <a:t>0.0000 + 0.0000i</a:t>
            </a:r>
          </a:p>
          <a:p>
            <a:r>
              <a:rPr lang="en-US" sz="1050" dirty="0">
                <a:solidFill>
                  <a:schemeClr val="tx1"/>
                </a:solidFill>
              </a:rPr>
              <a:t>   </a:t>
            </a:r>
            <a:r>
              <a:rPr lang="en-US" sz="1050" b="1" dirty="0">
                <a:solidFill>
                  <a:schemeClr val="tx1"/>
                </a:solidFill>
              </a:rPr>
              <a:t>0.3090 - 0.9511i   </a:t>
            </a:r>
            <a:r>
              <a:rPr lang="en-US" sz="1050" dirty="0">
                <a:solidFill>
                  <a:schemeClr val="tx1"/>
                </a:solidFill>
              </a:rPr>
              <a:t>0.0000 + 0.0000i</a:t>
            </a:r>
          </a:p>
          <a:p>
            <a:r>
              <a:rPr lang="en-US" sz="1050" dirty="0">
                <a:solidFill>
                  <a:schemeClr val="tx1"/>
                </a:solidFill>
              </a:rPr>
              <a:t>   </a:t>
            </a:r>
            <a:r>
              <a:rPr lang="en-US" sz="1050" b="1" dirty="0">
                <a:solidFill>
                  <a:schemeClr val="tx1"/>
                </a:solidFill>
              </a:rPr>
              <a:t>1.0000 + 0.0000i</a:t>
            </a:r>
            <a:r>
              <a:rPr lang="en-US" sz="1050" dirty="0">
                <a:solidFill>
                  <a:schemeClr val="tx1"/>
                </a:solidFill>
              </a:rPr>
              <a:t>   0.0000 + 0.0000i</a:t>
            </a:r>
          </a:p>
          <a:p>
            <a:r>
              <a:rPr lang="en-US" sz="1050" dirty="0">
                <a:solidFill>
                  <a:schemeClr val="tx1"/>
                </a:solidFill>
              </a:rPr>
              <a:t>   0.0000 + 0.0000i   0.0000 + 0.0000i</a:t>
            </a:r>
          </a:p>
          <a:p>
            <a:r>
              <a:rPr lang="en-US" sz="1050" dirty="0">
                <a:solidFill>
                  <a:schemeClr val="tx1"/>
                </a:solidFill>
              </a:rPr>
              <a:t>   0.0000 + 0.0000i   </a:t>
            </a:r>
            <a:r>
              <a:rPr lang="en-US" sz="1050" b="1" dirty="0">
                <a:solidFill>
                  <a:schemeClr val="tx1"/>
                </a:solidFill>
              </a:rPr>
              <a:t>1.0000 + 0.0000i</a:t>
            </a:r>
          </a:p>
          <a:p>
            <a:r>
              <a:rPr lang="en-US" sz="1050" dirty="0">
                <a:solidFill>
                  <a:schemeClr val="tx1"/>
                </a:solidFill>
              </a:rPr>
              <a:t>   0.0000 + 0.0000i   </a:t>
            </a:r>
            <a:r>
              <a:rPr lang="en-US" sz="1050" b="1" dirty="0">
                <a:solidFill>
                  <a:schemeClr val="tx1"/>
                </a:solidFill>
              </a:rPr>
              <a:t>0.3090 - 0.9511i</a:t>
            </a:r>
          </a:p>
          <a:p>
            <a:r>
              <a:rPr lang="en-US" sz="1050" dirty="0">
                <a:solidFill>
                  <a:schemeClr val="tx1"/>
                </a:solidFill>
              </a:rPr>
              <a:t>   0.0000 + 0.0000i  </a:t>
            </a:r>
            <a:r>
              <a:rPr lang="en-US" sz="1050" b="1" dirty="0">
                <a:solidFill>
                  <a:schemeClr val="tx1"/>
                </a:solidFill>
              </a:rPr>
              <a:t>-0.8090 + 0.5878i</a:t>
            </a:r>
          </a:p>
          <a:p>
            <a:r>
              <a:rPr lang="en-US" sz="1050" dirty="0">
                <a:solidFill>
                  <a:schemeClr val="tx1"/>
                </a:solidFill>
              </a:rPr>
              <a:t>   0.0000 + 0.0000i   </a:t>
            </a:r>
            <a:r>
              <a:rPr lang="en-US" sz="1050" b="1" dirty="0">
                <a:solidFill>
                  <a:schemeClr val="tx1"/>
                </a:solidFill>
              </a:rPr>
              <a:t>0.3090 - 0.9511i</a:t>
            </a:r>
          </a:p>
          <a:p>
            <a:r>
              <a:rPr lang="en-US" sz="1050" dirty="0">
                <a:solidFill>
                  <a:schemeClr val="tx1"/>
                </a:solidFill>
              </a:rPr>
              <a:t>   0.0000 + 0.0000i   </a:t>
            </a:r>
            <a:r>
              <a:rPr lang="en-US" sz="1050" b="1" dirty="0">
                <a:solidFill>
                  <a:schemeClr val="tx1"/>
                </a:solidFill>
              </a:rPr>
              <a:t>1.0000 + 0.0000i</a:t>
            </a:r>
          </a:p>
        </p:txBody>
      </p:sp>
      <p:sp>
        <p:nvSpPr>
          <p:cNvPr id="46" name="TextBox 45"/>
          <p:cNvSpPr txBox="1"/>
          <p:nvPr/>
        </p:nvSpPr>
        <p:spPr>
          <a:xfrm>
            <a:off x="1371744" y="3882147"/>
            <a:ext cx="787395" cy="307777"/>
          </a:xfrm>
          <a:prstGeom prst="rect">
            <a:avLst/>
          </a:prstGeom>
          <a:noFill/>
        </p:spPr>
        <p:txBody>
          <a:bodyPr wrap="none" rtlCol="0">
            <a:spAutoFit/>
          </a:bodyPr>
          <a:lstStyle/>
          <a:p>
            <a:r>
              <a:rPr lang="en-US" sz="1400" dirty="0">
                <a:solidFill>
                  <a:schemeClr val="tx1"/>
                </a:solidFill>
              </a:rPr>
              <a:t>Logic 0:</a:t>
            </a:r>
          </a:p>
        </p:txBody>
      </p:sp>
      <p:sp>
        <p:nvSpPr>
          <p:cNvPr id="47" name="TextBox 46"/>
          <p:cNvSpPr txBox="1"/>
          <p:nvPr/>
        </p:nvSpPr>
        <p:spPr>
          <a:xfrm>
            <a:off x="2479938" y="3882147"/>
            <a:ext cx="787395" cy="307777"/>
          </a:xfrm>
          <a:prstGeom prst="rect">
            <a:avLst/>
          </a:prstGeom>
          <a:noFill/>
        </p:spPr>
        <p:txBody>
          <a:bodyPr wrap="none" rtlCol="0">
            <a:spAutoFit/>
          </a:bodyPr>
          <a:lstStyle/>
          <a:p>
            <a:r>
              <a:rPr lang="en-US" sz="1400" dirty="0">
                <a:solidFill>
                  <a:schemeClr val="tx1"/>
                </a:solidFill>
              </a:rPr>
              <a:t>Logic 1:</a:t>
            </a:r>
          </a:p>
        </p:txBody>
      </p:sp>
      <p:sp>
        <p:nvSpPr>
          <p:cNvPr id="48" name="TextBox 47"/>
          <p:cNvSpPr txBox="1"/>
          <p:nvPr/>
        </p:nvSpPr>
        <p:spPr>
          <a:xfrm>
            <a:off x="1643263" y="3627818"/>
            <a:ext cx="1519647" cy="307777"/>
          </a:xfrm>
          <a:prstGeom prst="rect">
            <a:avLst/>
          </a:prstGeom>
          <a:noFill/>
        </p:spPr>
        <p:txBody>
          <a:bodyPr wrap="none" rtlCol="0">
            <a:spAutoFit/>
          </a:bodyPr>
          <a:lstStyle/>
          <a:p>
            <a:r>
              <a:rPr lang="en-US" sz="1400" u="sng" dirty="0">
                <a:solidFill>
                  <a:schemeClr val="tx1"/>
                </a:solidFill>
              </a:rPr>
              <a:t>DFT-input (Time):</a:t>
            </a:r>
          </a:p>
        </p:txBody>
      </p:sp>
      <p:sp>
        <p:nvSpPr>
          <p:cNvPr id="49" name="Left Brace 48"/>
          <p:cNvSpPr/>
          <p:nvPr/>
        </p:nvSpPr>
        <p:spPr bwMode="auto">
          <a:xfrm>
            <a:off x="1171125" y="4465051"/>
            <a:ext cx="165926" cy="64807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Left Brace 49"/>
          <p:cNvSpPr/>
          <p:nvPr/>
        </p:nvSpPr>
        <p:spPr bwMode="auto">
          <a:xfrm rot="10800000">
            <a:off x="3353046" y="5445224"/>
            <a:ext cx="165926" cy="648072"/>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p:cNvSpPr txBox="1"/>
          <p:nvPr/>
        </p:nvSpPr>
        <p:spPr>
          <a:xfrm>
            <a:off x="864543" y="4631388"/>
            <a:ext cx="284052" cy="307777"/>
          </a:xfrm>
          <a:prstGeom prst="rect">
            <a:avLst/>
          </a:prstGeom>
          <a:noFill/>
        </p:spPr>
        <p:txBody>
          <a:bodyPr wrap="none" rtlCol="0">
            <a:spAutoFit/>
          </a:bodyPr>
          <a:lstStyle/>
          <a:p>
            <a:pPr algn="r"/>
            <a:r>
              <a:rPr lang="en-US" sz="1400" b="1" dirty="0">
                <a:solidFill>
                  <a:schemeClr val="tx1"/>
                </a:solidFill>
              </a:rPr>
              <a:t>S</a:t>
            </a:r>
          </a:p>
        </p:txBody>
      </p:sp>
      <p:sp>
        <p:nvSpPr>
          <p:cNvPr id="52" name="TextBox 51"/>
          <p:cNvSpPr txBox="1"/>
          <p:nvPr/>
        </p:nvSpPr>
        <p:spPr>
          <a:xfrm>
            <a:off x="3515579" y="5580581"/>
            <a:ext cx="284052" cy="307777"/>
          </a:xfrm>
          <a:prstGeom prst="rect">
            <a:avLst/>
          </a:prstGeom>
          <a:noFill/>
        </p:spPr>
        <p:txBody>
          <a:bodyPr wrap="none" rtlCol="0">
            <a:spAutoFit/>
          </a:bodyPr>
          <a:lstStyle/>
          <a:p>
            <a:pPr algn="r"/>
            <a:r>
              <a:rPr lang="en-US" sz="1400" b="1" dirty="0">
                <a:solidFill>
                  <a:schemeClr val="tx1"/>
                </a:solidFill>
              </a:rPr>
              <a:t>S</a:t>
            </a:r>
          </a:p>
        </p:txBody>
      </p:sp>
    </p:spTree>
    <p:extLst>
      <p:ext uri="{BB962C8B-B14F-4D97-AF65-F5344CB8AC3E}">
        <p14:creationId xmlns:p14="http://schemas.microsoft.com/office/powerpoint/2010/main" val="10569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Characteristics </a:t>
            </a:r>
            <a:br>
              <a:rPr lang="en-US" dirty="0"/>
            </a:br>
            <a:r>
              <a:rPr lang="en-US" dirty="0"/>
              <a:t>(Sequence-based OOK)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5" name="Picture 4"/>
          <p:cNvPicPr>
            <a:picLocks noChangeAspect="1"/>
          </p:cNvPicPr>
          <p:nvPr/>
        </p:nvPicPr>
        <p:blipFill>
          <a:blip r:embed="rId2"/>
          <a:stretch>
            <a:fillRect/>
          </a:stretch>
        </p:blipFill>
        <p:spPr>
          <a:xfrm>
            <a:off x="0" y="2348880"/>
            <a:ext cx="9144000" cy="2849886"/>
          </a:xfrm>
          <a:prstGeom prst="rect">
            <a:avLst/>
          </a:prstGeom>
        </p:spPr>
      </p:pic>
      <p:cxnSp>
        <p:nvCxnSpPr>
          <p:cNvPr id="9" name="Straight Connector 8"/>
          <p:cNvCxnSpPr/>
          <p:nvPr/>
        </p:nvCxnSpPr>
        <p:spPr bwMode="auto">
          <a:xfrm>
            <a:off x="1181894"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 name="Straight Connector 9"/>
          <p:cNvCxnSpPr/>
          <p:nvPr/>
        </p:nvCxnSpPr>
        <p:spPr bwMode="auto">
          <a:xfrm>
            <a:off x="1334294"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Straight Connector 10"/>
          <p:cNvCxnSpPr/>
          <p:nvPr/>
        </p:nvCxnSpPr>
        <p:spPr bwMode="auto">
          <a:xfrm>
            <a:off x="1886744"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2" name="TextBox 11"/>
          <p:cNvSpPr txBox="1"/>
          <p:nvPr/>
        </p:nvSpPr>
        <p:spPr>
          <a:xfrm>
            <a:off x="1049790" y="5802213"/>
            <a:ext cx="373820" cy="307777"/>
          </a:xfrm>
          <a:prstGeom prst="rect">
            <a:avLst/>
          </a:prstGeom>
          <a:noFill/>
        </p:spPr>
        <p:txBody>
          <a:bodyPr wrap="none" rtlCol="0">
            <a:spAutoFit/>
          </a:bodyPr>
          <a:lstStyle/>
          <a:p>
            <a:r>
              <a:rPr lang="en-US" sz="1400" dirty="0">
                <a:solidFill>
                  <a:schemeClr val="tx1"/>
                </a:solidFill>
              </a:rPr>
              <a:t>GI</a:t>
            </a:r>
          </a:p>
        </p:txBody>
      </p:sp>
      <p:sp>
        <p:nvSpPr>
          <p:cNvPr id="13" name="TextBox 12"/>
          <p:cNvSpPr txBox="1"/>
          <p:nvPr/>
        </p:nvSpPr>
        <p:spPr>
          <a:xfrm>
            <a:off x="1320957"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15" name="Straight Connector 14"/>
          <p:cNvCxnSpPr/>
          <p:nvPr/>
        </p:nvCxnSpPr>
        <p:spPr bwMode="auto">
          <a:xfrm>
            <a:off x="2047553"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 name="Straight Connector 15"/>
          <p:cNvCxnSpPr/>
          <p:nvPr/>
        </p:nvCxnSpPr>
        <p:spPr bwMode="auto">
          <a:xfrm>
            <a:off x="2600003"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7" name="TextBox 16"/>
          <p:cNvSpPr txBox="1"/>
          <p:nvPr/>
        </p:nvSpPr>
        <p:spPr>
          <a:xfrm>
            <a:off x="1763049" y="5802213"/>
            <a:ext cx="373820" cy="307777"/>
          </a:xfrm>
          <a:prstGeom prst="rect">
            <a:avLst/>
          </a:prstGeom>
          <a:noFill/>
        </p:spPr>
        <p:txBody>
          <a:bodyPr wrap="none" rtlCol="0">
            <a:spAutoFit/>
          </a:bodyPr>
          <a:lstStyle/>
          <a:p>
            <a:r>
              <a:rPr lang="en-US" sz="1400" dirty="0">
                <a:solidFill>
                  <a:schemeClr val="tx1"/>
                </a:solidFill>
              </a:rPr>
              <a:t>GI</a:t>
            </a:r>
          </a:p>
        </p:txBody>
      </p:sp>
      <p:sp>
        <p:nvSpPr>
          <p:cNvPr id="18" name="TextBox 17"/>
          <p:cNvSpPr txBox="1"/>
          <p:nvPr/>
        </p:nvSpPr>
        <p:spPr>
          <a:xfrm>
            <a:off x="2039579"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19" name="Straight Connector 18"/>
          <p:cNvCxnSpPr/>
          <p:nvPr/>
        </p:nvCxnSpPr>
        <p:spPr bwMode="auto">
          <a:xfrm>
            <a:off x="2758952"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Straight Connector 19"/>
          <p:cNvCxnSpPr/>
          <p:nvPr/>
        </p:nvCxnSpPr>
        <p:spPr bwMode="auto">
          <a:xfrm>
            <a:off x="3311402"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TextBox 20"/>
          <p:cNvSpPr txBox="1"/>
          <p:nvPr/>
        </p:nvSpPr>
        <p:spPr>
          <a:xfrm>
            <a:off x="2474448" y="5802213"/>
            <a:ext cx="373820" cy="307777"/>
          </a:xfrm>
          <a:prstGeom prst="rect">
            <a:avLst/>
          </a:prstGeom>
          <a:noFill/>
        </p:spPr>
        <p:txBody>
          <a:bodyPr wrap="none" rtlCol="0">
            <a:spAutoFit/>
          </a:bodyPr>
          <a:lstStyle/>
          <a:p>
            <a:r>
              <a:rPr lang="en-US" sz="1400" dirty="0">
                <a:solidFill>
                  <a:schemeClr val="tx1"/>
                </a:solidFill>
              </a:rPr>
              <a:t>GI</a:t>
            </a:r>
          </a:p>
        </p:txBody>
      </p:sp>
      <p:sp>
        <p:nvSpPr>
          <p:cNvPr id="22" name="TextBox 21"/>
          <p:cNvSpPr txBox="1"/>
          <p:nvPr/>
        </p:nvSpPr>
        <p:spPr>
          <a:xfrm>
            <a:off x="2745615"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23" name="Straight Connector 22"/>
          <p:cNvCxnSpPr/>
          <p:nvPr/>
        </p:nvCxnSpPr>
        <p:spPr bwMode="auto">
          <a:xfrm>
            <a:off x="3465861"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4" name="Straight Connector 23"/>
          <p:cNvCxnSpPr/>
          <p:nvPr/>
        </p:nvCxnSpPr>
        <p:spPr bwMode="auto">
          <a:xfrm>
            <a:off x="4018311"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5" name="TextBox 24"/>
          <p:cNvSpPr txBox="1"/>
          <p:nvPr/>
        </p:nvSpPr>
        <p:spPr>
          <a:xfrm>
            <a:off x="3187707" y="5802213"/>
            <a:ext cx="373820" cy="307777"/>
          </a:xfrm>
          <a:prstGeom prst="rect">
            <a:avLst/>
          </a:prstGeom>
          <a:noFill/>
        </p:spPr>
        <p:txBody>
          <a:bodyPr wrap="none" rtlCol="0">
            <a:spAutoFit/>
          </a:bodyPr>
          <a:lstStyle/>
          <a:p>
            <a:r>
              <a:rPr lang="en-US" sz="1400" dirty="0">
                <a:solidFill>
                  <a:schemeClr val="tx1"/>
                </a:solidFill>
              </a:rPr>
              <a:t>GI</a:t>
            </a:r>
          </a:p>
        </p:txBody>
      </p:sp>
      <p:sp>
        <p:nvSpPr>
          <p:cNvPr id="26" name="TextBox 25"/>
          <p:cNvSpPr txBox="1"/>
          <p:nvPr/>
        </p:nvSpPr>
        <p:spPr>
          <a:xfrm>
            <a:off x="3464237"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27" name="Straight Connector 26"/>
          <p:cNvCxnSpPr/>
          <p:nvPr/>
        </p:nvCxnSpPr>
        <p:spPr bwMode="auto">
          <a:xfrm>
            <a:off x="4166295"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8" name="Straight Connector 27"/>
          <p:cNvCxnSpPr/>
          <p:nvPr/>
        </p:nvCxnSpPr>
        <p:spPr bwMode="auto">
          <a:xfrm>
            <a:off x="4718745"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9" name="TextBox 28"/>
          <p:cNvSpPr txBox="1"/>
          <p:nvPr/>
        </p:nvSpPr>
        <p:spPr>
          <a:xfrm>
            <a:off x="3888141" y="5802213"/>
            <a:ext cx="373820" cy="307777"/>
          </a:xfrm>
          <a:prstGeom prst="rect">
            <a:avLst/>
          </a:prstGeom>
          <a:noFill/>
        </p:spPr>
        <p:txBody>
          <a:bodyPr wrap="none" rtlCol="0">
            <a:spAutoFit/>
          </a:bodyPr>
          <a:lstStyle/>
          <a:p>
            <a:r>
              <a:rPr lang="en-US" sz="1400" dirty="0">
                <a:solidFill>
                  <a:schemeClr val="tx1"/>
                </a:solidFill>
              </a:rPr>
              <a:t>GI</a:t>
            </a:r>
          </a:p>
        </p:txBody>
      </p:sp>
      <p:sp>
        <p:nvSpPr>
          <p:cNvPr id="30" name="TextBox 29"/>
          <p:cNvSpPr txBox="1"/>
          <p:nvPr/>
        </p:nvSpPr>
        <p:spPr>
          <a:xfrm>
            <a:off x="4164671"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32" name="Straight Connector 31"/>
          <p:cNvCxnSpPr/>
          <p:nvPr/>
        </p:nvCxnSpPr>
        <p:spPr bwMode="auto">
          <a:xfrm>
            <a:off x="4868187"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Straight Connector 32"/>
          <p:cNvCxnSpPr/>
          <p:nvPr/>
        </p:nvCxnSpPr>
        <p:spPr bwMode="auto">
          <a:xfrm>
            <a:off x="5420637"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4" name="TextBox 33"/>
          <p:cNvSpPr txBox="1"/>
          <p:nvPr/>
        </p:nvSpPr>
        <p:spPr>
          <a:xfrm>
            <a:off x="4583683" y="5802213"/>
            <a:ext cx="373820" cy="307777"/>
          </a:xfrm>
          <a:prstGeom prst="rect">
            <a:avLst/>
          </a:prstGeom>
          <a:noFill/>
        </p:spPr>
        <p:txBody>
          <a:bodyPr wrap="none" rtlCol="0">
            <a:spAutoFit/>
          </a:bodyPr>
          <a:lstStyle/>
          <a:p>
            <a:r>
              <a:rPr lang="en-US" sz="1400" dirty="0">
                <a:solidFill>
                  <a:schemeClr val="tx1"/>
                </a:solidFill>
              </a:rPr>
              <a:t>GI</a:t>
            </a:r>
          </a:p>
        </p:txBody>
      </p:sp>
      <p:sp>
        <p:nvSpPr>
          <p:cNvPr id="35" name="TextBox 34"/>
          <p:cNvSpPr txBox="1"/>
          <p:nvPr/>
        </p:nvSpPr>
        <p:spPr>
          <a:xfrm>
            <a:off x="4854850"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36" name="Straight Connector 35"/>
          <p:cNvCxnSpPr/>
          <p:nvPr/>
        </p:nvCxnSpPr>
        <p:spPr bwMode="auto">
          <a:xfrm>
            <a:off x="5581446"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7" name="Straight Connector 36"/>
          <p:cNvCxnSpPr/>
          <p:nvPr/>
        </p:nvCxnSpPr>
        <p:spPr bwMode="auto">
          <a:xfrm>
            <a:off x="6133896"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TextBox 37"/>
          <p:cNvSpPr txBox="1"/>
          <p:nvPr/>
        </p:nvSpPr>
        <p:spPr>
          <a:xfrm>
            <a:off x="5296942" y="5802213"/>
            <a:ext cx="373820" cy="307777"/>
          </a:xfrm>
          <a:prstGeom prst="rect">
            <a:avLst/>
          </a:prstGeom>
          <a:noFill/>
        </p:spPr>
        <p:txBody>
          <a:bodyPr wrap="none" rtlCol="0">
            <a:spAutoFit/>
          </a:bodyPr>
          <a:lstStyle/>
          <a:p>
            <a:r>
              <a:rPr lang="en-US" sz="1400" dirty="0">
                <a:solidFill>
                  <a:schemeClr val="tx1"/>
                </a:solidFill>
              </a:rPr>
              <a:t>GI</a:t>
            </a:r>
          </a:p>
        </p:txBody>
      </p:sp>
      <p:sp>
        <p:nvSpPr>
          <p:cNvPr id="39" name="TextBox 38"/>
          <p:cNvSpPr txBox="1"/>
          <p:nvPr/>
        </p:nvSpPr>
        <p:spPr>
          <a:xfrm>
            <a:off x="5573472"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40" name="Straight Connector 39"/>
          <p:cNvCxnSpPr/>
          <p:nvPr/>
        </p:nvCxnSpPr>
        <p:spPr bwMode="auto">
          <a:xfrm>
            <a:off x="6292845"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1" name="Straight Connector 40"/>
          <p:cNvCxnSpPr/>
          <p:nvPr/>
        </p:nvCxnSpPr>
        <p:spPr bwMode="auto">
          <a:xfrm>
            <a:off x="6851645"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2" name="TextBox 41"/>
          <p:cNvSpPr txBox="1"/>
          <p:nvPr/>
        </p:nvSpPr>
        <p:spPr>
          <a:xfrm>
            <a:off x="6008341" y="5802213"/>
            <a:ext cx="373820" cy="307777"/>
          </a:xfrm>
          <a:prstGeom prst="rect">
            <a:avLst/>
          </a:prstGeom>
          <a:noFill/>
        </p:spPr>
        <p:txBody>
          <a:bodyPr wrap="none" rtlCol="0">
            <a:spAutoFit/>
          </a:bodyPr>
          <a:lstStyle/>
          <a:p>
            <a:r>
              <a:rPr lang="en-US" sz="1400" dirty="0">
                <a:solidFill>
                  <a:schemeClr val="tx1"/>
                </a:solidFill>
              </a:rPr>
              <a:t>GI</a:t>
            </a:r>
          </a:p>
        </p:txBody>
      </p:sp>
      <p:sp>
        <p:nvSpPr>
          <p:cNvPr id="43" name="TextBox 42"/>
          <p:cNvSpPr txBox="1"/>
          <p:nvPr/>
        </p:nvSpPr>
        <p:spPr>
          <a:xfrm>
            <a:off x="6279508"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44" name="Straight Connector 43"/>
          <p:cNvCxnSpPr/>
          <p:nvPr/>
        </p:nvCxnSpPr>
        <p:spPr bwMode="auto">
          <a:xfrm>
            <a:off x="7006104"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5" name="Straight Connector 44"/>
          <p:cNvCxnSpPr/>
          <p:nvPr/>
        </p:nvCxnSpPr>
        <p:spPr bwMode="auto">
          <a:xfrm>
            <a:off x="7564904"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6" name="TextBox 45"/>
          <p:cNvSpPr txBox="1"/>
          <p:nvPr/>
        </p:nvSpPr>
        <p:spPr>
          <a:xfrm>
            <a:off x="6721600" y="5802213"/>
            <a:ext cx="373820" cy="307777"/>
          </a:xfrm>
          <a:prstGeom prst="rect">
            <a:avLst/>
          </a:prstGeom>
          <a:noFill/>
        </p:spPr>
        <p:txBody>
          <a:bodyPr wrap="none" rtlCol="0">
            <a:spAutoFit/>
          </a:bodyPr>
          <a:lstStyle/>
          <a:p>
            <a:r>
              <a:rPr lang="en-US" sz="1400" dirty="0">
                <a:solidFill>
                  <a:schemeClr val="tx1"/>
                </a:solidFill>
              </a:rPr>
              <a:t>GI</a:t>
            </a:r>
          </a:p>
        </p:txBody>
      </p:sp>
      <p:sp>
        <p:nvSpPr>
          <p:cNvPr id="47" name="TextBox 46"/>
          <p:cNvSpPr txBox="1"/>
          <p:nvPr/>
        </p:nvSpPr>
        <p:spPr>
          <a:xfrm>
            <a:off x="6998130" y="5198766"/>
            <a:ext cx="574196" cy="307777"/>
          </a:xfrm>
          <a:prstGeom prst="rect">
            <a:avLst/>
          </a:prstGeom>
          <a:noFill/>
        </p:spPr>
        <p:txBody>
          <a:bodyPr wrap="none" rtlCol="0">
            <a:spAutoFit/>
          </a:bodyPr>
          <a:lstStyle/>
          <a:p>
            <a:r>
              <a:rPr lang="en-US" sz="1400" dirty="0">
                <a:solidFill>
                  <a:schemeClr val="tx1"/>
                </a:solidFill>
              </a:rPr>
              <a:t>OOK</a:t>
            </a:r>
          </a:p>
        </p:txBody>
      </p:sp>
      <p:cxnSp>
        <p:nvCxnSpPr>
          <p:cNvPr id="48" name="Straight Connector 47"/>
          <p:cNvCxnSpPr/>
          <p:nvPr/>
        </p:nvCxnSpPr>
        <p:spPr bwMode="auto">
          <a:xfrm>
            <a:off x="7706538"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9" name="Straight Connector 48"/>
          <p:cNvCxnSpPr/>
          <p:nvPr/>
        </p:nvCxnSpPr>
        <p:spPr bwMode="auto">
          <a:xfrm>
            <a:off x="8278038" y="2150740"/>
            <a:ext cx="0" cy="3648075"/>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0" name="TextBox 49"/>
          <p:cNvSpPr txBox="1"/>
          <p:nvPr/>
        </p:nvSpPr>
        <p:spPr>
          <a:xfrm>
            <a:off x="7422034" y="5802213"/>
            <a:ext cx="373820" cy="307777"/>
          </a:xfrm>
          <a:prstGeom prst="rect">
            <a:avLst/>
          </a:prstGeom>
          <a:noFill/>
        </p:spPr>
        <p:txBody>
          <a:bodyPr wrap="none" rtlCol="0">
            <a:spAutoFit/>
          </a:bodyPr>
          <a:lstStyle/>
          <a:p>
            <a:r>
              <a:rPr lang="en-US" sz="1400" dirty="0">
                <a:solidFill>
                  <a:schemeClr val="tx1"/>
                </a:solidFill>
              </a:rPr>
              <a:t>GI</a:t>
            </a:r>
          </a:p>
        </p:txBody>
      </p:sp>
      <p:sp>
        <p:nvSpPr>
          <p:cNvPr id="51" name="TextBox 50"/>
          <p:cNvSpPr txBox="1"/>
          <p:nvPr/>
        </p:nvSpPr>
        <p:spPr>
          <a:xfrm>
            <a:off x="7698564" y="5198766"/>
            <a:ext cx="574196" cy="307777"/>
          </a:xfrm>
          <a:prstGeom prst="rect">
            <a:avLst/>
          </a:prstGeom>
          <a:noFill/>
        </p:spPr>
        <p:txBody>
          <a:bodyPr wrap="none" rtlCol="0">
            <a:spAutoFit/>
          </a:bodyPr>
          <a:lstStyle/>
          <a:p>
            <a:r>
              <a:rPr lang="en-US" sz="1400" dirty="0">
                <a:solidFill>
                  <a:schemeClr val="tx1"/>
                </a:solidFill>
              </a:rPr>
              <a:t>OOK</a:t>
            </a:r>
          </a:p>
        </p:txBody>
      </p:sp>
      <p:sp>
        <p:nvSpPr>
          <p:cNvPr id="3" name="TextBox 2"/>
          <p:cNvSpPr txBox="1"/>
          <p:nvPr/>
        </p:nvSpPr>
        <p:spPr>
          <a:xfrm>
            <a:off x="1470677" y="2132856"/>
            <a:ext cx="300082" cy="369332"/>
          </a:xfrm>
          <a:prstGeom prst="rect">
            <a:avLst/>
          </a:prstGeom>
          <a:noFill/>
        </p:spPr>
        <p:txBody>
          <a:bodyPr wrap="none" rtlCol="0">
            <a:spAutoFit/>
          </a:bodyPr>
          <a:lstStyle/>
          <a:p>
            <a:r>
              <a:rPr lang="en-US" sz="1800" b="1" dirty="0">
                <a:solidFill>
                  <a:schemeClr val="tx1"/>
                </a:solidFill>
              </a:rPr>
              <a:t>1</a:t>
            </a:r>
          </a:p>
        </p:txBody>
      </p:sp>
      <p:sp>
        <p:nvSpPr>
          <p:cNvPr id="52" name="TextBox 51"/>
          <p:cNvSpPr txBox="1"/>
          <p:nvPr/>
        </p:nvSpPr>
        <p:spPr>
          <a:xfrm>
            <a:off x="2137326" y="2132856"/>
            <a:ext cx="300082" cy="369332"/>
          </a:xfrm>
          <a:prstGeom prst="rect">
            <a:avLst/>
          </a:prstGeom>
          <a:noFill/>
        </p:spPr>
        <p:txBody>
          <a:bodyPr wrap="none" rtlCol="0">
            <a:spAutoFit/>
          </a:bodyPr>
          <a:lstStyle/>
          <a:p>
            <a:r>
              <a:rPr lang="en-US" sz="1800" b="1" dirty="0">
                <a:solidFill>
                  <a:schemeClr val="tx1"/>
                </a:solidFill>
              </a:rPr>
              <a:t>1</a:t>
            </a:r>
          </a:p>
        </p:txBody>
      </p:sp>
      <p:sp>
        <p:nvSpPr>
          <p:cNvPr id="53" name="TextBox 52"/>
          <p:cNvSpPr txBox="1"/>
          <p:nvPr/>
        </p:nvSpPr>
        <p:spPr>
          <a:xfrm>
            <a:off x="3649494" y="2132856"/>
            <a:ext cx="300082" cy="369332"/>
          </a:xfrm>
          <a:prstGeom prst="rect">
            <a:avLst/>
          </a:prstGeom>
          <a:noFill/>
        </p:spPr>
        <p:txBody>
          <a:bodyPr wrap="none" rtlCol="0">
            <a:spAutoFit/>
          </a:bodyPr>
          <a:lstStyle/>
          <a:p>
            <a:r>
              <a:rPr lang="en-US" sz="1800" b="1" dirty="0">
                <a:solidFill>
                  <a:schemeClr val="tx1"/>
                </a:solidFill>
              </a:rPr>
              <a:t>1</a:t>
            </a:r>
          </a:p>
        </p:txBody>
      </p:sp>
      <p:sp>
        <p:nvSpPr>
          <p:cNvPr id="54" name="TextBox 53"/>
          <p:cNvSpPr txBox="1"/>
          <p:nvPr/>
        </p:nvSpPr>
        <p:spPr>
          <a:xfrm>
            <a:off x="4355976" y="2132856"/>
            <a:ext cx="300082" cy="369332"/>
          </a:xfrm>
          <a:prstGeom prst="rect">
            <a:avLst/>
          </a:prstGeom>
          <a:noFill/>
        </p:spPr>
        <p:txBody>
          <a:bodyPr wrap="none" rtlCol="0">
            <a:spAutoFit/>
          </a:bodyPr>
          <a:lstStyle/>
          <a:p>
            <a:r>
              <a:rPr lang="en-US" sz="1800" b="1" dirty="0">
                <a:solidFill>
                  <a:schemeClr val="tx1"/>
                </a:solidFill>
              </a:rPr>
              <a:t>1</a:t>
            </a:r>
          </a:p>
        </p:txBody>
      </p:sp>
      <p:sp>
        <p:nvSpPr>
          <p:cNvPr id="55" name="TextBox 54"/>
          <p:cNvSpPr txBox="1"/>
          <p:nvPr/>
        </p:nvSpPr>
        <p:spPr>
          <a:xfrm>
            <a:off x="6444208" y="2132856"/>
            <a:ext cx="300082" cy="369332"/>
          </a:xfrm>
          <a:prstGeom prst="rect">
            <a:avLst/>
          </a:prstGeom>
          <a:noFill/>
        </p:spPr>
        <p:txBody>
          <a:bodyPr wrap="none" rtlCol="0">
            <a:spAutoFit/>
          </a:bodyPr>
          <a:lstStyle/>
          <a:p>
            <a:r>
              <a:rPr lang="en-US" sz="1800" b="1" dirty="0">
                <a:solidFill>
                  <a:schemeClr val="tx1"/>
                </a:solidFill>
              </a:rPr>
              <a:t>1</a:t>
            </a:r>
          </a:p>
        </p:txBody>
      </p:sp>
      <p:sp>
        <p:nvSpPr>
          <p:cNvPr id="56" name="TextBox 55"/>
          <p:cNvSpPr txBox="1"/>
          <p:nvPr/>
        </p:nvSpPr>
        <p:spPr>
          <a:xfrm>
            <a:off x="7164288" y="2132856"/>
            <a:ext cx="300082" cy="369332"/>
          </a:xfrm>
          <a:prstGeom prst="rect">
            <a:avLst/>
          </a:prstGeom>
          <a:noFill/>
        </p:spPr>
        <p:txBody>
          <a:bodyPr wrap="none" rtlCol="0">
            <a:spAutoFit/>
          </a:bodyPr>
          <a:lstStyle/>
          <a:p>
            <a:r>
              <a:rPr lang="en-US" sz="1800" b="1" dirty="0">
                <a:solidFill>
                  <a:schemeClr val="tx1"/>
                </a:solidFill>
              </a:rPr>
              <a:t>1</a:t>
            </a:r>
          </a:p>
        </p:txBody>
      </p:sp>
      <p:sp>
        <p:nvSpPr>
          <p:cNvPr id="57" name="TextBox 56"/>
          <p:cNvSpPr txBox="1"/>
          <p:nvPr/>
        </p:nvSpPr>
        <p:spPr>
          <a:xfrm>
            <a:off x="7825958" y="2132856"/>
            <a:ext cx="300082" cy="369332"/>
          </a:xfrm>
          <a:prstGeom prst="rect">
            <a:avLst/>
          </a:prstGeom>
          <a:noFill/>
        </p:spPr>
        <p:txBody>
          <a:bodyPr wrap="none" rtlCol="0">
            <a:spAutoFit/>
          </a:bodyPr>
          <a:lstStyle/>
          <a:p>
            <a:r>
              <a:rPr lang="en-US" sz="1800" b="1" dirty="0">
                <a:solidFill>
                  <a:schemeClr val="tx1"/>
                </a:solidFill>
              </a:rPr>
              <a:t>1</a:t>
            </a:r>
          </a:p>
        </p:txBody>
      </p:sp>
      <p:sp>
        <p:nvSpPr>
          <p:cNvPr id="58" name="TextBox 57"/>
          <p:cNvSpPr txBox="1"/>
          <p:nvPr/>
        </p:nvSpPr>
        <p:spPr>
          <a:xfrm>
            <a:off x="5737726" y="2132856"/>
            <a:ext cx="300082" cy="369332"/>
          </a:xfrm>
          <a:prstGeom prst="rect">
            <a:avLst/>
          </a:prstGeom>
          <a:noFill/>
        </p:spPr>
        <p:txBody>
          <a:bodyPr wrap="none" rtlCol="0">
            <a:spAutoFit/>
          </a:bodyPr>
          <a:lstStyle/>
          <a:p>
            <a:r>
              <a:rPr lang="en-US" sz="1800" b="1" dirty="0">
                <a:solidFill>
                  <a:schemeClr val="tx1"/>
                </a:solidFill>
              </a:rPr>
              <a:t>0</a:t>
            </a:r>
          </a:p>
        </p:txBody>
      </p:sp>
      <p:sp>
        <p:nvSpPr>
          <p:cNvPr id="59" name="TextBox 58"/>
          <p:cNvSpPr txBox="1"/>
          <p:nvPr/>
        </p:nvSpPr>
        <p:spPr>
          <a:xfrm>
            <a:off x="5017646" y="2132856"/>
            <a:ext cx="300082" cy="369332"/>
          </a:xfrm>
          <a:prstGeom prst="rect">
            <a:avLst/>
          </a:prstGeom>
          <a:noFill/>
        </p:spPr>
        <p:txBody>
          <a:bodyPr wrap="none" rtlCol="0">
            <a:spAutoFit/>
          </a:bodyPr>
          <a:lstStyle/>
          <a:p>
            <a:r>
              <a:rPr lang="en-US" sz="1800" b="1" dirty="0">
                <a:solidFill>
                  <a:schemeClr val="tx1"/>
                </a:solidFill>
              </a:rPr>
              <a:t>0</a:t>
            </a:r>
          </a:p>
        </p:txBody>
      </p:sp>
      <p:sp>
        <p:nvSpPr>
          <p:cNvPr id="60" name="TextBox 59"/>
          <p:cNvSpPr txBox="1"/>
          <p:nvPr/>
        </p:nvSpPr>
        <p:spPr>
          <a:xfrm>
            <a:off x="2857406" y="2132856"/>
            <a:ext cx="300082" cy="369332"/>
          </a:xfrm>
          <a:prstGeom prst="rect">
            <a:avLst/>
          </a:prstGeom>
          <a:noFill/>
        </p:spPr>
        <p:txBody>
          <a:bodyPr wrap="none" rtlCol="0">
            <a:spAutoFit/>
          </a:bodyPr>
          <a:lstStyle/>
          <a:p>
            <a:r>
              <a:rPr lang="en-US" sz="1800" b="1" dirty="0">
                <a:solidFill>
                  <a:schemeClr val="tx1"/>
                </a:solidFill>
              </a:rPr>
              <a:t>0</a:t>
            </a:r>
          </a:p>
        </p:txBody>
      </p:sp>
      <p:sp>
        <p:nvSpPr>
          <p:cNvPr id="6" name="TextBox 5"/>
          <p:cNvSpPr txBox="1"/>
          <p:nvPr/>
        </p:nvSpPr>
        <p:spPr>
          <a:xfrm>
            <a:off x="411662" y="2169658"/>
            <a:ext cx="659155" cy="369332"/>
          </a:xfrm>
          <a:prstGeom prst="rect">
            <a:avLst/>
          </a:prstGeom>
          <a:noFill/>
        </p:spPr>
        <p:txBody>
          <a:bodyPr wrap="none" rtlCol="0">
            <a:spAutoFit/>
          </a:bodyPr>
          <a:lstStyle/>
          <a:p>
            <a:r>
              <a:rPr lang="en-US" sz="1800" b="1" dirty="0">
                <a:solidFill>
                  <a:schemeClr val="tx1"/>
                </a:solidFill>
              </a:rPr>
              <a:t>Data</a:t>
            </a:r>
          </a:p>
        </p:txBody>
      </p:sp>
    </p:spTree>
    <p:extLst>
      <p:ext uri="{BB962C8B-B14F-4D97-AF65-F5344CB8AC3E}">
        <p14:creationId xmlns:p14="http://schemas.microsoft.com/office/powerpoint/2010/main" val="1690749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Spectral Characteristics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Content Placeholder 2"/>
          <p:cNvSpPr>
            <a:spLocks noGrp="1"/>
          </p:cNvSpPr>
          <p:nvPr>
            <p:ph idx="1"/>
          </p:nvPr>
        </p:nvSpPr>
        <p:spPr>
          <a:xfrm>
            <a:off x="685800" y="5144756"/>
            <a:ext cx="7770813" cy="1092555"/>
          </a:xfrm>
        </p:spPr>
        <p:txBody>
          <a:bodyPr/>
          <a:lstStyle/>
          <a:p>
            <a:pPr algn="just">
              <a:buFont typeface="Arial" panose="020B0604020202020204" pitchFamily="34" charset="0"/>
              <a:buChar char="•"/>
            </a:pPr>
            <a:r>
              <a:rPr lang="en-US" sz="2000" dirty="0"/>
              <a:t>While windowing helps to improve the spectral characteristics of mask-based OOK symbols, the sequence-based OOK symbols are confined without any extra operation</a:t>
            </a:r>
          </a:p>
        </p:txBody>
      </p:sp>
      <p:sp>
        <p:nvSpPr>
          <p:cNvPr id="9" name="TextBox 8"/>
          <p:cNvSpPr txBox="1"/>
          <p:nvPr/>
        </p:nvSpPr>
        <p:spPr>
          <a:xfrm>
            <a:off x="2143439" y="1773883"/>
            <a:ext cx="982961" cy="307777"/>
          </a:xfrm>
          <a:prstGeom prst="rect">
            <a:avLst/>
          </a:prstGeom>
          <a:noFill/>
        </p:spPr>
        <p:txBody>
          <a:bodyPr wrap="none" rtlCol="0">
            <a:spAutoFit/>
          </a:bodyPr>
          <a:lstStyle/>
          <a:p>
            <a:r>
              <a:rPr lang="en-US" sz="1400" dirty="0">
                <a:solidFill>
                  <a:schemeClr val="tx1"/>
                </a:solidFill>
              </a:rPr>
              <a:t>Standalone</a:t>
            </a:r>
          </a:p>
        </p:txBody>
      </p:sp>
      <p:sp>
        <p:nvSpPr>
          <p:cNvPr id="11" name="TextBox 10"/>
          <p:cNvSpPr txBox="1"/>
          <p:nvPr/>
        </p:nvSpPr>
        <p:spPr>
          <a:xfrm>
            <a:off x="5730912" y="1818995"/>
            <a:ext cx="1904689" cy="307777"/>
          </a:xfrm>
          <a:prstGeom prst="rect">
            <a:avLst/>
          </a:prstGeom>
          <a:noFill/>
        </p:spPr>
        <p:txBody>
          <a:bodyPr wrap="none" rtlCol="0">
            <a:spAutoFit/>
          </a:bodyPr>
          <a:lstStyle/>
          <a:p>
            <a:r>
              <a:rPr lang="en-US" sz="1400" dirty="0">
                <a:solidFill>
                  <a:schemeClr val="tx1"/>
                </a:solidFill>
              </a:rPr>
              <a:t>Frequency multiplexing</a:t>
            </a:r>
          </a:p>
        </p:txBody>
      </p:sp>
      <p:pic>
        <p:nvPicPr>
          <p:cNvPr id="14" name="Picture 13"/>
          <p:cNvPicPr>
            <a:picLocks noChangeAspect="1"/>
          </p:cNvPicPr>
          <p:nvPr/>
        </p:nvPicPr>
        <p:blipFill>
          <a:blip r:embed="rId2"/>
          <a:stretch>
            <a:fillRect/>
          </a:stretch>
        </p:blipFill>
        <p:spPr>
          <a:xfrm>
            <a:off x="802314" y="2081660"/>
            <a:ext cx="3736425" cy="2801722"/>
          </a:xfrm>
          <a:prstGeom prst="rect">
            <a:avLst/>
          </a:prstGeom>
        </p:spPr>
      </p:pic>
      <p:pic>
        <p:nvPicPr>
          <p:cNvPr id="15" name="Picture 14"/>
          <p:cNvPicPr>
            <a:picLocks noChangeAspect="1"/>
          </p:cNvPicPr>
          <p:nvPr/>
        </p:nvPicPr>
        <p:blipFill>
          <a:blip r:embed="rId3"/>
          <a:stretch>
            <a:fillRect/>
          </a:stretch>
        </p:blipFill>
        <p:spPr>
          <a:xfrm>
            <a:off x="4873625" y="2072493"/>
            <a:ext cx="3888432" cy="2915703"/>
          </a:xfrm>
          <a:prstGeom prst="rect">
            <a:avLst/>
          </a:prstGeom>
        </p:spPr>
      </p:pic>
    </p:spTree>
    <p:extLst>
      <p:ext uri="{BB962C8B-B14F-4D97-AF65-F5344CB8AC3E}">
        <p14:creationId xmlns:p14="http://schemas.microsoft.com/office/powerpoint/2010/main" val="67407199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5381FC1-741B-44F5-A7D5-1E0C5992DB7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52236587-78F6-4167-A05A-F0F8DDBCD251}">
  <ds:schemaRefs>
    <ds:schemaRef ds:uri="http://schemas.microsoft.com/sharepoint/v3/contenttype/forms"/>
  </ds:schemaRefs>
</ds:datastoreItem>
</file>

<file path=customXml/itemProps3.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1361</Words>
  <Application>Microsoft Office PowerPoint</Application>
  <PresentationFormat>On-screen Show (4:3)</PresentationFormat>
  <Paragraphs>258</Paragraphs>
  <Slides>15</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Gulim</vt:lpstr>
      <vt:lpstr>MS Gothic</vt:lpstr>
      <vt:lpstr>Arial</vt:lpstr>
      <vt:lpstr>Calibri</vt:lpstr>
      <vt:lpstr>Cambria Math</vt:lpstr>
      <vt:lpstr>Times New Roman</vt:lpstr>
      <vt:lpstr>Office Theme</vt:lpstr>
      <vt:lpstr>Document</vt:lpstr>
      <vt:lpstr>OOK Waveform Coding Scheme  for Frequency Domain Multiplexing</vt:lpstr>
      <vt:lpstr>Introduction</vt:lpstr>
      <vt:lpstr>Recap: Sequence-based WFC OOK Symbols</vt:lpstr>
      <vt:lpstr>Comparison of Tx Structures for Sequence-based and Mask-based Schemes (1/2)</vt:lpstr>
      <vt:lpstr>Comparison of Tx Structures for Sequence-based and Mask-based Schemes (2/2)</vt:lpstr>
      <vt:lpstr>Simulation Assumptions</vt:lpstr>
      <vt:lpstr>DFT Input Mapping for OOK Symbol with Manchester Coding</vt:lpstr>
      <vt:lpstr>Temporal Characteristics  (Sequence-based OOK)</vt:lpstr>
      <vt:lpstr>Spectral Characteristics</vt:lpstr>
      <vt:lpstr>BER Performance</vt:lpstr>
      <vt:lpstr>Conclusions</vt:lpstr>
      <vt:lpstr>References</vt:lpstr>
      <vt:lpstr>SP</vt:lpstr>
      <vt:lpstr>Appendix</vt:lpstr>
      <vt:lpstr>Appendix - Allocation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2017-09-12T19:51:20Z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