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5" r:id="rId4"/>
    <p:sldId id="267" r:id="rId5"/>
    <p:sldId id="268" r:id="rId6"/>
    <p:sldId id="274" r:id="rId7"/>
    <p:sldId id="275" r:id="rId8"/>
    <p:sldId id="282" r:id="rId9"/>
    <p:sldId id="277" r:id="rId10"/>
    <p:sldId id="278" r:id="rId11"/>
    <p:sldId id="279" r:id="rId12"/>
    <p:sldId id="280" r:id="rId13"/>
    <p:sldId id="281" r:id="rId14"/>
    <p:sldId id="286" r:id="rId15"/>
    <p:sldId id="287" r:id="rId16"/>
    <p:sldId id="285" r:id="rId17"/>
    <p:sldId id="288" r:id="rId18"/>
    <p:sldId id="262" r:id="rId19"/>
    <p:sldId id="263" r:id="rId20"/>
    <p:sldId id="276" r:id="rId21"/>
    <p:sldId id="2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9" d="100"/>
          <a:sy n="99" d="100"/>
        </p:scale>
        <p:origin x="90" y="89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4" d="100"/>
          <a:sy n="54" d="100"/>
        </p:scale>
        <p:origin x="288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5/6/2018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71675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dirty="0"/>
          </a:p>
        </p:txBody>
      </p:sp>
      <p:sp>
        <p:nvSpPr>
          <p:cNvPr id="5" name="Footer Placeholder 4"/>
          <p:cNvSpPr>
            <a:spLocks noGrp="1"/>
          </p:cNvSpPr>
          <p:nvPr>
            <p:ph type="ftr" idx="11"/>
          </p:nvPr>
        </p:nvSpPr>
        <p:spPr/>
        <p:txBody>
          <a:bodyPr/>
          <a:lstStyle>
            <a:lvl1pPr>
              <a:defRPr/>
            </a:lvl1pPr>
          </a:lstStyle>
          <a:p>
            <a:r>
              <a:rPr lang="en-GB"/>
              <a:t>Leif Wilhelmsson, Ericsson AB</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Leif Wilhelmsson, Ericsson AB</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2018</a:t>
            </a:r>
            <a:endParaRPr lang="en-GB" dirty="0"/>
          </a:p>
        </p:txBody>
      </p:sp>
      <p:sp>
        <p:nvSpPr>
          <p:cNvPr id="5" name="Footer Placeholder 4"/>
          <p:cNvSpPr>
            <a:spLocks noGrp="1"/>
          </p:cNvSpPr>
          <p:nvPr>
            <p:ph type="ftr" idx="11"/>
          </p:nvPr>
        </p:nvSpPr>
        <p:spPr/>
        <p:txBody>
          <a:bodyPr/>
          <a:lstStyle>
            <a:lvl1pPr>
              <a:defRPr/>
            </a:lvl1pPr>
          </a:lstStyle>
          <a:p>
            <a:r>
              <a:rPr lang="en-GB"/>
              <a:t>Leif Wilhelmsson, Ericsson AB</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2018</a:t>
            </a:r>
            <a:endParaRPr lang="en-GB"/>
          </a:p>
        </p:txBody>
      </p:sp>
      <p:sp>
        <p:nvSpPr>
          <p:cNvPr id="6" name="Footer Placeholder 5"/>
          <p:cNvSpPr>
            <a:spLocks noGrp="1"/>
          </p:cNvSpPr>
          <p:nvPr>
            <p:ph type="ftr" idx="11"/>
          </p:nvPr>
        </p:nvSpPr>
        <p:spPr/>
        <p:txBody>
          <a:bodyPr/>
          <a:lstStyle>
            <a:lvl1pPr>
              <a:defRPr/>
            </a:lvl1pPr>
          </a:lstStyle>
          <a:p>
            <a:r>
              <a:rPr lang="en-GB"/>
              <a:t>Leif Wilhelmsson, Ericsson AB</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Leif Wilhelmsson, Ericsson AB</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2018</a:t>
            </a:r>
            <a:endParaRPr lang="en-GB"/>
          </a:p>
        </p:txBody>
      </p:sp>
      <p:sp>
        <p:nvSpPr>
          <p:cNvPr id="4" name="Footer Placeholder 3"/>
          <p:cNvSpPr>
            <a:spLocks noGrp="1"/>
          </p:cNvSpPr>
          <p:nvPr>
            <p:ph type="ftr" idx="11"/>
          </p:nvPr>
        </p:nvSpPr>
        <p:spPr/>
        <p:txBody>
          <a:bodyPr/>
          <a:lstStyle>
            <a:lvl1pPr>
              <a:defRPr/>
            </a:lvl1pPr>
          </a:lstStyle>
          <a:p>
            <a:r>
              <a:rPr lang="en-GB"/>
              <a:t>Leif Wilhelmsson, Ericsson AB</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2018</a:t>
            </a:r>
            <a:endParaRPr lang="en-GB"/>
          </a:p>
        </p:txBody>
      </p:sp>
      <p:sp>
        <p:nvSpPr>
          <p:cNvPr id="3" name="Footer Placeholder 2"/>
          <p:cNvSpPr>
            <a:spLocks noGrp="1"/>
          </p:cNvSpPr>
          <p:nvPr>
            <p:ph type="ftr" idx="11"/>
          </p:nvPr>
        </p:nvSpPr>
        <p:spPr/>
        <p:txBody>
          <a:bodyPr/>
          <a:lstStyle>
            <a:lvl1pPr>
              <a:defRPr/>
            </a:lvl1pPr>
          </a:lstStyle>
          <a:p>
            <a:r>
              <a:rPr lang="en-GB"/>
              <a:t>Leif Wilhelmsson, Ericsson AB</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Leif Wilhelmsson, Ericsson AB</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Leif Wilhelmsson, Ericsson AB</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Leif Wilhelmsson, Ericsson AB</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802.11-17/1395r2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Simple multiplexing of Wake-Up Signals</a:t>
            </a:r>
          </a:p>
        </p:txBody>
      </p:sp>
      <p:sp>
        <p:nvSpPr>
          <p:cNvPr id="3074" name="Rectangle 2"/>
          <p:cNvSpPr>
            <a:spLocks noGrp="1" noChangeArrowheads="1"/>
          </p:cNvSpPr>
          <p:nvPr>
            <p:ph type="subTitle" idx="1"/>
          </p:nvPr>
        </p:nvSpPr>
        <p:spPr>
          <a:xfrm>
            <a:off x="1828800" y="196682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2017-09-11</a:t>
            </a:r>
          </a:p>
        </p:txBody>
      </p:sp>
      <p:sp>
        <p:nvSpPr>
          <p:cNvPr id="6" name="Date Placeholder 3"/>
          <p:cNvSpPr>
            <a:spLocks noGrp="1"/>
          </p:cNvSpPr>
          <p:nvPr>
            <p:ph type="dt" idx="10"/>
          </p:nvPr>
        </p:nvSpPr>
        <p:spPr/>
        <p:txBody>
          <a:bodyPr/>
          <a:lstStyle/>
          <a:p>
            <a:r>
              <a:rPr lang="en-US"/>
              <a:t>May, 2018</a:t>
            </a:r>
            <a:endParaRPr lang="en-GB" dirty="0"/>
          </a:p>
        </p:txBody>
      </p:sp>
      <p:sp>
        <p:nvSpPr>
          <p:cNvPr id="7" name="Footer Placeholder 4"/>
          <p:cNvSpPr>
            <a:spLocks noGrp="1"/>
          </p:cNvSpPr>
          <p:nvPr>
            <p:ph type="ftr" idx="11"/>
          </p:nvPr>
        </p:nvSpPr>
        <p:spPr/>
        <p:txBody>
          <a:bodyPr/>
          <a:lstStyle/>
          <a:p>
            <a:r>
              <a:rPr lang="en-GB"/>
              <a:t>Leif Wilhelmsson, Ericsson AB</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37811690"/>
              </p:ext>
            </p:extLst>
          </p:nvPr>
        </p:nvGraphicFramePr>
        <p:xfrm>
          <a:off x="993775" y="3068960"/>
          <a:ext cx="10155237" cy="2466975"/>
        </p:xfrm>
        <a:graphic>
          <a:graphicData uri="http://schemas.openxmlformats.org/presentationml/2006/ole">
            <mc:AlternateContent xmlns:mc="http://schemas.openxmlformats.org/markup-compatibility/2006">
              <mc:Choice xmlns:v="urn:schemas-microsoft-com:vml" Requires="v">
                <p:oleObj spid="_x0000_s3142"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3775" y="3068960"/>
                        <a:ext cx="10155237" cy="24669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254350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2E8E2-380E-4F08-A53F-964C48D0BDF1}"/>
              </a:ext>
            </a:extLst>
          </p:cNvPr>
          <p:cNvSpPr>
            <a:spLocks noGrp="1"/>
          </p:cNvSpPr>
          <p:nvPr>
            <p:ph type="title"/>
          </p:nvPr>
        </p:nvSpPr>
        <p:spPr/>
        <p:txBody>
          <a:bodyPr/>
          <a:lstStyle/>
          <a:p>
            <a:r>
              <a:rPr lang="en-US" dirty="0"/>
              <a:t>Simulation Results, Cont’d</a:t>
            </a:r>
          </a:p>
        </p:txBody>
      </p:sp>
      <p:sp>
        <p:nvSpPr>
          <p:cNvPr id="3" name="Content Placeholder 2">
            <a:extLst>
              <a:ext uri="{FF2B5EF4-FFF2-40B4-BE49-F238E27FC236}">
                <a16:creationId xmlns:a16="http://schemas.microsoft.com/office/drawing/2014/main" id="{C1D9AC95-122C-4DDA-BB1B-B2EADA915544}"/>
              </a:ext>
            </a:extLst>
          </p:cNvPr>
          <p:cNvSpPr>
            <a:spLocks noGrp="1"/>
          </p:cNvSpPr>
          <p:nvPr>
            <p:ph idx="1"/>
          </p:nvPr>
        </p:nvSpPr>
        <p:spPr>
          <a:xfrm>
            <a:off x="914401" y="4749206"/>
            <a:ext cx="10361084" cy="1442729"/>
          </a:xfrm>
        </p:spPr>
        <p:txBody>
          <a:bodyPr/>
          <a:lstStyle/>
          <a:p>
            <a:pPr>
              <a:buFont typeface="Arial" panose="020B0604020202020204" pitchFamily="34" charset="0"/>
              <a:buChar char="•"/>
            </a:pPr>
            <a:r>
              <a:rPr lang="en-US" dirty="0"/>
              <a:t>Two ways of combine the high rate and low rate sequences are tested</a:t>
            </a:r>
          </a:p>
          <a:p>
            <a:pPr lvl="1">
              <a:buFont typeface="Arial" panose="020B0604020202020204" pitchFamily="34" charset="0"/>
              <a:buChar char="•"/>
            </a:pPr>
            <a:r>
              <a:rPr lang="en-US" dirty="0"/>
              <a:t>Either with the sequence aligned in phase, or rotated 90 degrees</a:t>
            </a:r>
          </a:p>
          <a:p>
            <a:pPr lvl="1">
              <a:buFont typeface="Arial" panose="020B0604020202020204" pitchFamily="34" charset="0"/>
              <a:buChar char="•"/>
            </a:pPr>
            <a:r>
              <a:rPr lang="en-US" dirty="0"/>
              <a:t>It is beneficial to phase-align the sequences for both low rate and high rate</a:t>
            </a:r>
          </a:p>
        </p:txBody>
      </p:sp>
      <p:sp>
        <p:nvSpPr>
          <p:cNvPr id="4" name="Slide Number Placeholder 3">
            <a:extLst>
              <a:ext uri="{FF2B5EF4-FFF2-40B4-BE49-F238E27FC236}">
                <a16:creationId xmlns:a16="http://schemas.microsoft.com/office/drawing/2014/main" id="{74EC28D3-9128-4957-B21F-01F85398119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D9C9E2C-FEA0-4EE2-8F78-1C9216D5DF7E}"/>
              </a:ext>
            </a:extLst>
          </p:cNvPr>
          <p:cNvSpPr>
            <a:spLocks noGrp="1"/>
          </p:cNvSpPr>
          <p:nvPr>
            <p:ph type="ftr" idx="14"/>
          </p:nvPr>
        </p:nvSpPr>
        <p:spPr/>
        <p:txBody>
          <a:bodyPr/>
          <a:lstStyle/>
          <a:p>
            <a:r>
              <a:rPr lang="en-GB"/>
              <a:t>Leif Wilhelmsson, Ericsson AB</a:t>
            </a:r>
            <a:endParaRPr lang="en-GB" dirty="0"/>
          </a:p>
        </p:txBody>
      </p:sp>
      <p:sp>
        <p:nvSpPr>
          <p:cNvPr id="6" name="Date Placeholder 5">
            <a:extLst>
              <a:ext uri="{FF2B5EF4-FFF2-40B4-BE49-F238E27FC236}">
                <a16:creationId xmlns:a16="http://schemas.microsoft.com/office/drawing/2014/main" id="{51574B5F-BBFA-4711-9789-A5319FC1B205}"/>
              </a:ext>
            </a:extLst>
          </p:cNvPr>
          <p:cNvSpPr>
            <a:spLocks noGrp="1"/>
          </p:cNvSpPr>
          <p:nvPr>
            <p:ph type="dt" idx="15"/>
          </p:nvPr>
        </p:nvSpPr>
        <p:spPr/>
        <p:txBody>
          <a:bodyPr/>
          <a:lstStyle/>
          <a:p>
            <a:r>
              <a:rPr lang="en-US"/>
              <a:t>May, 2018</a:t>
            </a:r>
            <a:endParaRPr lang="en-GB" dirty="0"/>
          </a:p>
        </p:txBody>
      </p:sp>
      <p:pic>
        <p:nvPicPr>
          <p:cNvPr id="8" name="Picture 7">
            <a:extLst>
              <a:ext uri="{FF2B5EF4-FFF2-40B4-BE49-F238E27FC236}">
                <a16:creationId xmlns:a16="http://schemas.microsoft.com/office/drawing/2014/main" id="{715AD607-A77A-437D-A262-FFF74B4234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7450" y="1510845"/>
            <a:ext cx="5256584" cy="3197815"/>
          </a:xfrm>
          <a:prstGeom prst="rect">
            <a:avLst/>
          </a:prstGeom>
        </p:spPr>
      </p:pic>
    </p:spTree>
    <p:extLst>
      <p:ext uri="{BB962C8B-B14F-4D97-AF65-F5344CB8AC3E}">
        <p14:creationId xmlns:p14="http://schemas.microsoft.com/office/powerpoint/2010/main" val="74189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2E8E2-380E-4F08-A53F-964C48D0BDF1}"/>
              </a:ext>
            </a:extLst>
          </p:cNvPr>
          <p:cNvSpPr>
            <a:spLocks noGrp="1"/>
          </p:cNvSpPr>
          <p:nvPr>
            <p:ph type="title"/>
          </p:nvPr>
        </p:nvSpPr>
        <p:spPr/>
        <p:txBody>
          <a:bodyPr/>
          <a:lstStyle/>
          <a:p>
            <a:r>
              <a:rPr lang="en-US" dirty="0"/>
              <a:t>Simulation Results, Cont’d</a:t>
            </a:r>
          </a:p>
        </p:txBody>
      </p:sp>
      <p:sp>
        <p:nvSpPr>
          <p:cNvPr id="3" name="Content Placeholder 2">
            <a:extLst>
              <a:ext uri="{FF2B5EF4-FFF2-40B4-BE49-F238E27FC236}">
                <a16:creationId xmlns:a16="http://schemas.microsoft.com/office/drawing/2014/main" id="{C1D9AC95-122C-4DDA-BB1B-B2EADA915544}"/>
              </a:ext>
            </a:extLst>
          </p:cNvPr>
          <p:cNvSpPr>
            <a:spLocks noGrp="1"/>
          </p:cNvSpPr>
          <p:nvPr>
            <p:ph idx="1"/>
          </p:nvPr>
        </p:nvSpPr>
        <p:spPr>
          <a:xfrm>
            <a:off x="914401" y="4749206"/>
            <a:ext cx="10361084" cy="1442729"/>
          </a:xfrm>
        </p:spPr>
        <p:txBody>
          <a:bodyPr/>
          <a:lstStyle/>
          <a:p>
            <a:pPr>
              <a:buFont typeface="Arial" panose="020B0604020202020204" pitchFamily="34" charset="0"/>
              <a:buChar char="•"/>
            </a:pPr>
            <a:r>
              <a:rPr lang="en-US" dirty="0"/>
              <a:t>In what follows phase aligned sequences will be assumed</a:t>
            </a:r>
          </a:p>
          <a:p>
            <a:pPr>
              <a:buFont typeface="Arial" panose="020B0604020202020204" pitchFamily="34" charset="0"/>
              <a:buChar char="•"/>
            </a:pPr>
            <a:r>
              <a:rPr lang="en-US" dirty="0"/>
              <a:t>With the total power split between the low rate and the high rate, the loss in performance is about 3 dB with linear PA. </a:t>
            </a:r>
          </a:p>
        </p:txBody>
      </p:sp>
      <p:sp>
        <p:nvSpPr>
          <p:cNvPr id="4" name="Slide Number Placeholder 3">
            <a:extLst>
              <a:ext uri="{FF2B5EF4-FFF2-40B4-BE49-F238E27FC236}">
                <a16:creationId xmlns:a16="http://schemas.microsoft.com/office/drawing/2014/main" id="{74EC28D3-9128-4957-B21F-01F85398119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D9C9E2C-FEA0-4EE2-8F78-1C9216D5DF7E}"/>
              </a:ext>
            </a:extLst>
          </p:cNvPr>
          <p:cNvSpPr>
            <a:spLocks noGrp="1"/>
          </p:cNvSpPr>
          <p:nvPr>
            <p:ph type="ftr" idx="14"/>
          </p:nvPr>
        </p:nvSpPr>
        <p:spPr/>
        <p:txBody>
          <a:bodyPr/>
          <a:lstStyle/>
          <a:p>
            <a:r>
              <a:rPr lang="en-GB"/>
              <a:t>Leif Wilhelmsson, Ericsson AB</a:t>
            </a:r>
            <a:endParaRPr lang="en-GB" dirty="0"/>
          </a:p>
        </p:txBody>
      </p:sp>
      <p:sp>
        <p:nvSpPr>
          <p:cNvPr id="6" name="Date Placeholder 5">
            <a:extLst>
              <a:ext uri="{FF2B5EF4-FFF2-40B4-BE49-F238E27FC236}">
                <a16:creationId xmlns:a16="http://schemas.microsoft.com/office/drawing/2014/main" id="{51574B5F-BBFA-4711-9789-A5319FC1B205}"/>
              </a:ext>
            </a:extLst>
          </p:cNvPr>
          <p:cNvSpPr>
            <a:spLocks noGrp="1"/>
          </p:cNvSpPr>
          <p:nvPr>
            <p:ph type="dt" idx="15"/>
          </p:nvPr>
        </p:nvSpPr>
        <p:spPr/>
        <p:txBody>
          <a:bodyPr/>
          <a:lstStyle/>
          <a:p>
            <a:r>
              <a:rPr lang="en-US"/>
              <a:t>May, 2018</a:t>
            </a:r>
            <a:endParaRPr lang="en-GB" dirty="0"/>
          </a:p>
        </p:txBody>
      </p:sp>
      <p:pic>
        <p:nvPicPr>
          <p:cNvPr id="8" name="Picture 7">
            <a:extLst>
              <a:ext uri="{FF2B5EF4-FFF2-40B4-BE49-F238E27FC236}">
                <a16:creationId xmlns:a16="http://schemas.microsoft.com/office/drawing/2014/main" id="{715AD607-A77A-437D-A262-FFF74B4234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5480" y="1553768"/>
            <a:ext cx="5256584" cy="3197815"/>
          </a:xfrm>
          <a:prstGeom prst="rect">
            <a:avLst/>
          </a:prstGeom>
        </p:spPr>
      </p:pic>
      <p:pic>
        <p:nvPicPr>
          <p:cNvPr id="15" name="Picture 14">
            <a:extLst>
              <a:ext uri="{FF2B5EF4-FFF2-40B4-BE49-F238E27FC236}">
                <a16:creationId xmlns:a16="http://schemas.microsoft.com/office/drawing/2014/main" id="{9C8C5FF2-D665-40AB-B3CC-2A4987A1B4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96200" y="2015842"/>
            <a:ext cx="3641551" cy="2127335"/>
          </a:xfrm>
          <a:prstGeom prst="rect">
            <a:avLst/>
          </a:prstGeom>
        </p:spPr>
      </p:pic>
    </p:spTree>
    <p:extLst>
      <p:ext uri="{BB962C8B-B14F-4D97-AF65-F5344CB8AC3E}">
        <p14:creationId xmlns:p14="http://schemas.microsoft.com/office/powerpoint/2010/main" val="2989436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2E8E2-380E-4F08-A53F-964C48D0BDF1}"/>
              </a:ext>
            </a:extLst>
          </p:cNvPr>
          <p:cNvSpPr>
            <a:spLocks noGrp="1"/>
          </p:cNvSpPr>
          <p:nvPr>
            <p:ph type="title"/>
          </p:nvPr>
        </p:nvSpPr>
        <p:spPr/>
        <p:txBody>
          <a:bodyPr/>
          <a:lstStyle/>
          <a:p>
            <a:r>
              <a:rPr lang="en-US" dirty="0"/>
              <a:t>Simulation Results, Cont’d</a:t>
            </a:r>
          </a:p>
        </p:txBody>
      </p:sp>
      <p:sp>
        <p:nvSpPr>
          <p:cNvPr id="3" name="Content Placeholder 2">
            <a:extLst>
              <a:ext uri="{FF2B5EF4-FFF2-40B4-BE49-F238E27FC236}">
                <a16:creationId xmlns:a16="http://schemas.microsoft.com/office/drawing/2014/main" id="{C1D9AC95-122C-4DDA-BB1B-B2EADA915544}"/>
              </a:ext>
            </a:extLst>
          </p:cNvPr>
          <p:cNvSpPr>
            <a:spLocks noGrp="1"/>
          </p:cNvSpPr>
          <p:nvPr>
            <p:ph idx="1"/>
          </p:nvPr>
        </p:nvSpPr>
        <p:spPr>
          <a:xfrm>
            <a:off x="914401" y="4749206"/>
            <a:ext cx="10361084" cy="1442729"/>
          </a:xfrm>
        </p:spPr>
        <p:txBody>
          <a:bodyPr/>
          <a:lstStyle/>
          <a:p>
            <a:pPr>
              <a:buFont typeface="Arial" panose="020B0604020202020204" pitchFamily="34" charset="0"/>
              <a:buChar char="•"/>
            </a:pPr>
            <a:r>
              <a:rPr lang="en-US" dirty="0"/>
              <a:t>The basic assumption of orthogonality assumes a linear transmitter, what when the PA is driven into the non-linear region?</a:t>
            </a:r>
          </a:p>
          <a:p>
            <a:pPr>
              <a:buFont typeface="Arial" panose="020B0604020202020204" pitchFamily="34" charset="0"/>
              <a:buChar char="•"/>
            </a:pPr>
            <a:r>
              <a:rPr lang="en-US" dirty="0"/>
              <a:t>There is a loss, but even at only 3 dB OBO the loss is acceptable. </a:t>
            </a:r>
          </a:p>
          <a:p>
            <a:pPr>
              <a:buFont typeface="Arial" panose="020B0604020202020204" pitchFamily="34" charset="0"/>
              <a:buChar char="•"/>
            </a:pPr>
            <a:r>
              <a:rPr lang="en-US" dirty="0"/>
              <a:t>Driving it much harder then 3 dB, it will start to degrade severely</a:t>
            </a:r>
          </a:p>
        </p:txBody>
      </p:sp>
      <p:sp>
        <p:nvSpPr>
          <p:cNvPr id="4" name="Slide Number Placeholder 3">
            <a:extLst>
              <a:ext uri="{FF2B5EF4-FFF2-40B4-BE49-F238E27FC236}">
                <a16:creationId xmlns:a16="http://schemas.microsoft.com/office/drawing/2014/main" id="{74EC28D3-9128-4957-B21F-01F85398119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D9C9E2C-FEA0-4EE2-8F78-1C9216D5DF7E}"/>
              </a:ext>
            </a:extLst>
          </p:cNvPr>
          <p:cNvSpPr>
            <a:spLocks noGrp="1"/>
          </p:cNvSpPr>
          <p:nvPr>
            <p:ph type="ftr" idx="14"/>
          </p:nvPr>
        </p:nvSpPr>
        <p:spPr/>
        <p:txBody>
          <a:bodyPr/>
          <a:lstStyle/>
          <a:p>
            <a:r>
              <a:rPr lang="en-GB"/>
              <a:t>Leif Wilhelmsson, Ericsson AB</a:t>
            </a:r>
            <a:endParaRPr lang="en-GB" dirty="0"/>
          </a:p>
        </p:txBody>
      </p:sp>
      <p:sp>
        <p:nvSpPr>
          <p:cNvPr id="6" name="Date Placeholder 5">
            <a:extLst>
              <a:ext uri="{FF2B5EF4-FFF2-40B4-BE49-F238E27FC236}">
                <a16:creationId xmlns:a16="http://schemas.microsoft.com/office/drawing/2014/main" id="{51574B5F-BBFA-4711-9789-A5319FC1B205}"/>
              </a:ext>
            </a:extLst>
          </p:cNvPr>
          <p:cNvSpPr>
            <a:spLocks noGrp="1"/>
          </p:cNvSpPr>
          <p:nvPr>
            <p:ph type="dt" idx="15"/>
          </p:nvPr>
        </p:nvSpPr>
        <p:spPr/>
        <p:txBody>
          <a:bodyPr/>
          <a:lstStyle/>
          <a:p>
            <a:r>
              <a:rPr lang="en-US"/>
              <a:t>May, 2018</a:t>
            </a:r>
            <a:endParaRPr lang="en-GB" dirty="0"/>
          </a:p>
        </p:txBody>
      </p:sp>
      <p:pic>
        <p:nvPicPr>
          <p:cNvPr id="9" name="Picture 8">
            <a:extLst>
              <a:ext uri="{FF2B5EF4-FFF2-40B4-BE49-F238E27FC236}">
                <a16:creationId xmlns:a16="http://schemas.microsoft.com/office/drawing/2014/main" id="{D6D94A91-BFB2-41E4-A9E8-0DCFB7532C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59129" y="1463429"/>
            <a:ext cx="5671628" cy="3285777"/>
          </a:xfrm>
          <a:prstGeom prst="rect">
            <a:avLst/>
          </a:prstGeom>
        </p:spPr>
      </p:pic>
    </p:spTree>
    <p:extLst>
      <p:ext uri="{BB962C8B-B14F-4D97-AF65-F5344CB8AC3E}">
        <p14:creationId xmlns:p14="http://schemas.microsoft.com/office/powerpoint/2010/main" val="1315537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2E8E2-380E-4F08-A53F-964C48D0BDF1}"/>
              </a:ext>
            </a:extLst>
          </p:cNvPr>
          <p:cNvSpPr>
            <a:spLocks noGrp="1"/>
          </p:cNvSpPr>
          <p:nvPr>
            <p:ph type="title"/>
          </p:nvPr>
        </p:nvSpPr>
        <p:spPr/>
        <p:txBody>
          <a:bodyPr/>
          <a:lstStyle/>
          <a:p>
            <a:r>
              <a:rPr lang="en-US" dirty="0"/>
              <a:t>Simulation Results, Cont’d</a:t>
            </a:r>
          </a:p>
        </p:txBody>
      </p:sp>
      <p:sp>
        <p:nvSpPr>
          <p:cNvPr id="3" name="Content Placeholder 2">
            <a:extLst>
              <a:ext uri="{FF2B5EF4-FFF2-40B4-BE49-F238E27FC236}">
                <a16:creationId xmlns:a16="http://schemas.microsoft.com/office/drawing/2014/main" id="{C1D9AC95-122C-4DDA-BB1B-B2EADA915544}"/>
              </a:ext>
            </a:extLst>
          </p:cNvPr>
          <p:cNvSpPr>
            <a:spLocks noGrp="1"/>
          </p:cNvSpPr>
          <p:nvPr>
            <p:ph idx="1"/>
          </p:nvPr>
        </p:nvSpPr>
        <p:spPr>
          <a:xfrm>
            <a:off x="914401" y="4749206"/>
            <a:ext cx="10361084" cy="1442729"/>
          </a:xfrm>
        </p:spPr>
        <p:txBody>
          <a:bodyPr/>
          <a:lstStyle/>
          <a:p>
            <a:pPr>
              <a:buFont typeface="Arial" panose="020B0604020202020204" pitchFamily="34" charset="0"/>
              <a:buChar char="•"/>
            </a:pPr>
            <a:r>
              <a:rPr lang="en-US" dirty="0"/>
              <a:t>By changing the power offset between the low rate and high rate sequences it is possible to improve the performance for one at the expense to the performance for the other </a:t>
            </a:r>
          </a:p>
        </p:txBody>
      </p:sp>
      <p:sp>
        <p:nvSpPr>
          <p:cNvPr id="4" name="Slide Number Placeholder 3">
            <a:extLst>
              <a:ext uri="{FF2B5EF4-FFF2-40B4-BE49-F238E27FC236}">
                <a16:creationId xmlns:a16="http://schemas.microsoft.com/office/drawing/2014/main" id="{74EC28D3-9128-4957-B21F-01F85398119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D9C9E2C-FEA0-4EE2-8F78-1C9216D5DF7E}"/>
              </a:ext>
            </a:extLst>
          </p:cNvPr>
          <p:cNvSpPr>
            <a:spLocks noGrp="1"/>
          </p:cNvSpPr>
          <p:nvPr>
            <p:ph type="ftr" idx="14"/>
          </p:nvPr>
        </p:nvSpPr>
        <p:spPr/>
        <p:txBody>
          <a:bodyPr/>
          <a:lstStyle/>
          <a:p>
            <a:r>
              <a:rPr lang="en-GB"/>
              <a:t>Leif Wilhelmsson, Ericsson AB</a:t>
            </a:r>
            <a:endParaRPr lang="en-GB" dirty="0"/>
          </a:p>
        </p:txBody>
      </p:sp>
      <p:sp>
        <p:nvSpPr>
          <p:cNvPr id="6" name="Date Placeholder 5">
            <a:extLst>
              <a:ext uri="{FF2B5EF4-FFF2-40B4-BE49-F238E27FC236}">
                <a16:creationId xmlns:a16="http://schemas.microsoft.com/office/drawing/2014/main" id="{51574B5F-BBFA-4711-9789-A5319FC1B205}"/>
              </a:ext>
            </a:extLst>
          </p:cNvPr>
          <p:cNvSpPr>
            <a:spLocks noGrp="1"/>
          </p:cNvSpPr>
          <p:nvPr>
            <p:ph type="dt" idx="15"/>
          </p:nvPr>
        </p:nvSpPr>
        <p:spPr/>
        <p:txBody>
          <a:bodyPr/>
          <a:lstStyle/>
          <a:p>
            <a:r>
              <a:rPr lang="en-US"/>
              <a:t>May, 2018</a:t>
            </a:r>
            <a:endParaRPr lang="en-GB" dirty="0"/>
          </a:p>
        </p:txBody>
      </p:sp>
      <p:pic>
        <p:nvPicPr>
          <p:cNvPr id="8" name="Picture 7">
            <a:extLst>
              <a:ext uri="{FF2B5EF4-FFF2-40B4-BE49-F238E27FC236}">
                <a16:creationId xmlns:a16="http://schemas.microsoft.com/office/drawing/2014/main" id="{6F54481A-743B-4D49-A339-1C7BA977C3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5480" y="1663171"/>
            <a:ext cx="4569281" cy="3018579"/>
          </a:xfrm>
          <a:prstGeom prst="rect">
            <a:avLst/>
          </a:prstGeom>
        </p:spPr>
      </p:pic>
      <p:pic>
        <p:nvPicPr>
          <p:cNvPr id="10" name="Picture 9">
            <a:extLst>
              <a:ext uri="{FF2B5EF4-FFF2-40B4-BE49-F238E27FC236}">
                <a16:creationId xmlns:a16="http://schemas.microsoft.com/office/drawing/2014/main" id="{FF23445B-8940-4EB4-A6A3-DF5E38BA8C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33934" y="2108794"/>
            <a:ext cx="3641551" cy="2127335"/>
          </a:xfrm>
          <a:prstGeom prst="rect">
            <a:avLst/>
          </a:prstGeom>
        </p:spPr>
      </p:pic>
    </p:spTree>
    <p:extLst>
      <p:ext uri="{BB962C8B-B14F-4D97-AF65-F5344CB8AC3E}">
        <p14:creationId xmlns:p14="http://schemas.microsoft.com/office/powerpoint/2010/main" val="2962657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2E19C-1CE3-4AC6-9FE5-6D107C47743D}"/>
              </a:ext>
            </a:extLst>
          </p:cNvPr>
          <p:cNvSpPr>
            <a:spLocks noGrp="1"/>
          </p:cNvSpPr>
          <p:nvPr>
            <p:ph type="title"/>
          </p:nvPr>
        </p:nvSpPr>
        <p:spPr/>
        <p:txBody>
          <a:bodyPr/>
          <a:lstStyle/>
          <a:p>
            <a:r>
              <a:rPr lang="sv-SE" dirty="0" err="1"/>
              <a:t>Modifications</a:t>
            </a:r>
            <a:r>
              <a:rPr lang="sv-SE" dirty="0"/>
              <a:t> to the packet </a:t>
            </a:r>
            <a:r>
              <a:rPr lang="sv-SE" dirty="0" err="1"/>
              <a:t>structure</a:t>
            </a:r>
            <a:endParaRPr lang="en-US" dirty="0"/>
          </a:p>
        </p:txBody>
      </p:sp>
      <p:sp>
        <p:nvSpPr>
          <p:cNvPr id="3" name="Content Placeholder 2">
            <a:extLst>
              <a:ext uri="{FF2B5EF4-FFF2-40B4-BE49-F238E27FC236}">
                <a16:creationId xmlns:a16="http://schemas.microsoft.com/office/drawing/2014/main" id="{ECBE3736-1A7C-4239-8054-0226D6589F10}"/>
              </a:ext>
            </a:extLst>
          </p:cNvPr>
          <p:cNvSpPr>
            <a:spLocks noGrp="1"/>
          </p:cNvSpPr>
          <p:nvPr>
            <p:ph idx="1"/>
          </p:nvPr>
        </p:nvSpPr>
        <p:spPr/>
        <p:txBody>
          <a:bodyPr/>
          <a:lstStyle/>
          <a:p>
            <a:pPr>
              <a:buFont typeface="Arial" panose="020B0604020202020204" pitchFamily="34" charset="0"/>
              <a:buChar char="•"/>
            </a:pPr>
            <a:r>
              <a:rPr lang="en-US" dirty="0"/>
              <a:t>To benefit from being able to multiplex two data streams, we need to</a:t>
            </a:r>
          </a:p>
          <a:p>
            <a:pPr lvl="1">
              <a:buFont typeface="Arial" panose="020B0604020202020204" pitchFamily="34" charset="0"/>
              <a:buChar char="•"/>
            </a:pPr>
            <a:r>
              <a:rPr lang="en-US" dirty="0"/>
              <a:t>ensure the overhead e.g. in terms of synchronization is not increased</a:t>
            </a:r>
          </a:p>
          <a:p>
            <a:pPr lvl="1">
              <a:buFont typeface="Arial" panose="020B0604020202020204" pitchFamily="34" charset="0"/>
              <a:buChar char="•"/>
            </a:pPr>
            <a:r>
              <a:rPr lang="en-US" dirty="0"/>
              <a:t>the two intended receivers can be addressed in a simple way without increasing overhead</a:t>
            </a:r>
          </a:p>
          <a:p>
            <a:pPr lvl="1">
              <a:buFont typeface="Arial" panose="020B0604020202020204" pitchFamily="34" charset="0"/>
              <a:buChar char="•"/>
            </a:pPr>
            <a:endParaRPr lang="en-US" dirty="0"/>
          </a:p>
          <a:p>
            <a:pPr>
              <a:buFont typeface="Arial" panose="020B0604020202020204" pitchFamily="34" charset="0"/>
              <a:buChar char="•"/>
            </a:pPr>
            <a:r>
              <a:rPr lang="en-US" dirty="0"/>
              <a:t>In addition, it is desirable to </a:t>
            </a:r>
          </a:p>
          <a:p>
            <a:pPr lvl="1">
              <a:buFont typeface="Arial" panose="020B0604020202020204" pitchFamily="34" charset="0"/>
              <a:buChar char="•"/>
            </a:pPr>
            <a:r>
              <a:rPr lang="en-US" dirty="0"/>
              <a:t>introduce multiplexing as a optional feature in such a way that it will be transparent for receivers not supporting the feature</a:t>
            </a:r>
          </a:p>
          <a:p>
            <a:pPr lvl="1">
              <a:buFont typeface="Arial" panose="020B0604020202020204" pitchFamily="34" charset="0"/>
              <a:buChar char="•"/>
            </a:pPr>
            <a:r>
              <a:rPr lang="en-US" dirty="0"/>
              <a:t>keep the feature that no explicit signaling of the data rate is needed (it can be determined based on the used </a:t>
            </a:r>
            <a:r>
              <a:rPr lang="en-US" dirty="0" err="1"/>
              <a:t>syncword</a:t>
            </a:r>
            <a:r>
              <a:rPr lang="en-US" dirty="0"/>
              <a:t>)  </a:t>
            </a:r>
          </a:p>
        </p:txBody>
      </p:sp>
      <p:sp>
        <p:nvSpPr>
          <p:cNvPr id="4" name="Slide Number Placeholder 3">
            <a:extLst>
              <a:ext uri="{FF2B5EF4-FFF2-40B4-BE49-F238E27FC236}">
                <a16:creationId xmlns:a16="http://schemas.microsoft.com/office/drawing/2014/main" id="{93DC85F8-AB5F-4518-837B-15D72CB377C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5A95F44B-6560-4916-94B2-6B1E822E9B88}"/>
              </a:ext>
            </a:extLst>
          </p:cNvPr>
          <p:cNvSpPr>
            <a:spLocks noGrp="1"/>
          </p:cNvSpPr>
          <p:nvPr>
            <p:ph type="ftr" idx="14"/>
          </p:nvPr>
        </p:nvSpPr>
        <p:spPr/>
        <p:txBody>
          <a:bodyPr/>
          <a:lstStyle/>
          <a:p>
            <a:r>
              <a:rPr lang="en-GB"/>
              <a:t>Leif Wilhelmsson, Ericsson AB</a:t>
            </a:r>
            <a:endParaRPr lang="en-GB" dirty="0"/>
          </a:p>
        </p:txBody>
      </p:sp>
      <p:sp>
        <p:nvSpPr>
          <p:cNvPr id="6" name="Date Placeholder 5">
            <a:extLst>
              <a:ext uri="{FF2B5EF4-FFF2-40B4-BE49-F238E27FC236}">
                <a16:creationId xmlns:a16="http://schemas.microsoft.com/office/drawing/2014/main" id="{176966B7-7D12-40AA-8501-F63B2E7D4F77}"/>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644330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FBD3F-B51F-4610-A5C7-8F45FFEA718F}"/>
              </a:ext>
            </a:extLst>
          </p:cNvPr>
          <p:cNvSpPr>
            <a:spLocks noGrp="1"/>
          </p:cNvSpPr>
          <p:nvPr>
            <p:ph type="title"/>
          </p:nvPr>
        </p:nvSpPr>
        <p:spPr/>
        <p:txBody>
          <a:bodyPr/>
          <a:lstStyle/>
          <a:p>
            <a:r>
              <a:rPr lang="sv-SE" dirty="0" err="1"/>
              <a:t>Modifications</a:t>
            </a:r>
            <a:r>
              <a:rPr lang="sv-SE" dirty="0"/>
              <a:t> to the packet </a:t>
            </a:r>
            <a:r>
              <a:rPr lang="sv-SE" dirty="0" err="1"/>
              <a:t>structure</a:t>
            </a:r>
            <a:br>
              <a:rPr lang="sv-SE" dirty="0"/>
            </a:br>
            <a:endParaRPr lang="en-US" dirty="0"/>
          </a:p>
        </p:txBody>
      </p:sp>
      <p:sp>
        <p:nvSpPr>
          <p:cNvPr id="3" name="Content Placeholder 2">
            <a:extLst>
              <a:ext uri="{FF2B5EF4-FFF2-40B4-BE49-F238E27FC236}">
                <a16:creationId xmlns:a16="http://schemas.microsoft.com/office/drawing/2014/main" id="{EDE82F32-50F2-4630-BCE9-53B0D8004C95}"/>
              </a:ext>
            </a:extLst>
          </p:cNvPr>
          <p:cNvSpPr>
            <a:spLocks noGrp="1"/>
          </p:cNvSpPr>
          <p:nvPr>
            <p:ph idx="1"/>
          </p:nvPr>
        </p:nvSpPr>
        <p:spPr>
          <a:xfrm>
            <a:off x="926706" y="3943869"/>
            <a:ext cx="10361084" cy="1411747"/>
          </a:xfrm>
        </p:spPr>
        <p:txBody>
          <a:bodyPr/>
          <a:lstStyle/>
          <a:p>
            <a:pPr>
              <a:buFont typeface="Arial" panose="020B0604020202020204" pitchFamily="34" charset="0"/>
              <a:buChar char="•"/>
            </a:pPr>
            <a:r>
              <a:rPr lang="en-US" sz="2000" dirty="0"/>
              <a:t>It is suggested that multiplexing of the two data rates is viewed as a low rate packet transmission (with an additional orthogonal high rate packet multiplexed)</a:t>
            </a:r>
          </a:p>
          <a:p>
            <a:pPr>
              <a:buFont typeface="Arial" panose="020B0604020202020204" pitchFamily="34" charset="0"/>
              <a:buChar char="•"/>
            </a:pPr>
            <a:r>
              <a:rPr lang="en-US" sz="2000" dirty="0"/>
              <a:t>The </a:t>
            </a:r>
            <a:r>
              <a:rPr lang="en-US" sz="2000" dirty="0" err="1"/>
              <a:t>syncword</a:t>
            </a:r>
            <a:r>
              <a:rPr lang="en-US" sz="2000" dirty="0"/>
              <a:t> for the low data rate is thus (re-)used, and the overall time for synchronization is not increased compared the low rate mode</a:t>
            </a:r>
          </a:p>
          <a:p>
            <a:pPr>
              <a:buFont typeface="Arial" panose="020B0604020202020204" pitchFamily="34" charset="0"/>
              <a:buChar char="•"/>
            </a:pPr>
            <a:r>
              <a:rPr lang="en-US" sz="2000" dirty="0"/>
              <a:t>A receiver not supporting multiplexing only processes the packet using the low rate</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E44E33FE-797A-4860-A2E2-C41C63E90C8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2514FDC-D499-442F-B95B-86D4C95A4C50}"/>
              </a:ext>
            </a:extLst>
          </p:cNvPr>
          <p:cNvSpPr>
            <a:spLocks noGrp="1"/>
          </p:cNvSpPr>
          <p:nvPr>
            <p:ph type="ftr" idx="14"/>
          </p:nvPr>
        </p:nvSpPr>
        <p:spPr/>
        <p:txBody>
          <a:bodyPr/>
          <a:lstStyle/>
          <a:p>
            <a:r>
              <a:rPr lang="en-GB"/>
              <a:t>Leif Wilhelmsson, Ericsson AB</a:t>
            </a:r>
            <a:endParaRPr lang="en-GB" dirty="0"/>
          </a:p>
        </p:txBody>
      </p:sp>
      <p:sp>
        <p:nvSpPr>
          <p:cNvPr id="6" name="Date Placeholder 5">
            <a:extLst>
              <a:ext uri="{FF2B5EF4-FFF2-40B4-BE49-F238E27FC236}">
                <a16:creationId xmlns:a16="http://schemas.microsoft.com/office/drawing/2014/main" id="{2BA563F6-3939-4C42-9FC9-3841F07C9798}"/>
              </a:ext>
            </a:extLst>
          </p:cNvPr>
          <p:cNvSpPr>
            <a:spLocks noGrp="1"/>
          </p:cNvSpPr>
          <p:nvPr>
            <p:ph type="dt" idx="15"/>
          </p:nvPr>
        </p:nvSpPr>
        <p:spPr/>
        <p:txBody>
          <a:bodyPr/>
          <a:lstStyle/>
          <a:p>
            <a:r>
              <a:rPr lang="en-US"/>
              <a:t>May, 2018</a:t>
            </a:r>
            <a:endParaRPr lang="en-GB" dirty="0"/>
          </a:p>
        </p:txBody>
      </p:sp>
      <p:graphicFrame>
        <p:nvGraphicFramePr>
          <p:cNvPr id="7" name="Table 6">
            <a:extLst>
              <a:ext uri="{FF2B5EF4-FFF2-40B4-BE49-F238E27FC236}">
                <a16:creationId xmlns:a16="http://schemas.microsoft.com/office/drawing/2014/main" id="{76021D19-DFAB-40B0-B419-E686C1F82977}"/>
              </a:ext>
            </a:extLst>
          </p:cNvPr>
          <p:cNvGraphicFramePr>
            <a:graphicFrameLocks noGrp="1"/>
          </p:cNvGraphicFramePr>
          <p:nvPr>
            <p:extLst/>
          </p:nvPr>
        </p:nvGraphicFramePr>
        <p:xfrm>
          <a:off x="3397225" y="2094680"/>
          <a:ext cx="2710023" cy="708798"/>
        </p:xfrm>
        <a:graphic>
          <a:graphicData uri="http://schemas.openxmlformats.org/drawingml/2006/table">
            <a:tbl>
              <a:tblPr/>
              <a:tblGrid>
                <a:gridCol w="469696">
                  <a:extLst>
                    <a:ext uri="{9D8B030D-6E8A-4147-A177-3AD203B41FA5}">
                      <a16:colId xmlns:a16="http://schemas.microsoft.com/office/drawing/2014/main" val="2539054846"/>
                    </a:ext>
                  </a:extLst>
                </a:gridCol>
                <a:gridCol w="820403">
                  <a:extLst>
                    <a:ext uri="{9D8B030D-6E8A-4147-A177-3AD203B41FA5}">
                      <a16:colId xmlns:a16="http://schemas.microsoft.com/office/drawing/2014/main" val="4129908872"/>
                    </a:ext>
                  </a:extLst>
                </a:gridCol>
                <a:gridCol w="632524">
                  <a:extLst>
                    <a:ext uri="{9D8B030D-6E8A-4147-A177-3AD203B41FA5}">
                      <a16:colId xmlns:a16="http://schemas.microsoft.com/office/drawing/2014/main" val="735905952"/>
                    </a:ext>
                  </a:extLst>
                </a:gridCol>
                <a:gridCol w="787400">
                  <a:extLst>
                    <a:ext uri="{9D8B030D-6E8A-4147-A177-3AD203B41FA5}">
                      <a16:colId xmlns:a16="http://schemas.microsoft.com/office/drawing/2014/main" val="1623248372"/>
                    </a:ext>
                  </a:extLst>
                </a:gridCol>
              </a:tblGrid>
              <a:tr h="308536">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Frame Control</a:t>
                      </a: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dirty="0">
                          <a:solidFill>
                            <a:srgbClr val="000000"/>
                          </a:solidFill>
                          <a:effectLst/>
                          <a:latin typeface="Arial" panose="020B0604020202020204" pitchFamily="34" charset="0"/>
                          <a:ea typeface="Times New Roman" panose="02020603050405020304" pitchFamily="18" charset="0"/>
                        </a:rPr>
                        <a:t>Address</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TD</a:t>
                      </a:r>
                      <a:r>
                        <a:rPr lang="en-US" sz="800" kern="1200" baseline="0" dirty="0">
                          <a:solidFill>
                            <a:srgbClr val="000000"/>
                          </a:solidFill>
                          <a:effectLst/>
                          <a:latin typeface="Arial" panose="020B0604020202020204" pitchFamily="34" charset="0"/>
                          <a:ea typeface="Times New Roman" panose="02020603050405020304" pitchFamily="18" charset="0"/>
                          <a:cs typeface="+mn-cs"/>
                        </a:rPr>
                        <a:t> </a:t>
                      </a:r>
                      <a:r>
                        <a:rPr lang="en-US" sz="800" kern="1200" dirty="0">
                          <a:solidFill>
                            <a:srgbClr val="000000"/>
                          </a:solidFill>
                          <a:effectLst/>
                          <a:latin typeface="Arial" panose="020B0604020202020204" pitchFamily="34" charset="0"/>
                          <a:ea typeface="Times New Roman" panose="02020603050405020304" pitchFamily="18" charset="0"/>
                          <a:cs typeface="+mn-cs"/>
                        </a:rPr>
                        <a:t>Control</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2224222"/>
                  </a:ext>
                </a:extLst>
              </a:tr>
              <a:tr h="400262">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p>
                  </a:txBody>
                  <a:tcPr marL="76200" marR="76200" marT="101600" marB="76200" anchor="ctr">
                    <a:lnL>
                      <a:noFill/>
                    </a:lnL>
                    <a:lnR>
                      <a:noFill/>
                    </a:lnR>
                    <a:lnT>
                      <a:noFill/>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8</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12</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12</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82555960"/>
                  </a:ext>
                </a:extLst>
              </a:tr>
            </a:tbl>
          </a:graphicData>
        </a:graphic>
      </p:graphicFrame>
      <p:graphicFrame>
        <p:nvGraphicFramePr>
          <p:cNvPr id="8" name="Table 7">
            <a:extLst>
              <a:ext uri="{FF2B5EF4-FFF2-40B4-BE49-F238E27FC236}">
                <a16:creationId xmlns:a16="http://schemas.microsoft.com/office/drawing/2014/main" id="{AEA9850E-DAFA-40B5-8D54-EF631B2C9F74}"/>
              </a:ext>
            </a:extLst>
          </p:cNvPr>
          <p:cNvGraphicFramePr>
            <a:graphicFrameLocks noGrp="1"/>
          </p:cNvGraphicFramePr>
          <p:nvPr>
            <p:extLst/>
          </p:nvPr>
        </p:nvGraphicFramePr>
        <p:xfrm>
          <a:off x="4109533" y="1590018"/>
          <a:ext cx="3367569" cy="321991"/>
        </p:xfrm>
        <a:graphic>
          <a:graphicData uri="http://schemas.openxmlformats.org/drawingml/2006/table">
            <a:tbl>
              <a:tblPr/>
              <a:tblGrid>
                <a:gridCol w="177800">
                  <a:extLst>
                    <a:ext uri="{9D8B030D-6E8A-4147-A177-3AD203B41FA5}">
                      <a16:colId xmlns:a16="http://schemas.microsoft.com/office/drawing/2014/main" val="20000"/>
                    </a:ext>
                  </a:extLst>
                </a:gridCol>
                <a:gridCol w="860374">
                  <a:extLst>
                    <a:ext uri="{9D8B030D-6E8A-4147-A177-3AD203B41FA5}">
                      <a16:colId xmlns:a16="http://schemas.microsoft.com/office/drawing/2014/main" val="20001"/>
                    </a:ext>
                  </a:extLst>
                </a:gridCol>
                <a:gridCol w="966068">
                  <a:extLst>
                    <a:ext uri="{9D8B030D-6E8A-4147-A177-3AD203B41FA5}">
                      <a16:colId xmlns:a16="http://schemas.microsoft.com/office/drawing/2014/main" val="20002"/>
                    </a:ext>
                  </a:extLst>
                </a:gridCol>
                <a:gridCol w="755473">
                  <a:extLst>
                    <a:ext uri="{9D8B030D-6E8A-4147-A177-3AD203B41FA5}">
                      <a16:colId xmlns:a16="http://schemas.microsoft.com/office/drawing/2014/main" val="684398795"/>
                    </a:ext>
                  </a:extLst>
                </a:gridCol>
                <a:gridCol w="607854">
                  <a:extLst>
                    <a:ext uri="{9D8B030D-6E8A-4147-A177-3AD203B41FA5}">
                      <a16:colId xmlns:a16="http://schemas.microsoft.com/office/drawing/2014/main" val="20004"/>
                    </a:ext>
                  </a:extLst>
                </a:gridCol>
              </a:tblGrid>
              <a:tr h="321991">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dirty="0" err="1">
                          <a:solidFill>
                            <a:srgbClr val="000000"/>
                          </a:solidFill>
                          <a:effectLst/>
                          <a:latin typeface="Arial" panose="020B0604020202020204" pitchFamily="34" charset="0"/>
                          <a:ea typeface="Times New Roman" panose="02020603050405020304" pitchFamily="18" charset="0"/>
                        </a:rPr>
                        <a:t>Syncword</a:t>
                      </a: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MAC Header</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Frame Body</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FCS</a:t>
                      </a: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cxnSp>
        <p:nvCxnSpPr>
          <p:cNvPr id="10" name="Straight Arrow Connector 9">
            <a:extLst>
              <a:ext uri="{FF2B5EF4-FFF2-40B4-BE49-F238E27FC236}">
                <a16:creationId xmlns:a16="http://schemas.microsoft.com/office/drawing/2014/main" id="{D5D743BF-065C-4288-9DCB-1137C99517A1}"/>
              </a:ext>
            </a:extLst>
          </p:cNvPr>
          <p:cNvCxnSpPr/>
          <p:nvPr/>
        </p:nvCxnSpPr>
        <p:spPr bwMode="auto">
          <a:xfrm flipH="1">
            <a:off x="3857147" y="1912009"/>
            <a:ext cx="1278751" cy="18267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aphicFrame>
        <p:nvGraphicFramePr>
          <p:cNvPr id="11" name="Table 10">
            <a:extLst>
              <a:ext uri="{FF2B5EF4-FFF2-40B4-BE49-F238E27FC236}">
                <a16:creationId xmlns:a16="http://schemas.microsoft.com/office/drawing/2014/main" id="{D9D0B762-42CA-4CCF-9CA9-4B66B5636406}"/>
              </a:ext>
            </a:extLst>
          </p:cNvPr>
          <p:cNvGraphicFramePr>
            <a:graphicFrameLocks noGrp="1"/>
          </p:cNvGraphicFramePr>
          <p:nvPr>
            <p:extLst/>
          </p:nvPr>
        </p:nvGraphicFramePr>
        <p:xfrm>
          <a:off x="6879484" y="2094965"/>
          <a:ext cx="847725" cy="656589"/>
        </p:xfrm>
        <a:graphic>
          <a:graphicData uri="http://schemas.openxmlformats.org/drawingml/2006/table">
            <a:tbl>
              <a:tblPr/>
              <a:tblGrid>
                <a:gridCol w="847725">
                  <a:extLst>
                    <a:ext uri="{9D8B030D-6E8A-4147-A177-3AD203B41FA5}">
                      <a16:colId xmlns:a16="http://schemas.microsoft.com/office/drawing/2014/main" val="20001"/>
                    </a:ext>
                  </a:extLst>
                </a:gridCol>
              </a:tblGrid>
              <a:tr h="294124">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CRC/MIC</a:t>
                      </a: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62465">
                <a:tc>
                  <a:txBody>
                    <a:bodyPr/>
                    <a:lstStyle/>
                    <a:p>
                      <a:pPr marL="0" marR="0" algn="ctr">
                        <a:lnSpc>
                          <a:spcPts val="800"/>
                        </a:lnSpc>
                        <a:spcBef>
                          <a:spcPts val="0"/>
                        </a:spcBef>
                        <a:spcAft>
                          <a:spcPts val="0"/>
                        </a:spcAft>
                      </a:pPr>
                      <a:endParaRPr lang="en-US" sz="800" dirty="0">
                        <a:solidFill>
                          <a:srgbClr val="000000"/>
                        </a:solidFill>
                        <a:effectLst/>
                        <a:latin typeface="Arial" panose="020B0604020202020204" pitchFamily="34" charset="0"/>
                        <a:ea typeface="Times New Roman" panose="02020603050405020304" pitchFamily="18" charset="0"/>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2"/>
                  </a:ext>
                </a:extLst>
              </a:tr>
            </a:tbl>
          </a:graphicData>
        </a:graphic>
      </p:graphicFrame>
      <p:cxnSp>
        <p:nvCxnSpPr>
          <p:cNvPr id="12" name="Straight Arrow Connector 11">
            <a:extLst>
              <a:ext uri="{FF2B5EF4-FFF2-40B4-BE49-F238E27FC236}">
                <a16:creationId xmlns:a16="http://schemas.microsoft.com/office/drawing/2014/main" id="{8C06CF45-2338-4D61-8120-E92AE2699C51}"/>
              </a:ext>
            </a:extLst>
          </p:cNvPr>
          <p:cNvCxnSpPr/>
          <p:nvPr/>
        </p:nvCxnSpPr>
        <p:spPr bwMode="auto">
          <a:xfrm>
            <a:off x="6107248" y="1885305"/>
            <a:ext cx="9149" cy="19776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3" name="Straight Arrow Connector 12">
            <a:extLst>
              <a:ext uri="{FF2B5EF4-FFF2-40B4-BE49-F238E27FC236}">
                <a16:creationId xmlns:a16="http://schemas.microsoft.com/office/drawing/2014/main" id="{CA0DA721-A82D-4A6C-97E1-810F40D7B056}"/>
              </a:ext>
            </a:extLst>
          </p:cNvPr>
          <p:cNvCxnSpPr/>
          <p:nvPr/>
        </p:nvCxnSpPr>
        <p:spPr bwMode="auto">
          <a:xfrm>
            <a:off x="7477102" y="1908356"/>
            <a:ext cx="260342" cy="18632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38670767-14E5-4A22-A570-37C6CAE8B4C7}"/>
              </a:ext>
            </a:extLst>
          </p:cNvPr>
          <p:cNvCxnSpPr/>
          <p:nvPr/>
        </p:nvCxnSpPr>
        <p:spPr bwMode="auto">
          <a:xfrm>
            <a:off x="6869248" y="1908356"/>
            <a:ext cx="0" cy="18632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pic>
        <p:nvPicPr>
          <p:cNvPr id="15" name="table">
            <a:extLst>
              <a:ext uri="{FF2B5EF4-FFF2-40B4-BE49-F238E27FC236}">
                <a16:creationId xmlns:a16="http://schemas.microsoft.com/office/drawing/2014/main" id="{0FC33950-B9A8-4810-9087-78475795B4FD}"/>
              </a:ext>
            </a:extLst>
          </p:cNvPr>
          <p:cNvPicPr/>
          <p:nvPr/>
        </p:nvPicPr>
        <p:blipFill>
          <a:blip r:embed="rId2"/>
          <a:stretch>
            <a:fillRect/>
          </a:stretch>
        </p:blipFill>
        <p:spPr>
          <a:xfrm>
            <a:off x="2468407" y="2911011"/>
            <a:ext cx="2662555" cy="679450"/>
          </a:xfrm>
          <a:prstGeom prst="rect">
            <a:avLst/>
          </a:prstGeom>
        </p:spPr>
      </p:pic>
      <p:cxnSp>
        <p:nvCxnSpPr>
          <p:cNvPr id="16" name="Straight Arrow Connector 15">
            <a:extLst>
              <a:ext uri="{FF2B5EF4-FFF2-40B4-BE49-F238E27FC236}">
                <a16:creationId xmlns:a16="http://schemas.microsoft.com/office/drawing/2014/main" id="{E6F4A9B1-3704-4238-A91E-A0FCBFBC92EB}"/>
              </a:ext>
            </a:extLst>
          </p:cNvPr>
          <p:cNvCxnSpPr>
            <a:cxnSpLocks/>
          </p:cNvCxnSpPr>
          <p:nvPr/>
        </p:nvCxnSpPr>
        <p:spPr bwMode="auto">
          <a:xfrm>
            <a:off x="4698914" y="2404876"/>
            <a:ext cx="432048" cy="5092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9" name="Straight Arrow Connector 18">
            <a:extLst>
              <a:ext uri="{FF2B5EF4-FFF2-40B4-BE49-F238E27FC236}">
                <a16:creationId xmlns:a16="http://schemas.microsoft.com/office/drawing/2014/main" id="{6E0342A2-CA76-4AD0-AC44-17A8C8E91A23}"/>
              </a:ext>
            </a:extLst>
          </p:cNvPr>
          <p:cNvCxnSpPr>
            <a:cxnSpLocks/>
          </p:cNvCxnSpPr>
          <p:nvPr/>
        </p:nvCxnSpPr>
        <p:spPr bwMode="auto">
          <a:xfrm flipH="1">
            <a:off x="2896757" y="2404876"/>
            <a:ext cx="960390" cy="5092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281368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306B8-FCEB-4CDB-A450-D70126C56F51}"/>
              </a:ext>
            </a:extLst>
          </p:cNvPr>
          <p:cNvSpPr>
            <a:spLocks noGrp="1"/>
          </p:cNvSpPr>
          <p:nvPr>
            <p:ph type="title"/>
          </p:nvPr>
        </p:nvSpPr>
        <p:spPr/>
        <p:txBody>
          <a:bodyPr/>
          <a:lstStyle/>
          <a:p>
            <a:r>
              <a:rPr lang="sv-SE" dirty="0" err="1"/>
              <a:t>Modifications</a:t>
            </a:r>
            <a:r>
              <a:rPr lang="sv-SE" dirty="0"/>
              <a:t> to the packet </a:t>
            </a:r>
            <a:r>
              <a:rPr lang="sv-SE" dirty="0" err="1"/>
              <a:t>structure</a:t>
            </a:r>
            <a:endParaRPr lang="en-US" dirty="0"/>
          </a:p>
        </p:txBody>
      </p:sp>
      <p:sp>
        <p:nvSpPr>
          <p:cNvPr id="4" name="Slide Number Placeholder 3">
            <a:extLst>
              <a:ext uri="{FF2B5EF4-FFF2-40B4-BE49-F238E27FC236}">
                <a16:creationId xmlns:a16="http://schemas.microsoft.com/office/drawing/2014/main" id="{C04223C4-E6A5-4A8C-AF8D-89E694DE18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32580B4-9DB4-4F59-B22C-8AF70576DE84}"/>
              </a:ext>
            </a:extLst>
          </p:cNvPr>
          <p:cNvSpPr>
            <a:spLocks noGrp="1"/>
          </p:cNvSpPr>
          <p:nvPr>
            <p:ph type="ftr" idx="14"/>
          </p:nvPr>
        </p:nvSpPr>
        <p:spPr/>
        <p:txBody>
          <a:bodyPr/>
          <a:lstStyle/>
          <a:p>
            <a:r>
              <a:rPr lang="en-GB"/>
              <a:t>Leif Wilhelmsson, Ericsson AB</a:t>
            </a:r>
            <a:endParaRPr lang="en-GB" dirty="0"/>
          </a:p>
        </p:txBody>
      </p:sp>
      <p:sp>
        <p:nvSpPr>
          <p:cNvPr id="6" name="Date Placeholder 5">
            <a:extLst>
              <a:ext uri="{FF2B5EF4-FFF2-40B4-BE49-F238E27FC236}">
                <a16:creationId xmlns:a16="http://schemas.microsoft.com/office/drawing/2014/main" id="{E6B5FC2B-E4CE-470F-BCCD-E3723A94AE78}"/>
              </a:ext>
            </a:extLst>
          </p:cNvPr>
          <p:cNvSpPr>
            <a:spLocks noGrp="1"/>
          </p:cNvSpPr>
          <p:nvPr>
            <p:ph type="dt" idx="15"/>
          </p:nvPr>
        </p:nvSpPr>
        <p:spPr/>
        <p:txBody>
          <a:bodyPr/>
          <a:lstStyle/>
          <a:p>
            <a:r>
              <a:rPr lang="en-US"/>
              <a:t>May, 2018</a:t>
            </a:r>
            <a:endParaRPr lang="en-GB" dirty="0"/>
          </a:p>
        </p:txBody>
      </p:sp>
      <p:graphicFrame>
        <p:nvGraphicFramePr>
          <p:cNvPr id="7" name="Table 6">
            <a:extLst>
              <a:ext uri="{FF2B5EF4-FFF2-40B4-BE49-F238E27FC236}">
                <a16:creationId xmlns:a16="http://schemas.microsoft.com/office/drawing/2014/main" id="{E444B53A-47C2-4134-895C-67A6DFD92808}"/>
              </a:ext>
            </a:extLst>
          </p:cNvPr>
          <p:cNvGraphicFramePr>
            <a:graphicFrameLocks noGrp="1"/>
          </p:cNvGraphicFramePr>
          <p:nvPr>
            <p:extLst>
              <p:ext uri="{D42A27DB-BD31-4B8C-83A1-F6EECF244321}">
                <p14:modId xmlns:p14="http://schemas.microsoft.com/office/powerpoint/2010/main" val="119964011"/>
              </p:ext>
            </p:extLst>
          </p:nvPr>
        </p:nvGraphicFramePr>
        <p:xfrm>
          <a:off x="4151784" y="1941179"/>
          <a:ext cx="2710023" cy="708798"/>
        </p:xfrm>
        <a:graphic>
          <a:graphicData uri="http://schemas.openxmlformats.org/drawingml/2006/table">
            <a:tbl>
              <a:tblPr/>
              <a:tblGrid>
                <a:gridCol w="469696">
                  <a:extLst>
                    <a:ext uri="{9D8B030D-6E8A-4147-A177-3AD203B41FA5}">
                      <a16:colId xmlns:a16="http://schemas.microsoft.com/office/drawing/2014/main" val="2539054846"/>
                    </a:ext>
                  </a:extLst>
                </a:gridCol>
                <a:gridCol w="820403">
                  <a:extLst>
                    <a:ext uri="{9D8B030D-6E8A-4147-A177-3AD203B41FA5}">
                      <a16:colId xmlns:a16="http://schemas.microsoft.com/office/drawing/2014/main" val="4129908872"/>
                    </a:ext>
                  </a:extLst>
                </a:gridCol>
                <a:gridCol w="632524">
                  <a:extLst>
                    <a:ext uri="{9D8B030D-6E8A-4147-A177-3AD203B41FA5}">
                      <a16:colId xmlns:a16="http://schemas.microsoft.com/office/drawing/2014/main" val="735905952"/>
                    </a:ext>
                  </a:extLst>
                </a:gridCol>
                <a:gridCol w="787400">
                  <a:extLst>
                    <a:ext uri="{9D8B030D-6E8A-4147-A177-3AD203B41FA5}">
                      <a16:colId xmlns:a16="http://schemas.microsoft.com/office/drawing/2014/main" val="1623248372"/>
                    </a:ext>
                  </a:extLst>
                </a:gridCol>
              </a:tblGrid>
              <a:tr h="308536">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Frame Control</a:t>
                      </a: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dirty="0">
                          <a:solidFill>
                            <a:srgbClr val="000000"/>
                          </a:solidFill>
                          <a:effectLst/>
                          <a:latin typeface="Arial" panose="020B0604020202020204" pitchFamily="34" charset="0"/>
                          <a:ea typeface="Times New Roman" panose="02020603050405020304" pitchFamily="18" charset="0"/>
                        </a:rPr>
                        <a:t>Address</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kern="1200" dirty="0">
                          <a:solidFill>
                            <a:srgbClr val="000000"/>
                          </a:solidFill>
                          <a:effectLst/>
                          <a:latin typeface="Arial" panose="020B0604020202020204" pitchFamily="34" charset="0"/>
                          <a:ea typeface="Times New Roman" panose="02020603050405020304" pitchFamily="18" charset="0"/>
                          <a:cs typeface="+mn-cs"/>
                        </a:rPr>
                        <a:t>TD</a:t>
                      </a:r>
                      <a:r>
                        <a:rPr lang="en-US" sz="800" kern="1200" baseline="0" dirty="0">
                          <a:solidFill>
                            <a:srgbClr val="000000"/>
                          </a:solidFill>
                          <a:effectLst/>
                          <a:latin typeface="Arial" panose="020B0604020202020204" pitchFamily="34" charset="0"/>
                          <a:ea typeface="Times New Roman" panose="02020603050405020304" pitchFamily="18" charset="0"/>
                          <a:cs typeface="+mn-cs"/>
                        </a:rPr>
                        <a:t> </a:t>
                      </a:r>
                      <a:r>
                        <a:rPr lang="en-US" sz="800" kern="1200" dirty="0">
                          <a:solidFill>
                            <a:srgbClr val="000000"/>
                          </a:solidFill>
                          <a:effectLst/>
                          <a:latin typeface="Arial" panose="020B0604020202020204" pitchFamily="34" charset="0"/>
                          <a:ea typeface="Times New Roman" panose="02020603050405020304" pitchFamily="18" charset="0"/>
                          <a:cs typeface="+mn-cs"/>
                        </a:rPr>
                        <a:t>Control</a:t>
                      </a: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2224222"/>
                  </a:ext>
                </a:extLst>
              </a:tr>
              <a:tr h="400262">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p>
                  </a:txBody>
                  <a:tcPr marL="76200" marR="76200" marT="101600" marB="76200" anchor="ctr">
                    <a:lnL>
                      <a:noFill/>
                    </a:lnL>
                    <a:lnR>
                      <a:noFill/>
                    </a:lnR>
                    <a:lnT>
                      <a:noFill/>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8</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12</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ts val="800"/>
                        </a:lnSpc>
                        <a:spcBef>
                          <a:spcPts val="0"/>
                        </a:spcBef>
                        <a:spcAft>
                          <a:spcPts val="0"/>
                        </a:spcAft>
                      </a:pPr>
                      <a:r>
                        <a:rPr lang="en-US" sz="800" b="0" kern="1200" dirty="0">
                          <a:solidFill>
                            <a:schemeClr val="tx1"/>
                          </a:solidFill>
                          <a:effectLst/>
                          <a:latin typeface="Arial" panose="020B0604020202020204" pitchFamily="34" charset="0"/>
                          <a:ea typeface="Times New Roman" panose="02020603050405020304" pitchFamily="18" charset="0"/>
                          <a:cs typeface="+mn-cs"/>
                        </a:rPr>
                        <a:t>12</a:t>
                      </a: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82555960"/>
                  </a:ext>
                </a:extLst>
              </a:tr>
            </a:tbl>
          </a:graphicData>
        </a:graphic>
      </p:graphicFrame>
      <p:pic>
        <p:nvPicPr>
          <p:cNvPr id="9" name="table">
            <a:extLst>
              <a:ext uri="{FF2B5EF4-FFF2-40B4-BE49-F238E27FC236}">
                <a16:creationId xmlns:a16="http://schemas.microsoft.com/office/drawing/2014/main" id="{BFF16140-2383-48DE-BA96-10661C2F84F8}"/>
              </a:ext>
            </a:extLst>
          </p:cNvPr>
          <p:cNvPicPr/>
          <p:nvPr/>
        </p:nvPicPr>
        <p:blipFill>
          <a:blip r:embed="rId2"/>
          <a:stretch>
            <a:fillRect/>
          </a:stretch>
        </p:blipFill>
        <p:spPr>
          <a:xfrm>
            <a:off x="3215680" y="2757510"/>
            <a:ext cx="2662555" cy="679450"/>
          </a:xfrm>
          <a:prstGeom prst="rect">
            <a:avLst/>
          </a:prstGeom>
        </p:spPr>
      </p:pic>
      <p:cxnSp>
        <p:nvCxnSpPr>
          <p:cNvPr id="10" name="Straight Arrow Connector 9">
            <a:extLst>
              <a:ext uri="{FF2B5EF4-FFF2-40B4-BE49-F238E27FC236}">
                <a16:creationId xmlns:a16="http://schemas.microsoft.com/office/drawing/2014/main" id="{51CE10F1-5537-4591-BF7D-51DF89161393}"/>
              </a:ext>
            </a:extLst>
          </p:cNvPr>
          <p:cNvCxnSpPr>
            <a:cxnSpLocks/>
          </p:cNvCxnSpPr>
          <p:nvPr/>
        </p:nvCxnSpPr>
        <p:spPr bwMode="auto">
          <a:xfrm>
            <a:off x="5453473" y="2251375"/>
            <a:ext cx="432048" cy="5092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 name="Straight Arrow Connector 10">
            <a:extLst>
              <a:ext uri="{FF2B5EF4-FFF2-40B4-BE49-F238E27FC236}">
                <a16:creationId xmlns:a16="http://schemas.microsoft.com/office/drawing/2014/main" id="{3C1814CA-AF5A-453C-B400-88C37395862E}"/>
              </a:ext>
            </a:extLst>
          </p:cNvPr>
          <p:cNvCxnSpPr>
            <a:cxnSpLocks/>
          </p:cNvCxnSpPr>
          <p:nvPr/>
        </p:nvCxnSpPr>
        <p:spPr bwMode="auto">
          <a:xfrm flipH="1">
            <a:off x="3651316" y="2251375"/>
            <a:ext cx="960390" cy="5092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2" name="Rectangle 11">
            <a:extLst>
              <a:ext uri="{FF2B5EF4-FFF2-40B4-BE49-F238E27FC236}">
                <a16:creationId xmlns:a16="http://schemas.microsoft.com/office/drawing/2014/main" id="{2D456E92-0A69-4DCC-BCBF-EA1715CBEDD8}"/>
              </a:ext>
            </a:extLst>
          </p:cNvPr>
          <p:cNvSpPr/>
          <p:nvPr/>
        </p:nvSpPr>
        <p:spPr bwMode="auto">
          <a:xfrm>
            <a:off x="5878235" y="2771468"/>
            <a:ext cx="2450013" cy="259509"/>
          </a:xfrm>
          <a:prstGeom prst="rect">
            <a:avLst/>
          </a:prstGeom>
          <a:noFill/>
          <a:ln w="222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Rectangle 12">
            <a:extLst>
              <a:ext uri="{FF2B5EF4-FFF2-40B4-BE49-F238E27FC236}">
                <a16:creationId xmlns:a16="http://schemas.microsoft.com/office/drawing/2014/main" id="{0FD358A4-AE2F-4630-A708-15DD327AFEC6}"/>
              </a:ext>
            </a:extLst>
          </p:cNvPr>
          <p:cNvSpPr/>
          <p:nvPr/>
        </p:nvSpPr>
        <p:spPr bwMode="auto">
          <a:xfrm>
            <a:off x="9016336" y="3698363"/>
            <a:ext cx="457530" cy="259509"/>
          </a:xfrm>
          <a:prstGeom prst="rect">
            <a:avLst/>
          </a:prstGeom>
          <a:noFill/>
          <a:ln w="222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197FCFD8-EF03-493D-BC82-70D69DC518A3}"/>
              </a:ext>
            </a:extLst>
          </p:cNvPr>
          <p:cNvSpPr/>
          <p:nvPr/>
        </p:nvSpPr>
        <p:spPr bwMode="auto">
          <a:xfrm>
            <a:off x="8328248" y="2769929"/>
            <a:ext cx="2450013" cy="259509"/>
          </a:xfrm>
          <a:prstGeom prst="rect">
            <a:avLst/>
          </a:prstGeom>
          <a:noFill/>
          <a:ln w="222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A4B62AE4-C2CB-4E37-8EE9-8292B0818F83}"/>
              </a:ext>
            </a:extLst>
          </p:cNvPr>
          <p:cNvSpPr/>
          <p:nvPr/>
        </p:nvSpPr>
        <p:spPr bwMode="auto">
          <a:xfrm>
            <a:off x="9477521" y="3698363"/>
            <a:ext cx="641930" cy="259509"/>
          </a:xfrm>
          <a:prstGeom prst="rect">
            <a:avLst/>
          </a:prstGeom>
          <a:noFill/>
          <a:ln w="222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D7BF386F-E8AD-4E03-A39D-22039074E859}"/>
              </a:ext>
            </a:extLst>
          </p:cNvPr>
          <p:cNvSpPr/>
          <p:nvPr/>
        </p:nvSpPr>
        <p:spPr bwMode="auto">
          <a:xfrm>
            <a:off x="10119451" y="3698362"/>
            <a:ext cx="641930" cy="259509"/>
          </a:xfrm>
          <a:prstGeom prst="rect">
            <a:avLst/>
          </a:prstGeom>
          <a:noFill/>
          <a:ln w="2222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760C3646-A7B7-4385-8831-828C897D78DF}"/>
              </a:ext>
            </a:extLst>
          </p:cNvPr>
          <p:cNvSpPr txBox="1"/>
          <p:nvPr/>
        </p:nvSpPr>
        <p:spPr>
          <a:xfrm>
            <a:off x="6632755" y="2731945"/>
            <a:ext cx="857927" cy="338554"/>
          </a:xfrm>
          <a:prstGeom prst="rect">
            <a:avLst/>
          </a:prstGeom>
          <a:noFill/>
        </p:spPr>
        <p:txBody>
          <a:bodyPr wrap="none" rtlCol="0">
            <a:spAutoFit/>
          </a:bodyPr>
          <a:lstStyle/>
          <a:p>
            <a:r>
              <a:rPr lang="en-US" sz="1600" dirty="0">
                <a:solidFill>
                  <a:schemeClr val="tx1"/>
                </a:solidFill>
              </a:rPr>
              <a:t>Address</a:t>
            </a:r>
          </a:p>
        </p:txBody>
      </p:sp>
      <p:sp>
        <p:nvSpPr>
          <p:cNvPr id="18" name="TextBox 17">
            <a:extLst>
              <a:ext uri="{FF2B5EF4-FFF2-40B4-BE49-F238E27FC236}">
                <a16:creationId xmlns:a16="http://schemas.microsoft.com/office/drawing/2014/main" id="{11D3B9B1-4A0E-444A-8C2A-B2F2E0223D24}"/>
              </a:ext>
            </a:extLst>
          </p:cNvPr>
          <p:cNvSpPr txBox="1"/>
          <p:nvPr/>
        </p:nvSpPr>
        <p:spPr>
          <a:xfrm>
            <a:off x="9111890" y="2730406"/>
            <a:ext cx="1091966" cy="338554"/>
          </a:xfrm>
          <a:prstGeom prst="rect">
            <a:avLst/>
          </a:prstGeom>
          <a:noFill/>
        </p:spPr>
        <p:txBody>
          <a:bodyPr wrap="none" rtlCol="0">
            <a:spAutoFit/>
          </a:bodyPr>
          <a:lstStyle/>
          <a:p>
            <a:r>
              <a:rPr lang="en-US" sz="1600" dirty="0">
                <a:solidFill>
                  <a:schemeClr val="tx1"/>
                </a:solidFill>
              </a:rPr>
              <a:t>TD control</a:t>
            </a:r>
          </a:p>
        </p:txBody>
      </p:sp>
      <p:sp>
        <p:nvSpPr>
          <p:cNvPr id="19" name="TextBox 18">
            <a:extLst>
              <a:ext uri="{FF2B5EF4-FFF2-40B4-BE49-F238E27FC236}">
                <a16:creationId xmlns:a16="http://schemas.microsoft.com/office/drawing/2014/main" id="{64683473-EBBB-4C86-90D1-1E9A604AB32D}"/>
              </a:ext>
            </a:extLst>
          </p:cNvPr>
          <p:cNvSpPr txBox="1"/>
          <p:nvPr/>
        </p:nvSpPr>
        <p:spPr>
          <a:xfrm>
            <a:off x="1039495" y="2679606"/>
            <a:ext cx="1362874" cy="461665"/>
          </a:xfrm>
          <a:prstGeom prst="rect">
            <a:avLst/>
          </a:prstGeom>
          <a:noFill/>
        </p:spPr>
        <p:txBody>
          <a:bodyPr wrap="none" rtlCol="0">
            <a:spAutoFit/>
          </a:bodyPr>
          <a:lstStyle/>
          <a:p>
            <a:r>
              <a:rPr lang="en-US" dirty="0">
                <a:solidFill>
                  <a:schemeClr val="tx1"/>
                </a:solidFill>
              </a:rPr>
              <a:t>Low rate </a:t>
            </a:r>
          </a:p>
        </p:txBody>
      </p:sp>
      <p:sp>
        <p:nvSpPr>
          <p:cNvPr id="20" name="TextBox 19">
            <a:extLst>
              <a:ext uri="{FF2B5EF4-FFF2-40B4-BE49-F238E27FC236}">
                <a16:creationId xmlns:a16="http://schemas.microsoft.com/office/drawing/2014/main" id="{256E6D02-42AC-441A-8D47-0107DB971498}"/>
              </a:ext>
            </a:extLst>
          </p:cNvPr>
          <p:cNvSpPr txBox="1"/>
          <p:nvPr/>
        </p:nvSpPr>
        <p:spPr>
          <a:xfrm>
            <a:off x="990960" y="3500711"/>
            <a:ext cx="1414170" cy="461665"/>
          </a:xfrm>
          <a:prstGeom prst="rect">
            <a:avLst/>
          </a:prstGeom>
          <a:noFill/>
        </p:spPr>
        <p:txBody>
          <a:bodyPr wrap="none" rtlCol="0">
            <a:spAutoFit/>
          </a:bodyPr>
          <a:lstStyle/>
          <a:p>
            <a:r>
              <a:rPr lang="en-US" dirty="0">
                <a:solidFill>
                  <a:schemeClr val="tx1"/>
                </a:solidFill>
              </a:rPr>
              <a:t>High rate </a:t>
            </a:r>
          </a:p>
        </p:txBody>
      </p:sp>
      <p:sp>
        <p:nvSpPr>
          <p:cNvPr id="21" name="TextBox 20">
            <a:extLst>
              <a:ext uri="{FF2B5EF4-FFF2-40B4-BE49-F238E27FC236}">
                <a16:creationId xmlns:a16="http://schemas.microsoft.com/office/drawing/2014/main" id="{915BFFAD-7313-4670-B298-EB98F8FF2718}"/>
              </a:ext>
            </a:extLst>
          </p:cNvPr>
          <p:cNvSpPr txBox="1"/>
          <p:nvPr/>
        </p:nvSpPr>
        <p:spPr>
          <a:xfrm>
            <a:off x="9033074" y="3661920"/>
            <a:ext cx="463588" cy="307777"/>
          </a:xfrm>
          <a:prstGeom prst="rect">
            <a:avLst/>
          </a:prstGeom>
          <a:noFill/>
        </p:spPr>
        <p:txBody>
          <a:bodyPr wrap="none" rtlCol="0">
            <a:spAutoFit/>
          </a:bodyPr>
          <a:lstStyle/>
          <a:p>
            <a:r>
              <a:rPr lang="en-US" sz="1400" dirty="0">
                <a:solidFill>
                  <a:schemeClr val="tx1"/>
                </a:solidFill>
              </a:rPr>
              <a:t>Ctrl</a:t>
            </a:r>
          </a:p>
        </p:txBody>
      </p:sp>
      <p:sp>
        <p:nvSpPr>
          <p:cNvPr id="22" name="TextBox 21">
            <a:extLst>
              <a:ext uri="{FF2B5EF4-FFF2-40B4-BE49-F238E27FC236}">
                <a16:creationId xmlns:a16="http://schemas.microsoft.com/office/drawing/2014/main" id="{9A4CFFC9-BE46-40D7-931E-BA9DDA1E9F16}"/>
              </a:ext>
            </a:extLst>
          </p:cNvPr>
          <p:cNvSpPr txBox="1"/>
          <p:nvPr/>
        </p:nvSpPr>
        <p:spPr>
          <a:xfrm>
            <a:off x="9409373" y="3674227"/>
            <a:ext cx="774571" cy="307777"/>
          </a:xfrm>
          <a:prstGeom prst="rect">
            <a:avLst/>
          </a:prstGeom>
          <a:noFill/>
        </p:spPr>
        <p:txBody>
          <a:bodyPr wrap="none" rtlCol="0">
            <a:spAutoFit/>
          </a:bodyPr>
          <a:lstStyle/>
          <a:p>
            <a:r>
              <a:rPr lang="en-US" sz="1400" dirty="0">
                <a:solidFill>
                  <a:schemeClr val="tx1"/>
                </a:solidFill>
              </a:rPr>
              <a:t>Address</a:t>
            </a:r>
          </a:p>
        </p:txBody>
      </p:sp>
      <p:sp>
        <p:nvSpPr>
          <p:cNvPr id="23" name="TextBox 22">
            <a:extLst>
              <a:ext uri="{FF2B5EF4-FFF2-40B4-BE49-F238E27FC236}">
                <a16:creationId xmlns:a16="http://schemas.microsoft.com/office/drawing/2014/main" id="{9AFC90FE-D67F-47CB-A492-93EEB0F8A915}"/>
              </a:ext>
            </a:extLst>
          </p:cNvPr>
          <p:cNvSpPr txBox="1"/>
          <p:nvPr/>
        </p:nvSpPr>
        <p:spPr>
          <a:xfrm>
            <a:off x="10066756" y="3674226"/>
            <a:ext cx="747320" cy="307777"/>
          </a:xfrm>
          <a:prstGeom prst="rect">
            <a:avLst/>
          </a:prstGeom>
          <a:noFill/>
        </p:spPr>
        <p:txBody>
          <a:bodyPr wrap="none" rtlCol="0">
            <a:spAutoFit/>
          </a:bodyPr>
          <a:lstStyle/>
          <a:p>
            <a:r>
              <a:rPr lang="en-US" sz="1400" dirty="0">
                <a:solidFill>
                  <a:schemeClr val="tx1"/>
                </a:solidFill>
              </a:rPr>
              <a:t>TD Ctrl</a:t>
            </a:r>
          </a:p>
        </p:txBody>
      </p:sp>
      <p:sp>
        <p:nvSpPr>
          <p:cNvPr id="26" name="Content Placeholder 3">
            <a:extLst>
              <a:ext uri="{FF2B5EF4-FFF2-40B4-BE49-F238E27FC236}">
                <a16:creationId xmlns:a16="http://schemas.microsoft.com/office/drawing/2014/main" id="{2386C8D1-8EFA-443B-B19E-56B6B7C99697}"/>
              </a:ext>
            </a:extLst>
          </p:cNvPr>
          <p:cNvSpPr>
            <a:spLocks noGrp="1"/>
          </p:cNvSpPr>
          <p:nvPr>
            <p:ph idx="1"/>
          </p:nvPr>
        </p:nvSpPr>
        <p:spPr>
          <a:xfrm>
            <a:off x="914400" y="4652963"/>
            <a:ext cx="10361613" cy="1441450"/>
          </a:xfrm>
        </p:spPr>
        <p:txBody>
          <a:bodyPr/>
          <a:lstStyle/>
          <a:p>
            <a:pPr marL="457200" indent="-457200">
              <a:buFont typeface="Arial" panose="020B0604020202020204" pitchFamily="34" charset="0"/>
              <a:buChar char="•"/>
            </a:pPr>
            <a:r>
              <a:rPr lang="en-US" sz="2000" dirty="0"/>
              <a:t>It is proposed to multiplex the high rate in a staggered fashion such that a receiver switch to the high rate mode only if it has not been addressed using the low data rate</a:t>
            </a:r>
          </a:p>
          <a:p>
            <a:pPr marL="457200" indent="-457200">
              <a:buFont typeface="Arial" panose="020B0604020202020204" pitchFamily="34" charset="0"/>
              <a:buChar char="•"/>
            </a:pPr>
            <a:r>
              <a:rPr lang="en-US" sz="2000" dirty="0"/>
              <a:t>It is proposed to use the very same MAC header structure </a:t>
            </a:r>
          </a:p>
          <a:p>
            <a:pPr marL="457200" indent="-457200">
              <a:buFont typeface="Arial" panose="020B0604020202020204" pitchFamily="34" charset="0"/>
              <a:buChar char="•"/>
            </a:pPr>
            <a:r>
              <a:rPr lang="en-US" sz="2000" dirty="0"/>
              <a:t>Since higher data rate is 4x higher than the lower, the high rate control field can still be processed ahead of the control field for the lower rate </a:t>
            </a:r>
          </a:p>
        </p:txBody>
      </p:sp>
      <p:sp>
        <p:nvSpPr>
          <p:cNvPr id="3" name="TextBox 2">
            <a:extLst>
              <a:ext uri="{FF2B5EF4-FFF2-40B4-BE49-F238E27FC236}">
                <a16:creationId xmlns:a16="http://schemas.microsoft.com/office/drawing/2014/main" id="{34F5AAB9-26D0-4CE8-9666-91314397BE11}"/>
              </a:ext>
            </a:extLst>
          </p:cNvPr>
          <p:cNvSpPr txBox="1"/>
          <p:nvPr/>
        </p:nvSpPr>
        <p:spPr>
          <a:xfrm>
            <a:off x="10271139" y="4010949"/>
            <a:ext cx="338554" cy="276999"/>
          </a:xfrm>
          <a:prstGeom prst="rect">
            <a:avLst/>
          </a:prstGeom>
          <a:noFill/>
        </p:spPr>
        <p:txBody>
          <a:bodyPr wrap="none" rtlCol="0">
            <a:spAutoFit/>
          </a:bodyPr>
          <a:lstStyle/>
          <a:p>
            <a:r>
              <a:rPr lang="en-US" sz="1200" dirty="0">
                <a:solidFill>
                  <a:schemeClr val="tx1"/>
                </a:solidFill>
              </a:rPr>
              <a:t>12</a:t>
            </a:r>
          </a:p>
        </p:txBody>
      </p:sp>
      <p:sp>
        <p:nvSpPr>
          <p:cNvPr id="27" name="TextBox 26">
            <a:extLst>
              <a:ext uri="{FF2B5EF4-FFF2-40B4-BE49-F238E27FC236}">
                <a16:creationId xmlns:a16="http://schemas.microsoft.com/office/drawing/2014/main" id="{85D1E2EE-F147-4C2F-98C3-B97C3D107E12}"/>
              </a:ext>
            </a:extLst>
          </p:cNvPr>
          <p:cNvSpPr txBox="1"/>
          <p:nvPr/>
        </p:nvSpPr>
        <p:spPr>
          <a:xfrm>
            <a:off x="9076146" y="3982003"/>
            <a:ext cx="261610" cy="276999"/>
          </a:xfrm>
          <a:prstGeom prst="rect">
            <a:avLst/>
          </a:prstGeom>
          <a:noFill/>
        </p:spPr>
        <p:txBody>
          <a:bodyPr wrap="none" rtlCol="0">
            <a:spAutoFit/>
          </a:bodyPr>
          <a:lstStyle/>
          <a:p>
            <a:r>
              <a:rPr lang="en-US" sz="1200" dirty="0">
                <a:solidFill>
                  <a:schemeClr val="tx1"/>
                </a:solidFill>
              </a:rPr>
              <a:t>8</a:t>
            </a:r>
          </a:p>
        </p:txBody>
      </p:sp>
      <p:sp>
        <p:nvSpPr>
          <p:cNvPr id="28" name="TextBox 27">
            <a:extLst>
              <a:ext uri="{FF2B5EF4-FFF2-40B4-BE49-F238E27FC236}">
                <a16:creationId xmlns:a16="http://schemas.microsoft.com/office/drawing/2014/main" id="{1EDB35D6-7311-47F3-BCF4-26C13D8F7D9F}"/>
              </a:ext>
            </a:extLst>
          </p:cNvPr>
          <p:cNvSpPr txBox="1"/>
          <p:nvPr/>
        </p:nvSpPr>
        <p:spPr>
          <a:xfrm>
            <a:off x="9687108" y="4006140"/>
            <a:ext cx="338554" cy="276999"/>
          </a:xfrm>
          <a:prstGeom prst="rect">
            <a:avLst/>
          </a:prstGeom>
          <a:noFill/>
        </p:spPr>
        <p:txBody>
          <a:bodyPr wrap="none" rtlCol="0">
            <a:spAutoFit/>
          </a:bodyPr>
          <a:lstStyle/>
          <a:p>
            <a:r>
              <a:rPr lang="en-US" sz="1200" dirty="0">
                <a:solidFill>
                  <a:schemeClr val="tx1"/>
                </a:solidFill>
              </a:rPr>
              <a:t>12</a:t>
            </a:r>
          </a:p>
        </p:txBody>
      </p:sp>
      <p:sp>
        <p:nvSpPr>
          <p:cNvPr id="29" name="TextBox 28">
            <a:extLst>
              <a:ext uri="{FF2B5EF4-FFF2-40B4-BE49-F238E27FC236}">
                <a16:creationId xmlns:a16="http://schemas.microsoft.com/office/drawing/2014/main" id="{AE7A0254-6C27-49AD-8B39-4257EC1CF43A}"/>
              </a:ext>
            </a:extLst>
          </p:cNvPr>
          <p:cNvSpPr txBox="1"/>
          <p:nvPr/>
        </p:nvSpPr>
        <p:spPr>
          <a:xfrm>
            <a:off x="9423617" y="3034189"/>
            <a:ext cx="338554" cy="276999"/>
          </a:xfrm>
          <a:prstGeom prst="rect">
            <a:avLst/>
          </a:prstGeom>
          <a:noFill/>
        </p:spPr>
        <p:txBody>
          <a:bodyPr wrap="none" rtlCol="0">
            <a:spAutoFit/>
          </a:bodyPr>
          <a:lstStyle/>
          <a:p>
            <a:r>
              <a:rPr lang="en-US" sz="1200" dirty="0">
                <a:solidFill>
                  <a:schemeClr val="tx1"/>
                </a:solidFill>
              </a:rPr>
              <a:t>12</a:t>
            </a:r>
          </a:p>
        </p:txBody>
      </p:sp>
    </p:spTree>
    <p:extLst>
      <p:ext uri="{BB962C8B-B14F-4D97-AF65-F5344CB8AC3E}">
        <p14:creationId xmlns:p14="http://schemas.microsoft.com/office/powerpoint/2010/main" val="2442961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306B8-FCEB-4CDB-A450-D70126C56F51}"/>
              </a:ext>
            </a:extLst>
          </p:cNvPr>
          <p:cNvSpPr>
            <a:spLocks noGrp="1"/>
          </p:cNvSpPr>
          <p:nvPr>
            <p:ph type="title"/>
          </p:nvPr>
        </p:nvSpPr>
        <p:spPr/>
        <p:txBody>
          <a:bodyPr/>
          <a:lstStyle/>
          <a:p>
            <a:r>
              <a:rPr lang="sv-SE" dirty="0" err="1"/>
              <a:t>Modifications</a:t>
            </a:r>
            <a:r>
              <a:rPr lang="sv-SE" dirty="0"/>
              <a:t> to the packet </a:t>
            </a:r>
            <a:r>
              <a:rPr lang="sv-SE" dirty="0" err="1"/>
              <a:t>structure</a:t>
            </a:r>
            <a:endParaRPr lang="en-US" dirty="0"/>
          </a:p>
        </p:txBody>
      </p:sp>
      <p:sp>
        <p:nvSpPr>
          <p:cNvPr id="4" name="Slide Number Placeholder 3">
            <a:extLst>
              <a:ext uri="{FF2B5EF4-FFF2-40B4-BE49-F238E27FC236}">
                <a16:creationId xmlns:a16="http://schemas.microsoft.com/office/drawing/2014/main" id="{C04223C4-E6A5-4A8C-AF8D-89E694DE18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32580B4-9DB4-4F59-B22C-8AF70576DE84}"/>
              </a:ext>
            </a:extLst>
          </p:cNvPr>
          <p:cNvSpPr>
            <a:spLocks noGrp="1"/>
          </p:cNvSpPr>
          <p:nvPr>
            <p:ph type="ftr" idx="14"/>
          </p:nvPr>
        </p:nvSpPr>
        <p:spPr/>
        <p:txBody>
          <a:bodyPr/>
          <a:lstStyle/>
          <a:p>
            <a:r>
              <a:rPr lang="en-GB"/>
              <a:t>Leif Wilhelmsson, Ericsson AB</a:t>
            </a:r>
            <a:endParaRPr lang="en-GB" dirty="0"/>
          </a:p>
        </p:txBody>
      </p:sp>
      <p:sp>
        <p:nvSpPr>
          <p:cNvPr id="6" name="Date Placeholder 5">
            <a:extLst>
              <a:ext uri="{FF2B5EF4-FFF2-40B4-BE49-F238E27FC236}">
                <a16:creationId xmlns:a16="http://schemas.microsoft.com/office/drawing/2014/main" id="{E6B5FC2B-E4CE-470F-BCCD-E3723A94AE78}"/>
              </a:ext>
            </a:extLst>
          </p:cNvPr>
          <p:cNvSpPr>
            <a:spLocks noGrp="1"/>
          </p:cNvSpPr>
          <p:nvPr>
            <p:ph type="dt" idx="15"/>
          </p:nvPr>
        </p:nvSpPr>
        <p:spPr/>
        <p:txBody>
          <a:bodyPr/>
          <a:lstStyle/>
          <a:p>
            <a:r>
              <a:rPr lang="en-US"/>
              <a:t>May, 2018</a:t>
            </a:r>
            <a:endParaRPr lang="en-GB" dirty="0"/>
          </a:p>
        </p:txBody>
      </p:sp>
      <p:sp>
        <p:nvSpPr>
          <p:cNvPr id="26" name="Content Placeholder 3">
            <a:extLst>
              <a:ext uri="{FF2B5EF4-FFF2-40B4-BE49-F238E27FC236}">
                <a16:creationId xmlns:a16="http://schemas.microsoft.com/office/drawing/2014/main" id="{2386C8D1-8EFA-443B-B19E-56B6B7C99697}"/>
              </a:ext>
            </a:extLst>
          </p:cNvPr>
          <p:cNvSpPr>
            <a:spLocks noGrp="1"/>
          </p:cNvSpPr>
          <p:nvPr>
            <p:ph idx="1"/>
          </p:nvPr>
        </p:nvSpPr>
        <p:spPr>
          <a:xfrm>
            <a:off x="913872" y="1931291"/>
            <a:ext cx="10361613" cy="1441450"/>
          </a:xfrm>
        </p:spPr>
        <p:txBody>
          <a:bodyPr/>
          <a:lstStyle/>
          <a:p>
            <a:pPr marL="457200" indent="-457200">
              <a:buFont typeface="Arial" panose="020B0604020202020204" pitchFamily="34" charset="0"/>
              <a:buChar char="•"/>
            </a:pPr>
            <a:r>
              <a:rPr lang="en-US" sz="2000" dirty="0"/>
              <a:t>The presence of a high rate packet may be signaled using the reserved bit, so a receiver capable of multiplexing can determine whether it should also look for the high rate</a:t>
            </a:r>
          </a:p>
          <a:p>
            <a:pPr marL="457200" indent="-457200">
              <a:buFont typeface="Arial" panose="020B0604020202020204" pitchFamily="34" charset="0"/>
              <a:buChar char="•"/>
            </a:pPr>
            <a:r>
              <a:rPr lang="en-US" sz="2000" dirty="0"/>
              <a:t>It can also be signaled using the PCR, basically saying that every low rate packet may potentially also contain multiplexed high rate data. A receiver capable of multiplexing then always switch to high rate reception if not addressed using the low rate</a:t>
            </a:r>
          </a:p>
          <a:p>
            <a:pPr marL="457200" indent="-457200">
              <a:buFont typeface="Arial" panose="020B0604020202020204" pitchFamily="34" charset="0"/>
              <a:buChar char="•"/>
            </a:pPr>
            <a:endParaRPr lang="en-US" sz="2000" dirty="0"/>
          </a:p>
          <a:p>
            <a:pPr marL="457200" indent="-457200">
              <a:buFont typeface="Arial" panose="020B0604020202020204" pitchFamily="34" charset="0"/>
              <a:buChar char="•"/>
            </a:pPr>
            <a:r>
              <a:rPr lang="en-US" sz="2000" dirty="0"/>
              <a:t>Alternatives exist. One can also let one packet type denote multiplexing, and then process address fields in parallel. It seems this comes with some drawbacks</a:t>
            </a:r>
            <a:endParaRPr lang="en-US" sz="1600" dirty="0"/>
          </a:p>
          <a:p>
            <a:pPr marL="857250" lvl="1" indent="-457200">
              <a:buFont typeface="Arial" panose="020B0604020202020204" pitchFamily="34" charset="0"/>
              <a:buChar char="•"/>
            </a:pPr>
            <a:r>
              <a:rPr lang="en-US" sz="1600" dirty="0"/>
              <a:t>Parallel processing</a:t>
            </a:r>
          </a:p>
          <a:p>
            <a:pPr marL="857250" lvl="1" indent="-457200">
              <a:buFont typeface="Arial" panose="020B0604020202020204" pitchFamily="34" charset="0"/>
              <a:buChar char="•"/>
            </a:pPr>
            <a:r>
              <a:rPr lang="en-US" sz="1600" dirty="0"/>
              <a:t>Not entirely transparent for receivers not supporting multiplexing</a:t>
            </a:r>
          </a:p>
        </p:txBody>
      </p:sp>
    </p:spTree>
    <p:extLst>
      <p:ext uri="{BB962C8B-B14F-4D97-AF65-F5344CB8AC3E}">
        <p14:creationId xmlns:p14="http://schemas.microsoft.com/office/powerpoint/2010/main" val="4283952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Conclusions</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dirty="0"/>
              <a:t>A simple means to multiplex WUSs on the PHY was presented</a:t>
            </a:r>
          </a:p>
          <a:p>
            <a:pPr>
              <a:buFont typeface="Times New Roman" pitchFamily="16" charset="0"/>
              <a:buChar char="•"/>
            </a:pPr>
            <a:r>
              <a:rPr lang="en-GB" dirty="0"/>
              <a:t>The multiplexing is done in the “code domain”, exploring that Manchester coded symbols of different rates easily can be made orthogonal</a:t>
            </a:r>
          </a:p>
          <a:p>
            <a:pPr>
              <a:buFont typeface="Times New Roman" pitchFamily="16" charset="0"/>
              <a:buChar char="•"/>
            </a:pPr>
            <a:r>
              <a:rPr lang="en-GB" dirty="0"/>
              <a:t>Compared to multiplexing using FDM, the proposed approach has no impact on the radio implementation e.g. in terms of filter requirements</a:t>
            </a:r>
          </a:p>
          <a:p>
            <a:pPr>
              <a:buFont typeface="Times New Roman" pitchFamily="16" charset="0"/>
              <a:buChar char="•"/>
            </a:pPr>
            <a:r>
              <a:rPr lang="en-GB" dirty="0"/>
              <a:t>Although the receiver processing is non-linear, the idea still works</a:t>
            </a:r>
          </a:p>
          <a:p>
            <a:pPr>
              <a:buFont typeface="Times New Roman" pitchFamily="16" charset="0"/>
              <a:buChar char="•"/>
            </a:pPr>
            <a:r>
              <a:rPr lang="en-GB" dirty="0"/>
              <a:t>The multiplexing may be made transparent for the different WURs, and can thus be an optional feature by</a:t>
            </a:r>
          </a:p>
          <a:p>
            <a:pPr lvl="1">
              <a:buFont typeface="Times New Roman" pitchFamily="16" charset="0"/>
              <a:buChar char="•"/>
            </a:pPr>
            <a:r>
              <a:rPr lang="en-GB" dirty="0"/>
              <a:t>Using the </a:t>
            </a:r>
            <a:r>
              <a:rPr lang="en-GB" dirty="0" err="1"/>
              <a:t>syncword</a:t>
            </a:r>
            <a:r>
              <a:rPr lang="en-GB" dirty="0"/>
              <a:t> for the lower rate</a:t>
            </a:r>
          </a:p>
          <a:p>
            <a:pPr lvl="1">
              <a:buFont typeface="Times New Roman" pitchFamily="16" charset="0"/>
              <a:buChar char="•"/>
            </a:pPr>
            <a:r>
              <a:rPr lang="en-GB" dirty="0"/>
              <a:t>Staggering the packets in time and only allow one rate to be used to address a WUR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4" name="Date Placeholder 3"/>
          <p:cNvSpPr>
            <a:spLocks noGrp="1"/>
          </p:cNvSpPr>
          <p:nvPr>
            <p:ph type="dt" idx="15"/>
          </p:nvPr>
        </p:nvSpPr>
        <p:spPr/>
        <p:txBody>
          <a:bodyPr/>
          <a:lstStyle/>
          <a:p>
            <a:r>
              <a:rPr lang="en-US"/>
              <a:t>May,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a:t>Do you believe multiplexing of WUSs is something that should be considered as, a potentially optional, feature in 802.11ba?</a:t>
            </a:r>
          </a:p>
          <a:p>
            <a:pPr>
              <a:buFont typeface="Arial" panose="020B0604020202020204" pitchFamily="34" charset="0"/>
              <a:buChar char="•"/>
            </a:pPr>
            <a:endParaRPr lang="en-GB" dirty="0"/>
          </a:p>
          <a:p>
            <a:pPr marL="0" indent="0"/>
            <a:r>
              <a:rPr lang="en-GB" dirty="0"/>
              <a:t>Y/N/A: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4" name="Date Placeholder 3"/>
          <p:cNvSpPr>
            <a:spLocks noGrp="1"/>
          </p:cNvSpPr>
          <p:nvPr>
            <p:ph type="dt" idx="15"/>
          </p:nvPr>
        </p:nvSpPr>
        <p:spPr/>
        <p:txBody>
          <a:bodyPr/>
          <a:lstStyle/>
          <a:p>
            <a:r>
              <a:rPr lang="en-US"/>
              <a:t>May,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897633" y="1628800"/>
            <a:ext cx="10361084" cy="4113213"/>
          </a:xfrm>
          <a:ln/>
        </p:spPr>
        <p:txBody>
          <a:bodyPr/>
          <a:lstStyle/>
          <a:p>
            <a:pPr>
              <a:buFont typeface="Arial" panose="020B0604020202020204" pitchFamily="34" charset="0"/>
              <a:buChar char="•"/>
            </a:pPr>
            <a:r>
              <a:rPr lang="en-US" dirty="0"/>
              <a:t>In e.g. [1] it has been suggested to multiplex wake-up signals (WUS) in frequency</a:t>
            </a:r>
          </a:p>
          <a:p>
            <a:pPr>
              <a:buFont typeface="Arial" panose="020B0604020202020204" pitchFamily="34" charset="0"/>
              <a:buChar char="•"/>
            </a:pPr>
            <a:r>
              <a:rPr lang="en-US" dirty="0"/>
              <a:t>Multiplexing in frequency within a 20 MHz channel leads to harder requirement on the channel selective filter (CSF) as the distance to the adjacent channel by necessity is decreased for one or more WUS</a:t>
            </a:r>
          </a:p>
          <a:p>
            <a:pPr>
              <a:buFont typeface="Arial" panose="020B0604020202020204" pitchFamily="34" charset="0"/>
              <a:buChar char="•"/>
            </a:pPr>
            <a:r>
              <a:rPr lang="en-US" dirty="0"/>
              <a:t>Multiplexing over multiple 20 MHz obviously does not apply to 20 MHz operation, and may be less interesting for 2.4 GHz</a:t>
            </a:r>
          </a:p>
          <a:p>
            <a:pPr>
              <a:buFont typeface="Arial" panose="020B0604020202020204" pitchFamily="34" charset="0"/>
              <a:buChar char="•"/>
            </a:pPr>
            <a:r>
              <a:rPr lang="en-US" dirty="0"/>
              <a:t>In [3], it is agreed that the Manchester coded symbol rate could vary. With this feature, it is in this presentation shown that several WUSs can easily be multiplexed in a way transparent for the WUR with no need to increase the complexity of the CSF</a:t>
            </a:r>
            <a:r>
              <a:rPr lang="en-GB"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4" name="Date Placeholder 3"/>
          <p:cNvSpPr>
            <a:spLocks noGrp="1"/>
          </p:cNvSpPr>
          <p:nvPr>
            <p:ph type="dt" idx="15"/>
          </p:nvPr>
        </p:nvSpPr>
        <p:spPr/>
        <p:txBody>
          <a:bodyPr/>
          <a:lstStyle/>
          <a:p>
            <a:r>
              <a:rPr lang="en-US"/>
              <a:t>May,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a:t>Do you believe multiplexing of WUSs as described in this presentation is a good alternative or complement to multiplexing using FDM? </a:t>
            </a:r>
          </a:p>
          <a:p>
            <a:pPr>
              <a:buFont typeface="Arial" panose="020B0604020202020204" pitchFamily="34" charset="0"/>
              <a:buChar char="•"/>
            </a:pPr>
            <a:endParaRPr lang="en-GB" dirty="0"/>
          </a:p>
          <a:p>
            <a:pPr marL="0" indent="0"/>
            <a:r>
              <a:rPr lang="en-GB" dirty="0"/>
              <a:t>Y/N/A: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4" name="Date Placeholder 3"/>
          <p:cNvSpPr>
            <a:spLocks noGrp="1"/>
          </p:cNvSpPr>
          <p:nvPr>
            <p:ph type="dt" idx="15"/>
          </p:nvPr>
        </p:nvSpPr>
        <p:spPr/>
        <p:txBody>
          <a:bodyPr/>
          <a:lstStyle/>
          <a:p>
            <a:r>
              <a:rPr lang="en-US"/>
              <a:t>May, 2018</a:t>
            </a:r>
            <a:endParaRPr lang="en-GB"/>
          </a:p>
        </p:txBody>
      </p:sp>
    </p:spTree>
    <p:extLst>
      <p:ext uri="{BB962C8B-B14F-4D97-AF65-F5344CB8AC3E}">
        <p14:creationId xmlns:p14="http://schemas.microsoft.com/office/powerpoint/2010/main" val="31006618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dirty="0"/>
              <a:t>11-17/0028r0 “On waking-up multiple WUR stations”, </a:t>
            </a:r>
            <a:r>
              <a:rPr lang="en-GB" dirty="0" err="1"/>
              <a:t>Jianhan</a:t>
            </a:r>
            <a:r>
              <a:rPr lang="en-GB" dirty="0"/>
              <a:t> Liu et al.</a:t>
            </a:r>
          </a:p>
          <a:p>
            <a:pPr marL="457200" indent="-457200">
              <a:buFont typeface="+mj-lt"/>
              <a:buAutoNum type="arabicPeriod"/>
            </a:pPr>
            <a:r>
              <a:rPr lang="en-GB" dirty="0"/>
              <a:t>11-17/0188r9 “</a:t>
            </a:r>
            <a:r>
              <a:rPr lang="en-GB" dirty="0" err="1"/>
              <a:t>TGba</a:t>
            </a:r>
            <a:r>
              <a:rPr lang="en-GB" dirty="0"/>
              <a:t> Simulation scenarios and evaluation methodology document”, </a:t>
            </a:r>
            <a:r>
              <a:rPr lang="en-GB" dirty="0" err="1"/>
              <a:t>Shahrnaz</a:t>
            </a:r>
            <a:r>
              <a:rPr lang="en-GB" dirty="0"/>
              <a:t> </a:t>
            </a:r>
            <a:r>
              <a:rPr lang="en-GB" dirty="0" err="1"/>
              <a:t>Azizi</a:t>
            </a:r>
            <a:r>
              <a:rPr lang="en-GB" dirty="0"/>
              <a:t> et al.</a:t>
            </a:r>
          </a:p>
          <a:p>
            <a:pPr marL="457200" indent="-457200">
              <a:buFont typeface="+mj-lt"/>
              <a:buAutoNum type="arabicPeriod"/>
            </a:pPr>
            <a:r>
              <a:rPr lang="en-GB" dirty="0"/>
              <a:t>11-17/0575r3 “Specification Framework for </a:t>
            </a:r>
            <a:r>
              <a:rPr lang="en-GB" dirty="0" err="1"/>
              <a:t>TGba</a:t>
            </a:r>
            <a:r>
              <a:rPr lang="en-GB"/>
              <a:t>”, Po-Kai </a:t>
            </a:r>
            <a:r>
              <a:rPr lang="en-GB" dirty="0"/>
              <a:t>Huang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4" name="Date Placeholder 3"/>
          <p:cNvSpPr>
            <a:spLocks noGrp="1"/>
          </p:cNvSpPr>
          <p:nvPr>
            <p:ph type="dt" idx="15"/>
          </p:nvPr>
        </p:nvSpPr>
        <p:spPr/>
        <p:txBody>
          <a:bodyPr/>
          <a:lstStyle/>
          <a:p>
            <a:r>
              <a:rPr lang="en-US"/>
              <a:t>May,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pPr>
              <a:buFont typeface="Arial" panose="020B0604020202020204" pitchFamily="34" charset="0"/>
              <a:buChar char="•"/>
            </a:pPr>
            <a:r>
              <a:rPr lang="sv-SE" dirty="0"/>
              <a:t>Motivation</a:t>
            </a:r>
          </a:p>
          <a:p>
            <a:pPr>
              <a:buFont typeface="Arial" panose="020B0604020202020204" pitchFamily="34" charset="0"/>
              <a:buChar char="•"/>
            </a:pPr>
            <a:r>
              <a:rPr lang="sv-SE" dirty="0"/>
              <a:t>Illustration </a:t>
            </a:r>
            <a:r>
              <a:rPr lang="sv-SE" dirty="0" err="1"/>
              <a:t>of</a:t>
            </a:r>
            <a:r>
              <a:rPr lang="sv-SE" dirty="0"/>
              <a:t> the </a:t>
            </a:r>
            <a:r>
              <a:rPr lang="sv-SE" dirty="0" err="1"/>
              <a:t>idea</a:t>
            </a:r>
            <a:endParaRPr lang="sv-SE" dirty="0"/>
          </a:p>
          <a:p>
            <a:pPr>
              <a:buFont typeface="Arial" panose="020B0604020202020204" pitchFamily="34" charset="0"/>
              <a:buChar char="•"/>
            </a:pPr>
            <a:r>
              <a:rPr lang="sv-SE" dirty="0"/>
              <a:t>Simulation </a:t>
            </a:r>
            <a:r>
              <a:rPr lang="sv-SE" dirty="0" err="1"/>
              <a:t>results</a:t>
            </a:r>
            <a:r>
              <a:rPr lang="sv-SE" dirty="0"/>
              <a:t> </a:t>
            </a:r>
            <a:r>
              <a:rPr lang="sv-SE" dirty="0" err="1"/>
              <a:t>taking</a:t>
            </a:r>
            <a:r>
              <a:rPr lang="sv-SE" dirty="0"/>
              <a:t> non-</a:t>
            </a:r>
            <a:r>
              <a:rPr lang="sv-SE" dirty="0" err="1"/>
              <a:t>linearities</a:t>
            </a:r>
            <a:r>
              <a:rPr lang="sv-SE" dirty="0"/>
              <a:t> </a:t>
            </a:r>
            <a:r>
              <a:rPr lang="sv-SE" dirty="0" err="1"/>
              <a:t>into</a:t>
            </a:r>
            <a:r>
              <a:rPr lang="sv-SE" dirty="0"/>
              <a:t> </a:t>
            </a:r>
            <a:r>
              <a:rPr lang="sv-SE" dirty="0" err="1"/>
              <a:t>account</a:t>
            </a:r>
            <a:r>
              <a:rPr lang="sv-SE" dirty="0"/>
              <a:t> (new </a:t>
            </a:r>
            <a:r>
              <a:rPr lang="sv-SE" dirty="0" err="1"/>
              <a:t>since</a:t>
            </a:r>
            <a:r>
              <a:rPr lang="sv-SE" dirty="0"/>
              <a:t> r0)</a:t>
            </a:r>
          </a:p>
          <a:p>
            <a:pPr>
              <a:buFont typeface="Arial" panose="020B0604020202020204" pitchFamily="34" charset="0"/>
              <a:buChar char="•"/>
            </a:pPr>
            <a:r>
              <a:rPr lang="sv-SE" dirty="0" err="1"/>
              <a:t>Modifications</a:t>
            </a:r>
            <a:r>
              <a:rPr lang="sv-SE" dirty="0"/>
              <a:t> to the packet </a:t>
            </a:r>
            <a:r>
              <a:rPr lang="sv-SE" dirty="0" err="1"/>
              <a:t>structure</a:t>
            </a:r>
            <a:r>
              <a:rPr lang="sv-SE" dirty="0"/>
              <a:t> (new </a:t>
            </a:r>
            <a:r>
              <a:rPr lang="sv-SE" dirty="0" err="1"/>
              <a:t>since</a:t>
            </a:r>
            <a:r>
              <a:rPr lang="sv-SE" dirty="0"/>
              <a:t> r1)</a:t>
            </a:r>
          </a:p>
          <a:p>
            <a:pPr>
              <a:buFont typeface="Arial" panose="020B0604020202020204" pitchFamily="34" charset="0"/>
              <a:buChar char="•"/>
            </a:pPr>
            <a:r>
              <a:rPr lang="en-US" dirty="0"/>
              <a:t>Conclusions</a:t>
            </a:r>
          </a:p>
          <a:p>
            <a:pPr>
              <a:buFont typeface="Arial" panose="020B0604020202020204" pitchFamily="34" charset="0"/>
              <a:buChar char="•"/>
            </a:pPr>
            <a:r>
              <a:rPr lang="en-US" dirty="0"/>
              <a:t>Straw polls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407507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Addressing more than one WUR with a WUS may be done on the MAC layer using group addresses or on the PHY layer by multiplexing WUSs</a:t>
            </a:r>
          </a:p>
          <a:p>
            <a:pPr>
              <a:buFont typeface="Arial" panose="020B0604020202020204" pitchFamily="34" charset="0"/>
              <a:buChar char="•"/>
            </a:pPr>
            <a:r>
              <a:rPr lang="en-US" dirty="0"/>
              <a:t>It has been discussed to multiplex WUSs on the PHY layer by means of FDM, but this comes at an implementation cost in terms of e.g. more complex CSF</a:t>
            </a:r>
          </a:p>
          <a:p>
            <a:pPr>
              <a:buFont typeface="Arial" panose="020B0604020202020204" pitchFamily="34" charset="0"/>
              <a:buChar char="•"/>
            </a:pPr>
            <a:r>
              <a:rPr lang="en-US" dirty="0"/>
              <a:t>In this contribution we propose to instead perform the multiplexing in the  code domain, which is in particularly simple as it has been agreed that Manchester coding should be used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2006720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Illustration of the idea</a:t>
            </a:r>
          </a:p>
        </p:txBody>
      </p:sp>
      <p:sp>
        <p:nvSpPr>
          <p:cNvPr id="3" name="Content Placeholder 2"/>
          <p:cNvSpPr>
            <a:spLocks noGrp="1"/>
          </p:cNvSpPr>
          <p:nvPr>
            <p:ph idx="1"/>
          </p:nvPr>
        </p:nvSpPr>
        <p:spPr>
          <a:xfrm>
            <a:off x="965200" y="3739824"/>
            <a:ext cx="10361084" cy="2233366"/>
          </a:xfrm>
        </p:spPr>
        <p:txBody>
          <a:bodyPr/>
          <a:lstStyle/>
          <a:p>
            <a:pPr>
              <a:buFont typeface="Arial" panose="020B0604020202020204" pitchFamily="34" charset="0"/>
              <a:buChar char="•"/>
            </a:pPr>
            <a:r>
              <a:rPr lang="en-US" dirty="0"/>
              <a:t>By selecting Manchester coded signal that differ a factor of 2 (4,8,…) the signals will be “orthogonal” as long as the signals are properly aligned at the transmitter, illustrated in some detail on next page</a:t>
            </a:r>
          </a:p>
          <a:p>
            <a:pPr>
              <a:buFont typeface="Arial" panose="020B0604020202020204" pitchFamily="34" charset="0"/>
              <a:buChar char="•"/>
            </a:pPr>
            <a:r>
              <a:rPr lang="en-US" dirty="0"/>
              <a:t>This means that the only cost associated with multiplexing is that the transmitted energy is shared between WUS. Multiplexing is only used when the link budget admits it, just as the highest data rate only is used when the link budget allows for it…</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May, 2018</a:t>
            </a:r>
            <a:endParaRPr lang="en-GB" dirty="0"/>
          </a:p>
        </p:txBody>
      </p:sp>
      <p:grpSp>
        <p:nvGrpSpPr>
          <p:cNvPr id="244" name="Group 243"/>
          <p:cNvGrpSpPr/>
          <p:nvPr/>
        </p:nvGrpSpPr>
        <p:grpSpPr>
          <a:xfrm>
            <a:off x="2444822" y="1412776"/>
            <a:ext cx="7035554" cy="2370567"/>
            <a:chOff x="2359235" y="1392314"/>
            <a:chExt cx="7035554" cy="2370567"/>
          </a:xfrm>
        </p:grpSpPr>
        <p:cxnSp>
          <p:nvCxnSpPr>
            <p:cNvPr id="183" name="Straight Arrow Connector 182"/>
            <p:cNvCxnSpPr/>
            <p:nvPr/>
          </p:nvCxnSpPr>
          <p:spPr>
            <a:xfrm>
              <a:off x="3640899" y="3318268"/>
              <a:ext cx="475388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4" name="TextBox 183"/>
            <p:cNvSpPr txBox="1"/>
            <p:nvPr/>
          </p:nvSpPr>
          <p:spPr>
            <a:xfrm>
              <a:off x="8660507" y="3133602"/>
              <a:ext cx="729687" cy="461665"/>
            </a:xfrm>
            <a:prstGeom prst="rect">
              <a:avLst/>
            </a:prstGeom>
            <a:noFill/>
          </p:spPr>
          <p:txBody>
            <a:bodyPr wrap="none" rtlCol="0">
              <a:spAutoFit/>
            </a:bodyPr>
            <a:lstStyle/>
            <a:p>
              <a:r>
                <a:rPr lang="en-US" dirty="0">
                  <a:solidFill>
                    <a:schemeClr val="tx1"/>
                  </a:solidFill>
                </a:rPr>
                <a:t>time</a:t>
              </a:r>
            </a:p>
          </p:txBody>
        </p:sp>
        <p:cxnSp>
          <p:nvCxnSpPr>
            <p:cNvPr id="185" name="Straight Connector 184"/>
            <p:cNvCxnSpPr/>
            <p:nvPr/>
          </p:nvCxnSpPr>
          <p:spPr>
            <a:xfrm>
              <a:off x="6245554" y="3021994"/>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a:off x="7076827" y="3028743"/>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a:off x="5414281" y="3036559"/>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a:off x="4596863" y="3021994"/>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a:off x="7908100" y="3019507"/>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a:off x="3765590" y="3036559"/>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V="1">
              <a:off x="3764400" y="3309925"/>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flipV="1">
              <a:off x="4190894" y="3125510"/>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flipH="1">
              <a:off x="4176322" y="3113203"/>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flipV="1">
              <a:off x="5004428" y="3310719"/>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a:xfrm flipV="1">
              <a:off x="4602233" y="3128684"/>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flipH="1">
              <a:off x="5009151" y="3113995"/>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a:xfrm flipV="1">
              <a:off x="5835700" y="3305956"/>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flipV="1">
              <a:off x="5419262" y="3123921"/>
              <a:ext cx="401164" cy="357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flipH="1">
              <a:off x="5821375" y="3113995"/>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flipH="1">
              <a:off x="5413263" y="3115584"/>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V="1">
              <a:off x="6244960" y="3302231"/>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flipV="1">
              <a:off x="6671454" y="3117816"/>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flipH="1">
              <a:off x="6656882" y="3105509"/>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flipV="1">
              <a:off x="7498245" y="3306439"/>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flipV="1">
              <a:off x="7081807" y="3117262"/>
              <a:ext cx="401164" cy="357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a:xfrm flipH="1">
              <a:off x="7483920" y="3105509"/>
              <a:ext cx="2937" cy="21027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07" name="TextBox 206"/>
            <p:cNvSpPr txBox="1"/>
            <p:nvPr/>
          </p:nvSpPr>
          <p:spPr>
            <a:xfrm>
              <a:off x="3820113" y="3301216"/>
              <a:ext cx="338554" cy="461665"/>
            </a:xfrm>
            <a:prstGeom prst="rect">
              <a:avLst/>
            </a:prstGeom>
            <a:noFill/>
          </p:spPr>
          <p:txBody>
            <a:bodyPr wrap="none" rtlCol="0">
              <a:spAutoFit/>
            </a:bodyPr>
            <a:lstStyle/>
            <a:p>
              <a:r>
                <a:rPr lang="en-US" dirty="0">
                  <a:solidFill>
                    <a:schemeClr val="tx1"/>
                  </a:solidFill>
                </a:rPr>
                <a:t>0</a:t>
              </a:r>
            </a:p>
          </p:txBody>
        </p:sp>
        <p:sp>
          <p:nvSpPr>
            <p:cNvPr id="208" name="TextBox 207"/>
            <p:cNvSpPr txBox="1"/>
            <p:nvPr/>
          </p:nvSpPr>
          <p:spPr>
            <a:xfrm>
              <a:off x="4224511" y="3299058"/>
              <a:ext cx="338554" cy="461665"/>
            </a:xfrm>
            <a:prstGeom prst="rect">
              <a:avLst/>
            </a:prstGeom>
            <a:noFill/>
          </p:spPr>
          <p:txBody>
            <a:bodyPr wrap="none" rtlCol="0">
              <a:spAutoFit/>
            </a:bodyPr>
            <a:lstStyle/>
            <a:p>
              <a:r>
                <a:rPr lang="en-US" dirty="0">
                  <a:solidFill>
                    <a:schemeClr val="tx1"/>
                  </a:solidFill>
                </a:rPr>
                <a:t>1</a:t>
              </a:r>
            </a:p>
          </p:txBody>
        </p:sp>
        <p:sp>
          <p:nvSpPr>
            <p:cNvPr id="209" name="TextBox 208"/>
            <p:cNvSpPr txBox="1"/>
            <p:nvPr/>
          </p:nvSpPr>
          <p:spPr>
            <a:xfrm>
              <a:off x="4640147" y="3292526"/>
              <a:ext cx="338554" cy="461665"/>
            </a:xfrm>
            <a:prstGeom prst="rect">
              <a:avLst/>
            </a:prstGeom>
            <a:noFill/>
          </p:spPr>
          <p:txBody>
            <a:bodyPr wrap="none" rtlCol="0">
              <a:spAutoFit/>
            </a:bodyPr>
            <a:lstStyle/>
            <a:p>
              <a:r>
                <a:rPr lang="en-US" dirty="0">
                  <a:solidFill>
                    <a:schemeClr val="tx1"/>
                  </a:solidFill>
                </a:rPr>
                <a:t>1</a:t>
              </a:r>
            </a:p>
          </p:txBody>
        </p:sp>
        <p:sp>
          <p:nvSpPr>
            <p:cNvPr id="210" name="TextBox 209"/>
            <p:cNvSpPr txBox="1"/>
            <p:nvPr/>
          </p:nvSpPr>
          <p:spPr>
            <a:xfrm>
              <a:off x="5450961" y="3292526"/>
              <a:ext cx="338554" cy="461665"/>
            </a:xfrm>
            <a:prstGeom prst="rect">
              <a:avLst/>
            </a:prstGeom>
            <a:noFill/>
          </p:spPr>
          <p:txBody>
            <a:bodyPr wrap="none" rtlCol="0">
              <a:spAutoFit/>
            </a:bodyPr>
            <a:lstStyle/>
            <a:p>
              <a:r>
                <a:rPr lang="en-US" dirty="0">
                  <a:solidFill>
                    <a:schemeClr val="tx1"/>
                  </a:solidFill>
                </a:rPr>
                <a:t>1</a:t>
              </a:r>
            </a:p>
          </p:txBody>
        </p:sp>
        <p:sp>
          <p:nvSpPr>
            <p:cNvPr id="211" name="TextBox 210"/>
            <p:cNvSpPr txBox="1"/>
            <p:nvPr/>
          </p:nvSpPr>
          <p:spPr>
            <a:xfrm>
              <a:off x="6738462" y="3290756"/>
              <a:ext cx="338554" cy="461665"/>
            </a:xfrm>
            <a:prstGeom prst="rect">
              <a:avLst/>
            </a:prstGeom>
            <a:noFill/>
          </p:spPr>
          <p:txBody>
            <a:bodyPr wrap="none" rtlCol="0">
              <a:spAutoFit/>
            </a:bodyPr>
            <a:lstStyle/>
            <a:p>
              <a:r>
                <a:rPr lang="en-US" dirty="0">
                  <a:solidFill>
                    <a:schemeClr val="tx1"/>
                  </a:solidFill>
                </a:rPr>
                <a:t>1</a:t>
              </a:r>
            </a:p>
          </p:txBody>
        </p:sp>
        <p:sp>
          <p:nvSpPr>
            <p:cNvPr id="212" name="TextBox 211"/>
            <p:cNvSpPr txBox="1"/>
            <p:nvPr/>
          </p:nvSpPr>
          <p:spPr>
            <a:xfrm>
              <a:off x="7155669" y="3290756"/>
              <a:ext cx="338554" cy="461665"/>
            </a:xfrm>
            <a:prstGeom prst="rect">
              <a:avLst/>
            </a:prstGeom>
            <a:noFill/>
          </p:spPr>
          <p:txBody>
            <a:bodyPr wrap="none" rtlCol="0">
              <a:spAutoFit/>
            </a:bodyPr>
            <a:lstStyle/>
            <a:p>
              <a:r>
                <a:rPr lang="en-US" dirty="0">
                  <a:solidFill>
                    <a:schemeClr val="tx1"/>
                  </a:solidFill>
                </a:rPr>
                <a:t>1</a:t>
              </a:r>
            </a:p>
          </p:txBody>
        </p:sp>
        <p:sp>
          <p:nvSpPr>
            <p:cNvPr id="213" name="TextBox 212"/>
            <p:cNvSpPr txBox="1"/>
            <p:nvPr/>
          </p:nvSpPr>
          <p:spPr>
            <a:xfrm>
              <a:off x="5051799" y="3299058"/>
              <a:ext cx="338554" cy="461665"/>
            </a:xfrm>
            <a:prstGeom prst="rect">
              <a:avLst/>
            </a:prstGeom>
            <a:noFill/>
          </p:spPr>
          <p:txBody>
            <a:bodyPr wrap="none" rtlCol="0">
              <a:spAutoFit/>
            </a:bodyPr>
            <a:lstStyle/>
            <a:p>
              <a:r>
                <a:rPr lang="en-US" dirty="0">
                  <a:solidFill>
                    <a:schemeClr val="tx1"/>
                  </a:solidFill>
                </a:rPr>
                <a:t>0</a:t>
              </a:r>
            </a:p>
          </p:txBody>
        </p:sp>
        <p:sp>
          <p:nvSpPr>
            <p:cNvPr id="214" name="TextBox 213"/>
            <p:cNvSpPr txBox="1"/>
            <p:nvPr/>
          </p:nvSpPr>
          <p:spPr>
            <a:xfrm>
              <a:off x="5877382" y="3290756"/>
              <a:ext cx="338554" cy="461665"/>
            </a:xfrm>
            <a:prstGeom prst="rect">
              <a:avLst/>
            </a:prstGeom>
            <a:noFill/>
          </p:spPr>
          <p:txBody>
            <a:bodyPr wrap="none" rtlCol="0">
              <a:spAutoFit/>
            </a:bodyPr>
            <a:lstStyle/>
            <a:p>
              <a:r>
                <a:rPr lang="en-US" dirty="0">
                  <a:solidFill>
                    <a:schemeClr val="tx1"/>
                  </a:solidFill>
                </a:rPr>
                <a:t>0</a:t>
              </a:r>
            </a:p>
          </p:txBody>
        </p:sp>
        <p:sp>
          <p:nvSpPr>
            <p:cNvPr id="215" name="TextBox 214"/>
            <p:cNvSpPr txBox="1"/>
            <p:nvPr/>
          </p:nvSpPr>
          <p:spPr>
            <a:xfrm>
              <a:off x="6296112" y="3290756"/>
              <a:ext cx="338554" cy="461665"/>
            </a:xfrm>
            <a:prstGeom prst="rect">
              <a:avLst/>
            </a:prstGeom>
            <a:noFill/>
          </p:spPr>
          <p:txBody>
            <a:bodyPr wrap="none" rtlCol="0">
              <a:spAutoFit/>
            </a:bodyPr>
            <a:lstStyle/>
            <a:p>
              <a:r>
                <a:rPr lang="en-US" dirty="0">
                  <a:solidFill>
                    <a:schemeClr val="tx1"/>
                  </a:solidFill>
                </a:rPr>
                <a:t>0</a:t>
              </a:r>
            </a:p>
          </p:txBody>
        </p:sp>
        <p:sp>
          <p:nvSpPr>
            <p:cNvPr id="216" name="TextBox 215"/>
            <p:cNvSpPr txBox="1"/>
            <p:nvPr/>
          </p:nvSpPr>
          <p:spPr>
            <a:xfrm>
              <a:off x="7569734" y="3290756"/>
              <a:ext cx="338554" cy="461665"/>
            </a:xfrm>
            <a:prstGeom prst="rect">
              <a:avLst/>
            </a:prstGeom>
            <a:noFill/>
          </p:spPr>
          <p:txBody>
            <a:bodyPr wrap="none" rtlCol="0">
              <a:spAutoFit/>
            </a:bodyPr>
            <a:lstStyle/>
            <a:p>
              <a:r>
                <a:rPr lang="en-US" dirty="0">
                  <a:solidFill>
                    <a:schemeClr val="tx1"/>
                  </a:solidFill>
                </a:rPr>
                <a:t>0</a:t>
              </a:r>
            </a:p>
          </p:txBody>
        </p:sp>
        <p:sp>
          <p:nvSpPr>
            <p:cNvPr id="217" name="TextBox 216"/>
            <p:cNvSpPr txBox="1"/>
            <p:nvPr/>
          </p:nvSpPr>
          <p:spPr>
            <a:xfrm>
              <a:off x="2359235" y="3077613"/>
              <a:ext cx="1236236" cy="461665"/>
            </a:xfrm>
            <a:prstGeom prst="rect">
              <a:avLst/>
            </a:prstGeom>
            <a:noFill/>
          </p:spPr>
          <p:txBody>
            <a:bodyPr wrap="none" rtlCol="0">
              <a:spAutoFit/>
            </a:bodyPr>
            <a:lstStyle/>
            <a:p>
              <a:r>
                <a:rPr lang="en-US" dirty="0">
                  <a:solidFill>
                    <a:schemeClr val="tx1"/>
                  </a:solidFill>
                </a:rPr>
                <a:t>250 kb/s</a:t>
              </a:r>
            </a:p>
          </p:txBody>
        </p:sp>
        <p:cxnSp>
          <p:nvCxnSpPr>
            <p:cNvPr id="218" name="Straight Arrow Connector 217"/>
            <p:cNvCxnSpPr/>
            <p:nvPr/>
          </p:nvCxnSpPr>
          <p:spPr>
            <a:xfrm>
              <a:off x="3645494" y="2495995"/>
              <a:ext cx="475388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9" name="TextBox 218"/>
            <p:cNvSpPr txBox="1"/>
            <p:nvPr/>
          </p:nvSpPr>
          <p:spPr>
            <a:xfrm>
              <a:off x="8665102" y="2311329"/>
              <a:ext cx="729687" cy="461665"/>
            </a:xfrm>
            <a:prstGeom prst="rect">
              <a:avLst/>
            </a:prstGeom>
            <a:noFill/>
          </p:spPr>
          <p:txBody>
            <a:bodyPr wrap="none" rtlCol="0">
              <a:spAutoFit/>
            </a:bodyPr>
            <a:lstStyle/>
            <a:p>
              <a:r>
                <a:rPr lang="en-US" dirty="0">
                  <a:solidFill>
                    <a:schemeClr val="tx1"/>
                  </a:solidFill>
                </a:rPr>
                <a:t>time</a:t>
              </a:r>
            </a:p>
          </p:txBody>
        </p:sp>
        <p:cxnSp>
          <p:nvCxnSpPr>
            <p:cNvPr id="220" name="Straight Connector 219"/>
            <p:cNvCxnSpPr/>
            <p:nvPr/>
          </p:nvCxnSpPr>
          <p:spPr>
            <a:xfrm>
              <a:off x="6250149" y="2199721"/>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a:off x="7081422" y="2206470"/>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a:off x="5418876" y="2214286"/>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a:off x="4601458" y="2199721"/>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a:off x="7912695" y="2197234"/>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3770185" y="2214286"/>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3768995" y="2489494"/>
              <a:ext cx="838416" cy="218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flipH="1">
              <a:off x="4605554" y="2273794"/>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a:off x="4587604" y="2294989"/>
              <a:ext cx="840886" cy="1134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a:off x="6247667" y="2305218"/>
              <a:ext cx="825698" cy="360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flipV="1">
              <a:off x="5362341" y="2478813"/>
              <a:ext cx="853304" cy="298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a:xfrm flipH="1">
              <a:off x="7089313" y="2285393"/>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32" name="TextBox 231"/>
            <p:cNvSpPr txBox="1"/>
            <p:nvPr/>
          </p:nvSpPr>
          <p:spPr>
            <a:xfrm>
              <a:off x="4265722" y="1392314"/>
              <a:ext cx="612668" cy="461665"/>
            </a:xfrm>
            <a:prstGeom prst="rect">
              <a:avLst/>
            </a:prstGeom>
            <a:noFill/>
          </p:spPr>
          <p:txBody>
            <a:bodyPr wrap="none" rtlCol="0">
              <a:spAutoFit/>
            </a:bodyPr>
            <a:lstStyle/>
            <a:p>
              <a:r>
                <a:rPr lang="en-US" dirty="0">
                  <a:solidFill>
                    <a:schemeClr val="tx1"/>
                  </a:solidFill>
                </a:rPr>
                <a:t>8us</a:t>
              </a:r>
            </a:p>
          </p:txBody>
        </p:sp>
        <p:cxnSp>
          <p:nvCxnSpPr>
            <p:cNvPr id="233" name="Straight Arrow Connector 232"/>
            <p:cNvCxnSpPr/>
            <p:nvPr/>
          </p:nvCxnSpPr>
          <p:spPr>
            <a:xfrm flipV="1">
              <a:off x="3768043" y="1798499"/>
              <a:ext cx="1641386" cy="18601"/>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flipH="1">
              <a:off x="6241079" y="2294368"/>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35" name="TextBox 234"/>
            <p:cNvSpPr txBox="1"/>
            <p:nvPr/>
          </p:nvSpPr>
          <p:spPr>
            <a:xfrm>
              <a:off x="3780600" y="2554456"/>
              <a:ext cx="338554" cy="461665"/>
            </a:xfrm>
            <a:prstGeom prst="rect">
              <a:avLst/>
            </a:prstGeom>
            <a:noFill/>
          </p:spPr>
          <p:txBody>
            <a:bodyPr wrap="none" rtlCol="0">
              <a:spAutoFit/>
            </a:bodyPr>
            <a:lstStyle/>
            <a:p>
              <a:r>
                <a:rPr lang="en-US" dirty="0">
                  <a:solidFill>
                    <a:schemeClr val="tx1"/>
                  </a:solidFill>
                </a:rPr>
                <a:t>0</a:t>
              </a:r>
            </a:p>
          </p:txBody>
        </p:sp>
        <p:sp>
          <p:nvSpPr>
            <p:cNvPr id="236" name="TextBox 235"/>
            <p:cNvSpPr txBox="1"/>
            <p:nvPr/>
          </p:nvSpPr>
          <p:spPr>
            <a:xfrm>
              <a:off x="4184998" y="2552298"/>
              <a:ext cx="338554" cy="461665"/>
            </a:xfrm>
            <a:prstGeom prst="rect">
              <a:avLst/>
            </a:prstGeom>
            <a:noFill/>
          </p:spPr>
          <p:txBody>
            <a:bodyPr wrap="none" rtlCol="0">
              <a:spAutoFit/>
            </a:bodyPr>
            <a:lstStyle/>
            <a:p>
              <a:r>
                <a:rPr lang="en-US" dirty="0">
                  <a:solidFill>
                    <a:schemeClr val="tx1"/>
                  </a:solidFill>
                </a:rPr>
                <a:t>0</a:t>
              </a:r>
            </a:p>
          </p:txBody>
        </p:sp>
        <p:sp>
          <p:nvSpPr>
            <p:cNvPr id="237" name="TextBox 236"/>
            <p:cNvSpPr txBox="1"/>
            <p:nvPr/>
          </p:nvSpPr>
          <p:spPr>
            <a:xfrm>
              <a:off x="4600634" y="2545766"/>
              <a:ext cx="338554" cy="461665"/>
            </a:xfrm>
            <a:prstGeom prst="rect">
              <a:avLst/>
            </a:prstGeom>
            <a:noFill/>
          </p:spPr>
          <p:txBody>
            <a:bodyPr wrap="none" rtlCol="0">
              <a:spAutoFit/>
            </a:bodyPr>
            <a:lstStyle/>
            <a:p>
              <a:r>
                <a:rPr lang="en-US" dirty="0">
                  <a:solidFill>
                    <a:schemeClr val="tx1"/>
                  </a:solidFill>
                </a:rPr>
                <a:t>1</a:t>
              </a:r>
            </a:p>
          </p:txBody>
        </p:sp>
        <p:sp>
          <p:nvSpPr>
            <p:cNvPr id="238" name="TextBox 237"/>
            <p:cNvSpPr txBox="1"/>
            <p:nvPr/>
          </p:nvSpPr>
          <p:spPr>
            <a:xfrm>
              <a:off x="5411448" y="2545766"/>
              <a:ext cx="338554" cy="461665"/>
            </a:xfrm>
            <a:prstGeom prst="rect">
              <a:avLst/>
            </a:prstGeom>
            <a:noFill/>
          </p:spPr>
          <p:txBody>
            <a:bodyPr wrap="none" rtlCol="0">
              <a:spAutoFit/>
            </a:bodyPr>
            <a:lstStyle/>
            <a:p>
              <a:r>
                <a:rPr lang="en-US" dirty="0">
                  <a:solidFill>
                    <a:schemeClr val="tx1"/>
                  </a:solidFill>
                </a:rPr>
                <a:t>0</a:t>
              </a:r>
            </a:p>
          </p:txBody>
        </p:sp>
        <p:sp>
          <p:nvSpPr>
            <p:cNvPr id="239" name="TextBox 238"/>
            <p:cNvSpPr txBox="1"/>
            <p:nvPr/>
          </p:nvSpPr>
          <p:spPr>
            <a:xfrm>
              <a:off x="6698949" y="2543996"/>
              <a:ext cx="338554" cy="461665"/>
            </a:xfrm>
            <a:prstGeom prst="rect">
              <a:avLst/>
            </a:prstGeom>
            <a:noFill/>
          </p:spPr>
          <p:txBody>
            <a:bodyPr wrap="none" rtlCol="0">
              <a:spAutoFit/>
            </a:bodyPr>
            <a:lstStyle/>
            <a:p>
              <a:r>
                <a:rPr lang="en-US" dirty="0">
                  <a:solidFill>
                    <a:schemeClr val="tx1"/>
                  </a:solidFill>
                </a:rPr>
                <a:t>1</a:t>
              </a:r>
            </a:p>
          </p:txBody>
        </p:sp>
        <p:sp>
          <p:nvSpPr>
            <p:cNvPr id="240" name="TextBox 239"/>
            <p:cNvSpPr txBox="1"/>
            <p:nvPr/>
          </p:nvSpPr>
          <p:spPr>
            <a:xfrm>
              <a:off x="5012286" y="2552298"/>
              <a:ext cx="338554" cy="461665"/>
            </a:xfrm>
            <a:prstGeom prst="rect">
              <a:avLst/>
            </a:prstGeom>
            <a:noFill/>
          </p:spPr>
          <p:txBody>
            <a:bodyPr wrap="none" rtlCol="0">
              <a:spAutoFit/>
            </a:bodyPr>
            <a:lstStyle/>
            <a:p>
              <a:r>
                <a:rPr lang="en-US" dirty="0">
                  <a:solidFill>
                    <a:schemeClr val="tx1"/>
                  </a:solidFill>
                </a:rPr>
                <a:t>1</a:t>
              </a:r>
            </a:p>
          </p:txBody>
        </p:sp>
        <p:sp>
          <p:nvSpPr>
            <p:cNvPr id="241" name="TextBox 240"/>
            <p:cNvSpPr txBox="1"/>
            <p:nvPr/>
          </p:nvSpPr>
          <p:spPr>
            <a:xfrm>
              <a:off x="5837869" y="2543996"/>
              <a:ext cx="338554" cy="461665"/>
            </a:xfrm>
            <a:prstGeom prst="rect">
              <a:avLst/>
            </a:prstGeom>
            <a:noFill/>
          </p:spPr>
          <p:txBody>
            <a:bodyPr wrap="none" rtlCol="0">
              <a:spAutoFit/>
            </a:bodyPr>
            <a:lstStyle/>
            <a:p>
              <a:r>
                <a:rPr lang="en-US" dirty="0">
                  <a:solidFill>
                    <a:schemeClr val="tx1"/>
                  </a:solidFill>
                </a:rPr>
                <a:t>0</a:t>
              </a:r>
            </a:p>
          </p:txBody>
        </p:sp>
        <p:sp>
          <p:nvSpPr>
            <p:cNvPr id="242" name="TextBox 241"/>
            <p:cNvSpPr txBox="1"/>
            <p:nvPr/>
          </p:nvSpPr>
          <p:spPr>
            <a:xfrm>
              <a:off x="6256599" y="2543996"/>
              <a:ext cx="338554" cy="461665"/>
            </a:xfrm>
            <a:prstGeom prst="rect">
              <a:avLst/>
            </a:prstGeom>
            <a:noFill/>
          </p:spPr>
          <p:txBody>
            <a:bodyPr wrap="none" rtlCol="0">
              <a:spAutoFit/>
            </a:bodyPr>
            <a:lstStyle/>
            <a:p>
              <a:r>
                <a:rPr lang="en-US" dirty="0">
                  <a:solidFill>
                    <a:schemeClr val="tx1"/>
                  </a:solidFill>
                </a:rPr>
                <a:t>1</a:t>
              </a:r>
            </a:p>
          </p:txBody>
        </p:sp>
        <p:sp>
          <p:nvSpPr>
            <p:cNvPr id="243" name="TextBox 242"/>
            <p:cNvSpPr txBox="1"/>
            <p:nvPr/>
          </p:nvSpPr>
          <p:spPr>
            <a:xfrm>
              <a:off x="2359235" y="2285393"/>
              <a:ext cx="1313180" cy="461665"/>
            </a:xfrm>
            <a:prstGeom prst="rect">
              <a:avLst/>
            </a:prstGeom>
            <a:noFill/>
          </p:spPr>
          <p:txBody>
            <a:bodyPr wrap="none" rtlCol="0">
              <a:spAutoFit/>
            </a:bodyPr>
            <a:lstStyle/>
            <a:p>
              <a:r>
                <a:rPr lang="en-US" dirty="0">
                  <a:solidFill>
                    <a:schemeClr val="tx1"/>
                  </a:solidFill>
                </a:rPr>
                <a:t>62.5 kb/s</a:t>
              </a:r>
            </a:p>
          </p:txBody>
        </p:sp>
      </p:grpSp>
      <p:cxnSp>
        <p:nvCxnSpPr>
          <p:cNvPr id="69" name="Straight Connector 68">
            <a:extLst>
              <a:ext uri="{FF2B5EF4-FFF2-40B4-BE49-F238E27FC236}">
                <a16:creationId xmlns:a16="http://schemas.microsoft.com/office/drawing/2014/main" id="{EEA9A71E-660F-4F75-B0EF-6845522D46D7}"/>
              </a:ext>
            </a:extLst>
          </p:cNvPr>
          <p:cNvCxnSpPr/>
          <p:nvPr/>
        </p:nvCxnSpPr>
        <p:spPr>
          <a:xfrm flipH="1">
            <a:off x="5516222" y="2276872"/>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3089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6488092" y="2437877"/>
            <a:ext cx="4824536" cy="821972"/>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p:txBody>
          <a:bodyPr/>
          <a:lstStyle/>
          <a:p>
            <a:r>
              <a:rPr lang="en-US" dirty="0"/>
              <a:t>Illustration of the idea</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965200" y="3739823"/>
                <a:ext cx="10361084" cy="2443579"/>
              </a:xfrm>
            </p:spPr>
            <p:txBody>
              <a:bodyPr/>
              <a:lstStyle/>
              <a:p>
                <a:pPr>
                  <a:buFont typeface="Arial" panose="020B0604020202020204" pitchFamily="34" charset="0"/>
                  <a:buChar char="•"/>
                </a:pPr>
                <a:r>
                  <a:rPr lang="en-US" sz="2000" dirty="0"/>
                  <a:t>Decoding of the higher rate (250 kb/s): It is clear that for any Manchester coded symbol, the low rate signal will be the same for </a:t>
                </a:r>
                <a14:m>
                  <m:oMath xmlns:m="http://schemas.openxmlformats.org/officeDocument/2006/math">
                    <m:sSub>
                      <m:sSubPr>
                        <m:ctrlPr>
                          <a:rPr lang="en-US" sz="2000" i="1">
                            <a:solidFill>
                              <a:schemeClr val="tx1"/>
                            </a:solidFill>
                            <a:latin typeface="Cambria Math" panose="02040503050406030204" pitchFamily="18" charset="0"/>
                          </a:rPr>
                        </m:ctrlPr>
                      </m:sSubPr>
                      <m:e>
                        <m:r>
                          <a:rPr lang="en-US" sz="2000" i="1">
                            <a:solidFill>
                              <a:schemeClr val="tx1"/>
                            </a:solidFill>
                            <a:latin typeface="Cambria Math" panose="02040503050406030204" pitchFamily="18" charset="0"/>
                          </a:rPr>
                          <m:t>𝑟</m:t>
                        </m:r>
                      </m:e>
                      <m:sub>
                        <m:r>
                          <a:rPr lang="en-US" sz="2000">
                            <a:solidFill>
                              <a:schemeClr val="tx1"/>
                            </a:solidFill>
                            <a:latin typeface="Cambria Math" panose="02040503050406030204" pitchFamily="18" charset="0"/>
                          </a:rPr>
                          <m:t>0</m:t>
                        </m:r>
                      </m:sub>
                    </m:sSub>
                    <m:r>
                      <a:rPr lang="en-US" sz="2000" i="1">
                        <a:solidFill>
                          <a:schemeClr val="tx1"/>
                        </a:solidFill>
                        <a:latin typeface="Cambria Math" panose="02040503050406030204" pitchFamily="18" charset="0"/>
                      </a:rPr>
                      <m:t> </m:t>
                    </m:r>
                  </m:oMath>
                </a14:m>
                <a:r>
                  <a:rPr lang="en-US" sz="2000" dirty="0"/>
                  <a:t>and </a:t>
                </a:r>
                <a14:m>
                  <m:oMath xmlns:m="http://schemas.openxmlformats.org/officeDocument/2006/math">
                    <m:sSub>
                      <m:sSubPr>
                        <m:ctrlPr>
                          <a:rPr lang="en-US" sz="2000" i="1">
                            <a:solidFill>
                              <a:schemeClr val="tx1"/>
                            </a:solidFill>
                            <a:latin typeface="Cambria Math" panose="02040503050406030204" pitchFamily="18" charset="0"/>
                          </a:rPr>
                        </m:ctrlPr>
                      </m:sSubPr>
                      <m:e>
                        <m:r>
                          <a:rPr lang="en-US" sz="2000" i="1">
                            <a:solidFill>
                              <a:schemeClr val="tx1"/>
                            </a:solidFill>
                            <a:latin typeface="Cambria Math" panose="02040503050406030204" pitchFamily="18" charset="0"/>
                          </a:rPr>
                          <m:t>𝑟</m:t>
                        </m:r>
                      </m:e>
                      <m:sub>
                        <m:r>
                          <a:rPr lang="sv-SE" sz="2000" b="1" i="0" smtClean="0">
                            <a:solidFill>
                              <a:schemeClr val="tx1"/>
                            </a:solidFill>
                            <a:latin typeface="Cambria Math" panose="02040503050406030204" pitchFamily="18" charset="0"/>
                          </a:rPr>
                          <m:t>𝟏</m:t>
                        </m:r>
                      </m:sub>
                    </m:sSub>
                    <m:r>
                      <a:rPr lang="en-US" sz="2000" i="1">
                        <a:solidFill>
                          <a:schemeClr val="tx1"/>
                        </a:solidFill>
                        <a:latin typeface="Cambria Math" panose="02040503050406030204" pitchFamily="18" charset="0"/>
                      </a:rPr>
                      <m:t> </m:t>
                    </m:r>
                  </m:oMath>
                </a14:m>
                <a:r>
                  <a:rPr lang="en-US" sz="2000" dirty="0"/>
                  <a:t>and thus will not impact the decision variable </a:t>
                </a:r>
                <a14:m>
                  <m:oMath xmlns:m="http://schemas.openxmlformats.org/officeDocument/2006/math">
                    <m:r>
                      <a:rPr lang="en-US" sz="2000" i="1">
                        <a:solidFill>
                          <a:schemeClr val="tx1"/>
                        </a:solidFill>
                        <a:latin typeface="Cambria Math" panose="02040503050406030204" pitchFamily="18" charset="0"/>
                      </a:rPr>
                      <m:t>𝑚</m:t>
                    </m:r>
                  </m:oMath>
                </a14:m>
                <a:r>
                  <a:rPr lang="en-US" sz="2000" dirty="0"/>
                  <a:t> for a linear RX. For an envelope detector an “ON” signal will result in (a slightly) reduced noise margin  </a:t>
                </a:r>
              </a:p>
              <a:p>
                <a:pPr>
                  <a:buFont typeface="Arial" panose="020B0604020202020204" pitchFamily="34" charset="0"/>
                  <a:buChar char="•"/>
                </a:pPr>
                <a:r>
                  <a:rPr lang="en-US" sz="2000" dirty="0"/>
                  <a:t>Decoding of the lower rate (62.5kb/s): It is clear that both </a:t>
                </a:r>
                <a14:m>
                  <m:oMath xmlns:m="http://schemas.openxmlformats.org/officeDocument/2006/math">
                    <m:sSub>
                      <m:sSubPr>
                        <m:ctrlPr>
                          <a:rPr lang="en-US" sz="2000" i="1">
                            <a:solidFill>
                              <a:schemeClr val="tx1"/>
                            </a:solidFill>
                            <a:latin typeface="Cambria Math" panose="02040503050406030204" pitchFamily="18" charset="0"/>
                          </a:rPr>
                        </m:ctrlPr>
                      </m:sSubPr>
                      <m:e>
                        <m:r>
                          <a:rPr lang="en-US" sz="2000" i="1">
                            <a:solidFill>
                              <a:schemeClr val="tx1"/>
                            </a:solidFill>
                            <a:latin typeface="Cambria Math" panose="02040503050406030204" pitchFamily="18" charset="0"/>
                          </a:rPr>
                          <m:t>𝑟</m:t>
                        </m:r>
                      </m:e>
                      <m:sub>
                        <m:r>
                          <a:rPr lang="en-US" sz="2000">
                            <a:solidFill>
                              <a:schemeClr val="tx1"/>
                            </a:solidFill>
                            <a:latin typeface="Cambria Math" panose="02040503050406030204" pitchFamily="18" charset="0"/>
                          </a:rPr>
                          <m:t>0</m:t>
                        </m:r>
                      </m:sub>
                    </m:sSub>
                  </m:oMath>
                </a14:m>
                <a:r>
                  <a:rPr lang="en-US" sz="2000" dirty="0"/>
                  <a:t> and </a:t>
                </a:r>
                <a14:m>
                  <m:oMath xmlns:m="http://schemas.openxmlformats.org/officeDocument/2006/math">
                    <m:sSub>
                      <m:sSubPr>
                        <m:ctrlPr>
                          <a:rPr lang="en-US" sz="2000" i="1">
                            <a:solidFill>
                              <a:schemeClr val="tx1"/>
                            </a:solidFill>
                            <a:latin typeface="Cambria Math" panose="02040503050406030204" pitchFamily="18" charset="0"/>
                          </a:rPr>
                        </m:ctrlPr>
                      </m:sSubPr>
                      <m:e>
                        <m:r>
                          <a:rPr lang="en-US" sz="2000" i="1">
                            <a:solidFill>
                              <a:schemeClr val="tx1"/>
                            </a:solidFill>
                            <a:latin typeface="Cambria Math" panose="02040503050406030204" pitchFamily="18" charset="0"/>
                          </a:rPr>
                          <m:t>𝑟</m:t>
                        </m:r>
                      </m:e>
                      <m:sub>
                        <m:r>
                          <a:rPr lang="en-US" sz="2000">
                            <a:solidFill>
                              <a:schemeClr val="tx1"/>
                            </a:solidFill>
                            <a:latin typeface="Cambria Math" panose="02040503050406030204" pitchFamily="18" charset="0"/>
                          </a:rPr>
                          <m:t>1</m:t>
                        </m:r>
                      </m:sub>
                    </m:sSub>
                  </m:oMath>
                </a14:m>
                <a:r>
                  <a:rPr lang="en-US" sz="2000" dirty="0"/>
                  <a:t>will contain exactly the same number of ON and OFF periods and thus the impact on </a:t>
                </a:r>
                <a14:m>
                  <m:oMath xmlns:m="http://schemas.openxmlformats.org/officeDocument/2006/math">
                    <m:sSub>
                      <m:sSubPr>
                        <m:ctrlPr>
                          <a:rPr lang="en-US" sz="2000" i="1">
                            <a:solidFill>
                              <a:schemeClr val="tx1"/>
                            </a:solidFill>
                            <a:latin typeface="Cambria Math" panose="02040503050406030204" pitchFamily="18" charset="0"/>
                          </a:rPr>
                        </m:ctrlPr>
                      </m:sSubPr>
                      <m:e>
                        <m:r>
                          <a:rPr lang="sv-SE" sz="2000" b="0" i="1" smtClean="0">
                            <a:solidFill>
                              <a:schemeClr val="tx1"/>
                            </a:solidFill>
                            <a:latin typeface="Cambria Math" panose="02040503050406030204" pitchFamily="18" charset="0"/>
                          </a:rPr>
                          <m:t>𝑟</m:t>
                        </m:r>
                      </m:e>
                      <m:sub>
                        <m:r>
                          <a:rPr lang="en-US" sz="2000">
                            <a:solidFill>
                              <a:schemeClr val="tx1"/>
                            </a:solidFill>
                            <a:latin typeface="Cambria Math" panose="02040503050406030204" pitchFamily="18" charset="0"/>
                          </a:rPr>
                          <m:t>0</m:t>
                        </m:r>
                      </m:sub>
                    </m:sSub>
                    <m:r>
                      <a:rPr lang="en-US" sz="2000">
                        <a:solidFill>
                          <a:schemeClr val="tx1"/>
                        </a:solidFill>
                        <a:latin typeface="Cambria Math" panose="02040503050406030204" pitchFamily="18" charset="0"/>
                      </a:rPr>
                      <m:t>−</m:t>
                    </m:r>
                    <m:sSub>
                      <m:sSubPr>
                        <m:ctrlPr>
                          <a:rPr lang="en-US" sz="2000" i="1">
                            <a:solidFill>
                              <a:schemeClr val="tx1"/>
                            </a:solidFill>
                            <a:latin typeface="Cambria Math" panose="02040503050406030204" pitchFamily="18" charset="0"/>
                          </a:rPr>
                        </m:ctrlPr>
                      </m:sSubPr>
                      <m:e>
                        <m:r>
                          <a:rPr lang="en-US" sz="2000" i="1">
                            <a:solidFill>
                              <a:schemeClr val="tx1"/>
                            </a:solidFill>
                            <a:latin typeface="Cambria Math" panose="02040503050406030204" pitchFamily="18" charset="0"/>
                          </a:rPr>
                          <m:t>𝑟</m:t>
                        </m:r>
                      </m:e>
                      <m:sub>
                        <m:r>
                          <a:rPr lang="en-US" sz="2000">
                            <a:solidFill>
                              <a:schemeClr val="tx1"/>
                            </a:solidFill>
                            <a:latin typeface="Cambria Math" panose="02040503050406030204" pitchFamily="18" charset="0"/>
                          </a:rPr>
                          <m:t>1</m:t>
                        </m:r>
                      </m:sub>
                    </m:sSub>
                  </m:oMath>
                </a14:m>
                <a:r>
                  <a:rPr lang="en-US" sz="2000" dirty="0"/>
                  <a:t> = 0 for a linear RX. For a non-linear RX, the “ON” part will suffer (slightly) more from the multiplexed signal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965200" y="3739823"/>
                <a:ext cx="10361084" cy="2443579"/>
              </a:xfrm>
              <a:blipFill>
                <a:blip r:embed="rId2"/>
                <a:stretch>
                  <a:fillRect l="-529" t="-1247" r="-353"/>
                </a:stretch>
              </a:blipFill>
            </p:spPr>
            <p:txBody>
              <a:bodyPr/>
              <a:lstStyle/>
              <a:p>
                <a:r>
                  <a:rPr lang="en-US">
                    <a:noFill/>
                  </a:rPr>
                  <a:t> </a:t>
                </a:r>
              </a:p>
            </p:txBody>
          </p:sp>
        </mc:Fallback>
      </mc:AlternateContent>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May, 2018</a:t>
            </a:r>
            <a:endParaRPr lang="en-GB" dirty="0"/>
          </a:p>
        </p:txBody>
      </p:sp>
      <p:grpSp>
        <p:nvGrpSpPr>
          <p:cNvPr id="244" name="Group 243"/>
          <p:cNvGrpSpPr/>
          <p:nvPr/>
        </p:nvGrpSpPr>
        <p:grpSpPr>
          <a:xfrm>
            <a:off x="932448" y="1642271"/>
            <a:ext cx="4986164" cy="1904083"/>
            <a:chOff x="2359235" y="1392314"/>
            <a:chExt cx="7160366" cy="2368272"/>
          </a:xfrm>
        </p:grpSpPr>
        <p:cxnSp>
          <p:nvCxnSpPr>
            <p:cNvPr id="183" name="Straight Arrow Connector 182"/>
            <p:cNvCxnSpPr/>
            <p:nvPr/>
          </p:nvCxnSpPr>
          <p:spPr>
            <a:xfrm>
              <a:off x="3640899" y="3318268"/>
              <a:ext cx="475388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4" name="TextBox 183"/>
            <p:cNvSpPr txBox="1"/>
            <p:nvPr/>
          </p:nvSpPr>
          <p:spPr>
            <a:xfrm>
              <a:off x="8660506" y="3133602"/>
              <a:ext cx="854498" cy="459370"/>
            </a:xfrm>
            <a:prstGeom prst="rect">
              <a:avLst/>
            </a:prstGeom>
            <a:noFill/>
          </p:spPr>
          <p:txBody>
            <a:bodyPr wrap="none" rtlCol="0">
              <a:spAutoFit/>
            </a:bodyPr>
            <a:lstStyle/>
            <a:p>
              <a:r>
                <a:rPr lang="en-US" sz="1800" dirty="0">
                  <a:solidFill>
                    <a:schemeClr val="tx1"/>
                  </a:solidFill>
                </a:rPr>
                <a:t>time</a:t>
              </a:r>
            </a:p>
          </p:txBody>
        </p:sp>
        <p:cxnSp>
          <p:nvCxnSpPr>
            <p:cNvPr id="185" name="Straight Connector 184"/>
            <p:cNvCxnSpPr/>
            <p:nvPr/>
          </p:nvCxnSpPr>
          <p:spPr>
            <a:xfrm>
              <a:off x="6245554" y="3021994"/>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a:off x="7076827" y="3028743"/>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a:off x="5414281" y="3036559"/>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a:off x="4596863" y="3021994"/>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a:off x="7908100" y="3019507"/>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a:off x="3765590" y="3036559"/>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V="1">
              <a:off x="3764400" y="3309925"/>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flipV="1">
              <a:off x="4190894" y="3125510"/>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flipH="1">
              <a:off x="4176322" y="3113203"/>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flipV="1">
              <a:off x="5004428" y="3310719"/>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a:xfrm flipV="1">
              <a:off x="4602233" y="3128684"/>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flipH="1">
              <a:off x="5009151" y="3113995"/>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a:xfrm flipV="1">
              <a:off x="5835700" y="3305956"/>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flipV="1">
              <a:off x="5419262" y="3123921"/>
              <a:ext cx="401164" cy="357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flipH="1">
              <a:off x="5821375" y="3113995"/>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flipH="1">
              <a:off x="5413263" y="3115584"/>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V="1">
              <a:off x="6244960" y="3302231"/>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flipV="1">
              <a:off x="6671454" y="3117816"/>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flipH="1">
              <a:off x="6656882" y="3105509"/>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flipV="1">
              <a:off x="7498245" y="3306439"/>
              <a:ext cx="405969" cy="18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flipV="1">
              <a:off x="7081807" y="3117262"/>
              <a:ext cx="401164" cy="357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a:xfrm flipH="1">
              <a:off x="7483920" y="3105509"/>
              <a:ext cx="2937" cy="21027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07" name="TextBox 206"/>
            <p:cNvSpPr txBox="1"/>
            <p:nvPr/>
          </p:nvSpPr>
          <p:spPr>
            <a:xfrm>
              <a:off x="3820113" y="3301216"/>
              <a:ext cx="430932" cy="459370"/>
            </a:xfrm>
            <a:prstGeom prst="rect">
              <a:avLst/>
            </a:prstGeom>
            <a:noFill/>
          </p:spPr>
          <p:txBody>
            <a:bodyPr wrap="none" rtlCol="0">
              <a:spAutoFit/>
            </a:bodyPr>
            <a:lstStyle/>
            <a:p>
              <a:r>
                <a:rPr lang="en-US" sz="1800" dirty="0">
                  <a:solidFill>
                    <a:schemeClr val="tx1"/>
                  </a:solidFill>
                </a:rPr>
                <a:t>0</a:t>
              </a:r>
            </a:p>
          </p:txBody>
        </p:sp>
        <p:sp>
          <p:nvSpPr>
            <p:cNvPr id="208" name="TextBox 207"/>
            <p:cNvSpPr txBox="1"/>
            <p:nvPr/>
          </p:nvSpPr>
          <p:spPr>
            <a:xfrm>
              <a:off x="4224511" y="3299058"/>
              <a:ext cx="430932" cy="459370"/>
            </a:xfrm>
            <a:prstGeom prst="rect">
              <a:avLst/>
            </a:prstGeom>
            <a:noFill/>
          </p:spPr>
          <p:txBody>
            <a:bodyPr wrap="none" rtlCol="0">
              <a:spAutoFit/>
            </a:bodyPr>
            <a:lstStyle/>
            <a:p>
              <a:r>
                <a:rPr lang="en-US" sz="1800" dirty="0">
                  <a:solidFill>
                    <a:schemeClr val="tx1"/>
                  </a:solidFill>
                </a:rPr>
                <a:t>1</a:t>
              </a:r>
            </a:p>
          </p:txBody>
        </p:sp>
        <p:sp>
          <p:nvSpPr>
            <p:cNvPr id="209" name="TextBox 208"/>
            <p:cNvSpPr txBox="1"/>
            <p:nvPr/>
          </p:nvSpPr>
          <p:spPr>
            <a:xfrm>
              <a:off x="4640147" y="3292525"/>
              <a:ext cx="430932" cy="459370"/>
            </a:xfrm>
            <a:prstGeom prst="rect">
              <a:avLst/>
            </a:prstGeom>
            <a:noFill/>
          </p:spPr>
          <p:txBody>
            <a:bodyPr wrap="none" rtlCol="0">
              <a:spAutoFit/>
            </a:bodyPr>
            <a:lstStyle/>
            <a:p>
              <a:r>
                <a:rPr lang="en-US" sz="1800" dirty="0">
                  <a:solidFill>
                    <a:schemeClr val="tx1"/>
                  </a:solidFill>
                </a:rPr>
                <a:t>1</a:t>
              </a:r>
            </a:p>
          </p:txBody>
        </p:sp>
        <p:sp>
          <p:nvSpPr>
            <p:cNvPr id="210" name="TextBox 209"/>
            <p:cNvSpPr txBox="1"/>
            <p:nvPr/>
          </p:nvSpPr>
          <p:spPr>
            <a:xfrm>
              <a:off x="5450961" y="3292525"/>
              <a:ext cx="430932" cy="459370"/>
            </a:xfrm>
            <a:prstGeom prst="rect">
              <a:avLst/>
            </a:prstGeom>
            <a:noFill/>
          </p:spPr>
          <p:txBody>
            <a:bodyPr wrap="none" rtlCol="0">
              <a:spAutoFit/>
            </a:bodyPr>
            <a:lstStyle/>
            <a:p>
              <a:r>
                <a:rPr lang="en-US" sz="1800" dirty="0">
                  <a:solidFill>
                    <a:schemeClr val="tx1"/>
                  </a:solidFill>
                </a:rPr>
                <a:t>1</a:t>
              </a:r>
            </a:p>
          </p:txBody>
        </p:sp>
        <p:sp>
          <p:nvSpPr>
            <p:cNvPr id="211" name="TextBox 210"/>
            <p:cNvSpPr txBox="1"/>
            <p:nvPr/>
          </p:nvSpPr>
          <p:spPr>
            <a:xfrm>
              <a:off x="6738462" y="3290756"/>
              <a:ext cx="430932" cy="459370"/>
            </a:xfrm>
            <a:prstGeom prst="rect">
              <a:avLst/>
            </a:prstGeom>
            <a:noFill/>
          </p:spPr>
          <p:txBody>
            <a:bodyPr wrap="none" rtlCol="0">
              <a:spAutoFit/>
            </a:bodyPr>
            <a:lstStyle/>
            <a:p>
              <a:r>
                <a:rPr lang="en-US" sz="1800" dirty="0">
                  <a:solidFill>
                    <a:schemeClr val="tx1"/>
                  </a:solidFill>
                </a:rPr>
                <a:t>1</a:t>
              </a:r>
            </a:p>
          </p:txBody>
        </p:sp>
        <p:sp>
          <p:nvSpPr>
            <p:cNvPr id="212" name="TextBox 211"/>
            <p:cNvSpPr txBox="1"/>
            <p:nvPr/>
          </p:nvSpPr>
          <p:spPr>
            <a:xfrm>
              <a:off x="7155670" y="3290756"/>
              <a:ext cx="430932" cy="459370"/>
            </a:xfrm>
            <a:prstGeom prst="rect">
              <a:avLst/>
            </a:prstGeom>
            <a:noFill/>
          </p:spPr>
          <p:txBody>
            <a:bodyPr wrap="none" rtlCol="0">
              <a:spAutoFit/>
            </a:bodyPr>
            <a:lstStyle/>
            <a:p>
              <a:r>
                <a:rPr lang="en-US" sz="1800" dirty="0">
                  <a:solidFill>
                    <a:schemeClr val="tx1"/>
                  </a:solidFill>
                </a:rPr>
                <a:t>1</a:t>
              </a:r>
            </a:p>
          </p:txBody>
        </p:sp>
        <p:sp>
          <p:nvSpPr>
            <p:cNvPr id="213" name="TextBox 212"/>
            <p:cNvSpPr txBox="1"/>
            <p:nvPr/>
          </p:nvSpPr>
          <p:spPr>
            <a:xfrm>
              <a:off x="5051799" y="3299058"/>
              <a:ext cx="430932" cy="459370"/>
            </a:xfrm>
            <a:prstGeom prst="rect">
              <a:avLst/>
            </a:prstGeom>
            <a:noFill/>
          </p:spPr>
          <p:txBody>
            <a:bodyPr wrap="none" rtlCol="0">
              <a:spAutoFit/>
            </a:bodyPr>
            <a:lstStyle/>
            <a:p>
              <a:r>
                <a:rPr lang="en-US" sz="1800" dirty="0">
                  <a:solidFill>
                    <a:schemeClr val="tx1"/>
                  </a:solidFill>
                </a:rPr>
                <a:t>0</a:t>
              </a:r>
            </a:p>
          </p:txBody>
        </p:sp>
        <p:sp>
          <p:nvSpPr>
            <p:cNvPr id="214" name="TextBox 213"/>
            <p:cNvSpPr txBox="1"/>
            <p:nvPr/>
          </p:nvSpPr>
          <p:spPr>
            <a:xfrm>
              <a:off x="5877382" y="3290756"/>
              <a:ext cx="430932" cy="459370"/>
            </a:xfrm>
            <a:prstGeom prst="rect">
              <a:avLst/>
            </a:prstGeom>
            <a:noFill/>
          </p:spPr>
          <p:txBody>
            <a:bodyPr wrap="none" rtlCol="0">
              <a:spAutoFit/>
            </a:bodyPr>
            <a:lstStyle/>
            <a:p>
              <a:r>
                <a:rPr lang="en-US" sz="1800" dirty="0">
                  <a:solidFill>
                    <a:schemeClr val="tx1"/>
                  </a:solidFill>
                </a:rPr>
                <a:t>0</a:t>
              </a:r>
            </a:p>
          </p:txBody>
        </p:sp>
        <p:sp>
          <p:nvSpPr>
            <p:cNvPr id="215" name="TextBox 214"/>
            <p:cNvSpPr txBox="1"/>
            <p:nvPr/>
          </p:nvSpPr>
          <p:spPr>
            <a:xfrm>
              <a:off x="6296112" y="3290756"/>
              <a:ext cx="430932" cy="459370"/>
            </a:xfrm>
            <a:prstGeom prst="rect">
              <a:avLst/>
            </a:prstGeom>
            <a:noFill/>
          </p:spPr>
          <p:txBody>
            <a:bodyPr wrap="none" rtlCol="0">
              <a:spAutoFit/>
            </a:bodyPr>
            <a:lstStyle/>
            <a:p>
              <a:r>
                <a:rPr lang="en-US" sz="1800" dirty="0">
                  <a:solidFill>
                    <a:schemeClr val="tx1"/>
                  </a:solidFill>
                </a:rPr>
                <a:t>0</a:t>
              </a:r>
            </a:p>
          </p:txBody>
        </p:sp>
        <p:sp>
          <p:nvSpPr>
            <p:cNvPr id="216" name="TextBox 215"/>
            <p:cNvSpPr txBox="1"/>
            <p:nvPr/>
          </p:nvSpPr>
          <p:spPr>
            <a:xfrm>
              <a:off x="7569732" y="3290756"/>
              <a:ext cx="430932" cy="459370"/>
            </a:xfrm>
            <a:prstGeom prst="rect">
              <a:avLst/>
            </a:prstGeom>
            <a:noFill/>
          </p:spPr>
          <p:txBody>
            <a:bodyPr wrap="none" rtlCol="0">
              <a:spAutoFit/>
            </a:bodyPr>
            <a:lstStyle/>
            <a:p>
              <a:r>
                <a:rPr lang="en-US" sz="1800" dirty="0">
                  <a:solidFill>
                    <a:schemeClr val="tx1"/>
                  </a:solidFill>
                </a:rPr>
                <a:t>0</a:t>
              </a:r>
            </a:p>
          </p:txBody>
        </p:sp>
        <p:sp>
          <p:nvSpPr>
            <p:cNvPr id="217" name="TextBox 216"/>
            <p:cNvSpPr txBox="1"/>
            <p:nvPr/>
          </p:nvSpPr>
          <p:spPr>
            <a:xfrm>
              <a:off x="2359235" y="3077613"/>
              <a:ext cx="1397766" cy="459370"/>
            </a:xfrm>
            <a:prstGeom prst="rect">
              <a:avLst/>
            </a:prstGeom>
            <a:noFill/>
          </p:spPr>
          <p:txBody>
            <a:bodyPr wrap="none" rtlCol="0">
              <a:spAutoFit/>
            </a:bodyPr>
            <a:lstStyle/>
            <a:p>
              <a:r>
                <a:rPr lang="en-US" sz="1800" dirty="0">
                  <a:solidFill>
                    <a:schemeClr val="tx1"/>
                  </a:solidFill>
                </a:rPr>
                <a:t>250 kb/s</a:t>
              </a:r>
            </a:p>
          </p:txBody>
        </p:sp>
        <p:cxnSp>
          <p:nvCxnSpPr>
            <p:cNvPr id="218" name="Straight Arrow Connector 217"/>
            <p:cNvCxnSpPr/>
            <p:nvPr/>
          </p:nvCxnSpPr>
          <p:spPr>
            <a:xfrm>
              <a:off x="3645494" y="2495995"/>
              <a:ext cx="475388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9" name="TextBox 218"/>
            <p:cNvSpPr txBox="1"/>
            <p:nvPr/>
          </p:nvSpPr>
          <p:spPr>
            <a:xfrm>
              <a:off x="8665103" y="2311329"/>
              <a:ext cx="854498" cy="459370"/>
            </a:xfrm>
            <a:prstGeom prst="rect">
              <a:avLst/>
            </a:prstGeom>
            <a:noFill/>
          </p:spPr>
          <p:txBody>
            <a:bodyPr wrap="none" rtlCol="0">
              <a:spAutoFit/>
            </a:bodyPr>
            <a:lstStyle/>
            <a:p>
              <a:r>
                <a:rPr lang="en-US" sz="1800" dirty="0">
                  <a:solidFill>
                    <a:schemeClr val="tx1"/>
                  </a:solidFill>
                </a:rPr>
                <a:t>time</a:t>
              </a:r>
            </a:p>
          </p:txBody>
        </p:sp>
        <p:cxnSp>
          <p:nvCxnSpPr>
            <p:cNvPr id="220" name="Straight Connector 219"/>
            <p:cNvCxnSpPr/>
            <p:nvPr/>
          </p:nvCxnSpPr>
          <p:spPr>
            <a:xfrm>
              <a:off x="6250149" y="2199721"/>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a:off x="7081422" y="2206470"/>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a:off x="5418876" y="2214286"/>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a:off x="4601458" y="2199721"/>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a:off x="7912695" y="2197234"/>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3770185" y="2214286"/>
              <a:ext cx="0" cy="5634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3768995" y="2489494"/>
              <a:ext cx="838416" cy="218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flipH="1">
              <a:off x="4605554" y="2273794"/>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a:off x="4587604" y="2294989"/>
              <a:ext cx="840886" cy="1134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a:off x="6260061" y="2305218"/>
              <a:ext cx="825698" cy="360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flipV="1">
              <a:off x="5431250" y="2478813"/>
              <a:ext cx="853303" cy="29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a:xfrm flipH="1">
              <a:off x="7089313" y="2285393"/>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32" name="TextBox 231"/>
            <p:cNvSpPr txBox="1"/>
            <p:nvPr/>
          </p:nvSpPr>
          <p:spPr>
            <a:xfrm>
              <a:off x="4265722" y="1392314"/>
              <a:ext cx="725587" cy="459370"/>
            </a:xfrm>
            <a:prstGeom prst="rect">
              <a:avLst/>
            </a:prstGeom>
            <a:noFill/>
          </p:spPr>
          <p:txBody>
            <a:bodyPr wrap="none" rtlCol="0">
              <a:spAutoFit/>
            </a:bodyPr>
            <a:lstStyle/>
            <a:p>
              <a:r>
                <a:rPr lang="en-US" sz="1800" dirty="0">
                  <a:solidFill>
                    <a:schemeClr val="tx1"/>
                  </a:solidFill>
                </a:rPr>
                <a:t>8us</a:t>
              </a:r>
            </a:p>
          </p:txBody>
        </p:sp>
        <p:cxnSp>
          <p:nvCxnSpPr>
            <p:cNvPr id="233" name="Straight Arrow Connector 232"/>
            <p:cNvCxnSpPr/>
            <p:nvPr/>
          </p:nvCxnSpPr>
          <p:spPr>
            <a:xfrm flipV="1">
              <a:off x="3768043" y="1798499"/>
              <a:ext cx="1641386" cy="18601"/>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flipH="1">
              <a:off x="6241079" y="2294368"/>
              <a:ext cx="3714" cy="208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35" name="TextBox 234"/>
            <p:cNvSpPr txBox="1"/>
            <p:nvPr/>
          </p:nvSpPr>
          <p:spPr>
            <a:xfrm>
              <a:off x="3780600" y="2554456"/>
              <a:ext cx="430932" cy="459370"/>
            </a:xfrm>
            <a:prstGeom prst="rect">
              <a:avLst/>
            </a:prstGeom>
            <a:noFill/>
          </p:spPr>
          <p:txBody>
            <a:bodyPr wrap="none" rtlCol="0">
              <a:spAutoFit/>
            </a:bodyPr>
            <a:lstStyle/>
            <a:p>
              <a:r>
                <a:rPr lang="en-US" sz="1800" dirty="0">
                  <a:solidFill>
                    <a:schemeClr val="tx1"/>
                  </a:solidFill>
                </a:rPr>
                <a:t>0</a:t>
              </a:r>
            </a:p>
          </p:txBody>
        </p:sp>
        <p:sp>
          <p:nvSpPr>
            <p:cNvPr id="236" name="TextBox 235"/>
            <p:cNvSpPr txBox="1"/>
            <p:nvPr/>
          </p:nvSpPr>
          <p:spPr>
            <a:xfrm>
              <a:off x="4184998" y="2552298"/>
              <a:ext cx="430932" cy="459370"/>
            </a:xfrm>
            <a:prstGeom prst="rect">
              <a:avLst/>
            </a:prstGeom>
            <a:noFill/>
          </p:spPr>
          <p:txBody>
            <a:bodyPr wrap="none" rtlCol="0">
              <a:spAutoFit/>
            </a:bodyPr>
            <a:lstStyle/>
            <a:p>
              <a:r>
                <a:rPr lang="en-US" sz="1800" dirty="0">
                  <a:solidFill>
                    <a:schemeClr val="tx1"/>
                  </a:solidFill>
                </a:rPr>
                <a:t>0</a:t>
              </a:r>
            </a:p>
          </p:txBody>
        </p:sp>
        <p:sp>
          <p:nvSpPr>
            <p:cNvPr id="237" name="TextBox 236"/>
            <p:cNvSpPr txBox="1"/>
            <p:nvPr/>
          </p:nvSpPr>
          <p:spPr>
            <a:xfrm>
              <a:off x="4600634" y="2545766"/>
              <a:ext cx="430932" cy="459370"/>
            </a:xfrm>
            <a:prstGeom prst="rect">
              <a:avLst/>
            </a:prstGeom>
            <a:noFill/>
          </p:spPr>
          <p:txBody>
            <a:bodyPr wrap="none" rtlCol="0">
              <a:spAutoFit/>
            </a:bodyPr>
            <a:lstStyle/>
            <a:p>
              <a:r>
                <a:rPr lang="en-US" sz="1800" dirty="0">
                  <a:solidFill>
                    <a:schemeClr val="tx1"/>
                  </a:solidFill>
                </a:rPr>
                <a:t>1</a:t>
              </a:r>
            </a:p>
          </p:txBody>
        </p:sp>
        <p:sp>
          <p:nvSpPr>
            <p:cNvPr id="238" name="TextBox 237"/>
            <p:cNvSpPr txBox="1"/>
            <p:nvPr/>
          </p:nvSpPr>
          <p:spPr>
            <a:xfrm>
              <a:off x="5411448" y="2545766"/>
              <a:ext cx="430932" cy="459370"/>
            </a:xfrm>
            <a:prstGeom prst="rect">
              <a:avLst/>
            </a:prstGeom>
            <a:noFill/>
          </p:spPr>
          <p:txBody>
            <a:bodyPr wrap="none" rtlCol="0">
              <a:spAutoFit/>
            </a:bodyPr>
            <a:lstStyle/>
            <a:p>
              <a:r>
                <a:rPr lang="en-US" sz="1800" dirty="0">
                  <a:solidFill>
                    <a:schemeClr val="tx1"/>
                  </a:solidFill>
                </a:rPr>
                <a:t>0</a:t>
              </a:r>
            </a:p>
          </p:txBody>
        </p:sp>
        <p:sp>
          <p:nvSpPr>
            <p:cNvPr id="239" name="TextBox 238"/>
            <p:cNvSpPr txBox="1"/>
            <p:nvPr/>
          </p:nvSpPr>
          <p:spPr>
            <a:xfrm>
              <a:off x="6698949" y="2543997"/>
              <a:ext cx="430932" cy="459370"/>
            </a:xfrm>
            <a:prstGeom prst="rect">
              <a:avLst/>
            </a:prstGeom>
            <a:noFill/>
          </p:spPr>
          <p:txBody>
            <a:bodyPr wrap="none" rtlCol="0">
              <a:spAutoFit/>
            </a:bodyPr>
            <a:lstStyle/>
            <a:p>
              <a:r>
                <a:rPr lang="en-US" sz="1800" dirty="0">
                  <a:solidFill>
                    <a:schemeClr val="tx1"/>
                  </a:solidFill>
                </a:rPr>
                <a:t>1</a:t>
              </a:r>
            </a:p>
          </p:txBody>
        </p:sp>
        <p:sp>
          <p:nvSpPr>
            <p:cNvPr id="240" name="TextBox 239"/>
            <p:cNvSpPr txBox="1"/>
            <p:nvPr/>
          </p:nvSpPr>
          <p:spPr>
            <a:xfrm>
              <a:off x="5012286" y="2552298"/>
              <a:ext cx="430932" cy="459370"/>
            </a:xfrm>
            <a:prstGeom prst="rect">
              <a:avLst/>
            </a:prstGeom>
            <a:noFill/>
          </p:spPr>
          <p:txBody>
            <a:bodyPr wrap="none" rtlCol="0">
              <a:spAutoFit/>
            </a:bodyPr>
            <a:lstStyle/>
            <a:p>
              <a:r>
                <a:rPr lang="en-US" sz="1800" dirty="0">
                  <a:solidFill>
                    <a:schemeClr val="tx1"/>
                  </a:solidFill>
                </a:rPr>
                <a:t>1</a:t>
              </a:r>
            </a:p>
          </p:txBody>
        </p:sp>
        <p:sp>
          <p:nvSpPr>
            <p:cNvPr id="241" name="TextBox 240"/>
            <p:cNvSpPr txBox="1"/>
            <p:nvPr/>
          </p:nvSpPr>
          <p:spPr>
            <a:xfrm>
              <a:off x="5837869" y="2543997"/>
              <a:ext cx="430932" cy="459370"/>
            </a:xfrm>
            <a:prstGeom prst="rect">
              <a:avLst/>
            </a:prstGeom>
            <a:noFill/>
          </p:spPr>
          <p:txBody>
            <a:bodyPr wrap="none" rtlCol="0">
              <a:spAutoFit/>
            </a:bodyPr>
            <a:lstStyle/>
            <a:p>
              <a:r>
                <a:rPr lang="en-US" sz="1800" dirty="0">
                  <a:solidFill>
                    <a:schemeClr val="tx1"/>
                  </a:solidFill>
                </a:rPr>
                <a:t>0</a:t>
              </a:r>
            </a:p>
          </p:txBody>
        </p:sp>
        <p:sp>
          <p:nvSpPr>
            <p:cNvPr id="242" name="TextBox 241"/>
            <p:cNvSpPr txBox="1"/>
            <p:nvPr/>
          </p:nvSpPr>
          <p:spPr>
            <a:xfrm>
              <a:off x="6256599" y="2543997"/>
              <a:ext cx="430932" cy="459370"/>
            </a:xfrm>
            <a:prstGeom prst="rect">
              <a:avLst/>
            </a:prstGeom>
            <a:noFill/>
          </p:spPr>
          <p:txBody>
            <a:bodyPr wrap="none" rtlCol="0">
              <a:spAutoFit/>
            </a:bodyPr>
            <a:lstStyle/>
            <a:p>
              <a:r>
                <a:rPr lang="en-US" sz="1800" dirty="0">
                  <a:solidFill>
                    <a:schemeClr val="tx1"/>
                  </a:solidFill>
                </a:rPr>
                <a:t>1</a:t>
              </a:r>
            </a:p>
          </p:txBody>
        </p:sp>
        <p:sp>
          <p:nvSpPr>
            <p:cNvPr id="243" name="TextBox 242"/>
            <p:cNvSpPr txBox="1"/>
            <p:nvPr/>
          </p:nvSpPr>
          <p:spPr>
            <a:xfrm>
              <a:off x="2359235" y="2285393"/>
              <a:ext cx="1480638" cy="459370"/>
            </a:xfrm>
            <a:prstGeom prst="rect">
              <a:avLst/>
            </a:prstGeom>
            <a:noFill/>
          </p:spPr>
          <p:txBody>
            <a:bodyPr wrap="none" rtlCol="0">
              <a:spAutoFit/>
            </a:bodyPr>
            <a:lstStyle/>
            <a:p>
              <a:r>
                <a:rPr lang="en-US" sz="1800" dirty="0">
                  <a:solidFill>
                    <a:schemeClr val="tx1"/>
                  </a:solidFill>
                </a:rPr>
                <a:t>62.5 kb/s</a:t>
              </a:r>
            </a:p>
          </p:txBody>
        </p:sp>
      </p:grpSp>
      <mc:AlternateContent xmlns:mc="http://schemas.openxmlformats.org/markup-compatibility/2006" xmlns:a14="http://schemas.microsoft.com/office/drawing/2010/main">
        <mc:Choice Requires="a14">
          <p:sp>
            <p:nvSpPr>
              <p:cNvPr id="7" name="Rectangle 6"/>
              <p:cNvSpPr/>
              <p:nvPr/>
            </p:nvSpPr>
            <p:spPr>
              <a:xfrm>
                <a:off x="9235109" y="2631830"/>
                <a:ext cx="1855956"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solidFill>
                            <a:schemeClr val="tx1"/>
                          </a:solidFill>
                          <a:latin typeface="Cambria Math" panose="02040503050406030204" pitchFamily="18" charset="0"/>
                        </a:rPr>
                        <m:t>𝑚</m:t>
                      </m:r>
                      <m:r>
                        <a:rPr lang="en-US" i="0">
                          <a:solidFill>
                            <a:schemeClr val="tx1"/>
                          </a:solidFill>
                          <a:latin typeface="Cambria Math" panose="02040503050406030204" pitchFamily="18" charset="0"/>
                        </a:rPr>
                        <m: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𝑟</m:t>
                          </m:r>
                        </m:e>
                        <m:sub>
                          <m:r>
                            <a:rPr lang="en-US" i="0">
                              <a:solidFill>
                                <a:schemeClr val="tx1"/>
                              </a:solidFill>
                              <a:latin typeface="Cambria Math" panose="02040503050406030204" pitchFamily="18" charset="0"/>
                            </a:rPr>
                            <m:t>0</m:t>
                          </m:r>
                        </m:sub>
                      </m:sSub>
                      <m:r>
                        <a:rPr lang="en-US" i="0">
                          <a:solidFill>
                            <a:schemeClr val="tx1"/>
                          </a:solidFill>
                          <a:latin typeface="Cambria Math" panose="02040503050406030204" pitchFamily="18" charset="0"/>
                        </a:rPr>
                        <m: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𝑟</m:t>
                          </m:r>
                        </m:e>
                        <m:sub>
                          <m:r>
                            <a:rPr lang="en-US" i="0">
                              <a:solidFill>
                                <a:schemeClr val="tx1"/>
                              </a:solidFill>
                              <a:latin typeface="Cambria Math" panose="02040503050406030204" pitchFamily="18" charset="0"/>
                            </a:rPr>
                            <m:t>1</m:t>
                          </m:r>
                        </m:sub>
                      </m:sSub>
                    </m:oMath>
                  </m:oMathPara>
                </a14:m>
                <a:endParaRPr lang="en-US" dirty="0">
                  <a:solidFill>
                    <a:schemeClr val="tx1"/>
                  </a:solidFill>
                </a:endParaRPr>
              </a:p>
            </p:txBody>
          </p:sp>
        </mc:Choice>
        <mc:Fallback xmlns="">
          <p:sp>
            <p:nvSpPr>
              <p:cNvPr id="7" name="Rectangle 6"/>
              <p:cNvSpPr>
                <a:spLocks noRot="1" noChangeAspect="1" noMove="1" noResize="1" noEditPoints="1" noAdjustHandles="1" noChangeArrowheads="1" noChangeShapeType="1" noTextEdit="1"/>
              </p:cNvSpPr>
              <p:nvPr/>
            </p:nvSpPr>
            <p:spPr>
              <a:xfrm>
                <a:off x="9235109" y="2631830"/>
                <a:ext cx="1855956" cy="461665"/>
              </a:xfrm>
              <a:prstGeom prst="rect">
                <a:avLst/>
              </a:prstGeom>
              <a:blipFill>
                <a:blip r:embed="rId3"/>
                <a:stretch>
                  <a:fillRect b="-2667"/>
                </a:stretch>
              </a:blipFill>
            </p:spPr>
            <p:txBody>
              <a:bodyPr/>
              <a:lstStyle/>
              <a:p>
                <a:r>
                  <a:rPr lang="en-US">
                    <a:noFill/>
                  </a:rPr>
                  <a:t> </a:t>
                </a:r>
              </a:p>
            </p:txBody>
          </p:sp>
        </mc:Fallback>
      </mc:AlternateContent>
      <p:sp>
        <p:nvSpPr>
          <p:cNvPr id="8" name="TextBox 7"/>
          <p:cNvSpPr txBox="1"/>
          <p:nvPr/>
        </p:nvSpPr>
        <p:spPr>
          <a:xfrm>
            <a:off x="6686976" y="2657917"/>
            <a:ext cx="2642070" cy="461665"/>
          </a:xfrm>
          <a:prstGeom prst="rect">
            <a:avLst/>
          </a:prstGeom>
          <a:noFill/>
        </p:spPr>
        <p:txBody>
          <a:bodyPr wrap="none" rtlCol="0">
            <a:spAutoFit/>
          </a:bodyPr>
          <a:lstStyle/>
          <a:p>
            <a:r>
              <a:rPr lang="en-US" dirty="0">
                <a:solidFill>
                  <a:schemeClr val="tx1"/>
                </a:solidFill>
              </a:rPr>
              <a:t>Manchester metric: </a:t>
            </a:r>
          </a:p>
        </p:txBody>
      </p:sp>
      <mc:AlternateContent xmlns:mc="http://schemas.openxmlformats.org/markup-compatibility/2006" xmlns:a14="http://schemas.microsoft.com/office/drawing/2010/main">
        <mc:Choice Requires="a14">
          <p:sp>
            <p:nvSpPr>
              <p:cNvPr id="10" name="Rectangle 9"/>
              <p:cNvSpPr/>
              <p:nvPr/>
            </p:nvSpPr>
            <p:spPr>
              <a:xfrm>
                <a:off x="4442056" y="1422486"/>
                <a:ext cx="516295"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𝑟</m:t>
                          </m:r>
                        </m:e>
                        <m:sub>
                          <m:r>
                            <a:rPr lang="en-US">
                              <a:solidFill>
                                <a:schemeClr val="tx1"/>
                              </a:solidFill>
                              <a:latin typeface="Cambria Math" panose="02040503050406030204" pitchFamily="18" charset="0"/>
                            </a:rPr>
                            <m:t>0</m:t>
                          </m:r>
                        </m:sub>
                      </m:sSub>
                    </m:oMath>
                  </m:oMathPara>
                </a14:m>
                <a:endParaRPr lang="en-US" dirty="0"/>
              </a:p>
            </p:txBody>
          </p:sp>
        </mc:Choice>
        <mc:Fallback xmlns="">
          <p:sp>
            <p:nvSpPr>
              <p:cNvPr id="10" name="Rectangle 9"/>
              <p:cNvSpPr>
                <a:spLocks noRot="1" noChangeAspect="1" noMove="1" noResize="1" noEditPoints="1" noAdjustHandles="1" noChangeArrowheads="1" noChangeShapeType="1" noTextEdit="1"/>
              </p:cNvSpPr>
              <p:nvPr/>
            </p:nvSpPr>
            <p:spPr>
              <a:xfrm>
                <a:off x="4442056" y="1422486"/>
                <a:ext cx="516295" cy="461665"/>
              </a:xfrm>
              <a:prstGeom prst="rect">
                <a:avLst/>
              </a:prstGeom>
              <a:blipFill>
                <a:blip r:embed="rId4"/>
                <a:stretch>
                  <a:fillRect b="-2632"/>
                </a:stretch>
              </a:blipFill>
            </p:spPr>
            <p:txBody>
              <a:bodyPr/>
              <a:lstStyle/>
              <a:p>
                <a:r>
                  <a:rPr lang="en-US">
                    <a:noFill/>
                  </a:rPr>
                  <a:t> </a:t>
                </a:r>
              </a:p>
            </p:txBody>
          </p:sp>
        </mc:Fallback>
      </mc:AlternateContent>
      <p:sp>
        <p:nvSpPr>
          <p:cNvPr id="11" name="Left Brace 10"/>
          <p:cNvSpPr/>
          <p:nvPr/>
        </p:nvSpPr>
        <p:spPr bwMode="auto">
          <a:xfrm rot="5400000">
            <a:off x="3307875" y="1908308"/>
            <a:ext cx="106347" cy="549087"/>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Left Brace 73"/>
          <p:cNvSpPr/>
          <p:nvPr/>
        </p:nvSpPr>
        <p:spPr bwMode="auto">
          <a:xfrm rot="5400000">
            <a:off x="3859071" y="1904955"/>
            <a:ext cx="106347" cy="549087"/>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mc:AlternateContent xmlns:mc="http://schemas.openxmlformats.org/markup-compatibility/2006" xmlns:a14="http://schemas.microsoft.com/office/drawing/2010/main">
        <mc:Choice Requires="a14">
          <p:sp>
            <p:nvSpPr>
              <p:cNvPr id="12" name="Rectangle 11"/>
              <p:cNvSpPr/>
              <p:nvPr/>
            </p:nvSpPr>
            <p:spPr>
              <a:xfrm>
                <a:off x="5027750" y="1427883"/>
                <a:ext cx="509177"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𝑟</m:t>
                          </m:r>
                        </m:e>
                        <m:sub>
                          <m:r>
                            <a:rPr lang="en-US">
                              <a:solidFill>
                                <a:schemeClr val="tx1"/>
                              </a:solidFill>
                              <a:latin typeface="Cambria Math" panose="02040503050406030204" pitchFamily="18" charset="0"/>
                            </a:rPr>
                            <m:t>1</m:t>
                          </m:r>
                        </m:sub>
                      </m:sSub>
                    </m:oMath>
                  </m:oMathPara>
                </a14:m>
                <a:endParaRPr lang="en-US" dirty="0"/>
              </a:p>
            </p:txBody>
          </p:sp>
        </mc:Choice>
        <mc:Fallback xmlns="">
          <p:sp>
            <p:nvSpPr>
              <p:cNvPr id="12" name="Rectangle 11"/>
              <p:cNvSpPr>
                <a:spLocks noRot="1" noChangeAspect="1" noMove="1" noResize="1" noEditPoints="1" noAdjustHandles="1" noChangeArrowheads="1" noChangeShapeType="1" noTextEdit="1"/>
              </p:cNvSpPr>
              <p:nvPr/>
            </p:nvSpPr>
            <p:spPr>
              <a:xfrm>
                <a:off x="5027750" y="1427883"/>
                <a:ext cx="509177" cy="461665"/>
              </a:xfrm>
              <a:prstGeom prst="rect">
                <a:avLst/>
              </a:prstGeom>
              <a:blipFill>
                <a:blip r:embed="rId5"/>
                <a:stretch>
                  <a:fillRect b="-2632"/>
                </a:stretch>
              </a:blipFill>
            </p:spPr>
            <p:txBody>
              <a:bodyPr/>
              <a:lstStyle/>
              <a:p>
                <a:r>
                  <a:rPr lang="en-US">
                    <a:noFill/>
                  </a:rPr>
                  <a:t> </a:t>
                </a:r>
              </a:p>
            </p:txBody>
          </p:sp>
        </mc:Fallback>
      </mc:AlternateContent>
      <p:sp>
        <p:nvSpPr>
          <p:cNvPr id="76" name="Left Brace 75"/>
          <p:cNvSpPr/>
          <p:nvPr/>
        </p:nvSpPr>
        <p:spPr bwMode="auto">
          <a:xfrm rot="5400000">
            <a:off x="4325618" y="2755018"/>
            <a:ext cx="100468" cy="277954"/>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7" name="Left Brace 76"/>
          <p:cNvSpPr/>
          <p:nvPr/>
        </p:nvSpPr>
        <p:spPr bwMode="auto">
          <a:xfrm rot="5400000">
            <a:off x="4600567" y="2752990"/>
            <a:ext cx="100468" cy="277954"/>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4" name="Straight Arrow Connector 13"/>
          <p:cNvCxnSpPr>
            <a:endCxn id="11" idx="1"/>
          </p:cNvCxnSpPr>
          <p:nvPr/>
        </p:nvCxnSpPr>
        <p:spPr bwMode="auto">
          <a:xfrm flipH="1">
            <a:off x="3361048" y="1752748"/>
            <a:ext cx="1149981" cy="37693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 name="Straight Arrow Connector 15"/>
          <p:cNvCxnSpPr>
            <a:stCxn id="10" idx="2"/>
            <a:endCxn id="76" idx="1"/>
          </p:cNvCxnSpPr>
          <p:nvPr/>
        </p:nvCxnSpPr>
        <p:spPr bwMode="auto">
          <a:xfrm flipH="1">
            <a:off x="4375852" y="1884151"/>
            <a:ext cx="324352" cy="95961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p:cNvCxnSpPr>
            <a:stCxn id="12" idx="1"/>
          </p:cNvCxnSpPr>
          <p:nvPr/>
        </p:nvCxnSpPr>
        <p:spPr bwMode="auto">
          <a:xfrm flipH="1">
            <a:off x="3981949" y="1658716"/>
            <a:ext cx="1045801" cy="4412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9" name="Straight Arrow Connector 88"/>
          <p:cNvCxnSpPr>
            <a:stCxn id="12" idx="2"/>
          </p:cNvCxnSpPr>
          <p:nvPr/>
        </p:nvCxnSpPr>
        <p:spPr bwMode="auto">
          <a:xfrm flipH="1">
            <a:off x="4654559" y="1889548"/>
            <a:ext cx="627780" cy="96224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2" name="Straight Connector 81">
            <a:extLst>
              <a:ext uri="{FF2B5EF4-FFF2-40B4-BE49-F238E27FC236}">
                <a16:creationId xmlns:a16="http://schemas.microsoft.com/office/drawing/2014/main" id="{E4B9D692-B1C6-4DD3-830B-B27318168FE8}"/>
              </a:ext>
            </a:extLst>
          </p:cNvPr>
          <p:cNvCxnSpPr/>
          <p:nvPr/>
        </p:nvCxnSpPr>
        <p:spPr>
          <a:xfrm flipH="1">
            <a:off x="3069078" y="2348880"/>
            <a:ext cx="2586" cy="16758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3833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Results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Perfect orthogonality assumes linear processing. However both TX and RX processing are non-linear</a:t>
            </a:r>
          </a:p>
          <a:p>
            <a:pPr>
              <a:buFont typeface="Arial" panose="020B0604020202020204" pitchFamily="34" charset="0"/>
              <a:buChar char="•"/>
            </a:pPr>
            <a:r>
              <a:rPr lang="en-US" dirty="0"/>
              <a:t>To evaluate the feasibility of the idea, the BER for both the low rate and the high rate were simulated</a:t>
            </a:r>
          </a:p>
          <a:p>
            <a:pPr lvl="1">
              <a:buFont typeface="Arial" panose="020B0604020202020204" pitchFamily="34" charset="0"/>
              <a:buChar char="•"/>
            </a:pPr>
            <a:r>
              <a:rPr lang="en-US" dirty="0"/>
              <a:t>Comparing it with non-multiplexed data</a:t>
            </a:r>
          </a:p>
          <a:p>
            <a:pPr lvl="1">
              <a:buFont typeface="Arial" panose="020B0604020202020204" pitchFamily="34" charset="0"/>
              <a:buChar char="•"/>
            </a:pPr>
            <a:r>
              <a:rPr lang="en-US" dirty="0"/>
              <a:t>Considering the impact of the pulse form</a:t>
            </a:r>
          </a:p>
          <a:p>
            <a:pPr lvl="1">
              <a:buFont typeface="Arial" panose="020B0604020202020204" pitchFamily="34" charset="0"/>
              <a:buChar char="•"/>
            </a:pPr>
            <a:r>
              <a:rPr lang="en-US" dirty="0"/>
              <a:t>Considering the impact of varying OBO for the PA</a:t>
            </a:r>
          </a:p>
          <a:p>
            <a:pPr lvl="1">
              <a:buFont typeface="Arial" panose="020B0604020202020204" pitchFamily="34" charset="0"/>
              <a:buChar char="•"/>
            </a:pPr>
            <a:r>
              <a:rPr lang="en-US" dirty="0"/>
              <a:t>Considering the impact of power offset between the low rate and the high rate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3848717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Results, cont’d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Three different sequences are considered for the symbol design</a:t>
            </a:r>
          </a:p>
          <a:p>
            <a:pPr lvl="1">
              <a:buFont typeface="Arial" panose="020B0604020202020204" pitchFamily="34" charset="0"/>
              <a:buChar char="•"/>
            </a:pPr>
            <a:r>
              <a:rPr lang="en-US" dirty="0"/>
              <a:t>Random data on the 13 sub-carriers, DC sub-carrier not used</a:t>
            </a:r>
          </a:p>
          <a:p>
            <a:pPr lvl="1">
              <a:buFont typeface="Arial" panose="020B0604020202020204" pitchFamily="34" charset="0"/>
              <a:buChar char="•"/>
            </a:pPr>
            <a:r>
              <a:rPr lang="en-US" dirty="0"/>
              <a:t>Ideal OOK, i.e., only DC sub-carrier used</a:t>
            </a:r>
          </a:p>
          <a:p>
            <a:pPr lvl="1">
              <a:buFont typeface="Arial" panose="020B0604020202020204" pitchFamily="34" charset="0"/>
              <a:buChar char="•"/>
            </a:pPr>
            <a:r>
              <a:rPr lang="en-US" dirty="0"/>
              <a:t>Optimum symbol design for low rate (4us), as defined below</a:t>
            </a:r>
          </a:p>
          <a:p>
            <a:pPr lvl="1">
              <a:buFont typeface="Arial" panose="020B0604020202020204" pitchFamily="34" charset="0"/>
              <a:buChar char="•"/>
            </a:pPr>
            <a:endParaRPr lang="en-US" dirty="0"/>
          </a:p>
          <a:p>
            <a:pPr marL="457200" lvl="1" indent="0"/>
            <a:r>
              <a:rPr lang="nn-NO" dirty="0"/>
              <a:t>[-0.5369 - 1.1504i,-1.1504 - 1.1504i,1.1504 + 0.5369i,-0.0767 + 0.0767i,0.6903 - 0.3835i,-0.5369 + 0.5369i,0,-0.0767 - 0.0767i,0.0767 + 0.0767i,0.0767 + 0.0767i,-0.0767 + 0.0767i,0.3835 - 0.3835i,0.3835 - 0.6903i];</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Leif Wilhelmsson, Ericsson AB</a:t>
            </a:r>
            <a:endParaRPr lang="en-GB" dirty="0"/>
          </a:p>
        </p:txBody>
      </p:sp>
      <p:sp>
        <p:nvSpPr>
          <p:cNvPr id="6" name="Date Placeholder 5"/>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3115176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2E8E2-380E-4F08-A53F-964C48D0BDF1}"/>
              </a:ext>
            </a:extLst>
          </p:cNvPr>
          <p:cNvSpPr>
            <a:spLocks noGrp="1"/>
          </p:cNvSpPr>
          <p:nvPr>
            <p:ph type="title"/>
          </p:nvPr>
        </p:nvSpPr>
        <p:spPr/>
        <p:txBody>
          <a:bodyPr/>
          <a:lstStyle/>
          <a:p>
            <a:r>
              <a:rPr lang="en-US" dirty="0"/>
              <a:t>Simulation Results, Cont’d</a:t>
            </a:r>
          </a:p>
        </p:txBody>
      </p:sp>
      <p:sp>
        <p:nvSpPr>
          <p:cNvPr id="3" name="Content Placeholder 2">
            <a:extLst>
              <a:ext uri="{FF2B5EF4-FFF2-40B4-BE49-F238E27FC236}">
                <a16:creationId xmlns:a16="http://schemas.microsoft.com/office/drawing/2014/main" id="{C1D9AC95-122C-4DDA-BB1B-B2EADA915544}"/>
              </a:ext>
            </a:extLst>
          </p:cNvPr>
          <p:cNvSpPr>
            <a:spLocks noGrp="1"/>
          </p:cNvSpPr>
          <p:nvPr>
            <p:ph idx="1"/>
          </p:nvPr>
        </p:nvSpPr>
        <p:spPr>
          <a:xfrm>
            <a:off x="914401" y="4749206"/>
            <a:ext cx="7341839" cy="1442729"/>
          </a:xfrm>
        </p:spPr>
        <p:txBody>
          <a:bodyPr/>
          <a:lstStyle/>
          <a:p>
            <a:pPr>
              <a:buFont typeface="Arial" panose="020B0604020202020204" pitchFamily="34" charset="0"/>
              <a:buChar char="•"/>
            </a:pPr>
            <a:r>
              <a:rPr lang="en-US" dirty="0"/>
              <a:t>For comparison, the performance for the low rate and the high rate are simulated without any multiplexing</a:t>
            </a:r>
          </a:p>
          <a:p>
            <a:pPr>
              <a:buFont typeface="Arial" panose="020B0604020202020204" pitchFamily="34" charset="0"/>
              <a:buChar char="•"/>
            </a:pPr>
            <a:r>
              <a:rPr lang="en-US" dirty="0"/>
              <a:t>Ideal time synchronization </a:t>
            </a:r>
          </a:p>
        </p:txBody>
      </p:sp>
      <p:sp>
        <p:nvSpPr>
          <p:cNvPr id="4" name="Slide Number Placeholder 3">
            <a:extLst>
              <a:ext uri="{FF2B5EF4-FFF2-40B4-BE49-F238E27FC236}">
                <a16:creationId xmlns:a16="http://schemas.microsoft.com/office/drawing/2014/main" id="{74EC28D3-9128-4957-B21F-01F85398119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D9C9E2C-FEA0-4EE2-8F78-1C9216D5DF7E}"/>
              </a:ext>
            </a:extLst>
          </p:cNvPr>
          <p:cNvSpPr>
            <a:spLocks noGrp="1"/>
          </p:cNvSpPr>
          <p:nvPr>
            <p:ph type="ftr" idx="14"/>
          </p:nvPr>
        </p:nvSpPr>
        <p:spPr/>
        <p:txBody>
          <a:bodyPr/>
          <a:lstStyle/>
          <a:p>
            <a:r>
              <a:rPr lang="en-GB"/>
              <a:t>Leif Wilhelmsson, Ericsson AB</a:t>
            </a:r>
            <a:endParaRPr lang="en-GB" dirty="0"/>
          </a:p>
        </p:txBody>
      </p:sp>
      <p:sp>
        <p:nvSpPr>
          <p:cNvPr id="6" name="Date Placeholder 5">
            <a:extLst>
              <a:ext uri="{FF2B5EF4-FFF2-40B4-BE49-F238E27FC236}">
                <a16:creationId xmlns:a16="http://schemas.microsoft.com/office/drawing/2014/main" id="{51574B5F-BBFA-4711-9789-A5319FC1B205}"/>
              </a:ext>
            </a:extLst>
          </p:cNvPr>
          <p:cNvSpPr>
            <a:spLocks noGrp="1"/>
          </p:cNvSpPr>
          <p:nvPr>
            <p:ph type="dt" idx="15"/>
          </p:nvPr>
        </p:nvSpPr>
        <p:spPr/>
        <p:txBody>
          <a:bodyPr/>
          <a:lstStyle/>
          <a:p>
            <a:r>
              <a:rPr lang="en-US"/>
              <a:t>May, 2018</a:t>
            </a:r>
            <a:endParaRPr lang="en-GB" dirty="0"/>
          </a:p>
        </p:txBody>
      </p:sp>
      <p:pic>
        <p:nvPicPr>
          <p:cNvPr id="12" name="Picture 11">
            <a:extLst>
              <a:ext uri="{FF2B5EF4-FFF2-40B4-BE49-F238E27FC236}">
                <a16:creationId xmlns:a16="http://schemas.microsoft.com/office/drawing/2014/main" id="{EE3A070A-869F-4F5A-8EC1-EFCDC9DADF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7283" y="1573440"/>
            <a:ext cx="5116204" cy="2988803"/>
          </a:xfrm>
          <a:prstGeom prst="rect">
            <a:avLst/>
          </a:prstGeom>
        </p:spPr>
      </p:pic>
      <p:pic>
        <p:nvPicPr>
          <p:cNvPr id="13" name="Picture 12">
            <a:extLst>
              <a:ext uri="{FF2B5EF4-FFF2-40B4-BE49-F238E27FC236}">
                <a16:creationId xmlns:a16="http://schemas.microsoft.com/office/drawing/2014/main" id="{6C56A75C-D81F-49D8-89FD-A2CD9AF242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74536" y="3883126"/>
            <a:ext cx="3460838" cy="2592288"/>
          </a:xfrm>
          <a:prstGeom prst="rect">
            <a:avLst/>
          </a:prstGeom>
        </p:spPr>
      </p:pic>
      <p:pic>
        <p:nvPicPr>
          <p:cNvPr id="14" name="Picture 13">
            <a:extLst>
              <a:ext uri="{FF2B5EF4-FFF2-40B4-BE49-F238E27FC236}">
                <a16:creationId xmlns:a16="http://schemas.microsoft.com/office/drawing/2014/main" id="{6C36CC9E-5B0C-413E-8F4F-CFF59397EE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10674" y="1372599"/>
            <a:ext cx="3460838" cy="2592288"/>
          </a:xfrm>
          <a:prstGeom prst="rect">
            <a:avLst/>
          </a:prstGeom>
        </p:spPr>
      </p:pic>
    </p:spTree>
    <p:extLst>
      <p:ext uri="{BB962C8B-B14F-4D97-AF65-F5344CB8AC3E}">
        <p14:creationId xmlns:p14="http://schemas.microsoft.com/office/powerpoint/2010/main" val="42715172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23259</TotalTime>
  <Words>1847</Words>
  <Application>Microsoft Office PowerPoint</Application>
  <PresentationFormat>Widescreen</PresentationFormat>
  <Paragraphs>268</Paragraphs>
  <Slides>21</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 Unicode MS</vt:lpstr>
      <vt:lpstr>MS Gothic</vt:lpstr>
      <vt:lpstr>Arial</vt:lpstr>
      <vt:lpstr>Cambria Math</vt:lpstr>
      <vt:lpstr>Times New Roman</vt:lpstr>
      <vt:lpstr>Office Theme</vt:lpstr>
      <vt:lpstr>Document</vt:lpstr>
      <vt:lpstr>Simple multiplexing of Wake-Up Signals</vt:lpstr>
      <vt:lpstr>Abstract</vt:lpstr>
      <vt:lpstr>Outline</vt:lpstr>
      <vt:lpstr>Motivation</vt:lpstr>
      <vt:lpstr>Illustration of the idea</vt:lpstr>
      <vt:lpstr>Illustration of the idea</vt:lpstr>
      <vt:lpstr>Simulation Results</vt:lpstr>
      <vt:lpstr>Simulation Results, cont’d</vt:lpstr>
      <vt:lpstr>Simulation Results, Cont’d</vt:lpstr>
      <vt:lpstr>Simulation Results, Cont’d</vt:lpstr>
      <vt:lpstr>Simulation Results, Cont’d</vt:lpstr>
      <vt:lpstr>Simulation Results, Cont’d</vt:lpstr>
      <vt:lpstr>Simulation Results, Cont’d</vt:lpstr>
      <vt:lpstr>Modifications to the packet structure</vt:lpstr>
      <vt:lpstr>Modifications to the packet structure </vt:lpstr>
      <vt:lpstr>Modifications to the packet structure</vt:lpstr>
      <vt:lpstr>Modifications to the packet structure</vt:lpstr>
      <vt:lpstr>Conclusions</vt:lpstr>
      <vt:lpstr>Straw Poll</vt:lpstr>
      <vt:lpstr>Straw Poll</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Leif Wilhelmsson R</dc:creator>
  <cp:lastModifiedBy>Leif Wilhelmsson R</cp:lastModifiedBy>
  <cp:revision>62</cp:revision>
  <cp:lastPrinted>1601-01-01T00:00:00Z</cp:lastPrinted>
  <dcterms:created xsi:type="dcterms:W3CDTF">2017-07-10T13:05:41Z</dcterms:created>
  <dcterms:modified xsi:type="dcterms:W3CDTF">2018-05-06T08:02:00Z</dcterms:modified>
</cp:coreProperties>
</file>