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71" r:id="rId3"/>
    <p:sldId id="257" r:id="rId4"/>
    <p:sldId id="268" r:id="rId5"/>
    <p:sldId id="267" r:id="rId6"/>
    <p:sldId id="265" r:id="rId7"/>
    <p:sldId id="266" r:id="rId8"/>
    <p:sldId id="269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70" d="100"/>
          <a:sy n="70" d="100"/>
        </p:scale>
        <p:origin x="1122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2017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Dennis Sundman, Ericsson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802.11-17/1394r0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Discussion of possible BCCs for WUR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2017-09-DD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0054340"/>
              </p:ext>
            </p:extLst>
          </p:nvPr>
        </p:nvGraphicFramePr>
        <p:xfrm>
          <a:off x="512763" y="2279650"/>
          <a:ext cx="8075612" cy="2478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Document" r:id="rId4" imgW="8252039" imgH="2534496" progId="Word.Document.8">
                  <p:embed/>
                </p:oleObj>
              </mc:Choice>
              <mc:Fallback>
                <p:oleObj name="Document" r:id="rId4" imgW="8252039" imgH="253449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2279650"/>
                        <a:ext cx="8075612" cy="24780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80F72-6B0C-4B46-AA14-13E567487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BD6C88-0BE1-4B5C-8A6F-4E18C10C8D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Using the 802.11 BCC </a:t>
            </a:r>
            <a:r>
              <a:rPr lang="en-GB" dirty="0"/>
              <a:t>for WUR has been proposed [1]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Concerns has been expressed regarding the decoding complexity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 we discuss two means to address this complexity concern: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Using a less complex code and study performance impact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Using a systematic code to allow for implementations without a Viterbi decoder</a:t>
            </a:r>
            <a:endParaRPr lang="en-US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91EB65D-51D6-474E-A1E4-B6111893A2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B987A4-9022-42DD-9C90-6A5B2248441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06F160E-5024-4F81-A425-F3164F310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27532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The codes under consideration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The 802.11 rate ½ code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Const. length 7, polynomial = [133, 171], </a:t>
            </a:r>
            <a:r>
              <a:rPr lang="en-GB" dirty="0" err="1"/>
              <a:t>nr</a:t>
            </a:r>
            <a:r>
              <a:rPr lang="en-GB" dirty="0"/>
              <a:t>. memory elements 6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A lower complexity rate ½ code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Const. length 4, polynomial = [17, 13], </a:t>
            </a:r>
            <a:r>
              <a:rPr lang="en-GB" dirty="0" err="1"/>
              <a:t>nr</a:t>
            </a:r>
            <a:r>
              <a:rPr lang="en-GB" dirty="0"/>
              <a:t>. memory elements 3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is the BLE long range code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Systematic versions of the two above codes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Wi-Fi: Constraint length 7, polynomial = [1, 171/133]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BT: Constraint length 4, polynomial = [17/13, 1]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58E3BA-30EA-4189-92F4-11DC25CDB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Decoding complexity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8974A9C-DFE8-4A5C-B2DA-348BDDCBDCFC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Decoding is typically done with a Viterbi decoder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Therefore, the decoding complexity scales proportionally with the number of states in the trellis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The number of states in the trellis are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sv-SE" b="1" i="1" dirty="0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sv-SE" b="1" i="1" dirty="0" smtClean="0">
                            <a:latin typeface="Cambria Math" panose="02040503050406030204" pitchFamily="18" charset="0"/>
                          </a:rPr>
                          <m:t>𝒎</m:t>
                        </m:r>
                      </m:sup>
                    </m:sSup>
                  </m:oMath>
                </a14:m>
                <a:r>
                  <a:rPr lang="en-US" dirty="0"/>
                  <a:t>, where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dirty="0"/>
                  <a:t> is the number of memory elements in the encoder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dirty="0"/>
                  <a:t>In [1], the energy to decode a 100 bit payload is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𝐵𝐶𝐶</m:t>
                        </m:r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  </m:t>
                        </m:r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𝑊𝑖</m:t>
                        </m:r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𝐹𝑖</m:t>
                        </m:r>
                      </m:sub>
                    </m:sSub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≪1 </m:t>
                    </m:r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𝐽</m:t>
                    </m:r>
                  </m:oMath>
                </a14:m>
                <a:r>
                  <a:rPr lang="en-US" dirty="0"/>
                  <a:t>, thus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𝐵𝐶𝐶</m:t>
                        </m:r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sv-SE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𝐵𝑙𝑢𝑒𝑡𝑜𝑜𝑡h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≪</m:t>
                    </m:r>
                    <m:f>
                      <m:fPr>
                        <m:ctrlP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sv-SE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1 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𝜇</m:t>
                    </m:r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𝐽</m:t>
                    </m:r>
                    <m:r>
                      <a:rPr lang="sv-S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=125 </m:t>
                    </m:r>
                    <m:r>
                      <a:rPr lang="sv-SE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𝑛𝐽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8974A9C-DFE8-4A5C-B2DA-348BDDCBDCF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99" t="-11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D93CC8-2D2A-40FE-BDAC-0DBE7650D9D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2EF2FB-D907-452D-9704-22AF5FE183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5D63FE-FE88-43C9-9EC5-D1B553F80A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40773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Systematic vs Non-Systematic Codes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For systematic codes, the information bits are part of the code word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Ex. non-systematic						Ex. systematic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receiver may read the message without using a convolutional decoder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18B9575-F0AB-49AF-BE73-F5836DE6933B}"/>
              </a:ext>
            </a:extLst>
          </p:cNvPr>
          <p:cNvGrpSpPr/>
          <p:nvPr/>
        </p:nvGrpSpPr>
        <p:grpSpPr>
          <a:xfrm>
            <a:off x="1279054" y="3272226"/>
            <a:ext cx="1872208" cy="792088"/>
            <a:chOff x="1547664" y="3068960"/>
            <a:chExt cx="1872208" cy="79208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403CDCFC-B3A5-4C91-9CD1-63584B20629F}"/>
                </a:ext>
              </a:extLst>
            </p:cNvPr>
            <p:cNvSpPr/>
            <p:nvPr/>
          </p:nvSpPr>
          <p:spPr bwMode="auto">
            <a:xfrm>
              <a:off x="2051720" y="3356992"/>
              <a:ext cx="216024" cy="21602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F65944FE-FB16-4829-8D6B-E08851FDC1F1}"/>
                </a:ext>
              </a:extLst>
            </p:cNvPr>
            <p:cNvSpPr/>
            <p:nvPr/>
          </p:nvSpPr>
          <p:spPr bwMode="auto">
            <a:xfrm>
              <a:off x="2551652" y="3356992"/>
              <a:ext cx="216024" cy="21602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4E638539-70D9-4D7C-932D-FE690A6D7319}"/>
                </a:ext>
              </a:extLst>
            </p:cNvPr>
            <p:cNvCxnSpPr>
              <a:cxnSpLocks/>
              <a:endCxn id="8" idx="1"/>
            </p:cNvCxnSpPr>
            <p:nvPr/>
          </p:nvCxnSpPr>
          <p:spPr bwMode="auto">
            <a:xfrm>
              <a:off x="1547664" y="3465004"/>
              <a:ext cx="504056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E2D946FC-E05B-4610-8181-86A3ABE32CC7}"/>
                </a:ext>
              </a:extLst>
            </p:cNvPr>
            <p:cNvCxnSpPr>
              <a:cxnSpLocks/>
              <a:stCxn id="8" idx="3"/>
              <a:endCxn id="9" idx="1"/>
            </p:cNvCxnSpPr>
            <p:nvPr/>
          </p:nvCxnSpPr>
          <p:spPr bwMode="auto">
            <a:xfrm>
              <a:off x="2267744" y="3465004"/>
              <a:ext cx="28390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EBC1D418-E3F5-4C53-B203-81E4F4CE78EC}"/>
                </a:ext>
              </a:extLst>
            </p:cNvPr>
            <p:cNvCxnSpPr>
              <a:endCxn id="29" idx="4"/>
            </p:cNvCxnSpPr>
            <p:nvPr/>
          </p:nvCxnSpPr>
          <p:spPr bwMode="auto">
            <a:xfrm flipV="1">
              <a:off x="2408736" y="3212976"/>
              <a:ext cx="0" cy="25202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53FE7FDC-ABEC-4508-BFD0-AC30ABD04209}"/>
                </a:ext>
              </a:extLst>
            </p:cNvPr>
            <p:cNvCxnSpPr>
              <a:cxnSpLocks/>
              <a:stCxn id="29" idx="6"/>
              <a:endCxn id="26" idx="2"/>
            </p:cNvCxnSpPr>
            <p:nvPr/>
          </p:nvCxnSpPr>
          <p:spPr bwMode="auto">
            <a:xfrm>
              <a:off x="2480744" y="3140968"/>
              <a:ext cx="358939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CC8BDB42-D0DC-454D-AEAB-329E66092BE2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83700" y="3140968"/>
              <a:ext cx="4361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0BF1CF66-FF4F-4E0A-81D7-EDDC20A9D815}"/>
                </a:ext>
              </a:extLst>
            </p:cNvPr>
            <p:cNvCxnSpPr>
              <a:cxnSpLocks/>
              <a:stCxn id="23" idx="0"/>
              <a:endCxn id="26" idx="4"/>
            </p:cNvCxnSpPr>
            <p:nvPr/>
          </p:nvCxnSpPr>
          <p:spPr bwMode="auto">
            <a:xfrm flipV="1">
              <a:off x="2911691" y="3212976"/>
              <a:ext cx="0" cy="504056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triangle"/>
            </a:ln>
            <a:effectLst/>
          </p:spPr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D259CB0E-2454-41F9-BB0E-349BC62918B2}"/>
                </a:ext>
              </a:extLst>
            </p:cNvPr>
            <p:cNvCxnSpPr>
              <a:stCxn id="9" idx="3"/>
            </p:cNvCxnSpPr>
            <p:nvPr/>
          </p:nvCxnSpPr>
          <p:spPr bwMode="auto">
            <a:xfrm>
              <a:off x="2767676" y="3465004"/>
              <a:ext cx="14401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Connector: Elbow 16">
              <a:extLst>
                <a:ext uri="{FF2B5EF4-FFF2-40B4-BE49-F238E27FC236}">
                  <a16:creationId xmlns:a16="http://schemas.microsoft.com/office/drawing/2014/main" id="{6436CAA4-ACFD-41FE-9873-A21579B844AF}"/>
                </a:ext>
              </a:extLst>
            </p:cNvPr>
            <p:cNvCxnSpPr>
              <a:cxnSpLocks/>
              <a:endCxn id="29" idx="2"/>
            </p:cNvCxnSpPr>
            <p:nvPr/>
          </p:nvCxnSpPr>
          <p:spPr bwMode="auto">
            <a:xfrm flipV="1">
              <a:off x="1816274" y="3140968"/>
              <a:ext cx="520454" cy="324036"/>
            </a:xfrm>
            <a:prstGeom prst="bentConnector3">
              <a:avLst>
                <a:gd name="adj1" fmla="val -1909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8" name="Connector: Elbow 17">
              <a:extLst>
                <a:ext uri="{FF2B5EF4-FFF2-40B4-BE49-F238E27FC236}">
                  <a16:creationId xmlns:a16="http://schemas.microsoft.com/office/drawing/2014/main" id="{1696E8CF-C4FF-445C-9682-6CAA20F80979}"/>
                </a:ext>
              </a:extLst>
            </p:cNvPr>
            <p:cNvCxnSpPr>
              <a:cxnSpLocks/>
              <a:endCxn id="23" idx="2"/>
            </p:cNvCxnSpPr>
            <p:nvPr/>
          </p:nvCxnSpPr>
          <p:spPr bwMode="auto">
            <a:xfrm>
              <a:off x="1816274" y="3465004"/>
              <a:ext cx="1023409" cy="324036"/>
            </a:xfrm>
            <a:prstGeom prst="bentConnector3">
              <a:avLst>
                <a:gd name="adj1" fmla="val -766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30470C65-C4E5-4C1B-A398-2A32FDF18EBA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2983700" y="3789040"/>
              <a:ext cx="4361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0ED30ECA-BE89-49BB-9AAF-FDB2CD2E5BE8}"/>
                </a:ext>
              </a:extLst>
            </p:cNvPr>
            <p:cNvGrpSpPr/>
            <p:nvPr/>
          </p:nvGrpSpPr>
          <p:grpSpPr>
            <a:xfrm>
              <a:off x="2336728" y="3068960"/>
              <a:ext cx="144016" cy="144016"/>
              <a:chOff x="2336728" y="3068960"/>
              <a:chExt cx="144016" cy="144016"/>
            </a:xfrm>
          </p:grpSpPr>
          <p:sp>
            <p:nvSpPr>
              <p:cNvPr id="29" name="Oval 28">
                <a:extLst>
                  <a:ext uri="{FF2B5EF4-FFF2-40B4-BE49-F238E27FC236}">
                    <a16:creationId xmlns:a16="http://schemas.microsoft.com/office/drawing/2014/main" id="{3860EDD3-A12D-4422-8D4A-5A704B343430}"/>
                  </a:ext>
                </a:extLst>
              </p:cNvPr>
              <p:cNvSpPr/>
              <p:nvPr/>
            </p:nvSpPr>
            <p:spPr bwMode="auto">
              <a:xfrm>
                <a:off x="2336728" y="3068960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8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90F88CC2-9427-47FE-B8EE-612C161565C9}"/>
                  </a:ext>
                </a:extLst>
              </p:cNvPr>
              <p:cNvCxnSpPr>
                <a:stCxn id="29" idx="0"/>
                <a:endCxn id="29" idx="4"/>
              </p:cNvCxnSpPr>
              <p:nvPr/>
            </p:nvCxnSpPr>
            <p:spPr bwMode="auto">
              <a:xfrm>
                <a:off x="2408736" y="3068960"/>
                <a:ext cx="0" cy="14401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72909429-E877-445A-BBCE-73C140EF7DFF}"/>
                  </a:ext>
                </a:extLst>
              </p:cNvPr>
              <p:cNvCxnSpPr>
                <a:stCxn id="29" idx="2"/>
                <a:endCxn id="29" idx="6"/>
              </p:cNvCxnSpPr>
              <p:nvPr/>
            </p:nvCxnSpPr>
            <p:spPr bwMode="auto">
              <a:xfrm>
                <a:off x="2336728" y="3140968"/>
                <a:ext cx="14401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CC0E267E-3568-4254-8573-FA97594DA440}"/>
                </a:ext>
              </a:extLst>
            </p:cNvPr>
            <p:cNvGrpSpPr/>
            <p:nvPr/>
          </p:nvGrpSpPr>
          <p:grpSpPr>
            <a:xfrm>
              <a:off x="2839683" y="3068960"/>
              <a:ext cx="144016" cy="144016"/>
              <a:chOff x="2336728" y="3068960"/>
              <a:chExt cx="144016" cy="144016"/>
            </a:xfrm>
          </p:grpSpPr>
          <p:sp>
            <p:nvSpPr>
              <p:cNvPr id="26" name="Oval 25">
                <a:extLst>
                  <a:ext uri="{FF2B5EF4-FFF2-40B4-BE49-F238E27FC236}">
                    <a16:creationId xmlns:a16="http://schemas.microsoft.com/office/drawing/2014/main" id="{781D53D8-F50A-483A-8F92-D82A1139D3B5}"/>
                  </a:ext>
                </a:extLst>
              </p:cNvPr>
              <p:cNvSpPr/>
              <p:nvPr/>
            </p:nvSpPr>
            <p:spPr bwMode="auto">
              <a:xfrm>
                <a:off x="2336728" y="3068960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8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F2B516B1-1A59-430D-98CD-9C2358A7EEB9}"/>
                  </a:ext>
                </a:extLst>
              </p:cNvPr>
              <p:cNvCxnSpPr>
                <a:stCxn id="26" idx="0"/>
                <a:endCxn id="26" idx="4"/>
              </p:cNvCxnSpPr>
              <p:nvPr/>
            </p:nvCxnSpPr>
            <p:spPr bwMode="auto">
              <a:xfrm>
                <a:off x="2408736" y="3068960"/>
                <a:ext cx="0" cy="14401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28AE7047-E39E-464B-A8DE-CFB7E6DCF5CD}"/>
                  </a:ext>
                </a:extLst>
              </p:cNvPr>
              <p:cNvCxnSpPr>
                <a:stCxn id="26" idx="2"/>
                <a:endCxn id="26" idx="6"/>
              </p:cNvCxnSpPr>
              <p:nvPr/>
            </p:nvCxnSpPr>
            <p:spPr bwMode="auto">
              <a:xfrm>
                <a:off x="2336728" y="3140968"/>
                <a:ext cx="14401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4B0C0ABA-B204-4F10-8425-D510B747EC52}"/>
                </a:ext>
              </a:extLst>
            </p:cNvPr>
            <p:cNvGrpSpPr/>
            <p:nvPr/>
          </p:nvGrpSpPr>
          <p:grpSpPr>
            <a:xfrm>
              <a:off x="2839683" y="3717032"/>
              <a:ext cx="144016" cy="144016"/>
              <a:chOff x="2336728" y="3068960"/>
              <a:chExt cx="144016" cy="144016"/>
            </a:xfrm>
          </p:grpSpPr>
          <p:sp>
            <p:nvSpPr>
              <p:cNvPr id="23" name="Oval 22">
                <a:extLst>
                  <a:ext uri="{FF2B5EF4-FFF2-40B4-BE49-F238E27FC236}">
                    <a16:creationId xmlns:a16="http://schemas.microsoft.com/office/drawing/2014/main" id="{2CD02754-5AEE-4D3C-8AAC-ED9E5C68317F}"/>
                  </a:ext>
                </a:extLst>
              </p:cNvPr>
              <p:cNvSpPr/>
              <p:nvPr/>
            </p:nvSpPr>
            <p:spPr bwMode="auto">
              <a:xfrm>
                <a:off x="2336728" y="3068960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800" b="0" i="0" u="none" strike="noStrike" cap="none" normalizeH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03912F16-BE32-4326-9D30-5B572A39DE3A}"/>
                  </a:ext>
                </a:extLst>
              </p:cNvPr>
              <p:cNvCxnSpPr>
                <a:stCxn id="23" idx="0"/>
                <a:endCxn id="23" idx="4"/>
              </p:cNvCxnSpPr>
              <p:nvPr/>
            </p:nvCxnSpPr>
            <p:spPr bwMode="auto">
              <a:xfrm>
                <a:off x="2408736" y="3068960"/>
                <a:ext cx="0" cy="14401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85DB3464-D79C-4A33-9ED9-E0623E11BE64}"/>
                  </a:ext>
                </a:extLst>
              </p:cNvPr>
              <p:cNvCxnSpPr>
                <a:stCxn id="23" idx="2"/>
                <a:endCxn id="23" idx="6"/>
              </p:cNvCxnSpPr>
              <p:nvPr/>
            </p:nvCxnSpPr>
            <p:spPr bwMode="auto">
              <a:xfrm>
                <a:off x="2336728" y="3140968"/>
                <a:ext cx="14401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7F2968BD-9AB0-428F-8142-D36B32254E1E}"/>
              </a:ext>
            </a:extLst>
          </p:cNvPr>
          <p:cNvGrpSpPr/>
          <p:nvPr/>
        </p:nvGrpSpPr>
        <p:grpSpPr>
          <a:xfrm>
            <a:off x="5574993" y="3326752"/>
            <a:ext cx="2088233" cy="936104"/>
            <a:chOff x="4329842" y="3086962"/>
            <a:chExt cx="2088233" cy="936104"/>
          </a:xfrm>
        </p:grpSpPr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763BD2BE-B8CE-48AD-96BC-E59BE2643001}"/>
                </a:ext>
              </a:extLst>
            </p:cNvPr>
            <p:cNvSpPr/>
            <p:nvPr/>
          </p:nvSpPr>
          <p:spPr bwMode="auto">
            <a:xfrm>
              <a:off x="5049923" y="3519010"/>
              <a:ext cx="216024" cy="21602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0A8AA188-F27D-431C-888B-6947FF5AB3B6}"/>
                </a:ext>
              </a:extLst>
            </p:cNvPr>
            <p:cNvSpPr/>
            <p:nvPr/>
          </p:nvSpPr>
          <p:spPr bwMode="auto">
            <a:xfrm>
              <a:off x="5549855" y="3519010"/>
              <a:ext cx="216024" cy="216024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5" name="Straight Arrow Connector 34">
              <a:extLst>
                <a:ext uri="{FF2B5EF4-FFF2-40B4-BE49-F238E27FC236}">
                  <a16:creationId xmlns:a16="http://schemas.microsoft.com/office/drawing/2014/main" id="{659CDE56-A30E-4162-90B2-095FD2AF2E08}"/>
                </a:ext>
              </a:extLst>
            </p:cNvPr>
            <p:cNvCxnSpPr>
              <a:cxnSpLocks/>
              <a:stCxn id="33" idx="3"/>
              <a:endCxn id="34" idx="1"/>
            </p:cNvCxnSpPr>
            <p:nvPr/>
          </p:nvCxnSpPr>
          <p:spPr bwMode="auto">
            <a:xfrm>
              <a:off x="5265947" y="3627022"/>
              <a:ext cx="283908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26696D6B-0E02-44E6-8DD7-4DDDC2B64761}"/>
                </a:ext>
              </a:extLst>
            </p:cNvPr>
            <p:cNvCxnSpPr>
              <a:endCxn id="55" idx="4"/>
            </p:cNvCxnSpPr>
            <p:nvPr/>
          </p:nvCxnSpPr>
          <p:spPr bwMode="auto">
            <a:xfrm flipV="1">
              <a:off x="5406939" y="3374994"/>
              <a:ext cx="0" cy="25202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1EA5C86C-9479-405A-8F2D-423D8FDADAFA}"/>
                </a:ext>
              </a:extLst>
            </p:cNvPr>
            <p:cNvCxnSpPr>
              <a:stCxn id="34" idx="3"/>
            </p:cNvCxnSpPr>
            <p:nvPr/>
          </p:nvCxnSpPr>
          <p:spPr bwMode="auto">
            <a:xfrm>
              <a:off x="5765879" y="3627022"/>
              <a:ext cx="144016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38" name="Connector: Elbow 37">
              <a:extLst>
                <a:ext uri="{FF2B5EF4-FFF2-40B4-BE49-F238E27FC236}">
                  <a16:creationId xmlns:a16="http://schemas.microsoft.com/office/drawing/2014/main" id="{C960FBB6-0C76-416F-B095-43EFBC76BCCB}"/>
                </a:ext>
              </a:extLst>
            </p:cNvPr>
            <p:cNvCxnSpPr>
              <a:cxnSpLocks/>
              <a:stCxn id="33" idx="1"/>
              <a:endCxn id="49" idx="2"/>
            </p:cNvCxnSpPr>
            <p:nvPr/>
          </p:nvCxnSpPr>
          <p:spPr bwMode="auto">
            <a:xfrm rot="10800000" flipH="1" flipV="1">
              <a:off x="5049922" y="3627022"/>
              <a:ext cx="787963" cy="324036"/>
            </a:xfrm>
            <a:prstGeom prst="bentConnector3">
              <a:avLst>
                <a:gd name="adj1" fmla="val -20668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4E883AE1-29BA-41A2-A3D2-0C16548E8A2B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5981903" y="3951058"/>
              <a:ext cx="43617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133F7A7E-1DE8-483F-8569-6D4BF5700F47}"/>
                </a:ext>
              </a:extLst>
            </p:cNvPr>
            <p:cNvGrpSpPr/>
            <p:nvPr/>
          </p:nvGrpSpPr>
          <p:grpSpPr>
            <a:xfrm>
              <a:off x="5334931" y="3230978"/>
              <a:ext cx="144016" cy="144016"/>
              <a:chOff x="2336728" y="3068960"/>
              <a:chExt cx="144016" cy="144016"/>
            </a:xfrm>
          </p:grpSpPr>
          <p:sp>
            <p:nvSpPr>
              <p:cNvPr id="55" name="Oval 54">
                <a:extLst>
                  <a:ext uri="{FF2B5EF4-FFF2-40B4-BE49-F238E27FC236}">
                    <a16:creationId xmlns:a16="http://schemas.microsoft.com/office/drawing/2014/main" id="{A4327255-AB38-44AC-A83B-1C9E9DFCC93A}"/>
                  </a:ext>
                </a:extLst>
              </p:cNvPr>
              <p:cNvSpPr/>
              <p:nvPr/>
            </p:nvSpPr>
            <p:spPr bwMode="auto">
              <a:xfrm>
                <a:off x="2336728" y="3068960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C01B0371-4F49-4E52-BC67-67C060D1283E}"/>
                  </a:ext>
                </a:extLst>
              </p:cNvPr>
              <p:cNvCxnSpPr>
                <a:stCxn id="55" idx="0"/>
                <a:endCxn id="55" idx="4"/>
              </p:cNvCxnSpPr>
              <p:nvPr/>
            </p:nvCxnSpPr>
            <p:spPr bwMode="auto">
              <a:xfrm>
                <a:off x="2408736" y="3068960"/>
                <a:ext cx="0" cy="14401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0CBEF5B1-F0D1-45FE-B26A-983F1AABCC4A}"/>
                  </a:ext>
                </a:extLst>
              </p:cNvPr>
              <p:cNvCxnSpPr>
                <a:stCxn id="55" idx="2"/>
                <a:endCxn id="55" idx="6"/>
              </p:cNvCxnSpPr>
              <p:nvPr/>
            </p:nvCxnSpPr>
            <p:spPr bwMode="auto">
              <a:xfrm>
                <a:off x="2336728" y="3140968"/>
                <a:ext cx="14401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EF6CF5D2-C29D-44A0-B023-6E901AB8A505}"/>
                </a:ext>
              </a:extLst>
            </p:cNvPr>
            <p:cNvGrpSpPr/>
            <p:nvPr/>
          </p:nvGrpSpPr>
          <p:grpSpPr>
            <a:xfrm>
              <a:off x="4648065" y="3555014"/>
              <a:ext cx="144016" cy="144016"/>
              <a:chOff x="2336728" y="3068960"/>
              <a:chExt cx="144016" cy="144016"/>
            </a:xfrm>
          </p:grpSpPr>
          <p:sp>
            <p:nvSpPr>
              <p:cNvPr id="52" name="Oval 51">
                <a:extLst>
                  <a:ext uri="{FF2B5EF4-FFF2-40B4-BE49-F238E27FC236}">
                    <a16:creationId xmlns:a16="http://schemas.microsoft.com/office/drawing/2014/main" id="{4795948B-2759-4C6D-912A-25F4C70523E6}"/>
                  </a:ext>
                </a:extLst>
              </p:cNvPr>
              <p:cNvSpPr/>
              <p:nvPr/>
            </p:nvSpPr>
            <p:spPr bwMode="auto">
              <a:xfrm>
                <a:off x="2336728" y="3068960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ADA5FAA0-EC57-484D-8EEE-13909353DE11}"/>
                  </a:ext>
                </a:extLst>
              </p:cNvPr>
              <p:cNvCxnSpPr>
                <a:stCxn id="52" idx="0"/>
                <a:endCxn id="52" idx="4"/>
              </p:cNvCxnSpPr>
              <p:nvPr/>
            </p:nvCxnSpPr>
            <p:spPr bwMode="auto">
              <a:xfrm>
                <a:off x="2408736" y="3068960"/>
                <a:ext cx="0" cy="14401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C784C9F5-FD11-4AC0-BEDF-3FE79D55AE28}"/>
                  </a:ext>
                </a:extLst>
              </p:cNvPr>
              <p:cNvCxnSpPr>
                <a:stCxn id="52" idx="2"/>
                <a:endCxn id="52" idx="6"/>
              </p:cNvCxnSpPr>
              <p:nvPr/>
            </p:nvCxnSpPr>
            <p:spPr bwMode="auto">
              <a:xfrm>
                <a:off x="2336728" y="3140968"/>
                <a:ext cx="14401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098F2B73-3142-467C-B997-2BD04E02BF6A}"/>
                </a:ext>
              </a:extLst>
            </p:cNvPr>
            <p:cNvGrpSpPr/>
            <p:nvPr/>
          </p:nvGrpSpPr>
          <p:grpSpPr>
            <a:xfrm>
              <a:off x="5837886" y="3879050"/>
              <a:ext cx="144016" cy="144016"/>
              <a:chOff x="2336728" y="3068960"/>
              <a:chExt cx="144016" cy="144016"/>
            </a:xfrm>
          </p:grpSpPr>
          <p:sp>
            <p:nvSpPr>
              <p:cNvPr id="49" name="Oval 48">
                <a:extLst>
                  <a:ext uri="{FF2B5EF4-FFF2-40B4-BE49-F238E27FC236}">
                    <a16:creationId xmlns:a16="http://schemas.microsoft.com/office/drawing/2014/main" id="{29DBD90F-F10D-4C4E-91BF-125696F7D6DE}"/>
                  </a:ext>
                </a:extLst>
              </p:cNvPr>
              <p:cNvSpPr/>
              <p:nvPr/>
            </p:nvSpPr>
            <p:spPr bwMode="auto">
              <a:xfrm>
                <a:off x="2336728" y="3068960"/>
                <a:ext cx="144016" cy="144016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449263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buNone/>
                  <a:tabLst/>
                </a:pPr>
                <a:endParaRPr kumimoji="0" lang="en-US" sz="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6" charset="0"/>
                  <a:ea typeface="MS Gothic" charset="-128"/>
                </a:endParaRPr>
              </a:p>
            </p:txBody>
          </p:sp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82AD3937-3868-4EF4-B921-C68E024490EB}"/>
                  </a:ext>
                </a:extLst>
              </p:cNvPr>
              <p:cNvCxnSpPr>
                <a:stCxn id="49" idx="0"/>
                <a:endCxn id="49" idx="4"/>
              </p:cNvCxnSpPr>
              <p:nvPr/>
            </p:nvCxnSpPr>
            <p:spPr bwMode="auto">
              <a:xfrm>
                <a:off x="2408736" y="3068960"/>
                <a:ext cx="0" cy="144016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4208B400-4E79-40CA-AE02-BC9AC357E5D8}"/>
                  </a:ext>
                </a:extLst>
              </p:cNvPr>
              <p:cNvCxnSpPr>
                <a:stCxn id="49" idx="2"/>
                <a:endCxn id="49" idx="6"/>
              </p:cNvCxnSpPr>
              <p:nvPr/>
            </p:nvCxnSpPr>
            <p:spPr bwMode="auto">
              <a:xfrm>
                <a:off x="2336728" y="3140968"/>
                <a:ext cx="144016" cy="0"/>
              </a:xfrm>
              <a:prstGeom prst="line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43" name="Straight Arrow Connector 42">
              <a:extLst>
                <a:ext uri="{FF2B5EF4-FFF2-40B4-BE49-F238E27FC236}">
                  <a16:creationId xmlns:a16="http://schemas.microsoft.com/office/drawing/2014/main" id="{C5F1D67B-AC1A-46DD-B3A4-1B90508F3572}"/>
                </a:ext>
              </a:extLst>
            </p:cNvPr>
            <p:cNvCxnSpPr>
              <a:endCxn id="49" idx="0"/>
            </p:cNvCxnSpPr>
            <p:nvPr/>
          </p:nvCxnSpPr>
          <p:spPr bwMode="auto">
            <a:xfrm>
              <a:off x="5909894" y="3627022"/>
              <a:ext cx="0" cy="252028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4" name="Connector: Elbow 43">
              <a:extLst>
                <a:ext uri="{FF2B5EF4-FFF2-40B4-BE49-F238E27FC236}">
                  <a16:creationId xmlns:a16="http://schemas.microsoft.com/office/drawing/2014/main" id="{F1DA9DF6-DE5A-4CDC-B41A-FEB9F14D30F0}"/>
                </a:ext>
              </a:extLst>
            </p:cNvPr>
            <p:cNvCxnSpPr>
              <a:cxnSpLocks/>
              <a:stCxn id="34" idx="3"/>
              <a:endCxn id="55" idx="6"/>
            </p:cNvCxnSpPr>
            <p:nvPr/>
          </p:nvCxnSpPr>
          <p:spPr bwMode="auto">
            <a:xfrm flipH="1" flipV="1">
              <a:off x="5478947" y="3302986"/>
              <a:ext cx="286932" cy="324036"/>
            </a:xfrm>
            <a:prstGeom prst="bentConnector3">
              <a:avLst>
                <a:gd name="adj1" fmla="val -5051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5" name="Connector: Elbow 44">
              <a:extLst>
                <a:ext uri="{FF2B5EF4-FFF2-40B4-BE49-F238E27FC236}">
                  <a16:creationId xmlns:a16="http://schemas.microsoft.com/office/drawing/2014/main" id="{A1147CCB-8165-4986-B1E6-DE6990027965}"/>
                </a:ext>
              </a:extLst>
            </p:cNvPr>
            <p:cNvCxnSpPr>
              <a:stCxn id="55" idx="2"/>
              <a:endCxn id="52" idx="0"/>
            </p:cNvCxnSpPr>
            <p:nvPr/>
          </p:nvCxnSpPr>
          <p:spPr bwMode="auto">
            <a:xfrm rot="10800000" flipV="1">
              <a:off x="4720073" y="3302986"/>
              <a:ext cx="614858" cy="252028"/>
            </a:xfrm>
            <a:prstGeom prst="bentConnector2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6" name="Straight Arrow Connector 45">
              <a:extLst>
                <a:ext uri="{FF2B5EF4-FFF2-40B4-BE49-F238E27FC236}">
                  <a16:creationId xmlns:a16="http://schemas.microsoft.com/office/drawing/2014/main" id="{AD621D6C-1EF5-4950-B4E9-95FE432A772B}"/>
                </a:ext>
              </a:extLst>
            </p:cNvPr>
            <p:cNvCxnSpPr>
              <a:stCxn id="52" idx="6"/>
              <a:endCxn id="33" idx="1"/>
            </p:cNvCxnSpPr>
            <p:nvPr/>
          </p:nvCxnSpPr>
          <p:spPr bwMode="auto">
            <a:xfrm>
              <a:off x="4792081" y="3627022"/>
              <a:ext cx="257842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7" name="Straight Arrow Connector 46">
              <a:extLst>
                <a:ext uri="{FF2B5EF4-FFF2-40B4-BE49-F238E27FC236}">
                  <a16:creationId xmlns:a16="http://schemas.microsoft.com/office/drawing/2014/main" id="{FE02A46A-12C9-4E41-9049-6E78FF770086}"/>
                </a:ext>
              </a:extLst>
            </p:cNvPr>
            <p:cNvCxnSpPr>
              <a:cxnSpLocks/>
              <a:endCxn id="52" idx="2"/>
            </p:cNvCxnSpPr>
            <p:nvPr/>
          </p:nvCxnSpPr>
          <p:spPr bwMode="auto">
            <a:xfrm>
              <a:off x="4329842" y="3627022"/>
              <a:ext cx="31822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48" name="Connector: Elbow 47">
              <a:extLst>
                <a:ext uri="{FF2B5EF4-FFF2-40B4-BE49-F238E27FC236}">
                  <a16:creationId xmlns:a16="http://schemas.microsoft.com/office/drawing/2014/main" id="{452A9CF0-D216-4BC9-B5FC-F9778A7168A8}"/>
                </a:ext>
              </a:extLst>
            </p:cNvPr>
            <p:cNvCxnSpPr>
              <a:cxnSpLocks/>
            </p:cNvCxnSpPr>
            <p:nvPr/>
          </p:nvCxnSpPr>
          <p:spPr bwMode="auto">
            <a:xfrm flipV="1">
              <a:off x="4443646" y="3086962"/>
              <a:ext cx="1974429" cy="540060"/>
            </a:xfrm>
            <a:prstGeom prst="bentConnector3">
              <a:avLst>
                <a:gd name="adj1" fmla="val 530"/>
              </a:avLst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53066EFE-1D1D-4E42-A5F2-02AABBDEDE17}"/>
                  </a:ext>
                </a:extLst>
              </p:cNvPr>
              <p:cNvSpPr txBox="1"/>
              <p:nvPr/>
            </p:nvSpPr>
            <p:spPr>
              <a:xfrm>
                <a:off x="311665" y="3391270"/>
                <a:ext cx="128259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Input: </a:t>
                </a:r>
                <a14:m>
                  <m:oMath xmlns:m="http://schemas.openxmlformats.org/officeDocument/2006/math"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sv-SE" sz="1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200" dirty="0">
                    <a:solidFill>
                      <a:schemeClr val="tx1"/>
                    </a:solidFill>
                  </a:rPr>
                  <a:t>…}</a:t>
                </a:r>
              </a:p>
            </p:txBody>
          </p:sp>
        </mc:Choice>
        <mc:Fallback xmlns="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53066EFE-1D1D-4E42-A5F2-02AABBDEDE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665" y="3391270"/>
                <a:ext cx="1282595" cy="276999"/>
              </a:xfrm>
              <a:prstGeom prst="rect">
                <a:avLst/>
              </a:prstGeom>
              <a:blipFill>
                <a:blip r:embed="rId2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6CFF3626-8106-4A5D-9AC8-117D1B652304}"/>
                  </a:ext>
                </a:extLst>
              </p:cNvPr>
              <p:cNvSpPr txBox="1"/>
              <p:nvPr/>
            </p:nvSpPr>
            <p:spPr>
              <a:xfrm>
                <a:off x="4467981" y="3576807"/>
                <a:ext cx="128259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Input: </a:t>
                </a:r>
                <a14:m>
                  <m:oMath xmlns:m="http://schemas.openxmlformats.org/officeDocument/2006/math"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sv-SE" sz="1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1200" dirty="0">
                    <a:solidFill>
                      <a:schemeClr val="tx1"/>
                    </a:solidFill>
                  </a:rPr>
                  <a:t>…}</a:t>
                </a:r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6CFF3626-8106-4A5D-9AC8-117D1B65230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7981" y="3576807"/>
                <a:ext cx="1282595" cy="276999"/>
              </a:xfrm>
              <a:prstGeom prst="rect">
                <a:avLst/>
              </a:prstGeom>
              <a:blipFill>
                <a:blip r:embed="rId3"/>
                <a:stretch>
                  <a:fillRect l="-476" t="-2222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E051F476-EE93-4881-A63F-9B135334041A}"/>
                  </a:ext>
                </a:extLst>
              </p:cNvPr>
              <p:cNvSpPr txBox="1"/>
              <p:nvPr/>
            </p:nvSpPr>
            <p:spPr>
              <a:xfrm>
                <a:off x="3125117" y="3205734"/>
                <a:ext cx="148418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Output: </a:t>
                </a:r>
                <a14:m>
                  <m:oMath xmlns:m="http://schemas.openxmlformats.org/officeDocument/2006/math"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11</m:t>
                        </m:r>
                      </m:sub>
                    </m:sSub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sv-SE" sz="1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12</m:t>
                        </m:r>
                      </m:sub>
                    </m:sSub>
                  </m:oMath>
                </a14:m>
                <a:r>
                  <a:rPr lang="en-US" sz="1200" dirty="0">
                    <a:solidFill>
                      <a:schemeClr val="tx1"/>
                    </a:solidFill>
                  </a:rPr>
                  <a:t>…}</a:t>
                </a:r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E051F476-EE93-4881-A63F-9B135334041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5117" y="3205734"/>
                <a:ext cx="1484189" cy="276999"/>
              </a:xfrm>
              <a:prstGeom prst="rect">
                <a:avLst/>
              </a:prstGeom>
              <a:blipFill>
                <a:blip r:embed="rId4"/>
                <a:stretch>
                  <a:fillRect l="-412" t="-2222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CA4A8319-24D3-4E95-8BE4-722BB28D0687}"/>
                  </a:ext>
                </a:extLst>
              </p:cNvPr>
              <p:cNvSpPr txBox="1"/>
              <p:nvPr/>
            </p:nvSpPr>
            <p:spPr>
              <a:xfrm>
                <a:off x="3125117" y="3853806"/>
                <a:ext cx="149137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Output: </a:t>
                </a:r>
                <a14:m>
                  <m:oMath xmlns:m="http://schemas.openxmlformats.org/officeDocument/2006/math"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21</m:t>
                        </m:r>
                      </m:sub>
                    </m:sSub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sv-SE" sz="1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</m:sSub>
                  </m:oMath>
                </a14:m>
                <a:r>
                  <a:rPr lang="en-US" sz="1200" dirty="0">
                    <a:solidFill>
                      <a:schemeClr val="tx1"/>
                    </a:solidFill>
                  </a:rPr>
                  <a:t>…}</a:t>
                </a:r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CA4A8319-24D3-4E95-8BE4-722BB28D068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5117" y="3853806"/>
                <a:ext cx="1491370" cy="276999"/>
              </a:xfrm>
              <a:prstGeom prst="rect">
                <a:avLst/>
              </a:prstGeom>
              <a:blipFill>
                <a:blip r:embed="rId5"/>
                <a:stretch>
                  <a:fillRect l="-410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92D3FB3E-8E83-49BE-8114-03956FC64E47}"/>
                  </a:ext>
                </a:extLst>
              </p:cNvPr>
              <p:cNvSpPr txBox="1"/>
              <p:nvPr/>
            </p:nvSpPr>
            <p:spPr>
              <a:xfrm>
                <a:off x="7655021" y="3188251"/>
                <a:ext cx="1353127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Output: </a:t>
                </a:r>
                <a14:m>
                  <m:oMath xmlns:m="http://schemas.openxmlformats.org/officeDocument/2006/math"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sv-SE" sz="1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2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sz="1200" dirty="0">
                    <a:solidFill>
                      <a:schemeClr val="tx1"/>
                    </a:solidFill>
                  </a:rPr>
                  <a:t>…}</a:t>
                </a:r>
              </a:p>
            </p:txBody>
          </p:sp>
        </mc:Choice>
        <mc:Fallback xmlns="">
          <p:sp>
            <p:nvSpPr>
              <p:cNvPr id="68" name="TextBox 67">
                <a:extLst>
                  <a:ext uri="{FF2B5EF4-FFF2-40B4-BE49-F238E27FC236}">
                    <a16:creationId xmlns:a16="http://schemas.microsoft.com/office/drawing/2014/main" id="{92D3FB3E-8E83-49BE-8114-03956FC64E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5021" y="3188251"/>
                <a:ext cx="1353127" cy="276999"/>
              </a:xfrm>
              <a:prstGeom prst="rect">
                <a:avLst/>
              </a:prstGeom>
              <a:blipFill>
                <a:blip r:embed="rId6"/>
                <a:stretch>
                  <a:fillRect l="-450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B2B9396A-0DBC-4595-971C-C8EED05DE6DD}"/>
                  </a:ext>
                </a:extLst>
              </p:cNvPr>
              <p:cNvSpPr txBox="1"/>
              <p:nvPr/>
            </p:nvSpPr>
            <p:spPr>
              <a:xfrm>
                <a:off x="7652630" y="4064314"/>
                <a:ext cx="1491370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Output: </a:t>
                </a:r>
                <a14:m>
                  <m:oMath xmlns:m="http://schemas.openxmlformats.org/officeDocument/2006/math"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{</m:t>
                    </m:r>
                    <m:sSub>
                      <m:sSubPr>
                        <m:ctrlP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21</m:t>
                        </m:r>
                      </m:sub>
                    </m:sSub>
                    <m:r>
                      <a:rPr lang="sv-SE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sv-SE" sz="12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sv-SE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b>
                        <m:r>
                          <a:rPr lang="sv-SE" sz="1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</m:sSub>
                  </m:oMath>
                </a14:m>
                <a:r>
                  <a:rPr lang="en-US" sz="1200" dirty="0">
                    <a:solidFill>
                      <a:schemeClr val="tx1"/>
                    </a:solidFill>
                  </a:rPr>
                  <a:t>…}</a:t>
                </a:r>
              </a:p>
            </p:txBody>
          </p:sp>
        </mc:Choice>
        <mc:Fallback xmlns="">
          <p:sp>
            <p:nvSpPr>
              <p:cNvPr id="69" name="TextBox 68">
                <a:extLst>
                  <a:ext uri="{FF2B5EF4-FFF2-40B4-BE49-F238E27FC236}">
                    <a16:creationId xmlns:a16="http://schemas.microsoft.com/office/drawing/2014/main" id="{B2B9396A-0DBC-4595-971C-C8EED05DE6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2630" y="4064314"/>
                <a:ext cx="1491370" cy="276999"/>
              </a:xfrm>
              <a:prstGeom prst="rect">
                <a:avLst/>
              </a:prstGeom>
              <a:blipFill>
                <a:blip r:embed="rId7"/>
                <a:stretch>
                  <a:fillRect t="-2222"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12801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0813" cy="1065213"/>
          </a:xfrm>
        </p:spPr>
        <p:txBody>
          <a:bodyPr/>
          <a:lstStyle/>
          <a:p>
            <a:r>
              <a:rPr lang="en-US" dirty="0"/>
              <a:t>Simulation Results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285" y="1700808"/>
            <a:ext cx="3167961" cy="2376263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8598" y="1701469"/>
            <a:ext cx="3172736" cy="237560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0926" y="1700808"/>
            <a:ext cx="3167962" cy="2376263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761516D-79D8-47AC-8708-4FC92F0FD4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4365104"/>
            <a:ext cx="7770813" cy="172930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lower complexity code performance is about 0.3 dB worse than the Wi-Fi code in </a:t>
            </a:r>
            <a:r>
              <a:rPr lang="en-US" dirty="0" err="1"/>
              <a:t>TGnB</a:t>
            </a:r>
            <a:r>
              <a:rPr lang="en-US" dirty="0"/>
              <a:t> and </a:t>
            </a:r>
            <a:r>
              <a:rPr lang="en-US" dirty="0" err="1"/>
              <a:t>TGnD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systematic versions of all codes perform identically to the non-systematic codes in terms of PER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31828CD8-441E-4C81-96D4-EE2C691C1D25}"/>
              </a:ext>
            </a:extLst>
          </p:cNvPr>
          <p:cNvCxnSpPr>
            <a:cxnSpLocks/>
          </p:cNvCxnSpPr>
          <p:nvPr/>
        </p:nvCxnSpPr>
        <p:spPr bwMode="auto">
          <a:xfrm flipH="1">
            <a:off x="4608897" y="2533154"/>
            <a:ext cx="50405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FF0000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8ADEBE1E-1EF1-44C6-8B6A-E180F3C0F997}"/>
              </a:ext>
            </a:extLst>
          </p:cNvPr>
          <p:cNvSpPr txBox="1"/>
          <p:nvPr/>
        </p:nvSpPr>
        <p:spPr>
          <a:xfrm>
            <a:off x="4932040" y="2173377"/>
            <a:ext cx="5774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5 dB</a:t>
            </a:r>
          </a:p>
        </p:txBody>
      </p:sp>
    </p:spTree>
    <p:extLst>
      <p:ext uri="{BB962C8B-B14F-4D97-AF65-F5344CB8AC3E}">
        <p14:creationId xmlns:p14="http://schemas.microsoft.com/office/powerpoint/2010/main" val="4244945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the use of a lower complexity convolutional code than the Wi-Fi [133, 171]?</a:t>
            </a:r>
          </a:p>
          <a:p>
            <a:pPr marL="0" indent="0"/>
            <a:endParaRPr lang="en-US" dirty="0"/>
          </a:p>
          <a:p>
            <a:r>
              <a:rPr lang="en-US" dirty="0"/>
              <a:t>Y/N/A: 0/0/0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2414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support the use of a systematic convolutional code?</a:t>
            </a:r>
          </a:p>
          <a:p>
            <a:pPr marL="0" indent="0"/>
            <a:endParaRPr lang="en-US" dirty="0"/>
          </a:p>
          <a:p>
            <a:r>
              <a:rPr lang="en-US" dirty="0"/>
              <a:t>Y/N/A: 0/0/0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6969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/>
              <a:t>September 2017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Dennis Sundman, Ericsson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[1] Steve </a:t>
            </a:r>
            <a:r>
              <a:rPr lang="en-US" dirty="0" err="1"/>
              <a:t>Shellhammer</a:t>
            </a:r>
            <a:r>
              <a:rPr lang="en-US" dirty="0"/>
              <a:t> and Bin Tian, “</a:t>
            </a:r>
            <a:r>
              <a:rPr lang="en-GB" dirty="0"/>
              <a:t>WUR Data Rates</a:t>
            </a:r>
            <a:r>
              <a:rPr lang="en-US" dirty="0"/>
              <a:t>,” IEEE 802.11-17/0990r2, July 2017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2136</TotalTime>
  <Words>515</Words>
  <Application>Microsoft Office PowerPoint</Application>
  <PresentationFormat>On-screen Show (4:3)</PresentationFormat>
  <Paragraphs>93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 Unicode MS</vt:lpstr>
      <vt:lpstr>MS Gothic</vt:lpstr>
      <vt:lpstr>Arial</vt:lpstr>
      <vt:lpstr>Cambria Math</vt:lpstr>
      <vt:lpstr>Times New Roman</vt:lpstr>
      <vt:lpstr>Office Theme</vt:lpstr>
      <vt:lpstr>Document</vt:lpstr>
      <vt:lpstr>Discussion of possible BCCs for WUR</vt:lpstr>
      <vt:lpstr>Abstract</vt:lpstr>
      <vt:lpstr>The codes under consideration</vt:lpstr>
      <vt:lpstr>Decoding complexity</vt:lpstr>
      <vt:lpstr>Systematic vs Non-Systematic Codes</vt:lpstr>
      <vt:lpstr>Simulation Results</vt:lpstr>
      <vt:lpstr>Straw Poll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Coding Performance of BCCs</dc:title>
  <dc:creator>Dennis Sundman</dc:creator>
  <cp:lastModifiedBy>Dennis Sundman</cp:lastModifiedBy>
  <cp:revision>37</cp:revision>
  <cp:lastPrinted>1601-01-01T00:00:00Z</cp:lastPrinted>
  <dcterms:created xsi:type="dcterms:W3CDTF">2017-08-03T07:52:44Z</dcterms:created>
  <dcterms:modified xsi:type="dcterms:W3CDTF">2017-09-11T18:17:48Z</dcterms:modified>
</cp:coreProperties>
</file>