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5" r:id="rId3"/>
    <p:sldId id="266" r:id="rId4"/>
    <p:sldId id="267" r:id="rId5"/>
    <p:sldId id="268" r:id="rId6"/>
    <p:sldId id="283" r:id="rId7"/>
    <p:sldId id="284" r:id="rId8"/>
    <p:sldId id="285" r:id="rId9"/>
    <p:sldId id="286" r:id="rId10"/>
    <p:sldId id="287" r:id="rId11"/>
    <p:sldId id="288" r:id="rId12"/>
    <p:sldId id="289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31" autoAdjust="0"/>
    <p:restoredTop sz="94660"/>
  </p:normalViewPr>
  <p:slideViewPr>
    <p:cSldViewPr>
      <p:cViewPr varScale="1">
        <p:scale>
          <a:sx n="117" d="100"/>
          <a:sy n="117" d="100"/>
        </p:scale>
        <p:origin x="792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69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7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91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Sept.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Yong, Wang, Brogle, Ringer -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Yong, Wang, Brogle, Ringer - Apple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Yong, Wang, Brogle, Ringer - Apple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Yong, Wang, Brogle, Ringer - Apple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Yong, Wang, Brogle, Ringer -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Xu, Dogan, Yong, Wang, Brogle, Ringer - Apple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1378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717550" y="849313"/>
            <a:ext cx="7772400" cy="1066800"/>
          </a:xfrm>
          <a:extLst/>
        </p:spPr>
        <p:txBody>
          <a:bodyPr/>
          <a:lstStyle/>
          <a:p>
            <a:pPr>
              <a:defRPr/>
            </a:pPr>
            <a:r>
              <a:rPr lang="en-GB" altLang="en-US" sz="2800" dirty="0" smtClean="0">
                <a:ea typeface="+mj-ea"/>
                <a:cs typeface="+mj-cs"/>
              </a:rPr>
              <a:t>Zero-Padded Waveform for Secure </a:t>
            </a:r>
            <a:br>
              <a:rPr lang="en-GB" altLang="en-US" sz="2800" dirty="0" smtClean="0">
                <a:ea typeface="+mj-ea"/>
                <a:cs typeface="+mj-cs"/>
              </a:rPr>
            </a:br>
            <a:r>
              <a:rPr lang="en-GB" altLang="en-US" sz="2800" dirty="0" smtClean="0">
                <a:ea typeface="+mj-ea"/>
                <a:cs typeface="+mj-cs"/>
              </a:rPr>
              <a:t>Channel Estimation</a:t>
            </a:r>
            <a:endParaRPr lang="en-GB" altLang="en-US" sz="2800" dirty="0">
              <a:ea typeface="+mj-ea"/>
              <a:cs typeface="+mj-cs"/>
            </a:endParaRPr>
          </a:p>
        </p:txBody>
      </p:sp>
      <p:sp>
        <p:nvSpPr>
          <p:cNvPr id="12" name="Rectangle 6"/>
          <p:cNvSpPr txBox="1">
            <a:spLocks noChangeArrowheads="1"/>
          </p:cNvSpPr>
          <p:nvPr/>
        </p:nvSpPr>
        <p:spPr bwMode="auto">
          <a:xfrm>
            <a:off x="749396" y="2018139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  <a:defRPr/>
            </a:pPr>
            <a:r>
              <a:rPr lang="en-GB" altLang="en-US" sz="2000" kern="0" dirty="0" smtClean="0"/>
              <a:t>Date:</a:t>
            </a:r>
            <a:r>
              <a:rPr lang="en-GB" altLang="en-US" sz="2000" b="0" kern="0" dirty="0" smtClean="0"/>
              <a:t> 2017-09-11</a:t>
            </a:r>
            <a:endParaRPr lang="en-GB" altLang="en-US" sz="2000" b="0" kern="0" dirty="0"/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533400" y="2648322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236680"/>
              </p:ext>
            </p:extLst>
          </p:nvPr>
        </p:nvGraphicFramePr>
        <p:xfrm>
          <a:off x="533400" y="3173759"/>
          <a:ext cx="8156575" cy="270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6" name="Document" r:id="rId4" imgW="8255000" imgH="2743200" progId="Word.Document.8">
                  <p:embed/>
                </p:oleObj>
              </mc:Choice>
              <mc:Fallback>
                <p:oleObj name="Document" r:id="rId4" imgW="8255000" imgH="2743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73759"/>
                        <a:ext cx="8156575" cy="2703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541338" y="1484313"/>
            <a:ext cx="8137525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Zero-padded waveform requires to ramp up/down signals quickly.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Time needed to ramp up/down signal?</a:t>
            </a:r>
            <a:r>
              <a:rPr lang="zh-CN" altLang="en-US" kern="0" smtClean="0">
                <a:ea typeface="ＭＳ Ｐゴシック" charset="-128"/>
              </a:rPr>
              <a:t> </a:t>
            </a:r>
            <a:r>
              <a:rPr lang="en-US" altLang="zh-CN" kern="0" smtClean="0">
                <a:ea typeface="ＭＳ Ｐゴシック" charset="-128"/>
              </a:rPr>
              <a:t> 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Performance impact for non-ideal signal ramping up/down. 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Other RF impairments?</a:t>
            </a:r>
          </a:p>
          <a:p>
            <a:pPr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PAPR of core symbol. </a:t>
            </a:r>
          </a:p>
          <a:p>
            <a:pPr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Beyond transform-domain channel estimation. 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Efficient methods of channel estimation to deal with non-ideal effective pilot sequences (in freq), i.e., magnitudes of pilot sequences are not flat.</a:t>
            </a:r>
            <a:endParaRPr lang="en-US" altLang="en-US" kern="0" dirty="0">
              <a:ea typeface="ＭＳ Ｐゴシック" charset="-128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684213" y="620713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  <a:cs typeface="ＭＳ Ｐゴシック" charset="0"/>
              </a:rPr>
              <a:t>Discussion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pic>
        <p:nvPicPr>
          <p:cNvPr id="2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738" y="5373688"/>
            <a:ext cx="4784725" cy="106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0816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685800" y="620713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"/>
                <a:cs typeface=""/>
              </a:rPr>
              <a:t>Summary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685800" y="1462088"/>
            <a:ext cx="7772400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Zero-padded waveforms can protect against CP-replay threat with proper signal processing at both Tx/Rx sides. 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Distortionless and efficient channel estimation can be achieved if FFT/IFFT analysis window and sizes are delicately chosen. </a:t>
            </a:r>
          </a:p>
          <a:p>
            <a:pPr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More investigation on the details about length of core symbol, FFT/IFFT size, training sequences, etc. </a:t>
            </a:r>
          </a:p>
          <a:p>
            <a:pPr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More to come for advanced channel estimation methods. 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High resolution.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MMSE based on conjugate gradient methods.</a:t>
            </a:r>
          </a:p>
          <a:p>
            <a:pPr lvl="1" defTabSz="914400">
              <a:buClrTx/>
              <a:buSzTx/>
              <a:buFontTx/>
            </a:pPr>
            <a:r>
              <a:rPr lang="mr-IN" altLang="en-US" kern="0" smtClean="0">
                <a:ea typeface="ＭＳ Ｐゴシック" charset="-128"/>
              </a:rPr>
              <a:t>…</a:t>
            </a:r>
            <a:endParaRPr lang="en-US" altLang="en-US" kern="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289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"/>
                <a:cs typeface=""/>
              </a:rPr>
              <a:t>References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723900" y="184467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buClrTx/>
              <a:buSzTx/>
              <a:buFontTx/>
              <a:buNone/>
            </a:pPr>
            <a:r>
              <a:rPr lang="en-US" altLang="en-US" sz="2000" kern="0" smtClean="0">
                <a:ea typeface="ＭＳ Ｐゴシック" charset="-128"/>
              </a:rPr>
              <a:t>[1] </a:t>
            </a:r>
            <a:r>
              <a:rPr lang="en-US" altLang="en-US" sz="2000" i="1" kern="0" smtClean="0">
                <a:ea typeface="ＭＳ Ｐゴシック" charset="-128"/>
              </a:rPr>
              <a:t>IEEE 802.11-16/424R5</a:t>
            </a:r>
            <a:r>
              <a:rPr lang="en-US" altLang="en-US" sz="2000" kern="0" smtClean="0">
                <a:ea typeface="ＭＳ Ｐゴシック" charset="-128"/>
              </a:rPr>
              <a:t>, 11az FRD.</a:t>
            </a: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en-US" sz="2000" kern="0" smtClean="0">
                <a:ea typeface="ＭＳ Ｐゴシック" charset="-128"/>
              </a:rPr>
              <a:t>[2] </a:t>
            </a:r>
            <a:r>
              <a:rPr lang="en-US" altLang="en-US" sz="2000" i="1" kern="0" smtClean="0">
                <a:ea typeface="ＭＳ Ｐゴシック" charset="-128"/>
              </a:rPr>
              <a:t>IEEE 802.11-17/0120r2: “Intel secured location threat model”</a:t>
            </a:r>
            <a:r>
              <a:rPr lang="en-US" altLang="en-US" sz="2000" kern="0" smtClean="0">
                <a:ea typeface="ＭＳ Ｐゴシック" charset="-128"/>
              </a:rPr>
              <a:t>,  B. Abramovsky, O. Bar-Shalom, and C. Ghosh,  January 2017.</a:t>
            </a:r>
          </a:p>
          <a:p>
            <a:pPr marL="0" indent="0" defTabSz="914400">
              <a:buClrTx/>
              <a:buSzTx/>
              <a:buFontTx/>
              <a:buNone/>
            </a:pPr>
            <a:r>
              <a:rPr lang="en-US" altLang="en-US" sz="2000" kern="0" smtClean="0">
                <a:ea typeface="ＭＳ Ｐゴシック" charset="-128"/>
              </a:rPr>
              <a:t>[3] </a:t>
            </a:r>
            <a:r>
              <a:rPr lang="en-US" altLang="en-US" sz="2000" i="1" kern="0" smtClean="0">
                <a:ea typeface="ＭＳ Ｐゴシック" charset="-128"/>
              </a:rPr>
              <a:t>IEEE 802.11-17/1122r0: “CP-replay threat model for 11az”</a:t>
            </a:r>
            <a:r>
              <a:rPr lang="en-US" altLang="en-US" sz="2000" kern="0" smtClean="0">
                <a:ea typeface="ＭＳ Ｐゴシック" charset="-128"/>
              </a:rPr>
              <a:t>,  M. Xu,  J. Dogan,  K. Brogle,  A.J. Ringer,  SK Yong, and Q. Wang,  July 2017.</a:t>
            </a:r>
            <a:endParaRPr lang="en-US" altLang="en-US" sz="2000" ker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8189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5" name="Title 1"/>
          <p:cNvSpPr txBox="1">
            <a:spLocks/>
          </p:cNvSpPr>
          <p:nvPr/>
        </p:nvSpPr>
        <p:spPr bwMode="auto">
          <a:xfrm>
            <a:off x="685800" y="620713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"/>
                <a:cs typeface=""/>
              </a:rPr>
              <a:t>Abstract (1)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539750" y="1628775"/>
            <a:ext cx="8064500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Security is one of the most important features in 11az. 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To achieve secure ranging, the waveform used for channel estimation needs to be protected against attackers.</a:t>
            </a:r>
          </a:p>
          <a:p>
            <a:pPr defTabSz="914400">
              <a:buClrTx/>
              <a:buSzTx/>
              <a:buFontTx/>
            </a:pPr>
            <a:endParaRPr lang="en-US" altLang="en-US" kern="0" smtClean="0">
              <a:ea typeface="ＭＳ Ｐゴシック" charset="-128"/>
            </a:endParaRPr>
          </a:p>
          <a:p>
            <a:pPr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FRD [1] describes Type A and Type B adversaries that are characterized according to attacker’s response time. 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Adversary goal:  to spoof the range of STA.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Type A:  1 msec response time.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Type B:  1 usec response time.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A few security threat models are listed in [2]</a:t>
            </a:r>
            <a:r>
              <a:rPr lang="en-US" altLang="zh-CN" kern="0" smtClean="0">
                <a:ea typeface="ＭＳ Ｐゴシック" charset="-128"/>
              </a:rPr>
              <a:t>-[3]</a:t>
            </a:r>
            <a:r>
              <a:rPr lang="en-US" altLang="en-US" kern="0" smtClean="0">
                <a:ea typeface="ＭＳ Ｐゴシック" charset="-128"/>
              </a:rPr>
              <a:t>. </a:t>
            </a:r>
            <a:endParaRPr lang="en-US" altLang="en-US" kern="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246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685800" y="620713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"/>
                <a:cs typeface=""/>
              </a:rPr>
              <a:t>Abstract (2)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612775" y="3616325"/>
            <a:ext cx="7845425" cy="273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In CP-replay threat model [3], attacker can exploit all waveforms with repetition or any predictable structure to perform an attack. 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E.g.,  cyclic prefix (CP),  Golay sequence, etc. 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Can be realized by a Type B adversary.</a:t>
            </a:r>
          </a:p>
          <a:p>
            <a:pPr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We propose a framework of zero-padded waveforms for protecting against CP-replay threat. </a:t>
            </a:r>
            <a:endParaRPr lang="en-US" altLang="en-US" kern="0" dirty="0">
              <a:ea typeface="ＭＳ Ｐゴシック" charset="-128"/>
            </a:endParaRPr>
          </a:p>
        </p:txBody>
      </p:sp>
      <p:pic>
        <p:nvPicPr>
          <p:cNvPr id="18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1517650"/>
            <a:ext cx="4859338" cy="209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614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684213" y="620713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  <a:cs typeface="ＭＳ Ｐゴシック" charset="0"/>
              </a:rPr>
              <a:t>Zero-Padded Waveform (1)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11188" y="1557338"/>
            <a:ext cx="8424862" cy="482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Requirements for ranging waveform. </a:t>
            </a:r>
          </a:p>
          <a:p>
            <a:pPr lvl="1"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To protect against CP-replay attack:</a:t>
            </a:r>
          </a:p>
          <a:p>
            <a:pPr lvl="2" defTabSz="914400">
              <a:buClrTx/>
              <a:buSzTx/>
              <a:buFontTx/>
            </a:pPr>
            <a:r>
              <a:rPr lang="en-US" altLang="zh-CN" sz="1800" kern="0" smtClean="0">
                <a:ea typeface="ＭＳ Ｐゴシック" charset="-128"/>
              </a:rPr>
              <a:t>The waveform used for channel estimation should not contain any form of repetition and structure that is predictable (e.g, CP, Golay sequences).</a:t>
            </a:r>
          </a:p>
          <a:p>
            <a:pPr lvl="1"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For the purpose of performance and implementation: </a:t>
            </a:r>
          </a:p>
          <a:p>
            <a:pPr lvl="2" defTabSz="914400">
              <a:buClrTx/>
              <a:buSzTx/>
              <a:buFontTx/>
            </a:pPr>
            <a:r>
              <a:rPr lang="en-US" altLang="zh-CN" sz="1800" kern="0" smtClean="0">
                <a:ea typeface="ＭＳ Ｐゴシック" charset="-128"/>
              </a:rPr>
              <a:t>Channel estimation can be implemented in an efficient way.</a:t>
            </a:r>
          </a:p>
          <a:p>
            <a:pPr lvl="2" defTabSz="914400">
              <a:buClrTx/>
              <a:buSzTx/>
              <a:buFontTx/>
            </a:pPr>
            <a:r>
              <a:rPr lang="en-US" altLang="zh-CN" sz="1800" kern="0" smtClean="0">
                <a:ea typeface="ＭＳ Ｐゴシック" charset="-128"/>
              </a:rPr>
              <a:t>Ranging performance difference as compared to existing waveform of CP-OFDM should be acceptably small.</a:t>
            </a:r>
          </a:p>
          <a:p>
            <a:pPr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A proposal:  zero-padded waveform.</a:t>
            </a:r>
          </a:p>
          <a:p>
            <a:pPr lvl="1"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Guard interval should be present and padded with zero. </a:t>
            </a:r>
          </a:p>
          <a:p>
            <a:pPr lvl="1"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Choose FFT/IFFT analysis window at Tx/Rx side to enable distortionless channel estimation.</a:t>
            </a:r>
          </a:p>
          <a:p>
            <a:pPr lvl="2" defTabSz="914400">
              <a:buClrTx/>
              <a:buSzTx/>
              <a:buFontTx/>
            </a:pPr>
            <a:r>
              <a:rPr lang="en-US" altLang="zh-CN" sz="1800" kern="0" smtClean="0">
                <a:ea typeface="ＭＳ Ｐゴシック" charset="-128"/>
              </a:rPr>
              <a:t>Guard interval after each symbol may be needed.</a:t>
            </a:r>
            <a:endParaRPr lang="en-US" altLang="zh-CN" sz="1800" kern="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5401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 bwMode="auto">
          <a:xfrm>
            <a:off x="541338" y="1558925"/>
            <a:ext cx="8137525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Zero-padded waveform is composed of three parts:  zero prefix, core symbol, and zero postfix.</a:t>
            </a:r>
          </a:p>
          <a:p>
            <a:pPr lvl="1"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Zero prefix</a:t>
            </a:r>
          </a:p>
          <a:p>
            <a:pPr lvl="2" defTabSz="914400">
              <a:buClrTx/>
              <a:buSzTx/>
              <a:buFontTx/>
            </a:pPr>
            <a:r>
              <a:rPr lang="en-US" altLang="en-US" sz="1600" kern="0" smtClean="0">
                <a:ea typeface="ＭＳ Ｐゴシック" charset="-128"/>
              </a:rPr>
              <a:t>Guard internal (GI) needs to be inserted to remove inter-symbol interference. </a:t>
            </a:r>
          </a:p>
          <a:p>
            <a:pPr lvl="2" defTabSz="914400">
              <a:buClrTx/>
              <a:buSzTx/>
              <a:buFontTx/>
            </a:pPr>
            <a:r>
              <a:rPr lang="en-US" altLang="en-US" sz="1600" kern="0" smtClean="0">
                <a:ea typeface="ＭＳ Ｐゴシック" charset="-128"/>
              </a:rPr>
              <a:t>Zero signal needs to be transmitted in GI.</a:t>
            </a:r>
          </a:p>
          <a:p>
            <a:pPr lvl="1"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Core symbol</a:t>
            </a:r>
          </a:p>
          <a:p>
            <a:pPr lvl="2" defTabSz="914400">
              <a:buClrTx/>
              <a:buSzTx/>
              <a:buFontTx/>
            </a:pPr>
            <a:r>
              <a:rPr lang="en-US" altLang="en-US" sz="1600" kern="0" smtClean="0">
                <a:ea typeface="ＭＳ Ｐゴシック" charset="-128"/>
              </a:rPr>
              <a:t>Core symbol is composed by the training sequence, which is random.</a:t>
            </a:r>
          </a:p>
          <a:p>
            <a:pPr lvl="1"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Zero postfix (when necessary)</a:t>
            </a:r>
          </a:p>
          <a:p>
            <a:pPr lvl="2" defTabSz="914400">
              <a:buClrTx/>
              <a:buSzTx/>
              <a:buFontTx/>
            </a:pPr>
            <a:r>
              <a:rPr lang="en-US" altLang="en-US" sz="1600" kern="0" smtClean="0">
                <a:ea typeface="ＭＳ Ｐゴシック" charset="-128"/>
              </a:rPr>
              <a:t>Zero signal is appended to each symbol if waveform is followed by non-zero signal.</a:t>
            </a:r>
          </a:p>
          <a:p>
            <a:pPr lvl="2" defTabSz="914400">
              <a:buClrTx/>
              <a:buSzTx/>
              <a:buFontTx/>
            </a:pPr>
            <a:r>
              <a:rPr lang="en-US" altLang="en-US" sz="1600" kern="0" smtClean="0">
                <a:ea typeface="ＭＳ Ｐゴシック" charset="-128"/>
              </a:rPr>
              <a:t>Zero postfix enables transform-domain channel estimation without any distortion if FFT/IFFT analysis window is chosen correctly.</a:t>
            </a:r>
            <a:endParaRPr lang="en-US" altLang="en-US" sz="1600" kern="0" dirty="0">
              <a:ea typeface="ＭＳ Ｐゴシック" charset="-128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684213" y="620713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  <a:cs typeface="ＭＳ Ｐゴシック" charset="0"/>
              </a:rPr>
              <a:t>Zero-Padded Waveform (2)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54487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541338" y="3740150"/>
            <a:ext cx="8137525" cy="217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Example 2:  Waveform for three symbols.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The prefix of next symbol can be viewed as the postfix of the current symbol.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The postfix for each symbol is omitted except the last one.</a:t>
            </a:r>
            <a:endParaRPr lang="en-US" altLang="en-US" kern="0">
              <a:ea typeface="ＭＳ Ｐゴシック" charset="-128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528638" y="1573213"/>
            <a:ext cx="7927975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ＭＳ Ｐゴシック" charset="0"/>
              </a:rPr>
              <a:t>Example 1:  Waveform for one symbol.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-128"/>
              </a:rPr>
              <a:t>Zero postfix needs to be appended if core symbol to be followed by non-zero signal.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charset="0"/>
            </a:endParaRPr>
          </a:p>
        </p:txBody>
      </p:sp>
      <p:sp>
        <p:nvSpPr>
          <p:cNvPr id="16" name="Title 1"/>
          <p:cNvSpPr txBox="1">
            <a:spLocks/>
          </p:cNvSpPr>
          <p:nvPr/>
        </p:nvSpPr>
        <p:spPr bwMode="auto">
          <a:xfrm>
            <a:off x="684213" y="620713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  <a:cs typeface="ＭＳ Ｐゴシック" charset="0"/>
              </a:rPr>
              <a:t>Zero-Padded Waveform (3)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1933" y="2716096"/>
            <a:ext cx="4116958" cy="88001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627" y="5524072"/>
            <a:ext cx="8451571" cy="785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20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4213" y="620713"/>
            <a:ext cx="7772400" cy="1066800"/>
          </a:xfrm>
          <a:extLst/>
        </p:spPr>
        <p:txBody>
          <a:bodyPr/>
          <a:lstStyle/>
          <a:p>
            <a:pPr>
              <a:defRPr/>
            </a:pPr>
            <a:r>
              <a:rPr lang="en-US" dirty="0" smtClean="0"/>
              <a:t>Zero-Padded Waveform (4)</a:t>
            </a:r>
            <a:endParaRPr lang="en-US" dirty="0">
              <a:ea typeface="+mj-ea"/>
              <a:cs typeface="+mj-cs"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 bwMode="auto">
          <a:xfrm>
            <a:off x="611188" y="1412776"/>
            <a:ext cx="2808684" cy="791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</a:pPr>
            <a:r>
              <a:rPr lang="en-US" altLang="zh-CN" sz="2000" kern="0" dirty="0" smtClean="0">
                <a:ea typeface="ＭＳ Ｐゴシック" charset="-128"/>
              </a:rPr>
              <a:t>“Overlap-add” processing: </a:t>
            </a:r>
            <a:endParaRPr lang="en-US" altLang="zh-CN" sz="2000" kern="0" dirty="0">
              <a:ea typeface="ＭＳ Ｐゴシック" charset="-128"/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 flipH="1">
            <a:off x="4344988" y="1574155"/>
            <a:ext cx="10988" cy="4879181"/>
          </a:xfrm>
          <a:prstGeom prst="line">
            <a:avLst/>
          </a:prstGeom>
          <a:solidFill>
            <a:srgbClr val="00CC99"/>
          </a:solidFill>
          <a:ln w="25400" cap="flat" cmpd="sng" algn="ctr">
            <a:solidFill>
              <a:srgbClr val="000000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188" y="3696032"/>
            <a:ext cx="3215728" cy="2253248"/>
          </a:xfrm>
          <a:prstGeom prst="rect">
            <a:avLst/>
          </a:prstGeom>
        </p:spPr>
      </p:pic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4553634" y="1412776"/>
            <a:ext cx="3690774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  <a:buChar char="•"/>
            </a:pPr>
            <a:r>
              <a:rPr lang="en-US" altLang="zh-CN" sz="2000" kern="0" dirty="0">
                <a:solidFill>
                  <a:srgbClr val="000000"/>
                </a:solidFill>
                <a:ea typeface="ＭＳ Ｐゴシック" charset="-128"/>
              </a:rPr>
              <a:t>Subject to replay attack.</a:t>
            </a:r>
          </a:p>
          <a:p>
            <a:pPr lvl="1" defTabSz="914400">
              <a:buClrTx/>
              <a:buSzTx/>
              <a:buFontTx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ea typeface="ＭＳ Ｐゴシック" charset="-128"/>
              </a:rPr>
              <a:t>Can </a:t>
            </a:r>
            <a:r>
              <a:rPr lang="en-US" altLang="zh-CN" sz="1600" kern="0" dirty="0">
                <a:solidFill>
                  <a:srgbClr val="000000"/>
                </a:solidFill>
                <a:ea typeface="ＭＳ Ｐゴシック" charset="-128"/>
              </a:rPr>
              <a:t>be viewed as the dual of CP-replay attack.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5976" y="2348881"/>
            <a:ext cx="4233941" cy="4151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60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541338" y="1341438"/>
            <a:ext cx="8137525" cy="467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-128"/>
                <a:cs typeface="ＭＳ Ｐゴシック" charset="0"/>
              </a:rPr>
              <a:t>FFT/IFFT analysis window: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</a:rPr>
              <a:t>When the received signal corresponding to zero postfix is included in the FFT/IFFT analysis window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</a:rPr>
              <a:t>L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</a:rPr>
              <a:t>inear convolution with multi-path channel is turned into cyclic convolution,  and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</a:rPr>
              <a:t>Transform-domain channel estimation can be applied without any distortion.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</a:rPr>
              <a:t>Pilot sequences (in frequency) is the frequency-domain response of core symbol padded with zeros. 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</a:rPr>
              <a:t>For better performance can use advanced channel estimation methods.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  <a:cs typeface="ＭＳ Ｐゴシック" charset="0"/>
              </a:rPr>
              <a:t>FFT/IFFT size: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</a:rPr>
              <a:t>Can be the same as the sum of the lengths of core symbol and zero postfix.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</a:rPr>
              <a:t>Or can be larger by adding more zeros onto received signals for efficient FFT/IFFT operation (e.g., power of 2, or split-radix FFT).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684213" y="620713"/>
            <a:ext cx="77724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  <a:cs typeface="ＭＳ Ｐゴシック" charset="0"/>
              </a:rPr>
              <a:t>Zero-Padded Waveform (5)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204770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Xu, Dogan, Yong, Wang, Brogle, Ringer - Apple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Sept. 2017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541338" y="1557338"/>
            <a:ext cx="8137525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ＭＳ Ｐゴシック" charset="0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914400">
              <a:buClrTx/>
              <a:buSzTx/>
              <a:buFontTx/>
            </a:pPr>
            <a:r>
              <a:rPr lang="en-US" altLang="zh-CN" kern="0" smtClean="0">
                <a:ea typeface="ＭＳ Ｐゴシック" charset="-128"/>
              </a:rPr>
              <a:t>Training sequence loaded in core symbol.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Needs to be random and different across different symbols.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The resulting constellation points can be loaded in frequency domain or time domain. </a:t>
            </a:r>
          </a:p>
          <a:p>
            <a:pPr lvl="2" defTabSz="914400">
              <a:buClrTx/>
              <a:buSzTx/>
              <a:buFontTx/>
            </a:pPr>
            <a:r>
              <a:rPr lang="en-US" altLang="en-US" sz="1600" kern="0" smtClean="0">
                <a:ea typeface="ＭＳ Ｐゴシック" charset="-128"/>
              </a:rPr>
              <a:t>Frequency domain:  OFDM like.</a:t>
            </a:r>
          </a:p>
          <a:p>
            <a:pPr lvl="2" defTabSz="914400">
              <a:buClrTx/>
              <a:buSzTx/>
              <a:buFontTx/>
            </a:pPr>
            <a:r>
              <a:rPr lang="en-US" altLang="en-US" sz="1600" kern="0" smtClean="0">
                <a:ea typeface="ＭＳ Ｐゴシック" charset="-128"/>
              </a:rPr>
              <a:t>Time domain:  Similar to single-carrier PHY in 11ad/ay. </a:t>
            </a:r>
          </a:p>
          <a:p>
            <a:pPr lvl="1" defTabSz="914400">
              <a:buClrTx/>
              <a:buSzTx/>
              <a:buFontTx/>
            </a:pPr>
            <a:r>
              <a:rPr lang="en-US" altLang="en-US" kern="0" smtClean="0">
                <a:ea typeface="ＭＳ Ｐゴシック" charset="-128"/>
              </a:rPr>
              <a:t>For better performance on channel estimation,  may consider shifted modulation, e.g.,  pi/2-BPSK or pi/4-QPSK.</a:t>
            </a:r>
          </a:p>
          <a:p>
            <a:pPr lvl="2" defTabSz="914400">
              <a:buClrTx/>
              <a:buSzTx/>
              <a:buFontTx/>
            </a:pPr>
            <a:r>
              <a:rPr lang="en-US" altLang="en-US" sz="1600" kern="0" smtClean="0">
                <a:ea typeface="ＭＳ Ｐゴシック" charset="-128"/>
              </a:rPr>
              <a:t>Potentially less dips on the magnitude of pilot sequences in frequency between subcarriers. </a:t>
            </a:r>
            <a:endParaRPr lang="en-US" altLang="en-US" sz="1600" kern="0" dirty="0">
              <a:ea typeface="ＭＳ Ｐゴシック" charset="-12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684213" y="620713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charset="0"/>
                <a:cs typeface="ＭＳ Ｐゴシック" charset="0"/>
              </a:rPr>
              <a:t>Zero-Padded Waveform (6)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"/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4338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</TotalTime>
  <Words>1155</Words>
  <Application>Microsoft Macintosh PowerPoint</Application>
  <PresentationFormat>On-screen Show (4:3)</PresentationFormat>
  <Paragraphs>138</Paragraphs>
  <Slides>12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ＭＳ Ｐゴシック</vt:lpstr>
      <vt:lpstr>Times New Roman</vt:lpstr>
      <vt:lpstr>Office Theme</vt:lpstr>
      <vt:lpstr>Document</vt:lpstr>
      <vt:lpstr>Zero-Padded Waveform for Secure  Channel Estimation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Zero-Padded Waveform (4)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Intel Corporation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Microsoft Office User</cp:lastModifiedBy>
  <cp:revision>117</cp:revision>
  <cp:lastPrinted>1601-01-01T00:00:00Z</cp:lastPrinted>
  <dcterms:created xsi:type="dcterms:W3CDTF">2014-04-14T10:59:07Z</dcterms:created>
  <dcterms:modified xsi:type="dcterms:W3CDTF">2017-09-06T23:29:04Z</dcterms:modified>
</cp:coreProperties>
</file>