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2" autoAdjust="0"/>
    <p:restoredTop sz="94660"/>
  </p:normalViewPr>
  <p:slideViewPr>
    <p:cSldViewPr>
      <p:cViewPr varScale="1">
        <p:scale>
          <a:sx n="117" d="100"/>
          <a:sy n="117" d="100"/>
        </p:scale>
        <p:origin x="1128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3360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4">
              <a:defRPr/>
            </a:pPr>
            <a:r>
              <a:rPr lang="en-GB" alt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x-none"/>
              <a:t>Page </a:t>
            </a:r>
            <a:fld id="{557A443C-E71B-0C44-B9E4-7A29A06F8191}" type="slidenum">
              <a:rPr lang="en-GB" altLang="x-none"/>
              <a:pPr>
                <a:spcBef>
                  <a:spcPct val="0"/>
                </a:spcBef>
              </a:pPr>
              <a:t>1</a:t>
            </a:fld>
            <a:endParaRPr lang="en-GB" altLang="x-none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63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>
              <a:latin typeface="Times New Roman" charset="0"/>
              <a:ea typeface="ＭＳ Ｐゴシック" charset="-128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x-none"/>
              <a:t>Page </a:t>
            </a:r>
            <a:fld id="{14D23A41-BDD6-4045-9A58-C5D531F6ECBE}" type="slidenum">
              <a:rPr lang="en-GB" altLang="x-none"/>
              <a:pPr>
                <a:spcBef>
                  <a:spcPct val="0"/>
                </a:spcBef>
              </a:pPr>
              <a:t>6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42312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SK Yong and Mingguang Xu -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SK Yong and Mingguang Xu - Apple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SK Yong and </a:t>
            </a:r>
            <a:r>
              <a:rPr lang="en-GB" dirty="0" err="1" smtClean="0"/>
              <a:t>Mingguang</a:t>
            </a:r>
            <a:r>
              <a:rPr lang="en-GB" dirty="0" smtClean="0"/>
              <a:t> Xu -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11960" y="6475413"/>
            <a:ext cx="78866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802.11-17/1373r1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FE48AFDC-5450-BA4E-81C3-FE34421A4F18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x-none" sz="1200" b="0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GB" altLang="en-US" dirty="0" smtClean="0">
                <a:ea typeface="+mj-ea"/>
                <a:cs typeface="+mj-cs"/>
              </a:rPr>
              <a:t>PHY Security FRD and SRD Text</a:t>
            </a:r>
            <a:endParaRPr lang="en-GB" altLang="en-US" dirty="0">
              <a:ea typeface="+mj-ea"/>
              <a:cs typeface="+mj-cs"/>
            </a:endParaRPr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6463" y="1639888"/>
            <a:ext cx="7772400" cy="381000"/>
          </a:xfrm>
          <a:extLst/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GB" altLang="en-US" sz="2000" dirty="0">
                <a:ea typeface="+mn-ea"/>
                <a:cs typeface="+mn-cs"/>
              </a:rPr>
              <a:t>Date:</a:t>
            </a:r>
            <a:r>
              <a:rPr lang="en-GB" altLang="en-US" sz="2000" b="0" dirty="0">
                <a:ea typeface="+mn-ea"/>
                <a:cs typeface="+mn-cs"/>
              </a:rPr>
              <a:t> </a:t>
            </a:r>
            <a:r>
              <a:rPr lang="en-GB" altLang="en-US" sz="2000" b="0" dirty="0" smtClean="0">
                <a:ea typeface="+mn-ea"/>
                <a:cs typeface="+mn-cs"/>
              </a:rPr>
              <a:t>2017-09-06</a:t>
            </a:r>
            <a:endParaRPr lang="en-GB" altLang="en-US" sz="2000" b="0" dirty="0">
              <a:ea typeface="+mn-ea"/>
              <a:cs typeface="+mn-cs"/>
            </a:endParaRP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/>
        </p:nvGraphicFramePr>
        <p:xfrm>
          <a:off x="528638" y="3543300"/>
          <a:ext cx="81502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3543300"/>
                        <a:ext cx="81502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21796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buFontTx/>
              <a:buNone/>
            </a:pPr>
            <a:r>
              <a:rPr lang="en-GB" altLang="x-none" sz="2000"/>
              <a:t>Authors:</a:t>
            </a:r>
            <a:endParaRPr lang="en-GB" altLang="x-none" sz="2000" b="0"/>
          </a:p>
        </p:txBody>
      </p:sp>
      <p:sp>
        <p:nvSpPr>
          <p:cNvPr id="1536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372225" y="6475413"/>
            <a:ext cx="2520950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81299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Motion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x-none" dirty="0">
                <a:ea typeface="ＭＳ Ｐゴシック" charset="-128"/>
              </a:rPr>
              <a:t>Move to incorporate text as shown in slide </a:t>
            </a:r>
            <a:r>
              <a:rPr lang="en-US" altLang="x-none" dirty="0" smtClean="0">
                <a:ea typeface="ＭＳ Ｐゴシック" charset="-128"/>
              </a:rPr>
              <a:t>6 </a:t>
            </a:r>
            <a:r>
              <a:rPr lang="en-US" altLang="x-none" dirty="0">
                <a:ea typeface="ＭＳ Ｐゴシック" charset="-128"/>
              </a:rPr>
              <a:t>to the SFD</a:t>
            </a:r>
          </a:p>
          <a:p>
            <a:r>
              <a:rPr lang="en-US" altLang="x-none" dirty="0">
                <a:ea typeface="ＭＳ Ｐゴシック" charset="-128"/>
              </a:rPr>
              <a:t>Result:  Y:      N:      A:   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803076" cy="121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B0231A99-DAA6-CD46-B87A-3DDB0EF32CBA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x-none" sz="1200" b="0" dirty="0"/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6976315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7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FRD (424r6) Recap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BD53D51B-4710-F14F-B72F-23E35C7F49F7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x-none" sz="1200" b="0"/>
          </a:p>
        </p:txBody>
      </p:sp>
      <p:sp>
        <p:nvSpPr>
          <p:cNvPr id="4" name="Rectangle 6"/>
          <p:cNvSpPr>
            <a:spLocks noGrp="1" noChangeArrowheads="1"/>
          </p:cNvSpPr>
          <p:nvPr>
            <p:ph idx="1"/>
          </p:nvPr>
        </p:nvSpPr>
        <p:spPr>
          <a:xfrm>
            <a:off x="323850" y="1462088"/>
            <a:ext cx="8496300" cy="50165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40" tIns="45720" rIns="91440" bIns="45720" anchor="ctr">
            <a:spAutoFit/>
          </a:bodyPr>
          <a:lstStyle/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u="sng" dirty="0" smtClean="0">
                <a:ea typeface="ＭＳ Ｐゴシック" charset="-128"/>
              </a:rPr>
              <a:t>2.1.6 Security </a:t>
            </a:r>
            <a:r>
              <a:rPr lang="en-GB" altLang="x-none" sz="1600" u="sng" dirty="0">
                <a:ea typeface="ＭＳ Ｐゴシック" charset="-128"/>
              </a:rPr>
              <a:t>and Privacy </a:t>
            </a:r>
            <a:endParaRPr lang="en-GB" altLang="x-none" sz="1600" b="0" dirty="0"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en-GB" altLang="x-none" sz="1600" b="0" dirty="0" smtClean="0"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dirty="0" err="1" smtClean="0">
                <a:ea typeface="ＭＳ Ｐゴシック" charset="-128"/>
              </a:rPr>
              <a:t>TGaz</a:t>
            </a:r>
            <a:r>
              <a:rPr lang="en-GB" altLang="x-none" sz="1600" dirty="0" smtClean="0">
                <a:ea typeface="ＭＳ Ｐゴシック" charset="-128"/>
              </a:rPr>
              <a:t> R35</a:t>
            </a:r>
            <a:r>
              <a:rPr lang="en-GB" altLang="x-none" sz="1600" b="0" dirty="0" smtClean="0">
                <a:ea typeface="ＭＳ Ｐゴシック" charset="-128"/>
              </a:rPr>
              <a:t>  The </a:t>
            </a:r>
            <a:r>
              <a:rPr lang="en-GB" altLang="x-none" sz="1600" b="0" dirty="0">
                <a:ea typeface="ＭＳ Ｐゴシック" charset="-128"/>
              </a:rPr>
              <a:t>11az positioning protocol shall have at least one secured mode that meets all of the following security requirements in the associated state:[Ref-11]</a:t>
            </a:r>
          </a:p>
          <a:p>
            <a:pPr marL="228600" indent="-228600">
              <a:spcBef>
                <a:spcPct val="0"/>
              </a:spcBef>
              <a:buFont typeface="+mj-lt"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Authentication </a:t>
            </a:r>
            <a:r>
              <a:rPr lang="en-GB" altLang="x-none" sz="1600" b="0" dirty="0">
                <a:ea typeface="ＭＳ Ｐゴシック" charset="-128"/>
              </a:rPr>
              <a:t>- Mutual authentication of initiator and responder. </a:t>
            </a:r>
            <a:endParaRPr lang="en-GB" altLang="x-none" sz="1600" b="0" dirty="0" smtClean="0">
              <a:ea typeface="ＭＳ Ｐゴシック" charset="-128"/>
            </a:endParaRPr>
          </a:p>
          <a:p>
            <a:pPr marL="228600" indent="-228600">
              <a:spcBef>
                <a:spcPct val="0"/>
              </a:spcBef>
              <a:buFont typeface="+mj-lt"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Encryption </a:t>
            </a:r>
            <a:r>
              <a:rPr lang="en-GB" altLang="x-none" sz="1600" b="0" dirty="0">
                <a:ea typeface="ＭＳ Ｐゴシック" charset="-128"/>
              </a:rPr>
              <a:t>Algorithm - The cryptographic cipher combined with various methods for encrypting the message* used in 11az-positing protocol. </a:t>
            </a:r>
            <a:endParaRPr lang="en-GB" altLang="x-none" sz="1600" b="0" dirty="0" smtClean="0">
              <a:ea typeface="ＭＳ Ｐゴシック" charset="-128"/>
            </a:endParaRPr>
          </a:p>
          <a:p>
            <a:pPr marL="228600" indent="-228600">
              <a:spcBef>
                <a:spcPct val="0"/>
              </a:spcBef>
              <a:buFont typeface="+mj-lt"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Key </a:t>
            </a:r>
            <a:r>
              <a:rPr lang="en-GB" altLang="x-none" sz="1600" b="0" dirty="0">
                <a:ea typeface="ＭＳ Ｐゴシック" charset="-128"/>
              </a:rPr>
              <a:t>Management - Create, distribute and maintain the keys. </a:t>
            </a:r>
            <a:endParaRPr lang="en-GB" altLang="x-none" sz="1600" b="0" dirty="0" smtClean="0">
              <a:ea typeface="ＭＳ Ｐゴシック" charset="-128"/>
            </a:endParaRPr>
          </a:p>
          <a:p>
            <a:pPr marL="228600" indent="-228600">
              <a:spcBef>
                <a:spcPct val="0"/>
              </a:spcBef>
              <a:buFont typeface="+mj-lt"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Message </a:t>
            </a:r>
            <a:r>
              <a:rPr lang="en-GB" altLang="x-none" sz="1600" b="0" dirty="0">
                <a:ea typeface="ＭＳ Ｐゴシック" charset="-128"/>
              </a:rPr>
              <a:t>Integrity - Ensures that the encrypted message* has not been tampered with.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>
                <a:ea typeface="ＭＳ Ｐゴシック" charset="-128"/>
              </a:rPr>
              <a:t>(* Message refers to frame and/or field(s) within the frame.)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en-GB" altLang="x-none" sz="1600" b="0" dirty="0" smtClean="0"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dirty="0" err="1" smtClean="0">
                <a:ea typeface="ＭＳ Ｐゴシック" charset="-128"/>
              </a:rPr>
              <a:t>TGaz</a:t>
            </a:r>
            <a:r>
              <a:rPr lang="en-GB" altLang="x-none" sz="1600" dirty="0" smtClean="0">
                <a:ea typeface="ＭＳ Ｐゴシック" charset="-128"/>
              </a:rPr>
              <a:t> R36 </a:t>
            </a:r>
            <a:r>
              <a:rPr lang="en-GB" altLang="x-none" sz="1600" b="0" dirty="0" smtClean="0">
                <a:ea typeface="ＭＳ Ｐゴシック" charset="-128"/>
              </a:rPr>
              <a:t>The </a:t>
            </a:r>
            <a:r>
              <a:rPr lang="en-GB" altLang="x-none" sz="1600" b="0" dirty="0">
                <a:ea typeface="ＭＳ Ｐゴシック" charset="-128"/>
              </a:rPr>
              <a:t>11az positioning protocol shall have at least one secured mode that meets all of the following security requirements in the </a:t>
            </a:r>
            <a:r>
              <a:rPr lang="en-GB" altLang="x-none" sz="1600" b="0" dirty="0" err="1">
                <a:ea typeface="ＭＳ Ｐゴシック" charset="-128"/>
              </a:rPr>
              <a:t>unassociated</a:t>
            </a:r>
            <a:r>
              <a:rPr lang="en-GB" altLang="x-none" sz="1600" b="0" dirty="0">
                <a:ea typeface="ＭＳ Ｐゴシック" charset="-128"/>
              </a:rPr>
              <a:t> state:[Ref-11]</a:t>
            </a:r>
          </a:p>
          <a:p>
            <a:pPr marL="228600" indent="-228600">
              <a:spcBef>
                <a:spcPct val="0"/>
              </a:spcBef>
              <a:buFontTx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Authentication </a:t>
            </a:r>
            <a:r>
              <a:rPr lang="en-GB" altLang="x-none" sz="1600" b="0" dirty="0">
                <a:ea typeface="ＭＳ Ｐゴシック" charset="-128"/>
              </a:rPr>
              <a:t>- Mutual authentication of initiator and responder (provided there is a prior security context established). </a:t>
            </a:r>
          </a:p>
          <a:p>
            <a:pPr marL="228600" indent="-228600">
              <a:spcBef>
                <a:spcPct val="0"/>
              </a:spcBef>
              <a:buFontTx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Encryption </a:t>
            </a:r>
            <a:r>
              <a:rPr lang="en-GB" altLang="x-none" sz="1600" b="0" dirty="0">
                <a:ea typeface="ＭＳ Ｐゴシック" charset="-128"/>
              </a:rPr>
              <a:t>Algorithm - The cryptographic cipher combined with various methods for encrypting the message* used in 11az-positing protocol. </a:t>
            </a:r>
          </a:p>
          <a:p>
            <a:pPr marL="228600" indent="-228600">
              <a:spcBef>
                <a:spcPct val="0"/>
              </a:spcBef>
              <a:buFontTx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Key </a:t>
            </a:r>
            <a:r>
              <a:rPr lang="en-GB" altLang="x-none" sz="1600" b="0" dirty="0">
                <a:ea typeface="ＭＳ Ｐゴシック" charset="-128"/>
              </a:rPr>
              <a:t>Management - Create, distribute and maintain the keys. </a:t>
            </a:r>
            <a:endParaRPr lang="en-GB" altLang="x-none" sz="1600" b="0" dirty="0" smtClean="0">
              <a:ea typeface="ＭＳ Ｐゴシック" charset="-128"/>
            </a:endParaRPr>
          </a:p>
          <a:p>
            <a:pPr marL="228600" indent="-228600">
              <a:spcBef>
                <a:spcPct val="0"/>
              </a:spcBef>
              <a:buFontTx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Message </a:t>
            </a:r>
            <a:r>
              <a:rPr lang="en-GB" altLang="x-none" sz="1600" b="0" dirty="0">
                <a:ea typeface="ＭＳ Ｐゴシック" charset="-128"/>
              </a:rPr>
              <a:t>Integrity - Ensures that the encrypted message* has not been tampered with.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>
                <a:ea typeface="ＭＳ Ｐゴシック" charset="-128"/>
              </a:rPr>
              <a:t>(* Message refers to frame and/or field(s) within the frame.)             </a:t>
            </a: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05831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7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FRD (424r6) Recap </a:t>
            </a:r>
            <a:r>
              <a:rPr lang="mr-IN" dirty="0" smtClean="0">
                <a:ea typeface="+mj-ea"/>
                <a:cs typeface="+mj-cs"/>
              </a:rPr>
              <a:t>–</a:t>
            </a:r>
            <a:r>
              <a:rPr lang="en-US" dirty="0" smtClean="0">
                <a:ea typeface="+mj-ea"/>
                <a:cs typeface="+mj-cs"/>
              </a:rPr>
              <a:t> Cont’d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440B0396-411C-1141-849E-74EF829D591A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x-none" sz="1200" b="0"/>
          </a:p>
        </p:txBody>
      </p:sp>
      <p:sp>
        <p:nvSpPr>
          <p:cNvPr id="4" name="Rectangle 6"/>
          <p:cNvSpPr>
            <a:spLocks noGrp="1" noChangeArrowheads="1"/>
          </p:cNvSpPr>
          <p:nvPr>
            <p:ph idx="1"/>
          </p:nvPr>
        </p:nvSpPr>
        <p:spPr>
          <a:xfrm>
            <a:off x="161925" y="1484313"/>
            <a:ext cx="8785225" cy="378618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40" tIns="45720" rIns="91440" bIns="45720" anchor="ctr">
            <a:spAutoFit/>
          </a:bodyPr>
          <a:lstStyle/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u="sng" dirty="0" smtClean="0">
                <a:ea typeface="ＭＳ Ｐゴシック" charset="-128"/>
              </a:rPr>
              <a:t>2.1.6 Security </a:t>
            </a:r>
            <a:r>
              <a:rPr lang="en-GB" altLang="x-none" sz="1600" u="sng" dirty="0">
                <a:ea typeface="ＭＳ Ｐゴシック" charset="-128"/>
              </a:rPr>
              <a:t>and Privacy </a:t>
            </a:r>
            <a:endParaRPr lang="en-GB" altLang="x-none" sz="1600" b="0" dirty="0"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en-GB" altLang="x-none" sz="1600" b="0" dirty="0" smtClean="0"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dirty="0" err="1" smtClean="0">
                <a:ea typeface="ＭＳ Ｐゴシック" charset="-128"/>
              </a:rPr>
              <a:t>TGaz</a:t>
            </a:r>
            <a:r>
              <a:rPr lang="en-GB" altLang="x-none" sz="1600" dirty="0" smtClean="0">
                <a:ea typeface="ＭＳ Ｐゴシック" charset="-128"/>
              </a:rPr>
              <a:t> R37</a:t>
            </a:r>
            <a:r>
              <a:rPr lang="en-GB" altLang="x-none" sz="1600" b="0" dirty="0" smtClean="0">
                <a:ea typeface="ＭＳ Ｐゴシック" charset="-128"/>
              </a:rPr>
              <a:t>  The 11az protocol shall have at least one secured mode that protects against adversaries with capabilities as specified by R1 to R4 below and with the following response time.[Ref-11]</a:t>
            </a:r>
          </a:p>
          <a:p>
            <a:pPr>
              <a:spcBef>
                <a:spcPct val="0"/>
              </a:spcBef>
              <a:buFont typeface="+mj-lt"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Type A Adversary is assumed to have response time to standard-specified OTA events or scenario dependent fields of 1 </a:t>
            </a:r>
            <a:r>
              <a:rPr lang="en-GB" altLang="x-none" sz="1600" b="0" dirty="0" err="1" smtClean="0">
                <a:ea typeface="ＭＳ Ｐゴシック" charset="-128"/>
              </a:rPr>
              <a:t>msec</a:t>
            </a:r>
            <a:r>
              <a:rPr lang="en-GB" altLang="x-none" sz="1600" b="0" dirty="0" smtClean="0">
                <a:ea typeface="ＭＳ Ｐゴシック" charset="-128"/>
              </a:rPr>
              <a:t> or longer. </a:t>
            </a:r>
          </a:p>
          <a:p>
            <a:pPr>
              <a:spcBef>
                <a:spcPct val="0"/>
              </a:spcBef>
              <a:buFont typeface="+mj-lt"/>
              <a:buAutoNum type="alphaLcPeriod"/>
              <a:defRPr/>
            </a:pPr>
            <a:r>
              <a:rPr lang="en-GB" altLang="x-none" sz="1600" b="0" dirty="0" smtClean="0">
                <a:ea typeface="ＭＳ Ｐゴシック" charset="-128"/>
              </a:rPr>
              <a:t>Type B Adversary is assumed to have response time to known OTA events or known pre-defined fields of 1usec or longer (up to 1msec).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en-GB" altLang="x-none" sz="1600" b="0" dirty="0" smtClean="0">
              <a:ea typeface="ＭＳ Ｐゴシック" charset="-128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 smtClean="0">
                <a:ea typeface="ＭＳ Ｐゴシック" charset="-128"/>
              </a:rPr>
              <a:t>Note: the STA capabilities is TBD (for both types of adversaries).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 smtClean="0">
                <a:ea typeface="ＭＳ Ｐゴシック" charset="-128"/>
              </a:rPr>
              <a:t>An adversary may have at least one or more of the following capabilities and limitations: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 smtClean="0">
                <a:ea typeface="ＭＳ Ｐゴシック" charset="-128"/>
              </a:rPr>
              <a:t>[R1] An adversary that uses commercial NIC/Sniffer;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 smtClean="0">
                <a:ea typeface="ＭＳ Ｐゴシック" charset="-128"/>
              </a:rPr>
              <a:t>[R2] At most, the adversary may deploy/use two non-co-located </a:t>
            </a:r>
            <a:r>
              <a:rPr lang="en-GB" altLang="x-none" sz="1600" b="0" dirty="0" err="1" smtClean="0">
                <a:ea typeface="ＭＳ Ｐゴシック" charset="-128"/>
              </a:rPr>
              <a:t>Tx</a:t>
            </a:r>
            <a:r>
              <a:rPr lang="en-GB" altLang="x-none" sz="1600" b="0" dirty="0" smtClean="0">
                <a:ea typeface="ＭＳ Ｐゴシック" charset="-128"/>
              </a:rPr>
              <a:t> and Rx chains;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 smtClean="0">
                <a:ea typeface="ＭＳ Ｐゴシック" charset="-128"/>
              </a:rPr>
              <a:t>[R3] The adversary shall be TOA and TOD capable on all received/transmitted frames;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GB" altLang="x-none" sz="1600" b="0" dirty="0" smtClean="0">
                <a:ea typeface="ＭＳ Ｐゴシック" charset="-128"/>
              </a:rPr>
              <a:t>[R4] The adversary shall be able to compose and transmit any 802.11 packet or part of it.</a:t>
            </a:r>
            <a:endParaRPr lang="en-GB" altLang="x-none" sz="1600" b="0" dirty="0">
              <a:ea typeface="ＭＳ Ｐゴシック" charset="-128"/>
            </a:endParaRP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5795963" y="6475413"/>
            <a:ext cx="3097212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64585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x-none">
                <a:ea typeface="ＭＳ Ｐゴシック" charset="-128"/>
              </a:rPr>
              <a:t>Proposed FRD Text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FontTx/>
              <a:buNone/>
            </a:pPr>
            <a:r>
              <a:rPr lang="en-US" altLang="ja-JP">
                <a:ea typeface="ＭＳ Ｐゴシック" charset="-128"/>
              </a:rPr>
              <a:t>TGaz R37:  </a:t>
            </a:r>
            <a:r>
              <a:rPr lang="en-GB" altLang="x-none">
                <a:ea typeface="ＭＳ Ｐゴシック" charset="-128"/>
              </a:rPr>
              <a:t>The 11az protocol shall have at least one secured mode that protects against adversaries with capabilities as specified by R1 to R4 below and with the following response time.[Ref-11]</a:t>
            </a:r>
          </a:p>
          <a:p>
            <a:pPr marL="685800" lvl="2" indent="-342900">
              <a:buFont typeface="Times New Roman" charset="0"/>
              <a:buAutoNum type="alphaLcPeriod"/>
            </a:pPr>
            <a:r>
              <a:rPr lang="en-US" altLang="x-none">
                <a:ea typeface="ＭＳ Ｐゴシック" charset="-128"/>
              </a:rPr>
              <a:t>Type A Adversary </a:t>
            </a:r>
            <a:r>
              <a:rPr lang="en-US" altLang="x-none">
                <a:solidFill>
                  <a:srgbClr val="FF0000"/>
                </a:solidFill>
                <a:ea typeface="ＭＳ Ｐゴシック" charset="-128"/>
              </a:rPr>
              <a:t>(targeting VHT/HE/DMG/EDMG operation)</a:t>
            </a:r>
            <a:r>
              <a:rPr lang="en-US" altLang="x-none">
                <a:ea typeface="ＭＳ Ｐゴシック" charset="-128"/>
              </a:rPr>
              <a:t> is assumed to have response time to standard-specified OTA events or scenario dependent fields of 1 msec or longer.</a:t>
            </a:r>
          </a:p>
          <a:p>
            <a:pPr marL="685800" lvl="2" indent="-342900">
              <a:buFont typeface="Times New Roman" charset="0"/>
              <a:buAutoNum type="alphaLcPeriod"/>
            </a:pPr>
            <a:r>
              <a:rPr lang="en-US" altLang="x-none">
                <a:solidFill>
                  <a:srgbClr val="FF0000"/>
                </a:solidFill>
                <a:ea typeface="ＭＳ Ｐゴシック" charset="-128"/>
              </a:rPr>
              <a:t>VHT/HE </a:t>
            </a:r>
            <a:r>
              <a:rPr lang="en-US" altLang="x-none">
                <a:ea typeface="ＭＳ Ｐゴシック" charset="-128"/>
              </a:rPr>
              <a:t>Type B Adversary is assumed to have response time to known OTA events or known pre-defined fields of 1usec or longer (up to 1msec).</a:t>
            </a:r>
          </a:p>
          <a:p>
            <a:pPr marL="685800" lvl="2" indent="-342900">
              <a:buFont typeface="Times New Roman" charset="0"/>
              <a:buAutoNum type="alphaLcPeriod"/>
            </a:pPr>
            <a:r>
              <a:rPr lang="en-US" altLang="x-none">
                <a:solidFill>
                  <a:srgbClr val="FF0000"/>
                </a:solidFill>
                <a:ea typeface="ＭＳ Ｐゴシック" charset="-128"/>
              </a:rPr>
              <a:t>DMG/EDMG </a:t>
            </a:r>
            <a:r>
              <a:rPr lang="en-US" altLang="ja-JP">
                <a:solidFill>
                  <a:srgbClr val="FF0000"/>
                </a:solidFill>
                <a:ea typeface="ＭＳ Ｐゴシック" charset="-128"/>
              </a:rPr>
              <a:t>Type B Adversary</a:t>
            </a:r>
            <a:r>
              <a:rPr lang="en-US" altLang="x-none">
                <a:solidFill>
                  <a:srgbClr val="FF0000"/>
                </a:solidFill>
                <a:ea typeface="ＭＳ Ｐゴシック" charset="-128"/>
              </a:rPr>
              <a:t> </a:t>
            </a:r>
            <a:r>
              <a:rPr lang="en-US" altLang="ja-JP">
                <a:solidFill>
                  <a:srgbClr val="FF0000"/>
                </a:solidFill>
                <a:ea typeface="ＭＳ Ｐゴシック" charset="-128"/>
              </a:rPr>
              <a:t>is assumed to have response time to known OTA events or known pre-defined fields of 10nsec or longer (up to 1msec). </a:t>
            </a:r>
            <a:endParaRPr lang="en-US" altLang="x-none">
              <a:ea typeface="ＭＳ Ｐゴシック" charset="-128"/>
            </a:endParaRPr>
          </a:p>
          <a:p>
            <a:pPr marL="685800" lvl="2" indent="-342900">
              <a:buFont typeface="Times New Roman" charset="0"/>
              <a:buAutoNum type="alphaLcPeriod"/>
            </a:pPr>
            <a:endParaRPr lang="en-US" altLang="x-none">
              <a:ea typeface="ＭＳ Ｐゴシック" charset="-128"/>
            </a:endParaRPr>
          </a:p>
          <a:p>
            <a:pPr marL="685800" lvl="2" indent="-342900">
              <a:buFont typeface="Times New Roman" charset="0"/>
              <a:buAutoNum type="alphaLcPeriod"/>
            </a:pPr>
            <a:endParaRPr lang="en-US" altLang="x-none">
              <a:ea typeface="ＭＳ Ｐゴシック" charset="-128"/>
            </a:endParaRP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2F02B673-BB55-FA49-8E18-B601A4F93002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x-none" sz="1200" b="0"/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7612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7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SFD (0462r5) Recap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9750" y="1412875"/>
            <a:ext cx="8280400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dirty="0" smtClean="0"/>
              <a:t>6. Security </a:t>
            </a:r>
            <a:r>
              <a:rPr lang="en-GB" dirty="0"/>
              <a:t>[May </a:t>
            </a:r>
            <a:r>
              <a:rPr lang="en-GB" dirty="0" smtClean="0"/>
              <a:t>2017]</a:t>
            </a: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(1) </a:t>
            </a:r>
            <a:r>
              <a:rPr lang="en-GB" dirty="0" smtClean="0"/>
              <a:t>The </a:t>
            </a:r>
            <a:r>
              <a:rPr lang="en-GB" dirty="0"/>
              <a:t>security setup to be negotiated in a separate optional step prior to the 802.11az protocol parameter negotiation</a:t>
            </a:r>
            <a:endParaRPr lang="en-US" sz="2000" dirty="0"/>
          </a:p>
          <a:p>
            <a:pPr marL="914400" lvl="1" indent="-457200">
              <a:buFont typeface="+mj-lt"/>
              <a:buAutoNum type="alphaLcParenR"/>
              <a:defRPr/>
            </a:pPr>
            <a:r>
              <a:rPr lang="en-GB" dirty="0"/>
              <a:t>Note that in lieu of security negotiation, keys derived using an out-of-band mechanism may be used to secure the exchange between the initiator and the responder [May </a:t>
            </a:r>
            <a:r>
              <a:rPr lang="en-GB" dirty="0" smtClean="0"/>
              <a:t>2017]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GB" dirty="0" smtClean="0"/>
              <a:t>(2) The </a:t>
            </a:r>
            <a:r>
              <a:rPr lang="en-GB" dirty="0" err="1" smtClean="0"/>
              <a:t>REVmc</a:t>
            </a:r>
            <a:r>
              <a:rPr lang="en-GB" dirty="0" smtClean="0"/>
              <a:t>, </a:t>
            </a:r>
            <a:r>
              <a:rPr lang="en-GB" dirty="0" err="1" smtClean="0"/>
              <a:t>HEz</a:t>
            </a:r>
            <a:r>
              <a:rPr lang="en-GB" dirty="0" smtClean="0"/>
              <a:t>, and </a:t>
            </a:r>
            <a:r>
              <a:rPr lang="en-GB" dirty="0" err="1" smtClean="0"/>
              <a:t>VHTz</a:t>
            </a:r>
            <a:r>
              <a:rPr lang="en-GB" dirty="0" smtClean="0"/>
              <a:t> FTM modes, the fields over which range measurements are performed shall be protected against a Type B adversary attack [May 2017]</a:t>
            </a:r>
            <a:endParaRPr lang="en-US" sz="2000" dirty="0" smtClean="0"/>
          </a:p>
          <a:p>
            <a:pPr>
              <a:defRPr/>
            </a:pPr>
            <a:endParaRPr lang="en-US" altLang="x-none" dirty="0">
              <a:ea typeface="ＭＳ Ｐゴシック" charset="-128"/>
            </a:endParaRP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618137E2-A19C-614F-9FC1-F75B26E4132D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x-none" sz="1200" b="0"/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7104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x-none">
                <a:ea typeface="ＭＳ Ｐゴシック" charset="-128"/>
              </a:rPr>
              <a:t>Proposed SFD Text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918075"/>
          </a:xfrm>
          <a:extLst/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ja-JP" sz="1600" b="0" dirty="0" smtClean="0">
                <a:ea typeface="ＭＳ Ｐゴシック" charset="-128"/>
              </a:rPr>
              <a:t>(</a:t>
            </a:r>
            <a:r>
              <a:rPr lang="en-US" altLang="ja-JP" sz="1600" dirty="0" smtClean="0">
                <a:ea typeface="ＭＳ Ｐゴシック" charset="-128"/>
              </a:rPr>
              <a:t>2)</a:t>
            </a:r>
            <a:r>
              <a:rPr lang="en-GB" sz="1600" dirty="0" smtClean="0"/>
              <a:t>The </a:t>
            </a:r>
            <a:r>
              <a:rPr lang="en-GB" sz="1600" strike="sngStrike" dirty="0" err="1"/>
              <a:t>REVmc</a:t>
            </a:r>
            <a:r>
              <a:rPr lang="en-GB" sz="1600" strike="sngStrike" dirty="0"/>
              <a:t>,</a:t>
            </a:r>
            <a:r>
              <a:rPr lang="en-GB" sz="1600" dirty="0"/>
              <a:t> </a:t>
            </a:r>
            <a:r>
              <a:rPr lang="en-GB" sz="1600" dirty="0" err="1" smtClean="0"/>
              <a:t>HEz</a:t>
            </a:r>
            <a:r>
              <a:rPr lang="en-GB" sz="1600" dirty="0" smtClean="0"/>
              <a:t> and </a:t>
            </a:r>
            <a:r>
              <a:rPr lang="en-GB" sz="1600" dirty="0" err="1" smtClean="0"/>
              <a:t>VHTz</a:t>
            </a:r>
            <a:r>
              <a:rPr lang="en-GB" sz="1600" dirty="0" smtClean="0"/>
              <a:t> FTM modes, the fields over which range measurements are performed shall be protected against a </a:t>
            </a:r>
            <a:r>
              <a:rPr lang="en-US" altLang="x-none" sz="1600" dirty="0">
                <a:solidFill>
                  <a:srgbClr val="FF0000"/>
                </a:solidFill>
                <a:ea typeface="ＭＳ Ｐゴシック" charset="-128"/>
              </a:rPr>
              <a:t>VHT/HE </a:t>
            </a:r>
            <a:r>
              <a:rPr lang="en-GB" sz="1600" dirty="0" smtClean="0"/>
              <a:t>Type B adversary attack </a:t>
            </a:r>
            <a:r>
              <a:rPr lang="en-GB" sz="1600" dirty="0">
                <a:solidFill>
                  <a:srgbClr val="FF0000"/>
                </a:solidFill>
              </a:rPr>
              <a:t>(</a:t>
            </a:r>
            <a:r>
              <a:rPr lang="en-US" altLang="ja-JP" sz="1600" dirty="0" err="1">
                <a:solidFill>
                  <a:srgbClr val="FF0000"/>
                </a:solidFill>
                <a:ea typeface="ＭＳ Ｐゴシック" charset="-128"/>
              </a:rPr>
              <a:t>TGaz</a:t>
            </a:r>
            <a:r>
              <a:rPr lang="en-US" altLang="ja-JP" sz="1600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ja-JP" sz="1600" dirty="0" smtClean="0">
                <a:solidFill>
                  <a:srgbClr val="FF0000"/>
                </a:solidFill>
                <a:ea typeface="ＭＳ Ｐゴシック" charset="-128"/>
              </a:rPr>
              <a:t>R37</a:t>
            </a:r>
            <a:r>
              <a:rPr lang="en-GB" sz="16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FontTx/>
              <a:buNone/>
              <a:defRPr/>
            </a:pPr>
            <a:endParaRPr lang="en-GB" sz="1600" kern="1200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altLang="ja-JP" sz="1600" b="0" dirty="0" smtClean="0">
                <a:solidFill>
                  <a:srgbClr val="FF0000"/>
                </a:solidFill>
                <a:ea typeface="ＭＳ Ｐゴシック" charset="-128"/>
              </a:rPr>
              <a:t>(</a:t>
            </a:r>
            <a:r>
              <a:rPr lang="en-US" altLang="ja-JP" sz="1600" dirty="0" smtClean="0">
                <a:solidFill>
                  <a:srgbClr val="FF0000"/>
                </a:solidFill>
                <a:ea typeface="ＭＳ Ｐゴシック" charset="-128"/>
              </a:rPr>
              <a:t>3)</a:t>
            </a:r>
            <a:r>
              <a:rPr lang="en-GB" sz="1600" dirty="0" smtClean="0">
                <a:solidFill>
                  <a:srgbClr val="FF0000"/>
                </a:solidFill>
              </a:rPr>
              <a:t>The </a:t>
            </a:r>
            <a:r>
              <a:rPr lang="en-GB" sz="1600" dirty="0" err="1" smtClean="0">
                <a:solidFill>
                  <a:srgbClr val="FF0000"/>
                </a:solidFill>
              </a:rPr>
              <a:t>DMGz</a:t>
            </a:r>
            <a:r>
              <a:rPr lang="en-GB" sz="1600" dirty="0" smtClean="0">
                <a:solidFill>
                  <a:srgbClr val="FF0000"/>
                </a:solidFill>
              </a:rPr>
              <a:t> and </a:t>
            </a:r>
            <a:r>
              <a:rPr lang="en-GB" sz="1600" dirty="0" err="1" smtClean="0">
                <a:solidFill>
                  <a:srgbClr val="FF0000"/>
                </a:solidFill>
              </a:rPr>
              <a:t>EDMGz</a:t>
            </a:r>
            <a:r>
              <a:rPr lang="en-GB" sz="1600" dirty="0" smtClean="0">
                <a:solidFill>
                  <a:srgbClr val="FF0000"/>
                </a:solidFill>
              </a:rPr>
              <a:t> FTM modes, the fields over which range measurements are performed shall be protected against a </a:t>
            </a:r>
            <a:r>
              <a:rPr lang="en-US" sz="1600" dirty="0" smtClean="0">
                <a:solidFill>
                  <a:srgbClr val="FF0000"/>
                </a:solidFill>
                <a:ea typeface="ＭＳ Ｐゴシック" charset="-128"/>
              </a:rPr>
              <a:t>DMG</a:t>
            </a:r>
            <a:r>
              <a:rPr lang="en-US" altLang="x-none" sz="1600" dirty="0" smtClean="0">
                <a:solidFill>
                  <a:srgbClr val="FF0000"/>
                </a:solidFill>
                <a:ea typeface="ＭＳ Ｐゴシック" charset="-128"/>
              </a:rPr>
              <a:t>/EDMG </a:t>
            </a:r>
            <a:r>
              <a:rPr lang="en-GB" sz="1600" dirty="0" smtClean="0">
                <a:solidFill>
                  <a:srgbClr val="FF0000"/>
                </a:solidFill>
              </a:rPr>
              <a:t>Type B adversary attack </a:t>
            </a:r>
            <a:r>
              <a:rPr lang="en-GB" sz="1600" dirty="0">
                <a:solidFill>
                  <a:srgbClr val="FF0000"/>
                </a:solidFill>
              </a:rPr>
              <a:t>(</a:t>
            </a:r>
            <a:r>
              <a:rPr lang="en-US" altLang="ja-JP" sz="1600" dirty="0" err="1">
                <a:solidFill>
                  <a:srgbClr val="FF0000"/>
                </a:solidFill>
                <a:ea typeface="ＭＳ Ｐゴシック" charset="-128"/>
              </a:rPr>
              <a:t>TGaz</a:t>
            </a:r>
            <a:r>
              <a:rPr lang="en-US" altLang="ja-JP" sz="1600" dirty="0">
                <a:solidFill>
                  <a:srgbClr val="FF0000"/>
                </a:solidFill>
                <a:ea typeface="ＭＳ Ｐゴシック" charset="-128"/>
              </a:rPr>
              <a:t> R37</a:t>
            </a:r>
            <a:r>
              <a:rPr lang="en-GB" sz="1600" dirty="0">
                <a:solidFill>
                  <a:srgbClr val="FF0000"/>
                </a:solidFill>
              </a:rPr>
              <a:t>) </a:t>
            </a:r>
            <a:endParaRPr lang="en-GB" sz="1600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  <a:defRPr/>
            </a:pPr>
            <a:endParaRPr lang="en-US" sz="1600" kern="1200" dirty="0">
              <a:solidFill>
                <a:srgbClr val="FF0000"/>
              </a:solidFill>
            </a:endParaRPr>
          </a:p>
          <a:p>
            <a:pPr marL="0" indent="0">
              <a:defRPr/>
            </a:pPr>
            <a:r>
              <a:rPr lang="en-US" altLang="ja-JP" sz="1600" b="0" dirty="0">
                <a:solidFill>
                  <a:srgbClr val="FF0000"/>
                </a:solidFill>
                <a:ea typeface="ＭＳ Ｐゴシック" charset="-128"/>
              </a:rPr>
              <a:t>(4) </a:t>
            </a:r>
            <a:r>
              <a:rPr lang="en-US" sz="1600" b="0" dirty="0">
                <a:solidFill>
                  <a:srgbClr val="FF0000"/>
                </a:solidFill>
                <a:ea typeface="ＭＳ Ｐゴシック" charset="-128"/>
              </a:rPr>
              <a:t>In the PHY Security </a:t>
            </a:r>
            <a:r>
              <a:rPr lang="en-US" sz="1600" b="0" dirty="0" smtClean="0">
                <a:solidFill>
                  <a:srgbClr val="FF0000"/>
                </a:solidFill>
                <a:ea typeface="ＭＳ Ｐゴシック" charset="-128"/>
              </a:rPr>
              <a:t>mode (</a:t>
            </a:r>
            <a:r>
              <a:rPr lang="en-US" sz="1600" b="0" dirty="0" err="1" smtClean="0">
                <a:solidFill>
                  <a:srgbClr val="FF0000"/>
                </a:solidFill>
                <a:ea typeface="ＭＳ Ｐゴシック" charset="-128"/>
              </a:rPr>
              <a:t>VHTz</a:t>
            </a:r>
            <a:r>
              <a:rPr lang="en-US" sz="1600" b="0" dirty="0" smtClean="0">
                <a:solidFill>
                  <a:srgbClr val="FF0000"/>
                </a:solidFill>
                <a:ea typeface="ＭＳ Ｐゴシック" charset="-128"/>
              </a:rPr>
              <a:t>, </a:t>
            </a:r>
            <a:r>
              <a:rPr lang="en-US" sz="1600" b="0" dirty="0" err="1" smtClean="0">
                <a:solidFill>
                  <a:srgbClr val="FF0000"/>
                </a:solidFill>
                <a:ea typeface="ＭＳ Ｐゴシック" charset="-128"/>
              </a:rPr>
              <a:t>HEz</a:t>
            </a:r>
            <a:r>
              <a:rPr lang="en-US" sz="1600" b="0" dirty="0" smtClean="0">
                <a:solidFill>
                  <a:srgbClr val="FF0000"/>
                </a:solidFill>
                <a:ea typeface="ＭＳ Ｐゴシック" charset="-128"/>
              </a:rPr>
              <a:t>, </a:t>
            </a:r>
            <a:r>
              <a:rPr lang="en-US" sz="1600" b="0" dirty="0" err="1" smtClean="0">
                <a:solidFill>
                  <a:srgbClr val="FF0000"/>
                </a:solidFill>
                <a:ea typeface="ＭＳ Ｐゴシック" charset="-128"/>
              </a:rPr>
              <a:t>DMGz</a:t>
            </a:r>
            <a:r>
              <a:rPr lang="en-US" sz="1600" b="0" dirty="0" smtClean="0">
                <a:solidFill>
                  <a:srgbClr val="FF0000"/>
                </a:solidFill>
                <a:ea typeface="ＭＳ Ｐゴシック" charset="-128"/>
              </a:rPr>
              <a:t>, </a:t>
            </a:r>
            <a:r>
              <a:rPr lang="en-US" sz="1600" b="0" dirty="0" err="1" smtClean="0">
                <a:solidFill>
                  <a:srgbClr val="FF0000"/>
                </a:solidFill>
                <a:ea typeface="ＭＳ Ｐゴシック" charset="-128"/>
              </a:rPr>
              <a:t>EDMGz</a:t>
            </a:r>
            <a:r>
              <a:rPr lang="en-US" sz="1600" b="0" dirty="0" smtClean="0">
                <a:solidFill>
                  <a:srgbClr val="FF0000"/>
                </a:solidFill>
                <a:ea typeface="ＭＳ Ｐゴシック" charset="-128"/>
              </a:rPr>
              <a:t>), </a:t>
            </a:r>
            <a:r>
              <a:rPr lang="en-US" sz="1600" b="0" dirty="0">
                <a:solidFill>
                  <a:srgbClr val="FF0000"/>
                </a:solidFill>
                <a:ea typeface="ＭＳ Ｐゴシック" charset="-128"/>
              </a:rPr>
              <a:t>t</a:t>
            </a:r>
            <a:r>
              <a:rPr lang="en-US" altLang="ja-JP" sz="1600" b="0" dirty="0">
                <a:solidFill>
                  <a:srgbClr val="FF0000"/>
                </a:solidFill>
                <a:ea typeface="ＭＳ Ｐゴシック" charset="-128"/>
              </a:rPr>
              <a:t>he field used for channel/</a:t>
            </a:r>
            <a:r>
              <a:rPr lang="en-US" altLang="ja-JP" sz="1600" b="0" dirty="0" err="1">
                <a:solidFill>
                  <a:srgbClr val="FF0000"/>
                </a:solidFill>
                <a:ea typeface="ＭＳ Ｐゴシック" charset="-128"/>
              </a:rPr>
              <a:t>ToA</a:t>
            </a:r>
            <a:r>
              <a:rPr lang="en-US" altLang="ja-JP" sz="1600" b="0" dirty="0">
                <a:solidFill>
                  <a:srgbClr val="FF0000"/>
                </a:solidFill>
                <a:ea typeface="ＭＳ Ｐゴシック" charset="-128"/>
              </a:rPr>
              <a:t> measurement shall not include any form of repetition in time domain or structure that is predictable</a:t>
            </a:r>
            <a:endParaRPr lang="en-US" sz="1600" b="0" dirty="0">
              <a:solidFill>
                <a:srgbClr val="FF0000"/>
              </a:solidFill>
              <a:ea typeface="ＭＳ Ｐゴシック" charset="-128"/>
            </a:endParaRPr>
          </a:p>
          <a:p>
            <a:pPr marL="0" lvl="1" indent="0">
              <a:buFontTx/>
              <a:buNone/>
              <a:defRPr/>
            </a:pPr>
            <a:endParaRPr lang="en-US" altLang="ja-JP" dirty="0" smtClean="0">
              <a:ea typeface="ＭＳ Ｐゴシック" charset="-128"/>
            </a:endParaRPr>
          </a:p>
          <a:p>
            <a:pPr marL="0" lvl="1" indent="0">
              <a:buFontTx/>
              <a:buNone/>
              <a:defRPr/>
            </a:pPr>
            <a:endParaRPr lang="en-US" altLang="ja-JP" dirty="0">
              <a:ea typeface="ＭＳ Ｐゴシック" charset="-128"/>
            </a:endParaRPr>
          </a:p>
          <a:p>
            <a:pPr marL="0" lvl="1" indent="0">
              <a:buFontTx/>
              <a:buNone/>
              <a:defRPr/>
            </a:pPr>
            <a:r>
              <a:rPr lang="en-US" altLang="ja-JP" dirty="0" smtClean="0">
                <a:ea typeface="ＭＳ Ｐゴシック" charset="-128"/>
              </a:rPr>
              <a:t> </a:t>
            </a:r>
            <a:endParaRPr lang="en-US" altLang="x-none" dirty="0" smtClean="0">
              <a:ea typeface="ＭＳ Ｐゴシック" charset="-128"/>
            </a:endParaRPr>
          </a:p>
          <a:p>
            <a:pPr marL="685800" lvl="2" indent="-342900">
              <a:buFont typeface="+mj-lt"/>
              <a:buAutoNum type="alphaLcPeriod"/>
              <a:defRPr/>
            </a:pPr>
            <a:endParaRPr lang="en-US" dirty="0" smtClean="0"/>
          </a:p>
          <a:p>
            <a:pPr marL="685800" lvl="2" indent="-342900">
              <a:buFont typeface="+mj-lt"/>
              <a:buAutoNum type="alphaLcPeriod"/>
              <a:defRPr/>
            </a:pPr>
            <a:endParaRPr lang="en-US" dirty="0"/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FA2E610D-FC13-F544-8EBC-8ACA67D72B8F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x-none" sz="1200" b="0"/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17704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Straw Poll 1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x-none" dirty="0">
                <a:ea typeface="ＭＳ Ｐゴシック" charset="-128"/>
              </a:rPr>
              <a:t>Do you support to add the proposed text as shown in slide 4 to the FRD?</a:t>
            </a:r>
          </a:p>
          <a:p>
            <a:r>
              <a:rPr lang="en-US" altLang="x-none" dirty="0">
                <a:ea typeface="ＭＳ Ｐゴシック" charset="-128"/>
              </a:rPr>
              <a:t>Result:  Y:  </a:t>
            </a:r>
            <a:r>
              <a:rPr lang="en-US" altLang="x-none" dirty="0" smtClean="0">
                <a:ea typeface="ＭＳ Ｐゴシック" charset="-128"/>
              </a:rPr>
              <a:t>14    </a:t>
            </a:r>
            <a:r>
              <a:rPr lang="en-US" altLang="x-none" dirty="0">
                <a:ea typeface="ＭＳ Ｐゴシック" charset="-128"/>
              </a:rPr>
              <a:t>N: </a:t>
            </a:r>
            <a:r>
              <a:rPr lang="en-US" altLang="x-none" dirty="0" smtClean="0">
                <a:ea typeface="ＭＳ Ｐゴシック" charset="-128"/>
              </a:rPr>
              <a:t>1     </a:t>
            </a:r>
            <a:r>
              <a:rPr lang="en-US" altLang="x-none" dirty="0">
                <a:ea typeface="ＭＳ Ｐゴシック" charset="-128"/>
              </a:rPr>
              <a:t>A</a:t>
            </a:r>
            <a:r>
              <a:rPr lang="en-US" altLang="x-none" dirty="0" smtClean="0">
                <a:ea typeface="ＭＳ Ｐゴシック" charset="-128"/>
              </a:rPr>
              <a:t>: 4   </a:t>
            </a:r>
            <a:endParaRPr lang="en-US" altLang="x-none" dirty="0">
              <a:ea typeface="ＭＳ Ｐゴシック" charset="-128"/>
            </a:endParaRP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51D32315-57B9-C347-8F1F-24998ED944FF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x-none" sz="1200" b="0"/>
          </a:p>
        </p:txBody>
      </p:sp>
      <p:sp>
        <p:nvSpPr>
          <p:cNvPr id="23556" name="Footer Placeholder 3"/>
          <p:cNvSpPr txBox="1">
            <a:spLocks/>
          </p:cNvSpPr>
          <p:nvPr/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3353525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Straw Poll </a:t>
            </a:r>
            <a:r>
              <a:rPr lang="en-US" dirty="0">
                <a:ea typeface="+mj-ea"/>
                <a:cs typeface="+mj-cs"/>
              </a:rPr>
              <a:t>2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x-none" dirty="0">
                <a:ea typeface="ＭＳ Ｐゴシック" charset="-128"/>
              </a:rPr>
              <a:t>Do you support to add the proposed text as shown in slide 6 to the SFD? </a:t>
            </a:r>
          </a:p>
          <a:p>
            <a:r>
              <a:rPr lang="en-US" altLang="x-none" dirty="0">
                <a:ea typeface="ＭＳ Ｐゴシック" charset="-128"/>
              </a:rPr>
              <a:t>Result:  Y:  </a:t>
            </a:r>
            <a:r>
              <a:rPr lang="en-US" altLang="x-none" dirty="0" smtClean="0">
                <a:ea typeface="ＭＳ Ｐゴシック" charset="-128"/>
              </a:rPr>
              <a:t>11    </a:t>
            </a:r>
            <a:r>
              <a:rPr lang="en-US" altLang="x-none" dirty="0">
                <a:ea typeface="ＭＳ Ｐゴシック" charset="-128"/>
              </a:rPr>
              <a:t>N</a:t>
            </a:r>
            <a:r>
              <a:rPr lang="en-US" altLang="x-none" dirty="0" smtClean="0">
                <a:ea typeface="ＭＳ Ｐゴシック" charset="-128"/>
              </a:rPr>
              <a:t>: 1      A:7    </a:t>
            </a:r>
            <a:endParaRPr lang="en-US" altLang="x-none" dirty="0">
              <a:ea typeface="ＭＳ Ｐゴシック" charset="-128"/>
            </a:endParaRP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A261CF9E-9895-C54B-B1A6-FBCD1334B342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x-none" sz="1200" b="0"/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2731677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Motion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x-none" dirty="0">
                <a:ea typeface="ＭＳ Ｐゴシック" charset="-128"/>
              </a:rPr>
              <a:t>Move to incorporate text as shown in slide 4 to the </a:t>
            </a:r>
            <a:r>
              <a:rPr lang="en-US" altLang="x-none" dirty="0" smtClean="0">
                <a:ea typeface="ＭＳ Ｐゴシック" charset="-128"/>
              </a:rPr>
              <a:t>FRD</a:t>
            </a:r>
          </a:p>
          <a:p>
            <a:endParaRPr lang="en-US" altLang="x-none" dirty="0">
              <a:ea typeface="ＭＳ Ｐゴシック" charset="-128"/>
            </a:endParaRPr>
          </a:p>
          <a:p>
            <a:r>
              <a:rPr lang="en-US" altLang="x-none" dirty="0">
                <a:ea typeface="ＭＳ Ｐゴシック" charset="-128"/>
              </a:rPr>
              <a:t>Result:  Y:      N:      A:   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723FA4CF-1CA3-174A-9E59-5849D32556F2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x-none" sz="1200" b="0"/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6024919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</TotalTime>
  <Words>882</Words>
  <Application>Microsoft Macintosh PowerPoint</Application>
  <PresentationFormat>On-screen Show (4:3)</PresentationFormat>
  <Paragraphs>96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ＭＳ Ｐゴシック</vt:lpstr>
      <vt:lpstr>Times New Roman</vt:lpstr>
      <vt:lpstr>Office Theme</vt:lpstr>
      <vt:lpstr>Document</vt:lpstr>
      <vt:lpstr>PHY Security FRD and SRD Text</vt:lpstr>
      <vt:lpstr>FRD (424r6) Recap</vt:lpstr>
      <vt:lpstr>FRD (424r6) Recap – Cont’d </vt:lpstr>
      <vt:lpstr>Proposed FRD Text</vt:lpstr>
      <vt:lpstr>SFD (0462r5) Recap </vt:lpstr>
      <vt:lpstr>Proposed SFD Text </vt:lpstr>
      <vt:lpstr>Straw Poll 1 </vt:lpstr>
      <vt:lpstr>Straw Poll 2</vt:lpstr>
      <vt:lpstr>Motion</vt:lpstr>
      <vt:lpstr>Motion</vt:lpstr>
    </vt:vector>
  </TitlesOfParts>
  <Company>Intel Corporation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Microsoft Office User</cp:lastModifiedBy>
  <cp:revision>77</cp:revision>
  <cp:lastPrinted>1601-01-01T00:00:00Z</cp:lastPrinted>
  <dcterms:created xsi:type="dcterms:W3CDTF">2014-04-14T10:59:07Z</dcterms:created>
  <dcterms:modified xsi:type="dcterms:W3CDTF">2017-09-13T01:08:48Z</dcterms:modified>
</cp:coreProperties>
</file>