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51" r:id="rId2"/>
    <p:sldId id="350" r:id="rId3"/>
    <p:sldId id="356" r:id="rId4"/>
    <p:sldId id="358" r:id="rId5"/>
    <p:sldId id="361" r:id="rId6"/>
    <p:sldId id="371" r:id="rId7"/>
    <p:sldId id="372" r:id="rId8"/>
    <p:sldId id="378" r:id="rId9"/>
    <p:sldId id="377" r:id="rId10"/>
    <p:sldId id="355" r:id="rId11"/>
    <p:sldId id="368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50" autoAdjust="0"/>
    <p:restoredTop sz="95183" autoAdjust="0"/>
  </p:normalViewPr>
  <p:slideViewPr>
    <p:cSldViewPr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120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780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378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September,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September,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802.11-17/1359r0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September, 2017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Considerations for WUR Response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/>
              <a:t>Date:</a:t>
            </a:r>
            <a:r>
              <a:rPr lang="en-GB" sz="2000" b="0" kern="0"/>
              <a:t> 2017-09-10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79330"/>
              </p:ext>
            </p:extLst>
          </p:nvPr>
        </p:nvGraphicFramePr>
        <p:xfrm>
          <a:off x="703181" y="2852936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/>
              <a:t>Do you agree to add the text in SFD as follow?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R.4.6.4.x: IEEE 802.11ba spec shall support a mechanism to avoid collisions caused by WUR response frames sent by multiple STAs.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462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[1] 11-17/0575r3, “Spec framework,” Po-Kai Huang</a:t>
            </a:r>
          </a:p>
          <a:p>
            <a:r>
              <a:rPr lang="en-US" altLang="ko-KR"/>
              <a:t>	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According to a current specification framework for 11ba[1], a mechanism to wake up multiple WUR mode STAs is supported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R.4.6.4.A: IEEE 802.11ba spec shall define a mechanism to wake up multiple WUR mode STAs (e.g., multi-user wake-up frame)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ko-KR" dirty="0"/>
              <a:t>R.4.6.3.B: A STA should send a response frame to the AP using primary connectivity radio after receiving a unicast wake-up packet.</a:t>
            </a:r>
            <a:endParaRPr lang="en-US" altLang="ko-KR" strike="sngStrik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R.4.6.1.B: </a:t>
            </a:r>
            <a:r>
              <a:rPr lang="en-GB" altLang="ko-KR" dirty="0"/>
              <a:t>The AP can send a Trigger Frame in 11ax to solicit response frames from one or more STAs after sending a wake-up packet to the STA(s).</a:t>
            </a:r>
            <a:endParaRPr lang="en-US" altLang="ko-KR" strike="sngStrike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However, SFD still does not </a:t>
            </a:r>
            <a:r>
              <a:rPr lang="en-US" altLang="ko-KR" dirty="0" smtClean="0"/>
              <a:t>consider </a:t>
            </a:r>
            <a:r>
              <a:rPr lang="en-US" altLang="ko-KR" dirty="0"/>
              <a:t>any in-depth method to wake up multiple </a:t>
            </a:r>
            <a:r>
              <a:rPr lang="en-US" altLang="ko-KR" dirty="0" smtClean="0"/>
              <a:t>WUR STAs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674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直接连接符 9"/>
          <p:cNvCxnSpPr/>
          <p:nvPr/>
        </p:nvCxnSpPr>
        <p:spPr bwMode="auto">
          <a:xfrm>
            <a:off x="6156592" y="5599659"/>
            <a:ext cx="2875206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直接连接符 9"/>
          <p:cNvCxnSpPr/>
          <p:nvPr/>
        </p:nvCxnSpPr>
        <p:spPr bwMode="auto">
          <a:xfrm>
            <a:off x="6158176" y="5092795"/>
            <a:ext cx="2875206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Problem Definition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236699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dirty="0"/>
              <a:t>If </a:t>
            </a:r>
            <a:r>
              <a:rPr lang="en-US" altLang="ko-KR" dirty="0" smtClean="0"/>
              <a:t>numerous </a:t>
            </a:r>
            <a:r>
              <a:rPr lang="en-US" altLang="ko-KR" dirty="0"/>
              <a:t>STAs are requested to wake up at the same time, collision can occur due to the simultaneous WUR response frames from the STAs and it results severe power </a:t>
            </a:r>
            <a:r>
              <a:rPr lang="en-US" altLang="ko-KR" dirty="0" smtClean="0"/>
              <a:t>consumption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ko-KR" dirty="0" smtClean="0"/>
              <a:t>Even though we have UL MU transmission scheme in 11ax, collision by response frame still can be problem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September, 2017</a:t>
            </a:r>
            <a:endParaRPr lang="en-GB" dirty="0"/>
          </a:p>
        </p:txBody>
      </p:sp>
      <p:cxnSp>
        <p:nvCxnSpPr>
          <p:cNvPr id="7" name="直接连接符 5"/>
          <p:cNvCxnSpPr/>
          <p:nvPr/>
        </p:nvCxnSpPr>
        <p:spPr bwMode="auto">
          <a:xfrm>
            <a:off x="6161290" y="4051038"/>
            <a:ext cx="2875206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6"/>
          <p:cNvCxnSpPr/>
          <p:nvPr/>
        </p:nvCxnSpPr>
        <p:spPr bwMode="auto">
          <a:xfrm>
            <a:off x="6161290" y="4284292"/>
            <a:ext cx="2875206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7"/>
          <p:cNvSpPr/>
          <p:nvPr/>
        </p:nvSpPr>
        <p:spPr bwMode="auto">
          <a:xfrm>
            <a:off x="6382347" y="3835014"/>
            <a:ext cx="93240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Multicast WUF</a:t>
            </a:r>
            <a:endParaRPr lang="zh-CN" altLang="en-US" sz="9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6161290" y="4572324"/>
            <a:ext cx="2875206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45272" y="3812855"/>
            <a:ext cx="3577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AP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82496" y="4140276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chemeClr val="tx1"/>
                </a:solidFill>
              </a:rPr>
              <a:t>WUR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00296" y="4421837"/>
            <a:ext cx="4395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1"/>
                </a:solidFill>
              </a:rPr>
              <a:t>PCR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 bwMode="auto">
          <a:xfrm>
            <a:off x="7313417" y="3852292"/>
            <a:ext cx="0" cy="43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85477" y="4254963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STA1: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16" name="直接连接符 21"/>
          <p:cNvCxnSpPr/>
          <p:nvPr/>
        </p:nvCxnSpPr>
        <p:spPr bwMode="auto">
          <a:xfrm>
            <a:off x="6161290" y="4802637"/>
            <a:ext cx="2875206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82497" y="4658621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WUR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85477" y="4774068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STA2: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21" name="直接箭头连接符 13"/>
          <p:cNvCxnSpPr/>
          <p:nvPr/>
        </p:nvCxnSpPr>
        <p:spPr bwMode="auto">
          <a:xfrm>
            <a:off x="7311985" y="4245014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接连接符 6"/>
          <p:cNvCxnSpPr/>
          <p:nvPr/>
        </p:nvCxnSpPr>
        <p:spPr bwMode="auto">
          <a:xfrm>
            <a:off x="6161290" y="5313816"/>
            <a:ext cx="2875206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666925" y="5194743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WUR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60539" y="5365819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STA3: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27" name="直接连接符 21"/>
          <p:cNvCxnSpPr/>
          <p:nvPr/>
        </p:nvCxnSpPr>
        <p:spPr bwMode="auto">
          <a:xfrm>
            <a:off x="6161290" y="5851988"/>
            <a:ext cx="2882861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接连接符 22"/>
          <p:cNvCxnSpPr/>
          <p:nvPr/>
        </p:nvCxnSpPr>
        <p:spPr bwMode="auto">
          <a:xfrm>
            <a:off x="6158230" y="6140020"/>
            <a:ext cx="2878265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682497" y="5707972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WUR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78394" y="5827204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STA4: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32" name="直接箭头连接符 13"/>
          <p:cNvCxnSpPr/>
          <p:nvPr/>
        </p:nvCxnSpPr>
        <p:spPr bwMode="auto">
          <a:xfrm>
            <a:off x="7311985" y="5294365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接箭头连接符 13"/>
          <p:cNvCxnSpPr/>
          <p:nvPr/>
        </p:nvCxnSpPr>
        <p:spPr bwMode="auto">
          <a:xfrm>
            <a:off x="7311985" y="4764533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직사각형 33"/>
          <p:cNvSpPr/>
          <p:nvPr/>
        </p:nvSpPr>
        <p:spPr bwMode="auto">
          <a:xfrm>
            <a:off x="5577314" y="6255427"/>
            <a:ext cx="142103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82496" y="6199420"/>
            <a:ext cx="1348446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Contention Window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36" name="평행 사변형 35"/>
          <p:cNvSpPr/>
          <p:nvPr/>
        </p:nvSpPr>
        <p:spPr bwMode="auto">
          <a:xfrm>
            <a:off x="7163307" y="6251284"/>
            <a:ext cx="144016" cy="142250"/>
          </a:xfrm>
          <a:prstGeom prst="parallelogram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46564" y="6199420"/>
            <a:ext cx="1176925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Random Backoff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7463657" y="4946540"/>
            <a:ext cx="747329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7463657" y="4416685"/>
            <a:ext cx="747329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40" name="直接箭头连接符 13"/>
          <p:cNvCxnSpPr/>
          <p:nvPr/>
        </p:nvCxnSpPr>
        <p:spPr bwMode="auto">
          <a:xfrm>
            <a:off x="7310696" y="4278905"/>
            <a:ext cx="145305" cy="284112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오른쪽 화살표 40"/>
          <p:cNvSpPr/>
          <p:nvPr/>
        </p:nvSpPr>
        <p:spPr bwMode="auto">
          <a:xfrm rot="10800000">
            <a:off x="8031454" y="4491017"/>
            <a:ext cx="1012697" cy="144000"/>
          </a:xfrm>
          <a:prstGeom prst="rightArrow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2" name="오른쪽 화살표 41"/>
          <p:cNvSpPr/>
          <p:nvPr/>
        </p:nvSpPr>
        <p:spPr bwMode="auto">
          <a:xfrm rot="10800000">
            <a:off x="7929186" y="5014620"/>
            <a:ext cx="1107310" cy="144000"/>
          </a:xfrm>
          <a:prstGeom prst="rightArrow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grpSp>
        <p:nvGrpSpPr>
          <p:cNvPr id="51" name="그룹 50"/>
          <p:cNvGrpSpPr/>
          <p:nvPr/>
        </p:nvGrpSpPr>
        <p:grpSpPr>
          <a:xfrm>
            <a:off x="7457922" y="4947202"/>
            <a:ext cx="469747" cy="142250"/>
            <a:chOff x="3224808" y="2871819"/>
            <a:chExt cx="469747" cy="142250"/>
          </a:xfrm>
        </p:grpSpPr>
        <p:sp>
          <p:nvSpPr>
            <p:cNvPr id="52" name="평행 사변형 51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3" name="평행 사변형 52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4" name="평행 사변형 53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5" name="평행 사변형 54"/>
            <p:cNvSpPr/>
            <p:nvPr/>
          </p:nvSpPr>
          <p:spPr bwMode="auto">
            <a:xfrm>
              <a:off x="3550539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6" name="直接箭头连接符 13"/>
          <p:cNvCxnSpPr/>
          <p:nvPr/>
        </p:nvCxnSpPr>
        <p:spPr bwMode="auto">
          <a:xfrm>
            <a:off x="7310696" y="4798044"/>
            <a:ext cx="145305" cy="284112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7" name="그룹 56"/>
          <p:cNvGrpSpPr/>
          <p:nvPr/>
        </p:nvGrpSpPr>
        <p:grpSpPr>
          <a:xfrm>
            <a:off x="7457922" y="4427814"/>
            <a:ext cx="575576" cy="142250"/>
            <a:chOff x="3224808" y="2871819"/>
            <a:chExt cx="575576" cy="142250"/>
          </a:xfrm>
        </p:grpSpPr>
        <p:sp>
          <p:nvSpPr>
            <p:cNvPr id="58" name="평행 사변형 57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9" name="평행 사변형 58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0" name="평행 사변형 59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1" name="평행 사변형 60"/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2" name="평행 사변형 61"/>
            <p:cNvSpPr/>
            <p:nvPr/>
          </p:nvSpPr>
          <p:spPr bwMode="auto">
            <a:xfrm>
              <a:off x="365636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63" name="직사각형 62"/>
          <p:cNvSpPr/>
          <p:nvPr/>
        </p:nvSpPr>
        <p:spPr bwMode="auto">
          <a:xfrm>
            <a:off x="7463657" y="5995962"/>
            <a:ext cx="747329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4" name="직사각형 63"/>
          <p:cNvSpPr/>
          <p:nvPr/>
        </p:nvSpPr>
        <p:spPr bwMode="auto">
          <a:xfrm>
            <a:off x="7463657" y="5446280"/>
            <a:ext cx="747329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65" name="直接箭头连接符 13"/>
          <p:cNvCxnSpPr/>
          <p:nvPr/>
        </p:nvCxnSpPr>
        <p:spPr bwMode="auto">
          <a:xfrm>
            <a:off x="7310696" y="5308500"/>
            <a:ext cx="145305" cy="284112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오른쪽 화살표 65"/>
          <p:cNvSpPr/>
          <p:nvPr/>
        </p:nvSpPr>
        <p:spPr bwMode="auto">
          <a:xfrm rot="10800000">
            <a:off x="7811008" y="5520612"/>
            <a:ext cx="1225487" cy="144000"/>
          </a:xfrm>
          <a:prstGeom prst="rightArrow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7" name="오른쪽 화살표 66"/>
          <p:cNvSpPr/>
          <p:nvPr/>
        </p:nvSpPr>
        <p:spPr bwMode="auto">
          <a:xfrm rot="10800000">
            <a:off x="7817961" y="6064042"/>
            <a:ext cx="1218533" cy="144000"/>
          </a:xfrm>
          <a:prstGeom prst="rightArrow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grpSp>
        <p:nvGrpSpPr>
          <p:cNvPr id="76" name="그룹 75"/>
          <p:cNvGrpSpPr/>
          <p:nvPr/>
        </p:nvGrpSpPr>
        <p:grpSpPr>
          <a:xfrm>
            <a:off x="7457922" y="5996624"/>
            <a:ext cx="360040" cy="142250"/>
            <a:chOff x="3224808" y="2871819"/>
            <a:chExt cx="360040" cy="142250"/>
          </a:xfrm>
        </p:grpSpPr>
        <p:sp>
          <p:nvSpPr>
            <p:cNvPr id="77" name="평행 사변형 76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8" name="평행 사변형 77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9" name="평행 사변형 78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80" name="直接箭头连接符 13"/>
          <p:cNvCxnSpPr/>
          <p:nvPr/>
        </p:nvCxnSpPr>
        <p:spPr bwMode="auto">
          <a:xfrm>
            <a:off x="7310696" y="5847466"/>
            <a:ext cx="145305" cy="284112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1" name="그룹 80"/>
          <p:cNvGrpSpPr/>
          <p:nvPr/>
        </p:nvGrpSpPr>
        <p:grpSpPr>
          <a:xfrm>
            <a:off x="7457922" y="5457409"/>
            <a:ext cx="360040" cy="142250"/>
            <a:chOff x="3224808" y="2871819"/>
            <a:chExt cx="360040" cy="142250"/>
          </a:xfrm>
        </p:grpSpPr>
        <p:sp>
          <p:nvSpPr>
            <p:cNvPr id="82" name="평행 사변형 81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3" name="평행 사변형 82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4" name="평행 사변형 83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85" name="폭발: 8pt 2">
            <a:extLst>
              <a:ext uri="{FF2B5EF4-FFF2-40B4-BE49-F238E27FC236}">
                <a16:creationId xmlns:a16="http://schemas.microsoft.com/office/drawing/2014/main" xmlns="" id="{8DA18AC9-103A-4246-BEED-080D8CCE51DB}"/>
              </a:ext>
            </a:extLst>
          </p:cNvPr>
          <p:cNvSpPr/>
          <p:nvPr/>
        </p:nvSpPr>
        <p:spPr bwMode="auto">
          <a:xfrm>
            <a:off x="7679985" y="5115717"/>
            <a:ext cx="959164" cy="470067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Collision</a:t>
            </a:r>
            <a:endParaRPr kumimoji="0" lang="ko-KR" altLang="en-US" sz="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폭발: 8pt 125">
            <a:extLst>
              <a:ext uri="{FF2B5EF4-FFF2-40B4-BE49-F238E27FC236}">
                <a16:creationId xmlns:a16="http://schemas.microsoft.com/office/drawing/2014/main" xmlns="" id="{1B0003AE-B8C0-48BA-811A-2A8078C07F16}"/>
              </a:ext>
            </a:extLst>
          </p:cNvPr>
          <p:cNvSpPr/>
          <p:nvPr/>
        </p:nvSpPr>
        <p:spPr bwMode="auto">
          <a:xfrm>
            <a:off x="7679985" y="5661278"/>
            <a:ext cx="959164" cy="470067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Collision</a:t>
            </a:r>
            <a:endParaRPr kumimoji="0" lang="ko-KR" altLang="en-US" sz="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697182" y="4942308"/>
            <a:ext cx="4395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1"/>
                </a:solidFill>
              </a:rPr>
              <a:t>PCR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695598" y="5449172"/>
            <a:ext cx="4395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1"/>
                </a:solidFill>
              </a:rPr>
              <a:t>PCR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713236" y="5995962"/>
            <a:ext cx="4395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1"/>
                </a:solidFill>
              </a:rPr>
              <a:t>PCR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03" name="내용 개체 틀 2"/>
          <p:cNvSpPr txBox="1">
            <a:spLocks/>
          </p:cNvSpPr>
          <p:nvPr/>
        </p:nvSpPr>
        <p:spPr bwMode="auto">
          <a:xfrm>
            <a:off x="689620" y="3712922"/>
            <a:ext cx="4754224" cy="19527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kern="0" dirty="0" smtClean="0">
                <a:solidFill>
                  <a:schemeClr val="tx1"/>
                </a:solidFill>
              </a:rPr>
              <a:t>Hence, WUR response frames should be distributed to avoid channel collision</a:t>
            </a:r>
          </a:p>
        </p:txBody>
      </p:sp>
    </p:spTree>
    <p:extLst>
      <p:ext uri="{BB962C8B-B14F-4D97-AF65-F5344CB8AC3E}">
        <p14:creationId xmlns:p14="http://schemas.microsoft.com/office/powerpoint/2010/main" val="3035734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Possible Solution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Option 1: AC differentiation for WUR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AP adjusts access </a:t>
            </a:r>
            <a:r>
              <a:rPr lang="en-US" altLang="ko-KR" dirty="0" smtClean="0"/>
              <a:t>category</a:t>
            </a:r>
            <a:r>
              <a:rPr lang="en-US" altLang="ko-KR" dirty="0" smtClean="0"/>
              <a:t> </a:t>
            </a:r>
            <a:r>
              <a:rPr lang="en-US" altLang="ko-KR" dirty="0"/>
              <a:t>for </a:t>
            </a:r>
            <a:r>
              <a:rPr lang="en-US" altLang="ko-KR" dirty="0" smtClean="0"/>
              <a:t>WUR </a:t>
            </a:r>
            <a:r>
              <a:rPr lang="en-US" altLang="ko-KR" dirty="0"/>
              <a:t>responses according to a certain condition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It can </a:t>
            </a:r>
            <a:r>
              <a:rPr lang="en-US" altLang="ko-KR" dirty="0"/>
              <a:t>be adopted by explicit signaling or implicit signaling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For explicit signaling, </a:t>
            </a:r>
            <a:r>
              <a:rPr lang="en-US" altLang="ko-KR" dirty="0">
                <a:solidFill>
                  <a:schemeClr val="tx1"/>
                </a:solidFill>
              </a:rPr>
              <a:t>common AC indicator is </a:t>
            </a:r>
            <a:r>
              <a:rPr lang="en-US" altLang="ko-KR" dirty="0"/>
              <a:t>included in</a:t>
            </a:r>
            <a:r>
              <a:rPr lang="ko-KR" altLang="en-US"/>
              <a:t> </a:t>
            </a:r>
            <a:r>
              <a:rPr lang="en-US" altLang="ko-KR" dirty="0"/>
              <a:t>WUR frame</a:t>
            </a:r>
            <a:r>
              <a:rPr lang="ko-KR" altLang="en-US"/>
              <a:t> </a:t>
            </a:r>
            <a:r>
              <a:rPr lang="en-US" altLang="ko-KR" dirty="0"/>
              <a:t>in order to adjust corresponding STAs’ WUR response at that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Alternatively, implicit signaling by means of </a:t>
            </a:r>
            <a:r>
              <a:rPr lang="en-US" altLang="ko-KR" dirty="0">
                <a:solidFill>
                  <a:schemeClr val="tx1"/>
                </a:solidFill>
              </a:rPr>
              <a:t>Type of WUR frame </a:t>
            </a:r>
            <a:r>
              <a:rPr lang="en-US" altLang="ko-KR" dirty="0"/>
              <a:t>is possible if there is pre-defined parameter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Explicit</a:t>
            </a:r>
            <a:r>
              <a:rPr lang="ko-KR" altLang="en-US"/>
              <a:t> </a:t>
            </a:r>
            <a:r>
              <a:rPr lang="en-US" altLang="ko-KR" dirty="0"/>
              <a:t>signaling can fine-tune AC according to, for example, the number of STAs but it has much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Implicit signaling has no overhead but it cannot delicately adjust ACs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067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4" name="直接箭头连接符 13">
            <a:extLst>
              <a:ext uri="{FF2B5EF4-FFF2-40B4-BE49-F238E27FC236}">
                <a16:creationId xmlns:a16="http://schemas.microsoft.com/office/drawing/2014/main" xmlns="" id="{458B9622-AB6D-4C94-AB51-4281F7EEB1BD}"/>
              </a:ext>
            </a:extLst>
          </p:cNvPr>
          <p:cNvCxnSpPr>
            <a:cxnSpLocks/>
          </p:cNvCxnSpPr>
          <p:nvPr/>
        </p:nvCxnSpPr>
        <p:spPr bwMode="auto">
          <a:xfrm>
            <a:off x="3558331" y="3501964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直接箭头连接符 13">
            <a:extLst>
              <a:ext uri="{FF2B5EF4-FFF2-40B4-BE49-F238E27FC236}">
                <a16:creationId xmlns:a16="http://schemas.microsoft.com/office/drawing/2014/main" xmlns="" id="{A12021AD-5FE0-475E-95C3-D7EA55E46F96}"/>
              </a:ext>
            </a:extLst>
          </p:cNvPr>
          <p:cNvCxnSpPr>
            <a:cxnSpLocks/>
          </p:cNvCxnSpPr>
          <p:nvPr/>
        </p:nvCxnSpPr>
        <p:spPr bwMode="auto">
          <a:xfrm>
            <a:off x="3627430" y="3504913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直接箭头连接符 13">
            <a:extLst>
              <a:ext uri="{FF2B5EF4-FFF2-40B4-BE49-F238E27FC236}">
                <a16:creationId xmlns:a16="http://schemas.microsoft.com/office/drawing/2014/main" xmlns="" id="{9E744B6A-76FD-40C8-B369-803D7D5E414A}"/>
              </a:ext>
            </a:extLst>
          </p:cNvPr>
          <p:cNvCxnSpPr>
            <a:cxnSpLocks/>
          </p:cNvCxnSpPr>
          <p:nvPr/>
        </p:nvCxnSpPr>
        <p:spPr bwMode="auto">
          <a:xfrm>
            <a:off x="2913413" y="3501964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直接箭头连接符 13">
            <a:extLst>
              <a:ext uri="{FF2B5EF4-FFF2-40B4-BE49-F238E27FC236}">
                <a16:creationId xmlns:a16="http://schemas.microsoft.com/office/drawing/2014/main" xmlns="" id="{958D8CC9-2E3E-41A4-8B9E-E192892B68E7}"/>
              </a:ext>
            </a:extLst>
          </p:cNvPr>
          <p:cNvCxnSpPr>
            <a:cxnSpLocks/>
          </p:cNvCxnSpPr>
          <p:nvPr/>
        </p:nvCxnSpPr>
        <p:spPr bwMode="auto">
          <a:xfrm>
            <a:off x="2982512" y="3504913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직사각형 65">
            <a:extLst>
              <a:ext uri="{FF2B5EF4-FFF2-40B4-BE49-F238E27FC236}">
                <a16:creationId xmlns:a16="http://schemas.microsoft.com/office/drawing/2014/main" xmlns="" id="{38F5B924-AEA3-4D32-A59B-3A23146834F2}"/>
              </a:ext>
            </a:extLst>
          </p:cNvPr>
          <p:cNvSpPr/>
          <p:nvPr/>
        </p:nvSpPr>
        <p:spPr bwMode="auto">
          <a:xfrm>
            <a:off x="2094949" y="4579859"/>
            <a:ext cx="54118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67" name="그룹 66">
            <a:extLst>
              <a:ext uri="{FF2B5EF4-FFF2-40B4-BE49-F238E27FC236}">
                <a16:creationId xmlns:a16="http://schemas.microsoft.com/office/drawing/2014/main" xmlns="" id="{58430E3E-9BA5-45A9-A3FC-D8890A4A8D53}"/>
              </a:ext>
            </a:extLst>
          </p:cNvPr>
          <p:cNvGrpSpPr/>
          <p:nvPr/>
        </p:nvGrpSpPr>
        <p:grpSpPr>
          <a:xfrm>
            <a:off x="2089214" y="4590988"/>
            <a:ext cx="467443" cy="142250"/>
            <a:chOff x="3224808" y="2871819"/>
            <a:chExt cx="467443" cy="142250"/>
          </a:xfrm>
        </p:grpSpPr>
        <p:sp>
          <p:nvSpPr>
            <p:cNvPr id="68" name="평행 사변형 67">
              <a:extLst>
                <a:ext uri="{FF2B5EF4-FFF2-40B4-BE49-F238E27FC236}">
                  <a16:creationId xmlns:a16="http://schemas.microsoft.com/office/drawing/2014/main" xmlns="" id="{74808B91-D548-49F0-89B0-E08942F3620D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9" name="평행 사변형 68">
              <a:extLst>
                <a:ext uri="{FF2B5EF4-FFF2-40B4-BE49-F238E27FC236}">
                  <a16:creationId xmlns:a16="http://schemas.microsoft.com/office/drawing/2014/main" xmlns="" id="{84C1C2D0-ECAC-433E-8146-932F8404CB43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평행 사변형 69">
              <a:extLst>
                <a:ext uri="{FF2B5EF4-FFF2-40B4-BE49-F238E27FC236}">
                  <a16:creationId xmlns:a16="http://schemas.microsoft.com/office/drawing/2014/main" xmlns="" id="{AB226DDE-098C-48D2-9FE9-D6C8BD216943}"/>
                </a:ext>
              </a:extLst>
            </p:cNvPr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1" name="평행 사변형 70">
              <a:extLst>
                <a:ext uri="{FF2B5EF4-FFF2-40B4-BE49-F238E27FC236}">
                  <a16:creationId xmlns:a16="http://schemas.microsoft.com/office/drawing/2014/main" xmlns="" id="{3B62A7A0-770E-4D13-B395-9CEC43426D4C}"/>
                </a:ext>
              </a:extLst>
            </p:cNvPr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60" name="직사각형 59">
            <a:extLst>
              <a:ext uri="{FF2B5EF4-FFF2-40B4-BE49-F238E27FC236}">
                <a16:creationId xmlns:a16="http://schemas.microsoft.com/office/drawing/2014/main" xmlns="" id="{E01274A9-1470-4289-B66C-F8A299CDF555}"/>
              </a:ext>
            </a:extLst>
          </p:cNvPr>
          <p:cNvSpPr/>
          <p:nvPr/>
        </p:nvSpPr>
        <p:spPr bwMode="auto">
          <a:xfrm>
            <a:off x="2094949" y="3995064"/>
            <a:ext cx="54118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61" name="그룹 60">
            <a:extLst>
              <a:ext uri="{FF2B5EF4-FFF2-40B4-BE49-F238E27FC236}">
                <a16:creationId xmlns:a16="http://schemas.microsoft.com/office/drawing/2014/main" xmlns="" id="{1D1DB1AA-2649-4675-B7C9-D2267DDCF9EE}"/>
              </a:ext>
            </a:extLst>
          </p:cNvPr>
          <p:cNvGrpSpPr/>
          <p:nvPr/>
        </p:nvGrpSpPr>
        <p:grpSpPr>
          <a:xfrm>
            <a:off x="2089214" y="4006193"/>
            <a:ext cx="251419" cy="142250"/>
            <a:chOff x="3224808" y="2871819"/>
            <a:chExt cx="251419" cy="142250"/>
          </a:xfrm>
        </p:grpSpPr>
        <p:sp>
          <p:nvSpPr>
            <p:cNvPr id="62" name="평행 사변형 61">
              <a:extLst>
                <a:ext uri="{FF2B5EF4-FFF2-40B4-BE49-F238E27FC236}">
                  <a16:creationId xmlns:a16="http://schemas.microsoft.com/office/drawing/2014/main" xmlns="" id="{FA2A2C4B-F80B-47CF-B7D8-F17D85BFE4DE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3" name="평행 사변형 62">
              <a:extLst>
                <a:ext uri="{FF2B5EF4-FFF2-40B4-BE49-F238E27FC236}">
                  <a16:creationId xmlns:a16="http://schemas.microsoft.com/office/drawing/2014/main" xmlns="" id="{A0BDAD4A-FC01-4D50-A940-7C86B92E0408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Possible Solution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/>
              <a:t>Option 1: AC differentiation for WUR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Explicit method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September, 2017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115616" y="1751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115616" y="374514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cxnSp>
        <p:nvCxnSpPr>
          <p:cNvPr id="29" name="直接连接符 5">
            <a:extLst>
              <a:ext uri="{FF2B5EF4-FFF2-40B4-BE49-F238E27FC236}">
                <a16:creationId xmlns:a16="http://schemas.microsoft.com/office/drawing/2014/main" xmlns="" id="{821A1F20-F415-4C49-951E-30EA1E39CA90}"/>
              </a:ext>
            </a:extLst>
          </p:cNvPr>
          <p:cNvCxnSpPr/>
          <p:nvPr/>
        </p:nvCxnSpPr>
        <p:spPr bwMode="auto">
          <a:xfrm>
            <a:off x="1215909" y="3501964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接连接符 6">
            <a:extLst>
              <a:ext uri="{FF2B5EF4-FFF2-40B4-BE49-F238E27FC236}">
                <a16:creationId xmlns:a16="http://schemas.microsoft.com/office/drawing/2014/main" xmlns="" id="{492B75D9-113C-40C0-A268-2BCA7423363B}"/>
              </a:ext>
            </a:extLst>
          </p:cNvPr>
          <p:cNvCxnSpPr/>
          <p:nvPr/>
        </p:nvCxnSpPr>
        <p:spPr bwMode="auto">
          <a:xfrm>
            <a:off x="1215909" y="3863916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矩形 7">
            <a:extLst>
              <a:ext uri="{FF2B5EF4-FFF2-40B4-BE49-F238E27FC236}">
                <a16:creationId xmlns:a16="http://schemas.microsoft.com/office/drawing/2014/main" xmlns="" id="{FF3BEFC8-C9A0-4588-85DC-55E3A70E4EF8}"/>
              </a:ext>
            </a:extLst>
          </p:cNvPr>
          <p:cNvSpPr/>
          <p:nvPr/>
        </p:nvSpPr>
        <p:spPr bwMode="auto">
          <a:xfrm>
            <a:off x="1436966" y="3285940"/>
            <a:ext cx="50405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>
                <a:solidFill>
                  <a:srgbClr val="000000"/>
                </a:solidFill>
                <a:latin typeface="Arial" charset="0"/>
                <a:ea typeface="宋体" charset="-122"/>
              </a:rPr>
              <a:t>WUF</a:t>
            </a:r>
            <a:endParaRPr lang="zh-CN" altLang="en-US" sz="9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2" name="直接连接符 9">
            <a:extLst>
              <a:ext uri="{FF2B5EF4-FFF2-40B4-BE49-F238E27FC236}">
                <a16:creationId xmlns:a16="http://schemas.microsoft.com/office/drawing/2014/main" xmlns="" id="{C74C9E44-57CE-4E13-84E3-B9E087A38A3A}"/>
              </a:ext>
            </a:extLst>
          </p:cNvPr>
          <p:cNvCxnSpPr/>
          <p:nvPr/>
        </p:nvCxnSpPr>
        <p:spPr bwMode="auto">
          <a:xfrm>
            <a:off x="1215909" y="4151948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0D22C79F-5CDB-4FAD-A83A-E7B294C14E22}"/>
              </a:ext>
            </a:extLst>
          </p:cNvPr>
          <p:cNvSpPr txBox="1"/>
          <p:nvPr/>
        </p:nvSpPr>
        <p:spPr>
          <a:xfrm>
            <a:off x="799891" y="3357948"/>
            <a:ext cx="3818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AP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19A4EA16-1C23-44FD-B574-D1E4C239BC9E}"/>
              </a:ext>
            </a:extLst>
          </p:cNvPr>
          <p:cNvSpPr txBox="1"/>
          <p:nvPr/>
        </p:nvSpPr>
        <p:spPr>
          <a:xfrm>
            <a:off x="737115" y="3719900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86B8A960-9F65-42D0-A3E0-166D7B5F3566}"/>
              </a:ext>
            </a:extLst>
          </p:cNvPr>
          <p:cNvSpPr txBox="1"/>
          <p:nvPr/>
        </p:nvSpPr>
        <p:spPr>
          <a:xfrm>
            <a:off x="324465" y="4007932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36" name="直接箭头连接符 13">
            <a:extLst>
              <a:ext uri="{FF2B5EF4-FFF2-40B4-BE49-F238E27FC236}">
                <a16:creationId xmlns:a16="http://schemas.microsoft.com/office/drawing/2014/main" xmlns="" id="{8B779886-2EC8-47CD-94A9-F60DFCBD88AE}"/>
              </a:ext>
            </a:extLst>
          </p:cNvPr>
          <p:cNvCxnSpPr/>
          <p:nvPr/>
        </p:nvCxnSpPr>
        <p:spPr bwMode="auto">
          <a:xfrm>
            <a:off x="1942454" y="3431916"/>
            <a:ext cx="0" cy="43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30E345BE-5D3F-461B-B5CE-510EE31A2C91}"/>
              </a:ext>
            </a:extLst>
          </p:cNvPr>
          <p:cNvSpPr txBox="1"/>
          <p:nvPr/>
        </p:nvSpPr>
        <p:spPr>
          <a:xfrm>
            <a:off x="28674" y="3791908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STA1: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38" name="直接连接符 21">
            <a:extLst>
              <a:ext uri="{FF2B5EF4-FFF2-40B4-BE49-F238E27FC236}">
                <a16:creationId xmlns:a16="http://schemas.microsoft.com/office/drawing/2014/main" xmlns="" id="{63BCCA3F-E26B-4F25-BF89-92612B482EB7}"/>
              </a:ext>
            </a:extLst>
          </p:cNvPr>
          <p:cNvCxnSpPr/>
          <p:nvPr/>
        </p:nvCxnSpPr>
        <p:spPr bwMode="auto">
          <a:xfrm>
            <a:off x="1215909" y="4439980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接连接符 22">
            <a:extLst>
              <a:ext uri="{FF2B5EF4-FFF2-40B4-BE49-F238E27FC236}">
                <a16:creationId xmlns:a16="http://schemas.microsoft.com/office/drawing/2014/main" xmlns="" id="{43C70A07-4EC5-4587-8508-C6239BDFCA23}"/>
              </a:ext>
            </a:extLst>
          </p:cNvPr>
          <p:cNvCxnSpPr/>
          <p:nvPr/>
        </p:nvCxnSpPr>
        <p:spPr bwMode="auto">
          <a:xfrm>
            <a:off x="1215909" y="4728012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E7A7951C-F856-4CB7-8A62-6A2295A97BCF}"/>
              </a:ext>
            </a:extLst>
          </p:cNvPr>
          <p:cNvSpPr txBox="1"/>
          <p:nvPr/>
        </p:nvSpPr>
        <p:spPr>
          <a:xfrm>
            <a:off x="737116" y="4295964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A613AD5-5369-4B1B-9780-2F60F8D346C6}"/>
              </a:ext>
            </a:extLst>
          </p:cNvPr>
          <p:cNvSpPr txBox="1"/>
          <p:nvPr/>
        </p:nvSpPr>
        <p:spPr>
          <a:xfrm>
            <a:off x="324465" y="4583996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8C0F7F77-8D6D-4ECA-A1F2-9687349C45F1}"/>
              </a:ext>
            </a:extLst>
          </p:cNvPr>
          <p:cNvSpPr txBox="1"/>
          <p:nvPr/>
        </p:nvSpPr>
        <p:spPr>
          <a:xfrm>
            <a:off x="28673" y="4367972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STA2: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43" name="直接箭头连接符 13">
            <a:extLst>
              <a:ext uri="{FF2B5EF4-FFF2-40B4-BE49-F238E27FC236}">
                <a16:creationId xmlns:a16="http://schemas.microsoft.com/office/drawing/2014/main" xmlns="" id="{44AC15A4-A7DF-42F0-B8A6-B43C4162A5E9}"/>
              </a:ext>
            </a:extLst>
          </p:cNvPr>
          <p:cNvCxnSpPr>
            <a:cxnSpLocks/>
          </p:cNvCxnSpPr>
          <p:nvPr/>
        </p:nvCxnSpPr>
        <p:spPr bwMode="auto">
          <a:xfrm>
            <a:off x="2085038" y="3501964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接箭头连接符 13">
            <a:extLst>
              <a:ext uri="{FF2B5EF4-FFF2-40B4-BE49-F238E27FC236}">
                <a16:creationId xmlns:a16="http://schemas.microsoft.com/office/drawing/2014/main" xmlns="" id="{FDB24BF1-49E6-4042-BD07-1BE43D0F0A42}"/>
              </a:ext>
            </a:extLst>
          </p:cNvPr>
          <p:cNvCxnSpPr/>
          <p:nvPr/>
        </p:nvCxnSpPr>
        <p:spPr bwMode="auto">
          <a:xfrm>
            <a:off x="1941022" y="3882357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직사각형 73">
            <a:extLst>
              <a:ext uri="{FF2B5EF4-FFF2-40B4-BE49-F238E27FC236}">
                <a16:creationId xmlns:a16="http://schemas.microsoft.com/office/drawing/2014/main" xmlns="" id="{E1A67FCE-A07D-4664-AC01-E7150B7807FE}"/>
              </a:ext>
            </a:extLst>
          </p:cNvPr>
          <p:cNvSpPr/>
          <p:nvPr/>
        </p:nvSpPr>
        <p:spPr bwMode="auto">
          <a:xfrm>
            <a:off x="1173028" y="5040252"/>
            <a:ext cx="142103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384F4CB8-08B5-4C02-B142-290ACC088139}"/>
              </a:ext>
            </a:extLst>
          </p:cNvPr>
          <p:cNvSpPr txBox="1"/>
          <p:nvPr/>
        </p:nvSpPr>
        <p:spPr>
          <a:xfrm>
            <a:off x="1278210" y="4984245"/>
            <a:ext cx="1348446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Contention Window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76" name="평행 사변형 75">
            <a:extLst>
              <a:ext uri="{FF2B5EF4-FFF2-40B4-BE49-F238E27FC236}">
                <a16:creationId xmlns:a16="http://schemas.microsoft.com/office/drawing/2014/main" xmlns="" id="{6855B948-1D27-43A3-B782-AB15BF048195}"/>
              </a:ext>
            </a:extLst>
          </p:cNvPr>
          <p:cNvSpPr/>
          <p:nvPr/>
        </p:nvSpPr>
        <p:spPr bwMode="auto">
          <a:xfrm>
            <a:off x="2759021" y="5036109"/>
            <a:ext cx="144016" cy="142250"/>
          </a:xfrm>
          <a:prstGeom prst="parallelogram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8409255B-E6EC-4232-9FAE-082CBEBB96D1}"/>
              </a:ext>
            </a:extLst>
          </p:cNvPr>
          <p:cNvSpPr txBox="1"/>
          <p:nvPr/>
        </p:nvSpPr>
        <p:spPr>
          <a:xfrm>
            <a:off x="2842278" y="4984245"/>
            <a:ext cx="1176925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Random Backoff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86" name="직사각형 85">
            <a:extLst>
              <a:ext uri="{FF2B5EF4-FFF2-40B4-BE49-F238E27FC236}">
                <a16:creationId xmlns:a16="http://schemas.microsoft.com/office/drawing/2014/main" xmlns="" id="{3693B26C-0970-4FB0-876E-6DC41931C81D}"/>
              </a:ext>
            </a:extLst>
          </p:cNvPr>
          <p:cNvSpPr/>
          <p:nvPr/>
        </p:nvSpPr>
        <p:spPr bwMode="auto">
          <a:xfrm>
            <a:off x="6719965" y="4579859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87" name="그룹 86">
            <a:extLst>
              <a:ext uri="{FF2B5EF4-FFF2-40B4-BE49-F238E27FC236}">
                <a16:creationId xmlns:a16="http://schemas.microsoft.com/office/drawing/2014/main" xmlns="" id="{B6985E5B-A671-428F-A03D-EE8478D12CA9}"/>
              </a:ext>
            </a:extLst>
          </p:cNvPr>
          <p:cNvGrpSpPr/>
          <p:nvPr/>
        </p:nvGrpSpPr>
        <p:grpSpPr>
          <a:xfrm>
            <a:off x="6714230" y="4590988"/>
            <a:ext cx="467443" cy="142250"/>
            <a:chOff x="3224808" y="2871819"/>
            <a:chExt cx="467443" cy="142250"/>
          </a:xfrm>
        </p:grpSpPr>
        <p:sp>
          <p:nvSpPr>
            <p:cNvPr id="88" name="평행 사변형 87">
              <a:extLst>
                <a:ext uri="{FF2B5EF4-FFF2-40B4-BE49-F238E27FC236}">
                  <a16:creationId xmlns:a16="http://schemas.microsoft.com/office/drawing/2014/main" xmlns="" id="{497C3BA7-BE68-420C-94AD-457865E0E95C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89" name="평행 사변형 88">
              <a:extLst>
                <a:ext uri="{FF2B5EF4-FFF2-40B4-BE49-F238E27FC236}">
                  <a16:creationId xmlns:a16="http://schemas.microsoft.com/office/drawing/2014/main" xmlns="" id="{7808DBE2-33CC-4824-9B0F-288CBD4A7A2E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0" name="평행 사변형 89">
              <a:extLst>
                <a:ext uri="{FF2B5EF4-FFF2-40B4-BE49-F238E27FC236}">
                  <a16:creationId xmlns:a16="http://schemas.microsoft.com/office/drawing/2014/main" xmlns="" id="{43833C83-61B5-4902-B30D-C76807884550}"/>
                </a:ext>
              </a:extLst>
            </p:cNvPr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1" name="평행 사변형 90">
              <a:extLst>
                <a:ext uri="{FF2B5EF4-FFF2-40B4-BE49-F238E27FC236}">
                  <a16:creationId xmlns:a16="http://schemas.microsoft.com/office/drawing/2014/main" xmlns="" id="{9D1A7778-4CDA-4D35-A87B-561E6994512A}"/>
                </a:ext>
              </a:extLst>
            </p:cNvPr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92" name="직사각형 91">
            <a:extLst>
              <a:ext uri="{FF2B5EF4-FFF2-40B4-BE49-F238E27FC236}">
                <a16:creationId xmlns:a16="http://schemas.microsoft.com/office/drawing/2014/main" xmlns="" id="{018BF86F-AB5C-454F-A5E2-D7EC67B9C0A6}"/>
              </a:ext>
            </a:extLst>
          </p:cNvPr>
          <p:cNvSpPr/>
          <p:nvPr/>
        </p:nvSpPr>
        <p:spPr bwMode="auto">
          <a:xfrm>
            <a:off x="6719965" y="3995064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93" name="그룹 92">
            <a:extLst>
              <a:ext uri="{FF2B5EF4-FFF2-40B4-BE49-F238E27FC236}">
                <a16:creationId xmlns:a16="http://schemas.microsoft.com/office/drawing/2014/main" xmlns="" id="{8CCD2E41-2EEA-43DE-8EFF-C66401231262}"/>
              </a:ext>
            </a:extLst>
          </p:cNvPr>
          <p:cNvGrpSpPr/>
          <p:nvPr/>
        </p:nvGrpSpPr>
        <p:grpSpPr>
          <a:xfrm>
            <a:off x="6714230" y="4006193"/>
            <a:ext cx="251419" cy="142250"/>
            <a:chOff x="3224808" y="2871819"/>
            <a:chExt cx="251419" cy="142250"/>
          </a:xfrm>
        </p:grpSpPr>
        <p:sp>
          <p:nvSpPr>
            <p:cNvPr id="94" name="평행 사변형 93">
              <a:extLst>
                <a:ext uri="{FF2B5EF4-FFF2-40B4-BE49-F238E27FC236}">
                  <a16:creationId xmlns:a16="http://schemas.microsoft.com/office/drawing/2014/main" xmlns="" id="{FA185E9C-BF21-44D4-A8A8-30C331EAD3AC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5" name="평행 사변형 94">
              <a:extLst>
                <a:ext uri="{FF2B5EF4-FFF2-40B4-BE49-F238E27FC236}">
                  <a16:creationId xmlns:a16="http://schemas.microsoft.com/office/drawing/2014/main" xmlns="" id="{1B2B741D-ECBA-420C-BA45-D428B1261ADD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96" name="直接连接符 5">
            <a:extLst>
              <a:ext uri="{FF2B5EF4-FFF2-40B4-BE49-F238E27FC236}">
                <a16:creationId xmlns:a16="http://schemas.microsoft.com/office/drawing/2014/main" xmlns="" id="{6D5598E2-11CD-46FD-9A09-283ED73752D6}"/>
              </a:ext>
            </a:extLst>
          </p:cNvPr>
          <p:cNvCxnSpPr/>
          <p:nvPr/>
        </p:nvCxnSpPr>
        <p:spPr bwMode="auto">
          <a:xfrm>
            <a:off x="5840925" y="3501964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直接连接符 6">
            <a:extLst>
              <a:ext uri="{FF2B5EF4-FFF2-40B4-BE49-F238E27FC236}">
                <a16:creationId xmlns:a16="http://schemas.microsoft.com/office/drawing/2014/main" xmlns="" id="{3D9C2191-BAAB-4EDF-AD0A-3A0AB8D75940}"/>
              </a:ext>
            </a:extLst>
          </p:cNvPr>
          <p:cNvCxnSpPr/>
          <p:nvPr/>
        </p:nvCxnSpPr>
        <p:spPr bwMode="auto">
          <a:xfrm>
            <a:off x="5840925" y="3863916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矩形 7">
            <a:extLst>
              <a:ext uri="{FF2B5EF4-FFF2-40B4-BE49-F238E27FC236}">
                <a16:creationId xmlns:a16="http://schemas.microsoft.com/office/drawing/2014/main" xmlns="" id="{C3821153-D056-4BFE-BEA3-81DC882FC829}"/>
              </a:ext>
            </a:extLst>
          </p:cNvPr>
          <p:cNvSpPr/>
          <p:nvPr/>
        </p:nvSpPr>
        <p:spPr bwMode="auto">
          <a:xfrm>
            <a:off x="6061982" y="3285940"/>
            <a:ext cx="50405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>
                <a:solidFill>
                  <a:srgbClr val="000000"/>
                </a:solidFill>
                <a:latin typeface="Arial" charset="0"/>
                <a:ea typeface="宋体" charset="-122"/>
              </a:rPr>
              <a:t>WUF</a:t>
            </a:r>
            <a:endParaRPr lang="zh-CN" altLang="en-US" sz="9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9" name="直接连接符 9">
            <a:extLst>
              <a:ext uri="{FF2B5EF4-FFF2-40B4-BE49-F238E27FC236}">
                <a16:creationId xmlns:a16="http://schemas.microsoft.com/office/drawing/2014/main" xmlns="" id="{0FDB289A-535B-4160-A0BC-BF14DB5ED928}"/>
              </a:ext>
            </a:extLst>
          </p:cNvPr>
          <p:cNvCxnSpPr/>
          <p:nvPr/>
        </p:nvCxnSpPr>
        <p:spPr bwMode="auto">
          <a:xfrm>
            <a:off x="5840925" y="4151948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892A6ABF-D16D-4453-A0C2-3965BDEAE0DF}"/>
              </a:ext>
            </a:extLst>
          </p:cNvPr>
          <p:cNvSpPr txBox="1"/>
          <p:nvPr/>
        </p:nvSpPr>
        <p:spPr>
          <a:xfrm>
            <a:off x="5424907" y="3357948"/>
            <a:ext cx="3818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AP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659B936A-CB1C-4242-A569-C6CC9B83AB06}"/>
              </a:ext>
            </a:extLst>
          </p:cNvPr>
          <p:cNvSpPr txBox="1"/>
          <p:nvPr/>
        </p:nvSpPr>
        <p:spPr>
          <a:xfrm>
            <a:off x="5362131" y="3719900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4A6CD5A6-5957-4F76-925C-E1F03EA09176}"/>
              </a:ext>
            </a:extLst>
          </p:cNvPr>
          <p:cNvSpPr txBox="1"/>
          <p:nvPr/>
        </p:nvSpPr>
        <p:spPr>
          <a:xfrm>
            <a:off x="4949481" y="4007932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03" name="直接箭头连接符 13">
            <a:extLst>
              <a:ext uri="{FF2B5EF4-FFF2-40B4-BE49-F238E27FC236}">
                <a16:creationId xmlns:a16="http://schemas.microsoft.com/office/drawing/2014/main" xmlns="" id="{D76476FF-3740-46CB-8488-78C79FABB70A}"/>
              </a:ext>
            </a:extLst>
          </p:cNvPr>
          <p:cNvCxnSpPr/>
          <p:nvPr/>
        </p:nvCxnSpPr>
        <p:spPr bwMode="auto">
          <a:xfrm>
            <a:off x="6567470" y="3431916"/>
            <a:ext cx="0" cy="43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8D890120-D718-443C-84DD-A8CBAA0DF733}"/>
              </a:ext>
            </a:extLst>
          </p:cNvPr>
          <p:cNvSpPr txBox="1"/>
          <p:nvPr/>
        </p:nvSpPr>
        <p:spPr>
          <a:xfrm>
            <a:off x="4653690" y="3791908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STA1: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05" name="直接连接符 21">
            <a:extLst>
              <a:ext uri="{FF2B5EF4-FFF2-40B4-BE49-F238E27FC236}">
                <a16:creationId xmlns:a16="http://schemas.microsoft.com/office/drawing/2014/main" xmlns="" id="{9E128B3E-4603-4E6D-89BC-C67A55978710}"/>
              </a:ext>
            </a:extLst>
          </p:cNvPr>
          <p:cNvCxnSpPr/>
          <p:nvPr/>
        </p:nvCxnSpPr>
        <p:spPr bwMode="auto">
          <a:xfrm>
            <a:off x="5840925" y="4439980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接连接符 22">
            <a:extLst>
              <a:ext uri="{FF2B5EF4-FFF2-40B4-BE49-F238E27FC236}">
                <a16:creationId xmlns:a16="http://schemas.microsoft.com/office/drawing/2014/main" xmlns="" id="{401B98B9-12D9-4AC5-8600-BA211B94785C}"/>
              </a:ext>
            </a:extLst>
          </p:cNvPr>
          <p:cNvCxnSpPr/>
          <p:nvPr/>
        </p:nvCxnSpPr>
        <p:spPr bwMode="auto">
          <a:xfrm>
            <a:off x="5840925" y="4728012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C146B824-465F-4785-8815-D212F5F90FC2}"/>
              </a:ext>
            </a:extLst>
          </p:cNvPr>
          <p:cNvSpPr txBox="1"/>
          <p:nvPr/>
        </p:nvSpPr>
        <p:spPr>
          <a:xfrm>
            <a:off x="5362132" y="4295964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F1270A6C-16BD-4951-AFD3-42CF763537B1}"/>
              </a:ext>
            </a:extLst>
          </p:cNvPr>
          <p:cNvSpPr txBox="1"/>
          <p:nvPr/>
        </p:nvSpPr>
        <p:spPr>
          <a:xfrm>
            <a:off x="4949481" y="4583996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D28FB71F-FA72-49F0-BB65-82E12A0E631A}"/>
              </a:ext>
            </a:extLst>
          </p:cNvPr>
          <p:cNvSpPr txBox="1"/>
          <p:nvPr/>
        </p:nvSpPr>
        <p:spPr>
          <a:xfrm>
            <a:off x="4653689" y="4367972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STA2: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10" name="直接箭头连接符 13">
            <a:extLst>
              <a:ext uri="{FF2B5EF4-FFF2-40B4-BE49-F238E27FC236}">
                <a16:creationId xmlns:a16="http://schemas.microsoft.com/office/drawing/2014/main" xmlns="" id="{7BF021C3-7381-4F08-851A-C76E670FF76F}"/>
              </a:ext>
            </a:extLst>
          </p:cNvPr>
          <p:cNvCxnSpPr>
            <a:cxnSpLocks/>
          </p:cNvCxnSpPr>
          <p:nvPr/>
        </p:nvCxnSpPr>
        <p:spPr bwMode="auto">
          <a:xfrm>
            <a:off x="6710054" y="3501964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直接箭头连接符 13">
            <a:extLst>
              <a:ext uri="{FF2B5EF4-FFF2-40B4-BE49-F238E27FC236}">
                <a16:creationId xmlns:a16="http://schemas.microsoft.com/office/drawing/2014/main" xmlns="" id="{42BC4A11-913F-4626-8804-2D5CF0FC0A02}"/>
              </a:ext>
            </a:extLst>
          </p:cNvPr>
          <p:cNvCxnSpPr/>
          <p:nvPr/>
        </p:nvCxnSpPr>
        <p:spPr bwMode="auto">
          <a:xfrm>
            <a:off x="6566038" y="3882357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5" name="직사각형 114">
            <a:extLst>
              <a:ext uri="{FF2B5EF4-FFF2-40B4-BE49-F238E27FC236}">
                <a16:creationId xmlns:a16="http://schemas.microsoft.com/office/drawing/2014/main" xmlns="" id="{4D64D8FB-80C3-4C71-95EE-7772932A3508}"/>
              </a:ext>
            </a:extLst>
          </p:cNvPr>
          <p:cNvSpPr/>
          <p:nvPr/>
        </p:nvSpPr>
        <p:spPr bwMode="auto">
          <a:xfrm>
            <a:off x="5798044" y="6093510"/>
            <a:ext cx="142103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xmlns="" id="{38180952-39D6-4FD0-935D-B8D2E3E56485}"/>
              </a:ext>
            </a:extLst>
          </p:cNvPr>
          <p:cNvSpPr txBox="1"/>
          <p:nvPr/>
        </p:nvSpPr>
        <p:spPr>
          <a:xfrm>
            <a:off x="5903226" y="6037503"/>
            <a:ext cx="1348446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Contention Window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17" name="평행 사변형 116">
            <a:extLst>
              <a:ext uri="{FF2B5EF4-FFF2-40B4-BE49-F238E27FC236}">
                <a16:creationId xmlns:a16="http://schemas.microsoft.com/office/drawing/2014/main" xmlns="" id="{89FEBD55-E786-4743-8479-AA27422596AA}"/>
              </a:ext>
            </a:extLst>
          </p:cNvPr>
          <p:cNvSpPr/>
          <p:nvPr/>
        </p:nvSpPr>
        <p:spPr bwMode="auto">
          <a:xfrm>
            <a:off x="7384037" y="6089367"/>
            <a:ext cx="144016" cy="142250"/>
          </a:xfrm>
          <a:prstGeom prst="parallelogram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xmlns="" id="{6EC0C3E8-9A48-4F87-BDA3-E4793FE8EBE6}"/>
              </a:ext>
            </a:extLst>
          </p:cNvPr>
          <p:cNvSpPr txBox="1"/>
          <p:nvPr/>
        </p:nvSpPr>
        <p:spPr>
          <a:xfrm>
            <a:off x="7467294" y="6037503"/>
            <a:ext cx="1176925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Random Backoff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27" name="직사각형 126">
            <a:extLst>
              <a:ext uri="{FF2B5EF4-FFF2-40B4-BE49-F238E27FC236}">
                <a16:creationId xmlns:a16="http://schemas.microsoft.com/office/drawing/2014/main" xmlns="" id="{8D929A8F-CF9F-405D-91E6-F8BA953A3E01}"/>
              </a:ext>
            </a:extLst>
          </p:cNvPr>
          <p:cNvSpPr/>
          <p:nvPr/>
        </p:nvSpPr>
        <p:spPr bwMode="auto">
          <a:xfrm>
            <a:off x="6719965" y="5700547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128" name="그룹 127">
            <a:extLst>
              <a:ext uri="{FF2B5EF4-FFF2-40B4-BE49-F238E27FC236}">
                <a16:creationId xmlns:a16="http://schemas.microsoft.com/office/drawing/2014/main" xmlns="" id="{794AF28F-48F9-4CB8-ADE5-57D0D08B5C96}"/>
              </a:ext>
            </a:extLst>
          </p:cNvPr>
          <p:cNvGrpSpPr/>
          <p:nvPr/>
        </p:nvGrpSpPr>
        <p:grpSpPr>
          <a:xfrm>
            <a:off x="6714230" y="5711676"/>
            <a:ext cx="685602" cy="142250"/>
            <a:chOff x="3224808" y="2871819"/>
            <a:chExt cx="685602" cy="142250"/>
          </a:xfrm>
        </p:grpSpPr>
        <p:sp>
          <p:nvSpPr>
            <p:cNvPr id="129" name="평행 사변형 128">
              <a:extLst>
                <a:ext uri="{FF2B5EF4-FFF2-40B4-BE49-F238E27FC236}">
                  <a16:creationId xmlns:a16="http://schemas.microsoft.com/office/drawing/2014/main" xmlns="" id="{159BFBF7-0E76-417D-ABF5-F3FFD95E16DA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0" name="평행 사변형 129">
              <a:extLst>
                <a:ext uri="{FF2B5EF4-FFF2-40B4-BE49-F238E27FC236}">
                  <a16:creationId xmlns:a16="http://schemas.microsoft.com/office/drawing/2014/main" xmlns="" id="{18C1DB97-7024-4AC3-AA44-A0B4BA770177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1" name="평행 사변형 130">
              <a:extLst>
                <a:ext uri="{FF2B5EF4-FFF2-40B4-BE49-F238E27FC236}">
                  <a16:creationId xmlns:a16="http://schemas.microsoft.com/office/drawing/2014/main" xmlns="" id="{5796A540-0FBA-45BD-906C-7899DB99490F}"/>
                </a:ext>
              </a:extLst>
            </p:cNvPr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2" name="평행 사변형 131">
              <a:extLst>
                <a:ext uri="{FF2B5EF4-FFF2-40B4-BE49-F238E27FC236}">
                  <a16:creationId xmlns:a16="http://schemas.microsoft.com/office/drawing/2014/main" xmlns="" id="{73168A6E-0EB1-49FA-90EB-C0600982AD82}"/>
                </a:ext>
              </a:extLst>
            </p:cNvPr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0" name="평행 사변형 159">
              <a:extLst>
                <a:ext uri="{FF2B5EF4-FFF2-40B4-BE49-F238E27FC236}">
                  <a16:creationId xmlns:a16="http://schemas.microsoft.com/office/drawing/2014/main" xmlns="" id="{697737A3-0305-4EF7-AD3E-819B25B0FE7C}"/>
                </a:ext>
              </a:extLst>
            </p:cNvPr>
            <p:cNvSpPr/>
            <p:nvPr/>
          </p:nvSpPr>
          <p:spPr bwMode="auto">
            <a:xfrm>
              <a:off x="365899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1" name="평행 사변형 160">
              <a:extLst>
                <a:ext uri="{FF2B5EF4-FFF2-40B4-BE49-F238E27FC236}">
                  <a16:creationId xmlns:a16="http://schemas.microsoft.com/office/drawing/2014/main" xmlns="" id="{814A1B4F-02EB-4EEF-9FDD-378A5080015A}"/>
                </a:ext>
              </a:extLst>
            </p:cNvPr>
            <p:cNvSpPr/>
            <p:nvPr/>
          </p:nvSpPr>
          <p:spPr bwMode="auto">
            <a:xfrm>
              <a:off x="3766394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33" name="직사각형 132">
            <a:extLst>
              <a:ext uri="{FF2B5EF4-FFF2-40B4-BE49-F238E27FC236}">
                <a16:creationId xmlns:a16="http://schemas.microsoft.com/office/drawing/2014/main" xmlns="" id="{611CDB23-F669-49D3-8290-85FC2D203726}"/>
              </a:ext>
            </a:extLst>
          </p:cNvPr>
          <p:cNvSpPr/>
          <p:nvPr/>
        </p:nvSpPr>
        <p:spPr bwMode="auto">
          <a:xfrm>
            <a:off x="6719965" y="5115752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134" name="그룹 133">
            <a:extLst>
              <a:ext uri="{FF2B5EF4-FFF2-40B4-BE49-F238E27FC236}">
                <a16:creationId xmlns:a16="http://schemas.microsoft.com/office/drawing/2014/main" xmlns="" id="{32DF6C8B-4623-4530-A2CE-2B02467764B7}"/>
              </a:ext>
            </a:extLst>
          </p:cNvPr>
          <p:cNvGrpSpPr/>
          <p:nvPr/>
        </p:nvGrpSpPr>
        <p:grpSpPr>
          <a:xfrm>
            <a:off x="6714230" y="5126881"/>
            <a:ext cx="575269" cy="143344"/>
            <a:chOff x="3224808" y="2871819"/>
            <a:chExt cx="575269" cy="143344"/>
          </a:xfrm>
        </p:grpSpPr>
        <p:sp>
          <p:nvSpPr>
            <p:cNvPr id="135" name="평행 사변형 134">
              <a:extLst>
                <a:ext uri="{FF2B5EF4-FFF2-40B4-BE49-F238E27FC236}">
                  <a16:creationId xmlns:a16="http://schemas.microsoft.com/office/drawing/2014/main" xmlns="" id="{A77A45EC-CB8B-41E5-A58B-5C34C731AEDA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6" name="평행 사변형 135">
              <a:extLst>
                <a:ext uri="{FF2B5EF4-FFF2-40B4-BE49-F238E27FC236}">
                  <a16:creationId xmlns:a16="http://schemas.microsoft.com/office/drawing/2014/main" xmlns="" id="{358C4E08-8A18-4B27-A769-0A998D0C96AD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2" name="평행 사변형 161">
              <a:extLst>
                <a:ext uri="{FF2B5EF4-FFF2-40B4-BE49-F238E27FC236}">
                  <a16:creationId xmlns:a16="http://schemas.microsoft.com/office/drawing/2014/main" xmlns="" id="{6FABB452-FC54-4669-B428-804FF6106C18}"/>
                </a:ext>
              </a:extLst>
            </p:cNvPr>
            <p:cNvSpPr/>
            <p:nvPr/>
          </p:nvSpPr>
          <p:spPr bwMode="auto">
            <a:xfrm>
              <a:off x="3440708" y="2872802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3" name="평행 사변형 162">
              <a:extLst>
                <a:ext uri="{FF2B5EF4-FFF2-40B4-BE49-F238E27FC236}">
                  <a16:creationId xmlns:a16="http://schemas.microsoft.com/office/drawing/2014/main" xmlns="" id="{AE871ABA-2EBD-4E3C-ACB0-47EBAA6AE7F9}"/>
                </a:ext>
              </a:extLst>
            </p:cNvPr>
            <p:cNvSpPr/>
            <p:nvPr/>
          </p:nvSpPr>
          <p:spPr bwMode="auto">
            <a:xfrm>
              <a:off x="3548111" y="2872802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4" name="평행 사변형 163">
              <a:extLst>
                <a:ext uri="{FF2B5EF4-FFF2-40B4-BE49-F238E27FC236}">
                  <a16:creationId xmlns:a16="http://schemas.microsoft.com/office/drawing/2014/main" xmlns="" id="{C13F870A-61FA-4123-8DEA-02EA35A3D95A}"/>
                </a:ext>
              </a:extLst>
            </p:cNvPr>
            <p:cNvSpPr/>
            <p:nvPr/>
          </p:nvSpPr>
          <p:spPr bwMode="auto">
            <a:xfrm>
              <a:off x="3656061" y="2872913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37" name="直接连接符 6">
            <a:extLst>
              <a:ext uri="{FF2B5EF4-FFF2-40B4-BE49-F238E27FC236}">
                <a16:creationId xmlns:a16="http://schemas.microsoft.com/office/drawing/2014/main" xmlns="" id="{E5E42CDC-BB9C-456F-86B7-03DAB462918E}"/>
              </a:ext>
            </a:extLst>
          </p:cNvPr>
          <p:cNvCxnSpPr/>
          <p:nvPr/>
        </p:nvCxnSpPr>
        <p:spPr bwMode="auto">
          <a:xfrm>
            <a:off x="5840925" y="4984604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直接连接符 9">
            <a:extLst>
              <a:ext uri="{FF2B5EF4-FFF2-40B4-BE49-F238E27FC236}">
                <a16:creationId xmlns:a16="http://schemas.microsoft.com/office/drawing/2014/main" xmlns="" id="{51A47876-4872-452D-8FEA-464FB11D671D}"/>
              </a:ext>
            </a:extLst>
          </p:cNvPr>
          <p:cNvCxnSpPr/>
          <p:nvPr/>
        </p:nvCxnSpPr>
        <p:spPr bwMode="auto">
          <a:xfrm>
            <a:off x="5840925" y="5272636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xmlns="" id="{CBA30FF6-572E-4BD2-A7AF-D40C821D86BD}"/>
              </a:ext>
            </a:extLst>
          </p:cNvPr>
          <p:cNvSpPr txBox="1"/>
          <p:nvPr/>
        </p:nvSpPr>
        <p:spPr>
          <a:xfrm>
            <a:off x="5362131" y="4840588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xmlns="" id="{72776DA3-AFA5-4A37-AB10-64B92E3820BB}"/>
              </a:ext>
            </a:extLst>
          </p:cNvPr>
          <p:cNvSpPr txBox="1"/>
          <p:nvPr/>
        </p:nvSpPr>
        <p:spPr>
          <a:xfrm>
            <a:off x="4949481" y="5128620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xmlns="" id="{BA696071-F352-4291-8D2E-3D9B571D5C62}"/>
              </a:ext>
            </a:extLst>
          </p:cNvPr>
          <p:cNvSpPr txBox="1"/>
          <p:nvPr/>
        </p:nvSpPr>
        <p:spPr>
          <a:xfrm>
            <a:off x="4653690" y="4912596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STA3: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42" name="直接连接符 21">
            <a:extLst>
              <a:ext uri="{FF2B5EF4-FFF2-40B4-BE49-F238E27FC236}">
                <a16:creationId xmlns:a16="http://schemas.microsoft.com/office/drawing/2014/main" xmlns="" id="{6F94D0F4-5E64-49D1-8BEC-3218D2C6EE77}"/>
              </a:ext>
            </a:extLst>
          </p:cNvPr>
          <p:cNvCxnSpPr/>
          <p:nvPr/>
        </p:nvCxnSpPr>
        <p:spPr bwMode="auto">
          <a:xfrm>
            <a:off x="5840925" y="5560668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直接连接符 22">
            <a:extLst>
              <a:ext uri="{FF2B5EF4-FFF2-40B4-BE49-F238E27FC236}">
                <a16:creationId xmlns:a16="http://schemas.microsoft.com/office/drawing/2014/main" xmlns="" id="{DF3375BA-6DCF-4C25-970F-C1E2D24C87A2}"/>
              </a:ext>
            </a:extLst>
          </p:cNvPr>
          <p:cNvCxnSpPr/>
          <p:nvPr/>
        </p:nvCxnSpPr>
        <p:spPr bwMode="auto">
          <a:xfrm>
            <a:off x="5840925" y="5848700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xmlns="" id="{4E7AA134-8A14-442C-A7BC-D196DBEB4262}"/>
              </a:ext>
            </a:extLst>
          </p:cNvPr>
          <p:cNvSpPr txBox="1"/>
          <p:nvPr/>
        </p:nvSpPr>
        <p:spPr>
          <a:xfrm>
            <a:off x="5362132" y="5416652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xmlns="" id="{00778FBC-4F78-47F1-A946-6A93341B31A4}"/>
              </a:ext>
            </a:extLst>
          </p:cNvPr>
          <p:cNvSpPr txBox="1"/>
          <p:nvPr/>
        </p:nvSpPr>
        <p:spPr>
          <a:xfrm>
            <a:off x="4949481" y="5704684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xmlns="" id="{7380E7CC-4E48-48A7-8FFB-1F141FF40137}"/>
              </a:ext>
            </a:extLst>
          </p:cNvPr>
          <p:cNvSpPr txBox="1"/>
          <p:nvPr/>
        </p:nvSpPr>
        <p:spPr>
          <a:xfrm>
            <a:off x="4653689" y="5488660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STA4: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47" name="直接箭头连接符 13">
            <a:extLst>
              <a:ext uri="{FF2B5EF4-FFF2-40B4-BE49-F238E27FC236}">
                <a16:creationId xmlns:a16="http://schemas.microsoft.com/office/drawing/2014/main" xmlns="" id="{DB6ED352-A030-46C9-9233-69037AF74522}"/>
              </a:ext>
            </a:extLst>
          </p:cNvPr>
          <p:cNvCxnSpPr/>
          <p:nvPr/>
        </p:nvCxnSpPr>
        <p:spPr bwMode="auto">
          <a:xfrm>
            <a:off x="6566038" y="5003045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直接箭头连接符 13">
            <a:extLst>
              <a:ext uri="{FF2B5EF4-FFF2-40B4-BE49-F238E27FC236}">
                <a16:creationId xmlns:a16="http://schemas.microsoft.com/office/drawing/2014/main" xmlns="" id="{BC299A0A-C61D-470B-BB88-C78C244DAEF4}"/>
              </a:ext>
            </a:extLst>
          </p:cNvPr>
          <p:cNvCxnSpPr/>
          <p:nvPr/>
        </p:nvCxnSpPr>
        <p:spPr bwMode="auto">
          <a:xfrm>
            <a:off x="6566038" y="4434823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0" name="말풍선: 모서리가 둥근 사각형 2049">
            <a:extLst>
              <a:ext uri="{FF2B5EF4-FFF2-40B4-BE49-F238E27FC236}">
                <a16:creationId xmlns:a16="http://schemas.microsoft.com/office/drawing/2014/main" xmlns="" id="{B4E6AA04-2031-4337-A161-8F0EFF14AC0F}"/>
              </a:ext>
            </a:extLst>
          </p:cNvPr>
          <p:cNvSpPr/>
          <p:nvPr/>
        </p:nvSpPr>
        <p:spPr bwMode="auto">
          <a:xfrm>
            <a:off x="2403596" y="3542390"/>
            <a:ext cx="2039192" cy="351197"/>
          </a:xfrm>
          <a:prstGeom prst="wedgeRoundRectCallout">
            <a:avLst>
              <a:gd name="adj1" fmla="val -64874"/>
              <a:gd name="adj2" fmla="val 121805"/>
              <a:gd name="adj3" fmla="val 16667"/>
            </a:avLst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10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WUR response using Common AC Indicator (i.e., AC_VO)</a:t>
            </a:r>
            <a:endParaRPr lang="ko-KR" altLang="en-US" sz="110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1" name="말풍선: 사각형 2050">
            <a:extLst>
              <a:ext uri="{FF2B5EF4-FFF2-40B4-BE49-F238E27FC236}">
                <a16:creationId xmlns:a16="http://schemas.microsoft.com/office/drawing/2014/main" xmlns="" id="{E79F45AB-C9D9-4057-9DF8-F62813C9DD43}"/>
              </a:ext>
            </a:extLst>
          </p:cNvPr>
          <p:cNvSpPr/>
          <p:nvPr/>
        </p:nvSpPr>
        <p:spPr bwMode="auto">
          <a:xfrm>
            <a:off x="2831029" y="4249314"/>
            <a:ext cx="1212807" cy="177155"/>
          </a:xfrm>
          <a:prstGeom prst="wedgeRectCallout">
            <a:avLst>
              <a:gd name="adj1" fmla="val -90648"/>
              <a:gd name="adj2" fmla="val -8087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Contention win</a:t>
            </a: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0" name="矩形 16">
            <a:extLst>
              <a:ext uri="{FF2B5EF4-FFF2-40B4-BE49-F238E27FC236}">
                <a16:creationId xmlns:a16="http://schemas.microsoft.com/office/drawing/2014/main" xmlns="" id="{2FD52542-F7B1-474C-8B6F-D0E87911ABE4}"/>
              </a:ext>
            </a:extLst>
          </p:cNvPr>
          <p:cNvSpPr/>
          <p:nvPr/>
        </p:nvSpPr>
        <p:spPr bwMode="auto">
          <a:xfrm>
            <a:off x="2337349" y="4007932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 dirty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3" name="矩形 16">
            <a:extLst>
              <a:ext uri="{FF2B5EF4-FFF2-40B4-BE49-F238E27FC236}">
                <a16:creationId xmlns:a16="http://schemas.microsoft.com/office/drawing/2014/main" xmlns="" id="{575A4B73-050B-460A-9EB7-957FE35B3EE9}"/>
              </a:ext>
            </a:extLst>
          </p:cNvPr>
          <p:cNvSpPr/>
          <p:nvPr/>
        </p:nvSpPr>
        <p:spPr bwMode="auto">
          <a:xfrm>
            <a:off x="2983163" y="3366500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6" name="矩形 16">
            <a:extLst>
              <a:ext uri="{FF2B5EF4-FFF2-40B4-BE49-F238E27FC236}">
                <a16:creationId xmlns:a16="http://schemas.microsoft.com/office/drawing/2014/main" xmlns="" id="{23DB9D85-649C-463E-9549-E62CC8C30BC9}"/>
              </a:ext>
            </a:extLst>
          </p:cNvPr>
          <p:cNvSpPr/>
          <p:nvPr/>
        </p:nvSpPr>
        <p:spPr bwMode="auto">
          <a:xfrm>
            <a:off x="3627373" y="4007932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77" name="直接箭头连接符 13">
            <a:extLst>
              <a:ext uri="{FF2B5EF4-FFF2-40B4-BE49-F238E27FC236}">
                <a16:creationId xmlns:a16="http://schemas.microsoft.com/office/drawing/2014/main" xmlns="" id="{97D0A825-EB76-4320-828D-D6136D7718EE}"/>
              </a:ext>
            </a:extLst>
          </p:cNvPr>
          <p:cNvCxnSpPr>
            <a:cxnSpLocks/>
          </p:cNvCxnSpPr>
          <p:nvPr/>
        </p:nvCxnSpPr>
        <p:spPr bwMode="auto">
          <a:xfrm>
            <a:off x="8195777" y="3501964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直接箭头连接符 13">
            <a:extLst>
              <a:ext uri="{FF2B5EF4-FFF2-40B4-BE49-F238E27FC236}">
                <a16:creationId xmlns:a16="http://schemas.microsoft.com/office/drawing/2014/main" xmlns="" id="{23B92E11-A4ED-4B80-80DC-B02710F82A94}"/>
              </a:ext>
            </a:extLst>
          </p:cNvPr>
          <p:cNvCxnSpPr>
            <a:cxnSpLocks/>
          </p:cNvCxnSpPr>
          <p:nvPr/>
        </p:nvCxnSpPr>
        <p:spPr bwMode="auto">
          <a:xfrm>
            <a:off x="8264876" y="3504913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直接箭头连接符 13">
            <a:extLst>
              <a:ext uri="{FF2B5EF4-FFF2-40B4-BE49-F238E27FC236}">
                <a16:creationId xmlns:a16="http://schemas.microsoft.com/office/drawing/2014/main" xmlns="" id="{B6462A0C-DDC3-4069-93B2-D5CD8371CC60}"/>
              </a:ext>
            </a:extLst>
          </p:cNvPr>
          <p:cNvCxnSpPr>
            <a:cxnSpLocks/>
          </p:cNvCxnSpPr>
          <p:nvPr/>
        </p:nvCxnSpPr>
        <p:spPr bwMode="auto">
          <a:xfrm>
            <a:off x="7550859" y="3501964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直接箭头连接符 13">
            <a:extLst>
              <a:ext uri="{FF2B5EF4-FFF2-40B4-BE49-F238E27FC236}">
                <a16:creationId xmlns:a16="http://schemas.microsoft.com/office/drawing/2014/main" xmlns="" id="{44107FA2-C0C0-4415-B065-7400FF4CD1A6}"/>
              </a:ext>
            </a:extLst>
          </p:cNvPr>
          <p:cNvCxnSpPr>
            <a:cxnSpLocks/>
          </p:cNvCxnSpPr>
          <p:nvPr/>
        </p:nvCxnSpPr>
        <p:spPr bwMode="auto">
          <a:xfrm>
            <a:off x="7619958" y="3504913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1" name="말풍선: 사각형 180">
            <a:extLst>
              <a:ext uri="{FF2B5EF4-FFF2-40B4-BE49-F238E27FC236}">
                <a16:creationId xmlns:a16="http://schemas.microsoft.com/office/drawing/2014/main" xmlns="" id="{6DBB0A59-BC20-4662-9CF7-E43A2A09F0D3}"/>
              </a:ext>
            </a:extLst>
          </p:cNvPr>
          <p:cNvSpPr/>
          <p:nvPr/>
        </p:nvSpPr>
        <p:spPr bwMode="auto">
          <a:xfrm>
            <a:off x="7468474" y="4249314"/>
            <a:ext cx="1212807" cy="177155"/>
          </a:xfrm>
          <a:prstGeom prst="wedgeRectCallout">
            <a:avLst>
              <a:gd name="adj1" fmla="val -90648"/>
              <a:gd name="adj2" fmla="val -8087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Contention win</a:t>
            </a: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3" name="矩形 16">
            <a:extLst>
              <a:ext uri="{FF2B5EF4-FFF2-40B4-BE49-F238E27FC236}">
                <a16:creationId xmlns:a16="http://schemas.microsoft.com/office/drawing/2014/main" xmlns="" id="{47FE1F0A-656F-4B4D-90F2-908EB993154D}"/>
              </a:ext>
            </a:extLst>
          </p:cNvPr>
          <p:cNvSpPr/>
          <p:nvPr/>
        </p:nvSpPr>
        <p:spPr bwMode="auto">
          <a:xfrm>
            <a:off x="7620609" y="3366500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4" name="矩形 16">
            <a:extLst>
              <a:ext uri="{FF2B5EF4-FFF2-40B4-BE49-F238E27FC236}">
                <a16:creationId xmlns:a16="http://schemas.microsoft.com/office/drawing/2014/main" xmlns="" id="{B52CB2A7-5D54-4737-8D1A-B91073D016C3}"/>
              </a:ext>
            </a:extLst>
          </p:cNvPr>
          <p:cNvSpPr/>
          <p:nvPr/>
        </p:nvSpPr>
        <p:spPr bwMode="auto">
          <a:xfrm>
            <a:off x="8264819" y="4007932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5" name="말풍선: 모서리가 둥근 사각형 184">
            <a:extLst>
              <a:ext uri="{FF2B5EF4-FFF2-40B4-BE49-F238E27FC236}">
                <a16:creationId xmlns:a16="http://schemas.microsoft.com/office/drawing/2014/main" xmlns="" id="{D94DF875-1D4F-4C0A-9228-FC9F770B4881}"/>
              </a:ext>
            </a:extLst>
          </p:cNvPr>
          <p:cNvSpPr/>
          <p:nvPr/>
        </p:nvSpPr>
        <p:spPr bwMode="auto">
          <a:xfrm>
            <a:off x="7043006" y="3542390"/>
            <a:ext cx="2063744" cy="351197"/>
          </a:xfrm>
          <a:prstGeom prst="wedgeRoundRectCallout">
            <a:avLst>
              <a:gd name="adj1" fmla="val -64874"/>
              <a:gd name="adj2" fmla="val 121805"/>
              <a:gd name="adj3" fmla="val 16667"/>
            </a:avLst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10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WUR response using Common AC Indicator (i.e., AC_BE)</a:t>
            </a:r>
            <a:endParaRPr lang="ko-KR" altLang="en-US" sz="110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82" name="矩形 16">
            <a:extLst>
              <a:ext uri="{FF2B5EF4-FFF2-40B4-BE49-F238E27FC236}">
                <a16:creationId xmlns:a16="http://schemas.microsoft.com/office/drawing/2014/main" xmlns="" id="{0EF4CD8C-1FD5-4A92-A367-B568891586A8}"/>
              </a:ext>
            </a:extLst>
          </p:cNvPr>
          <p:cNvSpPr/>
          <p:nvPr/>
        </p:nvSpPr>
        <p:spPr bwMode="auto">
          <a:xfrm>
            <a:off x="6974795" y="4007932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 dirty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48" name="Rectangle 4">
            <a:extLst>
              <a:ext uri="{FF2B5EF4-FFF2-40B4-BE49-F238E27FC236}">
                <a16:creationId xmlns:a16="http://schemas.microsoft.com/office/drawing/2014/main" xmlns="" id="{81E9DF4F-B3E6-4A90-A5E4-6427231A5EC5}"/>
              </a:ext>
            </a:extLst>
          </p:cNvPr>
          <p:cNvSpPr/>
          <p:nvPr/>
        </p:nvSpPr>
        <p:spPr bwMode="auto">
          <a:xfrm>
            <a:off x="880579" y="2403719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9" name="Rectangle 5">
            <a:extLst>
              <a:ext uri="{FF2B5EF4-FFF2-40B4-BE49-F238E27FC236}">
                <a16:creationId xmlns:a16="http://schemas.microsoft.com/office/drawing/2014/main" xmlns="" id="{83F969A0-F098-4622-AB56-CEA5C0056409}"/>
              </a:ext>
            </a:extLst>
          </p:cNvPr>
          <p:cNvSpPr/>
          <p:nvPr/>
        </p:nvSpPr>
        <p:spPr bwMode="auto">
          <a:xfrm>
            <a:off x="1566379" y="2403719"/>
            <a:ext cx="1524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0" name="Rectangle 6">
            <a:extLst>
              <a:ext uri="{FF2B5EF4-FFF2-40B4-BE49-F238E27FC236}">
                <a16:creationId xmlns:a16="http://schemas.microsoft.com/office/drawing/2014/main" xmlns="" id="{3794472B-254E-4508-9A0D-E8C57B1BB9C0}"/>
              </a:ext>
            </a:extLst>
          </p:cNvPr>
          <p:cNvSpPr/>
          <p:nvPr/>
        </p:nvSpPr>
        <p:spPr bwMode="auto">
          <a:xfrm>
            <a:off x="3092184" y="2403719"/>
            <a:ext cx="1788808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050">
                <a:solidFill>
                  <a:schemeClr val="tx1"/>
                </a:solidFill>
              </a:rPr>
              <a:t>Group ID / Multiple AIDs </a:t>
            </a:r>
          </a:p>
          <a:p>
            <a:pPr algn="ctr"/>
            <a:r>
              <a:rPr lang="en-US" altLang="ko-KR" sz="1050">
                <a:solidFill>
                  <a:schemeClr val="tx1"/>
                </a:solidFill>
              </a:rPr>
              <a:t>/ Broadcasting</a:t>
            </a:r>
            <a:endParaRPr lang="en-US" altLang="ko-KR" sz="1050" dirty="0">
              <a:solidFill>
                <a:schemeClr val="tx1"/>
              </a:solidFill>
            </a:endParaRPr>
          </a:p>
        </p:txBody>
      </p:sp>
      <p:sp>
        <p:nvSpPr>
          <p:cNvPr id="151" name="Rectangle 7">
            <a:extLst>
              <a:ext uri="{FF2B5EF4-FFF2-40B4-BE49-F238E27FC236}">
                <a16:creationId xmlns:a16="http://schemas.microsoft.com/office/drawing/2014/main" xmlns="" id="{91307387-3AA4-4BD1-828E-0228F1F2E223}"/>
              </a:ext>
            </a:extLst>
          </p:cNvPr>
          <p:cNvSpPr/>
          <p:nvPr/>
        </p:nvSpPr>
        <p:spPr bwMode="auto">
          <a:xfrm>
            <a:off x="7696636" y="2403719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xmlns="" id="{9FEF85A1-FBDD-449A-8EC2-AE862711A54A}"/>
              </a:ext>
            </a:extLst>
          </p:cNvPr>
          <p:cNvSpPr txBox="1"/>
          <p:nvPr/>
        </p:nvSpPr>
        <p:spPr>
          <a:xfrm>
            <a:off x="956779" y="2479919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Type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xmlns="" id="{5F488234-2ADA-4D70-A9F6-B2496B2E0B99}"/>
              </a:ext>
            </a:extLst>
          </p:cNvPr>
          <p:cNvSpPr txBox="1"/>
          <p:nvPr/>
        </p:nvSpPr>
        <p:spPr>
          <a:xfrm>
            <a:off x="1871179" y="2479919"/>
            <a:ext cx="7649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BSS Color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xmlns="" id="{2E090556-E033-4A92-B631-342CD7D029A5}"/>
              </a:ext>
            </a:extLst>
          </p:cNvPr>
          <p:cNvSpPr txBox="1"/>
          <p:nvPr/>
        </p:nvSpPr>
        <p:spPr>
          <a:xfrm>
            <a:off x="7820950" y="2479919"/>
            <a:ext cx="4251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FCS</a:t>
            </a:r>
          </a:p>
        </p:txBody>
      </p:sp>
      <p:sp>
        <p:nvSpPr>
          <p:cNvPr id="155" name="Rectangle 17">
            <a:extLst>
              <a:ext uri="{FF2B5EF4-FFF2-40B4-BE49-F238E27FC236}">
                <a16:creationId xmlns:a16="http://schemas.microsoft.com/office/drawing/2014/main" xmlns="" id="{A66B177E-CEF7-4A5B-BD07-47BFDAF20472}"/>
              </a:ext>
            </a:extLst>
          </p:cNvPr>
          <p:cNvSpPr/>
          <p:nvPr/>
        </p:nvSpPr>
        <p:spPr bwMode="auto">
          <a:xfrm>
            <a:off x="6553636" y="2403719"/>
            <a:ext cx="1143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xmlns="" id="{FA4E91D4-0E0E-4B16-98C7-E3FD00F7DA98}"/>
              </a:ext>
            </a:extLst>
          </p:cNvPr>
          <p:cNvSpPr txBox="1"/>
          <p:nvPr/>
        </p:nvSpPr>
        <p:spPr>
          <a:xfrm>
            <a:off x="6553636" y="2479919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Payload (Optional)</a:t>
            </a:r>
          </a:p>
        </p:txBody>
      </p:sp>
      <p:sp>
        <p:nvSpPr>
          <p:cNvPr id="157" name="Rectangle 4">
            <a:extLst>
              <a:ext uri="{FF2B5EF4-FFF2-40B4-BE49-F238E27FC236}">
                <a16:creationId xmlns:a16="http://schemas.microsoft.com/office/drawing/2014/main" xmlns="" id="{57DAC8D0-A26C-4372-A0B9-9F0AF148522C}"/>
              </a:ext>
            </a:extLst>
          </p:cNvPr>
          <p:cNvSpPr/>
          <p:nvPr/>
        </p:nvSpPr>
        <p:spPr bwMode="auto">
          <a:xfrm>
            <a:off x="4880992" y="2403719"/>
            <a:ext cx="1672644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050">
                <a:solidFill>
                  <a:schemeClr val="tx1"/>
                </a:solidFill>
              </a:rPr>
              <a:t>Common AC Indicator</a:t>
            </a:r>
            <a:endParaRPr lang="en-US" altLang="ko-KR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54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Possible Solution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/>
              <a:t>Option 1: AC differentiation for WUR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Implicit method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September, 2017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115616" y="1751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115616" y="374514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81E9DF4F-B3E6-4A90-A5E4-6427231A5EC5}"/>
              </a:ext>
            </a:extLst>
          </p:cNvPr>
          <p:cNvSpPr/>
          <p:nvPr/>
        </p:nvSpPr>
        <p:spPr bwMode="auto">
          <a:xfrm>
            <a:off x="1714833" y="2420209"/>
            <a:ext cx="685800" cy="381000"/>
          </a:xfrm>
          <a:prstGeom prst="rect">
            <a:avLst/>
          </a:prstGeom>
          <a:solidFill>
            <a:srgbClr val="00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83F969A0-F098-4622-AB56-CEA5C0056409}"/>
              </a:ext>
            </a:extLst>
          </p:cNvPr>
          <p:cNvSpPr/>
          <p:nvPr/>
        </p:nvSpPr>
        <p:spPr bwMode="auto">
          <a:xfrm>
            <a:off x="2400633" y="2420209"/>
            <a:ext cx="1524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xmlns="" id="{3794472B-254E-4508-9A0D-E8C57B1BB9C0}"/>
              </a:ext>
            </a:extLst>
          </p:cNvPr>
          <p:cNvSpPr/>
          <p:nvPr/>
        </p:nvSpPr>
        <p:spPr bwMode="auto">
          <a:xfrm>
            <a:off x="3926438" y="2420209"/>
            <a:ext cx="1788808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050">
                <a:solidFill>
                  <a:schemeClr val="tx1"/>
                </a:solidFill>
              </a:rPr>
              <a:t>Group ID / Multiple AIDs </a:t>
            </a:r>
          </a:p>
          <a:p>
            <a:pPr algn="ctr"/>
            <a:r>
              <a:rPr lang="en-US" altLang="ko-KR" sz="1050">
                <a:solidFill>
                  <a:schemeClr val="tx1"/>
                </a:solidFill>
              </a:rPr>
              <a:t>/ Broadcasting</a:t>
            </a:r>
            <a:endParaRPr lang="en-US" altLang="ko-KR" sz="1050" dirty="0">
              <a:solidFill>
                <a:schemeClr val="tx1"/>
              </a:solidFill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xmlns="" id="{91307387-3AA4-4BD1-828E-0228F1F2E223}"/>
              </a:ext>
            </a:extLst>
          </p:cNvPr>
          <p:cNvSpPr/>
          <p:nvPr/>
        </p:nvSpPr>
        <p:spPr bwMode="auto">
          <a:xfrm>
            <a:off x="6858246" y="2420209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FEF85A1-FBDD-449A-8EC2-AE862711A54A}"/>
              </a:ext>
            </a:extLst>
          </p:cNvPr>
          <p:cNvSpPr txBox="1"/>
          <p:nvPr/>
        </p:nvSpPr>
        <p:spPr>
          <a:xfrm>
            <a:off x="1791033" y="2496409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Type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F488234-2ADA-4D70-A9F6-B2496B2E0B99}"/>
              </a:ext>
            </a:extLst>
          </p:cNvPr>
          <p:cNvSpPr txBox="1"/>
          <p:nvPr/>
        </p:nvSpPr>
        <p:spPr>
          <a:xfrm>
            <a:off x="2705433" y="2496409"/>
            <a:ext cx="7649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BSS Color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E090556-E033-4A92-B631-342CD7D029A5}"/>
              </a:ext>
            </a:extLst>
          </p:cNvPr>
          <p:cNvSpPr txBox="1"/>
          <p:nvPr/>
        </p:nvSpPr>
        <p:spPr>
          <a:xfrm>
            <a:off x="6982560" y="2496409"/>
            <a:ext cx="4251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FCS</a:t>
            </a:r>
          </a:p>
        </p:txBody>
      </p:sp>
      <p:sp>
        <p:nvSpPr>
          <p:cNvPr id="22" name="Rectangle 17">
            <a:extLst>
              <a:ext uri="{FF2B5EF4-FFF2-40B4-BE49-F238E27FC236}">
                <a16:creationId xmlns:a16="http://schemas.microsoft.com/office/drawing/2014/main" xmlns="" id="{A66B177E-CEF7-4A5B-BD07-47BFDAF20472}"/>
              </a:ext>
            </a:extLst>
          </p:cNvPr>
          <p:cNvSpPr/>
          <p:nvPr/>
        </p:nvSpPr>
        <p:spPr bwMode="auto">
          <a:xfrm>
            <a:off x="5715246" y="2420209"/>
            <a:ext cx="1143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A4E91D4-0E0E-4B16-98C7-E3FD00F7DA98}"/>
              </a:ext>
            </a:extLst>
          </p:cNvPr>
          <p:cNvSpPr txBox="1"/>
          <p:nvPr/>
        </p:nvSpPr>
        <p:spPr>
          <a:xfrm>
            <a:off x="5715246" y="2496409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Payload (Optional)</a:t>
            </a:r>
          </a:p>
        </p:txBody>
      </p:sp>
      <p:cxnSp>
        <p:nvCxnSpPr>
          <p:cNvPr id="29" name="直接连接符 5">
            <a:extLst>
              <a:ext uri="{FF2B5EF4-FFF2-40B4-BE49-F238E27FC236}">
                <a16:creationId xmlns:a16="http://schemas.microsoft.com/office/drawing/2014/main" xmlns="" id="{821A1F20-F415-4C49-951E-30EA1E39CA90}"/>
              </a:ext>
            </a:extLst>
          </p:cNvPr>
          <p:cNvCxnSpPr/>
          <p:nvPr/>
        </p:nvCxnSpPr>
        <p:spPr bwMode="auto">
          <a:xfrm>
            <a:off x="1215909" y="3501964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接连接符 6">
            <a:extLst>
              <a:ext uri="{FF2B5EF4-FFF2-40B4-BE49-F238E27FC236}">
                <a16:creationId xmlns:a16="http://schemas.microsoft.com/office/drawing/2014/main" xmlns="" id="{492B75D9-113C-40C0-A268-2BCA7423363B}"/>
              </a:ext>
            </a:extLst>
          </p:cNvPr>
          <p:cNvCxnSpPr/>
          <p:nvPr/>
        </p:nvCxnSpPr>
        <p:spPr bwMode="auto">
          <a:xfrm>
            <a:off x="1215909" y="3863916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矩形 7">
            <a:extLst>
              <a:ext uri="{FF2B5EF4-FFF2-40B4-BE49-F238E27FC236}">
                <a16:creationId xmlns:a16="http://schemas.microsoft.com/office/drawing/2014/main" xmlns="" id="{FF3BEFC8-C9A0-4588-85DC-55E3A70E4EF8}"/>
              </a:ext>
            </a:extLst>
          </p:cNvPr>
          <p:cNvSpPr/>
          <p:nvPr/>
        </p:nvSpPr>
        <p:spPr bwMode="auto">
          <a:xfrm>
            <a:off x="1436966" y="3285940"/>
            <a:ext cx="50405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>
                <a:solidFill>
                  <a:srgbClr val="000000"/>
                </a:solidFill>
                <a:latin typeface="Arial" charset="0"/>
                <a:ea typeface="宋体" charset="-122"/>
              </a:rPr>
              <a:t>WUF</a:t>
            </a:r>
            <a:endParaRPr lang="zh-CN" altLang="en-US" sz="9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2" name="直接连接符 9">
            <a:extLst>
              <a:ext uri="{FF2B5EF4-FFF2-40B4-BE49-F238E27FC236}">
                <a16:creationId xmlns:a16="http://schemas.microsoft.com/office/drawing/2014/main" xmlns="" id="{C74C9E44-57CE-4E13-84E3-B9E087A38A3A}"/>
              </a:ext>
            </a:extLst>
          </p:cNvPr>
          <p:cNvCxnSpPr/>
          <p:nvPr/>
        </p:nvCxnSpPr>
        <p:spPr bwMode="auto">
          <a:xfrm>
            <a:off x="1215909" y="4151948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0D22C79F-5CDB-4FAD-A83A-E7B294C14E22}"/>
              </a:ext>
            </a:extLst>
          </p:cNvPr>
          <p:cNvSpPr txBox="1"/>
          <p:nvPr/>
        </p:nvSpPr>
        <p:spPr>
          <a:xfrm>
            <a:off x="799891" y="3357948"/>
            <a:ext cx="3818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AP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19A4EA16-1C23-44FD-B574-D1E4C239BC9E}"/>
              </a:ext>
            </a:extLst>
          </p:cNvPr>
          <p:cNvSpPr txBox="1"/>
          <p:nvPr/>
        </p:nvSpPr>
        <p:spPr>
          <a:xfrm>
            <a:off x="737115" y="3719900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86B8A960-9F65-42D0-A3E0-166D7B5F3566}"/>
              </a:ext>
            </a:extLst>
          </p:cNvPr>
          <p:cNvSpPr txBox="1"/>
          <p:nvPr/>
        </p:nvSpPr>
        <p:spPr>
          <a:xfrm>
            <a:off x="324465" y="4007932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36" name="直接箭头连接符 13">
            <a:extLst>
              <a:ext uri="{FF2B5EF4-FFF2-40B4-BE49-F238E27FC236}">
                <a16:creationId xmlns:a16="http://schemas.microsoft.com/office/drawing/2014/main" xmlns="" id="{8B779886-2EC8-47CD-94A9-F60DFCBD88AE}"/>
              </a:ext>
            </a:extLst>
          </p:cNvPr>
          <p:cNvCxnSpPr/>
          <p:nvPr/>
        </p:nvCxnSpPr>
        <p:spPr bwMode="auto">
          <a:xfrm>
            <a:off x="1942454" y="3431916"/>
            <a:ext cx="0" cy="43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30E345BE-5D3F-461B-B5CE-510EE31A2C91}"/>
              </a:ext>
            </a:extLst>
          </p:cNvPr>
          <p:cNvSpPr txBox="1"/>
          <p:nvPr/>
        </p:nvSpPr>
        <p:spPr>
          <a:xfrm>
            <a:off x="28674" y="3791908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STA1: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43" name="直接箭头连接符 13">
            <a:extLst>
              <a:ext uri="{FF2B5EF4-FFF2-40B4-BE49-F238E27FC236}">
                <a16:creationId xmlns:a16="http://schemas.microsoft.com/office/drawing/2014/main" xmlns="" id="{44AC15A4-A7DF-42F0-B8A6-B43C4162A5E9}"/>
              </a:ext>
            </a:extLst>
          </p:cNvPr>
          <p:cNvCxnSpPr>
            <a:cxnSpLocks/>
          </p:cNvCxnSpPr>
          <p:nvPr/>
        </p:nvCxnSpPr>
        <p:spPr bwMode="auto">
          <a:xfrm>
            <a:off x="2085038" y="3501964"/>
            <a:ext cx="0" cy="637564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1ED93658-A29E-46E9-853F-203254EAE7B0}"/>
              </a:ext>
            </a:extLst>
          </p:cNvPr>
          <p:cNvSpPr txBox="1"/>
          <p:nvPr/>
        </p:nvSpPr>
        <p:spPr>
          <a:xfrm>
            <a:off x="1436896" y="3064133"/>
            <a:ext cx="1697901" cy="21544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800" b="0">
                <a:solidFill>
                  <a:srgbClr val="000000"/>
                </a:solidFill>
              </a:rPr>
              <a:t>Indicate that this WUF is for Unicast</a:t>
            </a:r>
            <a:endParaRPr lang="ko-KR" altLang="en-US" sz="800" b="0" dirty="0">
              <a:solidFill>
                <a:srgbClr val="000000"/>
              </a:solidFill>
            </a:endParaRPr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xmlns="" id="{E1A67FCE-A07D-4664-AC01-E7150B7807FE}"/>
              </a:ext>
            </a:extLst>
          </p:cNvPr>
          <p:cNvSpPr/>
          <p:nvPr/>
        </p:nvSpPr>
        <p:spPr bwMode="auto">
          <a:xfrm>
            <a:off x="1173028" y="4476241"/>
            <a:ext cx="142103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384F4CB8-08B5-4C02-B142-290ACC088139}"/>
              </a:ext>
            </a:extLst>
          </p:cNvPr>
          <p:cNvSpPr txBox="1"/>
          <p:nvPr/>
        </p:nvSpPr>
        <p:spPr>
          <a:xfrm>
            <a:off x="1278210" y="4420234"/>
            <a:ext cx="1348446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Contention Window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76" name="평행 사변형 75">
            <a:extLst>
              <a:ext uri="{FF2B5EF4-FFF2-40B4-BE49-F238E27FC236}">
                <a16:creationId xmlns:a16="http://schemas.microsoft.com/office/drawing/2014/main" xmlns="" id="{6855B948-1D27-43A3-B782-AB15BF048195}"/>
              </a:ext>
            </a:extLst>
          </p:cNvPr>
          <p:cNvSpPr/>
          <p:nvPr/>
        </p:nvSpPr>
        <p:spPr bwMode="auto">
          <a:xfrm>
            <a:off x="2759021" y="4472098"/>
            <a:ext cx="144016" cy="142250"/>
          </a:xfrm>
          <a:prstGeom prst="parallelogram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8409255B-E6EC-4232-9FAE-082CBEBB96D1}"/>
              </a:ext>
            </a:extLst>
          </p:cNvPr>
          <p:cNvSpPr txBox="1"/>
          <p:nvPr/>
        </p:nvSpPr>
        <p:spPr>
          <a:xfrm>
            <a:off x="2842278" y="4420234"/>
            <a:ext cx="1176925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Random Backoff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86" name="직사각형 85">
            <a:extLst>
              <a:ext uri="{FF2B5EF4-FFF2-40B4-BE49-F238E27FC236}">
                <a16:creationId xmlns:a16="http://schemas.microsoft.com/office/drawing/2014/main" xmlns="" id="{3693B26C-0970-4FB0-876E-6DC41931C81D}"/>
              </a:ext>
            </a:extLst>
          </p:cNvPr>
          <p:cNvSpPr/>
          <p:nvPr/>
        </p:nvSpPr>
        <p:spPr bwMode="auto">
          <a:xfrm>
            <a:off x="6719965" y="4579859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87" name="그룹 86">
            <a:extLst>
              <a:ext uri="{FF2B5EF4-FFF2-40B4-BE49-F238E27FC236}">
                <a16:creationId xmlns:a16="http://schemas.microsoft.com/office/drawing/2014/main" xmlns="" id="{B6985E5B-A671-428F-A03D-EE8478D12CA9}"/>
              </a:ext>
            </a:extLst>
          </p:cNvPr>
          <p:cNvGrpSpPr/>
          <p:nvPr/>
        </p:nvGrpSpPr>
        <p:grpSpPr>
          <a:xfrm>
            <a:off x="6714230" y="4590988"/>
            <a:ext cx="467443" cy="142250"/>
            <a:chOff x="3224808" y="2871819"/>
            <a:chExt cx="467443" cy="142250"/>
          </a:xfrm>
        </p:grpSpPr>
        <p:sp>
          <p:nvSpPr>
            <p:cNvPr id="88" name="평행 사변형 87">
              <a:extLst>
                <a:ext uri="{FF2B5EF4-FFF2-40B4-BE49-F238E27FC236}">
                  <a16:creationId xmlns:a16="http://schemas.microsoft.com/office/drawing/2014/main" xmlns="" id="{497C3BA7-BE68-420C-94AD-457865E0E95C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89" name="평행 사변형 88">
              <a:extLst>
                <a:ext uri="{FF2B5EF4-FFF2-40B4-BE49-F238E27FC236}">
                  <a16:creationId xmlns:a16="http://schemas.microsoft.com/office/drawing/2014/main" xmlns="" id="{7808DBE2-33CC-4824-9B0F-288CBD4A7A2E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0" name="평행 사변형 89">
              <a:extLst>
                <a:ext uri="{FF2B5EF4-FFF2-40B4-BE49-F238E27FC236}">
                  <a16:creationId xmlns:a16="http://schemas.microsoft.com/office/drawing/2014/main" xmlns="" id="{43833C83-61B5-4902-B30D-C76807884550}"/>
                </a:ext>
              </a:extLst>
            </p:cNvPr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1" name="평행 사변형 90">
              <a:extLst>
                <a:ext uri="{FF2B5EF4-FFF2-40B4-BE49-F238E27FC236}">
                  <a16:creationId xmlns:a16="http://schemas.microsoft.com/office/drawing/2014/main" xmlns="" id="{9D1A7778-4CDA-4D35-A87B-561E6994512A}"/>
                </a:ext>
              </a:extLst>
            </p:cNvPr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92" name="직사각형 91">
            <a:extLst>
              <a:ext uri="{FF2B5EF4-FFF2-40B4-BE49-F238E27FC236}">
                <a16:creationId xmlns:a16="http://schemas.microsoft.com/office/drawing/2014/main" xmlns="" id="{018BF86F-AB5C-454F-A5E2-D7EC67B9C0A6}"/>
              </a:ext>
            </a:extLst>
          </p:cNvPr>
          <p:cNvSpPr/>
          <p:nvPr/>
        </p:nvSpPr>
        <p:spPr bwMode="auto">
          <a:xfrm>
            <a:off x="6719965" y="3995064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93" name="그룹 92">
            <a:extLst>
              <a:ext uri="{FF2B5EF4-FFF2-40B4-BE49-F238E27FC236}">
                <a16:creationId xmlns:a16="http://schemas.microsoft.com/office/drawing/2014/main" xmlns="" id="{8CCD2E41-2EEA-43DE-8EFF-C66401231262}"/>
              </a:ext>
            </a:extLst>
          </p:cNvPr>
          <p:cNvGrpSpPr/>
          <p:nvPr/>
        </p:nvGrpSpPr>
        <p:grpSpPr>
          <a:xfrm>
            <a:off x="6714230" y="4006193"/>
            <a:ext cx="251419" cy="142250"/>
            <a:chOff x="3224808" y="2871819"/>
            <a:chExt cx="251419" cy="142250"/>
          </a:xfrm>
        </p:grpSpPr>
        <p:sp>
          <p:nvSpPr>
            <p:cNvPr id="94" name="평행 사변형 93">
              <a:extLst>
                <a:ext uri="{FF2B5EF4-FFF2-40B4-BE49-F238E27FC236}">
                  <a16:creationId xmlns:a16="http://schemas.microsoft.com/office/drawing/2014/main" xmlns="" id="{FA185E9C-BF21-44D4-A8A8-30C331EAD3AC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5" name="평행 사변형 94">
              <a:extLst>
                <a:ext uri="{FF2B5EF4-FFF2-40B4-BE49-F238E27FC236}">
                  <a16:creationId xmlns:a16="http://schemas.microsoft.com/office/drawing/2014/main" xmlns="" id="{1B2B741D-ECBA-420C-BA45-D428B1261ADD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96" name="直接连接符 5">
            <a:extLst>
              <a:ext uri="{FF2B5EF4-FFF2-40B4-BE49-F238E27FC236}">
                <a16:creationId xmlns:a16="http://schemas.microsoft.com/office/drawing/2014/main" xmlns="" id="{6D5598E2-11CD-46FD-9A09-283ED73752D6}"/>
              </a:ext>
            </a:extLst>
          </p:cNvPr>
          <p:cNvCxnSpPr/>
          <p:nvPr/>
        </p:nvCxnSpPr>
        <p:spPr bwMode="auto">
          <a:xfrm>
            <a:off x="5840925" y="3501964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直接连接符 6">
            <a:extLst>
              <a:ext uri="{FF2B5EF4-FFF2-40B4-BE49-F238E27FC236}">
                <a16:creationId xmlns:a16="http://schemas.microsoft.com/office/drawing/2014/main" xmlns="" id="{3D9C2191-BAAB-4EDF-AD0A-3A0AB8D75940}"/>
              </a:ext>
            </a:extLst>
          </p:cNvPr>
          <p:cNvCxnSpPr/>
          <p:nvPr/>
        </p:nvCxnSpPr>
        <p:spPr bwMode="auto">
          <a:xfrm>
            <a:off x="5840925" y="3863916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矩形 7">
            <a:extLst>
              <a:ext uri="{FF2B5EF4-FFF2-40B4-BE49-F238E27FC236}">
                <a16:creationId xmlns:a16="http://schemas.microsoft.com/office/drawing/2014/main" xmlns="" id="{C3821153-D056-4BFE-BEA3-81DC882FC829}"/>
              </a:ext>
            </a:extLst>
          </p:cNvPr>
          <p:cNvSpPr/>
          <p:nvPr/>
        </p:nvSpPr>
        <p:spPr bwMode="auto">
          <a:xfrm>
            <a:off x="6061982" y="3285940"/>
            <a:ext cx="50405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>
                <a:solidFill>
                  <a:srgbClr val="000000"/>
                </a:solidFill>
                <a:latin typeface="Arial" charset="0"/>
                <a:ea typeface="宋体" charset="-122"/>
              </a:rPr>
              <a:t>WUF</a:t>
            </a:r>
            <a:endParaRPr lang="zh-CN" altLang="en-US" sz="9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9" name="直接连接符 9">
            <a:extLst>
              <a:ext uri="{FF2B5EF4-FFF2-40B4-BE49-F238E27FC236}">
                <a16:creationId xmlns:a16="http://schemas.microsoft.com/office/drawing/2014/main" xmlns="" id="{0FDB289A-535B-4160-A0BC-BF14DB5ED928}"/>
              </a:ext>
            </a:extLst>
          </p:cNvPr>
          <p:cNvCxnSpPr/>
          <p:nvPr/>
        </p:nvCxnSpPr>
        <p:spPr bwMode="auto">
          <a:xfrm>
            <a:off x="5840925" y="4151948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892A6ABF-D16D-4453-A0C2-3965BDEAE0DF}"/>
              </a:ext>
            </a:extLst>
          </p:cNvPr>
          <p:cNvSpPr txBox="1"/>
          <p:nvPr/>
        </p:nvSpPr>
        <p:spPr>
          <a:xfrm>
            <a:off x="5424907" y="3357948"/>
            <a:ext cx="3818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AP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659B936A-CB1C-4242-A569-C6CC9B83AB06}"/>
              </a:ext>
            </a:extLst>
          </p:cNvPr>
          <p:cNvSpPr txBox="1"/>
          <p:nvPr/>
        </p:nvSpPr>
        <p:spPr>
          <a:xfrm>
            <a:off x="5362131" y="3719900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4A6CD5A6-5957-4F76-925C-E1F03EA09176}"/>
              </a:ext>
            </a:extLst>
          </p:cNvPr>
          <p:cNvSpPr txBox="1"/>
          <p:nvPr/>
        </p:nvSpPr>
        <p:spPr>
          <a:xfrm>
            <a:off x="4949481" y="4007932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03" name="直接箭头连接符 13">
            <a:extLst>
              <a:ext uri="{FF2B5EF4-FFF2-40B4-BE49-F238E27FC236}">
                <a16:creationId xmlns:a16="http://schemas.microsoft.com/office/drawing/2014/main" xmlns="" id="{D76476FF-3740-46CB-8488-78C79FABB70A}"/>
              </a:ext>
            </a:extLst>
          </p:cNvPr>
          <p:cNvCxnSpPr/>
          <p:nvPr/>
        </p:nvCxnSpPr>
        <p:spPr bwMode="auto">
          <a:xfrm>
            <a:off x="6567470" y="3431916"/>
            <a:ext cx="0" cy="43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8D890120-D718-443C-84DD-A8CBAA0DF733}"/>
              </a:ext>
            </a:extLst>
          </p:cNvPr>
          <p:cNvSpPr txBox="1"/>
          <p:nvPr/>
        </p:nvSpPr>
        <p:spPr>
          <a:xfrm>
            <a:off x="4653690" y="3791908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STA1: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05" name="直接连接符 21">
            <a:extLst>
              <a:ext uri="{FF2B5EF4-FFF2-40B4-BE49-F238E27FC236}">
                <a16:creationId xmlns:a16="http://schemas.microsoft.com/office/drawing/2014/main" xmlns="" id="{9E128B3E-4603-4E6D-89BC-C67A55978710}"/>
              </a:ext>
            </a:extLst>
          </p:cNvPr>
          <p:cNvCxnSpPr/>
          <p:nvPr/>
        </p:nvCxnSpPr>
        <p:spPr bwMode="auto">
          <a:xfrm>
            <a:off x="5840925" y="4439980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接连接符 22">
            <a:extLst>
              <a:ext uri="{FF2B5EF4-FFF2-40B4-BE49-F238E27FC236}">
                <a16:creationId xmlns:a16="http://schemas.microsoft.com/office/drawing/2014/main" xmlns="" id="{401B98B9-12D9-4AC5-8600-BA211B94785C}"/>
              </a:ext>
            </a:extLst>
          </p:cNvPr>
          <p:cNvCxnSpPr/>
          <p:nvPr/>
        </p:nvCxnSpPr>
        <p:spPr bwMode="auto">
          <a:xfrm>
            <a:off x="5840925" y="4728012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C146B824-465F-4785-8815-D212F5F90FC2}"/>
              </a:ext>
            </a:extLst>
          </p:cNvPr>
          <p:cNvSpPr txBox="1"/>
          <p:nvPr/>
        </p:nvSpPr>
        <p:spPr>
          <a:xfrm>
            <a:off x="5362132" y="4295964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F1270A6C-16BD-4951-AFD3-42CF763537B1}"/>
              </a:ext>
            </a:extLst>
          </p:cNvPr>
          <p:cNvSpPr txBox="1"/>
          <p:nvPr/>
        </p:nvSpPr>
        <p:spPr>
          <a:xfrm>
            <a:off x="4949481" y="4583996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D28FB71F-FA72-49F0-BB65-82E12A0E631A}"/>
              </a:ext>
            </a:extLst>
          </p:cNvPr>
          <p:cNvSpPr txBox="1"/>
          <p:nvPr/>
        </p:nvSpPr>
        <p:spPr>
          <a:xfrm>
            <a:off x="4653689" y="4367972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STA2: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10" name="直接箭头连接符 13">
            <a:extLst>
              <a:ext uri="{FF2B5EF4-FFF2-40B4-BE49-F238E27FC236}">
                <a16:creationId xmlns:a16="http://schemas.microsoft.com/office/drawing/2014/main" xmlns="" id="{7BF021C3-7381-4F08-851A-C76E670FF76F}"/>
              </a:ext>
            </a:extLst>
          </p:cNvPr>
          <p:cNvCxnSpPr>
            <a:cxnSpLocks/>
          </p:cNvCxnSpPr>
          <p:nvPr/>
        </p:nvCxnSpPr>
        <p:spPr bwMode="auto">
          <a:xfrm>
            <a:off x="6710054" y="3501964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直接箭头连接符 13">
            <a:extLst>
              <a:ext uri="{FF2B5EF4-FFF2-40B4-BE49-F238E27FC236}">
                <a16:creationId xmlns:a16="http://schemas.microsoft.com/office/drawing/2014/main" xmlns="" id="{42BC4A11-913F-4626-8804-2D5CF0FC0A02}"/>
              </a:ext>
            </a:extLst>
          </p:cNvPr>
          <p:cNvCxnSpPr/>
          <p:nvPr/>
        </p:nvCxnSpPr>
        <p:spPr bwMode="auto">
          <a:xfrm>
            <a:off x="6566038" y="3882357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95FB043C-4E59-4C2E-BF17-54B1ED007E2C}"/>
              </a:ext>
            </a:extLst>
          </p:cNvPr>
          <p:cNvSpPr txBox="1"/>
          <p:nvPr/>
        </p:nvSpPr>
        <p:spPr>
          <a:xfrm>
            <a:off x="6061912" y="3064133"/>
            <a:ext cx="2056973" cy="21544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altLang="ko-KR" sz="800">
                <a:solidFill>
                  <a:srgbClr val="000000"/>
                </a:solidFill>
              </a:rPr>
              <a:t>Indicate that this WUF is for Multi-Broadcast</a:t>
            </a:r>
            <a:endParaRPr lang="ko-KR" altLang="en-US" sz="800" dirty="0">
              <a:solidFill>
                <a:srgbClr val="000000"/>
              </a:solidFill>
            </a:endParaRP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xmlns="" id="{4D64D8FB-80C3-4C71-95EE-7772932A3508}"/>
              </a:ext>
            </a:extLst>
          </p:cNvPr>
          <p:cNvSpPr/>
          <p:nvPr/>
        </p:nvSpPr>
        <p:spPr bwMode="auto">
          <a:xfrm>
            <a:off x="5798044" y="6093510"/>
            <a:ext cx="142103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xmlns="" id="{38180952-39D6-4FD0-935D-B8D2E3E56485}"/>
              </a:ext>
            </a:extLst>
          </p:cNvPr>
          <p:cNvSpPr txBox="1"/>
          <p:nvPr/>
        </p:nvSpPr>
        <p:spPr>
          <a:xfrm>
            <a:off x="5903226" y="6037503"/>
            <a:ext cx="1348446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Contention Window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17" name="평행 사변형 116">
            <a:extLst>
              <a:ext uri="{FF2B5EF4-FFF2-40B4-BE49-F238E27FC236}">
                <a16:creationId xmlns:a16="http://schemas.microsoft.com/office/drawing/2014/main" xmlns="" id="{89FEBD55-E786-4743-8479-AA27422596AA}"/>
              </a:ext>
            </a:extLst>
          </p:cNvPr>
          <p:cNvSpPr/>
          <p:nvPr/>
        </p:nvSpPr>
        <p:spPr bwMode="auto">
          <a:xfrm>
            <a:off x="7384037" y="6089367"/>
            <a:ext cx="144016" cy="142250"/>
          </a:xfrm>
          <a:prstGeom prst="parallelogram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xmlns="" id="{6EC0C3E8-9A48-4F87-BDA3-E4793FE8EBE6}"/>
              </a:ext>
            </a:extLst>
          </p:cNvPr>
          <p:cNvSpPr txBox="1"/>
          <p:nvPr/>
        </p:nvSpPr>
        <p:spPr>
          <a:xfrm>
            <a:off x="7467294" y="6037503"/>
            <a:ext cx="1176925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Random Backoff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27" name="직사각형 126">
            <a:extLst>
              <a:ext uri="{FF2B5EF4-FFF2-40B4-BE49-F238E27FC236}">
                <a16:creationId xmlns:a16="http://schemas.microsoft.com/office/drawing/2014/main" xmlns="" id="{8D929A8F-CF9F-405D-91E6-F8BA953A3E01}"/>
              </a:ext>
            </a:extLst>
          </p:cNvPr>
          <p:cNvSpPr/>
          <p:nvPr/>
        </p:nvSpPr>
        <p:spPr bwMode="auto">
          <a:xfrm>
            <a:off x="6719965" y="5700547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128" name="그룹 127">
            <a:extLst>
              <a:ext uri="{FF2B5EF4-FFF2-40B4-BE49-F238E27FC236}">
                <a16:creationId xmlns:a16="http://schemas.microsoft.com/office/drawing/2014/main" xmlns="" id="{794AF28F-48F9-4CB8-ADE5-57D0D08B5C96}"/>
              </a:ext>
            </a:extLst>
          </p:cNvPr>
          <p:cNvGrpSpPr/>
          <p:nvPr/>
        </p:nvGrpSpPr>
        <p:grpSpPr>
          <a:xfrm>
            <a:off x="6714230" y="5711676"/>
            <a:ext cx="685602" cy="142250"/>
            <a:chOff x="3224808" y="2871819"/>
            <a:chExt cx="685602" cy="142250"/>
          </a:xfrm>
        </p:grpSpPr>
        <p:sp>
          <p:nvSpPr>
            <p:cNvPr id="129" name="평행 사변형 128">
              <a:extLst>
                <a:ext uri="{FF2B5EF4-FFF2-40B4-BE49-F238E27FC236}">
                  <a16:creationId xmlns:a16="http://schemas.microsoft.com/office/drawing/2014/main" xmlns="" id="{159BFBF7-0E76-417D-ABF5-F3FFD95E16DA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0" name="평행 사변형 129">
              <a:extLst>
                <a:ext uri="{FF2B5EF4-FFF2-40B4-BE49-F238E27FC236}">
                  <a16:creationId xmlns:a16="http://schemas.microsoft.com/office/drawing/2014/main" xmlns="" id="{18C1DB97-7024-4AC3-AA44-A0B4BA770177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1" name="평행 사변형 130">
              <a:extLst>
                <a:ext uri="{FF2B5EF4-FFF2-40B4-BE49-F238E27FC236}">
                  <a16:creationId xmlns:a16="http://schemas.microsoft.com/office/drawing/2014/main" xmlns="" id="{5796A540-0FBA-45BD-906C-7899DB99490F}"/>
                </a:ext>
              </a:extLst>
            </p:cNvPr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2" name="평행 사변형 131">
              <a:extLst>
                <a:ext uri="{FF2B5EF4-FFF2-40B4-BE49-F238E27FC236}">
                  <a16:creationId xmlns:a16="http://schemas.microsoft.com/office/drawing/2014/main" xmlns="" id="{73168A6E-0EB1-49FA-90EB-C0600982AD82}"/>
                </a:ext>
              </a:extLst>
            </p:cNvPr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0" name="평행 사변형 159">
              <a:extLst>
                <a:ext uri="{FF2B5EF4-FFF2-40B4-BE49-F238E27FC236}">
                  <a16:creationId xmlns:a16="http://schemas.microsoft.com/office/drawing/2014/main" xmlns="" id="{697737A3-0305-4EF7-AD3E-819B25B0FE7C}"/>
                </a:ext>
              </a:extLst>
            </p:cNvPr>
            <p:cNvSpPr/>
            <p:nvPr/>
          </p:nvSpPr>
          <p:spPr bwMode="auto">
            <a:xfrm>
              <a:off x="365899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1" name="평행 사변형 160">
              <a:extLst>
                <a:ext uri="{FF2B5EF4-FFF2-40B4-BE49-F238E27FC236}">
                  <a16:creationId xmlns:a16="http://schemas.microsoft.com/office/drawing/2014/main" xmlns="" id="{814A1B4F-02EB-4EEF-9FDD-378A5080015A}"/>
                </a:ext>
              </a:extLst>
            </p:cNvPr>
            <p:cNvSpPr/>
            <p:nvPr/>
          </p:nvSpPr>
          <p:spPr bwMode="auto">
            <a:xfrm>
              <a:off x="3766394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33" name="직사각형 132">
            <a:extLst>
              <a:ext uri="{FF2B5EF4-FFF2-40B4-BE49-F238E27FC236}">
                <a16:creationId xmlns:a16="http://schemas.microsoft.com/office/drawing/2014/main" xmlns="" id="{611CDB23-F669-49D3-8290-85FC2D203726}"/>
              </a:ext>
            </a:extLst>
          </p:cNvPr>
          <p:cNvSpPr/>
          <p:nvPr/>
        </p:nvSpPr>
        <p:spPr bwMode="auto">
          <a:xfrm>
            <a:off x="6719965" y="5115752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134" name="그룹 133">
            <a:extLst>
              <a:ext uri="{FF2B5EF4-FFF2-40B4-BE49-F238E27FC236}">
                <a16:creationId xmlns:a16="http://schemas.microsoft.com/office/drawing/2014/main" xmlns="" id="{32DF6C8B-4623-4530-A2CE-2B02467764B7}"/>
              </a:ext>
            </a:extLst>
          </p:cNvPr>
          <p:cNvGrpSpPr/>
          <p:nvPr/>
        </p:nvGrpSpPr>
        <p:grpSpPr>
          <a:xfrm>
            <a:off x="6714230" y="5126881"/>
            <a:ext cx="575269" cy="143344"/>
            <a:chOff x="3224808" y="2871819"/>
            <a:chExt cx="575269" cy="143344"/>
          </a:xfrm>
        </p:grpSpPr>
        <p:sp>
          <p:nvSpPr>
            <p:cNvPr id="135" name="평행 사변형 134">
              <a:extLst>
                <a:ext uri="{FF2B5EF4-FFF2-40B4-BE49-F238E27FC236}">
                  <a16:creationId xmlns:a16="http://schemas.microsoft.com/office/drawing/2014/main" xmlns="" id="{A77A45EC-CB8B-41E5-A58B-5C34C731AEDA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6" name="평행 사변형 135">
              <a:extLst>
                <a:ext uri="{FF2B5EF4-FFF2-40B4-BE49-F238E27FC236}">
                  <a16:creationId xmlns:a16="http://schemas.microsoft.com/office/drawing/2014/main" xmlns="" id="{358C4E08-8A18-4B27-A769-0A998D0C96AD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2" name="평행 사변형 161">
              <a:extLst>
                <a:ext uri="{FF2B5EF4-FFF2-40B4-BE49-F238E27FC236}">
                  <a16:creationId xmlns:a16="http://schemas.microsoft.com/office/drawing/2014/main" xmlns="" id="{6FABB452-FC54-4669-B428-804FF6106C18}"/>
                </a:ext>
              </a:extLst>
            </p:cNvPr>
            <p:cNvSpPr/>
            <p:nvPr/>
          </p:nvSpPr>
          <p:spPr bwMode="auto">
            <a:xfrm>
              <a:off x="3440708" y="2872802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3" name="평행 사변형 162">
              <a:extLst>
                <a:ext uri="{FF2B5EF4-FFF2-40B4-BE49-F238E27FC236}">
                  <a16:creationId xmlns:a16="http://schemas.microsoft.com/office/drawing/2014/main" xmlns="" id="{AE871ABA-2EBD-4E3C-ACB0-47EBAA6AE7F9}"/>
                </a:ext>
              </a:extLst>
            </p:cNvPr>
            <p:cNvSpPr/>
            <p:nvPr/>
          </p:nvSpPr>
          <p:spPr bwMode="auto">
            <a:xfrm>
              <a:off x="3548111" y="2872802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4" name="평행 사변형 163">
              <a:extLst>
                <a:ext uri="{FF2B5EF4-FFF2-40B4-BE49-F238E27FC236}">
                  <a16:creationId xmlns:a16="http://schemas.microsoft.com/office/drawing/2014/main" xmlns="" id="{C13F870A-61FA-4123-8DEA-02EA35A3D95A}"/>
                </a:ext>
              </a:extLst>
            </p:cNvPr>
            <p:cNvSpPr/>
            <p:nvPr/>
          </p:nvSpPr>
          <p:spPr bwMode="auto">
            <a:xfrm>
              <a:off x="3656061" y="2872913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37" name="直接连接符 6">
            <a:extLst>
              <a:ext uri="{FF2B5EF4-FFF2-40B4-BE49-F238E27FC236}">
                <a16:creationId xmlns:a16="http://schemas.microsoft.com/office/drawing/2014/main" xmlns="" id="{E5E42CDC-BB9C-456F-86B7-03DAB462918E}"/>
              </a:ext>
            </a:extLst>
          </p:cNvPr>
          <p:cNvCxnSpPr/>
          <p:nvPr/>
        </p:nvCxnSpPr>
        <p:spPr bwMode="auto">
          <a:xfrm>
            <a:off x="5840925" y="4984604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直接连接符 9">
            <a:extLst>
              <a:ext uri="{FF2B5EF4-FFF2-40B4-BE49-F238E27FC236}">
                <a16:creationId xmlns:a16="http://schemas.microsoft.com/office/drawing/2014/main" xmlns="" id="{51A47876-4872-452D-8FEA-464FB11D671D}"/>
              </a:ext>
            </a:extLst>
          </p:cNvPr>
          <p:cNvCxnSpPr/>
          <p:nvPr/>
        </p:nvCxnSpPr>
        <p:spPr bwMode="auto">
          <a:xfrm>
            <a:off x="5840925" y="5272636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xmlns="" id="{CBA30FF6-572E-4BD2-A7AF-D40C821D86BD}"/>
              </a:ext>
            </a:extLst>
          </p:cNvPr>
          <p:cNvSpPr txBox="1"/>
          <p:nvPr/>
        </p:nvSpPr>
        <p:spPr>
          <a:xfrm>
            <a:off x="5362131" y="4840588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xmlns="" id="{72776DA3-AFA5-4A37-AB10-64B92E3820BB}"/>
              </a:ext>
            </a:extLst>
          </p:cNvPr>
          <p:cNvSpPr txBox="1"/>
          <p:nvPr/>
        </p:nvSpPr>
        <p:spPr>
          <a:xfrm>
            <a:off x="4949481" y="5128620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xmlns="" id="{BA696071-F352-4291-8D2E-3D9B571D5C62}"/>
              </a:ext>
            </a:extLst>
          </p:cNvPr>
          <p:cNvSpPr txBox="1"/>
          <p:nvPr/>
        </p:nvSpPr>
        <p:spPr>
          <a:xfrm>
            <a:off x="4653690" y="4912596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STA3: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42" name="直接连接符 21">
            <a:extLst>
              <a:ext uri="{FF2B5EF4-FFF2-40B4-BE49-F238E27FC236}">
                <a16:creationId xmlns:a16="http://schemas.microsoft.com/office/drawing/2014/main" xmlns="" id="{6F94D0F4-5E64-49D1-8BEC-3218D2C6EE77}"/>
              </a:ext>
            </a:extLst>
          </p:cNvPr>
          <p:cNvCxnSpPr/>
          <p:nvPr/>
        </p:nvCxnSpPr>
        <p:spPr bwMode="auto">
          <a:xfrm>
            <a:off x="5840925" y="5560668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直接连接符 22">
            <a:extLst>
              <a:ext uri="{FF2B5EF4-FFF2-40B4-BE49-F238E27FC236}">
                <a16:creationId xmlns:a16="http://schemas.microsoft.com/office/drawing/2014/main" xmlns="" id="{DF3375BA-6DCF-4C25-970F-C1E2D24C87A2}"/>
              </a:ext>
            </a:extLst>
          </p:cNvPr>
          <p:cNvCxnSpPr/>
          <p:nvPr/>
        </p:nvCxnSpPr>
        <p:spPr bwMode="auto">
          <a:xfrm>
            <a:off x="5840925" y="5848700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xmlns="" id="{4E7AA134-8A14-442C-A7BC-D196DBEB4262}"/>
              </a:ext>
            </a:extLst>
          </p:cNvPr>
          <p:cNvSpPr txBox="1"/>
          <p:nvPr/>
        </p:nvSpPr>
        <p:spPr>
          <a:xfrm>
            <a:off x="5362132" y="5416652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xmlns="" id="{00778FBC-4F78-47F1-A946-6A93341B31A4}"/>
              </a:ext>
            </a:extLst>
          </p:cNvPr>
          <p:cNvSpPr txBox="1"/>
          <p:nvPr/>
        </p:nvSpPr>
        <p:spPr>
          <a:xfrm>
            <a:off x="4949481" y="5704684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xmlns="" id="{7380E7CC-4E48-48A7-8FFB-1F141FF40137}"/>
              </a:ext>
            </a:extLst>
          </p:cNvPr>
          <p:cNvSpPr txBox="1"/>
          <p:nvPr/>
        </p:nvSpPr>
        <p:spPr>
          <a:xfrm>
            <a:off x="4653689" y="5488660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STA4: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47" name="直接箭头连接符 13">
            <a:extLst>
              <a:ext uri="{FF2B5EF4-FFF2-40B4-BE49-F238E27FC236}">
                <a16:creationId xmlns:a16="http://schemas.microsoft.com/office/drawing/2014/main" xmlns="" id="{DB6ED352-A030-46C9-9233-69037AF74522}"/>
              </a:ext>
            </a:extLst>
          </p:cNvPr>
          <p:cNvCxnSpPr/>
          <p:nvPr/>
        </p:nvCxnSpPr>
        <p:spPr bwMode="auto">
          <a:xfrm>
            <a:off x="6566038" y="5003045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直接箭头连接符 13">
            <a:extLst>
              <a:ext uri="{FF2B5EF4-FFF2-40B4-BE49-F238E27FC236}">
                <a16:creationId xmlns:a16="http://schemas.microsoft.com/office/drawing/2014/main" xmlns="" id="{BC299A0A-C61D-470B-BB88-C78C244DAEF4}"/>
              </a:ext>
            </a:extLst>
          </p:cNvPr>
          <p:cNvCxnSpPr/>
          <p:nvPr/>
        </p:nvCxnSpPr>
        <p:spPr bwMode="auto">
          <a:xfrm>
            <a:off x="6566038" y="4434823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直接箭头连接符 13">
            <a:extLst>
              <a:ext uri="{FF2B5EF4-FFF2-40B4-BE49-F238E27FC236}">
                <a16:creationId xmlns:a16="http://schemas.microsoft.com/office/drawing/2014/main" xmlns="" id="{7F4A476C-5858-402D-A857-739708B61481}"/>
              </a:ext>
            </a:extLst>
          </p:cNvPr>
          <p:cNvCxnSpPr>
            <a:cxnSpLocks/>
          </p:cNvCxnSpPr>
          <p:nvPr/>
        </p:nvCxnSpPr>
        <p:spPr bwMode="auto">
          <a:xfrm>
            <a:off x="3307361" y="3501964"/>
            <a:ext cx="0" cy="61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直接箭头连接符 13">
            <a:extLst>
              <a:ext uri="{FF2B5EF4-FFF2-40B4-BE49-F238E27FC236}">
                <a16:creationId xmlns:a16="http://schemas.microsoft.com/office/drawing/2014/main" xmlns="" id="{89E04E04-772B-4398-8B5F-44669B24066F}"/>
              </a:ext>
            </a:extLst>
          </p:cNvPr>
          <p:cNvCxnSpPr>
            <a:cxnSpLocks/>
          </p:cNvCxnSpPr>
          <p:nvPr/>
        </p:nvCxnSpPr>
        <p:spPr bwMode="auto">
          <a:xfrm>
            <a:off x="3376460" y="3504913"/>
            <a:ext cx="0" cy="61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直接箭头连接符 13">
            <a:extLst>
              <a:ext uri="{FF2B5EF4-FFF2-40B4-BE49-F238E27FC236}">
                <a16:creationId xmlns:a16="http://schemas.microsoft.com/office/drawing/2014/main" xmlns="" id="{86651C16-3E3E-4D23-B21A-CEF73C2A06DD}"/>
              </a:ext>
            </a:extLst>
          </p:cNvPr>
          <p:cNvCxnSpPr>
            <a:cxnSpLocks/>
          </p:cNvCxnSpPr>
          <p:nvPr/>
        </p:nvCxnSpPr>
        <p:spPr bwMode="auto">
          <a:xfrm>
            <a:off x="2662443" y="3501964"/>
            <a:ext cx="0" cy="61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直接箭头连接符 13">
            <a:extLst>
              <a:ext uri="{FF2B5EF4-FFF2-40B4-BE49-F238E27FC236}">
                <a16:creationId xmlns:a16="http://schemas.microsoft.com/office/drawing/2014/main" xmlns="" id="{182EF296-EA1C-492F-8939-16DBF75B34CC}"/>
              </a:ext>
            </a:extLst>
          </p:cNvPr>
          <p:cNvCxnSpPr>
            <a:cxnSpLocks/>
          </p:cNvCxnSpPr>
          <p:nvPr/>
        </p:nvCxnSpPr>
        <p:spPr bwMode="auto">
          <a:xfrm>
            <a:off x="2731542" y="3504913"/>
            <a:ext cx="0" cy="61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9" name="矩形 16">
            <a:extLst>
              <a:ext uri="{FF2B5EF4-FFF2-40B4-BE49-F238E27FC236}">
                <a16:creationId xmlns:a16="http://schemas.microsoft.com/office/drawing/2014/main" xmlns="" id="{87E60E2B-0625-42FE-8C50-F83BDA6B1191}"/>
              </a:ext>
            </a:extLst>
          </p:cNvPr>
          <p:cNvSpPr/>
          <p:nvPr/>
        </p:nvSpPr>
        <p:spPr bwMode="auto">
          <a:xfrm>
            <a:off x="2732193" y="3366500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0" name="矩形 16">
            <a:extLst>
              <a:ext uri="{FF2B5EF4-FFF2-40B4-BE49-F238E27FC236}">
                <a16:creationId xmlns:a16="http://schemas.microsoft.com/office/drawing/2014/main" xmlns="" id="{03E501E7-A7B6-40B3-8C44-830EEEEF3A79}"/>
              </a:ext>
            </a:extLst>
          </p:cNvPr>
          <p:cNvSpPr/>
          <p:nvPr/>
        </p:nvSpPr>
        <p:spPr bwMode="auto">
          <a:xfrm>
            <a:off x="3376403" y="4007932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050" name="말풍선: 모서리가 둥근 사각형 2049">
            <a:extLst>
              <a:ext uri="{FF2B5EF4-FFF2-40B4-BE49-F238E27FC236}">
                <a16:creationId xmlns:a16="http://schemas.microsoft.com/office/drawing/2014/main" xmlns="" id="{B4E6AA04-2031-4337-A161-8F0EFF14AC0F}"/>
              </a:ext>
            </a:extLst>
          </p:cNvPr>
          <p:cNvSpPr/>
          <p:nvPr/>
        </p:nvSpPr>
        <p:spPr bwMode="auto">
          <a:xfrm>
            <a:off x="2300478" y="3552872"/>
            <a:ext cx="2319030" cy="351197"/>
          </a:xfrm>
          <a:prstGeom prst="wedgeRoundRectCallout">
            <a:avLst>
              <a:gd name="adj1" fmla="val -59326"/>
              <a:gd name="adj2" fmla="val 74313"/>
              <a:gd name="adj3" fmla="val 16667"/>
            </a:avLst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Take high-priority AC or No waiting</a:t>
            </a: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1" name="矩形 16">
            <a:extLst>
              <a:ext uri="{FF2B5EF4-FFF2-40B4-BE49-F238E27FC236}">
                <a16:creationId xmlns:a16="http://schemas.microsoft.com/office/drawing/2014/main" xmlns="" id="{400854A4-0732-4CC1-A26F-999974406719}"/>
              </a:ext>
            </a:extLst>
          </p:cNvPr>
          <p:cNvSpPr/>
          <p:nvPr/>
        </p:nvSpPr>
        <p:spPr bwMode="auto">
          <a:xfrm>
            <a:off x="2086379" y="4007932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 dirty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72" name="直接箭头连接符 13">
            <a:extLst>
              <a:ext uri="{FF2B5EF4-FFF2-40B4-BE49-F238E27FC236}">
                <a16:creationId xmlns:a16="http://schemas.microsoft.com/office/drawing/2014/main" xmlns="" id="{3B50AFA5-9661-4529-AFBF-BEB4787B4D55}"/>
              </a:ext>
            </a:extLst>
          </p:cNvPr>
          <p:cNvCxnSpPr>
            <a:cxnSpLocks/>
          </p:cNvCxnSpPr>
          <p:nvPr/>
        </p:nvCxnSpPr>
        <p:spPr bwMode="auto">
          <a:xfrm>
            <a:off x="8192540" y="3501964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直接箭头连接符 13">
            <a:extLst>
              <a:ext uri="{FF2B5EF4-FFF2-40B4-BE49-F238E27FC236}">
                <a16:creationId xmlns:a16="http://schemas.microsoft.com/office/drawing/2014/main" xmlns="" id="{9098510B-65D7-4950-A0D6-1BD6D44B3F47}"/>
              </a:ext>
            </a:extLst>
          </p:cNvPr>
          <p:cNvCxnSpPr>
            <a:cxnSpLocks/>
          </p:cNvCxnSpPr>
          <p:nvPr/>
        </p:nvCxnSpPr>
        <p:spPr bwMode="auto">
          <a:xfrm>
            <a:off x="8261639" y="3504913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直接箭头连接符 13">
            <a:extLst>
              <a:ext uri="{FF2B5EF4-FFF2-40B4-BE49-F238E27FC236}">
                <a16:creationId xmlns:a16="http://schemas.microsoft.com/office/drawing/2014/main" xmlns="" id="{EB8C696C-2B88-4B71-9E88-89ED6FFE51DF}"/>
              </a:ext>
            </a:extLst>
          </p:cNvPr>
          <p:cNvCxnSpPr>
            <a:cxnSpLocks/>
          </p:cNvCxnSpPr>
          <p:nvPr/>
        </p:nvCxnSpPr>
        <p:spPr bwMode="auto">
          <a:xfrm>
            <a:off x="7547622" y="3501964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直接箭头连接符 13">
            <a:extLst>
              <a:ext uri="{FF2B5EF4-FFF2-40B4-BE49-F238E27FC236}">
                <a16:creationId xmlns:a16="http://schemas.microsoft.com/office/drawing/2014/main" xmlns="" id="{B172FB25-13E2-401D-92DF-D0C6E3D5D3E1}"/>
              </a:ext>
            </a:extLst>
          </p:cNvPr>
          <p:cNvCxnSpPr>
            <a:cxnSpLocks/>
          </p:cNvCxnSpPr>
          <p:nvPr/>
        </p:nvCxnSpPr>
        <p:spPr bwMode="auto">
          <a:xfrm>
            <a:off x="7616721" y="3504913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6" name="矩形 16">
            <a:extLst>
              <a:ext uri="{FF2B5EF4-FFF2-40B4-BE49-F238E27FC236}">
                <a16:creationId xmlns:a16="http://schemas.microsoft.com/office/drawing/2014/main" xmlns="" id="{B474F922-AF03-47B1-A54F-F4FE0A7E716D}"/>
              </a:ext>
            </a:extLst>
          </p:cNvPr>
          <p:cNvSpPr/>
          <p:nvPr/>
        </p:nvSpPr>
        <p:spPr bwMode="auto">
          <a:xfrm>
            <a:off x="7617372" y="3366500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7" name="矩形 16">
            <a:extLst>
              <a:ext uri="{FF2B5EF4-FFF2-40B4-BE49-F238E27FC236}">
                <a16:creationId xmlns:a16="http://schemas.microsoft.com/office/drawing/2014/main" xmlns="" id="{365F974C-EE51-4F6A-9877-FA8333791455}"/>
              </a:ext>
            </a:extLst>
          </p:cNvPr>
          <p:cNvSpPr/>
          <p:nvPr/>
        </p:nvSpPr>
        <p:spPr bwMode="auto">
          <a:xfrm>
            <a:off x="8261582" y="4007932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6" name="말풍선: 모서리가 둥근 사각형 165">
            <a:extLst>
              <a:ext uri="{FF2B5EF4-FFF2-40B4-BE49-F238E27FC236}">
                <a16:creationId xmlns:a16="http://schemas.microsoft.com/office/drawing/2014/main" xmlns="" id="{E210646A-A566-42C4-942C-8075DD883DDC}"/>
              </a:ext>
            </a:extLst>
          </p:cNvPr>
          <p:cNvSpPr/>
          <p:nvPr/>
        </p:nvSpPr>
        <p:spPr bwMode="auto">
          <a:xfrm>
            <a:off x="6930129" y="3546836"/>
            <a:ext cx="2005277" cy="351197"/>
          </a:xfrm>
          <a:prstGeom prst="wedgeRoundRectCallout">
            <a:avLst>
              <a:gd name="adj1" fmla="val -59557"/>
              <a:gd name="adj2" fmla="val 117466"/>
              <a:gd name="adj3" fmla="val 16667"/>
            </a:avLst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Take low-priority AC</a:t>
            </a: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8" name="矩形 16">
            <a:extLst>
              <a:ext uri="{FF2B5EF4-FFF2-40B4-BE49-F238E27FC236}">
                <a16:creationId xmlns:a16="http://schemas.microsoft.com/office/drawing/2014/main" xmlns="" id="{A31B7526-15B7-4BF3-80B3-69D2BD96F384}"/>
              </a:ext>
            </a:extLst>
          </p:cNvPr>
          <p:cNvSpPr/>
          <p:nvPr/>
        </p:nvSpPr>
        <p:spPr bwMode="auto">
          <a:xfrm>
            <a:off x="6971558" y="4007932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 dirty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1370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Possible Solution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Option 2: Wakeup delay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An </a:t>
            </a:r>
            <a:r>
              <a:rPr lang="en-US" altLang="ko-KR" dirty="0">
                <a:solidFill>
                  <a:schemeClr val="tx1"/>
                </a:solidFill>
              </a:rPr>
              <a:t>WUR STA waits for a randomly chosen period in WUR mode before waking up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If an WUR STA gets Additional Wakeup Delay Window value in multicast wake-up packet, it will </a:t>
            </a:r>
            <a:r>
              <a:rPr lang="en-US" altLang="ko-KR" dirty="0" smtClean="0"/>
              <a:t>wait </a:t>
            </a:r>
            <a:r>
              <a:rPr lang="en-US" altLang="ko-KR" dirty="0"/>
              <a:t>for a randomly chosen moment within the </a:t>
            </a:r>
            <a:r>
              <a:rPr lang="en-US" altLang="ko-KR" dirty="0" smtClean="0"/>
              <a:t>value </a:t>
            </a:r>
            <a:r>
              <a:rPr lang="en-US" altLang="ko-KR" dirty="0" smtClean="0"/>
              <a:t>before waking 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It can achieve more power </a:t>
            </a:r>
            <a:r>
              <a:rPr lang="en-US" altLang="ko-KR" dirty="0"/>
              <a:t>efficiency compared to </a:t>
            </a:r>
            <a:r>
              <a:rPr lang="en-US" altLang="ko-KR" dirty="0" smtClean="0"/>
              <a:t>option 1 because </a:t>
            </a:r>
            <a:r>
              <a:rPr lang="en-US" altLang="ko-KR" dirty="0"/>
              <a:t>differentiation </a:t>
            </a:r>
            <a:r>
              <a:rPr lang="en-US" altLang="ko-KR" dirty="0" smtClean="0"/>
              <a:t>of WUR response is conducted in WUR mode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157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4" name="直接箭头连接符 13">
            <a:extLst>
              <a:ext uri="{FF2B5EF4-FFF2-40B4-BE49-F238E27FC236}">
                <a16:creationId xmlns:a16="http://schemas.microsoft.com/office/drawing/2014/main" xmlns="" id="{458B9622-AB6D-4C94-AB51-4281F7EEB1BD}"/>
              </a:ext>
            </a:extLst>
          </p:cNvPr>
          <p:cNvCxnSpPr>
            <a:cxnSpLocks/>
          </p:cNvCxnSpPr>
          <p:nvPr/>
        </p:nvCxnSpPr>
        <p:spPr bwMode="auto">
          <a:xfrm>
            <a:off x="3526504" y="3501964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直接箭头连接符 13">
            <a:extLst>
              <a:ext uri="{FF2B5EF4-FFF2-40B4-BE49-F238E27FC236}">
                <a16:creationId xmlns:a16="http://schemas.microsoft.com/office/drawing/2014/main" xmlns="" id="{A12021AD-5FE0-475E-95C3-D7EA55E46F96}"/>
              </a:ext>
            </a:extLst>
          </p:cNvPr>
          <p:cNvCxnSpPr>
            <a:cxnSpLocks/>
          </p:cNvCxnSpPr>
          <p:nvPr/>
        </p:nvCxnSpPr>
        <p:spPr bwMode="auto">
          <a:xfrm>
            <a:off x="3595603" y="3504913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直接箭头连接符 13">
            <a:extLst>
              <a:ext uri="{FF2B5EF4-FFF2-40B4-BE49-F238E27FC236}">
                <a16:creationId xmlns:a16="http://schemas.microsoft.com/office/drawing/2014/main" xmlns="" id="{9E744B6A-76FD-40C8-B369-803D7D5E414A}"/>
              </a:ext>
            </a:extLst>
          </p:cNvPr>
          <p:cNvCxnSpPr>
            <a:cxnSpLocks/>
          </p:cNvCxnSpPr>
          <p:nvPr/>
        </p:nvCxnSpPr>
        <p:spPr bwMode="auto">
          <a:xfrm>
            <a:off x="2881586" y="3501964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直接箭头连接符 13">
            <a:extLst>
              <a:ext uri="{FF2B5EF4-FFF2-40B4-BE49-F238E27FC236}">
                <a16:creationId xmlns:a16="http://schemas.microsoft.com/office/drawing/2014/main" xmlns="" id="{958D8CC9-2E3E-41A4-8B9E-E192892B68E7}"/>
              </a:ext>
            </a:extLst>
          </p:cNvPr>
          <p:cNvCxnSpPr>
            <a:cxnSpLocks/>
          </p:cNvCxnSpPr>
          <p:nvPr/>
        </p:nvCxnSpPr>
        <p:spPr bwMode="auto">
          <a:xfrm>
            <a:off x="2950685" y="3504913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직사각형 65">
            <a:extLst>
              <a:ext uri="{FF2B5EF4-FFF2-40B4-BE49-F238E27FC236}">
                <a16:creationId xmlns:a16="http://schemas.microsoft.com/office/drawing/2014/main" xmlns="" id="{38F5B924-AEA3-4D32-A59B-3A23146834F2}"/>
              </a:ext>
            </a:extLst>
          </p:cNvPr>
          <p:cNvSpPr/>
          <p:nvPr/>
        </p:nvSpPr>
        <p:spPr bwMode="auto">
          <a:xfrm>
            <a:off x="2183992" y="4579859"/>
            <a:ext cx="54118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67" name="그룹 66">
            <a:extLst>
              <a:ext uri="{FF2B5EF4-FFF2-40B4-BE49-F238E27FC236}">
                <a16:creationId xmlns:a16="http://schemas.microsoft.com/office/drawing/2014/main" xmlns="" id="{58430E3E-9BA5-45A9-A3FC-D8890A4A8D53}"/>
              </a:ext>
            </a:extLst>
          </p:cNvPr>
          <p:cNvGrpSpPr/>
          <p:nvPr/>
        </p:nvGrpSpPr>
        <p:grpSpPr>
          <a:xfrm>
            <a:off x="2178257" y="4590988"/>
            <a:ext cx="467443" cy="142250"/>
            <a:chOff x="3224808" y="2871819"/>
            <a:chExt cx="467443" cy="142250"/>
          </a:xfrm>
        </p:grpSpPr>
        <p:sp>
          <p:nvSpPr>
            <p:cNvPr id="68" name="평행 사변형 67">
              <a:extLst>
                <a:ext uri="{FF2B5EF4-FFF2-40B4-BE49-F238E27FC236}">
                  <a16:creationId xmlns:a16="http://schemas.microsoft.com/office/drawing/2014/main" xmlns="" id="{74808B91-D548-49F0-89B0-E08942F3620D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9" name="평행 사변형 68">
              <a:extLst>
                <a:ext uri="{FF2B5EF4-FFF2-40B4-BE49-F238E27FC236}">
                  <a16:creationId xmlns:a16="http://schemas.microsoft.com/office/drawing/2014/main" xmlns="" id="{84C1C2D0-ECAC-433E-8146-932F8404CB43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평행 사변형 69">
              <a:extLst>
                <a:ext uri="{FF2B5EF4-FFF2-40B4-BE49-F238E27FC236}">
                  <a16:creationId xmlns:a16="http://schemas.microsoft.com/office/drawing/2014/main" xmlns="" id="{AB226DDE-098C-48D2-9FE9-D6C8BD216943}"/>
                </a:ext>
              </a:extLst>
            </p:cNvPr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1" name="평행 사변형 70">
              <a:extLst>
                <a:ext uri="{FF2B5EF4-FFF2-40B4-BE49-F238E27FC236}">
                  <a16:creationId xmlns:a16="http://schemas.microsoft.com/office/drawing/2014/main" xmlns="" id="{3B62A7A0-770E-4D13-B395-9CEC43426D4C}"/>
                </a:ext>
              </a:extLst>
            </p:cNvPr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60" name="직사각형 59">
            <a:extLst>
              <a:ext uri="{FF2B5EF4-FFF2-40B4-BE49-F238E27FC236}">
                <a16:creationId xmlns:a16="http://schemas.microsoft.com/office/drawing/2014/main" xmlns="" id="{E01274A9-1470-4289-B66C-F8A299CDF555}"/>
              </a:ext>
            </a:extLst>
          </p:cNvPr>
          <p:cNvSpPr/>
          <p:nvPr/>
        </p:nvSpPr>
        <p:spPr bwMode="auto">
          <a:xfrm>
            <a:off x="1937621" y="3714675"/>
            <a:ext cx="124335" cy="144464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Possible Solution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/>
              <a:t>Option 2: Wakeup delay method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September, 2017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115616" y="1751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81E9DF4F-B3E6-4A90-A5E4-6427231A5EC5}"/>
              </a:ext>
            </a:extLst>
          </p:cNvPr>
          <p:cNvSpPr/>
          <p:nvPr/>
        </p:nvSpPr>
        <p:spPr bwMode="auto">
          <a:xfrm>
            <a:off x="880579" y="2059958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83F969A0-F098-4622-AB56-CEA5C0056409}"/>
              </a:ext>
            </a:extLst>
          </p:cNvPr>
          <p:cNvSpPr/>
          <p:nvPr/>
        </p:nvSpPr>
        <p:spPr bwMode="auto">
          <a:xfrm>
            <a:off x="1566379" y="2059958"/>
            <a:ext cx="1524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xmlns="" id="{3794472B-254E-4508-9A0D-E8C57B1BB9C0}"/>
              </a:ext>
            </a:extLst>
          </p:cNvPr>
          <p:cNvSpPr/>
          <p:nvPr/>
        </p:nvSpPr>
        <p:spPr bwMode="auto">
          <a:xfrm>
            <a:off x="3092184" y="2059958"/>
            <a:ext cx="1788808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050">
                <a:solidFill>
                  <a:schemeClr val="tx1"/>
                </a:solidFill>
              </a:rPr>
              <a:t>Group ID / Multiple AIDs </a:t>
            </a:r>
          </a:p>
          <a:p>
            <a:pPr algn="ctr"/>
            <a:r>
              <a:rPr lang="en-US" altLang="ko-KR" sz="1050">
                <a:solidFill>
                  <a:schemeClr val="tx1"/>
                </a:solidFill>
              </a:rPr>
              <a:t>/ Broadcasting</a:t>
            </a:r>
            <a:endParaRPr lang="en-US" altLang="ko-KR" sz="1050" dirty="0">
              <a:solidFill>
                <a:schemeClr val="tx1"/>
              </a:solidFill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xmlns="" id="{91307387-3AA4-4BD1-828E-0228F1F2E223}"/>
              </a:ext>
            </a:extLst>
          </p:cNvPr>
          <p:cNvSpPr/>
          <p:nvPr/>
        </p:nvSpPr>
        <p:spPr bwMode="auto">
          <a:xfrm>
            <a:off x="7696636" y="2059958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FEF85A1-FBDD-449A-8EC2-AE862711A54A}"/>
              </a:ext>
            </a:extLst>
          </p:cNvPr>
          <p:cNvSpPr txBox="1"/>
          <p:nvPr/>
        </p:nvSpPr>
        <p:spPr>
          <a:xfrm>
            <a:off x="956779" y="2136158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Type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F488234-2ADA-4D70-A9F6-B2496B2E0B99}"/>
              </a:ext>
            </a:extLst>
          </p:cNvPr>
          <p:cNvSpPr txBox="1"/>
          <p:nvPr/>
        </p:nvSpPr>
        <p:spPr>
          <a:xfrm>
            <a:off x="1871179" y="2136158"/>
            <a:ext cx="7649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BSS Color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E090556-E033-4A92-B631-342CD7D029A5}"/>
              </a:ext>
            </a:extLst>
          </p:cNvPr>
          <p:cNvSpPr txBox="1"/>
          <p:nvPr/>
        </p:nvSpPr>
        <p:spPr>
          <a:xfrm>
            <a:off x="7820950" y="2136158"/>
            <a:ext cx="4251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FCS</a:t>
            </a:r>
          </a:p>
        </p:txBody>
      </p:sp>
      <p:sp>
        <p:nvSpPr>
          <p:cNvPr id="22" name="Rectangle 17">
            <a:extLst>
              <a:ext uri="{FF2B5EF4-FFF2-40B4-BE49-F238E27FC236}">
                <a16:creationId xmlns:a16="http://schemas.microsoft.com/office/drawing/2014/main" xmlns="" id="{A66B177E-CEF7-4A5B-BD07-47BFDAF20472}"/>
              </a:ext>
            </a:extLst>
          </p:cNvPr>
          <p:cNvSpPr/>
          <p:nvPr/>
        </p:nvSpPr>
        <p:spPr bwMode="auto">
          <a:xfrm>
            <a:off x="6553636" y="2059958"/>
            <a:ext cx="1143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A4E91D4-0E0E-4B16-98C7-E3FD00F7DA98}"/>
              </a:ext>
            </a:extLst>
          </p:cNvPr>
          <p:cNvSpPr txBox="1"/>
          <p:nvPr/>
        </p:nvSpPr>
        <p:spPr>
          <a:xfrm>
            <a:off x="6553636" y="2136158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Payload (Optional)</a:t>
            </a:r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xmlns="" id="{57DAC8D0-A26C-4372-A0B9-9F0AF148522C}"/>
              </a:ext>
            </a:extLst>
          </p:cNvPr>
          <p:cNvSpPr/>
          <p:nvPr/>
        </p:nvSpPr>
        <p:spPr bwMode="auto">
          <a:xfrm>
            <a:off x="4880992" y="2059958"/>
            <a:ext cx="1672644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050">
                <a:solidFill>
                  <a:schemeClr val="tx1"/>
                </a:solidFill>
              </a:rPr>
              <a:t>Additional Wakeup Delay Window</a:t>
            </a:r>
            <a:endParaRPr lang="en-US" altLang="ko-KR" sz="1050" dirty="0">
              <a:solidFill>
                <a:schemeClr val="tx1"/>
              </a:solidFill>
            </a:endParaRPr>
          </a:p>
        </p:txBody>
      </p:sp>
      <p:cxnSp>
        <p:nvCxnSpPr>
          <p:cNvPr id="29" name="直接连接符 5">
            <a:extLst>
              <a:ext uri="{FF2B5EF4-FFF2-40B4-BE49-F238E27FC236}">
                <a16:creationId xmlns:a16="http://schemas.microsoft.com/office/drawing/2014/main" xmlns="" id="{821A1F20-F415-4C49-951E-30EA1E39CA90}"/>
              </a:ext>
            </a:extLst>
          </p:cNvPr>
          <p:cNvCxnSpPr/>
          <p:nvPr/>
        </p:nvCxnSpPr>
        <p:spPr bwMode="auto">
          <a:xfrm>
            <a:off x="1215909" y="3501964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接连接符 6">
            <a:extLst>
              <a:ext uri="{FF2B5EF4-FFF2-40B4-BE49-F238E27FC236}">
                <a16:creationId xmlns:a16="http://schemas.microsoft.com/office/drawing/2014/main" xmlns="" id="{492B75D9-113C-40C0-A268-2BCA7423363B}"/>
              </a:ext>
            </a:extLst>
          </p:cNvPr>
          <p:cNvCxnSpPr/>
          <p:nvPr/>
        </p:nvCxnSpPr>
        <p:spPr bwMode="auto">
          <a:xfrm>
            <a:off x="1215909" y="3863916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矩形 7">
            <a:extLst>
              <a:ext uri="{FF2B5EF4-FFF2-40B4-BE49-F238E27FC236}">
                <a16:creationId xmlns:a16="http://schemas.microsoft.com/office/drawing/2014/main" xmlns="" id="{FF3BEFC8-C9A0-4588-85DC-55E3A70E4EF8}"/>
              </a:ext>
            </a:extLst>
          </p:cNvPr>
          <p:cNvSpPr/>
          <p:nvPr/>
        </p:nvSpPr>
        <p:spPr bwMode="auto">
          <a:xfrm>
            <a:off x="1279637" y="3285940"/>
            <a:ext cx="50405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>
                <a:solidFill>
                  <a:srgbClr val="000000"/>
                </a:solidFill>
                <a:latin typeface="Arial" charset="0"/>
                <a:ea typeface="宋体" charset="-122"/>
              </a:rPr>
              <a:t>WUF</a:t>
            </a:r>
            <a:endParaRPr lang="zh-CN" altLang="en-US" sz="9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2" name="直接连接符 9">
            <a:extLst>
              <a:ext uri="{FF2B5EF4-FFF2-40B4-BE49-F238E27FC236}">
                <a16:creationId xmlns:a16="http://schemas.microsoft.com/office/drawing/2014/main" xmlns="" id="{C74C9E44-57CE-4E13-84E3-B9E087A38A3A}"/>
              </a:ext>
            </a:extLst>
          </p:cNvPr>
          <p:cNvCxnSpPr/>
          <p:nvPr/>
        </p:nvCxnSpPr>
        <p:spPr bwMode="auto">
          <a:xfrm>
            <a:off x="1215909" y="4151948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0D22C79F-5CDB-4FAD-A83A-E7B294C14E22}"/>
              </a:ext>
            </a:extLst>
          </p:cNvPr>
          <p:cNvSpPr txBox="1"/>
          <p:nvPr/>
        </p:nvSpPr>
        <p:spPr>
          <a:xfrm>
            <a:off x="799891" y="3357948"/>
            <a:ext cx="3818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AP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19A4EA16-1C23-44FD-B574-D1E4C239BC9E}"/>
              </a:ext>
            </a:extLst>
          </p:cNvPr>
          <p:cNvSpPr txBox="1"/>
          <p:nvPr/>
        </p:nvSpPr>
        <p:spPr>
          <a:xfrm>
            <a:off x="737115" y="3719900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86B8A960-9F65-42D0-A3E0-166D7B5F3566}"/>
              </a:ext>
            </a:extLst>
          </p:cNvPr>
          <p:cNvSpPr txBox="1"/>
          <p:nvPr/>
        </p:nvSpPr>
        <p:spPr>
          <a:xfrm>
            <a:off x="324465" y="4007932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36" name="直接箭头连接符 13">
            <a:extLst>
              <a:ext uri="{FF2B5EF4-FFF2-40B4-BE49-F238E27FC236}">
                <a16:creationId xmlns:a16="http://schemas.microsoft.com/office/drawing/2014/main" xmlns="" id="{8B779886-2EC8-47CD-94A9-F60DFCBD88AE}"/>
              </a:ext>
            </a:extLst>
          </p:cNvPr>
          <p:cNvCxnSpPr/>
          <p:nvPr/>
        </p:nvCxnSpPr>
        <p:spPr bwMode="auto">
          <a:xfrm>
            <a:off x="1785125" y="3431916"/>
            <a:ext cx="0" cy="43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30E345BE-5D3F-461B-B5CE-510EE31A2C91}"/>
              </a:ext>
            </a:extLst>
          </p:cNvPr>
          <p:cNvSpPr txBox="1"/>
          <p:nvPr/>
        </p:nvSpPr>
        <p:spPr>
          <a:xfrm>
            <a:off x="28674" y="3791908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STA1: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38" name="直接连接符 21">
            <a:extLst>
              <a:ext uri="{FF2B5EF4-FFF2-40B4-BE49-F238E27FC236}">
                <a16:creationId xmlns:a16="http://schemas.microsoft.com/office/drawing/2014/main" xmlns="" id="{63BCCA3F-E26B-4F25-BF89-92612B482EB7}"/>
              </a:ext>
            </a:extLst>
          </p:cNvPr>
          <p:cNvCxnSpPr/>
          <p:nvPr/>
        </p:nvCxnSpPr>
        <p:spPr bwMode="auto">
          <a:xfrm>
            <a:off x="1215909" y="4439980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接连接符 22">
            <a:extLst>
              <a:ext uri="{FF2B5EF4-FFF2-40B4-BE49-F238E27FC236}">
                <a16:creationId xmlns:a16="http://schemas.microsoft.com/office/drawing/2014/main" xmlns="" id="{43C70A07-4EC5-4587-8508-C6239BDFCA23}"/>
              </a:ext>
            </a:extLst>
          </p:cNvPr>
          <p:cNvCxnSpPr/>
          <p:nvPr/>
        </p:nvCxnSpPr>
        <p:spPr bwMode="auto">
          <a:xfrm>
            <a:off x="1215909" y="4728012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E7A7951C-F856-4CB7-8A62-6A2295A97BCF}"/>
              </a:ext>
            </a:extLst>
          </p:cNvPr>
          <p:cNvSpPr txBox="1"/>
          <p:nvPr/>
        </p:nvSpPr>
        <p:spPr>
          <a:xfrm>
            <a:off x="737116" y="4295964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A613AD5-5369-4B1B-9780-2F60F8D346C6}"/>
              </a:ext>
            </a:extLst>
          </p:cNvPr>
          <p:cNvSpPr txBox="1"/>
          <p:nvPr/>
        </p:nvSpPr>
        <p:spPr>
          <a:xfrm>
            <a:off x="324465" y="4583996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8C0F7F77-8D6D-4ECA-A1F2-9687349C45F1}"/>
              </a:ext>
            </a:extLst>
          </p:cNvPr>
          <p:cNvSpPr txBox="1"/>
          <p:nvPr/>
        </p:nvSpPr>
        <p:spPr>
          <a:xfrm>
            <a:off x="28673" y="4367972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STA2: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43" name="直接箭头连接符 13">
            <a:extLst>
              <a:ext uri="{FF2B5EF4-FFF2-40B4-BE49-F238E27FC236}">
                <a16:creationId xmlns:a16="http://schemas.microsoft.com/office/drawing/2014/main" xmlns="" id="{44AC15A4-A7DF-42F0-B8A6-B43C4162A5E9}"/>
              </a:ext>
            </a:extLst>
          </p:cNvPr>
          <p:cNvCxnSpPr>
            <a:cxnSpLocks/>
          </p:cNvCxnSpPr>
          <p:nvPr/>
        </p:nvCxnSpPr>
        <p:spPr bwMode="auto">
          <a:xfrm>
            <a:off x="1927709" y="3501964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接箭头连接符 13">
            <a:extLst>
              <a:ext uri="{FF2B5EF4-FFF2-40B4-BE49-F238E27FC236}">
                <a16:creationId xmlns:a16="http://schemas.microsoft.com/office/drawing/2014/main" xmlns="" id="{FDB24BF1-49E6-4042-BD07-1BE43D0F0A42}"/>
              </a:ext>
            </a:extLst>
          </p:cNvPr>
          <p:cNvCxnSpPr/>
          <p:nvPr/>
        </p:nvCxnSpPr>
        <p:spPr bwMode="auto">
          <a:xfrm>
            <a:off x="1783693" y="3882357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직사각형 73">
            <a:extLst>
              <a:ext uri="{FF2B5EF4-FFF2-40B4-BE49-F238E27FC236}">
                <a16:creationId xmlns:a16="http://schemas.microsoft.com/office/drawing/2014/main" xmlns="" id="{E1A67FCE-A07D-4664-AC01-E7150B7807FE}"/>
              </a:ext>
            </a:extLst>
          </p:cNvPr>
          <p:cNvSpPr/>
          <p:nvPr/>
        </p:nvSpPr>
        <p:spPr bwMode="auto">
          <a:xfrm>
            <a:off x="1553915" y="5040252"/>
            <a:ext cx="142103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384F4CB8-08B5-4C02-B142-290ACC088139}"/>
              </a:ext>
            </a:extLst>
          </p:cNvPr>
          <p:cNvSpPr txBox="1"/>
          <p:nvPr/>
        </p:nvSpPr>
        <p:spPr>
          <a:xfrm>
            <a:off x="1659097" y="4984245"/>
            <a:ext cx="1348446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Contention Window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76" name="평행 사변형 75">
            <a:extLst>
              <a:ext uri="{FF2B5EF4-FFF2-40B4-BE49-F238E27FC236}">
                <a16:creationId xmlns:a16="http://schemas.microsoft.com/office/drawing/2014/main" xmlns="" id="{6855B948-1D27-43A3-B782-AB15BF048195}"/>
              </a:ext>
            </a:extLst>
          </p:cNvPr>
          <p:cNvSpPr/>
          <p:nvPr/>
        </p:nvSpPr>
        <p:spPr bwMode="auto">
          <a:xfrm>
            <a:off x="3139908" y="5036109"/>
            <a:ext cx="144016" cy="142250"/>
          </a:xfrm>
          <a:prstGeom prst="parallelogram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8409255B-E6EC-4232-9FAE-082CBEBB96D1}"/>
              </a:ext>
            </a:extLst>
          </p:cNvPr>
          <p:cNvSpPr txBox="1"/>
          <p:nvPr/>
        </p:nvSpPr>
        <p:spPr>
          <a:xfrm>
            <a:off x="3223165" y="4984245"/>
            <a:ext cx="1176925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Random Backoff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86" name="직사각형 85">
            <a:extLst>
              <a:ext uri="{FF2B5EF4-FFF2-40B4-BE49-F238E27FC236}">
                <a16:creationId xmlns:a16="http://schemas.microsoft.com/office/drawing/2014/main" xmlns="" id="{3693B26C-0970-4FB0-876E-6DC41931C81D}"/>
              </a:ext>
            </a:extLst>
          </p:cNvPr>
          <p:cNvSpPr/>
          <p:nvPr/>
        </p:nvSpPr>
        <p:spPr bwMode="auto">
          <a:xfrm>
            <a:off x="6924797" y="4579859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87" name="그룹 86">
            <a:extLst>
              <a:ext uri="{FF2B5EF4-FFF2-40B4-BE49-F238E27FC236}">
                <a16:creationId xmlns:a16="http://schemas.microsoft.com/office/drawing/2014/main" xmlns="" id="{B6985E5B-A671-428F-A03D-EE8478D12CA9}"/>
              </a:ext>
            </a:extLst>
          </p:cNvPr>
          <p:cNvGrpSpPr/>
          <p:nvPr/>
        </p:nvGrpSpPr>
        <p:grpSpPr>
          <a:xfrm>
            <a:off x="6919062" y="4590988"/>
            <a:ext cx="467443" cy="142250"/>
            <a:chOff x="3224808" y="2871819"/>
            <a:chExt cx="467443" cy="142250"/>
          </a:xfrm>
        </p:grpSpPr>
        <p:sp>
          <p:nvSpPr>
            <p:cNvPr id="88" name="평행 사변형 87">
              <a:extLst>
                <a:ext uri="{FF2B5EF4-FFF2-40B4-BE49-F238E27FC236}">
                  <a16:creationId xmlns:a16="http://schemas.microsoft.com/office/drawing/2014/main" xmlns="" id="{497C3BA7-BE68-420C-94AD-457865E0E95C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89" name="평행 사변형 88">
              <a:extLst>
                <a:ext uri="{FF2B5EF4-FFF2-40B4-BE49-F238E27FC236}">
                  <a16:creationId xmlns:a16="http://schemas.microsoft.com/office/drawing/2014/main" xmlns="" id="{7808DBE2-33CC-4824-9B0F-288CBD4A7A2E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0" name="평행 사변형 89">
              <a:extLst>
                <a:ext uri="{FF2B5EF4-FFF2-40B4-BE49-F238E27FC236}">
                  <a16:creationId xmlns:a16="http://schemas.microsoft.com/office/drawing/2014/main" xmlns="" id="{43833C83-61B5-4902-B30D-C76807884550}"/>
                </a:ext>
              </a:extLst>
            </p:cNvPr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1" name="평행 사변형 90">
              <a:extLst>
                <a:ext uri="{FF2B5EF4-FFF2-40B4-BE49-F238E27FC236}">
                  <a16:creationId xmlns:a16="http://schemas.microsoft.com/office/drawing/2014/main" xmlns="" id="{9D1A7778-4CDA-4D35-A87B-561E6994512A}"/>
                </a:ext>
              </a:extLst>
            </p:cNvPr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92" name="직사각형 91">
            <a:extLst>
              <a:ext uri="{FF2B5EF4-FFF2-40B4-BE49-F238E27FC236}">
                <a16:creationId xmlns:a16="http://schemas.microsoft.com/office/drawing/2014/main" xmlns="" id="{018BF86F-AB5C-454F-A5E2-D7EC67B9C0A6}"/>
              </a:ext>
            </a:extLst>
          </p:cNvPr>
          <p:cNvSpPr/>
          <p:nvPr/>
        </p:nvSpPr>
        <p:spPr bwMode="auto">
          <a:xfrm>
            <a:off x="6816640" y="3995064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93" name="그룹 92">
            <a:extLst>
              <a:ext uri="{FF2B5EF4-FFF2-40B4-BE49-F238E27FC236}">
                <a16:creationId xmlns:a16="http://schemas.microsoft.com/office/drawing/2014/main" xmlns="" id="{8CCD2E41-2EEA-43DE-8EFF-C66401231262}"/>
              </a:ext>
            </a:extLst>
          </p:cNvPr>
          <p:cNvGrpSpPr/>
          <p:nvPr/>
        </p:nvGrpSpPr>
        <p:grpSpPr>
          <a:xfrm>
            <a:off x="6810905" y="4006193"/>
            <a:ext cx="251419" cy="142250"/>
            <a:chOff x="3224808" y="2871819"/>
            <a:chExt cx="251419" cy="142250"/>
          </a:xfrm>
        </p:grpSpPr>
        <p:sp>
          <p:nvSpPr>
            <p:cNvPr id="94" name="평행 사변형 93">
              <a:extLst>
                <a:ext uri="{FF2B5EF4-FFF2-40B4-BE49-F238E27FC236}">
                  <a16:creationId xmlns:a16="http://schemas.microsoft.com/office/drawing/2014/main" xmlns="" id="{FA185E9C-BF21-44D4-A8A8-30C331EAD3AC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5" name="평행 사변형 94">
              <a:extLst>
                <a:ext uri="{FF2B5EF4-FFF2-40B4-BE49-F238E27FC236}">
                  <a16:creationId xmlns:a16="http://schemas.microsoft.com/office/drawing/2014/main" xmlns="" id="{1B2B741D-ECBA-420C-BA45-D428B1261ADD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96" name="直接连接符 5">
            <a:extLst>
              <a:ext uri="{FF2B5EF4-FFF2-40B4-BE49-F238E27FC236}">
                <a16:creationId xmlns:a16="http://schemas.microsoft.com/office/drawing/2014/main" xmlns="" id="{6D5598E2-11CD-46FD-9A09-283ED73752D6}"/>
              </a:ext>
            </a:extLst>
          </p:cNvPr>
          <p:cNvCxnSpPr/>
          <p:nvPr/>
        </p:nvCxnSpPr>
        <p:spPr bwMode="auto">
          <a:xfrm>
            <a:off x="5840925" y="3501964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直接连接符 6">
            <a:extLst>
              <a:ext uri="{FF2B5EF4-FFF2-40B4-BE49-F238E27FC236}">
                <a16:creationId xmlns:a16="http://schemas.microsoft.com/office/drawing/2014/main" xmlns="" id="{3D9C2191-BAAB-4EDF-AD0A-3A0AB8D75940}"/>
              </a:ext>
            </a:extLst>
          </p:cNvPr>
          <p:cNvCxnSpPr/>
          <p:nvPr/>
        </p:nvCxnSpPr>
        <p:spPr bwMode="auto">
          <a:xfrm>
            <a:off x="5840925" y="3863916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矩形 7">
            <a:extLst>
              <a:ext uri="{FF2B5EF4-FFF2-40B4-BE49-F238E27FC236}">
                <a16:creationId xmlns:a16="http://schemas.microsoft.com/office/drawing/2014/main" xmlns="" id="{C3821153-D056-4BFE-BEA3-81DC882FC829}"/>
              </a:ext>
            </a:extLst>
          </p:cNvPr>
          <p:cNvSpPr/>
          <p:nvPr/>
        </p:nvSpPr>
        <p:spPr bwMode="auto">
          <a:xfrm>
            <a:off x="5909739" y="3285940"/>
            <a:ext cx="50405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>
                <a:solidFill>
                  <a:srgbClr val="000000"/>
                </a:solidFill>
                <a:latin typeface="Arial" charset="0"/>
                <a:ea typeface="宋体" charset="-122"/>
              </a:rPr>
              <a:t>WUF</a:t>
            </a:r>
            <a:endParaRPr lang="zh-CN" altLang="en-US" sz="9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9" name="直接连接符 9">
            <a:extLst>
              <a:ext uri="{FF2B5EF4-FFF2-40B4-BE49-F238E27FC236}">
                <a16:creationId xmlns:a16="http://schemas.microsoft.com/office/drawing/2014/main" xmlns="" id="{0FDB289A-535B-4160-A0BC-BF14DB5ED928}"/>
              </a:ext>
            </a:extLst>
          </p:cNvPr>
          <p:cNvCxnSpPr/>
          <p:nvPr/>
        </p:nvCxnSpPr>
        <p:spPr bwMode="auto">
          <a:xfrm>
            <a:off x="5840925" y="4151948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892A6ABF-D16D-4453-A0C2-3965BDEAE0DF}"/>
              </a:ext>
            </a:extLst>
          </p:cNvPr>
          <p:cNvSpPr txBox="1"/>
          <p:nvPr/>
        </p:nvSpPr>
        <p:spPr>
          <a:xfrm>
            <a:off x="5424907" y="3357948"/>
            <a:ext cx="3818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AP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659B936A-CB1C-4242-A569-C6CC9B83AB06}"/>
              </a:ext>
            </a:extLst>
          </p:cNvPr>
          <p:cNvSpPr txBox="1"/>
          <p:nvPr/>
        </p:nvSpPr>
        <p:spPr>
          <a:xfrm>
            <a:off x="5362131" y="3719900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4A6CD5A6-5957-4F76-925C-E1F03EA09176}"/>
              </a:ext>
            </a:extLst>
          </p:cNvPr>
          <p:cNvSpPr txBox="1"/>
          <p:nvPr/>
        </p:nvSpPr>
        <p:spPr>
          <a:xfrm>
            <a:off x="4949481" y="4007932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03" name="直接箭头连接符 13">
            <a:extLst>
              <a:ext uri="{FF2B5EF4-FFF2-40B4-BE49-F238E27FC236}">
                <a16:creationId xmlns:a16="http://schemas.microsoft.com/office/drawing/2014/main" xmlns="" id="{D76476FF-3740-46CB-8488-78C79FABB70A}"/>
              </a:ext>
            </a:extLst>
          </p:cNvPr>
          <p:cNvCxnSpPr/>
          <p:nvPr/>
        </p:nvCxnSpPr>
        <p:spPr bwMode="auto">
          <a:xfrm>
            <a:off x="6415227" y="3431916"/>
            <a:ext cx="0" cy="43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8D890120-D718-443C-84DD-A8CBAA0DF733}"/>
              </a:ext>
            </a:extLst>
          </p:cNvPr>
          <p:cNvSpPr txBox="1"/>
          <p:nvPr/>
        </p:nvSpPr>
        <p:spPr>
          <a:xfrm>
            <a:off x="4653690" y="3791908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STA1: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05" name="直接连接符 21">
            <a:extLst>
              <a:ext uri="{FF2B5EF4-FFF2-40B4-BE49-F238E27FC236}">
                <a16:creationId xmlns:a16="http://schemas.microsoft.com/office/drawing/2014/main" xmlns="" id="{9E128B3E-4603-4E6D-89BC-C67A55978710}"/>
              </a:ext>
            </a:extLst>
          </p:cNvPr>
          <p:cNvCxnSpPr/>
          <p:nvPr/>
        </p:nvCxnSpPr>
        <p:spPr bwMode="auto">
          <a:xfrm>
            <a:off x="5840925" y="4439980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接连接符 22">
            <a:extLst>
              <a:ext uri="{FF2B5EF4-FFF2-40B4-BE49-F238E27FC236}">
                <a16:creationId xmlns:a16="http://schemas.microsoft.com/office/drawing/2014/main" xmlns="" id="{401B98B9-12D9-4AC5-8600-BA211B94785C}"/>
              </a:ext>
            </a:extLst>
          </p:cNvPr>
          <p:cNvCxnSpPr/>
          <p:nvPr/>
        </p:nvCxnSpPr>
        <p:spPr bwMode="auto">
          <a:xfrm>
            <a:off x="5840925" y="4728012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C146B824-465F-4785-8815-D212F5F90FC2}"/>
              </a:ext>
            </a:extLst>
          </p:cNvPr>
          <p:cNvSpPr txBox="1"/>
          <p:nvPr/>
        </p:nvSpPr>
        <p:spPr>
          <a:xfrm>
            <a:off x="5362132" y="4295964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F1270A6C-16BD-4951-AFD3-42CF763537B1}"/>
              </a:ext>
            </a:extLst>
          </p:cNvPr>
          <p:cNvSpPr txBox="1"/>
          <p:nvPr/>
        </p:nvSpPr>
        <p:spPr>
          <a:xfrm>
            <a:off x="4949481" y="4583996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D28FB71F-FA72-49F0-BB65-82E12A0E631A}"/>
              </a:ext>
            </a:extLst>
          </p:cNvPr>
          <p:cNvSpPr txBox="1"/>
          <p:nvPr/>
        </p:nvSpPr>
        <p:spPr>
          <a:xfrm>
            <a:off x="4653689" y="4367972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STA2: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10" name="直接箭头连接符 13">
            <a:extLst>
              <a:ext uri="{FF2B5EF4-FFF2-40B4-BE49-F238E27FC236}">
                <a16:creationId xmlns:a16="http://schemas.microsoft.com/office/drawing/2014/main" xmlns="" id="{7BF021C3-7381-4F08-851A-C76E670FF76F}"/>
              </a:ext>
            </a:extLst>
          </p:cNvPr>
          <p:cNvCxnSpPr>
            <a:cxnSpLocks/>
          </p:cNvCxnSpPr>
          <p:nvPr/>
        </p:nvCxnSpPr>
        <p:spPr bwMode="auto">
          <a:xfrm>
            <a:off x="6557811" y="3501964"/>
            <a:ext cx="0" cy="2343047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直接箭头连接符 13">
            <a:extLst>
              <a:ext uri="{FF2B5EF4-FFF2-40B4-BE49-F238E27FC236}">
                <a16:creationId xmlns:a16="http://schemas.microsoft.com/office/drawing/2014/main" xmlns="" id="{42BC4A11-913F-4626-8804-2D5CF0FC0A02}"/>
              </a:ext>
            </a:extLst>
          </p:cNvPr>
          <p:cNvCxnSpPr/>
          <p:nvPr/>
        </p:nvCxnSpPr>
        <p:spPr bwMode="auto">
          <a:xfrm>
            <a:off x="6413795" y="3882357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5" name="직사각형 114">
            <a:extLst>
              <a:ext uri="{FF2B5EF4-FFF2-40B4-BE49-F238E27FC236}">
                <a16:creationId xmlns:a16="http://schemas.microsoft.com/office/drawing/2014/main" xmlns="" id="{4D64D8FB-80C3-4C71-95EE-7772932A3508}"/>
              </a:ext>
            </a:extLst>
          </p:cNvPr>
          <p:cNvSpPr/>
          <p:nvPr/>
        </p:nvSpPr>
        <p:spPr bwMode="auto">
          <a:xfrm>
            <a:off x="5798044" y="6093510"/>
            <a:ext cx="142103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xmlns="" id="{38180952-39D6-4FD0-935D-B8D2E3E56485}"/>
              </a:ext>
            </a:extLst>
          </p:cNvPr>
          <p:cNvSpPr txBox="1"/>
          <p:nvPr/>
        </p:nvSpPr>
        <p:spPr>
          <a:xfrm>
            <a:off x="5903226" y="6037503"/>
            <a:ext cx="1348446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Contention Window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17" name="평행 사변형 116">
            <a:extLst>
              <a:ext uri="{FF2B5EF4-FFF2-40B4-BE49-F238E27FC236}">
                <a16:creationId xmlns:a16="http://schemas.microsoft.com/office/drawing/2014/main" xmlns="" id="{89FEBD55-E786-4743-8479-AA27422596AA}"/>
              </a:ext>
            </a:extLst>
          </p:cNvPr>
          <p:cNvSpPr/>
          <p:nvPr/>
        </p:nvSpPr>
        <p:spPr bwMode="auto">
          <a:xfrm>
            <a:off x="7384037" y="6089367"/>
            <a:ext cx="144016" cy="142250"/>
          </a:xfrm>
          <a:prstGeom prst="parallelogram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xmlns="" id="{6EC0C3E8-9A48-4F87-BDA3-E4793FE8EBE6}"/>
              </a:ext>
            </a:extLst>
          </p:cNvPr>
          <p:cNvSpPr txBox="1"/>
          <p:nvPr/>
        </p:nvSpPr>
        <p:spPr>
          <a:xfrm>
            <a:off x="7467294" y="6037503"/>
            <a:ext cx="1176925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Random Backoff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27" name="직사각형 126">
            <a:extLst>
              <a:ext uri="{FF2B5EF4-FFF2-40B4-BE49-F238E27FC236}">
                <a16:creationId xmlns:a16="http://schemas.microsoft.com/office/drawing/2014/main" xmlns="" id="{8D929A8F-CF9F-405D-91E6-F8BA953A3E01}"/>
              </a:ext>
            </a:extLst>
          </p:cNvPr>
          <p:cNvSpPr/>
          <p:nvPr/>
        </p:nvSpPr>
        <p:spPr bwMode="auto">
          <a:xfrm>
            <a:off x="7009609" y="5700547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128" name="그룹 127">
            <a:extLst>
              <a:ext uri="{FF2B5EF4-FFF2-40B4-BE49-F238E27FC236}">
                <a16:creationId xmlns:a16="http://schemas.microsoft.com/office/drawing/2014/main" xmlns="" id="{794AF28F-48F9-4CB8-ADE5-57D0D08B5C96}"/>
              </a:ext>
            </a:extLst>
          </p:cNvPr>
          <p:cNvGrpSpPr/>
          <p:nvPr/>
        </p:nvGrpSpPr>
        <p:grpSpPr>
          <a:xfrm>
            <a:off x="7003874" y="5711676"/>
            <a:ext cx="685602" cy="142250"/>
            <a:chOff x="3224808" y="2871819"/>
            <a:chExt cx="685602" cy="142250"/>
          </a:xfrm>
        </p:grpSpPr>
        <p:sp>
          <p:nvSpPr>
            <p:cNvPr id="129" name="평행 사변형 128">
              <a:extLst>
                <a:ext uri="{FF2B5EF4-FFF2-40B4-BE49-F238E27FC236}">
                  <a16:creationId xmlns:a16="http://schemas.microsoft.com/office/drawing/2014/main" xmlns="" id="{159BFBF7-0E76-417D-ABF5-F3FFD95E16DA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0" name="평행 사변형 129">
              <a:extLst>
                <a:ext uri="{FF2B5EF4-FFF2-40B4-BE49-F238E27FC236}">
                  <a16:creationId xmlns:a16="http://schemas.microsoft.com/office/drawing/2014/main" xmlns="" id="{18C1DB97-7024-4AC3-AA44-A0B4BA770177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1" name="평행 사변형 130">
              <a:extLst>
                <a:ext uri="{FF2B5EF4-FFF2-40B4-BE49-F238E27FC236}">
                  <a16:creationId xmlns:a16="http://schemas.microsoft.com/office/drawing/2014/main" xmlns="" id="{5796A540-0FBA-45BD-906C-7899DB99490F}"/>
                </a:ext>
              </a:extLst>
            </p:cNvPr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2" name="평행 사변형 131">
              <a:extLst>
                <a:ext uri="{FF2B5EF4-FFF2-40B4-BE49-F238E27FC236}">
                  <a16:creationId xmlns:a16="http://schemas.microsoft.com/office/drawing/2014/main" xmlns="" id="{73168A6E-0EB1-49FA-90EB-C0600982AD82}"/>
                </a:ext>
              </a:extLst>
            </p:cNvPr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0" name="평행 사변형 159">
              <a:extLst>
                <a:ext uri="{FF2B5EF4-FFF2-40B4-BE49-F238E27FC236}">
                  <a16:creationId xmlns:a16="http://schemas.microsoft.com/office/drawing/2014/main" xmlns="" id="{697737A3-0305-4EF7-AD3E-819B25B0FE7C}"/>
                </a:ext>
              </a:extLst>
            </p:cNvPr>
            <p:cNvSpPr/>
            <p:nvPr/>
          </p:nvSpPr>
          <p:spPr bwMode="auto">
            <a:xfrm>
              <a:off x="365899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1" name="평행 사변형 160">
              <a:extLst>
                <a:ext uri="{FF2B5EF4-FFF2-40B4-BE49-F238E27FC236}">
                  <a16:creationId xmlns:a16="http://schemas.microsoft.com/office/drawing/2014/main" xmlns="" id="{814A1B4F-02EB-4EEF-9FDD-378A5080015A}"/>
                </a:ext>
              </a:extLst>
            </p:cNvPr>
            <p:cNvSpPr/>
            <p:nvPr/>
          </p:nvSpPr>
          <p:spPr bwMode="auto">
            <a:xfrm>
              <a:off x="3766394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33" name="직사각형 132">
            <a:extLst>
              <a:ext uri="{FF2B5EF4-FFF2-40B4-BE49-F238E27FC236}">
                <a16:creationId xmlns:a16="http://schemas.microsoft.com/office/drawing/2014/main" xmlns="" id="{611CDB23-F669-49D3-8290-85FC2D203726}"/>
              </a:ext>
            </a:extLst>
          </p:cNvPr>
          <p:cNvSpPr/>
          <p:nvPr/>
        </p:nvSpPr>
        <p:spPr bwMode="auto">
          <a:xfrm>
            <a:off x="6930532" y="5115752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134" name="그룹 133">
            <a:extLst>
              <a:ext uri="{FF2B5EF4-FFF2-40B4-BE49-F238E27FC236}">
                <a16:creationId xmlns:a16="http://schemas.microsoft.com/office/drawing/2014/main" xmlns="" id="{32DF6C8B-4623-4530-A2CE-2B02467764B7}"/>
              </a:ext>
            </a:extLst>
          </p:cNvPr>
          <p:cNvGrpSpPr/>
          <p:nvPr/>
        </p:nvGrpSpPr>
        <p:grpSpPr>
          <a:xfrm>
            <a:off x="6924797" y="5126881"/>
            <a:ext cx="575269" cy="143344"/>
            <a:chOff x="3224808" y="2871819"/>
            <a:chExt cx="575269" cy="143344"/>
          </a:xfrm>
        </p:grpSpPr>
        <p:sp>
          <p:nvSpPr>
            <p:cNvPr id="135" name="평행 사변형 134">
              <a:extLst>
                <a:ext uri="{FF2B5EF4-FFF2-40B4-BE49-F238E27FC236}">
                  <a16:creationId xmlns:a16="http://schemas.microsoft.com/office/drawing/2014/main" xmlns="" id="{A77A45EC-CB8B-41E5-A58B-5C34C731AEDA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6" name="평행 사변형 135">
              <a:extLst>
                <a:ext uri="{FF2B5EF4-FFF2-40B4-BE49-F238E27FC236}">
                  <a16:creationId xmlns:a16="http://schemas.microsoft.com/office/drawing/2014/main" xmlns="" id="{358C4E08-8A18-4B27-A769-0A998D0C96AD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2" name="평행 사변형 161">
              <a:extLst>
                <a:ext uri="{FF2B5EF4-FFF2-40B4-BE49-F238E27FC236}">
                  <a16:creationId xmlns:a16="http://schemas.microsoft.com/office/drawing/2014/main" xmlns="" id="{6FABB452-FC54-4669-B428-804FF6106C18}"/>
                </a:ext>
              </a:extLst>
            </p:cNvPr>
            <p:cNvSpPr/>
            <p:nvPr/>
          </p:nvSpPr>
          <p:spPr bwMode="auto">
            <a:xfrm>
              <a:off x="3440708" y="2872802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3" name="평행 사변형 162">
              <a:extLst>
                <a:ext uri="{FF2B5EF4-FFF2-40B4-BE49-F238E27FC236}">
                  <a16:creationId xmlns:a16="http://schemas.microsoft.com/office/drawing/2014/main" xmlns="" id="{AE871ABA-2EBD-4E3C-ACB0-47EBAA6AE7F9}"/>
                </a:ext>
              </a:extLst>
            </p:cNvPr>
            <p:cNvSpPr/>
            <p:nvPr/>
          </p:nvSpPr>
          <p:spPr bwMode="auto">
            <a:xfrm>
              <a:off x="3548111" y="2872802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4" name="평행 사변형 163">
              <a:extLst>
                <a:ext uri="{FF2B5EF4-FFF2-40B4-BE49-F238E27FC236}">
                  <a16:creationId xmlns:a16="http://schemas.microsoft.com/office/drawing/2014/main" xmlns="" id="{C13F870A-61FA-4123-8DEA-02EA35A3D95A}"/>
                </a:ext>
              </a:extLst>
            </p:cNvPr>
            <p:cNvSpPr/>
            <p:nvPr/>
          </p:nvSpPr>
          <p:spPr bwMode="auto">
            <a:xfrm>
              <a:off x="3656061" y="2872913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37" name="直接连接符 6">
            <a:extLst>
              <a:ext uri="{FF2B5EF4-FFF2-40B4-BE49-F238E27FC236}">
                <a16:creationId xmlns:a16="http://schemas.microsoft.com/office/drawing/2014/main" xmlns="" id="{E5E42CDC-BB9C-456F-86B7-03DAB462918E}"/>
              </a:ext>
            </a:extLst>
          </p:cNvPr>
          <p:cNvCxnSpPr/>
          <p:nvPr/>
        </p:nvCxnSpPr>
        <p:spPr bwMode="auto">
          <a:xfrm>
            <a:off x="5840925" y="4984604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直接连接符 9">
            <a:extLst>
              <a:ext uri="{FF2B5EF4-FFF2-40B4-BE49-F238E27FC236}">
                <a16:creationId xmlns:a16="http://schemas.microsoft.com/office/drawing/2014/main" xmlns="" id="{51A47876-4872-452D-8FEA-464FB11D671D}"/>
              </a:ext>
            </a:extLst>
          </p:cNvPr>
          <p:cNvCxnSpPr/>
          <p:nvPr/>
        </p:nvCxnSpPr>
        <p:spPr bwMode="auto">
          <a:xfrm>
            <a:off x="5840925" y="5272636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xmlns="" id="{CBA30FF6-572E-4BD2-A7AF-D40C821D86BD}"/>
              </a:ext>
            </a:extLst>
          </p:cNvPr>
          <p:cNvSpPr txBox="1"/>
          <p:nvPr/>
        </p:nvSpPr>
        <p:spPr>
          <a:xfrm>
            <a:off x="5362131" y="4840588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xmlns="" id="{72776DA3-AFA5-4A37-AB10-64B92E3820BB}"/>
              </a:ext>
            </a:extLst>
          </p:cNvPr>
          <p:cNvSpPr txBox="1"/>
          <p:nvPr/>
        </p:nvSpPr>
        <p:spPr>
          <a:xfrm>
            <a:off x="4949481" y="5128620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xmlns="" id="{BA696071-F352-4291-8D2E-3D9B571D5C62}"/>
              </a:ext>
            </a:extLst>
          </p:cNvPr>
          <p:cNvSpPr txBox="1"/>
          <p:nvPr/>
        </p:nvSpPr>
        <p:spPr>
          <a:xfrm>
            <a:off x="4653690" y="4912596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STA3: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42" name="直接连接符 21">
            <a:extLst>
              <a:ext uri="{FF2B5EF4-FFF2-40B4-BE49-F238E27FC236}">
                <a16:creationId xmlns:a16="http://schemas.microsoft.com/office/drawing/2014/main" xmlns="" id="{6F94D0F4-5E64-49D1-8BEC-3218D2C6EE77}"/>
              </a:ext>
            </a:extLst>
          </p:cNvPr>
          <p:cNvCxnSpPr/>
          <p:nvPr/>
        </p:nvCxnSpPr>
        <p:spPr bwMode="auto">
          <a:xfrm>
            <a:off x="5840925" y="5560668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直接连接符 22">
            <a:extLst>
              <a:ext uri="{FF2B5EF4-FFF2-40B4-BE49-F238E27FC236}">
                <a16:creationId xmlns:a16="http://schemas.microsoft.com/office/drawing/2014/main" xmlns="" id="{DF3375BA-6DCF-4C25-970F-C1E2D24C87A2}"/>
              </a:ext>
            </a:extLst>
          </p:cNvPr>
          <p:cNvCxnSpPr/>
          <p:nvPr/>
        </p:nvCxnSpPr>
        <p:spPr bwMode="auto">
          <a:xfrm>
            <a:off x="5840925" y="5848700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xmlns="" id="{4E7AA134-8A14-442C-A7BC-D196DBEB4262}"/>
              </a:ext>
            </a:extLst>
          </p:cNvPr>
          <p:cNvSpPr txBox="1"/>
          <p:nvPr/>
        </p:nvSpPr>
        <p:spPr>
          <a:xfrm>
            <a:off x="5362132" y="5416652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xmlns="" id="{00778FBC-4F78-47F1-A946-6A93341B31A4}"/>
              </a:ext>
            </a:extLst>
          </p:cNvPr>
          <p:cNvSpPr txBox="1"/>
          <p:nvPr/>
        </p:nvSpPr>
        <p:spPr>
          <a:xfrm>
            <a:off x="4949481" y="5704684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xmlns="" id="{7380E7CC-4E48-48A7-8FFB-1F141FF40137}"/>
              </a:ext>
            </a:extLst>
          </p:cNvPr>
          <p:cNvSpPr txBox="1"/>
          <p:nvPr/>
        </p:nvSpPr>
        <p:spPr>
          <a:xfrm>
            <a:off x="4653689" y="5488660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STA4: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47" name="直接箭头连接符 13">
            <a:extLst>
              <a:ext uri="{FF2B5EF4-FFF2-40B4-BE49-F238E27FC236}">
                <a16:creationId xmlns:a16="http://schemas.microsoft.com/office/drawing/2014/main" xmlns="" id="{DB6ED352-A030-46C9-9233-69037AF74522}"/>
              </a:ext>
            </a:extLst>
          </p:cNvPr>
          <p:cNvCxnSpPr/>
          <p:nvPr/>
        </p:nvCxnSpPr>
        <p:spPr bwMode="auto">
          <a:xfrm>
            <a:off x="6413795" y="5003045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直接箭头连接符 13">
            <a:extLst>
              <a:ext uri="{FF2B5EF4-FFF2-40B4-BE49-F238E27FC236}">
                <a16:creationId xmlns:a16="http://schemas.microsoft.com/office/drawing/2014/main" xmlns="" id="{BC299A0A-C61D-470B-BB88-C78C244DAEF4}"/>
              </a:ext>
            </a:extLst>
          </p:cNvPr>
          <p:cNvCxnSpPr/>
          <p:nvPr/>
        </p:nvCxnSpPr>
        <p:spPr bwMode="auto">
          <a:xfrm>
            <a:off x="6413795" y="4434823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1" name="말풍선: 사각형 2050">
            <a:extLst>
              <a:ext uri="{FF2B5EF4-FFF2-40B4-BE49-F238E27FC236}">
                <a16:creationId xmlns:a16="http://schemas.microsoft.com/office/drawing/2014/main" xmlns="" id="{E79F45AB-C9D9-4057-9DF8-F62813C9DD43}"/>
              </a:ext>
            </a:extLst>
          </p:cNvPr>
          <p:cNvSpPr/>
          <p:nvPr/>
        </p:nvSpPr>
        <p:spPr bwMode="auto">
          <a:xfrm>
            <a:off x="2537159" y="4249314"/>
            <a:ext cx="1212807" cy="177155"/>
          </a:xfrm>
          <a:prstGeom prst="wedgeRectCallout">
            <a:avLst>
              <a:gd name="adj1" fmla="val -90648"/>
              <a:gd name="adj2" fmla="val -8087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Wakeup PCR</a:t>
            </a: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3" name="矩形 16">
            <a:extLst>
              <a:ext uri="{FF2B5EF4-FFF2-40B4-BE49-F238E27FC236}">
                <a16:creationId xmlns:a16="http://schemas.microsoft.com/office/drawing/2014/main" xmlns="" id="{575A4B73-050B-460A-9EB7-957FE35B3EE9}"/>
              </a:ext>
            </a:extLst>
          </p:cNvPr>
          <p:cNvSpPr/>
          <p:nvPr/>
        </p:nvSpPr>
        <p:spPr bwMode="auto">
          <a:xfrm>
            <a:off x="2951336" y="3366500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6" name="矩形 16">
            <a:extLst>
              <a:ext uri="{FF2B5EF4-FFF2-40B4-BE49-F238E27FC236}">
                <a16:creationId xmlns:a16="http://schemas.microsoft.com/office/drawing/2014/main" xmlns="" id="{23DB9D85-649C-463E-9549-E62CC8C30BC9}"/>
              </a:ext>
            </a:extLst>
          </p:cNvPr>
          <p:cNvSpPr/>
          <p:nvPr/>
        </p:nvSpPr>
        <p:spPr bwMode="auto">
          <a:xfrm>
            <a:off x="3595546" y="4007932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77" name="直接箭头连接符 13">
            <a:extLst>
              <a:ext uri="{FF2B5EF4-FFF2-40B4-BE49-F238E27FC236}">
                <a16:creationId xmlns:a16="http://schemas.microsoft.com/office/drawing/2014/main" xmlns="" id="{97D0A825-EB76-4320-828D-D6136D7718EE}"/>
              </a:ext>
            </a:extLst>
          </p:cNvPr>
          <p:cNvCxnSpPr>
            <a:cxnSpLocks/>
          </p:cNvCxnSpPr>
          <p:nvPr/>
        </p:nvCxnSpPr>
        <p:spPr bwMode="auto">
          <a:xfrm>
            <a:off x="8292452" y="3501964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直接箭头连接符 13">
            <a:extLst>
              <a:ext uri="{FF2B5EF4-FFF2-40B4-BE49-F238E27FC236}">
                <a16:creationId xmlns:a16="http://schemas.microsoft.com/office/drawing/2014/main" xmlns="" id="{23B92E11-A4ED-4B80-80DC-B02710F82A94}"/>
              </a:ext>
            </a:extLst>
          </p:cNvPr>
          <p:cNvCxnSpPr>
            <a:cxnSpLocks/>
          </p:cNvCxnSpPr>
          <p:nvPr/>
        </p:nvCxnSpPr>
        <p:spPr bwMode="auto">
          <a:xfrm>
            <a:off x="8361551" y="3504913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直接箭头连接符 13">
            <a:extLst>
              <a:ext uri="{FF2B5EF4-FFF2-40B4-BE49-F238E27FC236}">
                <a16:creationId xmlns:a16="http://schemas.microsoft.com/office/drawing/2014/main" xmlns="" id="{B6462A0C-DDC3-4069-93B2-D5CD8371CC60}"/>
              </a:ext>
            </a:extLst>
          </p:cNvPr>
          <p:cNvCxnSpPr>
            <a:cxnSpLocks/>
          </p:cNvCxnSpPr>
          <p:nvPr/>
        </p:nvCxnSpPr>
        <p:spPr bwMode="auto">
          <a:xfrm>
            <a:off x="7647534" y="3501964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直接箭头连接符 13">
            <a:extLst>
              <a:ext uri="{FF2B5EF4-FFF2-40B4-BE49-F238E27FC236}">
                <a16:creationId xmlns:a16="http://schemas.microsoft.com/office/drawing/2014/main" xmlns="" id="{44107FA2-C0C0-4415-B065-7400FF4CD1A6}"/>
              </a:ext>
            </a:extLst>
          </p:cNvPr>
          <p:cNvCxnSpPr>
            <a:cxnSpLocks/>
          </p:cNvCxnSpPr>
          <p:nvPr/>
        </p:nvCxnSpPr>
        <p:spPr bwMode="auto">
          <a:xfrm>
            <a:off x="7716633" y="3504913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3" name="矩形 16">
            <a:extLst>
              <a:ext uri="{FF2B5EF4-FFF2-40B4-BE49-F238E27FC236}">
                <a16:creationId xmlns:a16="http://schemas.microsoft.com/office/drawing/2014/main" xmlns="" id="{47FE1F0A-656F-4B4D-90F2-908EB993154D}"/>
              </a:ext>
            </a:extLst>
          </p:cNvPr>
          <p:cNvSpPr/>
          <p:nvPr/>
        </p:nvSpPr>
        <p:spPr bwMode="auto">
          <a:xfrm>
            <a:off x="7717284" y="3366500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4" name="矩形 16">
            <a:extLst>
              <a:ext uri="{FF2B5EF4-FFF2-40B4-BE49-F238E27FC236}">
                <a16:creationId xmlns:a16="http://schemas.microsoft.com/office/drawing/2014/main" xmlns="" id="{B52CB2A7-5D54-4737-8D1A-B91073D016C3}"/>
              </a:ext>
            </a:extLst>
          </p:cNvPr>
          <p:cNvSpPr/>
          <p:nvPr/>
        </p:nvSpPr>
        <p:spPr bwMode="auto">
          <a:xfrm>
            <a:off x="8361494" y="4007932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2" name="矩形 16">
            <a:extLst>
              <a:ext uri="{FF2B5EF4-FFF2-40B4-BE49-F238E27FC236}">
                <a16:creationId xmlns:a16="http://schemas.microsoft.com/office/drawing/2014/main" xmlns="" id="{0EF4CD8C-1FD5-4A92-A367-B568891586A8}"/>
              </a:ext>
            </a:extLst>
          </p:cNvPr>
          <p:cNvSpPr/>
          <p:nvPr/>
        </p:nvSpPr>
        <p:spPr bwMode="auto">
          <a:xfrm>
            <a:off x="7071470" y="4007932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 dirty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48" name="直接箭头连接符 13">
            <a:extLst>
              <a:ext uri="{FF2B5EF4-FFF2-40B4-BE49-F238E27FC236}">
                <a16:creationId xmlns:a16="http://schemas.microsoft.com/office/drawing/2014/main" xmlns="" id="{2E683290-0A22-401E-A03E-54C2CC67F428}"/>
              </a:ext>
            </a:extLst>
          </p:cNvPr>
          <p:cNvCxnSpPr>
            <a:cxnSpLocks/>
          </p:cNvCxnSpPr>
          <p:nvPr/>
        </p:nvCxnSpPr>
        <p:spPr bwMode="auto">
          <a:xfrm>
            <a:off x="2053729" y="3859186"/>
            <a:ext cx="0" cy="289257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0" name="직사각형 149">
            <a:extLst>
              <a:ext uri="{FF2B5EF4-FFF2-40B4-BE49-F238E27FC236}">
                <a16:creationId xmlns:a16="http://schemas.microsoft.com/office/drawing/2014/main" xmlns="" id="{94763B9D-437A-4E6B-8581-6AB69988ABCC}"/>
              </a:ext>
            </a:extLst>
          </p:cNvPr>
          <p:cNvSpPr/>
          <p:nvPr/>
        </p:nvSpPr>
        <p:spPr bwMode="auto">
          <a:xfrm>
            <a:off x="2058052" y="3996579"/>
            <a:ext cx="54118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151" name="그룹 150">
            <a:extLst>
              <a:ext uri="{FF2B5EF4-FFF2-40B4-BE49-F238E27FC236}">
                <a16:creationId xmlns:a16="http://schemas.microsoft.com/office/drawing/2014/main" xmlns="" id="{0E91A84C-4585-4347-ABA2-669E6484981F}"/>
              </a:ext>
            </a:extLst>
          </p:cNvPr>
          <p:cNvGrpSpPr/>
          <p:nvPr/>
        </p:nvGrpSpPr>
        <p:grpSpPr>
          <a:xfrm>
            <a:off x="2052317" y="4007708"/>
            <a:ext cx="251419" cy="142250"/>
            <a:chOff x="3224808" y="2871819"/>
            <a:chExt cx="251419" cy="142250"/>
          </a:xfrm>
        </p:grpSpPr>
        <p:sp>
          <p:nvSpPr>
            <p:cNvPr id="152" name="평행 사변형 151">
              <a:extLst>
                <a:ext uri="{FF2B5EF4-FFF2-40B4-BE49-F238E27FC236}">
                  <a16:creationId xmlns:a16="http://schemas.microsoft.com/office/drawing/2014/main" xmlns="" id="{981168E4-C4DA-4573-883E-D1306A490E2F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53" name="평행 사변형 152">
              <a:extLst>
                <a:ext uri="{FF2B5EF4-FFF2-40B4-BE49-F238E27FC236}">
                  <a16:creationId xmlns:a16="http://schemas.microsoft.com/office/drawing/2014/main" xmlns="" id="{BBEBEC7B-B1E2-4FBE-9BF4-84323A85F041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55" name="직사각형 154">
            <a:extLst>
              <a:ext uri="{FF2B5EF4-FFF2-40B4-BE49-F238E27FC236}">
                <a16:creationId xmlns:a16="http://schemas.microsoft.com/office/drawing/2014/main" xmlns="" id="{C3F416B7-5347-4E06-912E-81AE587CDCB3}"/>
              </a:ext>
            </a:extLst>
          </p:cNvPr>
          <p:cNvSpPr/>
          <p:nvPr/>
        </p:nvSpPr>
        <p:spPr bwMode="auto">
          <a:xfrm>
            <a:off x="212199" y="5040252"/>
            <a:ext cx="142103" cy="144464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xmlns="" id="{277AB380-EF24-4C47-B6E6-8907B9CF5E68}"/>
              </a:ext>
            </a:extLst>
          </p:cNvPr>
          <p:cNvSpPr txBox="1"/>
          <p:nvPr/>
        </p:nvSpPr>
        <p:spPr>
          <a:xfrm>
            <a:off x="317381" y="4984245"/>
            <a:ext cx="1056700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Wakeup Delay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xmlns="" id="{16AECB48-0086-4B57-A90B-67A5345DA4C9}"/>
              </a:ext>
            </a:extLst>
          </p:cNvPr>
          <p:cNvSpPr txBox="1"/>
          <p:nvPr/>
        </p:nvSpPr>
        <p:spPr>
          <a:xfrm>
            <a:off x="4658920" y="6041057"/>
            <a:ext cx="1056700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Wakeup Delay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65" name="직사각형 164">
            <a:extLst>
              <a:ext uri="{FF2B5EF4-FFF2-40B4-BE49-F238E27FC236}">
                <a16:creationId xmlns:a16="http://schemas.microsoft.com/office/drawing/2014/main" xmlns="" id="{F5E01732-8F7E-4868-AA77-90059DD12428}"/>
              </a:ext>
            </a:extLst>
          </p:cNvPr>
          <p:cNvSpPr/>
          <p:nvPr/>
        </p:nvSpPr>
        <p:spPr bwMode="auto">
          <a:xfrm>
            <a:off x="1937621" y="4286298"/>
            <a:ext cx="244139" cy="144464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cxnSp>
        <p:nvCxnSpPr>
          <p:cNvPr id="166" name="直接箭头连接符 13">
            <a:extLst>
              <a:ext uri="{FF2B5EF4-FFF2-40B4-BE49-F238E27FC236}">
                <a16:creationId xmlns:a16="http://schemas.microsoft.com/office/drawing/2014/main" xmlns="" id="{44A128C7-3177-4537-A260-33359DB4909F}"/>
              </a:ext>
            </a:extLst>
          </p:cNvPr>
          <p:cNvCxnSpPr>
            <a:cxnSpLocks/>
          </p:cNvCxnSpPr>
          <p:nvPr/>
        </p:nvCxnSpPr>
        <p:spPr bwMode="auto">
          <a:xfrm>
            <a:off x="2178257" y="4443981"/>
            <a:ext cx="0" cy="289257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0" name="矩形 16">
            <a:extLst>
              <a:ext uri="{FF2B5EF4-FFF2-40B4-BE49-F238E27FC236}">
                <a16:creationId xmlns:a16="http://schemas.microsoft.com/office/drawing/2014/main" xmlns="" id="{2FD52542-F7B1-474C-8B6F-D0E87911ABE4}"/>
              </a:ext>
            </a:extLst>
          </p:cNvPr>
          <p:cNvSpPr/>
          <p:nvPr/>
        </p:nvSpPr>
        <p:spPr bwMode="auto">
          <a:xfrm>
            <a:off x="2308549" y="4006536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 dirty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7" name="직사각형 166">
            <a:extLst>
              <a:ext uri="{FF2B5EF4-FFF2-40B4-BE49-F238E27FC236}">
                <a16:creationId xmlns:a16="http://schemas.microsoft.com/office/drawing/2014/main" xmlns="" id="{F31AE5AE-9DA7-45F8-ABD0-F243266B566C}"/>
              </a:ext>
            </a:extLst>
          </p:cNvPr>
          <p:cNvSpPr/>
          <p:nvPr/>
        </p:nvSpPr>
        <p:spPr bwMode="auto">
          <a:xfrm>
            <a:off x="6564109" y="3714675"/>
            <a:ext cx="252531" cy="148512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cxnSp>
        <p:nvCxnSpPr>
          <p:cNvPr id="168" name="直接箭头连接符 13">
            <a:extLst>
              <a:ext uri="{FF2B5EF4-FFF2-40B4-BE49-F238E27FC236}">
                <a16:creationId xmlns:a16="http://schemas.microsoft.com/office/drawing/2014/main" xmlns="" id="{BF648CF7-F9C2-4C1E-847A-477E274BD482}"/>
              </a:ext>
            </a:extLst>
          </p:cNvPr>
          <p:cNvCxnSpPr>
            <a:cxnSpLocks/>
          </p:cNvCxnSpPr>
          <p:nvPr/>
        </p:nvCxnSpPr>
        <p:spPr bwMode="auto">
          <a:xfrm>
            <a:off x="6810331" y="3859186"/>
            <a:ext cx="0" cy="289257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6" name="직사각형 185">
            <a:extLst>
              <a:ext uri="{FF2B5EF4-FFF2-40B4-BE49-F238E27FC236}">
                <a16:creationId xmlns:a16="http://schemas.microsoft.com/office/drawing/2014/main" xmlns="" id="{A8D0F2FB-D754-474F-8E91-A6347C8E30AC}"/>
              </a:ext>
            </a:extLst>
          </p:cNvPr>
          <p:cNvSpPr/>
          <p:nvPr/>
        </p:nvSpPr>
        <p:spPr bwMode="auto">
          <a:xfrm>
            <a:off x="6564110" y="4292458"/>
            <a:ext cx="360688" cy="144464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cxnSp>
        <p:nvCxnSpPr>
          <p:cNvPr id="187" name="直接箭头连接符 13">
            <a:extLst>
              <a:ext uri="{FF2B5EF4-FFF2-40B4-BE49-F238E27FC236}">
                <a16:creationId xmlns:a16="http://schemas.microsoft.com/office/drawing/2014/main" xmlns="" id="{1EF5876F-ADE1-41E0-A8ED-17A270DA3E50}"/>
              </a:ext>
            </a:extLst>
          </p:cNvPr>
          <p:cNvCxnSpPr>
            <a:cxnSpLocks/>
          </p:cNvCxnSpPr>
          <p:nvPr/>
        </p:nvCxnSpPr>
        <p:spPr bwMode="auto">
          <a:xfrm>
            <a:off x="6918488" y="4436969"/>
            <a:ext cx="0" cy="289257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直接箭头连接符 13">
            <a:extLst>
              <a:ext uri="{FF2B5EF4-FFF2-40B4-BE49-F238E27FC236}">
                <a16:creationId xmlns:a16="http://schemas.microsoft.com/office/drawing/2014/main" xmlns="" id="{55E9EF25-CADE-49EC-949F-DEA9C8FF8AD7}"/>
              </a:ext>
            </a:extLst>
          </p:cNvPr>
          <p:cNvCxnSpPr>
            <a:cxnSpLocks/>
          </p:cNvCxnSpPr>
          <p:nvPr/>
        </p:nvCxnSpPr>
        <p:spPr bwMode="auto">
          <a:xfrm>
            <a:off x="6924223" y="4980176"/>
            <a:ext cx="0" cy="289257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直接箭头连接符 13">
            <a:extLst>
              <a:ext uri="{FF2B5EF4-FFF2-40B4-BE49-F238E27FC236}">
                <a16:creationId xmlns:a16="http://schemas.microsoft.com/office/drawing/2014/main" xmlns="" id="{4A892360-0F29-4125-A180-E02077840C2F}"/>
              </a:ext>
            </a:extLst>
          </p:cNvPr>
          <p:cNvCxnSpPr>
            <a:cxnSpLocks/>
          </p:cNvCxnSpPr>
          <p:nvPr/>
        </p:nvCxnSpPr>
        <p:spPr bwMode="auto">
          <a:xfrm>
            <a:off x="7003300" y="5554172"/>
            <a:ext cx="0" cy="289257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2" name="말풍선: 사각형 191">
            <a:extLst>
              <a:ext uri="{FF2B5EF4-FFF2-40B4-BE49-F238E27FC236}">
                <a16:creationId xmlns:a16="http://schemas.microsoft.com/office/drawing/2014/main" xmlns="" id="{CA67D5E0-C2EF-4C68-92E2-D9FE3B5AAEE7}"/>
              </a:ext>
            </a:extLst>
          </p:cNvPr>
          <p:cNvSpPr/>
          <p:nvPr/>
        </p:nvSpPr>
        <p:spPr bwMode="auto">
          <a:xfrm>
            <a:off x="7326737" y="4249314"/>
            <a:ext cx="1212807" cy="177155"/>
          </a:xfrm>
          <a:prstGeom prst="wedgeRectCallout">
            <a:avLst>
              <a:gd name="adj1" fmla="val -90648"/>
              <a:gd name="adj2" fmla="val -8087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Wakeup PCR</a:t>
            </a: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3" name="직사각형 202">
            <a:extLst>
              <a:ext uri="{FF2B5EF4-FFF2-40B4-BE49-F238E27FC236}">
                <a16:creationId xmlns:a16="http://schemas.microsoft.com/office/drawing/2014/main" xmlns="" id="{B9B197A4-E4A6-4034-A91F-E8A65A5828FD}"/>
              </a:ext>
            </a:extLst>
          </p:cNvPr>
          <p:cNvSpPr/>
          <p:nvPr/>
        </p:nvSpPr>
        <p:spPr bwMode="auto">
          <a:xfrm>
            <a:off x="6564110" y="5410390"/>
            <a:ext cx="442988" cy="144464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209" name="말풍선: 모서리가 둥근 사각형 208">
            <a:extLst>
              <a:ext uri="{FF2B5EF4-FFF2-40B4-BE49-F238E27FC236}">
                <a16:creationId xmlns:a16="http://schemas.microsoft.com/office/drawing/2014/main" xmlns="" id="{E182D167-FD0F-4D63-875C-4524BE6C4F51}"/>
              </a:ext>
            </a:extLst>
          </p:cNvPr>
          <p:cNvSpPr/>
          <p:nvPr/>
        </p:nvSpPr>
        <p:spPr bwMode="auto">
          <a:xfrm>
            <a:off x="2090138" y="2973008"/>
            <a:ext cx="1642424" cy="351197"/>
          </a:xfrm>
          <a:prstGeom prst="wedgeRoundRectCallout">
            <a:avLst>
              <a:gd name="adj1" fmla="val -58493"/>
              <a:gd name="adj2" fmla="val 161584"/>
              <a:gd name="adj3" fmla="val 16667"/>
            </a:avLst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Shorter Additional Wakeup Delay Window</a:t>
            </a: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0" name="말풍선: 모서리가 둥근 사각형 209">
            <a:extLst>
              <a:ext uri="{FF2B5EF4-FFF2-40B4-BE49-F238E27FC236}">
                <a16:creationId xmlns:a16="http://schemas.microsoft.com/office/drawing/2014/main" xmlns="" id="{F6D857E0-8979-4C38-BEF6-941A2FC5A8BE}"/>
              </a:ext>
            </a:extLst>
          </p:cNvPr>
          <p:cNvSpPr/>
          <p:nvPr/>
        </p:nvSpPr>
        <p:spPr bwMode="auto">
          <a:xfrm>
            <a:off x="6721487" y="2973008"/>
            <a:ext cx="1642424" cy="351197"/>
          </a:xfrm>
          <a:prstGeom prst="wedgeRoundRectCallout">
            <a:avLst>
              <a:gd name="adj1" fmla="val -58493"/>
              <a:gd name="adj2" fmla="val 161584"/>
              <a:gd name="adj3" fmla="val 16667"/>
            </a:avLst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Longer Additional Wakeup Delay Window</a:t>
            </a: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2" name="직사각형 211">
            <a:extLst>
              <a:ext uri="{FF2B5EF4-FFF2-40B4-BE49-F238E27FC236}">
                <a16:creationId xmlns:a16="http://schemas.microsoft.com/office/drawing/2014/main" xmlns="" id="{C3862FA8-61BE-42FF-ADF3-8A3E67D4060B}"/>
              </a:ext>
            </a:extLst>
          </p:cNvPr>
          <p:cNvSpPr/>
          <p:nvPr/>
        </p:nvSpPr>
        <p:spPr bwMode="auto">
          <a:xfrm>
            <a:off x="6564110" y="4832023"/>
            <a:ext cx="367960" cy="144464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169" name="직사각형 168">
            <a:extLst>
              <a:ext uri="{FF2B5EF4-FFF2-40B4-BE49-F238E27FC236}">
                <a16:creationId xmlns:a16="http://schemas.microsoft.com/office/drawing/2014/main" xmlns="" id="{C3F416B7-5347-4E06-912E-81AE587CDCB3}"/>
              </a:ext>
            </a:extLst>
          </p:cNvPr>
          <p:cNvSpPr/>
          <p:nvPr/>
        </p:nvSpPr>
        <p:spPr bwMode="auto">
          <a:xfrm>
            <a:off x="4546204" y="6122309"/>
            <a:ext cx="142103" cy="144464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345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Summary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September, 2017</a:t>
            </a:r>
            <a:endParaRPr lang="en-GB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kern="0" dirty="0"/>
              <a:t>We have discussed in-depth methods </a:t>
            </a:r>
            <a:r>
              <a:rPr lang="en-US" altLang="ko-KR" dirty="0"/>
              <a:t>to wake up multiple </a:t>
            </a:r>
            <a:r>
              <a:rPr lang="en-US" altLang="ko-KR" dirty="0" smtClean="0"/>
              <a:t>WUR STAs</a:t>
            </a:r>
            <a:r>
              <a:rPr lang="en-US" altLang="ko-KR" kern="0" dirty="0" smtClean="0"/>
              <a:t> </a:t>
            </a:r>
            <a:r>
              <a:rPr lang="en-US" altLang="ko-KR" kern="0" dirty="0"/>
              <a:t>for avoiding collisions and achieving power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kern="0" dirty="0"/>
              <a:t>It is convenient that AC differentiation method just </a:t>
            </a:r>
            <a:r>
              <a:rPr lang="en-US" altLang="ko-KR" kern="0" dirty="0" smtClean="0"/>
              <a:t>reuse existing 802.11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kern="0" dirty="0" smtClean="0"/>
              <a:t>However</a:t>
            </a:r>
            <a:r>
              <a:rPr lang="en-US" altLang="ko-KR" kern="0" dirty="0"/>
              <a:t>, it can causes power consumption for additional </a:t>
            </a:r>
            <a:r>
              <a:rPr lang="en-US" altLang="ko-KR" kern="0" dirty="0" err="1"/>
              <a:t>backoff</a:t>
            </a:r>
            <a:r>
              <a:rPr lang="en-US" altLang="ko-KR" kern="0" dirty="0"/>
              <a:t> compared to wake up delay method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kern="0" dirty="0"/>
              <a:t>Wake up delay method needs a new parameter but it can effectively distribute </a:t>
            </a:r>
            <a:r>
              <a:rPr lang="en-US" altLang="ko-KR" kern="0" dirty="0" smtClean="0"/>
              <a:t>WUR </a:t>
            </a:r>
            <a:r>
              <a:rPr lang="en-US" altLang="ko-KR" kern="0" dirty="0"/>
              <a:t>responses and achieve </a:t>
            </a:r>
            <a:r>
              <a:rPr lang="en-US" altLang="ko-KR" kern="0" dirty="0" smtClean="0"/>
              <a:t>more power </a:t>
            </a:r>
            <a:r>
              <a:rPr lang="en-US" altLang="ko-KR" kern="0" dirty="0"/>
              <a:t>efficiency compared to AC differentiation method</a:t>
            </a:r>
          </a:p>
        </p:txBody>
      </p:sp>
    </p:spTree>
    <p:extLst>
      <p:ext uri="{BB962C8B-B14F-4D97-AF65-F5344CB8AC3E}">
        <p14:creationId xmlns:p14="http://schemas.microsoft.com/office/powerpoint/2010/main" val="502136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46473</TotalTime>
  <Words>999</Words>
  <Application>Microsoft Office PowerPoint</Application>
  <PresentationFormat>화면 슬라이드 쇼(4:3)</PresentationFormat>
  <Paragraphs>260</Paragraphs>
  <Slides>11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21" baseType="lpstr">
      <vt:lpstr>Arial Unicode MS</vt:lpstr>
      <vt:lpstr>MS Gothic</vt:lpstr>
      <vt:lpstr>宋体</vt:lpstr>
      <vt:lpstr>굴림</vt:lpstr>
      <vt:lpstr>돋움</vt:lpstr>
      <vt:lpstr>맑은 고딕</vt:lpstr>
      <vt:lpstr>Arial</vt:lpstr>
      <vt:lpstr>Garamond</vt:lpstr>
      <vt:lpstr>Times New Roman</vt:lpstr>
      <vt:lpstr>Office 테마</vt:lpstr>
      <vt:lpstr>Considerations for WUR Response</vt:lpstr>
      <vt:lpstr>Introduction</vt:lpstr>
      <vt:lpstr>Problem Definition</vt:lpstr>
      <vt:lpstr>Possible Solution</vt:lpstr>
      <vt:lpstr>Possible Solution</vt:lpstr>
      <vt:lpstr>Possible Solution</vt:lpstr>
      <vt:lpstr>Possible Solution</vt:lpstr>
      <vt:lpstr>Possible Solution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김서욱/선임연구원/차세대표준(연)IoT팀(suhwook.kim@lge.com)</cp:lastModifiedBy>
  <cp:revision>699</cp:revision>
  <cp:lastPrinted>1601-01-01T00:00:00Z</cp:lastPrinted>
  <dcterms:created xsi:type="dcterms:W3CDTF">2016-12-14T01:56:24Z</dcterms:created>
  <dcterms:modified xsi:type="dcterms:W3CDTF">2017-09-06T21:55:16Z</dcterms:modified>
</cp:coreProperties>
</file>