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79" r:id="rId22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0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011B6A1-AF59-43EA-9F4D-5D6BBAF7FE5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802.11-17/1355r0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WUR Preamble Evaluation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2017-MM-DD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026294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0" name="Document" r:id="rId4" imgW="8463037" imgH="2506166" progId="Word.Document.8">
                  <p:embed/>
                </p:oleObj>
              </mc:Choice>
              <mc:Fallback>
                <p:oleObj name="Document" r:id="rId4" imgW="8463037" imgH="250616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9D07-48EC-46F1-8C56-C257E8B83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Simulation – Post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37454-024D-4D93-91FD-4ECD74F3B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81200"/>
            <a:ext cx="8288868" cy="4519509"/>
          </a:xfrm>
        </p:spPr>
        <p:txBody>
          <a:bodyPr/>
          <a:lstStyle/>
          <a:p>
            <a:r>
              <a:rPr lang="en-US" dirty="0"/>
              <a:t>Probability of Detection</a:t>
            </a:r>
          </a:p>
          <a:p>
            <a:pPr lvl="1"/>
            <a:r>
              <a:rPr lang="en-US" dirty="0"/>
              <a:t>(1 - Probability of Detection) versus SNR</a:t>
            </a:r>
          </a:p>
          <a:p>
            <a:r>
              <a:rPr lang="en-US" dirty="0"/>
              <a:t>Timing Error</a:t>
            </a:r>
          </a:p>
          <a:p>
            <a:pPr lvl="1"/>
            <a:r>
              <a:rPr lang="en-US" dirty="0"/>
              <a:t>Selected only the cases where the preamble was detected.  In cases where the preamble was not detected the timing value is meaningless</a:t>
            </a:r>
          </a:p>
          <a:p>
            <a:pPr lvl="1"/>
            <a:r>
              <a:rPr lang="en-US" dirty="0"/>
              <a:t>Plotted Four Different Timing Error Metrics, versus SNR</a:t>
            </a:r>
          </a:p>
          <a:p>
            <a:pPr marL="1432586" lvl="2" indent="-457200">
              <a:buFont typeface="+mj-lt"/>
              <a:buAutoNum type="arabicPeriod"/>
            </a:pPr>
            <a:r>
              <a:rPr lang="en-US" sz="2200" b="1" dirty="0"/>
              <a:t>95</a:t>
            </a:r>
            <a:r>
              <a:rPr lang="en-US" sz="2200" b="1" baseline="30000" dirty="0"/>
              <a:t>th</a:t>
            </a:r>
            <a:r>
              <a:rPr lang="en-US" sz="2200" b="1" dirty="0"/>
              <a:t> Percentile of the Timing Error</a:t>
            </a:r>
          </a:p>
          <a:p>
            <a:pPr marL="1432586" lvl="2" indent="-457200">
              <a:buFont typeface="+mj-lt"/>
              <a:buAutoNum type="arabicPeriod"/>
            </a:pPr>
            <a:r>
              <a:rPr lang="en-US" sz="2200" b="1" dirty="0"/>
              <a:t>Fraction of Timing Errors &gt; 1 µs</a:t>
            </a:r>
          </a:p>
          <a:p>
            <a:pPr marL="1005854" lvl="1" indent="-457200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98F7B-32D9-4AF1-979C-62FC3A3A06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52263-B905-4D53-BEF1-315A3ECE8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4388FB-47B6-4B83-BD4E-3362ECD0D9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747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C757B-48BF-41DD-99D5-A02A2A5B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sz="3600" dirty="0"/>
              <a:t>Probability of Detection – AWGN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4D9D4-3C89-4AA3-8523-546E42C867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F5881-01A4-4CB9-955A-E583128CAA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C7C93-9613-4C57-BAF8-36B702BA8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4BB9F54-F898-4F49-BA78-2C0953EF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743791"/>
            <a:ext cx="8288868" cy="1114209"/>
          </a:xfrm>
        </p:spPr>
        <p:txBody>
          <a:bodyPr/>
          <a:lstStyle/>
          <a:p>
            <a:r>
              <a:rPr lang="en-US" sz="2000" dirty="0"/>
              <a:t>In the “Alternating One and Zeros” design, sometime the “side peaks” exceed the main peak, so its probability of detection is better than the other designs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A11E33-D1D0-4822-9541-ED60EA594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31626"/>
            <a:ext cx="9401635" cy="40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96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8A442-5685-4592-B0AA-8168C62D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975360"/>
          </a:xfrm>
        </p:spPr>
        <p:txBody>
          <a:bodyPr/>
          <a:lstStyle/>
          <a:p>
            <a:r>
              <a:rPr lang="en-US" sz="3600" dirty="0"/>
              <a:t>Timing Error Metric #1 – AWGN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61629-10A8-49D1-9FBB-8AB2609975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795AB-3E77-44B8-8EED-888054FDA5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B9C83D-C28F-45C2-904A-5D200D7DD0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382FFD-24EC-4846-8D90-3D2D0F989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943600"/>
            <a:ext cx="8288868" cy="914400"/>
          </a:xfrm>
        </p:spPr>
        <p:txBody>
          <a:bodyPr/>
          <a:lstStyle/>
          <a:p>
            <a:r>
              <a:rPr lang="en-US" sz="2000" dirty="0"/>
              <a:t>In the “Alternating One and Zeros” design is much worse than the other two designs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168FF5-0C63-42FB-B9CC-BE05FDFCD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46" y="1600200"/>
            <a:ext cx="9216313" cy="409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53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32BC-C1F5-443B-9BCA-FE9CD81C1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975360"/>
          </a:xfrm>
        </p:spPr>
        <p:txBody>
          <a:bodyPr/>
          <a:lstStyle/>
          <a:p>
            <a:r>
              <a:rPr lang="en-US" sz="3600" dirty="0"/>
              <a:t>Timing Error Metric #2 – AWGN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CE81B-249F-419C-A7D9-D60BFECB3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F4217-ED0F-4102-A958-0ADDA3F5AF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058ABA-E48D-4A55-81A4-0B6BEE3585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DB0D3FA-476E-4786-ADF2-713710CC6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943600"/>
            <a:ext cx="8288868" cy="914400"/>
          </a:xfrm>
        </p:spPr>
        <p:txBody>
          <a:bodyPr/>
          <a:lstStyle/>
          <a:p>
            <a:r>
              <a:rPr lang="en-US" sz="2000" dirty="0"/>
              <a:t>In the “Alternating One and Zeros” design is much worse than the other two designs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5D98CB-95ED-4D5D-9B34-DF58A2ACC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01" y="1600200"/>
            <a:ext cx="9236305" cy="418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11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C757B-48BF-41DD-99D5-A02A2A5B9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sz="3600" dirty="0"/>
              <a:t>Probability of Detection – Model 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4D9D4-3C89-4AA3-8523-546E42C867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F5881-01A4-4CB9-955A-E583128CAA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C7C93-9613-4C57-BAF8-36B702BA8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4F54A9-995C-492A-B523-5DE5B855A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71" y="1845087"/>
            <a:ext cx="9422029" cy="409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061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8A442-5685-4592-B0AA-8168C62D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975360"/>
          </a:xfrm>
        </p:spPr>
        <p:txBody>
          <a:bodyPr/>
          <a:lstStyle/>
          <a:p>
            <a:r>
              <a:rPr lang="en-US" sz="3600" dirty="0"/>
              <a:t>Timing Error Metric #1 – Model 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61629-10A8-49D1-9FBB-8AB2609975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795AB-3E77-44B8-8EED-888054FDA5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B9C83D-C28F-45C2-904A-5D200D7DD0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02F2FC7-02A6-4FF5-BFA6-8121804C1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943600"/>
            <a:ext cx="8288868" cy="914400"/>
          </a:xfrm>
        </p:spPr>
        <p:txBody>
          <a:bodyPr/>
          <a:lstStyle/>
          <a:p>
            <a:r>
              <a:rPr lang="en-US" sz="2000" dirty="0"/>
              <a:t>In the “Alternating One and Zeros” design is much worse than the other two designs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29A4BA7-EEDD-467A-A9F6-16FC99C98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01" y="1661160"/>
            <a:ext cx="9236305" cy="412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42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32BC-C1F5-443B-9BCA-FE9CD81C1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975360"/>
          </a:xfrm>
        </p:spPr>
        <p:txBody>
          <a:bodyPr/>
          <a:lstStyle/>
          <a:p>
            <a:r>
              <a:rPr lang="en-US" sz="3600" dirty="0"/>
              <a:t>Timing Error Metric #2 – Model 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CE81B-249F-419C-A7D9-D60BFECB3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F4217-ED0F-4102-A958-0ADDA3F5AF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058ABA-E48D-4A55-81A4-0B6BEE3585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60C9ED0-47AF-43B9-BB56-1E5827A92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69" y="5943600"/>
            <a:ext cx="8288868" cy="914400"/>
          </a:xfrm>
        </p:spPr>
        <p:txBody>
          <a:bodyPr/>
          <a:lstStyle/>
          <a:p>
            <a:r>
              <a:rPr lang="en-US" sz="2000" dirty="0"/>
              <a:t>In the “Alternating One and Zeros” design is much worse than the other two designs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B5639A-2A21-4E2E-B31B-CCCF67D14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14" y="1600200"/>
            <a:ext cx="9236305" cy="414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77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66CA2-4BEC-45E1-9989-7427F4A76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sz="3600" dirty="0"/>
              <a:t>Target SNR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ADAED-B6D6-445D-8C1F-E0F609445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57401"/>
            <a:ext cx="8288868" cy="457200"/>
          </a:xfrm>
        </p:spPr>
        <p:txBody>
          <a:bodyPr/>
          <a:lstStyle/>
          <a:p>
            <a:r>
              <a:rPr lang="en-US" dirty="0"/>
              <a:t>Earlier Data Field simulations [4] for 62.5 kb/s data rate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47D91-52FB-4428-9AEC-290A74D37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5AF5E-08A5-4BF4-9119-2F98D29AE7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E6E93D-0D2E-4CE0-ACA2-1750C48FB3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BB2D403-CCEA-41B0-9B8C-695BEAED4E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4054110"/>
              </p:ext>
            </p:extLst>
          </p:nvPr>
        </p:nvGraphicFramePr>
        <p:xfrm>
          <a:off x="468761" y="3048000"/>
          <a:ext cx="8731412" cy="1848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Design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Data Rate (kb/s)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</a:rPr>
                        <a:t>10%-PER SNR (dB) AWGN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marL="0" marR="0" lvl="0" indent="0" algn="ctr" defTabSz="5029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10%-PER SNR (dB) Model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D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0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Repetition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Code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-9.3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-2.9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32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BCC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&amp; Manchester Code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-12.3</a:t>
                      </a:r>
                    </a:p>
                  </a:txBody>
                  <a:tcPr marL="86061" marR="86061" marT="43031" marB="430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</a:rPr>
                        <a:t>-5.3</a:t>
                      </a:r>
                    </a:p>
                  </a:txBody>
                  <a:tcPr marL="86061" marR="86061" marT="43031" marB="430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0D15CA-BC25-4465-A316-843272349D60}"/>
              </a:ext>
            </a:extLst>
          </p:cNvPr>
          <p:cNvSpPr txBox="1">
            <a:spLocks/>
          </p:cNvSpPr>
          <p:nvPr/>
        </p:nvSpPr>
        <p:spPr bwMode="auto">
          <a:xfrm>
            <a:off x="609600" y="5644605"/>
            <a:ext cx="8288868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SNR measured with 20 MHz bandwidth</a:t>
            </a:r>
          </a:p>
        </p:txBody>
      </p:sp>
    </p:spTree>
    <p:extLst>
      <p:ext uri="{BB962C8B-B14F-4D97-AF65-F5344CB8AC3E}">
        <p14:creationId xmlns:p14="http://schemas.microsoft.com/office/powerpoint/2010/main" val="1886239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266A-20CB-4884-A0D8-EC0993E7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sz="3000" dirty="0"/>
              <a:t>62.5 kb/s – Repetition Code &amp; Manchester Code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9979974-1B89-4966-81CE-CF44428E4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708748"/>
              </p:ext>
            </p:extLst>
          </p:nvPr>
        </p:nvGraphicFramePr>
        <p:xfrm>
          <a:off x="228600" y="1752600"/>
          <a:ext cx="9296399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815">
                  <a:extLst>
                    <a:ext uri="{9D8B030D-6E8A-4147-A177-3AD203B41FA5}">
                      <a16:colId xmlns:a16="http://schemas.microsoft.com/office/drawing/2014/main" val="319900567"/>
                    </a:ext>
                  </a:extLst>
                </a:gridCol>
                <a:gridCol w="1114185">
                  <a:extLst>
                    <a:ext uri="{9D8B030D-6E8A-4147-A177-3AD203B41FA5}">
                      <a16:colId xmlns:a16="http://schemas.microsoft.com/office/drawing/2014/main" val="3053256615"/>
                    </a:ext>
                  </a:extLst>
                </a:gridCol>
                <a:gridCol w="1385687">
                  <a:extLst>
                    <a:ext uri="{9D8B030D-6E8A-4147-A177-3AD203B41FA5}">
                      <a16:colId xmlns:a16="http://schemas.microsoft.com/office/drawing/2014/main" val="2682954502"/>
                    </a:ext>
                  </a:extLst>
                </a:gridCol>
                <a:gridCol w="1406178">
                  <a:extLst>
                    <a:ext uri="{9D8B030D-6E8A-4147-A177-3AD203B41FA5}">
                      <a16:colId xmlns:a16="http://schemas.microsoft.com/office/drawing/2014/main" val="577161283"/>
                    </a:ext>
                  </a:extLst>
                </a:gridCol>
                <a:gridCol w="1170535">
                  <a:extLst>
                    <a:ext uri="{9D8B030D-6E8A-4147-A177-3AD203B41FA5}">
                      <a16:colId xmlns:a16="http://schemas.microsoft.com/office/drawing/2014/main" val="303544678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885021029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3292022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AWGN @ -9 dB SNR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D @ -3 dB SNR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015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P(Miss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95 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Percent &gt; 1 µs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P(Miss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95 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Percent &gt; 1 µs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62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Alternating Ones and Zeros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26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2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Dual MLS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3049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422EF-9BA0-40F5-87C3-3BE76FB01A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6F01D-C0E8-4B77-BFCC-A9877713D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AD26D9-F360-4897-BAF4-DE512A373D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09AECEA-0A45-46FF-BD4E-D299069013B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31519" y="4953000"/>
                <a:ext cx="8380307" cy="16764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kern="0" dirty="0"/>
                  <a:t>These sims are for a probability of false alarm = </a:t>
                </a:r>
                <a14:m>
                  <m:oMath xmlns:m="http://schemas.openxmlformats.org/officeDocument/2006/math">
                    <m:r>
                      <a:rPr lang="en-US" sz="2200" i="1" ker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200" kern="0" dirty="0"/>
              </a:p>
              <a:p>
                <a:r>
                  <a:rPr lang="en-US" sz="2200" kern="0" dirty="0"/>
                  <a:t>For this data field design, either the MLS or the Dual MLS preamble designs seems to provide reasonably good probability of detection and good timing alignment</a:t>
                </a: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809AECEA-0A45-46FF-BD4E-D29906901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519" y="4953000"/>
                <a:ext cx="8380307" cy="1676400"/>
              </a:xfrm>
              <a:prstGeom prst="rect">
                <a:avLst/>
              </a:prstGeom>
              <a:blipFill>
                <a:blip r:embed="rId2"/>
                <a:stretch>
                  <a:fillRect l="-800" t="-1818" r="-109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994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266A-20CB-4884-A0D8-EC0993E7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762000"/>
          </a:xfrm>
        </p:spPr>
        <p:txBody>
          <a:bodyPr/>
          <a:lstStyle/>
          <a:p>
            <a:r>
              <a:rPr lang="en-US" sz="3000" dirty="0"/>
              <a:t>62.5 kb/s – BCC &amp; Manchester Code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9979974-1B89-4966-81CE-CF44428E4C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349906"/>
              </p:ext>
            </p:extLst>
          </p:nvPr>
        </p:nvGraphicFramePr>
        <p:xfrm>
          <a:off x="228600" y="1447800"/>
          <a:ext cx="9296399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19900567"/>
                    </a:ext>
                  </a:extLst>
                </a:gridCol>
                <a:gridCol w="1124501">
                  <a:extLst>
                    <a:ext uri="{9D8B030D-6E8A-4147-A177-3AD203B41FA5}">
                      <a16:colId xmlns:a16="http://schemas.microsoft.com/office/drawing/2014/main" val="3369066841"/>
                    </a:ext>
                  </a:extLst>
                </a:gridCol>
                <a:gridCol w="1313899">
                  <a:extLst>
                    <a:ext uri="{9D8B030D-6E8A-4147-A177-3AD203B41FA5}">
                      <a16:colId xmlns:a16="http://schemas.microsoft.com/office/drawing/2014/main" val="26829545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57716128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28184361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885021029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3292022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AWGN @ -12 dB SNR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D @ -5 dB SNR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015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P(Miss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95 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Percent &gt; 1 µs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P(Miss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95 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Timing Error Percent &gt; 1 µs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62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Alternating Ones and Zeros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26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2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Dual MLS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3049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422EF-9BA0-40F5-87C3-3BE76FB01A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6F01D-C0E8-4B77-BFCC-A9877713D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AD26D9-F360-4897-BAF4-DE512A373D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9DA9D99-90CA-425F-84A4-2170E5FFFD3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31519" y="4495800"/>
                <a:ext cx="8564881" cy="228600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65770" indent="-365770" algn="l" defTabSz="479226" rtl="0" eaLnBrk="1" fontAlgn="base" hangingPunct="1">
                  <a:spcBef>
                    <a:spcPts val="64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4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853463" indent="-365770" algn="l" defTabSz="479226" rtl="0" eaLnBrk="1" fontAlgn="base" hangingPunct="1">
                  <a:spcBef>
                    <a:spcPts val="533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Courier New" panose="02070309020205020404" pitchFamily="49" charset="0"/>
                  <a:buChar char="o"/>
                  <a:defRPr sz="2200" b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2pPr>
                <a:lvl3pPr marL="1280195" indent="-304809" algn="l" defTabSz="479226" rtl="0" eaLnBrk="1" fontAlgn="base" hangingPunct="1">
                  <a:spcBef>
                    <a:spcPts val="48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200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3pPr>
                <a:lvl4pPr marL="1767887" indent="-304809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Arial" panose="020B0604020202020204" pitchFamily="34" charset="0"/>
                  <a:buChar char="•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4pPr>
                <a:lvl5pPr marL="2194618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defRPr>
                </a:lvl5pPr>
                <a:lvl6pPr marL="2682311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3170004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657697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4145390" indent="-243846" algn="l" defTabSz="479226" rtl="0" eaLnBrk="1" fontAlgn="base" hangingPunct="1">
                  <a:spcBef>
                    <a:spcPts val="427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707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kern="0" dirty="0"/>
                  <a:t>These sims are for a probability of false alarm = </a:t>
                </a:r>
                <a14:m>
                  <m:oMath xmlns:m="http://schemas.openxmlformats.org/officeDocument/2006/math">
                    <m:r>
                      <a:rPr lang="en-US" sz="2200" i="1" ker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200" kern="0" dirty="0"/>
              </a:p>
              <a:p>
                <a:r>
                  <a:rPr lang="en-US" sz="2200" kern="0" dirty="0"/>
                  <a:t>For this data field design, none of the preamble designs provide good timing alignment for the AWGN case.</a:t>
                </a:r>
              </a:p>
              <a:p>
                <a:r>
                  <a:rPr lang="en-US" sz="2200" kern="0" dirty="0"/>
                  <a:t>The results for the Channel Model D case are on the edge of acceptability for the MLS and Dual MLS designs.</a:t>
                </a:r>
              </a:p>
              <a:p>
                <a:r>
                  <a:rPr lang="en-US" sz="2200" kern="0" dirty="0"/>
                  <a:t>A preamble duration of more than 128 µs may be needed in this case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9DA9D99-90CA-425F-84A4-2170E5FFF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1519" y="4495800"/>
                <a:ext cx="8564881" cy="2286000"/>
              </a:xfrm>
              <a:prstGeom prst="rect">
                <a:avLst/>
              </a:prstGeom>
              <a:blipFill>
                <a:blip r:embed="rId2"/>
                <a:stretch>
                  <a:fillRect l="-783" t="-1333" r="-783" b="-773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9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6F481-382A-4D0B-B205-F7368271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1099A-CC9B-40BB-BE9F-525C99288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Evaluate three different “Preamble Bit Sequences” of equal length (32 bits)</a:t>
            </a:r>
          </a:p>
          <a:p>
            <a:pPr lvl="1"/>
            <a:r>
              <a:rPr lang="en-US" dirty="0"/>
              <a:t>Alternating Ones and Zeros [1]</a:t>
            </a:r>
          </a:p>
          <a:p>
            <a:pPr lvl="1"/>
            <a:r>
              <a:rPr lang="en-US" dirty="0"/>
              <a:t>Maximal Length Sequence [2]</a:t>
            </a:r>
          </a:p>
          <a:p>
            <a:pPr lvl="1"/>
            <a:r>
              <a:rPr lang="en-US" dirty="0"/>
              <a:t>Pair of Maximal Length Sequences [3]</a:t>
            </a:r>
          </a:p>
          <a:p>
            <a:pPr lvl="1"/>
            <a:endParaRPr lang="en-US" dirty="0"/>
          </a:p>
          <a:p>
            <a:r>
              <a:rPr lang="en-US" dirty="0"/>
              <a:t>Begin by evaluating the correlation properties of each sequence</a:t>
            </a:r>
          </a:p>
          <a:p>
            <a:pPr lvl="1"/>
            <a:r>
              <a:rPr lang="en-US" dirty="0"/>
              <a:t>Preamble required to support both Packet Detection and Symbol Timing Recovery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FD7D-5444-4F26-AF29-E5E6803C6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5ACE8-1006-420F-9046-21BB2A7FE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99F5A7-E2C9-44D2-8031-31CDD8DDEE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572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D598-22E3-4B70-91B1-D5C062971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3977-1039-4767-A00F-3F5512627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08573"/>
            <a:ext cx="8288868" cy="4844627"/>
          </a:xfrm>
        </p:spPr>
        <p:txBody>
          <a:bodyPr/>
          <a:lstStyle/>
          <a:p>
            <a:r>
              <a:rPr lang="en-US" dirty="0"/>
              <a:t>It is important to look at multiple factors in evaluating the preamble design</a:t>
            </a:r>
          </a:p>
          <a:p>
            <a:pPr lvl="1"/>
            <a:r>
              <a:rPr lang="en-US" dirty="0"/>
              <a:t>Probability of False Alarm</a:t>
            </a:r>
          </a:p>
          <a:p>
            <a:pPr lvl="1"/>
            <a:r>
              <a:rPr lang="en-US" dirty="0"/>
              <a:t>Probability of Miss Detection</a:t>
            </a:r>
          </a:p>
          <a:p>
            <a:pPr lvl="1"/>
            <a:r>
              <a:rPr lang="en-US" dirty="0"/>
              <a:t>Timing Error Statistics</a:t>
            </a:r>
          </a:p>
          <a:p>
            <a:r>
              <a:rPr lang="en-US" dirty="0"/>
              <a:t>For the 62.5 kb/s design using Repetition Code and Manchester code, the 32-bit (128 µs) preamble of either the MLS or Dual MLS seem to be potential candidates for the preamble</a:t>
            </a:r>
          </a:p>
          <a:p>
            <a:r>
              <a:rPr lang="en-US" dirty="0"/>
              <a:t>For the 62.5 kb/s design using BCC and Manchester code, the 32-bit (128 µs) preamble may not be long enough to work at the lower SNR of this design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EF937-4F75-4882-B722-24FFCB13E6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E1C74-4BC9-40F8-91CC-A5BE84E3D8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594D55-1F8A-465F-81F1-18A6B6D6CA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81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FF654-5134-46C3-A69E-AA2462FE1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E959D-4F1E-4401-AB6D-A339D13A7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 err="1"/>
              <a:t>Jianhan</a:t>
            </a:r>
            <a:r>
              <a:rPr lang="en-US" sz="2200" dirty="0"/>
              <a:t> Liu, </a:t>
            </a:r>
            <a:r>
              <a:rPr lang="en-US" sz="2200" dirty="0" err="1"/>
              <a:t>Tianyu</a:t>
            </a:r>
            <a:r>
              <a:rPr lang="en-US" sz="2200" dirty="0"/>
              <a:t> Wu, Thomas Pare, and Frank Hsu, “Follow up on Preamble  Design for WUR,” IEEE 802.11-17/1020r0, July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Bin Tian and Lochan Verma, “Preamble Design and Simulations,” IEEE 802.11-17/991r0, July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Shahrnaz Azizi, Thomas Kenney and Juan Fang, “Preamble Options,” IEEE 802.11-17/997r0, July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 and Bin Tian, “Data Rates and Coding,” IEEE 802.11-17/670r0, May 2017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7C578-F7E2-49C6-8CA9-FD1BB7ADB7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62D85-98CA-45EA-B074-A45BA268CB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F5C3B2-A861-481C-B660-0C211E7964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4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805EF-7B14-4B46-9B1C-AA2C80F47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Bit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B4EB5-E2E3-4D11-A84C-AC51E7185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Alternating Ones and Zeros</a:t>
            </a:r>
          </a:p>
          <a:p>
            <a:pPr lvl="1"/>
            <a:r>
              <a:rPr lang="en-US" b="0" dirty="0"/>
              <a:t>[1,0,1,0,1,0,1,0,1,0,1,0,1,0,1,0,1,0,1,0,1,0,1,0,1,0,1,0,1,0,1,0]</a:t>
            </a:r>
          </a:p>
          <a:p>
            <a:r>
              <a:rPr lang="en-US" dirty="0"/>
              <a:t>Maximal Length Sequence</a:t>
            </a:r>
          </a:p>
          <a:p>
            <a:pPr lvl="1"/>
            <a:r>
              <a:rPr lang="en-US" b="0" dirty="0"/>
              <a:t>[0,1,0,0,0,0,1,0,1,0,1,1,1,0,1,1,0,0,0,1,1,1,1,1,0,0,1,1,0,1,0,0]</a:t>
            </a:r>
          </a:p>
          <a:p>
            <a:r>
              <a:rPr lang="en-US" dirty="0"/>
              <a:t>Pair of Maximal Length Sequences </a:t>
            </a:r>
          </a:p>
          <a:p>
            <a:pPr lvl="1"/>
            <a:r>
              <a:rPr lang="en-US" b="0" dirty="0"/>
              <a:t>[0,1,0,0,0,1,1,1,1,0,1,0,1,1,0,0,0,1,0,0,0,1,1,1,1,0,1,0,1,1,0,0]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DA741C-CEFF-4D54-9B8D-E61C304000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2A956-AF3C-45BE-9AB8-39A2B1099B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B8B17F-B560-4BF6-AE04-5AA22B814B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76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0D237-FB16-4978-A97C-7791F0C5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B7643A-AA0E-4B31-B158-DF1C463EEC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be the Preamble Bit Sequence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be the reference signal at the receiver.  The reference signal is a zero-mean version of the Preamble Bit Sequence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Preamble Bit Sequence is correlated with the reference signal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Plot the correlation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B7643A-AA0E-4B31-B158-DF1C463EEC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56" t="-1113" b="-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570A1-0331-4E66-AA2F-4713FFCDF3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03C32-FA26-48A5-BF2F-FDAA85C844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EB054C-157A-4099-A36C-616CD11A5A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8413B7-22CF-45A1-9E46-DE1BD99475DB}"/>
                  </a:ext>
                </a:extLst>
              </p:cNvPr>
              <p:cNvSpPr txBox="1"/>
              <p:nvPr/>
            </p:nvSpPr>
            <p:spPr>
              <a:xfrm>
                <a:off x="3648861" y="3657600"/>
                <a:ext cx="16430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8413B7-22CF-45A1-9E46-DE1BD9947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861" y="3657600"/>
                <a:ext cx="1643079" cy="369332"/>
              </a:xfrm>
              <a:prstGeom prst="rect">
                <a:avLst/>
              </a:prstGeom>
              <a:blipFill>
                <a:blip r:embed="rId3"/>
                <a:stretch>
                  <a:fillRect l="-1859" r="-3717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6FC5E9-9958-49C9-B74E-9BA104994B68}"/>
                  </a:ext>
                </a:extLst>
              </p:cNvPr>
              <p:cNvSpPr txBox="1"/>
              <p:nvPr/>
            </p:nvSpPr>
            <p:spPr>
              <a:xfrm>
                <a:off x="3457551" y="5201918"/>
                <a:ext cx="19526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𝑐𝑜𝑟𝑟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C6FC5E9-9958-49C9-B74E-9BA104994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551" y="5201918"/>
                <a:ext cx="1952649" cy="369332"/>
              </a:xfrm>
              <a:prstGeom prst="rect">
                <a:avLst/>
              </a:prstGeom>
              <a:blipFill>
                <a:blip r:embed="rId4"/>
                <a:stretch>
                  <a:fillRect l="-3115" r="-4984" b="-36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12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50D78-12AD-464D-AF97-1F2F3A78A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Correlation – Alternating Ones and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418C6-A57E-47B2-924C-5622E6E5F9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5A7DD-D8C6-4C85-98E7-C35B4111B8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577374-2609-44CB-B1F7-080E19A1FD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2462E-D425-4FAD-9908-9AA07CB2BE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204" y="1752600"/>
            <a:ext cx="6667500" cy="49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4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D7C78-DC60-4793-AB28-56D45AD83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Correlation – Maximal Length Sequence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2DA2D-5A8C-4CEE-BC8C-9E5E4C17E9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380FA-EF19-42B5-B6B4-B0193912F6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E3E5E8-F8BC-47DE-B705-E1190752A7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C41676-3E9A-4CB5-9132-A8D25F6BC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752600"/>
            <a:ext cx="6667500" cy="49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22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21A9-C108-44CB-8597-BCE13F4F4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Correlation – Pair of Maximal Length Sequences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4F3884-C56F-4F9B-8FA0-597143FD14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B6081-76A4-43D4-8A3B-81B98E919F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99D7B1-5F91-42E0-BFCD-9E4C4131A1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7AF0ED-710B-47C0-8D7B-616DDC992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717" y="1676400"/>
            <a:ext cx="6667500" cy="49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3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4FD-6DA7-49F5-8DF1-CD9F15491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2C01D-3D9C-42F6-AA5F-55E70F02D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fully aligned all three sequences have the same value</a:t>
            </a:r>
          </a:p>
          <a:p>
            <a:r>
              <a:rPr lang="en-US" dirty="0"/>
              <a:t>When not aligned the MLS has the lowest correlation values, followed by the Pair of MLS and then the Alternating Ones and Zeros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E8F36-690E-4A36-9E1E-343C210DAA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00C44-F012-44A7-8E21-0E2B0941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CCEA08-9EBE-4EFF-91AE-76DE18DE1C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35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D122-3873-4630-B810-081464E1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7"/>
          </a:xfrm>
        </p:spPr>
        <p:txBody>
          <a:bodyPr/>
          <a:lstStyle/>
          <a:p>
            <a:r>
              <a:rPr lang="en-US" sz="3600" dirty="0"/>
              <a:t>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44A8DB-9AE5-4D48-9AAD-C5E8EB3EEE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1380069"/>
                <a:ext cx="8564880" cy="5527040"/>
              </a:xfrm>
            </p:spPr>
            <p:txBody>
              <a:bodyPr/>
              <a:lstStyle/>
              <a:p>
                <a:r>
                  <a:rPr lang="en-US" sz="2000" dirty="0"/>
                  <a:t>Simulated all three designs</a:t>
                </a:r>
              </a:p>
              <a:p>
                <a:r>
                  <a:rPr lang="en-US" sz="2000" dirty="0"/>
                  <a:t>Normalized the correlator output, dividing by the average signal power</a:t>
                </a:r>
              </a:p>
              <a:p>
                <a:r>
                  <a:rPr lang="en-US" sz="2000" dirty="0"/>
                  <a:t>First simulated “Noise Only” case to determine the detector threshold</a:t>
                </a:r>
              </a:p>
              <a:p>
                <a:pPr lvl="1"/>
                <a:r>
                  <a:rPr lang="en-US" sz="2000" dirty="0"/>
                  <a:t>Selected Threshold to get a false alarm rate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</m:t>
                    </m:r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dirty="0"/>
                  <a:t>, over 2 ms window</a:t>
                </a:r>
              </a:p>
              <a:p>
                <a:r>
                  <a:rPr lang="en-US" sz="2000" dirty="0"/>
                  <a:t>For each simulation, ran two simulations</a:t>
                </a:r>
              </a:p>
              <a:p>
                <a:pPr lvl="1"/>
                <a:r>
                  <a:rPr lang="en-US" sz="2000" dirty="0"/>
                  <a:t>Very High SNR</a:t>
                </a:r>
              </a:p>
              <a:p>
                <a:pPr lvl="1"/>
                <a:r>
                  <a:rPr lang="en-US" sz="2000" dirty="0"/>
                  <a:t>Specified SNR</a:t>
                </a:r>
              </a:p>
              <a:p>
                <a:r>
                  <a:rPr lang="en-US" sz="2000" dirty="0"/>
                  <a:t>Detection Statistic is the maximum value of normalized correlator output</a:t>
                </a:r>
              </a:p>
              <a:p>
                <a:r>
                  <a:rPr lang="en-US" sz="2000" dirty="0"/>
                  <a:t>Preamble timing is the index of the normalized correlator output associated with maximum value (4 MHz sampling at the receiver)</a:t>
                </a:r>
              </a:p>
              <a:p>
                <a:r>
                  <a:rPr lang="en-US" sz="2000" dirty="0"/>
                  <a:t>Recorded two values</a:t>
                </a:r>
              </a:p>
              <a:p>
                <a:pPr lvl="1"/>
                <a:r>
                  <a:rPr lang="en-US" sz="2000" dirty="0"/>
                  <a:t>Boolean value of whether Detection Statistic exceeded threshold</a:t>
                </a:r>
              </a:p>
              <a:p>
                <a:pPr lvl="1"/>
                <a:r>
                  <a:rPr lang="en-US" sz="2000" dirty="0"/>
                  <a:t>Timing error: index of preamble time from simulation using specified SNR minus “True preamble time,” from simulation using Very High SNR </a:t>
                </a:r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44A8DB-9AE5-4D48-9AAD-C5E8EB3EEE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380069"/>
                <a:ext cx="8564880" cy="5527040"/>
              </a:xfrm>
              <a:blipFill>
                <a:blip r:embed="rId2"/>
                <a:stretch>
                  <a:fillRect l="-641" t="-551" r="-1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B9772-FE0E-468C-893A-663C292FAB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71448-5613-4241-8ED5-331874508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6DEE04-FAB8-44A4-AB50-CA13D0BA3E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34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661</TotalTime>
  <Words>1240</Words>
  <Application>Microsoft Office PowerPoint</Application>
  <PresentationFormat>Custom</PresentationFormat>
  <Paragraphs>229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WUR Preamble Evaluation</vt:lpstr>
      <vt:lpstr>Evaluation</vt:lpstr>
      <vt:lpstr>Preamble Bit Sequences</vt:lpstr>
      <vt:lpstr>Correlation</vt:lpstr>
      <vt:lpstr>Correlation – Alternating Ones and Zeros</vt:lpstr>
      <vt:lpstr>Correlation – Maximal Length Sequence</vt:lpstr>
      <vt:lpstr>Correlation – Pair of Maximal Length Sequences</vt:lpstr>
      <vt:lpstr>Observations</vt:lpstr>
      <vt:lpstr>Simulation</vt:lpstr>
      <vt:lpstr>Simulation – Post Processing</vt:lpstr>
      <vt:lpstr>Probability of Detection – AWGN </vt:lpstr>
      <vt:lpstr>Timing Error Metric #1 – AWGN </vt:lpstr>
      <vt:lpstr>Timing Error Metric #2 – AWGN </vt:lpstr>
      <vt:lpstr>Probability of Detection – Model D </vt:lpstr>
      <vt:lpstr>Timing Error Metric #1 – Model D </vt:lpstr>
      <vt:lpstr>Timing Error Metric #2 – Model D </vt:lpstr>
      <vt:lpstr>Target SNR Levels</vt:lpstr>
      <vt:lpstr>62.5 kb/s – Repetition Code &amp; Manchester Code</vt:lpstr>
      <vt:lpstr>62.5 kb/s – BCC &amp; Manchester Code</vt:lpstr>
      <vt:lpstr>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157</cp:revision>
  <cp:lastPrinted>2017-08-01T18:12:39Z</cp:lastPrinted>
  <dcterms:created xsi:type="dcterms:W3CDTF">2014-10-30T17:06:39Z</dcterms:created>
  <dcterms:modified xsi:type="dcterms:W3CDTF">2017-09-06T03:18:41Z</dcterms:modified>
</cp:coreProperties>
</file>