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2" r:id="rId3"/>
    <p:sldId id="263" r:id="rId4"/>
    <p:sldId id="265" r:id="rId5"/>
    <p:sldId id="266" r:id="rId6"/>
    <p:sldId id="267" r:id="rId7"/>
    <p:sldId id="258" r:id="rId8"/>
    <p:sldId id="268" r:id="rId9"/>
    <p:sldId id="259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CCECFF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96709" autoAdjust="0"/>
  </p:normalViewPr>
  <p:slideViewPr>
    <p:cSldViewPr>
      <p:cViewPr varScale="1">
        <p:scale>
          <a:sx n="122" d="100"/>
          <a:sy n="122" d="100"/>
        </p:scale>
        <p:origin x="123" y="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38100" cy="3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Month yy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yy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802.11-17/1349r0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−"/>
        <a:defRPr sz="2000">
          <a:solidFill>
            <a:srgbClr val="000000"/>
          </a:solidFill>
          <a:latin typeface="+mn-lt"/>
          <a:ea typeface="+mn-ea"/>
        </a:defRPr>
      </a:lvl2pPr>
      <a:lvl3pPr marL="1200150" indent="-28575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16573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−"/>
        <a:defRPr sz="1600">
          <a:solidFill>
            <a:srgbClr val="000000"/>
          </a:solidFill>
          <a:latin typeface="+mn-lt"/>
          <a:ea typeface="+mn-ea"/>
        </a:defRPr>
      </a:lvl4pPr>
      <a:lvl5pPr marL="21145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000-01-00ba-wur-coexistence-with-existing-power-save-mode.pptx" TargetMode="External"/><Relationship Id="rId7" Type="http://schemas.openxmlformats.org/officeDocument/2006/relationships/hyperlink" Target="https://mentor.ieee.org/802.11/dcn/17/11-17-1246-01-0arc-11ba-arch-discussion-part-2.pptx" TargetMode="External"/><Relationship Id="rId2" Type="http://schemas.openxmlformats.org/officeDocument/2006/relationships/hyperlink" Target="https://mentor.ieee.org/802.11/dcn/17/11-17-0972-02-00ba-definition-of-wur-mode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7/11-17-0953-00-00ba-wur-mode-discussion.pptx" TargetMode="External"/><Relationship Id="rId5" Type="http://schemas.openxmlformats.org/officeDocument/2006/relationships/hyperlink" Target="https://mentor.ieee.org/802.11/dcn/17/11-17-0984-01-00ba-wur-mode-transition-mechanism.pptx" TargetMode="External"/><Relationship Id="rId4" Type="http://schemas.openxmlformats.org/officeDocument/2006/relationships/hyperlink" Target="https://mentor.ieee.org/802.11/dcn/17/11-17-0992-01-00ba-power-save-mode-for-wur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Discussion on WUR mode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>
            <a:normAutofit lnSpcReduction="10000"/>
          </a:bodyPr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2017-09-11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Rectangle 33">
            <a:extLst>
              <a:ext uri="{FF2B5EF4-FFF2-40B4-BE49-F238E27FC236}">
                <a16:creationId xmlns:a16="http://schemas.microsoft.com/office/drawing/2014/main" id="{F812D349-C13C-4C30-AA3A-B5110D9D57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631" y="2350353"/>
            <a:ext cx="8365188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D55BE749-8144-4A08-BBB7-C7968538982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2103599"/>
              </p:ext>
            </p:extLst>
          </p:nvPr>
        </p:nvGraphicFramePr>
        <p:xfrm>
          <a:off x="656431" y="2350353"/>
          <a:ext cx="7687469" cy="301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6" name="Document" r:id="rId4" imgW="7984727" imgH="3014561" progId="Word.Document.8">
                  <p:embed/>
                </p:oleObj>
              </mc:Choice>
              <mc:Fallback>
                <p:oleObj name="Document" r:id="rId4" imgW="7984727" imgH="3014561" progId="Word.Document.8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6431" y="2350353"/>
                        <a:ext cx="7687469" cy="30146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605EE0-7C06-4A30-835C-3DB131434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67F74D-46D0-456D-AF3F-AA26FC0BB9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Since the July F2F, we have had a number of discussions on WUR mode [1-5]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In this contribution, we discuss issues regarding WUR mode that came up at the last F2F and ARC SC telecon[6]</a:t>
            </a:r>
          </a:p>
          <a:p>
            <a:pPr lvl="1"/>
            <a:r>
              <a:rPr lang="en-US" dirty="0"/>
              <a:t>Clarifications on WUR mode definition</a:t>
            </a:r>
          </a:p>
          <a:p>
            <a:pPr lvl="1"/>
            <a:r>
              <a:rPr lang="en-US" dirty="0"/>
              <a:t>WUR mode coexistence with power management mode</a:t>
            </a:r>
          </a:p>
          <a:p>
            <a:pPr lvl="1"/>
            <a:r>
              <a:rPr lang="en-US" dirty="0"/>
              <a:t>Further consideration on WUR mode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CA6F6A-C6BA-4B8B-96CD-F64BAC5D8B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D3FE1E-D2A5-4728-8F46-5E8FE73E984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BAE018E-020C-4B31-981A-2C64905B6C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4065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5D51D-B4C4-4950-B846-67F7DEEFD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Clarification on WUR mode definition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E53461-AB8F-47DB-B06A-B24BCBF166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3815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In the passed motion[1]:</a:t>
            </a:r>
          </a:p>
          <a:p>
            <a:pPr lvl="1"/>
            <a:r>
              <a:rPr lang="en-US" i="1" dirty="0"/>
              <a:t>If a non-AP STA is </a:t>
            </a:r>
            <a:r>
              <a:rPr lang="en-US" i="1" u="sng" dirty="0"/>
              <a:t>in WUR mode</a:t>
            </a:r>
            <a:r>
              <a:rPr lang="en-US" i="1" dirty="0"/>
              <a:t>, then</a:t>
            </a:r>
          </a:p>
          <a:p>
            <a:pPr lvl="2"/>
            <a:r>
              <a:rPr lang="en-US" i="1" dirty="0"/>
              <a:t>the non-AP STA’s </a:t>
            </a:r>
            <a:r>
              <a:rPr lang="en-US" i="1" u="sng" dirty="0" err="1"/>
              <a:t>WURx</a:t>
            </a:r>
            <a:r>
              <a:rPr lang="en-US" i="1" u="sng" dirty="0"/>
              <a:t> follows the duty cycle schedule </a:t>
            </a:r>
            <a:r>
              <a:rPr lang="en-US" i="1" dirty="0"/>
              <a:t>(including </a:t>
            </a:r>
            <a:r>
              <a:rPr lang="en-US" i="1" dirty="0" err="1"/>
              <a:t>WURx</a:t>
            </a:r>
            <a:r>
              <a:rPr lang="en-US" i="1" dirty="0"/>
              <a:t> always on) agreed between AP and non-AP STA if the non-AP STA is </a:t>
            </a:r>
            <a:r>
              <a:rPr lang="en-US" i="1" u="sng" dirty="0"/>
              <a:t>in the doze state</a:t>
            </a:r>
          </a:p>
          <a:p>
            <a:pPr lvl="1"/>
            <a:r>
              <a:rPr lang="en-US" dirty="0"/>
              <a:t>In other words, when STA is in WUR mode:</a:t>
            </a:r>
          </a:p>
          <a:p>
            <a:pPr lvl="2"/>
            <a:r>
              <a:rPr lang="en-US" dirty="0"/>
              <a:t>The STA uses </a:t>
            </a:r>
            <a:r>
              <a:rPr lang="en-US" dirty="0" err="1"/>
              <a:t>WURx</a:t>
            </a:r>
            <a:r>
              <a:rPr lang="en-US" dirty="0"/>
              <a:t> when it’s in the doze state</a:t>
            </a:r>
          </a:p>
          <a:p>
            <a:pPr lvl="2"/>
            <a:r>
              <a:rPr lang="en-US" dirty="0"/>
              <a:t>But, if the STA is in the awake state, the STA doesn’t have to use </a:t>
            </a:r>
            <a:r>
              <a:rPr lang="en-US" dirty="0" err="1"/>
              <a:t>WURx</a:t>
            </a:r>
            <a:endParaRPr lang="en-US" dirty="0"/>
          </a:p>
          <a:p>
            <a:r>
              <a:rPr lang="en-US" dirty="0"/>
              <a:t>Using WUR mode:</a:t>
            </a:r>
          </a:p>
          <a:p>
            <a:pPr lvl="1"/>
            <a:r>
              <a:rPr lang="en-US" dirty="0"/>
              <a:t>Informing the AP that the AP must transmit WUP when the STA is supposed to be in the doze state</a:t>
            </a:r>
          </a:p>
          <a:p>
            <a:pPr lvl="1"/>
            <a:r>
              <a:rPr lang="en-US" dirty="0"/>
              <a:t>Using “WUR mode” and using “wake-up receiver” is different</a:t>
            </a:r>
          </a:p>
          <a:p>
            <a:r>
              <a:rPr lang="en-US" dirty="0"/>
              <a:t>WUR mode is a PCR MAC protocol</a:t>
            </a:r>
          </a:p>
          <a:p>
            <a:pPr lvl="1"/>
            <a:r>
              <a:rPr lang="en-US" dirty="0"/>
              <a:t>Enabling/disabling WUR mode is triggered by PCR MAC</a:t>
            </a:r>
          </a:p>
          <a:p>
            <a:pPr lvl="1"/>
            <a:r>
              <a:rPr lang="en-US" dirty="0"/>
              <a:t>Signaled by an explicit PCR frame</a:t>
            </a:r>
          </a:p>
          <a:p>
            <a:pPr lvl="1"/>
            <a:endParaRPr lang="en-US" u="sng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CECE3F-A37B-4875-8EE1-AFF778F090F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C89DC4-32F5-463A-9C05-4A815859979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401EDF8-BE0B-400A-845D-4D253E896F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9551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3292D-C8E9-4011-9261-9BC5D23FF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WUR mode and power management mode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2BBC5B-B2F1-4920-BD6C-20433BFCDF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43099"/>
            <a:ext cx="7770813" cy="453231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Can a STA use WUR mode and power save mode simultaneously?: Yes</a:t>
            </a:r>
          </a:p>
          <a:p>
            <a:pPr lvl="1"/>
            <a:r>
              <a:rPr lang="en-US" dirty="0"/>
              <a:t>Both WUR mode and power management mode are managed by the PCR MAC</a:t>
            </a:r>
          </a:p>
          <a:p>
            <a:pPr lvl="1"/>
            <a:r>
              <a:rPr lang="en-US" dirty="0"/>
              <a:t>WUR mode is independent from Power Management modes</a:t>
            </a:r>
          </a:p>
          <a:p>
            <a:pPr lvl="2"/>
            <a:r>
              <a:rPr lang="en-US" dirty="0"/>
              <a:t>Different signaling is used for each mode</a:t>
            </a:r>
          </a:p>
          <a:p>
            <a:pPr lvl="2"/>
            <a:r>
              <a:rPr lang="en-US" dirty="0"/>
              <a:t>Each mode has different purpose</a:t>
            </a:r>
          </a:p>
          <a:p>
            <a:r>
              <a:rPr lang="en-US" b="1" dirty="0"/>
              <a:t>This is already aligned with the motion text</a:t>
            </a:r>
          </a:p>
          <a:p>
            <a:pPr lvl="1"/>
            <a:r>
              <a:rPr lang="en-US" i="1" u="sng" dirty="0"/>
              <a:t>If a non-AP STA is in WUR mode</a:t>
            </a:r>
            <a:r>
              <a:rPr lang="en-US" i="1" dirty="0"/>
              <a:t>, then</a:t>
            </a:r>
          </a:p>
          <a:p>
            <a:pPr lvl="2"/>
            <a:r>
              <a:rPr lang="en-US" i="1" dirty="0"/>
              <a:t>the non-AP STA’s </a:t>
            </a:r>
            <a:r>
              <a:rPr lang="en-US" i="1" dirty="0" err="1"/>
              <a:t>WURx</a:t>
            </a:r>
            <a:r>
              <a:rPr lang="en-US" i="1" dirty="0"/>
              <a:t> follows the duty cycle schedule (including </a:t>
            </a:r>
            <a:r>
              <a:rPr lang="en-US" i="1" dirty="0" err="1"/>
              <a:t>WURx</a:t>
            </a:r>
            <a:r>
              <a:rPr lang="en-US" i="1" dirty="0"/>
              <a:t> always on) agreed between AP and non-AP STA </a:t>
            </a:r>
            <a:r>
              <a:rPr lang="en-US" i="1" u="sng" dirty="0"/>
              <a:t>if the non-AP STA is in the doze state</a:t>
            </a:r>
          </a:p>
          <a:p>
            <a:pPr lvl="1"/>
            <a:r>
              <a:rPr lang="en-US" dirty="0"/>
              <a:t>STA enters the doze state only when it is using power save mode</a:t>
            </a:r>
          </a:p>
          <a:p>
            <a:pPr lvl="2"/>
            <a:endParaRPr lang="en-US" dirty="0"/>
          </a:p>
          <a:p>
            <a:r>
              <a:rPr lang="en-US" dirty="0"/>
              <a:t>Does WUR mode require a specific power management mode?: No</a:t>
            </a:r>
          </a:p>
          <a:p>
            <a:pPr lvl="1"/>
            <a:r>
              <a:rPr lang="en-US" dirty="0"/>
              <a:t>A STA may enter WUR mode in active mode, but the STA simply won’t use </a:t>
            </a:r>
            <a:r>
              <a:rPr lang="en-US" dirty="0" err="1"/>
              <a:t>WURx</a:t>
            </a:r>
            <a:r>
              <a:rPr lang="en-US" dirty="0"/>
              <a:t> as it has to be in the awake state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442D10-F7C2-4E3A-AF11-F51665AE6E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B5B4FE-EFC5-477F-A74E-FEF34B9501C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24045D9-1C40-49A2-94D9-2A48C8D59C0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7685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71F42-F97F-4333-A269-9BDC24429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WUR operation example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924249-6B01-40F4-B330-FA5F2B72723C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57194-3441-4822-9E54-A23B6FB25407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F1A847-7D09-47F8-9A7A-23621FDD6700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68763B2-0CFD-4024-BFF2-38C6617F1803}"/>
              </a:ext>
            </a:extLst>
          </p:cNvPr>
          <p:cNvCxnSpPr>
            <a:cxnSpLocks/>
          </p:cNvCxnSpPr>
          <p:nvPr/>
        </p:nvCxnSpPr>
        <p:spPr bwMode="auto">
          <a:xfrm>
            <a:off x="914400" y="2665650"/>
            <a:ext cx="804672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16C692C-2C5A-46CE-8006-B9E1867FF185}"/>
              </a:ext>
            </a:extLst>
          </p:cNvPr>
          <p:cNvCxnSpPr>
            <a:cxnSpLocks/>
          </p:cNvCxnSpPr>
          <p:nvPr/>
        </p:nvCxnSpPr>
        <p:spPr bwMode="auto">
          <a:xfrm>
            <a:off x="914400" y="4113450"/>
            <a:ext cx="804672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74861C9C-FAA1-4D5F-881F-60B55B7FEA6A}"/>
              </a:ext>
            </a:extLst>
          </p:cNvPr>
          <p:cNvSpPr txBox="1"/>
          <p:nvPr/>
        </p:nvSpPr>
        <p:spPr>
          <a:xfrm>
            <a:off x="952500" y="2665650"/>
            <a:ext cx="53340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AP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7245B3C-1B1D-43D1-98D1-067612F3D846}"/>
              </a:ext>
            </a:extLst>
          </p:cNvPr>
          <p:cNvSpPr txBox="1"/>
          <p:nvPr/>
        </p:nvSpPr>
        <p:spPr>
          <a:xfrm>
            <a:off x="914400" y="3928784"/>
            <a:ext cx="53340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DB6ECB9-77A6-4618-BEED-353D9C7786F4}"/>
              </a:ext>
            </a:extLst>
          </p:cNvPr>
          <p:cNvSpPr/>
          <p:nvPr/>
        </p:nvSpPr>
        <p:spPr bwMode="auto">
          <a:xfrm>
            <a:off x="1634323" y="3467338"/>
            <a:ext cx="461177" cy="64611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WUR mode request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(Enter)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961F7A1-7BD7-4E28-ADCA-0E10CE8D9F76}"/>
              </a:ext>
            </a:extLst>
          </p:cNvPr>
          <p:cNvSpPr/>
          <p:nvPr/>
        </p:nvSpPr>
        <p:spPr bwMode="auto">
          <a:xfrm>
            <a:off x="2247901" y="2665650"/>
            <a:ext cx="266700" cy="64611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Ack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3C47C8B-5119-492A-AA8D-D43800897031}"/>
              </a:ext>
            </a:extLst>
          </p:cNvPr>
          <p:cNvSpPr txBox="1"/>
          <p:nvPr/>
        </p:nvSpPr>
        <p:spPr>
          <a:xfrm>
            <a:off x="114300" y="4309784"/>
            <a:ext cx="795833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WUR mode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8607D06-951B-43C3-A1A0-1D6B2CD714D8}"/>
              </a:ext>
            </a:extLst>
          </p:cNvPr>
          <p:cNvSpPr txBox="1"/>
          <p:nvPr/>
        </p:nvSpPr>
        <p:spPr>
          <a:xfrm>
            <a:off x="114300" y="4113450"/>
            <a:ext cx="795833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PM mode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011A2A3-AAFD-45CE-9090-9DB1E0CEB35C}"/>
              </a:ext>
            </a:extLst>
          </p:cNvPr>
          <p:cNvSpPr/>
          <p:nvPr/>
        </p:nvSpPr>
        <p:spPr bwMode="auto">
          <a:xfrm>
            <a:off x="2933701" y="3467338"/>
            <a:ext cx="381000" cy="64611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Data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PM:1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6A32B15-559F-489F-9C82-A647FC831DD2}"/>
              </a:ext>
            </a:extLst>
          </p:cNvPr>
          <p:cNvSpPr/>
          <p:nvPr/>
        </p:nvSpPr>
        <p:spPr bwMode="auto">
          <a:xfrm>
            <a:off x="3467100" y="2665650"/>
            <a:ext cx="266700" cy="64611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Ack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B07283A0-4FE1-4356-8D2F-D1C96869467F}"/>
              </a:ext>
            </a:extLst>
          </p:cNvPr>
          <p:cNvSpPr/>
          <p:nvPr/>
        </p:nvSpPr>
        <p:spPr bwMode="auto">
          <a:xfrm>
            <a:off x="950976" y="4112839"/>
            <a:ext cx="2781300" cy="190501"/>
          </a:xfrm>
          <a:prstGeom prst="round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Active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D43BB322-13D7-4736-9EA6-C6158AADDCCA}"/>
              </a:ext>
            </a:extLst>
          </p:cNvPr>
          <p:cNvSpPr/>
          <p:nvPr/>
        </p:nvSpPr>
        <p:spPr bwMode="auto">
          <a:xfrm>
            <a:off x="952500" y="4303950"/>
            <a:ext cx="1562101" cy="190500"/>
          </a:xfrm>
          <a:prstGeom prst="round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E589A9F0-21D5-46CC-8233-E270F13B6C80}"/>
              </a:ext>
            </a:extLst>
          </p:cNvPr>
          <p:cNvSpPr/>
          <p:nvPr/>
        </p:nvSpPr>
        <p:spPr bwMode="auto">
          <a:xfrm>
            <a:off x="2514601" y="4303950"/>
            <a:ext cx="5600699" cy="190500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BBC1F0B4-6AB5-44E0-A4B0-C9C91C1F8A44}"/>
              </a:ext>
            </a:extLst>
          </p:cNvPr>
          <p:cNvSpPr/>
          <p:nvPr/>
        </p:nvSpPr>
        <p:spPr bwMode="auto">
          <a:xfrm>
            <a:off x="3732276" y="4112229"/>
            <a:ext cx="1906523" cy="190501"/>
          </a:xfrm>
          <a:prstGeom prst="round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PS: Doze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C382FF3-7A13-4381-ABE4-370ED6C63945}"/>
              </a:ext>
            </a:extLst>
          </p:cNvPr>
          <p:cNvSpPr/>
          <p:nvPr/>
        </p:nvSpPr>
        <p:spPr bwMode="auto">
          <a:xfrm>
            <a:off x="4606123" y="2665650"/>
            <a:ext cx="461177" cy="64611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WUP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057C3F0-B955-41F3-B0C8-0CFA791991AE}"/>
              </a:ext>
            </a:extLst>
          </p:cNvPr>
          <p:cNvSpPr/>
          <p:nvPr/>
        </p:nvSpPr>
        <p:spPr bwMode="auto">
          <a:xfrm>
            <a:off x="5638800" y="3464897"/>
            <a:ext cx="381000" cy="64611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trigger frame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PM:1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C35BA88-7790-4F3A-A7F0-F94F81BC6616}"/>
              </a:ext>
            </a:extLst>
          </p:cNvPr>
          <p:cNvSpPr/>
          <p:nvPr/>
        </p:nvSpPr>
        <p:spPr bwMode="auto">
          <a:xfrm>
            <a:off x="6218073" y="2665650"/>
            <a:ext cx="266700" cy="64611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Ack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6B823CF-95C3-4B80-B812-B10734178BA9}"/>
              </a:ext>
            </a:extLst>
          </p:cNvPr>
          <p:cNvSpPr/>
          <p:nvPr/>
        </p:nvSpPr>
        <p:spPr bwMode="auto">
          <a:xfrm>
            <a:off x="7235022" y="3467338"/>
            <a:ext cx="461177" cy="64611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WUR mode request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(Exit)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2979660-877B-4DF6-AF61-4C42FCC2A655}"/>
              </a:ext>
            </a:extLst>
          </p:cNvPr>
          <p:cNvSpPr/>
          <p:nvPr/>
        </p:nvSpPr>
        <p:spPr bwMode="auto">
          <a:xfrm>
            <a:off x="7848600" y="2665650"/>
            <a:ext cx="266700" cy="64611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Ack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75F286F5-4DAE-4F7F-AF4E-2F6DD9616CA2}"/>
              </a:ext>
            </a:extLst>
          </p:cNvPr>
          <p:cNvCxnSpPr/>
          <p:nvPr/>
        </p:nvCxnSpPr>
        <p:spPr bwMode="auto">
          <a:xfrm>
            <a:off x="2514601" y="2513250"/>
            <a:ext cx="0" cy="198120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FFC00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569374D-3C02-4B45-94D2-E2069D4AF8F1}"/>
              </a:ext>
            </a:extLst>
          </p:cNvPr>
          <p:cNvCxnSpPr>
            <a:cxnSpLocks/>
          </p:cNvCxnSpPr>
          <p:nvPr/>
        </p:nvCxnSpPr>
        <p:spPr bwMode="auto">
          <a:xfrm>
            <a:off x="3732276" y="2513250"/>
            <a:ext cx="0" cy="1796534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00B0F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2828CEF7-87BD-44C9-A389-7DDCCF82E939}"/>
              </a:ext>
            </a:extLst>
          </p:cNvPr>
          <p:cNvCxnSpPr/>
          <p:nvPr/>
        </p:nvCxnSpPr>
        <p:spPr bwMode="auto">
          <a:xfrm>
            <a:off x="8115300" y="2513250"/>
            <a:ext cx="0" cy="198120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FFC00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3D63E53E-BFD6-48C6-B527-42F91E7DD05F}"/>
              </a:ext>
            </a:extLst>
          </p:cNvPr>
          <p:cNvSpPr/>
          <p:nvPr/>
        </p:nvSpPr>
        <p:spPr bwMode="auto">
          <a:xfrm>
            <a:off x="5638799" y="4114800"/>
            <a:ext cx="2474977" cy="190501"/>
          </a:xfrm>
          <a:prstGeom prst="roundRect">
            <a:avLst/>
          </a:prstGeom>
          <a:solidFill>
            <a:srgbClr val="CCE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PS: Awake</a:t>
            </a:r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4861E3E4-31E5-4192-8BDC-36ADB4E7D385}"/>
              </a:ext>
            </a:extLst>
          </p:cNvPr>
          <p:cNvSpPr/>
          <p:nvPr/>
        </p:nvSpPr>
        <p:spPr bwMode="auto">
          <a:xfrm>
            <a:off x="8113776" y="4303950"/>
            <a:ext cx="896866" cy="190500"/>
          </a:xfrm>
          <a:prstGeom prst="round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</a:t>
            </a: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F9AB2EA8-8DD1-4873-BEAB-67EF40F9B829}"/>
              </a:ext>
            </a:extLst>
          </p:cNvPr>
          <p:cNvSpPr/>
          <p:nvPr/>
        </p:nvSpPr>
        <p:spPr bwMode="auto">
          <a:xfrm>
            <a:off x="8113775" y="4113450"/>
            <a:ext cx="900075" cy="190501"/>
          </a:xfrm>
          <a:prstGeom prst="round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PS: Doze</a:t>
            </a:r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9C9CCD34-5D2D-4BCC-B9E7-0288F9678656}"/>
              </a:ext>
            </a:extLst>
          </p:cNvPr>
          <p:cNvSpPr/>
          <p:nvPr/>
        </p:nvSpPr>
        <p:spPr bwMode="auto">
          <a:xfrm>
            <a:off x="950976" y="4495800"/>
            <a:ext cx="2780537" cy="190500"/>
          </a:xfrm>
          <a:prstGeom prst="round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PCR</a:t>
            </a: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85A2B095-55CF-4B61-9D91-BECAF9FC3C56}"/>
              </a:ext>
            </a:extLst>
          </p:cNvPr>
          <p:cNvSpPr/>
          <p:nvPr/>
        </p:nvSpPr>
        <p:spPr bwMode="auto">
          <a:xfrm>
            <a:off x="3732276" y="4495800"/>
            <a:ext cx="1906523" cy="190500"/>
          </a:xfrm>
          <a:prstGeom prst="roundRect">
            <a:avLst/>
          </a:prstGeom>
          <a:solidFill>
            <a:srgbClr val="33CC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WURx</a:t>
            </a:r>
            <a:endParaRPr lang="en-US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23415D2A-D458-4F76-AC07-D9A16FCEB50E}"/>
              </a:ext>
            </a:extLst>
          </p:cNvPr>
          <p:cNvSpPr/>
          <p:nvPr/>
        </p:nvSpPr>
        <p:spPr bwMode="auto">
          <a:xfrm>
            <a:off x="5638799" y="4495124"/>
            <a:ext cx="3371843" cy="190500"/>
          </a:xfrm>
          <a:prstGeom prst="round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PCR</a:t>
            </a:r>
          </a:p>
        </p:txBody>
      </p:sp>
    </p:spTree>
    <p:extLst>
      <p:ext uri="{BB962C8B-B14F-4D97-AF65-F5344CB8AC3E}">
        <p14:creationId xmlns:p14="http://schemas.microsoft.com/office/powerpoint/2010/main" val="1944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93DF83-C60F-45A7-8B54-4C251D53E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consideration on WUR mode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A972D1-A2F4-452C-8072-5C03DA3E39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According to the passed motion text, a STA in WUR mode may suspend any negotiated SPs (e.g., TWT, WNM sleep)</a:t>
            </a:r>
          </a:p>
          <a:p>
            <a:pPr lvl="1"/>
            <a:r>
              <a:rPr lang="en-US" dirty="0"/>
              <a:t>Allowing PCR to sleep much longer</a:t>
            </a:r>
          </a:p>
          <a:p>
            <a:r>
              <a:rPr lang="en-US" dirty="0"/>
              <a:t>There is another requirement that might prevent PCR to take long-term sleep</a:t>
            </a:r>
          </a:p>
          <a:p>
            <a:pPr lvl="1"/>
            <a:r>
              <a:rPr lang="en-US" i="1" dirty="0"/>
              <a:t>11.2.3 Power management in a non-DMG infrastructure network</a:t>
            </a:r>
          </a:p>
          <a:p>
            <a:pPr lvl="2"/>
            <a:r>
              <a:rPr lang="en-US" i="1" dirty="0"/>
              <a:t>A STA operating in PS mode that is not in WNM sleep mode shall periodically listen for Beacon frames</a:t>
            </a:r>
          </a:p>
          <a:p>
            <a:pPr lvl="1"/>
            <a:r>
              <a:rPr lang="en-US" dirty="0"/>
              <a:t>As such periodic wake-up events can be replaced by WUP transmission, we can further relieve this requirement</a:t>
            </a:r>
          </a:p>
          <a:p>
            <a:pPr lvl="1"/>
            <a:endParaRPr lang="en-US" dirty="0"/>
          </a:p>
          <a:p>
            <a:r>
              <a:rPr lang="en-US" dirty="0"/>
              <a:t>Proposal: the non-AP STA may not listen for Beacon frames when it is in PS mode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68BAE6-B4BB-4E68-AE80-F89826BB33D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3CF23D-D866-4973-AB6C-731908896D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F51BA52-601C-406B-B59B-98B88570894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2964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have provided the clarification on WUR mode</a:t>
            </a:r>
          </a:p>
          <a:p>
            <a:pPr lvl="1"/>
            <a:r>
              <a:rPr lang="en-US" dirty="0"/>
              <a:t>Using WUR mode, a STA may change its operating radio depending on its power state</a:t>
            </a:r>
          </a:p>
          <a:p>
            <a:pPr lvl="2"/>
            <a:r>
              <a:rPr lang="en-US" dirty="0"/>
              <a:t>The AP should transmit WUP when a STA using WUR mode is supposed to be in the doze state</a:t>
            </a:r>
          </a:p>
          <a:p>
            <a:endParaRPr lang="en-US" dirty="0"/>
          </a:p>
          <a:p>
            <a:r>
              <a:rPr lang="en-US" dirty="0"/>
              <a:t>We have proposed that </a:t>
            </a:r>
          </a:p>
          <a:p>
            <a:pPr lvl="1"/>
            <a:r>
              <a:rPr lang="en-US" dirty="0"/>
              <a:t>A STA in WUR mode may not listen for Beacon frames if the STA is in PS mode</a:t>
            </a:r>
          </a:p>
          <a:p>
            <a:pPr lvl="2"/>
            <a:r>
              <a:rPr lang="en-US" dirty="0"/>
              <a:t>In order to allow the STA in WUR mode to take longer sleep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2684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7332F-AE21-495E-AD5E-D65A0FBE4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EF4A3-96E7-4AB1-B455-C59D0D1FFA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dirty="0"/>
              <a:t>Move to add the following to 11ba SFD:</a:t>
            </a:r>
          </a:p>
          <a:p>
            <a:pPr marL="742950" lvl="1" indent="-285750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i="1" dirty="0">
                <a:solidFill>
                  <a:schemeClr val="tx1"/>
                </a:solidFill>
              </a:rPr>
              <a:t>If a non-AP STA is in WUR mode, then</a:t>
            </a:r>
          </a:p>
          <a:p>
            <a:pPr marL="1085850" lvl="2" indent="-22860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non-AP STA’s </a:t>
            </a:r>
            <a:r>
              <a:rPr lang="en-US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WURx</a:t>
            </a: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follows the duty cycle schedule (including </a:t>
            </a:r>
            <a:r>
              <a:rPr lang="en-US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WURx</a:t>
            </a: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always on) agreed between AP and non-AP STA if the non-AP STA is in the doze state</a:t>
            </a:r>
          </a:p>
          <a:p>
            <a:pPr marL="1085850" lvl="2" indent="-22860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i="1" u="sng" dirty="0">
                <a:solidFill>
                  <a:schemeClr val="tx1"/>
                </a:solidFill>
              </a:rPr>
              <a:t>the non-AP STA may not listen for Beacon frames if the non-AP STA is in PS mode</a:t>
            </a:r>
          </a:p>
          <a:p>
            <a:pPr marL="1085850" lvl="2" indent="-22860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existing negotiated service period between AP and non-AP STA for the non-AP STA’s PCR schedule (e.g. TWT, schedule for WNM Sleep Mode) is suspended</a:t>
            </a:r>
          </a:p>
          <a:p>
            <a:pPr marL="1543050" lvl="3" indent="-22860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STA is not required to wake up during the service period if the service period is suspended</a:t>
            </a:r>
          </a:p>
          <a:p>
            <a:pPr marL="1543050" lvl="3" indent="-22860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parameters of the negotiated service period for the non-AP STA’s PCR schedule is still saved by the AP and non-AP STA when the negotiated service period is suspended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5D6EF1-3133-4835-A38A-4A7A71947E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E655C0-0F59-4CC3-9006-AC98A4640CA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BB46263-2C4C-4A99-8A26-0D5CD399CFC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69845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[1] </a:t>
            </a:r>
            <a:r>
              <a:rPr lang="en-US" dirty="0">
                <a:hlinkClick r:id="rId2"/>
              </a:rPr>
              <a:t>https://mentor.ieee.org/802.11/dcn/17/11-17-0972-02-00ba-definition-of-wur-mode.pptx</a:t>
            </a:r>
            <a:r>
              <a:rPr lang="en-US" dirty="0"/>
              <a:t> </a:t>
            </a:r>
          </a:p>
          <a:p>
            <a:r>
              <a:rPr lang="en-US" dirty="0"/>
              <a:t>[2] </a:t>
            </a:r>
            <a:r>
              <a:rPr lang="en-US" dirty="0">
                <a:hlinkClick r:id="rId3"/>
              </a:rPr>
              <a:t>https://mentor.ieee.org/802.11/dcn/17/11-17-1000-01-00ba-wur-coexistence-with-existing-power-save-mode.pptx</a:t>
            </a:r>
            <a:r>
              <a:rPr lang="en-US" dirty="0"/>
              <a:t> </a:t>
            </a:r>
          </a:p>
          <a:p>
            <a:r>
              <a:rPr lang="en-US" dirty="0"/>
              <a:t>[3] </a:t>
            </a:r>
            <a:r>
              <a:rPr lang="en-US" dirty="0">
                <a:hlinkClick r:id="rId4"/>
              </a:rPr>
              <a:t>https://mentor.ieee.org/802.11/dcn/17/11-17-0992-01-00ba-power-save-mode-for-wur.pptx</a:t>
            </a:r>
            <a:r>
              <a:rPr lang="en-US" dirty="0"/>
              <a:t> </a:t>
            </a:r>
          </a:p>
          <a:p>
            <a:r>
              <a:rPr lang="en-US" dirty="0"/>
              <a:t>[4] </a:t>
            </a:r>
            <a:r>
              <a:rPr lang="en-US" dirty="0">
                <a:hlinkClick r:id="rId5"/>
              </a:rPr>
              <a:t>https://mentor.ieee.org/802.11/dcn/17/11-17-0984-01-00ba-wur-mode-transition-mechanism.pptx</a:t>
            </a:r>
            <a:r>
              <a:rPr lang="en-US" dirty="0"/>
              <a:t> </a:t>
            </a:r>
          </a:p>
          <a:p>
            <a:r>
              <a:rPr lang="en-US" dirty="0"/>
              <a:t>[5] </a:t>
            </a:r>
            <a:r>
              <a:rPr lang="en-US" dirty="0">
                <a:hlinkClick r:id="rId6"/>
              </a:rPr>
              <a:t>https://mentor.ieee.org/802.11/dcn/17/11-17-0953-00-00ba-wur-mode-discussion.pptx</a:t>
            </a:r>
            <a:r>
              <a:rPr lang="en-US" dirty="0"/>
              <a:t> </a:t>
            </a:r>
          </a:p>
          <a:p>
            <a:r>
              <a:rPr lang="en-US" dirty="0"/>
              <a:t>[6] </a:t>
            </a:r>
            <a:r>
              <a:rPr lang="en-US" dirty="0">
                <a:hlinkClick r:id="rId7"/>
              </a:rPr>
              <a:t>https://mentor.ieee.org/802.11/dcn/17/11-17-1246-01-0arc-11ba-arch-discussion-part-2.pptx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61778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FF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rtlCol="0" anchor="ctr" anchorCtr="0" compatLnSpc="1">
        <a:prstTxWarp prst="textNoShape">
          <a:avLst/>
        </a:prstTxWarp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1050" b="0" i="0" u="none" strike="noStrike" cap="none" normalizeH="0" baseline="0" dirty="0" err="1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square" lIns="0" tIns="0" rIns="0" bIns="0" rtlCol="0">
        <a:spAutoFit/>
      </a:bodyPr>
      <a:lstStyle>
        <a:defPPr algn="ctr">
          <a:defRPr sz="1200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" id="{CD4BE5EF-9C33-46BF-9A39-D13843AA074B}" vid="{49B1BF1C-1E6B-4801-B0A1-8C4C1870A7AB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2044</TotalTime>
  <Words>970</Words>
  <Application>Microsoft Office PowerPoint</Application>
  <PresentationFormat>On-screen Show (4:3)</PresentationFormat>
  <Paragraphs>127</Paragraphs>
  <Slides>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 Unicode MS</vt:lpstr>
      <vt:lpstr>MS Gothic</vt:lpstr>
      <vt:lpstr>Arial</vt:lpstr>
      <vt:lpstr>Times New Roman</vt:lpstr>
      <vt:lpstr>Office Theme</vt:lpstr>
      <vt:lpstr>Document</vt:lpstr>
      <vt:lpstr>Discussion on WUR mode</vt:lpstr>
      <vt:lpstr>Introduction</vt:lpstr>
      <vt:lpstr>Clarification on WUR mode definition</vt:lpstr>
      <vt:lpstr>WUR mode and power management mode</vt:lpstr>
      <vt:lpstr>WUR operation example</vt:lpstr>
      <vt:lpstr>Further consideration on WUR mode</vt:lpstr>
      <vt:lpstr>Conclusion</vt:lpstr>
      <vt:lpstr>Strawpoll</vt:lpstr>
      <vt:lpstr>Reference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Aaron</dc:creator>
  <cp:lastModifiedBy>Woojin Ahn</cp:lastModifiedBy>
  <cp:revision>54</cp:revision>
  <cp:lastPrinted>1601-01-01T00:00:00Z</cp:lastPrinted>
  <dcterms:created xsi:type="dcterms:W3CDTF">2017-08-31T02:02:00Z</dcterms:created>
  <dcterms:modified xsi:type="dcterms:W3CDTF">2017-09-12T21:41:43Z</dcterms:modified>
</cp:coreProperties>
</file>