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0" r:id="rId3"/>
    <p:sldId id="340" r:id="rId4"/>
    <p:sldId id="346" r:id="rId5"/>
    <p:sldId id="364" r:id="rId6"/>
    <p:sldId id="361" r:id="rId7"/>
    <p:sldId id="349" r:id="rId8"/>
    <p:sldId id="357" r:id="rId9"/>
    <p:sldId id="362" r:id="rId10"/>
    <p:sldId id="363" r:id="rId11"/>
    <p:sldId id="353" r:id="rId12"/>
    <p:sldId id="34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 varScale="1">
        <p:scale>
          <a:sx n="67" d="100"/>
          <a:sy n="67" d="100"/>
        </p:scale>
        <p:origin x="139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802.11-17/1343r0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Preamble SYNC Field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691797"/>
              </p:ext>
            </p:extLst>
          </p:nvPr>
        </p:nvGraphicFramePr>
        <p:xfrm>
          <a:off x="721055" y="3366679"/>
          <a:ext cx="802005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9" name="Document" r:id="rId4" imgW="8642396" imgH="3318207" progId="Word.Document.8">
                  <p:embed/>
                </p:oleObj>
              </mc:Choice>
              <mc:Fallback>
                <p:oleObj name="Document" r:id="rId4" imgW="8642396" imgH="331820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055" y="3366679"/>
                        <a:ext cx="8020050" cy="30861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Channel: DNLOS (</a:t>
            </a:r>
            <a:r>
              <a:rPr lang="en-US" dirty="0" smtClean="0"/>
              <a:t>64-2us</a:t>
            </a:r>
            <a:r>
              <a:rPr lang="en-US" smtClean="0"/>
              <a:t>, 32-2us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371600"/>
            <a:ext cx="6611925" cy="496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23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71525" y="1502640"/>
            <a:ext cx="7915275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Dual SYNC sequence design is </a:t>
            </a:r>
            <a:r>
              <a:rPr lang="en-US" kern="0" dirty="0" smtClean="0"/>
              <a:t>an appealing design</a:t>
            </a: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The </a:t>
            </a:r>
            <a:r>
              <a:rPr lang="en-US" kern="0" dirty="0" smtClean="0"/>
              <a:t>sequence pair </a:t>
            </a:r>
            <a:r>
              <a:rPr lang="en-US" kern="0" dirty="0" smtClean="0"/>
              <a:t>can be </a:t>
            </a:r>
            <a:r>
              <a:rPr lang="en-US" kern="0" dirty="0" smtClean="0"/>
              <a:t>designed </a:t>
            </a:r>
            <a:r>
              <a:rPr lang="en-US" kern="0" dirty="0" smtClean="0"/>
              <a:t>from </a:t>
            </a:r>
            <a:r>
              <a:rPr lang="en-US" kern="0" dirty="0" smtClean="0"/>
              <a:t>M-sequences with minimum auto-correlation and cross-correlation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False SYNC sequence detection rate is low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For dual SYNC design to signal one low rate and one high rate</a:t>
            </a: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Longer SYNC1 sequence plus shorter SYNC2 sequence is preferred</a:t>
            </a: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457200" lvl="1" indent="0"/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71845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8305800" cy="4113213"/>
          </a:xfrm>
        </p:spPr>
        <p:txBody>
          <a:bodyPr/>
          <a:lstStyle/>
          <a:p>
            <a:r>
              <a:rPr lang="en-US" dirty="0" smtClean="0"/>
              <a:t>[1] </a:t>
            </a:r>
            <a:r>
              <a:rPr lang="en-US" dirty="0">
                <a:solidFill>
                  <a:schemeClr val="tx1"/>
                </a:solidFill>
              </a:rPr>
              <a:t>IEEE </a:t>
            </a:r>
            <a:r>
              <a:rPr lang="en-US" dirty="0" smtClean="0">
                <a:solidFill>
                  <a:schemeClr val="tx1"/>
                </a:solidFill>
              </a:rPr>
              <a:t>802.11-17/0679r2, “</a:t>
            </a:r>
            <a:r>
              <a:rPr lang="en-US" altLang="zh-TW" dirty="0" smtClean="0"/>
              <a:t>Preamble  </a:t>
            </a:r>
            <a:r>
              <a:rPr lang="en-US" altLang="zh-TW" dirty="0"/>
              <a:t>Design for WUR </a:t>
            </a:r>
            <a:r>
              <a:rPr lang="en-US" altLang="zh-TW" dirty="0" smtClean="0"/>
              <a:t>WLAN”</a:t>
            </a:r>
            <a:endParaRPr lang="en-US" dirty="0"/>
          </a:p>
          <a:p>
            <a:r>
              <a:rPr lang="en-US" dirty="0" smtClean="0"/>
              <a:t>[2] </a:t>
            </a:r>
            <a:r>
              <a:rPr lang="en-US" dirty="0">
                <a:solidFill>
                  <a:schemeClr val="tx1"/>
                </a:solidFill>
              </a:rPr>
              <a:t>IEEE </a:t>
            </a:r>
            <a:r>
              <a:rPr lang="en-US" dirty="0" smtClean="0">
                <a:solidFill>
                  <a:schemeClr val="tx1"/>
                </a:solidFill>
              </a:rPr>
              <a:t>802.</a:t>
            </a:r>
            <a:r>
              <a:rPr lang="en-US" dirty="0" smtClean="0"/>
              <a:t>11-17/1345r0, “PHY frame format discussions</a:t>
            </a:r>
            <a:r>
              <a:rPr lang="en-US" dirty="0" smtClean="0"/>
              <a:t>”</a:t>
            </a:r>
          </a:p>
          <a:p>
            <a:r>
              <a:rPr lang="en-US" dirty="0"/>
              <a:t>[3] </a:t>
            </a:r>
            <a:r>
              <a:rPr lang="en-US" dirty="0">
                <a:solidFill>
                  <a:schemeClr val="tx1"/>
                </a:solidFill>
              </a:rPr>
              <a:t>IEEE </a:t>
            </a:r>
            <a:r>
              <a:rPr lang="en-US" dirty="0" smtClean="0">
                <a:solidFill>
                  <a:schemeClr val="tx1"/>
                </a:solidFill>
              </a:rPr>
              <a:t>802.11</a:t>
            </a:r>
            <a:r>
              <a:rPr lang="en-US" dirty="0" smtClean="0"/>
              <a:t>-17/0997r0, “preamble-options”</a:t>
            </a:r>
          </a:p>
          <a:p>
            <a:r>
              <a:rPr lang="en-US" dirty="0"/>
              <a:t>[4] </a:t>
            </a:r>
            <a:r>
              <a:rPr lang="en-US" dirty="0">
                <a:solidFill>
                  <a:schemeClr val="tx1"/>
                </a:solidFill>
              </a:rPr>
              <a:t>IEEE </a:t>
            </a:r>
            <a:r>
              <a:rPr lang="en-US" dirty="0" smtClean="0">
                <a:solidFill>
                  <a:schemeClr val="tx1"/>
                </a:solidFill>
              </a:rPr>
              <a:t>802.11</a:t>
            </a:r>
            <a:r>
              <a:rPr lang="en-US" dirty="0" smtClean="0"/>
              <a:t>-17/0991r0, “preamble-design-and-simulations”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3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previous </a:t>
            </a:r>
            <a:r>
              <a:rPr lang="en-US" dirty="0" smtClean="0"/>
              <a:t>contributions[1, 2], </a:t>
            </a:r>
            <a:r>
              <a:rPr lang="en-US" dirty="0"/>
              <a:t>the design of </a:t>
            </a:r>
            <a:r>
              <a:rPr lang="en-US" dirty="0" smtClean="0"/>
              <a:t>dual </a:t>
            </a:r>
            <a:r>
              <a:rPr lang="en-US" dirty="0"/>
              <a:t>SYNC </a:t>
            </a:r>
            <a:r>
              <a:rPr lang="en-US" dirty="0" smtClean="0"/>
              <a:t>sequences are proposed to facilitate mode or rate signaling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</a:t>
            </a:r>
            <a:r>
              <a:rPr lang="en-US" dirty="0" smtClean="0"/>
              <a:t>propose the design of dual SYNC sequences and evaluate the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4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Recap: Dual WUR SYNC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275" y="3810000"/>
            <a:ext cx="8374062" cy="279975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Two possible SYNC sequences: SYNC1 and SYNC2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Receiver tries to detect both SYNC sequences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If SYNC1 is detected, one set of mode/rate is used for WUR Data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 smtClean="0"/>
              <a:t>SYNC2 </a:t>
            </a:r>
            <a:r>
              <a:rPr lang="en-US" dirty="0"/>
              <a:t>is detected, </a:t>
            </a:r>
            <a:r>
              <a:rPr lang="en-US" dirty="0" smtClean="0"/>
              <a:t>the other set of mode/rates </a:t>
            </a:r>
            <a:r>
              <a:rPr lang="en-US" dirty="0"/>
              <a:t>is used for WUR Data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One example: SYNC1 signals lower rate, SYNC2 signals higher rate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To achieve better </a:t>
            </a:r>
            <a:r>
              <a:rPr lang="en-US" dirty="0" smtClean="0"/>
              <a:t>reliability </a:t>
            </a:r>
            <a:r>
              <a:rPr lang="en-US" dirty="0"/>
              <a:t>for </a:t>
            </a:r>
            <a:r>
              <a:rPr lang="en-US" dirty="0" smtClean="0"/>
              <a:t>low-rate </a:t>
            </a:r>
            <a:r>
              <a:rPr lang="en-US" dirty="0"/>
              <a:t>mode, </a:t>
            </a:r>
            <a:r>
              <a:rPr lang="en-US" dirty="0" smtClean="0"/>
              <a:t>prefer longer sequence </a:t>
            </a:r>
            <a:endParaRPr lang="en-US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To achieve better efficiency for high-rate mode, prefer shorter sequence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813950" y="1637047"/>
            <a:ext cx="7796650" cy="877553"/>
            <a:chOff x="723557" y="1211250"/>
            <a:chExt cx="7796650" cy="877553"/>
          </a:xfrm>
        </p:grpSpPr>
        <p:grpSp>
          <p:nvGrpSpPr>
            <p:cNvPr id="8" name="Group 7"/>
            <p:cNvGrpSpPr/>
            <p:nvPr/>
          </p:nvGrpSpPr>
          <p:grpSpPr>
            <a:xfrm>
              <a:off x="723557" y="1212766"/>
              <a:ext cx="736600" cy="875486"/>
              <a:chOff x="466290" y="1397000"/>
              <a:chExt cx="736600" cy="4318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 bwMode="auto">
              <a:xfrm>
                <a:off x="585688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468620" y="1212766"/>
              <a:ext cx="736600" cy="875486"/>
              <a:chOff x="466290" y="1397000"/>
              <a:chExt cx="736600" cy="4318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 bwMode="auto">
              <a:xfrm>
                <a:off x="561707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213683" y="1212766"/>
              <a:ext cx="736600" cy="875486"/>
              <a:chOff x="466290" y="1397000"/>
              <a:chExt cx="736600" cy="4318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 bwMode="auto">
              <a:xfrm>
                <a:off x="56484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711668" y="1439909"/>
              <a:ext cx="2819400" cy="431800"/>
              <a:chOff x="334602" y="1397000"/>
              <a:chExt cx="2819400" cy="4318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18" name="Rectangle 17"/>
              <p:cNvSpPr/>
              <p:nvPr/>
            </p:nvSpPr>
            <p:spPr>
              <a:xfrm>
                <a:off x="334602" y="1397000"/>
                <a:ext cx="2819400" cy="431800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 bwMode="auto">
              <a:xfrm>
                <a:off x="964527" y="1487100"/>
                <a:ext cx="1176604" cy="24622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>
                    <a:solidFill>
                      <a:schemeClr val="tx1"/>
                    </a:solidFill>
                  </a:rPr>
                  <a:t>WUR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SYNC1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531069" y="1439909"/>
              <a:ext cx="1989138" cy="431800"/>
              <a:chOff x="1214959" y="1397000"/>
              <a:chExt cx="1444488" cy="4318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214959" y="1397000"/>
                <a:ext cx="1444488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 bwMode="auto">
              <a:xfrm>
                <a:off x="1401356" y="1473140"/>
                <a:ext cx="665855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WUR Data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953241" y="1211250"/>
              <a:ext cx="758427" cy="877553"/>
              <a:chOff x="373101" y="1397001"/>
              <a:chExt cx="936088" cy="6440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73101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 bwMode="auto">
              <a:xfrm>
                <a:off x="425716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813950" y="2742344"/>
            <a:ext cx="7237788" cy="877553"/>
            <a:chOff x="723557" y="1211250"/>
            <a:chExt cx="7237788" cy="877553"/>
          </a:xfrm>
        </p:grpSpPr>
        <p:grpSp>
          <p:nvGrpSpPr>
            <p:cNvPr id="32" name="Group 31"/>
            <p:cNvGrpSpPr/>
            <p:nvPr/>
          </p:nvGrpSpPr>
          <p:grpSpPr>
            <a:xfrm>
              <a:off x="723557" y="1212766"/>
              <a:ext cx="736600" cy="875486"/>
              <a:chOff x="466290" y="1397000"/>
              <a:chExt cx="736600" cy="431800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 bwMode="auto">
              <a:xfrm>
                <a:off x="585688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1468620" y="1212766"/>
              <a:ext cx="736600" cy="875486"/>
              <a:chOff x="466290" y="1397000"/>
              <a:chExt cx="736600" cy="431800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 bwMode="auto">
              <a:xfrm>
                <a:off x="561707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2213683" y="1212766"/>
              <a:ext cx="736600" cy="875486"/>
              <a:chOff x="466290" y="1397000"/>
              <a:chExt cx="736600" cy="431800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 bwMode="auto">
              <a:xfrm>
                <a:off x="56484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3711668" y="1439909"/>
              <a:ext cx="2260539" cy="431800"/>
              <a:chOff x="334602" y="1397000"/>
              <a:chExt cx="2260539" cy="4318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43" name="Rectangle 42"/>
              <p:cNvSpPr/>
              <p:nvPr/>
            </p:nvSpPr>
            <p:spPr>
              <a:xfrm>
                <a:off x="334602" y="1397000"/>
                <a:ext cx="2260539" cy="431800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 bwMode="auto">
              <a:xfrm>
                <a:off x="964527" y="1487100"/>
                <a:ext cx="1176604" cy="246221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>
                    <a:solidFill>
                      <a:schemeClr val="tx1"/>
                    </a:solidFill>
                  </a:rPr>
                  <a:t>WUR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SYNC2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972207" y="1437530"/>
              <a:ext cx="1989138" cy="431800"/>
              <a:chOff x="809120" y="1394621"/>
              <a:chExt cx="1444488" cy="431800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809120" y="1394621"/>
                <a:ext cx="1444488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 bwMode="auto">
              <a:xfrm>
                <a:off x="1198437" y="1474226"/>
                <a:ext cx="665855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WUR Data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2953241" y="1211250"/>
              <a:ext cx="758427" cy="877553"/>
              <a:chOff x="373101" y="1397001"/>
              <a:chExt cx="936088" cy="644098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373101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 bwMode="auto">
              <a:xfrm>
                <a:off x="425716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57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SYNC </a:t>
            </a:r>
            <a:r>
              <a:rPr lang="en-US" dirty="0" smtClean="0"/>
              <a:t>Design </a:t>
            </a:r>
            <a:r>
              <a:rPr lang="en-US" dirty="0"/>
              <a:t>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06" y="1385887"/>
            <a:ext cx="8305800" cy="41116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SYNC1 </a:t>
            </a:r>
            <a:r>
              <a:rPr lang="en-US" dirty="0"/>
              <a:t>and SYNC2 have good </a:t>
            </a:r>
            <a:r>
              <a:rPr lang="en-US" dirty="0" smtClean="0"/>
              <a:t>autocorrelation (AC) </a:t>
            </a:r>
            <a:r>
              <a:rPr lang="en-US" dirty="0"/>
              <a:t>properties, including the 6 legacy 20MHz </a:t>
            </a:r>
            <a:r>
              <a:rPr lang="en-US" dirty="0" smtClean="0"/>
              <a:t>symbols</a:t>
            </a:r>
          </a:p>
          <a:p>
            <a:pPr marL="971550" lvl="2" indent="0"/>
            <a:endParaRPr lang="en-US" sz="2800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low </a:t>
            </a:r>
            <a:r>
              <a:rPr lang="en-US" dirty="0"/>
              <a:t>correlation for all </a:t>
            </a:r>
            <a:r>
              <a:rPr lang="en-US" dirty="0" smtClean="0"/>
              <a:t>offsets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Find the SYNCs with smallest offset correlation ratio:</a:t>
            </a: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SYNC1 </a:t>
            </a:r>
            <a:r>
              <a:rPr lang="en-US" dirty="0"/>
              <a:t>and SYNC2 have low mutual cross </a:t>
            </a:r>
            <a:r>
              <a:rPr lang="en-US" dirty="0" smtClean="0"/>
              <a:t>correlation(CC), including </a:t>
            </a:r>
            <a:r>
              <a:rPr lang="en-US" dirty="0"/>
              <a:t>the 6 legacy 20MHz </a:t>
            </a:r>
            <a:r>
              <a:rPr lang="en-US" dirty="0" smtClean="0"/>
              <a:t>symbols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low </a:t>
            </a:r>
            <a:r>
              <a:rPr lang="en-US" dirty="0" smtClean="0"/>
              <a:t>cross correlation </a:t>
            </a:r>
            <a:r>
              <a:rPr lang="en-US" dirty="0"/>
              <a:t>for all offsets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Find the SYNCs with smallest </a:t>
            </a:r>
            <a:r>
              <a:rPr lang="en-US" dirty="0" smtClean="0"/>
              <a:t>cross correlation </a:t>
            </a:r>
            <a:r>
              <a:rPr lang="en-US" dirty="0"/>
              <a:t>ratio: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56406" y="2298377"/>
                <a:ext cx="8636794" cy="34740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dirty="0" smtClean="0">
                          <a:solidFill>
                            <a:schemeClr val="tx1"/>
                          </a:solidFill>
                        </a:rPr>
                        <m:t>AC</m:t>
                      </m:r>
                      <m:r>
                        <m:rPr>
                          <m:nor/>
                        </m:rPr>
                        <a:rPr lang="en-US" sz="2000" dirty="0" smtClean="0">
                          <a:solidFill>
                            <a:schemeClr val="tx1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US" sz="2000" dirty="0" smtClean="0">
                          <a:solidFill>
                            <a:schemeClr val="tx1"/>
                          </a:solidFill>
                        </a:rPr>
                        <m:t>S</m:t>
                      </m:r>
                      <m:r>
                        <m:rPr>
                          <m:nor/>
                        </m:rPr>
                        <a:rPr lang="en-US" sz="2000" dirty="0" smtClean="0">
                          <a:solidFill>
                            <a:schemeClr val="tx1"/>
                          </a:solidFill>
                        </a:rPr>
                        <m:t>) = </m:t>
                      </m:r>
                      <m:r>
                        <a:rPr lang="en-US" sz="2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𝑐𝑜𝑛𝑣</m:t>
                      </m:r>
                      <m:d>
                        <m:dPr>
                          <m:ctrlP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̃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nor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flip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−1)</m:t>
                          </m:r>
                        </m:e>
                      </m:d>
                      <m:r>
                        <m:rPr>
                          <m:nor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where</m:t>
                      </m:r>
                      <m:r>
                        <m:rPr>
                          <m:nor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m:rPr>
                          <m:nor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SYNC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06" y="2298377"/>
                <a:ext cx="8636794" cy="347403"/>
              </a:xfrm>
              <a:prstGeom prst="rect">
                <a:avLst/>
              </a:prstGeom>
              <a:blipFill rotWithShape="0">
                <a:blip r:embed="rId2"/>
                <a:stretch>
                  <a:fillRect t="-15789" b="-2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781800" y="2880859"/>
                <a:ext cx="1586707" cy="5724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limLow>
                            <m:limLowPr>
                              <m:ctrlP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6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lim>
                          </m:limLow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AC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)[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k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]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AC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)[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+5]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880859"/>
                <a:ext cx="1586707" cy="57240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85800" y="4305747"/>
                <a:ext cx="7315200" cy="5998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dirty="0" smtClean="0">
                          <a:solidFill>
                            <a:schemeClr val="tx1"/>
                          </a:solidFill>
                        </a:rPr>
                        <m:t>C</m:t>
                      </m:r>
                      <m:r>
                        <m:rPr>
                          <m:nor/>
                        </m:rPr>
                        <a:rPr lang="en-US" sz="1800" dirty="0" smtClean="0">
                          <a:solidFill>
                            <a:schemeClr val="tx1"/>
                          </a:solidFill>
                        </a:rPr>
                        <m:t>C</m:t>
                      </m:r>
                      <m:r>
                        <m:rPr>
                          <m:nor/>
                        </m:rPr>
                        <a:rPr lang="en-US" sz="1800" dirty="0" smtClean="0">
                          <a:solidFill>
                            <a:schemeClr val="tx1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US" sz="1800" dirty="0" smtClean="0">
                          <a:solidFill>
                            <a:schemeClr val="tx1"/>
                          </a:solidFill>
                        </a:rPr>
                        <m:t>S</m:t>
                      </m:r>
                      <m:r>
                        <m:rPr>
                          <m:nor/>
                        </m:rPr>
                        <a:rPr lang="en-US" sz="1800" b="0" i="0" dirty="0" smtClean="0">
                          <a:solidFill>
                            <a:schemeClr val="tx1"/>
                          </a:solidFill>
                        </a:rPr>
                        <m:t>1, </m:t>
                      </m:r>
                      <m:r>
                        <m:rPr>
                          <m:nor/>
                        </m:rPr>
                        <a:rPr lang="en-US" sz="1800" b="0" i="0" dirty="0" smtClean="0">
                          <a:solidFill>
                            <a:schemeClr val="tx1"/>
                          </a:solidFill>
                        </a:rPr>
                        <m:t>S</m:t>
                      </m:r>
                      <m:r>
                        <m:rPr>
                          <m:nor/>
                        </m:rPr>
                        <a:rPr lang="en-US" sz="1800" b="0" i="0" dirty="0" smtClean="0">
                          <a:solidFill>
                            <a:schemeClr val="tx1"/>
                          </a:solidFill>
                        </a:rPr>
                        <m:t>2) = </m:t>
                      </m:r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𝑐𝑜𝑛𝑣</m:t>
                      </m:r>
                      <m:d>
                        <m:dPr>
                          <m:ctrlPr>
                            <a:rPr lang="en-US" sz="1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̃"/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acc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nor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flip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2−1)</m:t>
                          </m:r>
                        </m:e>
                      </m:d>
                      <m:r>
                        <m:rPr>
                          <m:nor/>
                        </m:rPr>
                        <a:rPr lang="en-US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en-US" sz="1800" b="0" i="0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where</m:t>
                    </m:r>
                    <m:r>
                      <m:rPr>
                        <m:nor/>
                      </m:rPr>
                      <a:rPr lang="en-US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̃"/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acc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US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and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1,</m:t>
                    </m:r>
                    <m:r>
                      <m:rPr>
                        <m:nor/>
                      </m:rPr>
                      <a:rPr lang="en-US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S</m:t>
                    </m:r>
                    <m:r>
                      <m:rPr>
                        <m:nor/>
                      </m:rPr>
                      <a:rPr lang="en-US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2 </m:t>
                    </m:r>
                    <m:r>
                      <m:rPr>
                        <m:nor/>
                      </m:rPr>
                      <a:rPr lang="en-US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are</m:t>
                    </m:r>
                    <m:r>
                      <m:rPr>
                        <m:nor/>
                      </m:rPr>
                      <a:rPr lang="en-US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SYNC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pair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305747"/>
                <a:ext cx="7315200" cy="599844"/>
              </a:xfrm>
              <a:prstGeom prst="rect">
                <a:avLst/>
              </a:prstGeom>
              <a:blipFill rotWithShape="0">
                <a:blip r:embed="rId4"/>
                <a:stretch>
                  <a:fillRect t="-7071" b="-23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981200" y="5791200"/>
                <a:ext cx="4572000" cy="5721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limLow>
                            <m:limLowPr>
                              <m:ctrlP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6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lim>
                          </m:limLow>
                          <m:r>
                            <m:rPr>
                              <m:nor/>
                            </m:rPr>
                            <a:rPr lang="en-US" sz="1600" b="0" i="0" dirty="0" smtClean="0">
                              <a:solidFill>
                                <a:schemeClr val="tx1"/>
                              </a:solidFill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en-US" sz="1600" b="0" i="0" dirty="0" smtClean="0">
                              <a:solidFill>
                                <a:schemeClr val="tx1"/>
                              </a:solidFill>
                            </a:rPr>
                            <m:t>1, </m:t>
                          </m:r>
                          <m:r>
                            <m:rPr>
                              <m:nor/>
                            </m:rPr>
                            <a:rPr lang="en-US" sz="1600" b="0" i="0" dirty="0" smtClean="0">
                              <a:solidFill>
                                <a:schemeClr val="tx1"/>
                              </a:solidFill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en-US" sz="1600" b="0" i="0" dirty="0" smtClean="0">
                              <a:solidFill>
                                <a:schemeClr val="tx1"/>
                              </a:solidFill>
                            </a:rPr>
                            <m:t>2)[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k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]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600" b="0" i="0" dirty="0" smtClean="0">
                              <a:solidFill>
                                <a:schemeClr val="tx1"/>
                              </a:solidFill>
                            </a:rPr>
                            <m:t>AC</m:t>
                          </m:r>
                          <m:r>
                            <m:rPr>
                              <m:nor/>
                            </m:rPr>
                            <a:rPr lang="en-US" sz="1600" b="0" i="0" dirty="0" smtClean="0">
                              <a:solidFill>
                                <a:schemeClr val="tx1"/>
                              </a:solidFill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1600" b="0" i="0" dirty="0" smtClean="0">
                              <a:solidFill>
                                <a:schemeClr val="tx1"/>
                              </a:solidFill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en-US" sz="1600" b="0" i="0" dirty="0" smtClean="0">
                              <a:solidFill>
                                <a:schemeClr val="tx1"/>
                              </a:solidFill>
                            </a:rPr>
                            <m:t>2)[</m:t>
                          </m:r>
                          <m:r>
                            <m:rPr>
                              <m:nor/>
                            </m:rPr>
                            <a:rPr lang="en-US" sz="1600" b="0" i="0" dirty="0" smtClean="0">
                              <a:solidFill>
                                <a:schemeClr val="tx1"/>
                              </a:solidFill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n-US" sz="1600" b="0" i="0" dirty="0" smtClean="0">
                              <a:solidFill>
                                <a:schemeClr val="tx1"/>
                              </a:solidFill>
                            </a:rPr>
                            <m:t>+5]</m:t>
                          </m:r>
                        </m:den>
                      </m:f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limLow>
                            <m:limLowPr>
                              <m:ctrlP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6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lim>
                          </m:limLow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en-US" sz="1600" b="0" i="0" dirty="0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, 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en-US" sz="1600" b="0" i="0" dirty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)[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k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]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AC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en-US" sz="1600" b="0" i="0" dirty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)[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m:t>+5]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5791200"/>
                <a:ext cx="4572000" cy="5721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094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Dual SYNC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11313"/>
            <a:ext cx="8382794" cy="41116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M-sequence </a:t>
            </a:r>
            <a:r>
              <a:rPr lang="en-US" dirty="0"/>
              <a:t>is a good </a:t>
            </a:r>
            <a:r>
              <a:rPr lang="en-US" dirty="0" smtClean="0"/>
              <a:t>candidate, which satisfies the autocorrelation property [3, 4]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M-sequence is of length 2^N-1, which is not of zero DC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Add one 0/1 to make length of 2^N, with good autocorrelation property</a:t>
            </a: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Similar to Gold sequence pair design, </a:t>
            </a:r>
            <a:r>
              <a:rPr lang="en-US" dirty="0" smtClean="0"/>
              <a:t>pick two </a:t>
            </a:r>
            <a:r>
              <a:rPr lang="en-US" dirty="0"/>
              <a:t>M-sequences </a:t>
            </a:r>
            <a:r>
              <a:rPr lang="en-US" dirty="0" smtClean="0"/>
              <a:t>that </a:t>
            </a:r>
            <a:r>
              <a:rPr lang="en-US" dirty="0"/>
              <a:t>meet the </a:t>
            </a:r>
            <a:r>
              <a:rPr lang="en-US" dirty="0" smtClean="0"/>
              <a:t>cross-correlation criteria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With SYNC1 and SYNC2 length (N1, N2) design, find all M-sequence pair associated with different prime polynomials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Add </a:t>
            </a:r>
            <a:r>
              <a:rPr lang="en-US" dirty="0"/>
              <a:t>one 0/1 to make length of </a:t>
            </a:r>
            <a:r>
              <a:rPr lang="en-US" dirty="0" smtClean="0"/>
              <a:t>2^N1 and 2^N2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Find the pair with the least cross-correlation ratio</a:t>
            </a:r>
            <a:endParaRPr lang="en-US" dirty="0"/>
          </a:p>
          <a:p>
            <a:pPr marL="5715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10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418306"/>
            <a:ext cx="7770813" cy="1065213"/>
          </a:xfrm>
        </p:spPr>
        <p:txBody>
          <a:bodyPr/>
          <a:lstStyle/>
          <a:p>
            <a:r>
              <a:rPr lang="en-US" dirty="0" smtClean="0"/>
              <a:t>Candidate Dual SYNC Sequences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252103"/>
              </p:ext>
            </p:extLst>
          </p:nvPr>
        </p:nvGraphicFramePr>
        <p:xfrm>
          <a:off x="696911" y="1295400"/>
          <a:ext cx="8066095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089"/>
                <a:gridCol w="883335"/>
                <a:gridCol w="3888172"/>
                <a:gridCol w="1196361"/>
                <a:gridCol w="1271138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S1</a:t>
                      </a:r>
                      <a:r>
                        <a:rPr lang="en-US" sz="1400" baseline="0" dirty="0" smtClean="0"/>
                        <a:t> 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S2 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SYNC1/SYNC2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AutoCorr</a:t>
                      </a:r>
                      <a:r>
                        <a:rPr lang="en-US" sz="1400" dirty="0" smtClean="0"/>
                        <a:t> Max Ratio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CrossCorr</a:t>
                      </a:r>
                      <a:r>
                        <a:rPr lang="en-US" sz="1400" dirty="0" smtClean="0"/>
                        <a:t> Max Ratio</a:t>
                      </a:r>
                      <a:endParaRPr lang="en-US" sz="1400" dirty="0"/>
                    </a:p>
                  </a:txBody>
                  <a:tcPr/>
                </a:tc>
              </a:tr>
              <a:tr h="3200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1 0 0 1 1 0 1 0 1 0 1 1 1 0 0 0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0.1250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0.2500</a:t>
                      </a:r>
                    </a:p>
                  </a:txBody>
                  <a:tcPr/>
                </a:tc>
              </a:tr>
              <a:tr h="3200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1 1 0 1 0 1 1 0 0 1 0 0 0 1 0 1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0.1250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0.1875</a:t>
                      </a:r>
                    </a:p>
                  </a:txBody>
                  <a:tcPr/>
                </a:tc>
              </a:tr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1 0 1 1 0 0 0 0 1 1 1 0 0 1 1 0 1 0 1 1 1 1 0 1 0 0 0 1 0 0 1 0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0.1250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0.1250</a:t>
                      </a:r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1 1 1 0 0 0 1 0 0 1 1 0 1 0 1 0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0.1250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0.250</a:t>
                      </a:r>
                    </a:p>
                  </a:txBody>
                  <a:tcPr/>
                </a:tc>
              </a:tr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1 0 1 1 0 0 1 1 1 0 0 0 0 1 1 0 1 0 1 0 0 1 0 0 0 1 0 1 0 1 1 1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0.0938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0.1250</a:t>
                      </a:r>
                      <a:endParaRPr lang="en-US" sz="1200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0 0 1 0 1 1 1 1 0 1 1 1 0 0 0 1 0 1 0 1 1 0 1 0 0 0 0 1 1 0 0 1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0.0938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0.1250</a:t>
                      </a:r>
                    </a:p>
                  </a:txBody>
                  <a:tcPr/>
                </a:tc>
              </a:tr>
              <a:tr h="36576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1 1 0 0 1 1 1 1 0 1 1 1 0 1 0 1 1 0 1 0 0 1 1 0 1 1 0 0 0 1 0 0 1 0 0 0 0 1 1 1 0 0 0 0 0 1 0 1 0 1 1 1 1 1 0 0 1 0 1 0 1 0 0 0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0.0938</a:t>
                      </a:r>
                    </a:p>
                    <a:p>
                      <a:r>
                        <a:rPr lang="en-US" sz="1200" dirty="0" smtClean="0"/>
                        <a:t>   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0.1875</a:t>
                      </a:r>
                      <a:endParaRPr lang="en-US" sz="1200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1 0 1 0 1 1 0 0 1 0 0 0 1 0 1 1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0.1250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0.1875</a:t>
                      </a:r>
                      <a:endParaRPr lang="en-US" sz="1200" dirty="0"/>
                    </a:p>
                  </a:txBody>
                  <a:tcPr/>
                </a:tc>
              </a:tr>
              <a:tr h="36576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1 0 1 1 0 0 1 0 1 1 0 1 0 1 1 1 0 1 1 1 1 0 0 1 1 0 0 0 1 0 1 0 1 0 0 1 0 1 1 1 1 1 0 1 0 0 0 0 0 1 1 1 0 0 0 0 1 0 0 1 0 0 0 1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0.1250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0.0938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1 0 1 1 0 0 1 1 1 0 0 0 0 1 1 0 1 0 1 0 0 1 0 0 0 1 0 1 0 1 1 1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0.1250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0.1563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0 1 1 0 1 1 1 0 1 1 0 0 1 1 0 1 0 1 0 1 0 1 1 1 1 1 0 0 0 0 0 1 0 0 0 0 1 1 0 0 0 1 0 1 0 0 1 1 1 1 0 1 0 0 0 1 1 1 0 0 1 0 0 1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0.0938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0.0938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1 1 1 0 0 1 0 1 0 1 0 0 0 1 1 0 0 1 1 1 1 0 1 1 1 0 1 0 1 1 0 1 0 0 1 1 0 1 1 0 0 0 1 0 0 1 0 0 0 0 1 1 1 0 0 0 0 0 1 0 1 0 1 1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0.1406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0.1406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99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77093" y="1295400"/>
            <a:ext cx="7940815" cy="5180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Packet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WUR signal uses </a:t>
            </a:r>
            <a:r>
              <a:rPr lang="en-US" kern="0" dirty="0" smtClean="0"/>
              <a:t>center </a:t>
            </a:r>
            <a:r>
              <a:rPr lang="en-US" kern="0" dirty="0" smtClean="0"/>
              <a:t>4MHz in 20MHz </a:t>
            </a:r>
            <a:r>
              <a:rPr lang="en-US" kern="0" dirty="0" smtClean="0"/>
              <a:t>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2ms noise before the WUR 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Payload: 24 bits, Manchester Coding</a:t>
            </a: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SNR defined on 20MHz noise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CFO </a:t>
            </a:r>
            <a:r>
              <a:rPr lang="en-US" dirty="0"/>
              <a:t>= </a:t>
            </a:r>
            <a:r>
              <a:rPr lang="en-US" dirty="0" smtClean="0"/>
              <a:t>20ppm, fc = </a:t>
            </a:r>
            <a:r>
              <a:rPr lang="en-US" dirty="0" smtClean="0"/>
              <a:t>2.4GHz</a:t>
            </a:r>
            <a:r>
              <a:rPr lang="en-US" dirty="0" smtClean="0"/>
              <a:t>, </a:t>
            </a:r>
            <a:r>
              <a:rPr lang="en-US" dirty="0" smtClean="0"/>
              <a:t>No </a:t>
            </a:r>
            <a:r>
              <a:rPr lang="en-US" dirty="0" smtClean="0"/>
              <a:t>phase noise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Receiver</a:t>
            </a: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5</a:t>
            </a:r>
            <a:r>
              <a:rPr lang="en-US" kern="0" baseline="30000" dirty="0"/>
              <a:t>th</a:t>
            </a:r>
            <a:r>
              <a:rPr lang="en-US" kern="0" dirty="0"/>
              <a:t> order 4MHz </a:t>
            </a:r>
            <a:r>
              <a:rPr lang="en-US" kern="0" dirty="0" err="1"/>
              <a:t>butterworth</a:t>
            </a:r>
            <a:r>
              <a:rPr lang="en-US" kern="0" dirty="0"/>
              <a:t> filter with 2.5MHz cutoff </a:t>
            </a:r>
            <a:r>
              <a:rPr lang="en-US" kern="0" dirty="0" smtClean="0"/>
              <a:t>frequency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Simple AGC based on 6 legacy 20MHz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20MHz sampling </a:t>
            </a:r>
            <a:r>
              <a:rPr lang="en-US" kern="0" dirty="0" smtClean="0"/>
              <a:t>rate with in-phase path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Local cross-correlator template has 1 for bit 1, and -1 for bit 0</a:t>
            </a: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grpSp>
        <p:nvGrpSpPr>
          <p:cNvPr id="29" name="Group 28"/>
          <p:cNvGrpSpPr/>
          <p:nvPr/>
        </p:nvGrpSpPr>
        <p:grpSpPr>
          <a:xfrm>
            <a:off x="368813" y="1787888"/>
            <a:ext cx="8622787" cy="574312"/>
            <a:chOff x="497397" y="5213714"/>
            <a:chExt cx="8622787" cy="877553"/>
          </a:xfrm>
        </p:grpSpPr>
        <p:grpSp>
          <p:nvGrpSpPr>
            <p:cNvPr id="9" name="Group 8"/>
            <p:cNvGrpSpPr/>
            <p:nvPr/>
          </p:nvGrpSpPr>
          <p:grpSpPr>
            <a:xfrm>
              <a:off x="2571735" y="5215230"/>
              <a:ext cx="736600" cy="875486"/>
              <a:chOff x="466290" y="1397000"/>
              <a:chExt cx="736600" cy="4318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 bwMode="auto">
              <a:xfrm>
                <a:off x="616145" y="1532618"/>
                <a:ext cx="416781" cy="162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4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3316798" y="5215230"/>
              <a:ext cx="736600" cy="875486"/>
              <a:chOff x="466290" y="1397000"/>
              <a:chExt cx="736600" cy="43180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 bwMode="auto">
              <a:xfrm>
                <a:off x="591780" y="1538307"/>
                <a:ext cx="409919" cy="162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4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061861" y="5215230"/>
              <a:ext cx="736600" cy="875486"/>
              <a:chOff x="466290" y="1397000"/>
              <a:chExt cx="736600" cy="4318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 bwMode="auto">
              <a:xfrm>
                <a:off x="600115" y="1538307"/>
                <a:ext cx="397545" cy="162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4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5559846" y="5442373"/>
              <a:ext cx="2105757" cy="431800"/>
              <a:chOff x="334602" y="1397000"/>
              <a:chExt cx="2105757" cy="4318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19" name="Rectangle 18"/>
              <p:cNvSpPr/>
              <p:nvPr/>
            </p:nvSpPr>
            <p:spPr>
              <a:xfrm>
                <a:off x="334602" y="1397000"/>
                <a:ext cx="2105757" cy="431800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 bwMode="auto">
              <a:xfrm>
                <a:off x="964527" y="1487101"/>
                <a:ext cx="944169" cy="329200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400" dirty="0">
                    <a:solidFill>
                      <a:schemeClr val="tx1"/>
                    </a:solidFill>
                  </a:rPr>
                  <a:t>WUR </a:t>
                </a:r>
                <a:r>
                  <a:rPr lang="en-US" sz="1400" dirty="0" smtClean="0">
                    <a:solidFill>
                      <a:schemeClr val="tx1"/>
                    </a:solidFill>
                  </a:rPr>
                  <a:t>SYNC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7669632" y="5443360"/>
              <a:ext cx="1450552" cy="431800"/>
              <a:chOff x="699645" y="1397987"/>
              <a:chExt cx="1053374" cy="4318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699645" y="1397987"/>
                <a:ext cx="1053374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 bwMode="auto">
              <a:xfrm>
                <a:off x="909267" y="1488674"/>
                <a:ext cx="584369" cy="329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400" dirty="0" smtClean="0">
                    <a:solidFill>
                      <a:schemeClr val="tx1"/>
                    </a:solidFill>
                  </a:rPr>
                  <a:t>WUR Data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4801419" y="5213714"/>
              <a:ext cx="758427" cy="877553"/>
              <a:chOff x="373101" y="1397001"/>
              <a:chExt cx="936088" cy="644098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73101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476167" y="1520043"/>
                <a:ext cx="688520" cy="4832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4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4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497397" y="5221280"/>
              <a:ext cx="2068003" cy="869436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1158751" y="5499436"/>
              <a:ext cx="828753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600" dirty="0" smtClean="0">
                  <a:solidFill>
                    <a:schemeClr val="tx1"/>
                  </a:solidFill>
                </a:rPr>
                <a:t>2ms noise</a:t>
              </a: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750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Channel: DNLOS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675" y="1313240"/>
            <a:ext cx="6878625" cy="5162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00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Channel: DNLOS (</a:t>
            </a:r>
            <a:r>
              <a:rPr lang="en-US" dirty="0" smtClean="0"/>
              <a:t>32-4us, 16-4us)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943" y="1341833"/>
            <a:ext cx="6840525" cy="513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86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34928</TotalTime>
  <Words>1139</Words>
  <Application>Microsoft Office PowerPoint</Application>
  <PresentationFormat>On-screen Show (4:3)</PresentationFormat>
  <Paragraphs>185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MS Gothic</vt:lpstr>
      <vt:lpstr>ＭＳ Ｐゴシック</vt:lpstr>
      <vt:lpstr>Arial</vt:lpstr>
      <vt:lpstr>Cambria Math</vt:lpstr>
      <vt:lpstr>Times New Roman</vt:lpstr>
      <vt:lpstr>Office Theme</vt:lpstr>
      <vt:lpstr>Document</vt:lpstr>
      <vt:lpstr>WUR Preamble SYNC Field Design</vt:lpstr>
      <vt:lpstr>Introduction</vt:lpstr>
      <vt:lpstr>Recap: Dual WUR SYNC Design</vt:lpstr>
      <vt:lpstr>SYNC Design Criteria</vt:lpstr>
      <vt:lpstr>Dual SYNC Design</vt:lpstr>
      <vt:lpstr>Candidate Dual SYNC Sequences</vt:lpstr>
      <vt:lpstr>Simulation Settings</vt:lpstr>
      <vt:lpstr>Channel: DNLOS</vt:lpstr>
      <vt:lpstr>Channel: DNLOS (32-4us, 16-4us)</vt:lpstr>
      <vt:lpstr>Channel: DNLOS (64-2us, 32-2us)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653</cp:revision>
  <cp:lastPrinted>1601-01-01T00:00:00Z</cp:lastPrinted>
  <dcterms:created xsi:type="dcterms:W3CDTF">2015-10-31T00:33:08Z</dcterms:created>
  <dcterms:modified xsi:type="dcterms:W3CDTF">2017-09-11T21:09:07Z</dcterms:modified>
</cp:coreProperties>
</file>